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2" r:id="rId1"/>
  </p:sldMasterIdLst>
  <p:notesMasterIdLst>
    <p:notesMasterId r:id="rId57"/>
  </p:notesMasterIdLst>
  <p:handoutMasterIdLst>
    <p:handoutMasterId r:id="rId58"/>
  </p:handoutMasterIdLst>
  <p:sldIdLst>
    <p:sldId id="256" r:id="rId2"/>
    <p:sldId id="327" r:id="rId3"/>
    <p:sldId id="453" r:id="rId4"/>
    <p:sldId id="496" r:id="rId5"/>
    <p:sldId id="552" r:id="rId6"/>
    <p:sldId id="550" r:id="rId7"/>
    <p:sldId id="551" r:id="rId8"/>
    <p:sldId id="553" r:id="rId9"/>
    <p:sldId id="554" r:id="rId10"/>
    <p:sldId id="524" r:id="rId11"/>
    <p:sldId id="525" r:id="rId12"/>
    <p:sldId id="526" r:id="rId13"/>
    <p:sldId id="555" r:id="rId14"/>
    <p:sldId id="557" r:id="rId15"/>
    <p:sldId id="556" r:id="rId16"/>
    <p:sldId id="545" r:id="rId17"/>
    <p:sldId id="529" r:id="rId18"/>
    <p:sldId id="533" r:id="rId19"/>
    <p:sldId id="534" r:id="rId20"/>
    <p:sldId id="546" r:id="rId21"/>
    <p:sldId id="536" r:id="rId22"/>
    <p:sldId id="505" r:id="rId23"/>
    <p:sldId id="532" r:id="rId24"/>
    <p:sldId id="539" r:id="rId25"/>
    <p:sldId id="543" r:id="rId26"/>
    <p:sldId id="537" r:id="rId27"/>
    <p:sldId id="547" r:id="rId28"/>
    <p:sldId id="542" r:id="rId29"/>
    <p:sldId id="548" r:id="rId30"/>
    <p:sldId id="521" r:id="rId31"/>
    <p:sldId id="527" r:id="rId32"/>
    <p:sldId id="509" r:id="rId33"/>
    <p:sldId id="528" r:id="rId34"/>
    <p:sldId id="502" r:id="rId35"/>
    <p:sldId id="503" r:id="rId36"/>
    <p:sldId id="504" r:id="rId37"/>
    <p:sldId id="544" r:id="rId38"/>
    <p:sldId id="508" r:id="rId39"/>
    <p:sldId id="530" r:id="rId40"/>
    <p:sldId id="510" r:id="rId41"/>
    <p:sldId id="531" r:id="rId42"/>
    <p:sldId id="512" r:id="rId43"/>
    <p:sldId id="511" r:id="rId44"/>
    <p:sldId id="513" r:id="rId45"/>
    <p:sldId id="514" r:id="rId46"/>
    <p:sldId id="518" r:id="rId47"/>
    <p:sldId id="515" r:id="rId48"/>
    <p:sldId id="516" r:id="rId49"/>
    <p:sldId id="517" r:id="rId50"/>
    <p:sldId id="519" r:id="rId51"/>
    <p:sldId id="549" r:id="rId52"/>
    <p:sldId id="499" r:id="rId53"/>
    <p:sldId id="520" r:id="rId54"/>
    <p:sldId id="448" r:id="rId55"/>
    <p:sldId id="308" r:id="rId56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99FF66"/>
    <a:srgbClr val="FFFFCC"/>
    <a:srgbClr val="99FFCC"/>
    <a:srgbClr val="800000"/>
    <a:srgbClr val="CCCCFF"/>
    <a:srgbClr val="9933FF"/>
    <a:srgbClr val="CC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336" autoAdjust="0"/>
    <p:restoredTop sz="79341" autoAdjust="0"/>
  </p:normalViewPr>
  <p:slideViewPr>
    <p:cSldViewPr snapToGrid="0">
      <p:cViewPr>
        <p:scale>
          <a:sx n="60" d="100"/>
          <a:sy n="60" d="100"/>
        </p:scale>
        <p:origin x="-1483" y="1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808" y="-72"/>
      </p:cViewPr>
      <p:guideLst>
        <p:guide orient="horz" pos="3098"/>
        <p:guide pos="209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t" anchorCtr="0" compatLnSpc="1">
            <a:prstTxWarp prst="textNoShape">
              <a:avLst/>
            </a:prstTxWarp>
          </a:bodyPr>
          <a:lstStyle>
            <a:lvl1pPr defTabSz="917368" eaLnBrk="0" hangingPunct="0">
              <a:defRPr sz="1300" dirty="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t" anchorCtr="0" compatLnSpc="1">
            <a:prstTxWarp prst="textNoShape">
              <a:avLst/>
            </a:prstTxWarp>
          </a:bodyPr>
          <a:lstStyle>
            <a:lvl1pPr algn="r" defTabSz="916712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b" anchorCtr="0" compatLnSpc="1">
            <a:prstTxWarp prst="textNoShape">
              <a:avLst/>
            </a:prstTxWarp>
          </a:bodyPr>
          <a:lstStyle>
            <a:lvl1pPr defTabSz="916712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b" anchorCtr="0" compatLnSpc="1">
            <a:prstTxWarp prst="textNoShape">
              <a:avLst/>
            </a:prstTxWarp>
          </a:bodyPr>
          <a:lstStyle>
            <a:lvl1pPr algn="r" defTabSz="916712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291C35D6-5D6D-4EC1-8CB3-F2FED503D9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7134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t" anchorCtr="0" compatLnSpc="1">
            <a:prstTxWarp prst="textNoShape">
              <a:avLst/>
            </a:prstTxWarp>
          </a:bodyPr>
          <a:lstStyle>
            <a:lvl1pPr defTabSz="917368" eaLnBrk="0" hangingPunct="0">
              <a:defRPr lang="en-GB" sz="13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CS1010 Programming Methodology</a:t>
            </a:r>
          </a:p>
        </p:txBody>
      </p:sp>
      <p:sp>
        <p:nvSpPr>
          <p:cNvPr id="4813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b" anchorCtr="0" compatLnSpc="1">
            <a:prstTxWarp prst="textNoShape">
              <a:avLst/>
            </a:prstTxWarp>
          </a:bodyPr>
          <a:lstStyle>
            <a:lvl1pPr defTabSz="916712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01" tIns="45851" rIns="91701" bIns="45851" numCol="1" anchor="b" anchorCtr="0" compatLnSpc="1">
            <a:prstTxWarp prst="textNoShape">
              <a:avLst/>
            </a:prstTxWarp>
          </a:bodyPr>
          <a:lstStyle>
            <a:lvl1pPr algn="r" defTabSz="916712" eaLnBrk="0" hangingPunct="0">
              <a:defRPr sz="13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75789ED3-BD27-4768-871A-DB2CB71097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775075" y="0"/>
            <a:ext cx="2886075" cy="492125"/>
          </a:xfrm>
          <a:prstGeom prst="rect">
            <a:avLst/>
          </a:prstGeom>
        </p:spPr>
        <p:txBody>
          <a:bodyPr vert="horz" wrap="square" lIns="88066" tIns="44034" rIns="88066" bIns="4403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0B796E2-6DCB-46E7-8BBE-4A9D42C50BBB}" type="datetimeFigureOut">
              <a:rPr lang="en-US"/>
              <a:pPr>
                <a:defRPr/>
              </a:pPr>
              <a:t>10-Sep-12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3041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  <p:sp>
        <p:nvSpPr>
          <p:cNvPr id="491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3838" indent="-223838">
              <a:buFont typeface="Calibri" pitchFamily="34" charset="0"/>
              <a:buNone/>
            </a:pPr>
            <a:endParaRPr lang="en-US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3838" indent="-223838">
              <a:buFont typeface="Calibri" pitchFamily="34" charset="0"/>
              <a:buNone/>
            </a:pPr>
            <a:endParaRPr lang="en-US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3838" indent="-223838">
              <a:buFont typeface="Calibri" pitchFamily="34" charset="0"/>
              <a:buNone/>
            </a:pPr>
            <a:endParaRPr lang="en-US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b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b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4713" y="738188"/>
            <a:ext cx="4913312" cy="36861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b="1" dirty="0" smtClean="0"/>
          </a:p>
          <a:p>
            <a:pPr marL="227013" indent="-22701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dirty="0"/>
              <a:t>CS1010 Programming Methodology</a:t>
            </a: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GB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8600" indent="-228600" eaLnBrk="1" hangingPunct="1">
              <a:buFont typeface="+mj-lt"/>
              <a:buNone/>
            </a:pPr>
            <a:endParaRPr lang="en-US" b="0" dirty="0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27013" indent="-22701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t>CS1010 Programming Methodology</a:t>
            </a: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219075" indent="-219075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SG"/>
              <a:t>CS1010</a:t>
            </a:r>
            <a:r>
              <a:t> Programming Methodology</a:t>
            </a: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SG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>
              <a:buFont typeface="+mj-lt"/>
              <a:buNone/>
            </a:pPr>
            <a:endParaRPr lang="en-SG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>
              <a:buFont typeface="+mj-lt"/>
              <a:buNone/>
            </a:pPr>
            <a:endParaRPr lang="en-SG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>
              <a:buFont typeface="+mj-lt"/>
              <a:buNone/>
            </a:pPr>
            <a:endParaRPr lang="en-SG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CS1010 Programming Methodology</a:t>
            </a:r>
            <a:endParaRPr lang="en-US"/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86C55-8ADA-4C30-B9CF-719EE175B10D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990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90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3733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F1DB43A6-E968-4A30-93E7-2C60F17381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2B7C48E6-E31E-416F-988F-F96BB14A38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7338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7301D9EF-4563-4942-A4FD-3701F00564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7338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886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626BFD89-FA07-4E33-AA8B-36A2F59C22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8100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36576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619269AB-77E1-4C69-885A-26C4760810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>
          <a:xfrm>
            <a:off x="38100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3E57E4C2-9219-476D-AF6D-2D7D5B3778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38100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2895600" cy="457200"/>
          </a:xfrm>
        </p:spPr>
        <p:txBody>
          <a:bodyPr/>
          <a:lstStyle>
            <a:lvl1pPr>
              <a:defRPr b="1"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54A4C5A3-6731-4C57-B421-4B6ACAC343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39624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9CFDC62B-DEFE-486D-B61D-4B48221F68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3886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D503D8A6-1178-44FA-AD38-A5201F840D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0386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  <a:cs typeface="Arial" charset="0"/>
              </a:defRPr>
            </a:lvl1pPr>
          </a:lstStyle>
          <a:p>
            <a:pPr algn="l">
              <a:defRPr/>
            </a:pPr>
            <a:r>
              <a:rPr lang="en-US" dirty="0" smtClean="0"/>
              <a:t>CS1010 (AY2012/3 Semester 1)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Week5 - </a:t>
            </a:r>
            <a:fld id="{75DE604B-507B-4EF4-9137-3B467CD89A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979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9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9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9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9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9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9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9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9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80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5" r:id="rId1"/>
    <p:sldLayoutId id="2147485236" r:id="rId2"/>
    <p:sldLayoutId id="2147485237" r:id="rId3"/>
    <p:sldLayoutId id="2147485238" r:id="rId4"/>
    <p:sldLayoutId id="2147485239" r:id="rId5"/>
    <p:sldLayoutId id="2147485240" r:id="rId6"/>
    <p:sldLayoutId id="2147485241" r:id="rId7"/>
    <p:sldLayoutId id="2147485242" r:id="rId8"/>
    <p:sldLayoutId id="2147485243" r:id="rId9"/>
    <p:sldLayoutId id="2147485244" r:id="rId10"/>
    <p:sldLayoutId id="2147485245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10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xisingapore.com/taxi-far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3_ca/pe.html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8153400" cy="1066800"/>
          </a:xfrm>
        </p:spPr>
        <p:txBody>
          <a:bodyPr/>
          <a:lstStyle/>
          <a:p>
            <a:pPr eaLnBrk="1" hangingPunct="1"/>
            <a:r>
              <a:rPr lang="en-GB" sz="2900" b="1" smtClean="0"/>
              <a:t>CS1010: Programming Methodology</a:t>
            </a:r>
            <a:r>
              <a:rPr lang="en-GB" b="1" smtClean="0"/>
              <a:t> </a:t>
            </a:r>
            <a:r>
              <a:rPr lang="en-GB" sz="2900" b="1" smtClean="0">
                <a:hlinkClick r:id="rId3"/>
              </a:rPr>
              <a:t>http://www.comp.nus.edu.sg/~cs1010/</a:t>
            </a:r>
            <a:endParaRPr lang="en-GB" sz="2900" b="1" smtClean="0"/>
          </a:p>
        </p:txBody>
      </p:sp>
      <p:pic>
        <p:nvPicPr>
          <p:cNvPr id="13315" name="Picture 13" descr="Full_Colour_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4724400"/>
            <a:ext cx="1600200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1963" y="508000"/>
            <a:ext cx="8509000" cy="8382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1. Week 4 Ex3: NRIC Check Code (1/3)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58913"/>
            <a:ext cx="8001000" cy="4637087"/>
          </a:xfrm>
        </p:spPr>
        <p:txBody>
          <a:bodyPr/>
          <a:lstStyle/>
          <a:p>
            <a:pPr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Algorithm for NRIC check code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NRIC consists of 7 digits. 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0000FF"/>
                </a:solidFill>
              </a:rPr>
              <a:t>8730215</a:t>
            </a: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1: Multiply the digits with corresponding weights </a:t>
            </a:r>
            <a:r>
              <a:rPr lang="en-GB" sz="24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7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6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5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4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3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/>
              <a:t> and add them up.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0000FF"/>
                </a:solidFill>
              </a:rPr>
              <a:t>8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7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7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6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4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3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5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= 16+49+18+0+8+3+10 = </a:t>
            </a:r>
            <a:r>
              <a:rPr lang="en-GB" sz="2000" dirty="0" smtClean="0">
                <a:solidFill>
                  <a:srgbClr val="993366"/>
                </a:solidFill>
                <a:sym typeface="Symbol" pitchFamily="18" charset="2"/>
              </a:rPr>
              <a:t>104</a:t>
            </a: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2: Divide step 1 result by 11 to obtain the remainder.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993366"/>
                </a:solidFill>
              </a:rPr>
              <a:t>104</a:t>
            </a:r>
            <a:r>
              <a:rPr lang="en-GB" sz="2000" dirty="0" smtClean="0"/>
              <a:t> % 11 = 5</a:t>
            </a:r>
          </a:p>
        </p:txBody>
      </p:sp>
      <p:sp>
        <p:nvSpPr>
          <p:cNvPr id="1741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25942986-1F80-4673-8F99-E99728558364}" type="slidenum">
              <a:rPr lang="en-US" sz="1000"/>
              <a:pPr algn="r"/>
              <a:t>10</a:t>
            </a:fld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1. Week 4 Ex3: NRIC Check Code (2/3)</a:t>
            </a:r>
            <a:endParaRPr lang="en-GB" sz="4000" dirty="0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1950" y="1504950"/>
            <a:ext cx="8153400" cy="4943475"/>
          </a:xfrm>
        </p:spPr>
        <p:txBody>
          <a:bodyPr/>
          <a:lstStyle/>
          <a:p>
            <a:pPr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Algorithm for NRIC check code (cont…)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3: Subtract step 2 result from 11 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11 – 5 = 6</a:t>
            </a: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4: Match step 3 result in this table for the check code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lvl="2">
              <a:spcBef>
                <a:spcPct val="1000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The check code corresponding to 6 is ‘F’.</a:t>
            </a:r>
            <a:endParaRPr lang="en-GB" sz="2000" dirty="0" smtClean="0">
              <a:sym typeface="Symbol" pitchFamily="18" charset="2"/>
            </a:endParaRPr>
          </a:p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Therefore, the check code for </a:t>
            </a:r>
            <a:r>
              <a:rPr lang="en-GB" sz="2400" dirty="0" smtClean="0">
                <a:solidFill>
                  <a:srgbClr val="0000FF"/>
                </a:solidFill>
              </a:rPr>
              <a:t>8730215</a:t>
            </a:r>
            <a:r>
              <a:rPr lang="en-GB" sz="2400" dirty="0" smtClean="0"/>
              <a:t> is ‘F’.</a:t>
            </a:r>
          </a:p>
          <a:p>
            <a:pPr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800" dirty="0" smtClean="0"/>
              <a:t>Sample run:</a:t>
            </a:r>
          </a:p>
        </p:txBody>
      </p:sp>
      <p:graphicFrame>
        <p:nvGraphicFramePr>
          <p:cNvPr id="286762" name="Group 42"/>
          <p:cNvGraphicFramePr>
            <a:graphicFrameLocks noGrp="1"/>
          </p:cNvGraphicFramePr>
          <p:nvPr>
            <p:ph sz="half" idx="4294967295"/>
          </p:nvPr>
        </p:nvGraphicFramePr>
        <p:xfrm>
          <a:off x="2016125" y="3460750"/>
          <a:ext cx="5562600" cy="818515"/>
        </p:xfrm>
        <a:graphic>
          <a:graphicData uri="http://schemas.openxmlformats.org/drawingml/2006/table">
            <a:tbl>
              <a:tblPr/>
              <a:tblGrid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847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60B03E3F-3C84-430A-939C-3E7EBC87B3C9}" type="slidenum">
              <a:rPr lang="en-US" sz="1000"/>
              <a:pPr algn="r"/>
              <a:t>11</a:t>
            </a:fld>
            <a:endParaRPr lang="en-US" sz="10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4474" y="5388669"/>
            <a:ext cx="575707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7-digit NRIC number: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8730215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Check code is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1. Week 4 Ex3: NRIC Check Code (3/3)</a:t>
            </a:r>
            <a:endParaRPr lang="en-GB" sz="4000" dirty="0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1950" y="1504950"/>
            <a:ext cx="8153400" cy="4943475"/>
          </a:xfrm>
        </p:spPr>
        <p:txBody>
          <a:bodyPr/>
          <a:lstStyle/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Write a program </a:t>
            </a:r>
            <a:r>
              <a:rPr lang="en-GB" sz="2000" dirty="0" smtClean="0">
                <a:solidFill>
                  <a:srgbClr val="0000FF"/>
                </a:solidFill>
              </a:rPr>
              <a:t>Week4_NRIC.c</a:t>
            </a:r>
            <a:r>
              <a:rPr lang="en-GB" sz="2000" dirty="0" smtClean="0"/>
              <a:t> to generate the check code given a 7-digit NRIC number.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Your program should include a function </a:t>
            </a:r>
            <a:r>
              <a:rPr lang="en-GB" sz="2000" dirty="0" smtClean="0">
                <a:solidFill>
                  <a:srgbClr val="0000FF"/>
                </a:solidFill>
              </a:rPr>
              <a:t>char </a:t>
            </a:r>
            <a:r>
              <a:rPr lang="en-GB" sz="2000" dirty="0" err="1" smtClean="0">
                <a:solidFill>
                  <a:srgbClr val="0000FF"/>
                </a:solidFill>
              </a:rPr>
              <a:t>generateCode</a:t>
            </a:r>
            <a:r>
              <a:rPr lang="en-GB" sz="2000" dirty="0" smtClean="0">
                <a:solidFill>
                  <a:srgbClr val="0000FF"/>
                </a:solidFill>
              </a:rPr>
              <a:t>(</a:t>
            </a:r>
            <a:r>
              <a:rPr lang="en-GB" sz="2000" dirty="0" err="1" smtClean="0">
                <a:solidFill>
                  <a:srgbClr val="0000FF"/>
                </a:solidFill>
              </a:rPr>
              <a:t>int</a:t>
            </a:r>
            <a:r>
              <a:rPr lang="en-GB" sz="2000" dirty="0" smtClean="0">
                <a:solidFill>
                  <a:srgbClr val="0000FF"/>
                </a:solidFill>
              </a:rPr>
              <a:t>)</a:t>
            </a:r>
            <a:r>
              <a:rPr lang="en-GB" sz="2000" dirty="0" smtClean="0"/>
              <a:t> that takes in a single integer (the NRIC number) and returns a character (which is the check code).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You need to use the </a:t>
            </a:r>
            <a:r>
              <a:rPr lang="en-GB" sz="2000" dirty="0" smtClean="0">
                <a:solidFill>
                  <a:srgbClr val="0000FF"/>
                </a:solidFill>
              </a:rPr>
              <a:t>char</a:t>
            </a:r>
            <a:r>
              <a:rPr lang="en-GB" sz="2000" dirty="0" smtClean="0"/>
              <a:t> type. (Explore this on your own.)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A character constant is enclosed in single quotes (</a:t>
            </a:r>
            <a:r>
              <a:rPr lang="en-GB" sz="2000" dirty="0" err="1" smtClean="0"/>
              <a:t>eg</a:t>
            </a:r>
            <a:r>
              <a:rPr lang="en-GB" sz="2000" dirty="0" smtClean="0"/>
              <a:t>: 'A', 'Z').</a:t>
            </a:r>
          </a:p>
          <a:p>
            <a:pPr lvl="1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The format </a:t>
            </a:r>
            <a:r>
              <a:rPr lang="en-GB" sz="2000" dirty="0" err="1" smtClean="0"/>
              <a:t>specifier</a:t>
            </a:r>
            <a:r>
              <a:rPr lang="en-GB" sz="2000" dirty="0" smtClean="0"/>
              <a:t> for char type is</a:t>
            </a:r>
            <a:r>
              <a:rPr lang="en-GB" sz="2000" dirty="0" smtClean="0">
                <a:solidFill>
                  <a:srgbClr val="0000FF"/>
                </a:solidFill>
              </a:rPr>
              <a:t> %c </a:t>
            </a:r>
            <a:r>
              <a:rPr lang="en-GB" sz="2000" dirty="0" smtClean="0"/>
              <a:t>(to be used in a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() statement).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Do not use techniques that are not covered in class, such as array. Your program may be long now. You can write an improved version later.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/>
              <a:t>This is your </a:t>
            </a:r>
            <a:r>
              <a:rPr lang="en-GB" sz="2000" dirty="0" smtClean="0">
                <a:solidFill>
                  <a:srgbClr val="C00000"/>
                </a:solidFill>
              </a:rPr>
              <a:t>take-home exercise</a:t>
            </a:r>
            <a:r>
              <a:rPr lang="en-GB" sz="2000" dirty="0" smtClean="0"/>
              <a:t>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This exercise is mounted on </a:t>
            </a:r>
            <a:r>
              <a:rPr lang="en-GB" sz="2000" dirty="0" err="1" smtClean="0">
                <a:solidFill>
                  <a:srgbClr val="C00000"/>
                </a:solidFill>
              </a:rPr>
              <a:t>CodeCrunch</a:t>
            </a:r>
            <a:r>
              <a:rPr lang="en-GB" sz="2000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12</a:t>
            </a:fld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1963" y="508000"/>
            <a:ext cx="8509000" cy="8382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1. Week 4 Ex3: NRIC Check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code</a:t>
            </a:r>
            <a:endParaRPr lang="en-GB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58913"/>
            <a:ext cx="8001000" cy="4637087"/>
          </a:xfrm>
        </p:spPr>
        <p:txBody>
          <a:bodyPr/>
          <a:lstStyle/>
          <a:p>
            <a:pPr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1</a:t>
            </a:r>
            <a:r>
              <a:rPr lang="en-GB" sz="2400" dirty="0" smtClean="0"/>
              <a:t>: Multiply the digits with corresponding weights </a:t>
            </a:r>
            <a:r>
              <a:rPr lang="en-GB" sz="24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7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6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5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4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3</a:t>
            </a:r>
            <a:r>
              <a:rPr lang="en-GB" sz="2400" dirty="0" smtClean="0"/>
              <a:t>,</a:t>
            </a:r>
            <a:r>
              <a:rPr lang="en-GB" sz="24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/>
              <a:t> and add them up.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0000FF"/>
                </a:solidFill>
              </a:rPr>
              <a:t>8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7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7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3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6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0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4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1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3</a:t>
            </a:r>
            <a:r>
              <a:rPr lang="en-GB" sz="2000" dirty="0" smtClean="0">
                <a:sym typeface="Symbol" pitchFamily="18" charset="2"/>
              </a:rPr>
              <a:t> + </a:t>
            </a:r>
            <a:r>
              <a:rPr lang="en-GB" sz="2000" dirty="0" smtClean="0">
                <a:solidFill>
                  <a:srgbClr val="0000FF"/>
                </a:solidFill>
                <a:sym typeface="Symbol" pitchFamily="18" charset="2"/>
              </a:rPr>
              <a:t>5</a:t>
            </a:r>
            <a:r>
              <a:rPr lang="en-GB" sz="2000" dirty="0" smtClean="0">
                <a:sym typeface="Symbol" pitchFamily="18" charset="2"/>
              </a:rPr>
              <a:t></a:t>
            </a:r>
            <a:r>
              <a:rPr lang="en-GB" sz="2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000" dirty="0" smtClean="0">
                <a:sym typeface="Symbol" pitchFamily="18" charset="2"/>
              </a:rPr>
              <a:t> = 16+49+18+0+8+3+10 = </a:t>
            </a:r>
            <a:r>
              <a:rPr lang="en-GB" sz="2000" dirty="0" smtClean="0">
                <a:solidFill>
                  <a:srgbClr val="993366"/>
                </a:solidFill>
                <a:sym typeface="Symbol" pitchFamily="18" charset="2"/>
              </a:rPr>
              <a:t>104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sym typeface="Symbol" pitchFamily="18" charset="2"/>
              </a:rPr>
              <a:t> 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// Extract the digits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digit7 = num%10; </a:t>
            </a:r>
            <a:r>
              <a:rPr lang="en-GB" sz="2000" dirty="0" err="1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num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/= 10; 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digit6 = num%10; </a:t>
            </a:r>
            <a:r>
              <a:rPr lang="en-GB" sz="2000" dirty="0" err="1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num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/= 10; 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digit5 = num%10; </a:t>
            </a:r>
            <a:r>
              <a:rPr lang="en-GB" sz="2000" dirty="0" err="1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num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/= 10; 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digit4 = num%10; </a:t>
            </a:r>
            <a:r>
              <a:rPr lang="en-GB" sz="2000" dirty="0" err="1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num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/= 10; 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digit3 = num%10; </a:t>
            </a:r>
            <a:r>
              <a:rPr lang="en-GB" sz="2000" dirty="0" err="1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num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/= 10; 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digit2 = num%10; </a:t>
            </a:r>
            <a:r>
              <a:rPr lang="en-GB" sz="2000" dirty="0" err="1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num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/= 10; 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digit1 = num%10;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endParaRPr lang="en-GB" sz="2000" dirty="0">
              <a:solidFill>
                <a:srgbClr val="993366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step1 = digit1*2 + digit2*7 + digit3*6 + digit4*5 +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digit5*4 + digit6*3 + digit7*2</a:t>
            </a:r>
            <a:r>
              <a:rPr lang="en-GB" sz="2000" dirty="0" smtClean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;</a:t>
            </a:r>
            <a:endParaRPr lang="en-GB" sz="2000" dirty="0" smtClean="0">
              <a:solidFill>
                <a:srgbClr val="993366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1741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25942986-1F80-4673-8F99-E99728558364}" type="slidenum">
              <a:rPr lang="en-US" sz="1000"/>
              <a:pPr algn="r"/>
              <a:t>13</a:t>
            </a:fld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3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1963" y="508000"/>
            <a:ext cx="8509000" cy="8382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1. Week 4 Ex3: NRIC Check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code</a:t>
            </a:r>
            <a:endParaRPr lang="en-GB" sz="40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58913"/>
            <a:ext cx="8001000" cy="4637087"/>
          </a:xfrm>
        </p:spPr>
        <p:txBody>
          <a:bodyPr/>
          <a:lstStyle/>
          <a:p>
            <a:pPr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</a:t>
            </a:r>
            <a:r>
              <a:rPr lang="en-GB" sz="2400" dirty="0" smtClean="0"/>
              <a:t>2: Divide step 1 result by 11 to obtain the remainder.</a:t>
            </a:r>
          </a:p>
          <a:p>
            <a:pPr lvl="2">
              <a:spcBef>
                <a:spcPct val="0"/>
              </a:spcBef>
              <a:buSzPct val="120000"/>
              <a:buFont typeface="Wingdings" pitchFamily="2" charset="2"/>
              <a:buChar char="§"/>
            </a:pPr>
            <a:r>
              <a:rPr lang="en-GB" sz="2000" dirty="0" err="1" smtClean="0"/>
              <a:t>Eg</a:t>
            </a:r>
            <a:r>
              <a:rPr lang="en-GB" sz="2000" dirty="0" smtClean="0"/>
              <a:t>: </a:t>
            </a:r>
            <a:r>
              <a:rPr lang="en-GB" sz="2000" dirty="0" smtClean="0">
                <a:solidFill>
                  <a:srgbClr val="993366"/>
                </a:solidFill>
              </a:rPr>
              <a:t>104</a:t>
            </a:r>
            <a:r>
              <a:rPr lang="en-GB" sz="2000" dirty="0" smtClean="0"/>
              <a:t> % 11 = </a:t>
            </a:r>
            <a:r>
              <a:rPr lang="en-GB" sz="2000" dirty="0" smtClean="0"/>
              <a:t>5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endParaRPr lang="en-GB" sz="2000" dirty="0"/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</a:rPr>
              <a:t>step2 = step1 % 11; </a:t>
            </a:r>
            <a:endParaRPr lang="en-GB" sz="2000" dirty="0"/>
          </a:p>
          <a:p>
            <a:pPr marL="342900" lvl="2" indent="-342900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US" dirty="0">
                <a:ea typeface="+mn-ea"/>
              </a:rPr>
              <a:t>Step 3: Subtract step 2 result from 11 </a:t>
            </a:r>
            <a:endParaRPr lang="en-US" dirty="0" smtClean="0">
              <a:ea typeface="+mn-ea"/>
            </a:endParaRPr>
          </a:p>
          <a:p>
            <a:pPr marL="1257300" lvl="4" indent="-342900">
              <a:spcBef>
                <a:spcPts val="1200"/>
              </a:spcBef>
              <a:buSzPct val="120000"/>
            </a:pPr>
            <a:r>
              <a:rPr lang="en-US" sz="1600" dirty="0" err="1" smtClean="0">
                <a:ea typeface="+mn-ea"/>
              </a:rPr>
              <a:t>Eg</a:t>
            </a:r>
            <a:r>
              <a:rPr lang="en-US" sz="1600" dirty="0" smtClean="0">
                <a:ea typeface="+mn-ea"/>
              </a:rPr>
              <a:t>: 11 – 5 = 6</a:t>
            </a:r>
          </a:p>
          <a:p>
            <a:pPr marL="914400" lvl="4" indent="0">
              <a:spcBef>
                <a:spcPts val="1200"/>
              </a:spcBef>
              <a:buSzPct val="120000"/>
              <a:buNone/>
            </a:pPr>
            <a:r>
              <a:rPr lang="en-US" dirty="0">
                <a:solidFill>
                  <a:srgbClr val="993366"/>
                </a:solidFill>
                <a:latin typeface="Calibri" pitchFamily="34" charset="0"/>
                <a:cs typeface="Calibri" pitchFamily="34" charset="0"/>
              </a:rPr>
              <a:t>step3 = 11 - step2;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endParaRPr lang="en-GB" sz="2000" dirty="0">
              <a:solidFill>
                <a:srgbClr val="99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25942986-1F80-4673-8F99-E99728558364}" type="slidenum">
              <a:rPr lang="en-US" sz="1000"/>
              <a:pPr algn="r"/>
              <a:t>14</a:t>
            </a:fld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1362308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1. Week 4 Ex3: NRIC Check Code </a:t>
            </a:r>
            <a:endParaRPr lang="en-GB" sz="4000" dirty="0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1950" y="1504950"/>
            <a:ext cx="8153400" cy="4943475"/>
          </a:xfrm>
        </p:spPr>
        <p:txBody>
          <a:bodyPr/>
          <a:lstStyle/>
          <a:p>
            <a:pPr lvl="1">
              <a:spcBef>
                <a:spcPts val="12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Step </a:t>
            </a:r>
            <a:r>
              <a:rPr lang="en-GB" sz="2400" dirty="0" smtClean="0"/>
              <a:t>4: Match step 3 result in this table for the check code</a:t>
            </a:r>
            <a:br>
              <a:rPr lang="en-GB" sz="2400" dirty="0" smtClean="0"/>
            </a:br>
            <a:endParaRPr lang="en-GB" sz="2400" dirty="0" smtClean="0"/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switch 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(step3) {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1:  code = 'A';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2:  code = 'B';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3:  code = 'C';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4:  code = 'D';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5:  code = 'E';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6:  code = 'F';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7:  code = 'G';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8:  code = 'H';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9:  code = 'I';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10: code = 'Z'; break;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   case 11: code = 'J';</a:t>
            </a:r>
          </a:p>
          <a:p>
            <a:pPr marL="914400" lvl="2" indent="0">
              <a:spcBef>
                <a:spcPct val="0"/>
              </a:spcBef>
              <a:buSzPct val="120000"/>
              <a:buNone/>
            </a:pP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} // end </a:t>
            </a:r>
            <a:r>
              <a:rPr lang="en-GB" sz="2000" dirty="0">
                <a:solidFill>
                  <a:srgbClr val="993366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switch</a:t>
            </a:r>
          </a:p>
        </p:txBody>
      </p:sp>
      <p:graphicFrame>
        <p:nvGraphicFramePr>
          <p:cNvPr id="286762" name="Group 4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76878778"/>
              </p:ext>
            </p:extLst>
          </p:nvPr>
        </p:nvGraphicFramePr>
        <p:xfrm>
          <a:off x="3390900" y="2063750"/>
          <a:ext cx="5562600" cy="818515"/>
        </p:xfrm>
        <a:graphic>
          <a:graphicData uri="http://schemas.openxmlformats.org/drawingml/2006/table">
            <a:tbl>
              <a:tblPr/>
              <a:tblGrid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  <a:gridCol w="508000"/>
                <a:gridCol w="504825"/>
                <a:gridCol w="504825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8475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60B03E3F-3C84-430A-939C-3E7EBC87B3C9}" type="slidenum">
              <a:rPr lang="en-US" sz="1000"/>
              <a:pPr algn="r"/>
              <a:t>15</a:t>
            </a:fld>
            <a:endParaRPr lang="en-US" sz="10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4246201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Recall: Control Structures</a:t>
            </a:r>
            <a:endParaRPr lang="en-GB" sz="4000" dirty="0" smtClean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16</a:t>
            </a:fld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25863" y="1633210"/>
            <a:ext cx="345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Sequence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84110" y="3074764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Selection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7026" y="4351425"/>
            <a:ext cx="3570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Repetition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3" name="Picture 12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6567" y="1873458"/>
            <a:ext cx="889833" cy="667375"/>
          </a:xfrm>
          <a:prstGeom prst="rect">
            <a:avLst/>
          </a:prstGeom>
        </p:spPr>
      </p:pic>
      <p:pic>
        <p:nvPicPr>
          <p:cNvPr id="14" name="Picture 13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3663" y="3240061"/>
            <a:ext cx="889833" cy="6673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026045" y="3462728"/>
            <a:ext cx="2458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6600"/>
                </a:solidFill>
              </a:rPr>
              <a:t>if-else, switch</a:t>
            </a:r>
            <a:endParaRPr lang="en-SG" sz="2800" dirty="0">
              <a:solidFill>
                <a:srgbClr val="006600"/>
              </a:solidFill>
            </a:endParaRPr>
          </a:p>
        </p:txBody>
      </p:sp>
      <p:sp>
        <p:nvSpPr>
          <p:cNvPr id="1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2. LOOPS! (1/2)</a:t>
            </a:r>
            <a:endParaRPr lang="en-GB" sz="4000" dirty="0" smtClean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17</a:t>
            </a:fld>
            <a:endParaRPr lang="en-US" sz="1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8" name="Picture 5" descr="k18469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1616" y="503602"/>
            <a:ext cx="160337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14204" y="1783829"/>
            <a:ext cx="6505732" cy="18774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“A program without a loop and a structure variable isn’t worth writing.”</a:t>
            </a:r>
          </a:p>
          <a:p>
            <a:pPr algn="r"/>
            <a:r>
              <a:rPr lang="en-US" sz="2000" i="1" dirty="0" smtClean="0"/>
              <a:t>Alan </a:t>
            </a:r>
            <a:r>
              <a:rPr lang="en-US" sz="2000" i="1" dirty="0" err="1" smtClean="0"/>
              <a:t>J.Perlis</a:t>
            </a:r>
            <a:endParaRPr lang="en-US" sz="2000" i="1" dirty="0" smtClean="0"/>
          </a:p>
          <a:p>
            <a:pPr algn="r"/>
            <a:r>
              <a:rPr lang="en-US" sz="2000" i="1" dirty="0" smtClean="0"/>
              <a:t>Yale University</a:t>
            </a:r>
          </a:p>
          <a:p>
            <a:pPr algn="r"/>
            <a:r>
              <a:rPr lang="en-US" sz="2000" i="1" dirty="0" smtClean="0"/>
              <a:t>The first recipient of ACM Turing Award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71488" y="3957402"/>
            <a:ext cx="7948612" cy="1154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loop 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statement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whose job is to 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repeatedly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execute some other statement(s).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2. LOOPS! (2/2)</a:t>
            </a:r>
            <a:endParaRPr lang="en-GB" sz="4000" dirty="0" smtClean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18</a:t>
            </a:fld>
            <a:endParaRPr lang="en-US" sz="1000"/>
          </a:p>
        </p:txBody>
      </p:sp>
      <p:grpSp>
        <p:nvGrpSpPr>
          <p:cNvPr id="6" name="Group 5"/>
          <p:cNvGrpSpPr/>
          <p:nvPr/>
        </p:nvGrpSpPr>
        <p:grpSpPr>
          <a:xfrm>
            <a:off x="3045442" y="1896449"/>
            <a:ext cx="2780888" cy="3102192"/>
            <a:chOff x="7111365" y="4142841"/>
            <a:chExt cx="1604065" cy="1741413"/>
          </a:xfrm>
        </p:grpSpPr>
        <p:sp>
          <p:nvSpPr>
            <p:cNvPr id="7" name="Flowchart: Decision 6"/>
            <p:cNvSpPr/>
            <p:nvPr/>
          </p:nvSpPr>
          <p:spPr bwMode="auto">
            <a:xfrm>
              <a:off x="7111365" y="4519078"/>
              <a:ext cx="1128713" cy="498475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8" name="Straight Arrow Connector 13"/>
            <p:cNvCxnSpPr>
              <a:cxnSpLocks noChangeShapeType="1"/>
              <a:endCxn id="7" idx="0"/>
            </p:cNvCxnSpPr>
            <p:nvPr/>
          </p:nvCxnSpPr>
          <p:spPr bwMode="auto">
            <a:xfrm rot="5400000">
              <a:off x="7487352" y="4331087"/>
              <a:ext cx="376493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9" name="TextBox 16"/>
            <p:cNvSpPr txBox="1">
              <a:spLocks noChangeArrowheads="1"/>
            </p:cNvSpPr>
            <p:nvPr/>
          </p:nvSpPr>
          <p:spPr bwMode="auto">
            <a:xfrm>
              <a:off x="7326157" y="4613459"/>
              <a:ext cx="712322" cy="22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i="1" dirty="0" err="1"/>
                <a:t>cond</a:t>
              </a:r>
              <a:r>
                <a:rPr lang="en-US" sz="2000" b="1" i="1" dirty="0"/>
                <a:t>?</a:t>
              </a:r>
              <a:endParaRPr lang="en-SG" sz="2000" b="1" i="1" dirty="0"/>
            </a:p>
          </p:txBody>
        </p:sp>
        <p:sp>
          <p:nvSpPr>
            <p:cNvPr id="10" name="Flowchart: Process 9"/>
            <p:cNvSpPr/>
            <p:nvPr/>
          </p:nvSpPr>
          <p:spPr bwMode="auto">
            <a:xfrm>
              <a:off x="7218760" y="5429251"/>
              <a:ext cx="994909" cy="455003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2000" b="1" dirty="0" smtClean="0"/>
                <a:t>Some</a:t>
              </a:r>
            </a:p>
            <a:p>
              <a:pPr algn="ctr">
                <a:defRPr/>
              </a:pPr>
              <a:r>
                <a:rPr lang="en-SG" sz="2000" b="1" dirty="0" smtClean="0"/>
                <a:t>statement(s)</a:t>
              </a:r>
              <a:endParaRPr lang="en-SG" sz="2000" b="1" dirty="0"/>
            </a:p>
          </p:txBody>
        </p:sp>
        <p:sp>
          <p:nvSpPr>
            <p:cNvPr id="11" name="TextBox 24"/>
            <p:cNvSpPr txBox="1">
              <a:spLocks noChangeArrowheads="1"/>
            </p:cNvSpPr>
            <p:nvPr/>
          </p:nvSpPr>
          <p:spPr bwMode="auto">
            <a:xfrm>
              <a:off x="7607282" y="5043784"/>
              <a:ext cx="560000" cy="22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006600"/>
                  </a:solidFill>
                </a:rPr>
                <a:t>true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12" name="TextBox 25"/>
            <p:cNvSpPr txBox="1">
              <a:spLocks noChangeArrowheads="1"/>
            </p:cNvSpPr>
            <p:nvPr/>
          </p:nvSpPr>
          <p:spPr bwMode="auto">
            <a:xfrm>
              <a:off x="8213669" y="4543714"/>
              <a:ext cx="501761" cy="22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006600"/>
                  </a:solidFill>
                </a:rPr>
                <a:t>false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13" name="Straight Arrow Connector 27"/>
            <p:cNvCxnSpPr>
              <a:cxnSpLocks noChangeShapeType="1"/>
              <a:stCxn id="7" idx="2"/>
            </p:cNvCxnSpPr>
            <p:nvPr/>
          </p:nvCxnSpPr>
          <p:spPr bwMode="auto">
            <a:xfrm>
              <a:off x="7675722" y="5017553"/>
              <a:ext cx="6596" cy="41169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4" name="Elbow Connector 13"/>
            <p:cNvCxnSpPr>
              <a:stCxn id="10" idx="1"/>
              <a:endCxn id="7" idx="1"/>
            </p:cNvCxnSpPr>
            <p:nvPr/>
          </p:nvCxnSpPr>
          <p:spPr bwMode="auto">
            <a:xfrm rot="10800000">
              <a:off x="7111366" y="4768316"/>
              <a:ext cx="107395" cy="888438"/>
            </a:xfrm>
            <a:prstGeom prst="bentConnector3">
              <a:avLst>
                <a:gd name="adj1" fmla="val 222781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Elbow Connector 14"/>
            <p:cNvCxnSpPr>
              <a:stCxn id="7" idx="3"/>
            </p:cNvCxnSpPr>
            <p:nvPr/>
          </p:nvCxnSpPr>
          <p:spPr bwMode="auto">
            <a:xfrm>
              <a:off x="8240078" y="4768316"/>
              <a:ext cx="420439" cy="997486"/>
            </a:xfrm>
            <a:prstGeom prst="bentConnector2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" name="Cloud Callout 4"/>
          <p:cNvSpPr/>
          <p:nvPr/>
        </p:nvSpPr>
        <p:spPr bwMode="auto">
          <a:xfrm>
            <a:off x="5510999" y="3535423"/>
            <a:ext cx="3073751" cy="972033"/>
          </a:xfrm>
          <a:prstGeom prst="cloudCallout">
            <a:avLst>
              <a:gd name="adj1" fmla="val -68431"/>
              <a:gd name="adj2" fmla="val 59605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i="1" dirty="0" smtClean="0">
                <a:solidFill>
                  <a:srgbClr val="C00000"/>
                </a:solidFill>
              </a:rPr>
              <a:t>loop body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6" name="Cloud Callout 15"/>
          <p:cNvSpPr/>
          <p:nvPr/>
        </p:nvSpPr>
        <p:spPr bwMode="auto">
          <a:xfrm>
            <a:off x="691623" y="1594263"/>
            <a:ext cx="2750234" cy="1016310"/>
          </a:xfrm>
          <a:prstGeom prst="cloudCallout">
            <a:avLst>
              <a:gd name="adj1" fmla="val 52048"/>
              <a:gd name="adj2" fmla="val 70380"/>
            </a:avLst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i="1" dirty="0" smtClean="0">
                <a:solidFill>
                  <a:srgbClr val="C00000"/>
                </a:solidFill>
              </a:rPr>
              <a:t>Loop condition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61351" y="1034321"/>
            <a:ext cx="3207895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Each round of the loop is called an </a:t>
            </a:r>
            <a:r>
              <a:rPr lang="en-US" sz="2800" i="1" dirty="0" smtClean="0">
                <a:solidFill>
                  <a:srgbClr val="0000FF"/>
                </a:solidFill>
              </a:rPr>
              <a:t>iteration</a:t>
            </a:r>
            <a:r>
              <a:rPr lang="en-US" sz="2800" dirty="0" smtClean="0"/>
              <a:t>.</a:t>
            </a:r>
            <a:endParaRPr lang="en-SG" sz="2800" dirty="0"/>
          </a:p>
        </p:txBody>
      </p:sp>
      <p:sp>
        <p:nvSpPr>
          <p:cNvPr id="2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10175233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1"/>
            <a:ext cx="8229600" cy="1026826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2. Loop: Demo (1/3)</a:t>
            </a:r>
            <a:endParaRPr lang="en-GB" sz="4000" dirty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76466"/>
            <a:ext cx="3425483" cy="268074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Keep prompting the user to input a non-negative integer, and output that integer.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Halt the loop when the input is negative.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726243" y="1441553"/>
            <a:ext cx="3057993" cy="364011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12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12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0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26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26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5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5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-1</a:t>
            </a:r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19</a:t>
            </a:fld>
            <a:endParaRPr lang="en-US" sz="10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629586" y="4651948"/>
            <a:ext cx="7375161" cy="174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Key observations: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 keep repeating a task while certain condition is met, or alternatively, you repeat until the condition is not met.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 do not know beforehand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how many iterations there will be.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41486907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Week 5: Repetition Statements</a:t>
            </a:r>
            <a:endParaRPr lang="en-GB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430338"/>
            <a:ext cx="8013700" cy="2054225"/>
          </a:xfrm>
        </p:spPr>
        <p:txBody>
          <a:bodyPr/>
          <a:lstStyle/>
          <a:p>
            <a:pPr eaLnBrk="1" hangingPunct="1"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Understand the program control structure called loops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Compare the different types of repetition structure</a:t>
            </a:r>
          </a:p>
        </p:txBody>
      </p:sp>
      <p:sp>
        <p:nvSpPr>
          <p:cNvPr id="14340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1434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8A91EA5B-6B3C-4888-8971-4032A5D5C5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3100" y="3505200"/>
            <a:ext cx="7620000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>
                <a:solidFill>
                  <a:srgbClr val="C00000"/>
                </a:solidFill>
                <a:latin typeface="+mn-lt"/>
                <a:cs typeface="+mn-cs"/>
              </a:rPr>
              <a:t>References: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>
                <a:latin typeface="+mn-lt"/>
                <a:cs typeface="+mn-cs"/>
              </a:rPr>
              <a:t>Chapter 4 </a:t>
            </a:r>
            <a:r>
              <a:rPr lang="en-GB" sz="2400" kern="0" dirty="0" smtClean="0">
                <a:latin typeface="+mn-lt"/>
                <a:cs typeface="+mn-cs"/>
              </a:rPr>
              <a:t>Lessons </a:t>
            </a:r>
            <a:r>
              <a:rPr lang="en-GB" sz="2400" kern="0" dirty="0">
                <a:latin typeface="+mn-lt"/>
                <a:cs typeface="+mn-cs"/>
              </a:rPr>
              <a:t>4.7 – </a:t>
            </a:r>
            <a:r>
              <a:rPr lang="en-GB" sz="2400" kern="0" dirty="0" smtClean="0">
                <a:latin typeface="+mn-lt"/>
                <a:cs typeface="+mn-cs"/>
              </a:rPr>
              <a:t>4.11</a:t>
            </a:r>
            <a:endParaRPr lang="en-GB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11836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2. Loop: Demo (2/3)</a:t>
            </a:r>
            <a:endParaRPr lang="en-GB" sz="4000" dirty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199" y="1685778"/>
            <a:ext cx="5194093" cy="4520150"/>
          </a:xfr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 err="1" smtClean="0">
                <a:latin typeface="Lucida Console" pitchFamily="49" charset="0"/>
              </a:rPr>
              <a:t>int</a:t>
            </a:r>
            <a:r>
              <a:rPr lang="en-US" sz="1800" dirty="0" smtClean="0">
                <a:latin typeface="Lucida Console" pitchFamily="49" charset="0"/>
              </a:rPr>
              <a:t> main(void)  {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err="1" smtClean="0">
                <a:latin typeface="Lucida Console" pitchFamily="49" charset="0"/>
              </a:rPr>
              <a:t>int</a:t>
            </a:r>
            <a:r>
              <a:rPr lang="en-US" sz="1800" dirty="0" smtClean="0">
                <a:latin typeface="Lucida Console" pitchFamily="49" charset="0"/>
              </a:rPr>
              <a:t> num;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err="1" smtClean="0">
                <a:latin typeface="Lucida Console" pitchFamily="49" charset="0"/>
              </a:rPr>
              <a:t>printf</a:t>
            </a:r>
            <a:r>
              <a:rPr lang="en-US" sz="1800" dirty="0" smtClean="0">
                <a:latin typeface="Lucida Console" pitchFamily="49" charset="0"/>
              </a:rPr>
              <a:t>("Enter a number: ");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err="1" smtClean="0">
                <a:latin typeface="Lucida Console" pitchFamily="49" charset="0"/>
              </a:rPr>
              <a:t>scanf</a:t>
            </a:r>
            <a:r>
              <a:rPr lang="en-US" sz="1800" dirty="0" smtClean="0">
                <a:latin typeface="Lucida Console" pitchFamily="49" charset="0"/>
              </a:rPr>
              <a:t>("%d", &amp;num);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if (num &lt; 0) return 0;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 smtClean="0">
                <a:latin typeface="Lucida Console" pitchFamily="49" charset="0"/>
              </a:rPr>
              <a:t>	</a:t>
            </a:r>
            <a:r>
              <a:rPr lang="en-US" sz="1800" dirty="0" err="1" smtClean="0">
                <a:latin typeface="Lucida Console" pitchFamily="49" charset="0"/>
              </a:rPr>
              <a:t>printf</a:t>
            </a:r>
            <a:r>
              <a:rPr lang="en-US" sz="1800" dirty="0" smtClean="0">
                <a:latin typeface="Lucida Console" pitchFamily="49" charset="0"/>
              </a:rPr>
              <a:t>("You entered: %d\n", num);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err="1" smtClean="0">
                <a:latin typeface="Lucida Console" pitchFamily="49" charset="0"/>
              </a:rPr>
              <a:t>printf</a:t>
            </a:r>
            <a:r>
              <a:rPr lang="en-US" sz="1800" dirty="0" smtClean="0">
                <a:latin typeface="Lucida Console" pitchFamily="49" charset="0"/>
              </a:rPr>
              <a:t>("Enter a number: ");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 smtClean="0">
                <a:latin typeface="Lucida Console" pitchFamily="49" charset="0"/>
              </a:rPr>
              <a:t>	scanf("%d", </a:t>
            </a:r>
            <a:r>
              <a:rPr lang="pt-BR" sz="1800" dirty="0">
                <a:latin typeface="Lucida Console" pitchFamily="49" charset="0"/>
              </a:rPr>
              <a:t>&amp;num</a:t>
            </a:r>
            <a:r>
              <a:rPr lang="pt-BR" sz="1800" dirty="0" smtClean="0">
                <a:latin typeface="Lucida Console" pitchFamily="49" charset="0"/>
              </a:rPr>
              <a:t>);</a:t>
            </a:r>
            <a:endParaRPr lang="pt-BR" sz="1800" dirty="0">
              <a:latin typeface="Lucida Console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if </a:t>
            </a:r>
            <a:r>
              <a:rPr lang="pt-BR" sz="1800" dirty="0">
                <a:latin typeface="Lucida Console" pitchFamily="49" charset="0"/>
              </a:rPr>
              <a:t>(num &lt; 0) return </a:t>
            </a:r>
            <a:r>
              <a:rPr lang="pt-BR" sz="1800" dirty="0" smtClean="0">
                <a:latin typeface="Lucida Console" pitchFamily="49" charset="0"/>
              </a:rPr>
              <a:t>0;</a:t>
            </a:r>
            <a:endParaRPr lang="pt-BR" sz="1800" dirty="0">
              <a:latin typeface="Lucida Console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printf("You </a:t>
            </a:r>
            <a:r>
              <a:rPr lang="pt-BR" sz="1800" dirty="0">
                <a:latin typeface="Lucida Console" pitchFamily="49" charset="0"/>
              </a:rPr>
              <a:t>entered: %</a:t>
            </a:r>
            <a:r>
              <a:rPr lang="pt-BR" sz="1800" dirty="0" smtClean="0">
                <a:latin typeface="Lucida Console" pitchFamily="49" charset="0"/>
              </a:rPr>
              <a:t>d\n", </a:t>
            </a:r>
            <a:r>
              <a:rPr lang="pt-BR" sz="1800" dirty="0">
                <a:latin typeface="Lucida Console" pitchFamily="49" charset="0"/>
              </a:rPr>
              <a:t>num</a:t>
            </a:r>
            <a:r>
              <a:rPr lang="pt-BR" sz="1800" dirty="0" smtClean="0">
                <a:latin typeface="Lucida Console" pitchFamily="49" charset="0"/>
              </a:rPr>
              <a:t>);</a:t>
            </a:r>
            <a:endParaRPr lang="pt-BR" sz="1800" dirty="0">
              <a:latin typeface="Lucida Console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printf("Enter </a:t>
            </a:r>
            <a:r>
              <a:rPr lang="pt-BR" sz="1800" dirty="0">
                <a:latin typeface="Lucida Console" pitchFamily="49" charset="0"/>
              </a:rPr>
              <a:t>a number: </a:t>
            </a:r>
            <a:r>
              <a:rPr lang="pt-BR" sz="1800" dirty="0" smtClean="0">
                <a:latin typeface="Lucida Console" pitchFamily="49" charset="0"/>
              </a:rPr>
              <a:t>");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 smtClean="0">
                <a:latin typeface="Lucida Console" pitchFamily="49" charset="0"/>
              </a:rPr>
              <a:t>	scanf("%d", </a:t>
            </a:r>
            <a:r>
              <a:rPr lang="pt-BR" sz="1800" dirty="0">
                <a:latin typeface="Lucida Console" pitchFamily="49" charset="0"/>
              </a:rPr>
              <a:t>&amp;num</a:t>
            </a:r>
            <a:r>
              <a:rPr lang="pt-BR" sz="1800" dirty="0" smtClean="0">
                <a:latin typeface="Lucida Console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.... 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 smtClean="0">
                <a:latin typeface="Lucida Console" pitchFamily="49" charset="0"/>
              </a:rPr>
              <a:t>}</a:t>
            </a:r>
            <a:endParaRPr lang="pt-BR" sz="1800" dirty="0">
              <a:latin typeface="Lucida Console" pitchFamily="49" charset="0"/>
            </a:endParaRPr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20</a:t>
            </a:fld>
            <a:endParaRPr lang="en-US" sz="100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191718" y="1499018"/>
            <a:ext cx="3844977" cy="1768838"/>
            <a:chOff x="1191718" y="1499018"/>
            <a:chExt cx="3844977" cy="1768838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1191718" y="2969429"/>
              <a:ext cx="1371601" cy="298427"/>
            </a:xfrm>
            <a:prstGeom prst="roundRect">
              <a:avLst/>
            </a:prstGeom>
            <a:noFill/>
            <a:ln w="2540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Line Callout 2 15"/>
            <p:cNvSpPr/>
            <p:nvPr/>
          </p:nvSpPr>
          <p:spPr bwMode="auto">
            <a:xfrm>
              <a:off x="3642610" y="1499018"/>
              <a:ext cx="1394085" cy="764498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88970"/>
                <a:gd name="adj6" fmla="val -78926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Loop condition</a:t>
              </a:r>
              <a:endParaRPr kumimoji="0" lang="en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" name="Content Placeholder 2"/>
          <p:cNvSpPr>
            <a:spLocks noGrp="1"/>
          </p:cNvSpPr>
          <p:nvPr>
            <p:ph sz="half" idx="2"/>
          </p:nvPr>
        </p:nvSpPr>
        <p:spPr>
          <a:xfrm>
            <a:off x="5726243" y="1441553"/>
            <a:ext cx="3057993" cy="376003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12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12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0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26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26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5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You entered: 5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400" dirty="0" smtClean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-1</a:t>
            </a:r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644576" y="3297837"/>
            <a:ext cx="6793044" cy="2743200"/>
            <a:chOff x="644576" y="3297837"/>
            <a:chExt cx="6793044" cy="2743200"/>
          </a:xfrm>
        </p:grpSpPr>
        <p:sp>
          <p:nvSpPr>
            <p:cNvPr id="9" name="Rounded Rectangle 8"/>
            <p:cNvSpPr/>
            <p:nvPr/>
          </p:nvSpPr>
          <p:spPr bwMode="auto">
            <a:xfrm>
              <a:off x="644576" y="3297837"/>
              <a:ext cx="4886794" cy="929390"/>
            </a:xfrm>
            <a:prstGeom prst="roundRect">
              <a:avLst/>
            </a:prstGeom>
            <a:noFill/>
            <a:ln w="2540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Line Callout 2 16"/>
            <p:cNvSpPr/>
            <p:nvPr/>
          </p:nvSpPr>
          <p:spPr bwMode="auto">
            <a:xfrm>
              <a:off x="6043535" y="5563852"/>
              <a:ext cx="1394085" cy="477185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282626"/>
                <a:gd name="adj6" fmla="val -49894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Loop body</a:t>
              </a:r>
              <a:endParaRPr kumimoji="0" lang="en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34784788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6826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2. Loop: Demo (3/3)</a:t>
            </a:r>
            <a:endParaRPr lang="en-GB" sz="4000" dirty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21</a:t>
            </a:fld>
            <a:endParaRPr lang="en-US" sz="1000"/>
          </a:p>
        </p:txBody>
      </p:sp>
      <p:grpSp>
        <p:nvGrpSpPr>
          <p:cNvPr id="14" name="Group 13"/>
          <p:cNvGrpSpPr/>
          <p:nvPr/>
        </p:nvGrpSpPr>
        <p:grpSpPr>
          <a:xfrm>
            <a:off x="970827" y="1634455"/>
            <a:ext cx="2484878" cy="3254937"/>
            <a:chOff x="7111365" y="4142840"/>
            <a:chExt cx="1433321" cy="1827156"/>
          </a:xfrm>
        </p:grpSpPr>
        <p:sp>
          <p:nvSpPr>
            <p:cNvPr id="15" name="Flowchart: Decision 14"/>
            <p:cNvSpPr/>
            <p:nvPr/>
          </p:nvSpPr>
          <p:spPr bwMode="auto">
            <a:xfrm>
              <a:off x="7111365" y="4519078"/>
              <a:ext cx="1128713" cy="498475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16" name="Straight Arrow Connector 13"/>
            <p:cNvCxnSpPr>
              <a:cxnSpLocks noChangeShapeType="1"/>
              <a:endCxn id="15" idx="0"/>
            </p:cNvCxnSpPr>
            <p:nvPr/>
          </p:nvCxnSpPr>
          <p:spPr bwMode="auto">
            <a:xfrm rot="5400000">
              <a:off x="7487352" y="4331086"/>
              <a:ext cx="376493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7274919" y="4651480"/>
              <a:ext cx="846511" cy="207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 err="1" smtClean="0"/>
                <a:t>num</a:t>
              </a:r>
              <a:r>
                <a:rPr lang="en-US" i="1" dirty="0" smtClean="0"/>
                <a:t> &gt;= 0?</a:t>
              </a:r>
              <a:endParaRPr lang="en-SG" i="1" dirty="0"/>
            </a:p>
          </p:txBody>
        </p:sp>
        <p:sp>
          <p:nvSpPr>
            <p:cNvPr id="18" name="Flowchart: Process 17"/>
            <p:cNvSpPr/>
            <p:nvPr/>
          </p:nvSpPr>
          <p:spPr bwMode="auto">
            <a:xfrm>
              <a:off x="7218760" y="5429251"/>
              <a:ext cx="994909" cy="540745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dirty="0" err="1" smtClean="0"/>
                <a:t>printf</a:t>
              </a:r>
              <a:r>
                <a:rPr lang="en-SG" dirty="0" smtClean="0"/>
                <a:t> …</a:t>
              </a:r>
            </a:p>
            <a:p>
              <a:pPr algn="ctr">
                <a:defRPr/>
              </a:pPr>
              <a:r>
                <a:rPr lang="en-SG" dirty="0" err="1" smtClean="0"/>
                <a:t>printf</a:t>
              </a:r>
              <a:r>
                <a:rPr lang="en-SG" dirty="0" smtClean="0"/>
                <a:t> … </a:t>
              </a:r>
            </a:p>
            <a:p>
              <a:pPr algn="ctr">
                <a:defRPr/>
              </a:pPr>
              <a:r>
                <a:rPr lang="en-SG" dirty="0" err="1" smtClean="0"/>
                <a:t>scanf</a:t>
              </a:r>
              <a:r>
                <a:rPr lang="en-SG" dirty="0"/>
                <a:t> </a:t>
              </a:r>
              <a:r>
                <a:rPr lang="en-SG" dirty="0" smtClean="0"/>
                <a:t>…</a:t>
              </a:r>
              <a:endParaRPr lang="en-SG" dirty="0"/>
            </a:p>
          </p:txBody>
        </p:sp>
        <p:sp>
          <p:nvSpPr>
            <p:cNvPr id="19" name="TextBox 24"/>
            <p:cNvSpPr txBox="1">
              <a:spLocks noChangeArrowheads="1"/>
            </p:cNvSpPr>
            <p:nvPr/>
          </p:nvSpPr>
          <p:spPr bwMode="auto">
            <a:xfrm>
              <a:off x="7630767" y="5073079"/>
              <a:ext cx="477641" cy="207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 smtClean="0"/>
                <a:t>true</a:t>
              </a:r>
              <a:endParaRPr lang="en-SG" i="1" dirty="0"/>
            </a:p>
          </p:txBody>
        </p:sp>
        <p:sp>
          <p:nvSpPr>
            <p:cNvPr id="20" name="TextBox 25"/>
            <p:cNvSpPr txBox="1">
              <a:spLocks noChangeArrowheads="1"/>
            </p:cNvSpPr>
            <p:nvPr/>
          </p:nvSpPr>
          <p:spPr bwMode="auto">
            <a:xfrm>
              <a:off x="8087795" y="4577493"/>
              <a:ext cx="456891" cy="207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 smtClean="0"/>
                <a:t>false</a:t>
              </a:r>
              <a:endParaRPr lang="en-SG" i="1" dirty="0"/>
            </a:p>
          </p:txBody>
        </p:sp>
        <p:cxnSp>
          <p:nvCxnSpPr>
            <p:cNvPr id="21" name="Straight Arrow Connector 27"/>
            <p:cNvCxnSpPr>
              <a:cxnSpLocks noChangeShapeType="1"/>
              <a:stCxn id="15" idx="2"/>
            </p:cNvCxnSpPr>
            <p:nvPr/>
          </p:nvCxnSpPr>
          <p:spPr bwMode="auto">
            <a:xfrm>
              <a:off x="7675722" y="5017552"/>
              <a:ext cx="6596" cy="41169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2" name="Elbow Connector 21"/>
            <p:cNvCxnSpPr>
              <a:stCxn id="18" idx="1"/>
              <a:endCxn id="15" idx="1"/>
            </p:cNvCxnSpPr>
            <p:nvPr/>
          </p:nvCxnSpPr>
          <p:spPr bwMode="auto">
            <a:xfrm rot="10800000">
              <a:off x="7111366" y="4768316"/>
              <a:ext cx="107395" cy="931308"/>
            </a:xfrm>
            <a:prstGeom prst="bentConnector3">
              <a:avLst>
                <a:gd name="adj1" fmla="val 222781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Elbow Connector 22"/>
            <p:cNvCxnSpPr>
              <a:stCxn id="15" idx="3"/>
            </p:cNvCxnSpPr>
            <p:nvPr/>
          </p:nvCxnSpPr>
          <p:spPr bwMode="auto">
            <a:xfrm>
              <a:off x="8240078" y="4768315"/>
              <a:ext cx="210219" cy="997486"/>
            </a:xfrm>
            <a:prstGeom prst="bentConnector2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462728" y="1347906"/>
            <a:ext cx="5441429" cy="4426015"/>
            <a:chOff x="3462728" y="1347906"/>
            <a:chExt cx="5441429" cy="4426015"/>
          </a:xfrm>
        </p:grpSpPr>
        <p:sp>
          <p:nvSpPr>
            <p:cNvPr id="27" name="TextBox 26"/>
            <p:cNvSpPr txBox="1"/>
            <p:nvPr/>
          </p:nvSpPr>
          <p:spPr>
            <a:xfrm>
              <a:off x="3462728" y="1618937"/>
              <a:ext cx="5441429" cy="4154984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(num &gt;= 0) 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entered: 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num);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	scanf(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348951" y="1347906"/>
              <a:ext cx="243528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Week5_Read_print.c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2227064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0999"/>
            <a:ext cx="8382000" cy="998095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253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22532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EC8F5428-653F-4215-AD18-5B3C861F0DD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9" name="TextBox 8"/>
          <p:cNvSpPr txBox="1"/>
          <p:nvPr/>
        </p:nvSpPr>
        <p:spPr>
          <a:xfrm>
            <a:off x="1327150" y="1656596"/>
            <a:ext cx="3799486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while ( </a:t>
            </a:r>
            <a:r>
              <a:rPr lang="en-US" sz="2800" dirty="0">
                <a:solidFill>
                  <a:srgbClr val="0000FF"/>
                </a:solidFill>
              </a:rPr>
              <a:t>condition</a:t>
            </a:r>
            <a:r>
              <a:rPr lang="en-US" sz="2800" dirty="0"/>
              <a:t> )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800" dirty="0"/>
              <a:t>    </a:t>
            </a:r>
            <a:r>
              <a:rPr lang="en-US" sz="2800" dirty="0" smtClean="0"/>
              <a:t>	// </a:t>
            </a:r>
            <a:r>
              <a:rPr lang="en-US" sz="2800" dirty="0"/>
              <a:t>loop body</a:t>
            </a:r>
          </a:p>
          <a:p>
            <a:pPr>
              <a:defRPr/>
            </a:pPr>
            <a:r>
              <a:rPr lang="en-US" sz="2800" dirty="0"/>
              <a:t>}</a:t>
            </a:r>
            <a:endParaRPr lang="en-SG" sz="2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285492" y="1147557"/>
            <a:ext cx="2191317" cy="2293032"/>
            <a:chOff x="6330462" y="3530993"/>
            <a:chExt cx="2191317" cy="2293032"/>
          </a:xfrm>
        </p:grpSpPr>
        <p:sp>
          <p:nvSpPr>
            <p:cNvPr id="28" name="Flowchart: Decision 27"/>
            <p:cNvSpPr/>
            <p:nvPr/>
          </p:nvSpPr>
          <p:spPr bwMode="auto">
            <a:xfrm>
              <a:off x="6330462" y="4039612"/>
              <a:ext cx="1563033" cy="673868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9" name="Straight Arrow Connector 13"/>
            <p:cNvCxnSpPr>
              <a:cxnSpLocks noChangeShapeType="1"/>
              <a:endCxn id="28" idx="0"/>
            </p:cNvCxnSpPr>
            <p:nvPr/>
          </p:nvCxnSpPr>
          <p:spPr bwMode="auto">
            <a:xfrm rot="5400000">
              <a:off x="6857325" y="3785474"/>
              <a:ext cx="508966" cy="3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0" name="TextBox 16"/>
            <p:cNvSpPr txBox="1">
              <a:spLocks noChangeArrowheads="1"/>
            </p:cNvSpPr>
            <p:nvPr/>
          </p:nvSpPr>
          <p:spPr bwMode="auto">
            <a:xfrm>
              <a:off x="6627904" y="4167202"/>
              <a:ext cx="98641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err="1"/>
                <a:t>cond</a:t>
              </a:r>
              <a:r>
                <a:rPr lang="en-US" sz="1600" b="1" i="1" dirty="0"/>
                <a:t>?</a:t>
              </a:r>
              <a:endParaRPr lang="en-SG" sz="1600" b="1" i="1" dirty="0"/>
            </a:p>
          </p:txBody>
        </p:sp>
        <p:sp>
          <p:nvSpPr>
            <p:cNvPr id="33" name="Flowchart: Process 32"/>
            <p:cNvSpPr/>
            <p:nvPr/>
          </p:nvSpPr>
          <p:spPr bwMode="auto">
            <a:xfrm>
              <a:off x="6627904" y="5270040"/>
              <a:ext cx="1042022" cy="553985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1600" b="1" dirty="0" smtClean="0"/>
                <a:t>Loop body</a:t>
              </a:r>
              <a:endParaRPr lang="en-SG" sz="1600" b="1" dirty="0"/>
            </a:p>
          </p:txBody>
        </p:sp>
        <p:sp>
          <p:nvSpPr>
            <p:cNvPr id="34" name="TextBox 24"/>
            <p:cNvSpPr txBox="1">
              <a:spLocks noChangeArrowheads="1"/>
            </p:cNvSpPr>
            <p:nvPr/>
          </p:nvSpPr>
          <p:spPr bwMode="auto">
            <a:xfrm>
              <a:off x="7061689" y="4783179"/>
              <a:ext cx="7754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true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35" name="TextBox 25"/>
            <p:cNvSpPr txBox="1">
              <a:spLocks noChangeArrowheads="1"/>
            </p:cNvSpPr>
            <p:nvPr/>
          </p:nvSpPr>
          <p:spPr bwMode="auto">
            <a:xfrm>
              <a:off x="7826944" y="4043059"/>
              <a:ext cx="6948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false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36" name="Straight Arrow Connector 27"/>
            <p:cNvCxnSpPr>
              <a:cxnSpLocks noChangeShapeType="1"/>
              <a:stCxn id="28" idx="2"/>
            </p:cNvCxnSpPr>
            <p:nvPr/>
          </p:nvCxnSpPr>
          <p:spPr bwMode="auto">
            <a:xfrm>
              <a:off x="7111979" y="4713480"/>
              <a:ext cx="9134" cy="55655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" name="Elbow Connector 4"/>
            <p:cNvCxnSpPr>
              <a:stCxn id="33" idx="1"/>
              <a:endCxn id="28" idx="1"/>
            </p:cNvCxnSpPr>
            <p:nvPr/>
          </p:nvCxnSpPr>
          <p:spPr bwMode="auto">
            <a:xfrm rot="10800000">
              <a:off x="6330462" y="4376547"/>
              <a:ext cx="297442" cy="1170486"/>
            </a:xfrm>
            <a:prstGeom prst="bentConnector3">
              <a:avLst>
                <a:gd name="adj1" fmla="val 176855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" name="Elbow Connector 6"/>
            <p:cNvCxnSpPr>
              <a:stCxn id="28" idx="3"/>
            </p:cNvCxnSpPr>
            <p:nvPr/>
          </p:nvCxnSpPr>
          <p:spPr bwMode="auto">
            <a:xfrm>
              <a:off x="7893495" y="4376547"/>
              <a:ext cx="582221" cy="1348461"/>
            </a:xfrm>
            <a:prstGeom prst="bentConnector2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1" name="Line Callout 2 20"/>
          <p:cNvSpPr/>
          <p:nvPr/>
        </p:nvSpPr>
        <p:spPr bwMode="auto">
          <a:xfrm>
            <a:off x="5186597" y="4137285"/>
            <a:ext cx="3312826" cy="166390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2199"/>
              <a:gd name="adj6" fmla="val -45022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If condition 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cs typeface="Arial" charset="0"/>
              </a:rPr>
              <a:t>true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execute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loop body; otherwise, terminate loop.</a:t>
            </a:r>
            <a:endParaRPr kumimoji="0" lang="en-S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1"/>
            <a:ext cx="8229600" cy="996846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3.1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Loop: Demo (1/3)</a:t>
            </a:r>
            <a:endParaRPr lang="en-GB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8782" y="1981200"/>
            <a:ext cx="4368018" cy="27556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12</a:t>
            </a: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Enter </a:t>
            </a:r>
            <a:r>
              <a:rPr lang="en-US" sz="2400" dirty="0"/>
              <a:t>a number: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</a:p>
          <a:p>
            <a:pPr marL="0" indent="0">
              <a:buNone/>
            </a:pPr>
            <a:r>
              <a:rPr lang="en-US" sz="2400" dirty="0" smtClean="0"/>
              <a:t>Enter a number:</a:t>
            </a:r>
            <a:r>
              <a:rPr lang="en-US" sz="2400" dirty="0" smtClean="0">
                <a:solidFill>
                  <a:srgbClr val="0000FF"/>
                </a:solidFill>
              </a:rPr>
              <a:t> 26</a:t>
            </a: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Enter </a:t>
            </a:r>
            <a:r>
              <a:rPr lang="en-US" sz="2400" dirty="0"/>
              <a:t>a number: </a:t>
            </a:r>
            <a:r>
              <a:rPr lang="en-US" sz="2400" dirty="0" smtClean="0">
                <a:solidFill>
                  <a:srgbClr val="0000FF"/>
                </a:solidFill>
              </a:rPr>
              <a:t>5</a:t>
            </a: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Enter </a:t>
            </a:r>
            <a:r>
              <a:rPr lang="en-US" sz="2400" dirty="0"/>
              <a:t>a number: </a:t>
            </a:r>
            <a:r>
              <a:rPr lang="en-US" sz="2400" dirty="0">
                <a:solidFill>
                  <a:srgbClr val="0000FF"/>
                </a:solidFill>
              </a:rPr>
              <a:t>-1</a:t>
            </a:r>
          </a:p>
          <a:p>
            <a:pPr marL="0" indent="0">
              <a:buNone/>
            </a:pPr>
            <a:r>
              <a:rPr lang="en-US" sz="2400" dirty="0" smtClean="0"/>
              <a:t>The maximum number is 26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23</a:t>
            </a:fld>
            <a:endParaRPr lang="en-US" sz="10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457200" y="1576466"/>
            <a:ext cx="3425483" cy="352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Keep prompting the user to input a non-negative integer, and output that integer.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Halt the loop when the input is negative,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and output the maximum integer input so far.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706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6866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3.1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Loop: Demo (2/3)</a:t>
            </a:r>
            <a:endParaRPr lang="en-GB" sz="4000" dirty="0" smtClean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24</a:t>
            </a:fld>
            <a:endParaRPr lang="en-US" sz="1000"/>
          </a:p>
        </p:txBody>
      </p:sp>
      <p:sp>
        <p:nvSpPr>
          <p:cNvPr id="8" name="Content Placeholder 1"/>
          <p:cNvSpPr>
            <a:spLocks noGrp="1"/>
          </p:cNvSpPr>
          <p:nvPr>
            <p:ph sz="half" idx="1"/>
          </p:nvPr>
        </p:nvSpPr>
        <p:spPr>
          <a:xfrm>
            <a:off x="4248444" y="1798319"/>
            <a:ext cx="4041118" cy="3148435"/>
          </a:xfrm>
          <a:ln w="22225">
            <a:solidFill>
              <a:srgbClr val="9933FF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maxi = 0;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num </a:t>
            </a: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 input;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while (num &gt;= 0) {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if (maxi &lt; num) 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		maxi = num;</a:t>
            </a:r>
            <a:endParaRPr lang="en-US" sz="2000" dirty="0">
              <a:solidFill>
                <a:srgbClr val="0000FF"/>
              </a:solidFill>
              <a:latin typeface="Lucida Console" pitchFamily="49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	num </a:t>
            </a: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 input;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endParaRPr lang="en-US" sz="2000" dirty="0" smtClean="0">
              <a:solidFill>
                <a:srgbClr val="0000FF"/>
              </a:solidFill>
              <a:latin typeface="Lucida Console" pitchFamily="49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Lucida Console" pitchFamily="49" charset="0"/>
                <a:cs typeface="Times New Roman" pitchFamily="18" charset="0"/>
              </a:rPr>
              <a:t>print maxi;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sz="half" idx="1"/>
          </p:nvPr>
        </p:nvSpPr>
        <p:spPr>
          <a:xfrm>
            <a:off x="959370" y="1699844"/>
            <a:ext cx="3078058" cy="447610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maxi = 0;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num 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input;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if (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 &lt; 0) {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print maxi; stop;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if (maxi &lt; num)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maxi = num 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num 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 input;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if (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 &lt; 0) {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>
                <a:latin typeface="Lucida Console" pitchFamily="49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print maxi; stop;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}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if (maxi &lt; num) 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maxi = num;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num 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 input;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en-US" sz="1800" dirty="0" smtClean="0">
                <a:latin typeface="Lucida Console" pitchFamily="49" charset="0"/>
                <a:cs typeface="Calibri" pitchFamily="34" charset="0"/>
              </a:rPr>
              <a:t>...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1204020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199"/>
            <a:ext cx="8229600" cy="921895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3.1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Loop: Demo (3/3)</a:t>
            </a:r>
            <a:endParaRPr lang="en-GB" sz="4000" dirty="0" smtClean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25</a:t>
            </a:fld>
            <a:endParaRPr lang="en-US" sz="10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Week5 - </a:t>
            </a:r>
            <a:fld id="{6ED36B85-D7EF-4092-B410-745104FE8B5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379094" y="1422857"/>
            <a:ext cx="6490741" cy="4892065"/>
            <a:chOff x="2968052" y="1317926"/>
            <a:chExt cx="6490741" cy="4892065"/>
          </a:xfrm>
        </p:grpSpPr>
        <p:sp>
          <p:nvSpPr>
            <p:cNvPr id="13" name="TextBox 12"/>
            <p:cNvSpPr txBox="1"/>
            <p:nvPr/>
          </p:nvSpPr>
          <p:spPr>
            <a:xfrm>
              <a:off x="2968052" y="1424065"/>
              <a:ext cx="6490741" cy="478592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num, maxi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(num &gt;= 0) 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(maxi &lt; num) 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	maxi = num;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}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	scanf(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prinf(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"The maximum number is </a:t>
              </a:r>
              <a:r>
                <a:rPr lang="pt-BR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, maxi);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28636" y="1317926"/>
              <a:ext cx="243528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Week5_Find_max.c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204020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3.2 </a:t>
            </a:r>
            <a:r>
              <a:rPr lang="en-GB" sz="4000" b="1" i="1" dirty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>
                <a:solidFill>
                  <a:srgbClr val="9933FF"/>
                </a:solidFill>
                <a:latin typeface="Garamond" pitchFamily="18" charset="0"/>
              </a:rPr>
              <a:t>Loop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Condition (1/2)</a:t>
            </a:r>
            <a:endParaRPr lang="en-GB" sz="4000" dirty="0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1950" y="4721903"/>
            <a:ext cx="8153400" cy="1094282"/>
          </a:xfrm>
        </p:spPr>
        <p:txBody>
          <a:bodyPr/>
          <a:lstStyle/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When the loop condition is always </a:t>
            </a:r>
            <a:r>
              <a:rPr lang="en-GB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false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t</a:t>
            </a:r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he loop body is not executed.</a:t>
            </a:r>
            <a:endParaRPr lang="en-GB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26</a:t>
            </a:fld>
            <a:endParaRPr lang="en-US" sz="100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69191" y="1769013"/>
            <a:ext cx="4368018" cy="7943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 smtClean="0"/>
              <a:t>Output: </a:t>
            </a:r>
            <a:r>
              <a:rPr lang="en-US" sz="2400" b="1" dirty="0" smtClean="0">
                <a:solidFill>
                  <a:srgbClr val="00B05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9390" y="1918742"/>
            <a:ext cx="2923082" cy="21390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a = 2;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b = 7;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(a == b) {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print a;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a = a + 2;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86091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" y="612775"/>
            <a:ext cx="8529638" cy="635000"/>
          </a:xfrm>
        </p:spPr>
        <p:txBody>
          <a:bodyPr/>
          <a:lstStyle/>
          <a:p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3.2 </a:t>
            </a:r>
            <a:r>
              <a:rPr lang="en-GB" sz="4000" b="1" i="1" dirty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>
                <a:solidFill>
                  <a:srgbClr val="9933FF"/>
                </a:solidFill>
                <a:latin typeface="Garamond" pitchFamily="18" charset="0"/>
              </a:rPr>
              <a:t>Loop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Condition (2/2)</a:t>
            </a:r>
            <a:endParaRPr lang="en-GB" sz="4000" dirty="0" smtClean="0"/>
          </a:p>
        </p:txBody>
      </p:sp>
      <p:sp>
        <p:nvSpPr>
          <p:cNvPr id="1946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Week5 - </a:t>
            </a:r>
            <a:fld id="{403A6F3C-FDD0-49AF-913C-7C11FC329904}" type="slidenum">
              <a:rPr lang="en-US" sz="1000"/>
              <a:pPr algn="r"/>
              <a:t>27</a:t>
            </a:fld>
            <a:endParaRPr lang="en-US" sz="100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69191" y="1769013"/>
            <a:ext cx="4368018" cy="61442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 smtClean="0"/>
              <a:t>Output: </a:t>
            </a:r>
            <a:r>
              <a:rPr lang="en-US" sz="2400" b="1" dirty="0" smtClean="0">
                <a:solidFill>
                  <a:srgbClr val="00B05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Week5 - </a:t>
            </a:r>
            <a:fld id="{4D669990-F34F-4EB8-ABBE-E8AD54A06810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9390" y="1918742"/>
            <a:ext cx="2923082" cy="21390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a = 2;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b = 7;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(a != b) {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print a;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a = a + 2;</a:t>
            </a:r>
          </a:p>
          <a:p>
            <a:pPr>
              <a:spcAft>
                <a:spcPts val="60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2386091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3.3 Tracing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 (1/4)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394086"/>
            <a:ext cx="7948612" cy="899409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Trace the following codes manually and write out their outputs (assume all variables are of type </a:t>
            </a:r>
            <a:r>
              <a:rPr lang="en-GB" sz="2400" dirty="0" err="1" smtClean="0"/>
              <a:t>int</a:t>
            </a:r>
            <a:r>
              <a:rPr lang="en-GB" sz="2400" dirty="0" smtClean="0"/>
              <a:t>)</a:t>
            </a:r>
          </a:p>
          <a:p>
            <a:pPr marL="0" indent="0" eaLnBrk="1" hangingPunct="1">
              <a:spcBef>
                <a:spcPts val="600"/>
              </a:spcBef>
              <a:buSzPct val="100000"/>
              <a:buNone/>
            </a:pPr>
            <a:endParaRPr lang="en-GB" sz="2800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560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55AE05C9-1739-488A-AB9F-37299BF7156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371475" y="2347913"/>
            <a:ext cx="4175125" cy="1976437"/>
            <a:chOff x="370702" y="2347783"/>
            <a:chExt cx="4176584" cy="1975973"/>
          </a:xfrm>
        </p:grpSpPr>
        <p:sp>
          <p:nvSpPr>
            <p:cNvPr id="9" name="TextBox 8"/>
            <p:cNvSpPr txBox="1"/>
            <p:nvPr/>
          </p:nvSpPr>
          <p:spPr>
            <a:xfrm>
              <a:off x="1018628" y="2384286"/>
              <a:ext cx="3528658" cy="193947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(a*a &lt;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a);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a *=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370702" y="2347783"/>
              <a:ext cx="5313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(a)</a:t>
              </a:r>
              <a:endParaRPr lang="en-SG" sz="2000" dirty="0"/>
            </a:p>
          </p:txBody>
        </p:sp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371475" y="4465639"/>
            <a:ext cx="6853784" cy="1964390"/>
            <a:chOff x="370702" y="4464908"/>
            <a:chExt cx="6854610" cy="1964481"/>
          </a:xfrm>
        </p:grpSpPr>
        <p:sp>
          <p:nvSpPr>
            <p:cNvPr id="12" name="TextBox 11"/>
            <p:cNvSpPr txBox="1"/>
            <p:nvPr/>
          </p:nvSpPr>
          <p:spPr>
            <a:xfrm>
              <a:off x="1018480" y="4490307"/>
              <a:ext cx="6206832" cy="19390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 =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c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(b &lt; c) {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"b=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c=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b, c);</a:t>
              </a:r>
            </a:p>
            <a:p>
              <a:pPr>
                <a:defRPr/>
              </a:pPr>
              <a:r>
                <a:rPr lang="en-US" sz="2000" b="1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   b++; c--;</a:t>
              </a:r>
            </a:p>
            <a:p>
              <a:pPr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defRPr/>
              </a:pP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"outside: b=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c=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b, c);</a:t>
              </a:r>
              <a:endPara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1"/>
            <p:cNvSpPr txBox="1">
              <a:spLocks noChangeArrowheads="1"/>
            </p:cNvSpPr>
            <p:nvPr/>
          </p:nvSpPr>
          <p:spPr bwMode="auto">
            <a:xfrm>
              <a:off x="370702" y="4464908"/>
              <a:ext cx="5313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(b)</a:t>
              </a:r>
              <a:endParaRPr lang="en-SG" sz="2000"/>
            </a:p>
          </p:txBody>
        </p:sp>
      </p:grp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0876686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3.3 Tracing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 (2/4)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394086"/>
            <a:ext cx="7948612" cy="2053652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Example: Given a positive integer </a:t>
            </a:r>
            <a:r>
              <a:rPr lang="en-GB" sz="2800" i="1" dirty="0" smtClean="0"/>
              <a:t>n</a:t>
            </a:r>
            <a:r>
              <a:rPr lang="en-GB" sz="2800" dirty="0" smtClean="0"/>
              <a:t>, print out its digits from least significant to most significant.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Sample run:</a:t>
            </a:r>
          </a:p>
          <a:p>
            <a:pPr marL="0" indent="0" eaLnBrk="1" hangingPunct="1">
              <a:spcBef>
                <a:spcPts val="600"/>
              </a:spcBef>
              <a:buSzPct val="100000"/>
              <a:buNone/>
            </a:pPr>
            <a:endParaRPr lang="en-GB" sz="2800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560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55AE05C9-1739-488A-AB9F-37299BF7156F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1687199" y="3596947"/>
            <a:ext cx="589937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28943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9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10876686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  <a:cs typeface="Courier New" pitchFamily="49" charset="0"/>
              </a:rPr>
              <a:t>Week 5: Outline (1/2)</a:t>
            </a:r>
            <a:endParaRPr lang="en-GB" dirty="0" smtClean="0">
              <a:solidFill>
                <a:srgbClr val="9933FF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382713"/>
            <a:ext cx="7948612" cy="4840287"/>
          </a:xfrm>
        </p:spPr>
        <p:txBody>
          <a:bodyPr/>
          <a:lstStyle/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Week 4 Exercise #3: NRIC Check Code</a:t>
            </a:r>
          </a:p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C00000"/>
                </a:solidFill>
              </a:rPr>
              <a:t>Loops!</a:t>
            </a:r>
          </a:p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The </a:t>
            </a:r>
            <a:r>
              <a:rPr lang="en-GB" sz="2400" i="1" dirty="0" smtClean="0">
                <a:solidFill>
                  <a:srgbClr val="0000FF"/>
                </a:solidFill>
              </a:rPr>
              <a:t>while </a:t>
            </a:r>
            <a:r>
              <a:rPr lang="en-GB" sz="2400" dirty="0" smtClean="0">
                <a:solidFill>
                  <a:srgbClr val="0000FF"/>
                </a:solidFill>
              </a:rPr>
              <a:t>Loop</a:t>
            </a:r>
          </a:p>
          <a:p>
            <a:pPr marL="1079500" lvl="1" indent="-5397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2000" dirty="0" smtClean="0"/>
              <a:t>3.1 	Demo</a:t>
            </a:r>
          </a:p>
          <a:p>
            <a:pPr marL="1079500" lvl="1" indent="-5397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2000" dirty="0" smtClean="0"/>
              <a:t>3.2	Loop condition</a:t>
            </a:r>
          </a:p>
          <a:p>
            <a:pPr marL="1079500" lvl="1" indent="-5397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2000" dirty="0" smtClean="0"/>
              <a:t>3.3	Tracing</a:t>
            </a:r>
            <a:endParaRPr lang="en-GB" sz="2400" dirty="0" smtClean="0"/>
          </a:p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C00000"/>
                </a:solidFill>
              </a:rPr>
              <a:t>The </a:t>
            </a:r>
            <a:r>
              <a:rPr lang="en-GB" sz="2400" i="1" dirty="0" smtClean="0">
                <a:solidFill>
                  <a:srgbClr val="C00000"/>
                </a:solidFill>
              </a:rPr>
              <a:t>do-while</a:t>
            </a:r>
            <a:r>
              <a:rPr lang="en-GB" sz="2400" dirty="0" smtClean="0">
                <a:solidFill>
                  <a:srgbClr val="C00000"/>
                </a:solidFill>
              </a:rPr>
              <a:t> Loop</a:t>
            </a:r>
          </a:p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The </a:t>
            </a:r>
            <a:r>
              <a:rPr lang="en-GB" sz="2400" i="1" dirty="0" smtClean="0">
                <a:solidFill>
                  <a:srgbClr val="0000FF"/>
                </a:solidFill>
              </a:rPr>
              <a:t>fo</a:t>
            </a:r>
            <a:r>
              <a:rPr lang="en-GB" sz="2400" dirty="0" smtClean="0">
                <a:solidFill>
                  <a:srgbClr val="0000FF"/>
                </a:solidFill>
              </a:rPr>
              <a:t>r Loop</a:t>
            </a:r>
          </a:p>
          <a:p>
            <a:pPr marL="1079500" lvl="1" indent="-539750" eaLnBrk="1" hangingPunct="1">
              <a:spcBef>
                <a:spcPts val="0"/>
              </a:spcBef>
              <a:buClrTx/>
              <a:buSzPct val="100000"/>
              <a:buNone/>
            </a:pPr>
            <a:r>
              <a:rPr lang="en-GB" sz="2000" dirty="0" smtClean="0"/>
              <a:t>5.1 	Odd Integers</a:t>
            </a:r>
            <a:endParaRPr lang="en-GB" sz="2000" dirty="0" smtClean="0">
              <a:solidFill>
                <a:srgbClr val="0000FF"/>
              </a:solidFill>
            </a:endParaRPr>
          </a:p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C00000"/>
                </a:solidFill>
              </a:rPr>
              <a:t>Exercise #1: Sum of Multiples of 3</a:t>
            </a:r>
          </a:p>
          <a:p>
            <a:pPr marL="534988" indent="-534988" eaLnBrk="1" hangingPunct="1">
              <a:spcBef>
                <a:spcPts val="600"/>
              </a:spcBef>
              <a:buClrTx/>
              <a:buSzPct val="100000"/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0000FF"/>
                </a:solidFill>
              </a:rPr>
              <a:t>Exercise #2: Asterisks</a:t>
            </a:r>
          </a:p>
        </p:txBody>
      </p:sp>
      <p:sp>
        <p:nvSpPr>
          <p:cNvPr id="15364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1536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Week5 - </a:t>
            </a:r>
            <a:fld id="{4F289C28-6CF5-44DD-8080-8ED3D71C1AD5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3.3 Tracing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 (3/4)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394085"/>
            <a:ext cx="7948612" cy="1514007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Example: Given a positive integer </a:t>
            </a:r>
            <a:r>
              <a:rPr lang="en-GB" sz="2800" i="1" dirty="0" smtClean="0"/>
              <a:t>n</a:t>
            </a:r>
            <a:r>
              <a:rPr lang="en-GB" sz="2800" dirty="0" smtClean="0"/>
              <a:t>, print out its digits from least significant to most significant.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560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55AE05C9-1739-488A-AB9F-37299BF7156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678898" y="2607080"/>
            <a:ext cx="5396459" cy="3426140"/>
            <a:chOff x="1678898" y="2607080"/>
            <a:chExt cx="5396459" cy="3426140"/>
          </a:xfrm>
        </p:grpSpPr>
        <p:sp>
          <p:nvSpPr>
            <p:cNvPr id="9" name="TextBox 8"/>
            <p:cNvSpPr txBox="1"/>
            <p:nvPr/>
          </p:nvSpPr>
          <p:spPr>
            <a:xfrm>
              <a:off x="1678898" y="2863121"/>
              <a:ext cx="4991725" cy="317009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print_digits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digit;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digit = n%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digit);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	n /= </a:t>
              </a:r>
              <a:r>
                <a:rPr lang="pt-BR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0072" y="2607080"/>
              <a:ext cx="243528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Week5_Print_digits.c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4557" y="1317926"/>
            <a:ext cx="5351489" cy="3411150"/>
            <a:chOff x="674557" y="1317926"/>
            <a:chExt cx="5351489" cy="3411150"/>
          </a:xfrm>
        </p:grpSpPr>
        <p:sp>
          <p:nvSpPr>
            <p:cNvPr id="11" name="TextBox 10"/>
            <p:cNvSpPr txBox="1"/>
            <p:nvPr/>
          </p:nvSpPr>
          <p:spPr>
            <a:xfrm>
              <a:off x="674557" y="1558977"/>
              <a:ext cx="4991725" cy="317009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print_digits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digit;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digit = n%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digit);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	n /= </a:t>
              </a:r>
              <a:r>
                <a:rPr lang="pt-BR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90761" y="1317926"/>
              <a:ext cx="243528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Week5_Print_digits.c</a:t>
              </a:r>
              <a:endParaRPr lang="en-SG" dirty="0"/>
            </a:p>
          </p:txBody>
        </p:sp>
      </p:grp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3.3 Tracing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 (4/4)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6629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FAB69BF9-A4CC-476B-941A-2A7081BBDA2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123440"/>
              </p:ext>
            </p:extLst>
          </p:nvPr>
        </p:nvGraphicFramePr>
        <p:xfrm>
          <a:off x="457199" y="4946753"/>
          <a:ext cx="8046721" cy="1311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316"/>
                <a:gridCol w="899410"/>
                <a:gridCol w="871883"/>
                <a:gridCol w="1117278"/>
                <a:gridCol w="1117278"/>
                <a:gridCol w="1117278"/>
                <a:gridCol w="1117278"/>
              </a:tblGrid>
              <a:tr h="37742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 initially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28943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</a:tr>
              <a:tr h="37742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 @ point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29843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51885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digit @ point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***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51095" y="2382176"/>
            <a:ext cx="2908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are the values of </a:t>
            </a:r>
            <a:r>
              <a:rPr lang="en-US" sz="2400" i="1" dirty="0" smtClean="0"/>
              <a:t>n</a:t>
            </a:r>
            <a:r>
              <a:rPr lang="en-US" sz="2400" dirty="0" smtClean="0"/>
              <a:t> and </a:t>
            </a:r>
            <a:r>
              <a:rPr lang="en-US" sz="2400" i="1" dirty="0" smtClean="0"/>
              <a:t>digit</a:t>
            </a:r>
            <a:r>
              <a:rPr lang="en-US" sz="2400" dirty="0" smtClean="0"/>
              <a:t> after exiting the loop?</a:t>
            </a:r>
            <a:endParaRPr lang="en-US" sz="2400" dirty="0"/>
          </a:p>
        </p:txBody>
      </p:sp>
      <p:pic>
        <p:nvPicPr>
          <p:cNvPr id="1026" name="Picture 2" descr="C:\Users\AdminNUS\AppData\Local\Microsoft\Windows\Temporary Internet Files\Content.IE5\XS0Z1PQB\MM900283575[1]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411" y="2388956"/>
            <a:ext cx="678180" cy="716280"/>
          </a:xfrm>
          <a:prstGeom prst="rect">
            <a:avLst/>
          </a:prstGeom>
          <a:noFill/>
          <a:scene3d>
            <a:camera prst="orthographicFront">
              <a:rot lat="976198" lon="11507504" rev="7001468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  <p:extLst>
      <p:ext uri="{BB962C8B-B14F-4D97-AF65-F5344CB8AC3E}">
        <p14:creationId xmlns:p14="http://schemas.microsoft.com/office/powerpoint/2010/main" val="14344224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4.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do-while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867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77AF767B-84BB-4097-8C78-D06F99E9005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" name="TextBox 8"/>
          <p:cNvSpPr txBox="1"/>
          <p:nvPr/>
        </p:nvSpPr>
        <p:spPr>
          <a:xfrm>
            <a:off x="2208213" y="1401763"/>
            <a:ext cx="4794250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do 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defRPr/>
            </a:pPr>
            <a:r>
              <a:rPr lang="en-US" sz="2800" dirty="0"/>
              <a:t>    // loop body</a:t>
            </a:r>
          </a:p>
          <a:p>
            <a:pPr>
              <a:defRPr/>
            </a:pPr>
            <a:r>
              <a:rPr lang="en-US" sz="2800" dirty="0"/>
              <a:t>}  while ( </a:t>
            </a:r>
            <a:r>
              <a:rPr lang="en-US" sz="2800" dirty="0">
                <a:solidFill>
                  <a:srgbClr val="0000FF"/>
                </a:solidFill>
              </a:rPr>
              <a:t>condition</a:t>
            </a:r>
            <a:r>
              <a:rPr lang="en-US" sz="2800" dirty="0"/>
              <a:t> 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9138" y="1851025"/>
            <a:ext cx="2805216" cy="83099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Execute loop body at least once.</a:t>
            </a:r>
            <a:endParaRPr lang="en-SG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3396593" y="3368914"/>
            <a:ext cx="2402547" cy="2666126"/>
            <a:chOff x="3375478" y="3091057"/>
            <a:chExt cx="1556540" cy="2310937"/>
          </a:xfrm>
        </p:grpSpPr>
        <p:sp>
          <p:nvSpPr>
            <p:cNvPr id="12" name="Flowchart: Decision 11"/>
            <p:cNvSpPr/>
            <p:nvPr/>
          </p:nvSpPr>
          <p:spPr bwMode="auto">
            <a:xfrm>
              <a:off x="3803305" y="4414403"/>
              <a:ext cx="1128713" cy="498475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13" name="Straight Arrow Connector 13"/>
            <p:cNvCxnSpPr>
              <a:cxnSpLocks noChangeShapeType="1"/>
              <a:endCxn id="12" idx="0"/>
            </p:cNvCxnSpPr>
            <p:nvPr/>
          </p:nvCxnSpPr>
          <p:spPr bwMode="auto">
            <a:xfrm rot="5400000">
              <a:off x="4179292" y="4226412"/>
              <a:ext cx="376493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4018097" y="4508784"/>
              <a:ext cx="712322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err="1"/>
                <a:t>cond</a:t>
              </a:r>
              <a:r>
                <a:rPr lang="en-US" sz="1600" b="1" i="1" dirty="0"/>
                <a:t>?</a:t>
              </a:r>
              <a:endParaRPr lang="en-SG" sz="1600" b="1" i="1" dirty="0"/>
            </a:p>
          </p:txBody>
        </p:sp>
        <p:sp>
          <p:nvSpPr>
            <p:cNvPr id="15" name="Flowchart: Process 14"/>
            <p:cNvSpPr/>
            <p:nvPr/>
          </p:nvSpPr>
          <p:spPr bwMode="auto">
            <a:xfrm>
              <a:off x="3989961" y="3502756"/>
              <a:ext cx="752475" cy="542400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1600" b="1" dirty="0" smtClean="0"/>
                <a:t>Loop</a:t>
              </a:r>
            </a:p>
            <a:p>
              <a:pPr algn="ctr">
                <a:defRPr/>
              </a:pPr>
              <a:r>
                <a:rPr lang="en-SG" sz="1600" b="1" dirty="0" smtClean="0"/>
                <a:t>body </a:t>
              </a:r>
              <a:endParaRPr lang="en-SG" sz="1600" b="1" dirty="0"/>
            </a:p>
          </p:txBody>
        </p:sp>
        <p:sp>
          <p:nvSpPr>
            <p:cNvPr id="16" name="TextBox 24"/>
            <p:cNvSpPr txBox="1">
              <a:spLocks noChangeArrowheads="1"/>
            </p:cNvSpPr>
            <p:nvPr/>
          </p:nvSpPr>
          <p:spPr bwMode="auto">
            <a:xfrm>
              <a:off x="3375478" y="4631461"/>
              <a:ext cx="560000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true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17" name="TextBox 25"/>
            <p:cNvSpPr txBox="1">
              <a:spLocks noChangeArrowheads="1"/>
            </p:cNvSpPr>
            <p:nvPr/>
          </p:nvSpPr>
          <p:spPr bwMode="auto">
            <a:xfrm>
              <a:off x="4335410" y="4912878"/>
              <a:ext cx="501761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false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18" name="Straight Arrow Connector 27"/>
            <p:cNvCxnSpPr>
              <a:cxnSpLocks noChangeShapeType="1"/>
            </p:cNvCxnSpPr>
            <p:nvPr/>
          </p:nvCxnSpPr>
          <p:spPr bwMode="auto">
            <a:xfrm>
              <a:off x="4367662" y="3091057"/>
              <a:ext cx="6596" cy="41169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9" name="Elbow Connector 18"/>
            <p:cNvCxnSpPr>
              <a:stCxn id="15" idx="1"/>
              <a:endCxn id="12" idx="1"/>
            </p:cNvCxnSpPr>
            <p:nvPr/>
          </p:nvCxnSpPr>
          <p:spPr bwMode="auto">
            <a:xfrm rot="10800000" flipV="1">
              <a:off x="3803306" y="3773956"/>
              <a:ext cx="186656" cy="889684"/>
            </a:xfrm>
            <a:prstGeom prst="bentConnector3">
              <a:avLst>
                <a:gd name="adj1" fmla="val 179346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triangle" w="sm" len="sm"/>
              <a:tailEnd type="none"/>
            </a:ln>
            <a:effectLst/>
          </p:spPr>
        </p:cxnSp>
        <p:cxnSp>
          <p:nvCxnSpPr>
            <p:cNvPr id="5" name="Straight Arrow Connector 4"/>
            <p:cNvCxnSpPr>
              <a:stCxn id="12" idx="2"/>
            </p:cNvCxnSpPr>
            <p:nvPr/>
          </p:nvCxnSpPr>
          <p:spPr bwMode="auto">
            <a:xfrm flipH="1">
              <a:off x="4366198" y="4912878"/>
              <a:ext cx="1464" cy="489116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4.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do-while</a:t>
            </a:r>
            <a:r>
              <a:rPr lang="en-GB" sz="4000" i="1" dirty="0" smtClean="0">
                <a:solidFill>
                  <a:srgbClr val="9933FF"/>
                </a:solidFill>
                <a:latin typeface="Garamond" pitchFamily="18" charset="0"/>
              </a:rPr>
              <a:t> 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Loop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160" y="1332417"/>
            <a:ext cx="5095742" cy="1095989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Example: Count the number of digits in an integer.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2867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77AF767B-84BB-4097-8C78-D06F99E9005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" name="TextBox 8"/>
          <p:cNvSpPr txBox="1"/>
          <p:nvPr/>
        </p:nvSpPr>
        <p:spPr>
          <a:xfrm>
            <a:off x="5870193" y="1200272"/>
            <a:ext cx="298276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do 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// loop body</a:t>
            </a:r>
          </a:p>
          <a:p>
            <a:pPr>
              <a:defRPr/>
            </a:pPr>
            <a:r>
              <a:rPr lang="en-US" sz="2000" dirty="0"/>
              <a:t>}  while ( </a:t>
            </a:r>
            <a:r>
              <a:rPr lang="en-US" sz="2000" dirty="0">
                <a:solidFill>
                  <a:srgbClr val="0000FF"/>
                </a:solidFill>
              </a:rPr>
              <a:t>condition</a:t>
            </a:r>
            <a:r>
              <a:rPr lang="en-US" sz="2000" dirty="0"/>
              <a:t> );</a:t>
            </a:r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64105" y="2637061"/>
            <a:ext cx="5351490" cy="3718926"/>
            <a:chOff x="674557" y="1317926"/>
            <a:chExt cx="5351490" cy="3718926"/>
          </a:xfrm>
        </p:grpSpPr>
        <p:sp>
          <p:nvSpPr>
            <p:cNvPr id="11" name="TextBox 10"/>
            <p:cNvSpPr txBox="1"/>
            <p:nvPr/>
          </p:nvSpPr>
          <p:spPr>
            <a:xfrm>
              <a:off x="674557" y="1558977"/>
              <a:ext cx="4991725" cy="347787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count_digits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counter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counter++;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	n /= </a:t>
              </a:r>
              <a:r>
                <a:rPr lang="pt-BR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} 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counter;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47739" y="1317926"/>
              <a:ext cx="25783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Week5_Count_digits.c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076357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5.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for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Loop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29700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0AFCF834-93B1-474E-AA9A-831806561887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1327150" y="1519238"/>
            <a:ext cx="6621463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for ( </a:t>
            </a:r>
            <a:r>
              <a:rPr lang="en-US" sz="2800" dirty="0">
                <a:solidFill>
                  <a:srgbClr val="CC00FF"/>
                </a:solidFill>
              </a:rPr>
              <a:t>initialization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0000FF"/>
                </a:solidFill>
              </a:rPr>
              <a:t>condition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006600"/>
                </a:solidFill>
              </a:rPr>
              <a:t>update</a:t>
            </a:r>
            <a:r>
              <a:rPr lang="en-US" sz="2800" dirty="0"/>
              <a:t> )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defRPr/>
            </a:pPr>
            <a:r>
              <a:rPr lang="en-US" sz="2800" dirty="0"/>
              <a:t>    // loop body</a:t>
            </a:r>
          </a:p>
          <a:p>
            <a:pPr>
              <a:defRPr/>
            </a:pPr>
            <a:r>
              <a:rPr lang="en-US" sz="2800" dirty="0"/>
              <a:t>}</a:t>
            </a:r>
            <a:endParaRPr lang="en-SG" sz="2800" dirty="0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04538" y="1976438"/>
            <a:ext cx="2289487" cy="2984500"/>
            <a:chOff x="705177" y="1976284"/>
            <a:chExt cx="2288746" cy="2984884"/>
          </a:xfrm>
        </p:grpSpPr>
        <p:cxnSp>
          <p:nvCxnSpPr>
            <p:cNvPr id="29709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1378975" y="2470355"/>
              <a:ext cx="1814051" cy="825910"/>
            </a:xfrm>
            <a:prstGeom prst="straightConnector1">
              <a:avLst/>
            </a:prstGeom>
            <a:noFill/>
            <a:ln w="28575" cap="sq" algn="ctr">
              <a:solidFill>
                <a:srgbClr val="9933FF"/>
              </a:solidFill>
              <a:round/>
              <a:headEnd/>
              <a:tailEnd type="triangle" w="lg" len="med"/>
            </a:ln>
          </p:spPr>
        </p:cxnSp>
        <p:sp>
          <p:nvSpPr>
            <p:cNvPr id="29710" name="TextBox 9"/>
            <p:cNvSpPr txBox="1">
              <a:spLocks noChangeArrowheads="1"/>
            </p:cNvSpPr>
            <p:nvPr/>
          </p:nvSpPr>
          <p:spPr bwMode="auto">
            <a:xfrm>
              <a:off x="705177" y="3760839"/>
              <a:ext cx="2288746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CC00FF"/>
                  </a:solidFill>
                </a:rPr>
                <a:t>Initialization: </a:t>
              </a:r>
              <a:r>
                <a:rPr lang="en-US" sz="2400" dirty="0"/>
                <a:t>initialize the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endParaRPr lang="en-SG" sz="24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844776" y="1995488"/>
            <a:ext cx="3301192" cy="3468316"/>
            <a:chOff x="2717654" y="1995952"/>
            <a:chExt cx="3301007" cy="3468144"/>
          </a:xfrm>
        </p:grpSpPr>
        <p:cxnSp>
          <p:nvCxnSpPr>
            <p:cNvPr id="29707" name="Straight Arrow Connector 10"/>
            <p:cNvCxnSpPr>
              <a:cxnSpLocks noChangeShapeType="1"/>
            </p:cNvCxnSpPr>
            <p:nvPr/>
          </p:nvCxnSpPr>
          <p:spPr bwMode="auto">
            <a:xfrm rot="5400000" flipH="1" flipV="1">
              <a:off x="2910353" y="2816944"/>
              <a:ext cx="2590796" cy="948812"/>
            </a:xfrm>
            <a:prstGeom prst="straightConnector1">
              <a:avLst/>
            </a:prstGeom>
            <a:noFill/>
            <a:ln w="28575" cap="sq" algn="ctr">
              <a:solidFill>
                <a:srgbClr val="0000FF"/>
              </a:solidFill>
              <a:round/>
              <a:headEnd/>
              <a:tailEnd type="triangle" w="lg" len="med"/>
            </a:ln>
          </p:spPr>
        </p:cxnSp>
        <p:sp>
          <p:nvSpPr>
            <p:cNvPr id="29708" name="TextBox 12"/>
            <p:cNvSpPr txBox="1">
              <a:spLocks noChangeArrowheads="1"/>
            </p:cNvSpPr>
            <p:nvPr/>
          </p:nvSpPr>
          <p:spPr bwMode="auto">
            <a:xfrm>
              <a:off x="2717654" y="4263826"/>
              <a:ext cx="3301007" cy="12002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Condition: </a:t>
              </a:r>
              <a:r>
                <a:rPr lang="en-US" sz="2400" dirty="0"/>
                <a:t>repeat loop while the condition </a:t>
              </a:r>
              <a:r>
                <a:rPr lang="en-US" sz="2400" dirty="0" smtClean="0"/>
                <a:t>on </a:t>
              </a:r>
              <a:r>
                <a:rPr lang="en-US" sz="2400" b="1" dirty="0" smtClean="0">
                  <a:solidFill>
                    <a:srgbClr val="800000"/>
                  </a:solidFill>
                </a:rPr>
                <a:t>loop variable</a:t>
              </a:r>
              <a:r>
                <a:rPr lang="en-US" sz="2400" dirty="0" smtClean="0">
                  <a:solidFill>
                    <a:srgbClr val="0000FF"/>
                  </a:solidFill>
                </a:rPr>
                <a:t> </a:t>
              </a:r>
              <a:r>
                <a:rPr lang="en-US" sz="2400" dirty="0" smtClean="0"/>
                <a:t>is </a:t>
              </a:r>
              <a:r>
                <a:rPr lang="en-US" sz="2400" dirty="0">
                  <a:solidFill>
                    <a:srgbClr val="0000FF"/>
                  </a:solidFill>
                </a:rPr>
                <a:t>true</a:t>
              </a:r>
              <a:endParaRPr lang="en-SG" sz="2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011661" y="2023672"/>
            <a:ext cx="2586037" cy="4143217"/>
            <a:chOff x="5856937" y="2023416"/>
            <a:chExt cx="2585885" cy="4143662"/>
          </a:xfrm>
        </p:grpSpPr>
        <p:cxnSp>
          <p:nvCxnSpPr>
            <p:cNvPr id="29705" name="Straight Arrow Connector 13"/>
            <p:cNvCxnSpPr>
              <a:cxnSpLocks noChangeShapeType="1"/>
            </p:cNvCxnSpPr>
            <p:nvPr/>
          </p:nvCxnSpPr>
          <p:spPr bwMode="auto">
            <a:xfrm flipH="1" flipV="1">
              <a:off x="6306012" y="2023416"/>
              <a:ext cx="314773" cy="2938388"/>
            </a:xfrm>
            <a:prstGeom prst="straightConnector1">
              <a:avLst/>
            </a:prstGeom>
            <a:noFill/>
            <a:ln w="28575" cap="sq" algn="ctr">
              <a:solidFill>
                <a:srgbClr val="006600"/>
              </a:solidFill>
              <a:round/>
              <a:headEnd/>
              <a:tailEnd type="triangle" w="lg" len="med"/>
            </a:ln>
          </p:spPr>
        </p:cxnSp>
        <p:sp>
          <p:nvSpPr>
            <p:cNvPr id="29706" name="TextBox 15"/>
            <p:cNvSpPr txBox="1">
              <a:spLocks noChangeArrowheads="1"/>
            </p:cNvSpPr>
            <p:nvPr/>
          </p:nvSpPr>
          <p:spPr bwMode="auto">
            <a:xfrm>
              <a:off x="5856937" y="4966749"/>
              <a:ext cx="2585885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006600"/>
                  </a:solidFill>
                </a:rPr>
                <a:t>Update: </a:t>
              </a:r>
              <a:r>
                <a:rPr lang="en-US" sz="2400" dirty="0"/>
                <a:t>change value of</a:t>
              </a:r>
              <a:r>
                <a:rPr lang="en-US" sz="2400" dirty="0">
                  <a:solidFill>
                    <a:srgbClr val="006600"/>
                  </a:solidFill>
                </a:rPr>
                <a:t>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endParaRPr lang="en-SG" sz="2400" b="1" dirty="0">
                <a:solidFill>
                  <a:srgbClr val="800000"/>
                </a:solidFill>
              </a:endParaRPr>
            </a:p>
          </p:txBody>
        </p:sp>
      </p:grpSp>
      <p:sp>
        <p:nvSpPr>
          <p:cNvPr id="15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5.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for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Loop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401763"/>
            <a:ext cx="7948612" cy="677862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Example: Print numbers 1 to 10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072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Week5 - </a:t>
            </a:r>
            <a:fld id="{23C8EC60-BCC9-4902-B449-9E05A2B5CFAD}" type="slidenum">
              <a:rPr lang="en-US" smtClean="0"/>
              <a:pPr/>
              <a:t>35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5193" y="2037330"/>
            <a:ext cx="457647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49263" algn="l"/>
              </a:tabLst>
              <a:defRPr/>
            </a:pPr>
            <a:r>
              <a:rPr lang="en-US" sz="2400" dirty="0" err="1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for (n=1; n&lt;=10; n</a:t>
            </a:r>
            <a:r>
              <a:rPr lang="en-US" sz="2400" dirty="0" smtClean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++) {</a:t>
            </a:r>
            <a:endParaRPr lang="en-US" sz="2400" dirty="0">
              <a:solidFill>
                <a:srgbClr val="000000"/>
              </a:solidFill>
              <a:latin typeface="Lucida Console" pitchFamily="49" charset="0"/>
              <a:cs typeface="Courier New" pitchFamily="49" charset="0"/>
            </a:endParaRPr>
          </a:p>
          <a:p>
            <a:pPr>
              <a:tabLst>
                <a:tab pos="449263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printf</a:t>
            </a: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("%3d", n);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9348" y="2122872"/>
            <a:ext cx="3623822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000" i="1" dirty="0">
                <a:latin typeface="Arial" pitchFamily="34" charset="0"/>
                <a:cs typeface="Arial" pitchFamily="34" charset="0"/>
              </a:rPr>
              <a:t>Steps: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n=1;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(n&lt;=10)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(…);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Go to step 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Exit the loop </a:t>
            </a:r>
            <a:endParaRPr lang="en-SG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5.1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for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Loop: Odd Integers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8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8C5C9FE1-641D-4639-9218-7878B683775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214203" y="1212996"/>
            <a:ext cx="6745573" cy="5262755"/>
            <a:chOff x="14990" y="133703"/>
            <a:chExt cx="6745573" cy="5262755"/>
          </a:xfrm>
        </p:grpSpPr>
        <p:sp>
          <p:nvSpPr>
            <p:cNvPr id="11" name="TextBox 10"/>
            <p:cNvSpPr txBox="1"/>
            <p:nvPr/>
          </p:nvSpPr>
          <p:spPr>
            <a:xfrm>
              <a:off x="14990" y="254833"/>
              <a:ext cx="6535711" cy="514162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positive integer: "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37483" y="133703"/>
              <a:ext cx="292308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Week5_OddIntegers_v1.c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5.1 The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for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Loop: Odd Integers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8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Week5 - </a:t>
            </a:r>
            <a:fld id="{8C5C9FE1-641D-4639-9218-7878B6837759}" type="slidenum">
              <a:rPr lang="en-US" smtClean="0"/>
              <a:pPr/>
              <a:t>37</a:t>
            </a:fld>
            <a:endParaRPr lang="en-US" dirty="0" smtClean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94478" y="1212996"/>
            <a:ext cx="6745573" cy="2675675"/>
            <a:chOff x="14990" y="133703"/>
            <a:chExt cx="6745573" cy="2675675"/>
          </a:xfrm>
        </p:grpSpPr>
        <p:sp>
          <p:nvSpPr>
            <p:cNvPr id="12" name="TextBox 11"/>
            <p:cNvSpPr txBox="1"/>
            <p:nvPr/>
          </p:nvSpPr>
          <p:spPr>
            <a:xfrm>
              <a:off x="14990" y="254833"/>
              <a:ext cx="6535711" cy="255454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(i%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37483" y="133703"/>
              <a:ext cx="292308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Week5_OddIntegers_v2.c</a:t>
              </a:r>
              <a:endParaRPr lang="en-SG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846288" y="3688871"/>
            <a:ext cx="6745573" cy="2367899"/>
            <a:chOff x="14990" y="133703"/>
            <a:chExt cx="6745573" cy="2367899"/>
          </a:xfrm>
        </p:grpSpPr>
        <p:sp>
          <p:nvSpPr>
            <p:cNvPr id="16" name="TextBox 15"/>
            <p:cNvSpPr txBox="1"/>
            <p:nvPr/>
          </p:nvSpPr>
          <p:spPr>
            <a:xfrm>
              <a:off x="14990" y="254833"/>
              <a:ext cx="6535711" cy="224676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 ; 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 n--)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n);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37483" y="133703"/>
              <a:ext cx="292308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Week5_OddIntegers_v3.c</a:t>
              </a:r>
              <a:endParaRPr lang="en-SG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846163" y="4916773"/>
            <a:ext cx="2383436" cy="707886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Values printed from largest to smallest.</a:t>
            </a:r>
            <a:endParaRPr lang="en-SG" sz="2000" i="1" dirty="0"/>
          </a:p>
        </p:txBody>
      </p:sp>
      <p:sp>
        <p:nvSpPr>
          <p:cNvPr id="23" name="Line Callout 2 22"/>
          <p:cNvSpPr/>
          <p:nvPr/>
        </p:nvSpPr>
        <p:spPr bwMode="auto">
          <a:xfrm flipH="1">
            <a:off x="344773" y="5156615"/>
            <a:ext cx="1229193" cy="73451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1996"/>
              <a:gd name="adj6" fmla="val -126358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Empty statement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6. Exercise #1: Sum of Multiples of 3 (1/2)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349116"/>
            <a:ext cx="7948612" cy="3856298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Modify the program </a:t>
            </a:r>
            <a:r>
              <a:rPr lang="en-GB" sz="2400" dirty="0" smtClean="0">
                <a:solidFill>
                  <a:srgbClr val="0000FF"/>
                </a:solidFill>
              </a:rPr>
              <a:t>Week5_OddIntegers_v1.c</a:t>
            </a:r>
            <a:r>
              <a:rPr lang="en-GB" sz="2400" dirty="0" smtClean="0"/>
              <a:t> to read a positive integer </a:t>
            </a:r>
            <a:r>
              <a:rPr lang="en-GB" sz="2400" i="1" dirty="0" smtClean="0"/>
              <a:t>n</a:t>
            </a:r>
            <a:r>
              <a:rPr lang="en-GB" sz="2400" dirty="0" smtClean="0"/>
              <a:t> and then compute the sum of all integers which are multiples of 3 between 1 and </a:t>
            </a:r>
            <a:r>
              <a:rPr lang="en-GB" sz="2400" i="1" dirty="0" smtClean="0"/>
              <a:t>n</a:t>
            </a:r>
            <a:r>
              <a:rPr lang="en-GB" sz="2400" dirty="0" smtClean="0"/>
              <a:t> using a ‘for’ loop. Write a function called </a:t>
            </a:r>
            <a:r>
              <a:rPr lang="en-GB" sz="2400" dirty="0" smtClean="0">
                <a:solidFill>
                  <a:srgbClr val="0000FF"/>
                </a:solidFill>
              </a:rPr>
              <a:t>sum_multiples_of_3(</a:t>
            </a: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>
                <a:solidFill>
                  <a:srgbClr val="0000FF"/>
                </a:solidFill>
              </a:rPr>
              <a:t>)</a:t>
            </a:r>
            <a:r>
              <a:rPr lang="en-GB" sz="2400" dirty="0" smtClean="0"/>
              <a:t>.</a:t>
            </a:r>
          </a:p>
          <a:p>
            <a:pPr marL="857250" lvl="1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This problem can be solved with a formula, but we will use the ‘while’ loop just for exercise.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Call this program </a:t>
            </a:r>
            <a:r>
              <a:rPr lang="en-GB" sz="2400" dirty="0" smtClean="0">
                <a:solidFill>
                  <a:srgbClr val="0000FF"/>
                </a:solidFill>
              </a:rPr>
              <a:t>Week5_SumMultiples3.c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Sample run: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277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C0B9C952-A27B-4E66-9B4A-8C9D3B19BE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2" name="TextBox 11"/>
          <p:cNvSpPr txBox="1"/>
          <p:nvPr/>
        </p:nvSpPr>
        <p:spPr>
          <a:xfrm>
            <a:off x="1557676" y="5077554"/>
            <a:ext cx="6127750" cy="8318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50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Sum = 408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9933FF"/>
                </a:solidFill>
                <a:latin typeface="Garamond" pitchFamily="18" charset="0"/>
              </a:rPr>
              <a:t>6. Exercise #1: Sum of Multiples of 3 (2/2)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430339"/>
            <a:ext cx="7948612" cy="983077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How about using a while loop instead?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Pseudo-code using a while loop:</a:t>
            </a: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277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C0B9C952-A27B-4E66-9B4A-8C9D3B19BE1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89155" y="2562095"/>
            <a:ext cx="6353956" cy="31791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precondition:  n </a:t>
            </a:r>
            <a:r>
              <a:rPr kumimoji="0" lang="en-GB" sz="240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0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	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sum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0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n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while 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 &gt; 0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	if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 is multiple of 3 then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</a:rPr>
              <a:t>			sum  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 sum +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		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   </a:t>
            </a:r>
            <a:r>
              <a:rPr kumimoji="0" lang="en-GB" sz="240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i</a:t>
            </a: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 - 1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40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ucida Console" pitchFamily="49" charset="0"/>
                <a:cs typeface="Times New Roman" pitchFamily="18" charset="0"/>
                <a:sym typeface="Wingdings" pitchFamily="2" charset="2"/>
              </a:rPr>
              <a:t>	return sum</a:t>
            </a:r>
            <a:endParaRPr kumimoji="0" lang="en-GB" sz="240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ucida Console" pitchFamily="49" charset="0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  <a:cs typeface="Courier New" pitchFamily="49" charset="0"/>
              </a:rPr>
              <a:t>Week 5: Outline (2/2)</a:t>
            </a:r>
            <a:endParaRPr lang="en-GB" smtClean="0">
              <a:solidFill>
                <a:srgbClr val="9933FF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1382713"/>
            <a:ext cx="7948612" cy="4840287"/>
          </a:xfrm>
        </p:spPr>
        <p:txBody>
          <a:bodyPr/>
          <a:lstStyle/>
          <a:p>
            <a:pPr marL="534988" indent="-534988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400" dirty="0" smtClean="0">
                <a:solidFill>
                  <a:srgbClr val="C00000"/>
                </a:solidFill>
              </a:rPr>
              <a:t>Common Errors</a:t>
            </a:r>
          </a:p>
          <a:p>
            <a:pPr marL="534988" indent="-534988" eaLnBrk="1" hangingPunct="1">
              <a:spcBef>
                <a:spcPts val="1200"/>
              </a:spcBef>
              <a:buClrTx/>
              <a:buSzPct val="100000"/>
              <a:buFont typeface="Arial" charset="0"/>
              <a:buAutoNum type="arabicPeriod" startAt="8"/>
            </a:pPr>
            <a:r>
              <a:rPr lang="en-GB" sz="2400" dirty="0" smtClean="0">
                <a:solidFill>
                  <a:srgbClr val="0000FF"/>
                </a:solidFill>
              </a:rPr>
              <a:t>Some Notes of Caution</a:t>
            </a:r>
          </a:p>
          <a:p>
            <a:pPr marL="534988" indent="-534988" eaLnBrk="1" hangingPunct="1">
              <a:spcBef>
                <a:spcPts val="1200"/>
              </a:spcBef>
              <a:buClrTx/>
              <a:buSzPct val="100000"/>
              <a:buFont typeface="Wingdings" pitchFamily="2" charset="2"/>
              <a:buAutoNum type="arabicPeriod" startAt="8"/>
            </a:pPr>
            <a:r>
              <a:rPr lang="en-GB" sz="2400" dirty="0" smtClean="0">
                <a:solidFill>
                  <a:srgbClr val="C00000"/>
                </a:solidFill>
              </a:rPr>
              <a:t>Exercise #3: Tracing Nested Loops</a:t>
            </a:r>
          </a:p>
          <a:p>
            <a:pPr marL="534988" indent="-534988" eaLnBrk="1" hangingPunct="1">
              <a:spcBef>
                <a:spcPts val="1200"/>
              </a:spcBef>
              <a:buClrTx/>
              <a:buSzPct val="100000"/>
              <a:buFont typeface="Wingdings" pitchFamily="2" charset="2"/>
              <a:buAutoNum type="arabicPeriod" startAt="8"/>
            </a:pPr>
            <a:r>
              <a:rPr lang="en-GB" sz="2400" dirty="0" smtClean="0">
                <a:solidFill>
                  <a:srgbClr val="0000FF"/>
                </a:solidFill>
              </a:rPr>
              <a:t>Using </a:t>
            </a:r>
            <a:r>
              <a:rPr lang="en-GB" sz="2400" i="1" dirty="0" smtClean="0">
                <a:solidFill>
                  <a:srgbClr val="0000FF"/>
                </a:solidFill>
              </a:rPr>
              <a:t>break</a:t>
            </a:r>
            <a:r>
              <a:rPr lang="en-GB" sz="2400" dirty="0" smtClean="0">
                <a:solidFill>
                  <a:srgbClr val="0000FF"/>
                </a:solidFill>
              </a:rPr>
              <a:t> in Loop</a:t>
            </a:r>
          </a:p>
          <a:p>
            <a:pPr marL="534988" indent="-534988" eaLnBrk="1" hangingPunct="1">
              <a:spcBef>
                <a:spcPts val="1200"/>
              </a:spcBef>
              <a:buClrTx/>
              <a:buSzPct val="100000"/>
              <a:buFont typeface="Wingdings" pitchFamily="2" charset="2"/>
              <a:buAutoNum type="arabicPeriod" startAt="8"/>
            </a:pPr>
            <a:r>
              <a:rPr lang="en-GB" sz="2400" dirty="0" smtClean="0">
                <a:solidFill>
                  <a:srgbClr val="C00000"/>
                </a:solidFill>
              </a:rPr>
              <a:t>Using </a:t>
            </a:r>
            <a:r>
              <a:rPr lang="en-GB" sz="2400" i="1" dirty="0" smtClean="0">
                <a:solidFill>
                  <a:srgbClr val="C00000"/>
                </a:solidFill>
              </a:rPr>
              <a:t>continue</a:t>
            </a:r>
            <a:r>
              <a:rPr lang="en-GB" sz="2400" dirty="0" smtClean="0">
                <a:solidFill>
                  <a:srgbClr val="C00000"/>
                </a:solidFill>
              </a:rPr>
              <a:t> in Loop</a:t>
            </a:r>
          </a:p>
          <a:p>
            <a:pPr marL="534988" indent="-534988" eaLnBrk="1" hangingPunct="1">
              <a:spcBef>
                <a:spcPts val="1200"/>
              </a:spcBef>
              <a:buClrTx/>
              <a:buSzPct val="100000"/>
              <a:buFont typeface="Wingdings" pitchFamily="2" charset="2"/>
              <a:buAutoNum type="arabicPeriod" startAt="8"/>
            </a:pPr>
            <a:r>
              <a:rPr lang="en-GB" sz="2400" dirty="0" smtClean="0">
                <a:solidFill>
                  <a:srgbClr val="0000FF"/>
                </a:solidFill>
              </a:rPr>
              <a:t>Exercise #4: Prime Number (take-home)</a:t>
            </a:r>
          </a:p>
        </p:txBody>
      </p:sp>
      <p:sp>
        <p:nvSpPr>
          <p:cNvPr id="16388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16389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F1261FEC-FFCE-4310-91A0-64D88B808A7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7. Exercise #2: Asterisks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2270125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Write a program </a:t>
            </a:r>
            <a:r>
              <a:rPr lang="en-GB" sz="2400" dirty="0" smtClean="0">
                <a:solidFill>
                  <a:srgbClr val="0000FF"/>
                </a:solidFill>
              </a:rPr>
              <a:t>Week5_Asterisks.c</a:t>
            </a:r>
            <a:r>
              <a:rPr lang="en-GB" sz="2400" dirty="0" smtClean="0"/>
              <a:t> to read an integer </a:t>
            </a:r>
            <a:r>
              <a:rPr lang="en-GB" sz="2400" i="1" dirty="0" smtClean="0"/>
              <a:t>n</a:t>
            </a:r>
            <a:r>
              <a:rPr lang="en-GB" sz="2400" dirty="0" smtClean="0"/>
              <a:t> and print a certain number of asterisks on a single line. Write a function </a:t>
            </a:r>
            <a:r>
              <a:rPr lang="en-GB" sz="2400" dirty="0" err="1" smtClean="0">
                <a:solidFill>
                  <a:srgbClr val="0000FF"/>
                </a:solidFill>
              </a:rPr>
              <a:t>print_asterisks</a:t>
            </a:r>
            <a:r>
              <a:rPr lang="en-GB" sz="2400" dirty="0" smtClean="0">
                <a:solidFill>
                  <a:srgbClr val="0000FF"/>
                </a:solidFill>
              </a:rPr>
              <a:t>(</a:t>
            </a: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>
                <a:solidFill>
                  <a:srgbClr val="0000FF"/>
                </a:solidFill>
              </a:rPr>
              <a:t>)</a:t>
            </a:r>
            <a:r>
              <a:rPr lang="en-GB" sz="2400" dirty="0" smtClean="0"/>
              <a:t>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If </a:t>
            </a:r>
            <a:r>
              <a:rPr lang="en-GB" sz="2400" i="1" dirty="0" smtClean="0"/>
              <a:t>n</a:t>
            </a:r>
            <a:r>
              <a:rPr lang="en-GB" sz="2400" dirty="0" smtClean="0"/>
              <a:t> is non-positive, then no asterisk should be printed.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Sample runs: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379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496BA80D-EA1C-4DA1-BC55-4882450D2DC2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2" name="TextBox 11"/>
          <p:cNvSpPr txBox="1"/>
          <p:nvPr/>
        </p:nvSpPr>
        <p:spPr>
          <a:xfrm>
            <a:off x="765175" y="3521075"/>
            <a:ext cx="2287588" cy="12017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*****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63925" y="3521075"/>
            <a:ext cx="3119438" cy="120173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***********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125" y="4897438"/>
            <a:ext cx="4079875" cy="12001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*******************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65713" y="4895850"/>
            <a:ext cx="2319337" cy="83026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n: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-2</a:t>
            </a: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Done!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45574" y="2958352"/>
            <a:ext cx="2143593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Think! </a:t>
            </a:r>
            <a:r>
              <a:rPr lang="en-US" sz="2000" dirty="0" smtClean="0"/>
              <a:t>What is the relationship between </a:t>
            </a:r>
            <a:r>
              <a:rPr lang="en-US" sz="2000" i="1" dirty="0" smtClean="0"/>
              <a:t>n</a:t>
            </a:r>
            <a:r>
              <a:rPr lang="en-US" sz="2000" dirty="0" smtClean="0"/>
              <a:t> and the number of *?</a:t>
            </a:r>
            <a:endParaRPr lang="en-US" sz="2000" dirty="0"/>
          </a:p>
        </p:txBody>
      </p:sp>
      <p:sp>
        <p:nvSpPr>
          <p:cNvPr id="13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7. Exercise #2: Asterisks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1"/>
            <a:ext cx="7948612" cy="1289258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Write a program </a:t>
            </a:r>
            <a:r>
              <a:rPr lang="en-GB" sz="2400" dirty="0" smtClean="0">
                <a:solidFill>
                  <a:srgbClr val="0000FF"/>
                </a:solidFill>
              </a:rPr>
              <a:t>Week5_Asterisks.c</a:t>
            </a:r>
            <a:r>
              <a:rPr lang="en-GB" sz="2400" dirty="0" smtClean="0"/>
              <a:t> to read an integer </a:t>
            </a:r>
            <a:r>
              <a:rPr lang="en-GB" sz="2400" i="1" dirty="0" smtClean="0"/>
              <a:t>n</a:t>
            </a:r>
            <a:r>
              <a:rPr lang="en-GB" sz="2400" dirty="0" smtClean="0"/>
              <a:t> and print a certain number of asterisks on a single line. Write a function </a:t>
            </a:r>
            <a:r>
              <a:rPr lang="en-GB" sz="2400" dirty="0" err="1" smtClean="0">
                <a:solidFill>
                  <a:srgbClr val="0000FF"/>
                </a:solidFill>
              </a:rPr>
              <a:t>print_asterisks</a:t>
            </a:r>
            <a:r>
              <a:rPr lang="en-GB" sz="2400" dirty="0" smtClean="0">
                <a:solidFill>
                  <a:srgbClr val="0000FF"/>
                </a:solidFill>
              </a:rPr>
              <a:t>(</a:t>
            </a: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>
                <a:solidFill>
                  <a:srgbClr val="0000FF"/>
                </a:solidFill>
              </a:rPr>
              <a:t>)</a:t>
            </a:r>
            <a:r>
              <a:rPr lang="en-GB" sz="2400" dirty="0" smtClean="0"/>
              <a:t>.</a:t>
            </a:r>
          </a:p>
        </p:txBody>
      </p:sp>
      <p:sp>
        <p:nvSpPr>
          <p:cNvPr id="3379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496BA80D-EA1C-4DA1-BC55-4882450D2DC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44184" y="2729094"/>
            <a:ext cx="6863620" cy="322200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Pseudo-code: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read  input  n ;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if  n is non-positive 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print “done” and end program ;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  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</a:t>
            </a: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compute the number of asterisks given n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print_asterisks</a:t>
            </a: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(m)</a:t>
            </a:r>
          </a:p>
          <a:p>
            <a:pPr marL="857250" marR="0" lvl="1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" pitchFamily="2" charset="2"/>
              <a:buNone/>
              <a:tabLst/>
              <a:defRPr/>
            </a:pPr>
            <a:r>
              <a:rPr kumimoji="0" lang="en-GB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end program;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8. Common Errors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57300"/>
            <a:ext cx="8169592" cy="781362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What are the outputs for the following programs? </a:t>
            </a:r>
            <a:r>
              <a:rPr lang="en-GB" sz="2400" dirty="0" smtClean="0">
                <a:solidFill>
                  <a:srgbClr val="C00000"/>
                </a:solidFill>
              </a:rPr>
              <a:t>(Do not code and run them. Trace the programs manually.) 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en-GB" sz="2400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584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40E61001-4DD9-41C4-BB59-7BA926ABBD0B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pic>
        <p:nvPicPr>
          <p:cNvPr id="12" name="Picture 11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374754" y="2218544"/>
            <a:ext cx="4212236" cy="1821373"/>
            <a:chOff x="374754" y="2053652"/>
            <a:chExt cx="4212236" cy="1821373"/>
          </a:xfrm>
        </p:grpSpPr>
        <p:sp>
          <p:nvSpPr>
            <p:cNvPr id="13" name="TextBox 12"/>
            <p:cNvSpPr txBox="1"/>
            <p:nvPr/>
          </p:nvSpPr>
          <p:spPr>
            <a:xfrm>
              <a:off x="525332" y="2053652"/>
              <a:ext cx="4061658" cy="1631216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  <a:tab pos="809625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4754" y="3536471"/>
              <a:ext cx="269823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Week5_CommonErrors1.c</a:t>
              </a:r>
              <a:endParaRPr lang="en-SG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20931" y="3988268"/>
            <a:ext cx="4166590" cy="2317663"/>
            <a:chOff x="3211069" y="3913317"/>
            <a:chExt cx="4166590" cy="2317663"/>
          </a:xfrm>
        </p:grpSpPr>
        <p:sp>
          <p:nvSpPr>
            <p:cNvPr id="14" name="TextBox 13"/>
            <p:cNvSpPr txBox="1"/>
            <p:nvPr/>
          </p:nvSpPr>
          <p:spPr>
            <a:xfrm>
              <a:off x="3211069" y="3913317"/>
              <a:ext cx="4061658" cy="2246769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{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79429" y="5892426"/>
              <a:ext cx="269823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Week5_CommonErrors2.c</a:t>
              </a:r>
              <a:endParaRPr lang="en-SG" sz="16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8. Common Errors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478" y="3252866"/>
            <a:ext cx="7948612" cy="2983042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Off-by-one error; make sure the loop repeats exactly the correct number of iterations.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Make sure the loop body contains a statement that will eventually cause the loop to terminate.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Using ‘=’ where it should be ‘==’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Putting ‘;’ where it should not be (just like for the ‘if’ statement)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en-GB" sz="2400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482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2EF3342A-642D-4754-98F5-14DD9E08D5B0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pic>
        <p:nvPicPr>
          <p:cNvPr id="8" name="Picture 7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22026" y="1215088"/>
            <a:ext cx="5004217" cy="1882947"/>
            <a:chOff x="722026" y="1215088"/>
            <a:chExt cx="5004217" cy="1882947"/>
          </a:xfrm>
        </p:grpSpPr>
        <p:sp>
          <p:nvSpPr>
            <p:cNvPr id="9" name="TextBox 8"/>
            <p:cNvSpPr txBox="1"/>
            <p:nvPr/>
          </p:nvSpPr>
          <p:spPr>
            <a:xfrm>
              <a:off x="1352289" y="1215088"/>
              <a:ext cx="4373954" cy="1631216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z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(z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"z = 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z);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z = 99;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2026" y="2759481"/>
              <a:ext cx="269823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Week5_CommonErrors3.c</a:t>
              </a:r>
              <a:endParaRPr lang="en-SG" sz="16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allAtOnce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9. Some Notes of Caution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92837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Involving real numbers</a:t>
            </a:r>
          </a:p>
          <a:p>
            <a:pPr marL="857250" lvl="1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Trace the program manually without running it.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en-GB" sz="2400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6869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708CD9BB-CF23-4DDE-A6CF-059D7BBB84F4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pic>
        <p:nvPicPr>
          <p:cNvPr id="11" name="Picture 10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722702" y="2483068"/>
            <a:ext cx="5093481" cy="2438380"/>
            <a:chOff x="722702" y="2174458"/>
            <a:chExt cx="5093481" cy="2438380"/>
          </a:xfrm>
        </p:grpSpPr>
        <p:sp>
          <p:nvSpPr>
            <p:cNvPr id="12" name="TextBox 11"/>
            <p:cNvSpPr txBox="1"/>
            <p:nvPr/>
          </p:nvSpPr>
          <p:spPr>
            <a:xfrm>
              <a:off x="722702" y="2174458"/>
              <a:ext cx="5093481" cy="2246769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one_seventh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 !=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f);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f +=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one_seventh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85344" y="4243506"/>
              <a:ext cx="224602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Week5_Caution1.c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9. Some Notes of Caution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588963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Involving ‘wrap-around’</a:t>
            </a:r>
          </a:p>
          <a:p>
            <a:pPr marL="857250" lvl="1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Trace the program manually without running it.</a:t>
            </a:r>
          </a:p>
          <a:p>
            <a:pPr marL="857250" lvl="1" indent="-457200" eaLnBrk="1" hangingPunct="1">
              <a:spcBef>
                <a:spcPts val="1200"/>
              </a:spcBef>
              <a:buSzPct val="100000"/>
              <a:buNone/>
            </a:pPr>
            <a:endParaRPr lang="en-GB" sz="2000" dirty="0" smtClean="0"/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endParaRPr lang="en-GB" sz="2400" dirty="0" smtClean="0"/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789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7F581F68-F78D-4E9B-B77C-43541B24D14B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pic>
        <p:nvPicPr>
          <p:cNvPr id="11" name="Picture 10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797654" y="2312367"/>
            <a:ext cx="4808668" cy="2438380"/>
            <a:chOff x="722703" y="2174458"/>
            <a:chExt cx="4808668" cy="2438380"/>
          </a:xfrm>
        </p:grpSpPr>
        <p:sp>
          <p:nvSpPr>
            <p:cNvPr id="13" name="TextBox 12"/>
            <p:cNvSpPr txBox="1"/>
            <p:nvPr/>
          </p:nvSpPr>
          <p:spPr>
            <a:xfrm>
              <a:off x="722703" y="2174458"/>
              <a:ext cx="4628786" cy="2246769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2147483646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a);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a++;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85344" y="4243506"/>
              <a:ext cx="224602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Week5_Caution2.c</a:t>
              </a:r>
              <a:endParaRPr lang="en-SG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10. Exercise #3: Tracing Nested Loops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3665538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You are given </a:t>
            </a:r>
            <a:r>
              <a:rPr lang="en-GB" sz="2400" dirty="0" smtClean="0">
                <a:solidFill>
                  <a:srgbClr val="0000FF"/>
                </a:solidFill>
              </a:rPr>
              <a:t>Week5_NestedLoop1.c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0000FF"/>
                </a:solidFill>
              </a:rPr>
              <a:t>Week5_NestedLoop2.c </a:t>
            </a:r>
            <a:r>
              <a:rPr lang="en-GB" sz="2400" dirty="0" smtClean="0"/>
              <a:t>and</a:t>
            </a:r>
            <a:r>
              <a:rPr lang="en-GB" sz="2400" dirty="0" smtClean="0">
                <a:solidFill>
                  <a:srgbClr val="0000FF"/>
                </a:solidFill>
              </a:rPr>
              <a:t> Week5_NestedLoop3.c</a:t>
            </a:r>
            <a:r>
              <a:rPr lang="en-GB" sz="2400" dirty="0" smtClean="0"/>
              <a:t> 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>
                <a:solidFill>
                  <a:srgbClr val="C00000"/>
                </a:solidFill>
              </a:rPr>
              <a:t>Hand trace </a:t>
            </a:r>
            <a:r>
              <a:rPr lang="en-GB" sz="2400" dirty="0" smtClean="0"/>
              <a:t>the programs and write out the outputs </a:t>
            </a:r>
            <a:r>
              <a:rPr lang="en-GB" sz="2400" dirty="0" smtClean="0">
                <a:solidFill>
                  <a:srgbClr val="C00000"/>
                </a:solidFill>
              </a:rPr>
              <a:t>without </a:t>
            </a:r>
            <a:r>
              <a:rPr lang="en-GB" sz="2400" dirty="0" smtClean="0"/>
              <a:t>running the programs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Verify your answers by running the programs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8917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A630606F-2662-41DB-81E9-EC69E2B46DB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11. Using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break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in Loop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691" y="1274982"/>
            <a:ext cx="7948612" cy="169307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You have seen ‘break’ in switch statement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‘break’ can also be used in a loop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Test out </a:t>
            </a:r>
            <a:r>
              <a:rPr lang="en-GB" sz="2400" dirty="0" smtClean="0">
                <a:solidFill>
                  <a:srgbClr val="0000FF"/>
                </a:solidFill>
              </a:rPr>
              <a:t>Week5_BreakInLoop.c</a:t>
            </a:r>
            <a:r>
              <a:rPr lang="en-GB" sz="2400" dirty="0" smtClean="0"/>
              <a:t> 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3994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606D7C91-6D92-416D-9D89-70231D9BDB94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11. Using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break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in Loop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624" y="1229193"/>
            <a:ext cx="8672514" cy="1873772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Use ‘break’ </a:t>
            </a:r>
            <a:r>
              <a:rPr lang="en-GB" sz="2400" dirty="0" smtClean="0">
                <a:solidFill>
                  <a:srgbClr val="C00000"/>
                </a:solidFill>
              </a:rPr>
              <a:t>sparingly</a:t>
            </a:r>
            <a:r>
              <a:rPr lang="en-GB" sz="2400" dirty="0" smtClean="0"/>
              <a:t>, because it violates the one-entry-one-exit control flow.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A loop with ‘break’ can be rewritten into one without ‘break’.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40965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Week5 - </a:t>
            </a:r>
            <a:fld id="{4C3ED5ED-3C02-4D64-AB4A-50F1C52CA2DE}" type="slidenum">
              <a:rPr lang="en-US" smtClean="0"/>
              <a:pPr/>
              <a:t>48</a:t>
            </a:fld>
            <a:endParaRPr lang="en-US" dirty="0" smtClean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7948" y="2953946"/>
            <a:ext cx="3774346" cy="3170099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with break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sum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&amp;n);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sum += n;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i++;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7188" y="2674631"/>
            <a:ext cx="4572000" cy="3785652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without break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sum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&amp;n);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sum += n;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12. Using </a:t>
            </a:r>
            <a:r>
              <a:rPr lang="en-GB" sz="4000" b="1" i="1" dirty="0" smtClean="0">
                <a:solidFill>
                  <a:srgbClr val="9933FF"/>
                </a:solidFill>
                <a:latin typeface="Garamond" pitchFamily="18" charset="0"/>
              </a:rPr>
              <a:t>continue</a:t>
            </a:r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 in Loop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3665538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Test out </a:t>
            </a:r>
            <a:r>
              <a:rPr lang="en-GB" sz="2400" dirty="0" smtClean="0">
                <a:solidFill>
                  <a:srgbClr val="0000FF"/>
                </a:solidFill>
              </a:rPr>
              <a:t>Week5_ContinueInLoop.c</a:t>
            </a:r>
            <a:r>
              <a:rPr lang="en-GB" sz="2400" dirty="0" smtClean="0"/>
              <a:t> 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‘continue’ is used even less often than ‘break’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41989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0E1FA436-CEBC-4B51-967F-5FF56DEBA033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1. Week 4 Exercise </a:t>
            </a:r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#2: Taxi Fare (1/3)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52550"/>
            <a:ext cx="8229600" cy="47942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The taxi fare structure in Singapore must be one of the most complex in the world! See </a:t>
            </a:r>
            <a:r>
              <a:rPr lang="en-US" sz="2000" dirty="0" smtClean="0">
                <a:hlinkClick r:id="rId3"/>
              </a:rPr>
              <a:t>http://www.taxisingapore.com/taxi-fare/</a:t>
            </a:r>
            <a:r>
              <a:rPr lang="en-US" sz="2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Write a program </a:t>
            </a:r>
            <a:r>
              <a:rPr lang="en-US" sz="2000" dirty="0" smtClean="0">
                <a:solidFill>
                  <a:srgbClr val="0000FF"/>
                </a:solidFill>
              </a:rPr>
              <a:t>Week4_TaxiFare.c</a:t>
            </a:r>
            <a:r>
              <a:rPr lang="en-US" sz="2000" dirty="0" smtClean="0"/>
              <a:t> that reads the following input data (all are of </a:t>
            </a:r>
            <a:r>
              <a:rPr lang="en-US" sz="2000" dirty="0" err="1" smtClean="0"/>
              <a:t>int</a:t>
            </a:r>
            <a:r>
              <a:rPr lang="en-US" sz="2000" dirty="0" smtClean="0"/>
              <a:t> type) from the user, and computes the taxi fare:</a:t>
            </a:r>
          </a:p>
          <a:p>
            <a:pPr lvl="1">
              <a:spcBef>
                <a:spcPts val="0"/>
              </a:spcBef>
            </a:pPr>
            <a:r>
              <a:rPr lang="en-US" sz="1800" dirty="0" err="1" smtClean="0">
                <a:solidFill>
                  <a:srgbClr val="006600"/>
                </a:solidFill>
              </a:rPr>
              <a:t>dayType</a:t>
            </a:r>
            <a:r>
              <a:rPr lang="en-US" sz="1800" dirty="0" smtClean="0"/>
              <a:t>: 0 represents weekends and public holidays (PH for short); 1 represents weekdays and non-PH</a:t>
            </a:r>
          </a:p>
          <a:p>
            <a:pPr lvl="1">
              <a:spcBef>
                <a:spcPts val="0"/>
              </a:spcBef>
            </a:pPr>
            <a:r>
              <a:rPr lang="en-US" sz="1800" dirty="0" err="1" smtClean="0">
                <a:solidFill>
                  <a:srgbClr val="006600"/>
                </a:solidFill>
              </a:rPr>
              <a:t>boardHour</a:t>
            </a:r>
            <a:r>
              <a:rPr lang="en-US" sz="1800" dirty="0" smtClean="0"/>
              <a:t>, </a:t>
            </a:r>
            <a:r>
              <a:rPr lang="en-US" sz="1800" dirty="0" err="1" smtClean="0">
                <a:solidFill>
                  <a:srgbClr val="006600"/>
                </a:solidFill>
              </a:rPr>
              <a:t>boardMin</a:t>
            </a:r>
            <a:r>
              <a:rPr lang="en-US" sz="1800" dirty="0" smtClean="0"/>
              <a:t>: the hour and minute the passengers board the taxi (</a:t>
            </a:r>
            <a:r>
              <a:rPr lang="en-US" sz="1800" dirty="0" err="1" smtClean="0"/>
              <a:t>eg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00FF"/>
                </a:solidFill>
              </a:rPr>
              <a:t>14 27 </a:t>
            </a:r>
            <a:r>
              <a:rPr lang="en-US" sz="1800" dirty="0" smtClean="0"/>
              <a:t>if the passengers board the taxi at 2:27 PM)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6600"/>
                </a:solidFill>
              </a:rPr>
              <a:t>distance</a:t>
            </a:r>
            <a:r>
              <a:rPr lang="en-US" sz="1800" dirty="0" smtClean="0"/>
              <a:t>: the distance of the journey, in </a:t>
            </a:r>
            <a:r>
              <a:rPr lang="en-US" sz="1800" dirty="0" err="1" smtClean="0"/>
              <a:t>metres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Your program should have a function</a:t>
            </a:r>
          </a:p>
          <a:p>
            <a:pPr lvl="1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	float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computeFare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(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dayType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,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boardTime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, </a:t>
            </a:r>
            <a:r>
              <a:rPr lang="en-US" sz="1600" dirty="0" err="1" smtClean="0">
                <a:solidFill>
                  <a:srgbClr val="800000"/>
                </a:solidFill>
                <a:latin typeface="Lucida Console" pitchFamily="49" charset="0"/>
              </a:rPr>
              <a:t>int</a:t>
            </a:r>
            <a:r>
              <a:rPr lang="en-US" sz="1600" dirty="0" smtClean="0">
                <a:solidFill>
                  <a:srgbClr val="800000"/>
                </a:solidFill>
                <a:latin typeface="Lucida Console" pitchFamily="49" charset="0"/>
              </a:rPr>
              <a:t> distance)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The parameter </a:t>
            </a:r>
            <a:r>
              <a:rPr lang="en-US" sz="1800" dirty="0" err="1" smtClean="0">
                <a:solidFill>
                  <a:srgbClr val="006600"/>
                </a:solidFill>
              </a:rPr>
              <a:t>boardTime</a:t>
            </a:r>
            <a:r>
              <a:rPr lang="en-US" sz="1800" dirty="0" smtClean="0"/>
              <a:t> is converted from the input data </a:t>
            </a:r>
            <a:r>
              <a:rPr lang="en-US" sz="1800" dirty="0" err="1" smtClean="0">
                <a:solidFill>
                  <a:srgbClr val="006600"/>
                </a:solidFill>
              </a:rPr>
              <a:t>boardHour</a:t>
            </a:r>
            <a:r>
              <a:rPr lang="en-US" sz="1800" dirty="0" smtClean="0"/>
              <a:t> and </a:t>
            </a:r>
            <a:r>
              <a:rPr lang="en-US" sz="1800" dirty="0" err="1" smtClean="0">
                <a:solidFill>
                  <a:srgbClr val="006600"/>
                </a:solidFill>
              </a:rPr>
              <a:t>boardMin</a:t>
            </a:r>
            <a:r>
              <a:rPr lang="en-US" sz="1800" dirty="0" smtClean="0"/>
              <a:t>. It is the number of minutes since 0:00hr.</a:t>
            </a:r>
          </a:p>
          <a:p>
            <a:pPr lvl="2">
              <a:spcBef>
                <a:spcPts val="600"/>
              </a:spcBef>
            </a:pPr>
            <a:r>
              <a:rPr lang="en-US" sz="1600" dirty="0" err="1" smtClean="0"/>
              <a:t>Eg</a:t>
            </a:r>
            <a:r>
              <a:rPr lang="en-US" sz="1600" dirty="0" smtClean="0"/>
              <a:t>: If </a:t>
            </a:r>
            <a:r>
              <a:rPr lang="en-US" sz="1600" dirty="0" err="1" smtClean="0">
                <a:solidFill>
                  <a:srgbClr val="006600"/>
                </a:solidFill>
              </a:rPr>
              <a:t>boardHour</a:t>
            </a:r>
            <a:r>
              <a:rPr lang="en-US" sz="1600" dirty="0" smtClean="0"/>
              <a:t> and </a:t>
            </a:r>
            <a:r>
              <a:rPr lang="en-US" sz="1600" dirty="0" err="1" smtClean="0">
                <a:solidFill>
                  <a:srgbClr val="006600"/>
                </a:solidFill>
              </a:rPr>
              <a:t>boardMin</a:t>
            </a:r>
            <a:r>
              <a:rPr lang="en-US" sz="1600" dirty="0" smtClean="0"/>
              <a:t> are </a:t>
            </a:r>
            <a:r>
              <a:rPr lang="en-US" sz="1600" dirty="0" smtClean="0">
                <a:solidFill>
                  <a:srgbClr val="0000FF"/>
                </a:solidFill>
              </a:rPr>
              <a:t>14</a:t>
            </a:r>
            <a:r>
              <a:rPr lang="en-US" sz="1600" dirty="0" smtClean="0"/>
              <a:t> and </a:t>
            </a:r>
            <a:r>
              <a:rPr lang="en-US" sz="1600" dirty="0" smtClean="0">
                <a:solidFill>
                  <a:srgbClr val="0000FF"/>
                </a:solidFill>
              </a:rPr>
              <a:t>27</a:t>
            </a:r>
            <a:r>
              <a:rPr lang="en-US" sz="1600" dirty="0" smtClean="0"/>
              <a:t> respectively, then </a:t>
            </a:r>
            <a:r>
              <a:rPr lang="en-US" sz="1600" dirty="0" err="1" smtClean="0">
                <a:solidFill>
                  <a:srgbClr val="006600"/>
                </a:solidFill>
              </a:rPr>
              <a:t>boardTime</a:t>
            </a:r>
            <a:r>
              <a:rPr lang="en-US" sz="1600" dirty="0" smtClean="0"/>
              <a:t> is </a:t>
            </a:r>
            <a:r>
              <a:rPr lang="en-US" sz="1600" dirty="0" smtClean="0">
                <a:solidFill>
                  <a:srgbClr val="0000FF"/>
                </a:solidFill>
              </a:rPr>
              <a:t>867</a:t>
            </a:r>
            <a:r>
              <a:rPr lang="en-US" sz="1600" dirty="0" smtClean="0"/>
              <a:t>.</a:t>
            </a:r>
            <a:endParaRPr lang="en-US" sz="1400" dirty="0" smtClean="0"/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5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</p:spTree>
    <p:extLst>
      <p:ext uri="{BB962C8B-B14F-4D97-AF65-F5344CB8AC3E}">
        <p14:creationId xmlns:p14="http://schemas.microsoft.com/office/powerpoint/2010/main" val="409128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13. Exercise #4: Prime Number (1/2)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3665538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err="1" smtClean="0">
                <a:solidFill>
                  <a:srgbClr val="C00000"/>
                </a:solidFill>
              </a:rPr>
              <a:t>Primality</a:t>
            </a:r>
            <a:r>
              <a:rPr lang="en-GB" sz="2400" dirty="0" smtClean="0">
                <a:solidFill>
                  <a:srgbClr val="C00000"/>
                </a:solidFill>
              </a:rPr>
              <a:t> test </a:t>
            </a:r>
            <a:r>
              <a:rPr lang="en-GB" sz="2400" dirty="0" smtClean="0"/>
              <a:t>is a classic programming problem</a:t>
            </a:r>
          </a:p>
          <a:p>
            <a:pPr marL="857250" lvl="1" indent="-457200" eaLnBrk="1" hangingPunct="1">
              <a:spcBef>
                <a:spcPct val="0"/>
              </a:spcBef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Given a positive integer, determine whether it is a prime</a:t>
            </a:r>
          </a:p>
          <a:p>
            <a:pPr marL="857250" lvl="1" indent="-457200" eaLnBrk="1" hangingPunct="1">
              <a:spcBef>
                <a:spcPct val="0"/>
              </a:spcBef>
              <a:spcAft>
                <a:spcPts val="600"/>
              </a:spcAft>
              <a:buSzPct val="100000"/>
              <a:buFont typeface="Wingdings" pitchFamily="2" charset="2"/>
              <a:buChar char="§"/>
            </a:pPr>
            <a:r>
              <a:rPr lang="en-GB" sz="2000" dirty="0" smtClean="0"/>
              <a:t>A prime number has two distinct factors (divisors): 1 and itself. Examples: 2, 3, 5, 7, 11, ... (Note: 1 is </a:t>
            </a:r>
            <a:r>
              <a:rPr lang="en-GB" sz="2000" u="sng" dirty="0" smtClean="0"/>
              <a:t>not</a:t>
            </a:r>
            <a:r>
              <a:rPr lang="en-GB" sz="2000" dirty="0" smtClean="0"/>
              <a:t> a prime!)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Write a program </a:t>
            </a:r>
            <a:r>
              <a:rPr lang="en-GB" sz="2400" dirty="0" smtClean="0">
                <a:solidFill>
                  <a:srgbClr val="0000FF"/>
                </a:solidFill>
              </a:rPr>
              <a:t>Week5_PrimeTest.c</a:t>
            </a:r>
            <a:r>
              <a:rPr lang="en-GB" sz="2400" dirty="0" smtClean="0"/>
              <a:t>. You should include a function </a:t>
            </a:r>
            <a:r>
              <a:rPr lang="en-GB" sz="2400" dirty="0" err="1" smtClean="0">
                <a:solidFill>
                  <a:srgbClr val="0000FF"/>
                </a:solidFill>
              </a:rPr>
              <a:t>is_prime</a:t>
            </a:r>
            <a:r>
              <a:rPr lang="en-GB" sz="2400" dirty="0" smtClean="0">
                <a:solidFill>
                  <a:srgbClr val="0000FF"/>
                </a:solidFill>
              </a:rPr>
              <a:t>(</a:t>
            </a:r>
            <a:r>
              <a:rPr lang="en-GB" sz="2400" dirty="0" err="1" smtClean="0">
                <a:solidFill>
                  <a:srgbClr val="0000FF"/>
                </a:solidFill>
              </a:rPr>
              <a:t>int</a:t>
            </a:r>
            <a:r>
              <a:rPr lang="en-GB" sz="2400" dirty="0" smtClean="0">
                <a:solidFill>
                  <a:srgbClr val="0000FF"/>
                </a:solidFill>
              </a:rPr>
              <a:t>)</a:t>
            </a:r>
            <a:r>
              <a:rPr lang="en-GB" sz="2400" dirty="0" smtClean="0"/>
              <a:t>. (What does it return?)</a:t>
            </a:r>
          </a:p>
          <a:p>
            <a:pPr marL="457200" indent="-457200" eaLnBrk="1" hangingPunct="1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sz="2400" dirty="0" smtClean="0"/>
              <a:t>Sample runs: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4301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11B0C886-5062-4E73-84F3-CEC4A7F61B5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1428750" y="4282242"/>
            <a:ext cx="5796509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131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131 is a prime.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2875" y="5207208"/>
            <a:ext cx="5796509" cy="707886"/>
          </a:xfrm>
          <a:prstGeom prst="rect">
            <a:avLst/>
          </a:prstGeom>
          <a:ln>
            <a:solidFill>
              <a:srgbClr val="8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Enter a positive integer: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713</a:t>
            </a:r>
          </a:p>
          <a:p>
            <a:pPr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713 is not a prime.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solidFill>
                  <a:srgbClr val="9933FF"/>
                </a:solidFill>
                <a:latin typeface="Garamond" pitchFamily="18" charset="0"/>
              </a:rPr>
              <a:t>13. Exercise #4: Prime Number (2/2)</a:t>
            </a:r>
            <a:endParaRPr lang="en-GB" sz="48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289050"/>
            <a:ext cx="7948612" cy="3665538"/>
          </a:xfrm>
        </p:spPr>
        <p:txBody>
          <a:bodyPr/>
          <a:lstStyle/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This is your </a:t>
            </a:r>
            <a:r>
              <a:rPr lang="en-GB" sz="2400" dirty="0" smtClean="0">
                <a:solidFill>
                  <a:srgbClr val="C00000"/>
                </a:solidFill>
              </a:rPr>
              <a:t>take-home exercise</a:t>
            </a:r>
            <a:r>
              <a:rPr lang="en-GB" sz="2400" dirty="0" smtClean="0"/>
              <a:t>.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>
                <a:solidFill>
                  <a:srgbClr val="C00000"/>
                </a:solidFill>
              </a:rPr>
              <a:t>This exercise is mounted on </a:t>
            </a:r>
            <a:r>
              <a:rPr lang="en-GB" sz="2400" dirty="0" err="1" smtClean="0">
                <a:solidFill>
                  <a:srgbClr val="C00000"/>
                </a:solidFill>
              </a:rPr>
              <a:t>CodeCrunch</a:t>
            </a:r>
            <a:r>
              <a:rPr lang="en-GB" sz="2400" dirty="0" smtClean="0">
                <a:solidFill>
                  <a:srgbClr val="C00000"/>
                </a:solidFill>
              </a:rPr>
              <a:t>. </a:t>
            </a:r>
          </a:p>
          <a:p>
            <a:pPr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dirty="0" smtClean="0"/>
              <a:t>We will discuss this in the next lecture.</a:t>
            </a: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400" b="1" dirty="0" smtClean="0">
              <a:solidFill>
                <a:srgbClr val="0000FF"/>
              </a:solidFill>
            </a:endParaRPr>
          </a:p>
          <a:p>
            <a:pPr marL="457200" indent="-457200" eaLnBrk="1" hangingPunct="1"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43013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11B0C886-5062-4E73-84F3-CEC4A7F61B51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Summary for Today (1/2)</a:t>
            </a:r>
            <a:endParaRPr lang="en-GB" sz="480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44036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3ACFE271-C24F-48D1-B717-DF50E5A14BFD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62000" y="14478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>
                <a:solidFill>
                  <a:srgbClr val="C00000"/>
                </a:solidFill>
              </a:rPr>
              <a:t>Repetition statements (loops)</a:t>
            </a:r>
            <a:endParaRPr lang="en-US" sz="2400" dirty="0">
              <a:solidFill>
                <a:srgbClr val="C00000"/>
              </a:solidFill>
            </a:endParaRP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i="1" dirty="0">
                <a:solidFill>
                  <a:srgbClr val="0000FF"/>
                </a:solidFill>
              </a:rPr>
              <a:t>for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i="1" dirty="0">
                <a:solidFill>
                  <a:srgbClr val="0000FF"/>
                </a:solidFill>
              </a:rPr>
              <a:t>while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i="1" dirty="0">
                <a:solidFill>
                  <a:srgbClr val="0000FF"/>
                </a:solidFill>
              </a:rPr>
              <a:t>do-while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00FF"/>
                </a:solidFill>
              </a:rPr>
              <a:t>Nested loops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400" i="1" dirty="0" smtClean="0">
                <a:solidFill>
                  <a:srgbClr val="0000FF"/>
                </a:solidFill>
              </a:rPr>
              <a:t>break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and </a:t>
            </a:r>
            <a:r>
              <a:rPr lang="en-US" sz="2400" i="1" dirty="0">
                <a:solidFill>
                  <a:srgbClr val="0000FF"/>
                </a:solidFill>
              </a:rPr>
              <a:t>continue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</a:pPr>
            <a:endParaRPr lang="en-US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Summary for Today (2/2)</a:t>
            </a:r>
            <a:endParaRPr lang="en-GB" sz="480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45060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5B316F66-AEE3-4DF5-B1AF-AA8D0F4771D2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62000" y="1447800"/>
            <a:ext cx="8001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You have learned the 3 control structures: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Sequence, Selection, Repetition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With these, you are able to solve just </a:t>
            </a:r>
            <a:r>
              <a:rPr lang="en-US" sz="2800" dirty="0">
                <a:solidFill>
                  <a:srgbClr val="0000FF"/>
                </a:solidFill>
              </a:rPr>
              <a:t>any</a:t>
            </a:r>
            <a:r>
              <a:rPr lang="en-US" sz="2800" dirty="0"/>
              <a:t> computing problem!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However, writing good programs is </a:t>
            </a:r>
            <a:r>
              <a:rPr lang="en-US" sz="2800" u="sng" dirty="0"/>
              <a:t>more</a:t>
            </a:r>
            <a:r>
              <a:rPr lang="en-US" sz="2800" dirty="0"/>
              <a:t> than just learning the syntax: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Logic should be clear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Variables should be descriptive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>
                <a:solidFill>
                  <a:srgbClr val="0000FF"/>
                </a:solidFill>
              </a:rPr>
              <a:t>Algorithm should be efficient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75000"/>
            </a:pPr>
            <a:endParaRPr lang="en-US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9933FF"/>
                </a:solidFill>
                <a:latin typeface="Garamond" pitchFamily="18" charset="0"/>
              </a:rPr>
              <a:t>Announcements/Things-to-do</a:t>
            </a:r>
          </a:p>
        </p:txBody>
      </p:sp>
      <p:sp>
        <p:nvSpPr>
          <p:cNvPr id="46083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b="1" baseline="30000">
              <a:solidFill>
                <a:srgbClr val="800000"/>
              </a:solidFill>
            </a:endParaRPr>
          </a:p>
        </p:txBody>
      </p:sp>
      <p:sp>
        <p:nvSpPr>
          <p:cNvPr id="386056" name="Rectangle 8"/>
          <p:cNvSpPr>
            <a:spLocks noChangeArrowheads="1"/>
          </p:cNvSpPr>
          <p:nvPr/>
        </p:nvSpPr>
        <p:spPr bwMode="auto">
          <a:xfrm>
            <a:off x="762000" y="1447800"/>
            <a:ext cx="66627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Revise Chapter 4 (Lessons 4.7 – 4.11)</a:t>
            </a: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Deadline for Lab #2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kern="0" dirty="0" smtClean="0"/>
              <a:t>Deadline: 15</a:t>
            </a:r>
            <a:r>
              <a:rPr lang="en-US" sz="2000" kern="0" baseline="30000" dirty="0" smtClean="0"/>
              <a:t>th</a:t>
            </a:r>
            <a:r>
              <a:rPr lang="en-US" sz="2000" kern="0" dirty="0" smtClean="0"/>
              <a:t> September 2012, Saturday, 12noon</a:t>
            </a:r>
            <a:endParaRPr lang="en-US" sz="2000" dirty="0" smtClean="0"/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Practical </a:t>
            </a:r>
            <a:r>
              <a:rPr lang="en-US" sz="2400" dirty="0">
                <a:solidFill>
                  <a:srgbClr val="0000FF"/>
                </a:solidFill>
              </a:rPr>
              <a:t>Exam 1 (PE1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kern="0" dirty="0" smtClean="0"/>
              <a:t>22</a:t>
            </a:r>
            <a:r>
              <a:rPr lang="en-US" sz="2000" kern="0" baseline="30000" dirty="0" smtClean="0"/>
              <a:t>nd</a:t>
            </a:r>
            <a:r>
              <a:rPr lang="en-US" sz="2000" kern="0" dirty="0" smtClean="0"/>
              <a:t> September 2012, Saturday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kern="0" dirty="0" smtClean="0"/>
              <a:t>See web page for details:</a:t>
            </a:r>
            <a:br>
              <a:rPr lang="en-US" sz="2000" kern="0" dirty="0" smtClean="0"/>
            </a:br>
            <a:r>
              <a:rPr lang="en-US" kern="0" dirty="0" smtClean="0">
                <a:hlinkClick r:id="rId3"/>
              </a:rPr>
              <a:t>http://www.comp.nus.edu.sg/~cs1010/3_ca/pe.html</a:t>
            </a:r>
            <a:r>
              <a:rPr lang="en-US" kern="0" dirty="0" smtClean="0"/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To </a:t>
            </a:r>
            <a:r>
              <a:rPr lang="en-US" sz="2400" dirty="0">
                <a:solidFill>
                  <a:srgbClr val="0000FF"/>
                </a:solidFill>
              </a:rPr>
              <a:t>prepare for next week’s lecture: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Read Chapter 5 Functions</a:t>
            </a:r>
            <a:endParaRPr lang="en-US" sz="20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Bring along your </a:t>
            </a:r>
            <a:r>
              <a:rPr lang="en-US" sz="2000" dirty="0" smtClean="0">
                <a:solidFill>
                  <a:srgbClr val="0000FF"/>
                </a:solidFill>
              </a:rPr>
              <a:t>Week5_PrimeTest.c</a:t>
            </a:r>
            <a:r>
              <a:rPr lang="en-US" sz="2000" dirty="0" smtClean="0"/>
              <a:t> program</a:t>
            </a:r>
            <a:endParaRPr lang="en-US" sz="2000" dirty="0"/>
          </a:p>
        </p:txBody>
      </p:sp>
      <p:sp>
        <p:nvSpPr>
          <p:cNvPr id="46086" name="Slide Number Placeholder 8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Week5 - </a:t>
            </a:r>
            <a:fld id="{BF5E71DA-D270-4F45-86FF-B3B9F00FA2D4}" type="slidenum">
              <a:rPr lang="en-US" smtClean="0"/>
              <a:pPr/>
              <a:t>54</a:t>
            </a:fld>
            <a:endParaRPr lang="en-US" smtClean="0"/>
          </a:p>
        </p:txBody>
      </p:sp>
      <p:pic>
        <p:nvPicPr>
          <p:cNvPr id="46087" name="Picture 6" descr="youngboyreading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2350" y="4608513"/>
            <a:ext cx="154146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2895600" cy="457200"/>
          </a:xfrm>
          <a:noFill/>
        </p:spPr>
        <p:txBody>
          <a:bodyPr/>
          <a:lstStyle/>
          <a:p>
            <a:pPr algn="l"/>
            <a:r>
              <a:rPr lang="en-US" sz="1000" dirty="0" smtClean="0"/>
              <a:t>CS1010 (AY2012/3 Semester 1)</a:t>
            </a:r>
          </a:p>
        </p:txBody>
      </p:sp>
      <p:pic>
        <p:nvPicPr>
          <p:cNvPr id="9" name="Picture 5" descr="MCj0424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88754" y="2539690"/>
            <a:ext cx="102076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smtClean="0">
                <a:solidFill>
                  <a:srgbClr val="9933FF"/>
                </a:solidFill>
                <a:latin typeface="Garamond" pitchFamily="18" charset="0"/>
              </a:rPr>
              <a:t>End of File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534400" cy="866775"/>
          </a:xfrm>
        </p:spPr>
        <p:txBody>
          <a:bodyPr/>
          <a:lstStyle/>
          <a:p>
            <a:r>
              <a:rPr lang="en-US" sz="3600" dirty="0">
                <a:solidFill>
                  <a:srgbClr val="9933FF"/>
                </a:solidFill>
                <a:latin typeface="Garamond" pitchFamily="18" charset="0"/>
              </a:rPr>
              <a:t>1</a:t>
            </a:r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. Week 4 Exercise </a:t>
            </a:r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#2: Taxi Fare (2/3)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52549"/>
            <a:ext cx="8229600" cy="258383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To implement the actual taxi fare could be a PE question </a:t>
            </a:r>
            <a:r>
              <a:rPr lang="en-US" sz="2000" dirty="0" smtClean="0">
                <a:sym typeface="Wingdings" pitchFamily="2" charset="2"/>
              </a:rPr>
              <a:t>. In this exercise, we use a (grossly) simplified fare structure: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00FF"/>
                </a:solidFill>
                <a:sym typeface="Wingdings" pitchFamily="2" charset="2"/>
              </a:rPr>
              <a:t>Basic Fare:</a:t>
            </a:r>
          </a:p>
          <a:p>
            <a:pPr lvl="1">
              <a:spcBef>
                <a:spcPts val="0"/>
              </a:spcBef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0"/>
              </a:spcBef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0"/>
              </a:spcBef>
              <a:buNone/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600"/>
              </a:spcBef>
              <a:buNone/>
            </a:pPr>
            <a:endParaRPr lang="en-US" sz="1800" dirty="0" smtClean="0">
              <a:sym typeface="Wingdings" pitchFamily="2" charset="2"/>
            </a:endParaRPr>
          </a:p>
          <a:p>
            <a:pPr lvl="1">
              <a:spcBef>
                <a:spcPts val="600"/>
              </a:spcBef>
            </a:pPr>
            <a:r>
              <a:rPr lang="en-US" sz="1800" dirty="0" smtClean="0">
                <a:solidFill>
                  <a:srgbClr val="0000FF"/>
                </a:solidFill>
                <a:sym typeface="Wingdings" pitchFamily="2" charset="2"/>
              </a:rPr>
              <a:t>Surcharge</a:t>
            </a:r>
            <a:r>
              <a:rPr lang="en-US" sz="1800" dirty="0" smtClean="0">
                <a:sym typeface="Wingdings" pitchFamily="2" charset="2"/>
              </a:rPr>
              <a:t> (applicable at the time of boarding): </a:t>
            </a:r>
            <a:endParaRPr lang="en-US" sz="1800" dirty="0" smtClean="0"/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6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79756" y="2434062"/>
          <a:ext cx="5389756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05"/>
                <a:gridCol w="1077951"/>
              </a:tblGrid>
              <a:tr h="2826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Flag-down</a:t>
                      </a:r>
                      <a:r>
                        <a:rPr lang="en-US" sz="1600" baseline="0" dirty="0" smtClean="0"/>
                        <a:t> (inclusive of 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km or less)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$3.40</a:t>
                      </a:r>
                      <a:endParaRPr lang="en-US" sz="1600" dirty="0"/>
                    </a:p>
                  </a:txBody>
                  <a:tcPr/>
                </a:tc>
              </a:tr>
              <a:tr h="2826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Every 400m thereafter or less up to 10.2km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$0.22</a:t>
                      </a:r>
                      <a:endParaRPr lang="en-US" sz="1600" dirty="0"/>
                    </a:p>
                  </a:txBody>
                  <a:tcPr/>
                </a:tc>
              </a:tr>
              <a:tr h="3126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Every 350m thereafter or less after 10.2km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$0.22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34898" y="4017536"/>
          <a:ext cx="830765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196"/>
                <a:gridCol w="1986375"/>
                <a:gridCol w="2041248"/>
                <a:gridCol w="2216839"/>
              </a:tblGrid>
              <a:tr h="48740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dayType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Midnight charge (12am – 5:59am)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 hour charge (6am – 9:29am)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</a:t>
                      </a:r>
                      <a:r>
                        <a:rPr lang="en-US" sz="1600" baseline="0" dirty="0" smtClean="0"/>
                        <a:t> hour charge (6pm – 11:59pm)</a:t>
                      </a:r>
                      <a:endParaRPr lang="en-US" sz="1600" dirty="0"/>
                    </a:p>
                  </a:txBody>
                  <a:tcPr/>
                </a:tc>
              </a:tr>
              <a:tr h="2821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0: Weekends &amp; 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</a:tr>
              <a:tr h="48740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1: Weekdays</a:t>
                      </a:r>
                      <a:r>
                        <a:rPr lang="en-US" sz="1600" baseline="0" dirty="0" smtClean="0"/>
                        <a:t> and non-PH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25% of metered fare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8711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1. Week 4 Exercise </a:t>
            </a:r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#2: Taxi Fare (3/3)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52550"/>
            <a:ext cx="8229600" cy="84424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You are given an incomplete program </a:t>
            </a:r>
            <a:r>
              <a:rPr lang="en-US" sz="2000" dirty="0" smtClean="0">
                <a:solidFill>
                  <a:srgbClr val="0000FF"/>
                </a:solidFill>
              </a:rPr>
              <a:t>Week4_TaxiFarePartial.c</a:t>
            </a:r>
            <a:r>
              <a:rPr lang="en-US" sz="2000" dirty="0" smtClean="0"/>
              <a:t>. Complete the program. </a:t>
            </a:r>
            <a:r>
              <a:rPr lang="en-US" sz="2000" dirty="0" smtClean="0">
                <a:solidFill>
                  <a:srgbClr val="C00000"/>
                </a:solidFill>
              </a:rPr>
              <a:t>This exercise is mounted on </a:t>
            </a:r>
            <a:r>
              <a:rPr lang="en-US" sz="2000" dirty="0" err="1" smtClean="0">
                <a:solidFill>
                  <a:srgbClr val="C00000"/>
                </a:solidFill>
              </a:rPr>
              <a:t>CodeCrunch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Sample runs below for your checking</a:t>
            </a:r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7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0203" y="2483237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14 27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10950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$9.12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6694" y="2285999"/>
            <a:ext cx="2821258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9.2km: 23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$5.06</a:t>
            </a:r>
          </a:p>
          <a:p>
            <a:r>
              <a:rPr lang="en-US" sz="1400" dirty="0" smtClean="0"/>
              <a:t>Next 750m: 3</a:t>
            </a:r>
            <a:r>
              <a:rPr lang="en-US" sz="1400" dirty="0" smtClean="0">
                <a:sym typeface="Symbol"/>
              </a:rPr>
              <a:t>$0.22 = $0.66</a:t>
            </a:r>
          </a:p>
          <a:p>
            <a:r>
              <a:rPr lang="en-US" sz="1400" dirty="0" smtClean="0">
                <a:sym typeface="Symbol"/>
              </a:rPr>
              <a:t>Basic fare = $9.12</a:t>
            </a:r>
          </a:p>
          <a:p>
            <a:r>
              <a:rPr lang="en-US" sz="1400" dirty="0" smtClean="0">
                <a:sym typeface="Symbol"/>
              </a:rPr>
              <a:t>No surcharge</a:t>
            </a:r>
          </a:p>
          <a:p>
            <a:r>
              <a:rPr lang="en-US" sz="1400" b="1" dirty="0" smtClean="0">
                <a:sym typeface="Symbol"/>
              </a:rPr>
              <a:t>Total fare = $9.12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4183" y="3806516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9 20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6123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$7.83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84128" y="3798849"/>
            <a:ext cx="296994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5123m: 13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$2.86</a:t>
            </a:r>
          </a:p>
          <a:p>
            <a:r>
              <a:rPr lang="en-US" sz="1400" dirty="0" smtClean="0">
                <a:sym typeface="Symbol"/>
              </a:rPr>
              <a:t>Basic fare = $6.26</a:t>
            </a:r>
          </a:p>
          <a:p>
            <a:r>
              <a:rPr lang="en-US" sz="1400" dirty="0" smtClean="0">
                <a:sym typeface="Symbol"/>
              </a:rPr>
              <a:t>Surcharge = 25%  $6.26 = $1.57</a:t>
            </a:r>
          </a:p>
          <a:p>
            <a:r>
              <a:rPr lang="en-US" sz="1400" b="1" dirty="0" smtClean="0">
                <a:sym typeface="Symbol"/>
              </a:rPr>
              <a:t>Total fare = $7.83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1617" y="5118642"/>
            <a:ext cx="489267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Day type: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Boarding hour and minute: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5 59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Distance: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9000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Total taxi fare is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$11.70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80411" y="5122127"/>
            <a:ext cx="2969940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1km: $3.40</a:t>
            </a:r>
          </a:p>
          <a:p>
            <a:r>
              <a:rPr lang="en-US" sz="1400" dirty="0" smtClean="0"/>
              <a:t>Next 8km: 20</a:t>
            </a:r>
            <a:r>
              <a:rPr lang="en-US" sz="1400" dirty="0" smtClean="0">
                <a:sym typeface="Symbol"/>
              </a:rPr>
              <a:t>  </a:t>
            </a:r>
            <a:r>
              <a:rPr lang="en-US" sz="1400" dirty="0" smtClean="0"/>
              <a:t>$0.22 = $4.40</a:t>
            </a:r>
          </a:p>
          <a:p>
            <a:r>
              <a:rPr lang="en-US" sz="1400" dirty="0" smtClean="0">
                <a:sym typeface="Symbol"/>
              </a:rPr>
              <a:t>Basic fare = $7.80</a:t>
            </a:r>
          </a:p>
          <a:p>
            <a:r>
              <a:rPr lang="en-US" sz="1400" dirty="0" smtClean="0">
                <a:sym typeface="Symbol"/>
              </a:rPr>
              <a:t>Surcharge = 50%  $7.80 = $3.90</a:t>
            </a:r>
          </a:p>
          <a:p>
            <a:r>
              <a:rPr lang="en-US" sz="1400" b="1" dirty="0" smtClean="0">
                <a:sym typeface="Symbol"/>
              </a:rPr>
              <a:t>Total fare = $11.70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1054776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1" y="524262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1. Week 4 Exercise </a:t>
            </a:r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#2: Taxi Fare 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8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1" y="1391037"/>
            <a:ext cx="86868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computeFare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daytype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calcBasicFare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 ;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includeSurcharge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daytype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 ;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1" y="3118237"/>
            <a:ext cx="86868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calcBasicFare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// Pre-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: 0 &lt;=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;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&lt;= 1000)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return 3.40;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else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&lt;= 10200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&amp;&amp;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 1000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return (3.40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ceil((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- 1000) /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400.0) * INCREMENT);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else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 10200)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return (3.40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9200 / 400.0 * INCREMENT +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(ceil((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10200)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350.0))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*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INCREMENT);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96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1" y="524262"/>
            <a:ext cx="8534400" cy="866775"/>
          </a:xfrm>
        </p:spPr>
        <p:txBody>
          <a:bodyPr/>
          <a:lstStyle/>
          <a:p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1. Week 4 Exercise </a:t>
            </a:r>
            <a:r>
              <a:rPr lang="en-US" sz="3600" dirty="0" smtClean="0">
                <a:solidFill>
                  <a:srgbClr val="9933FF"/>
                </a:solidFill>
                <a:latin typeface="Garamond" pitchFamily="18" charset="0"/>
              </a:rPr>
              <a:t>#2: Taxi Fare </a:t>
            </a:r>
            <a:endParaRPr lang="en-SG" sz="3600" dirty="0" smtClean="0">
              <a:solidFill>
                <a:srgbClr val="9933FF"/>
              </a:solidFill>
              <a:latin typeface="Garamond" pitchFamily="18" charset="0"/>
            </a:endParaRPr>
          </a:p>
        </p:txBody>
      </p:sp>
      <p:sp>
        <p:nvSpPr>
          <p:cNvPr id="34820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1000"/>
              <a:t>Week4 - </a:t>
            </a:r>
            <a:fld id="{B4F56899-9DE2-4CAF-AB45-BA2A7F8B326A}" type="slidenum">
              <a:rPr lang="en-US" sz="1000"/>
              <a:pPr algn="r"/>
              <a:t>9</a:t>
            </a:fld>
            <a:endParaRPr lang="en-US" sz="1000"/>
          </a:p>
        </p:txBody>
      </p:sp>
      <p:sp>
        <p:nvSpPr>
          <p:cNvPr id="34821" name="Footer Placeholder 6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algn="l"/>
            <a:r>
              <a:rPr lang="en-US" sz="1000" dirty="0"/>
              <a:t>CS1010 (</a:t>
            </a:r>
            <a:r>
              <a:rPr lang="en-US" sz="1000" dirty="0" smtClean="0"/>
              <a:t>AY2012/3 </a:t>
            </a:r>
            <a:r>
              <a:rPr lang="en-US" sz="1000" dirty="0"/>
              <a:t>Semester 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1" y="1391037"/>
            <a:ext cx="86868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computeFare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daytype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calcBasicFare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 ;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includeSurcharge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basicFare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daytype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 ;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1" y="3118237"/>
            <a:ext cx="86868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includeSurcharge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(float fare,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// Pre-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 or 1, 0 &lt;= 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&lt;= 2359 ;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 360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&amp;&amp; 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== 0 ||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== 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return fare * 1.50;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else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dType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== 1 &amp;&amp; (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&lt; 600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dtime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&gt;=360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return fare * 1.25;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else if (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Time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&gt;= 1080)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return fare * 1.25;</a:t>
            </a:r>
          </a:p>
          <a:p>
            <a:pPr>
              <a:defRPr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else return fare ;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833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theme/theme1.xml><?xml version="1.0" encoding="utf-8"?>
<a:theme xmlns:a="http://schemas.openxmlformats.org/drawingml/2006/main" name="Pixel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00000"/>
      </a:hlink>
      <a:folHlink>
        <a:srgbClr val="7030A0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15554</TotalTime>
  <Words>3922</Words>
  <Application>Microsoft Office PowerPoint</Application>
  <PresentationFormat>On-screen Show (4:3)</PresentationFormat>
  <Paragraphs>956</Paragraphs>
  <Slides>55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Pixel</vt:lpstr>
      <vt:lpstr>CS1010: Programming Methodology http://www.comp.nus.edu.sg/~cs1010/</vt:lpstr>
      <vt:lpstr>Week 5: Repetition Statements</vt:lpstr>
      <vt:lpstr>Week 5: Outline (1/2)</vt:lpstr>
      <vt:lpstr>Week 5: Outline (2/2)</vt:lpstr>
      <vt:lpstr>1. Week 4 Exercise #2: Taxi Fare (1/3)</vt:lpstr>
      <vt:lpstr>1. Week 4 Exercise #2: Taxi Fare (2/3)</vt:lpstr>
      <vt:lpstr>1. Week 4 Exercise #2: Taxi Fare (3/3)</vt:lpstr>
      <vt:lpstr>1. Week 4 Exercise #2: Taxi Fare </vt:lpstr>
      <vt:lpstr>1. Week 4 Exercise #2: Taxi Fare </vt:lpstr>
      <vt:lpstr>1. Week 4 Ex3: NRIC Check Code (1/3)</vt:lpstr>
      <vt:lpstr>1. Week 4 Ex3: NRIC Check Code (2/3)</vt:lpstr>
      <vt:lpstr>1. Week 4 Ex3: NRIC Check Code (3/3)</vt:lpstr>
      <vt:lpstr>1. Week 4 Ex3: NRIC Check code</vt:lpstr>
      <vt:lpstr>1. Week 4 Ex3: NRIC Check code</vt:lpstr>
      <vt:lpstr>1. Week 4 Ex3: NRIC Check Code </vt:lpstr>
      <vt:lpstr>Recall: Control Structures</vt:lpstr>
      <vt:lpstr>2. LOOPS! (1/2)</vt:lpstr>
      <vt:lpstr>2. LOOPS! (2/2)</vt:lpstr>
      <vt:lpstr>2. Loop: Demo (1/3)</vt:lpstr>
      <vt:lpstr>2. Loop: Demo (2/3)</vt:lpstr>
      <vt:lpstr>2. Loop: Demo (3/3)</vt:lpstr>
      <vt:lpstr>3. The while Loop</vt:lpstr>
      <vt:lpstr>3.1 The while Loop: Demo (1/3)</vt:lpstr>
      <vt:lpstr>3.1 The while Loop: Demo (2/3)</vt:lpstr>
      <vt:lpstr>3.1 The while Loop: Demo (3/3)</vt:lpstr>
      <vt:lpstr>3.2 while Loop Condition (1/2)</vt:lpstr>
      <vt:lpstr>3.2 while Loop Condition (2/2)</vt:lpstr>
      <vt:lpstr>3.3 Tracing while Loop (1/4)</vt:lpstr>
      <vt:lpstr>3.3 Tracing while Loop (2/4)</vt:lpstr>
      <vt:lpstr>3.3 Tracing while Loop (3/4)</vt:lpstr>
      <vt:lpstr>3.3 Tracing while Loop (4/4)</vt:lpstr>
      <vt:lpstr>4. The do-while Loop (1/2)</vt:lpstr>
      <vt:lpstr>4. The do-while Loop (2/2)</vt:lpstr>
      <vt:lpstr>5. The for Loop (1/2)</vt:lpstr>
      <vt:lpstr>5. The for Loop (2/2)</vt:lpstr>
      <vt:lpstr>5.1 The for Loop: Odd Integers (1/2)</vt:lpstr>
      <vt:lpstr>5.1 The for Loop: Odd Integers (2/2)</vt:lpstr>
      <vt:lpstr>6. Exercise #1: Sum of Multiples of 3 (1/2)</vt:lpstr>
      <vt:lpstr>6. Exercise #1: Sum of Multiples of 3 (2/2)</vt:lpstr>
      <vt:lpstr>7. Exercise #2: Asterisks (1/2)</vt:lpstr>
      <vt:lpstr>7. Exercise #2: Asterisks (2/2)</vt:lpstr>
      <vt:lpstr>8. Common Errors (1/2)</vt:lpstr>
      <vt:lpstr>8. Common Errors (2/2)</vt:lpstr>
      <vt:lpstr>9. Some Notes of Caution (1/2)</vt:lpstr>
      <vt:lpstr>9. Some Notes of Caution (2/2)</vt:lpstr>
      <vt:lpstr>10. Exercise #3: Tracing Nested Loops</vt:lpstr>
      <vt:lpstr>11. Using break in Loop (1/2)</vt:lpstr>
      <vt:lpstr>11. Using break in Loop (2/2)</vt:lpstr>
      <vt:lpstr>12. Using continue in Loop</vt:lpstr>
      <vt:lpstr>13. Exercise #4: Prime Number (1/2)</vt:lpstr>
      <vt:lpstr>13. Exercise #4: Prime Number (2/2)</vt:lpstr>
      <vt:lpstr>Summary for Today (1/2)</vt:lpstr>
      <vt:lpstr>Summary for Today (2/2)</vt:lpstr>
      <vt:lpstr>Announcements/Things-to-do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5</dc:subject>
  <dc:creator>Aaron</dc:creator>
  <cp:lastModifiedBy>KhooSC</cp:lastModifiedBy>
  <cp:revision>1251</cp:revision>
  <dcterms:created xsi:type="dcterms:W3CDTF">1998-09-05T15:03:32Z</dcterms:created>
  <dcterms:modified xsi:type="dcterms:W3CDTF">2012-09-10T09:56:57Z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