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261" r:id="rId1"/>
  </p:sldMasterIdLst>
  <p:notesMasterIdLst>
    <p:notesMasterId r:id="rId48"/>
  </p:notesMasterIdLst>
  <p:handoutMasterIdLst>
    <p:handoutMasterId r:id="rId49"/>
  </p:handoutMasterIdLst>
  <p:sldIdLst>
    <p:sldId id="256" r:id="rId2"/>
    <p:sldId id="644" r:id="rId3"/>
    <p:sldId id="645" r:id="rId4"/>
    <p:sldId id="679" r:id="rId5"/>
    <p:sldId id="701" r:id="rId6"/>
    <p:sldId id="736" r:id="rId7"/>
    <p:sldId id="729" r:id="rId8"/>
    <p:sldId id="681" r:id="rId9"/>
    <p:sldId id="695" r:id="rId10"/>
    <p:sldId id="707" r:id="rId11"/>
    <p:sldId id="708" r:id="rId12"/>
    <p:sldId id="709" r:id="rId13"/>
    <p:sldId id="710" r:id="rId14"/>
    <p:sldId id="737" r:id="rId15"/>
    <p:sldId id="646" r:id="rId16"/>
    <p:sldId id="730" r:id="rId17"/>
    <p:sldId id="734" r:id="rId18"/>
    <p:sldId id="680" r:id="rId19"/>
    <p:sldId id="663" r:id="rId20"/>
    <p:sldId id="733" r:id="rId21"/>
    <p:sldId id="711" r:id="rId22"/>
    <p:sldId id="698" r:id="rId23"/>
    <p:sldId id="684" r:id="rId24"/>
    <p:sldId id="703" r:id="rId25"/>
    <p:sldId id="731" r:id="rId26"/>
    <p:sldId id="694" r:id="rId27"/>
    <p:sldId id="685" r:id="rId28"/>
    <p:sldId id="714" r:id="rId29"/>
    <p:sldId id="715" r:id="rId30"/>
    <p:sldId id="732" r:id="rId31"/>
    <p:sldId id="723" r:id="rId32"/>
    <p:sldId id="727" r:id="rId33"/>
    <p:sldId id="726" r:id="rId34"/>
    <p:sldId id="725" r:id="rId35"/>
    <p:sldId id="692" r:id="rId36"/>
    <p:sldId id="699" r:id="rId37"/>
    <p:sldId id="664" r:id="rId38"/>
    <p:sldId id="721" r:id="rId39"/>
    <p:sldId id="722" r:id="rId40"/>
    <p:sldId id="724" r:id="rId41"/>
    <p:sldId id="581" r:id="rId42"/>
    <p:sldId id="718" r:id="rId43"/>
    <p:sldId id="719" r:id="rId44"/>
    <p:sldId id="716" r:id="rId45"/>
    <p:sldId id="717" r:id="rId46"/>
    <p:sldId id="308" r:id="rId47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CC"/>
    <a:srgbClr val="006600"/>
    <a:srgbClr val="CC6600"/>
    <a:srgbClr val="FF9933"/>
    <a:srgbClr val="FF6699"/>
    <a:srgbClr val="CCFFCC"/>
    <a:srgbClr val="CCFFFF"/>
    <a:srgbClr val="800000"/>
    <a:srgbClr val="CC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3610" autoAdjust="0"/>
    <p:restoredTop sz="83112" autoAdjust="0"/>
  </p:normalViewPr>
  <p:slideViewPr>
    <p:cSldViewPr snapToGrid="0">
      <p:cViewPr>
        <p:scale>
          <a:sx n="63" d="100"/>
          <a:sy n="63" d="100"/>
        </p:scale>
        <p:origin x="-15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48"/>
    </p:cViewPr>
  </p:sorterViewPr>
  <p:notesViewPr>
    <p:cSldViewPr snapToGrid="0">
      <p:cViewPr>
        <p:scale>
          <a:sx n="100" d="100"/>
          <a:sy n="100" d="100"/>
        </p:scale>
        <p:origin x="-2808" y="-84"/>
      </p:cViewPr>
      <p:guideLst>
        <p:guide orient="horz" pos="3098"/>
        <p:guide pos="209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8B21C1AB-2ECD-47A2-BECB-1206244394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65638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defTabSz="946641" eaLnBrk="0" hangingPunct="0">
              <a:defRPr lang="en-GB" sz="14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CS1010 Programming Methodology</a:t>
            </a:r>
          </a:p>
        </p:txBody>
      </p:sp>
      <p:sp>
        <p:nvSpPr>
          <p:cNvPr id="5120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65D7BF7-5EAD-4592-A03D-57F7673998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2874BB-76A7-4FF7-AFC7-7E0F7BB9E78F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96674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623888" lvl="1" indent="-2270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5425" indent="-225425" eaLnBrk="1" hangingPunct="1">
              <a:spcBef>
                <a:spcPct val="0"/>
              </a:spcBef>
            </a:pPr>
            <a:endParaRPr lang="en-US" sz="1800" smtClean="0">
              <a:latin typeface="Arial" charset="0"/>
            </a:endParaRPr>
          </a:p>
          <a:p>
            <a:pPr marL="225425" indent="-225425" eaLnBrk="1" hangingPunct="1">
              <a:spcBef>
                <a:spcPct val="0"/>
              </a:spcBef>
            </a:pPr>
            <a:endParaRPr lang="en-US" sz="1800" smtClean="0">
              <a:latin typeface="Arial" charset="0"/>
            </a:endParaRPr>
          </a:p>
        </p:txBody>
      </p:sp>
      <p:sp>
        <p:nvSpPr>
          <p:cNvPr id="63493" name="Rectangle 3"/>
          <p:cNvSpPr txBox="1">
            <a:spLocks noChangeArrowheads="1"/>
          </p:cNvSpPr>
          <p:nvPr/>
        </p:nvSpPr>
        <p:spPr bwMode="auto">
          <a:xfrm>
            <a:off x="1041400" y="4821238"/>
            <a:ext cx="4883150" cy="442595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marL="227013" indent="-227013">
              <a:buFont typeface="Calibri" pitchFamily="34" charset="0"/>
              <a:buAutoNum type="arabicPeriod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Picked from real student’s program.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endParaRPr lang="en-US" sz="1800" dirty="0" smtClean="0">
              <a:latin typeface="Arial" charset="0"/>
            </a:endParaRPr>
          </a:p>
        </p:txBody>
      </p:sp>
      <p:sp>
        <p:nvSpPr>
          <p:cNvPr id="63493" name="Rectangle 3"/>
          <p:cNvSpPr txBox="1">
            <a:spLocks noChangeArrowheads="1"/>
          </p:cNvSpPr>
          <p:nvPr/>
        </p:nvSpPr>
        <p:spPr bwMode="auto">
          <a:xfrm>
            <a:off x="1041400" y="4821238"/>
            <a:ext cx="4883150" cy="442595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marL="227013" indent="-227013">
              <a:buFont typeface="Calibri" pitchFamily="34" charset="0"/>
              <a:buAutoNum type="arabicPeriod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Picked from real student’s program.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endParaRPr lang="en-US" sz="18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5425" indent="-225425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5425" indent="-225425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z="1800" smtClean="0">
              <a:latin typeface="Arial" charset="0"/>
            </a:endParaRPr>
          </a:p>
          <a:p>
            <a:pPr marL="227013" indent="-227013" eaLnBrk="1" hangingPunct="1">
              <a:spcBef>
                <a:spcPct val="0"/>
              </a:spcBef>
              <a:buFont typeface="Calibri" pitchFamily="34" charset="0"/>
              <a:buChar char="•"/>
            </a:pPr>
            <a:endParaRPr lang="en-US" sz="18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>
                <a:cs typeface="Times New Roman" pitchFamily="18" charset="0"/>
              </a:rPr>
              <a:t>Program</a:t>
            </a:r>
            <a:r>
              <a:rPr lang="en-US" baseline="0" dirty="0" smtClean="0">
                <a:cs typeface="Times New Roman" pitchFamily="18" charset="0"/>
              </a:rPr>
              <a:t> is </a:t>
            </a:r>
            <a:r>
              <a:rPr lang="en-US" b="1" baseline="0" dirty="0" smtClean="0">
                <a:cs typeface="Times New Roman" pitchFamily="18" charset="0"/>
              </a:rPr>
              <a:t>Week9_Hangman_v1.c</a:t>
            </a:r>
            <a:r>
              <a:rPr lang="en-US" baseline="0" dirty="0" smtClean="0">
                <a:cs typeface="Times New Roman" pitchFamily="18" charset="0"/>
              </a:rPr>
              <a:t> 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4618" tIns="47309" rIns="94618" bIns="47309"/>
          <a:lstStyle/>
          <a:p>
            <a:pPr eaLnBrk="1" hangingPunct="1">
              <a:spcBef>
                <a:spcPct val="0"/>
              </a:spcBef>
              <a:defRPr/>
            </a:pPr>
            <a:endParaRPr lang="en-GB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buFont typeface="Calibri" pitchFamily="34" charset="0"/>
              <a:buAutoNum type="arabicPeriod"/>
            </a:pPr>
            <a:r>
              <a:rPr lang="en-US" dirty="0" smtClean="0"/>
              <a:t>Program is </a:t>
            </a:r>
            <a:r>
              <a:rPr lang="en-US" b="1" dirty="0" smtClean="0"/>
              <a:t>Week9_StringPointer.c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8600" indent="-228600" eaLnBrk="1" hangingPunct="1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buFont typeface="Calibri" pitchFamily="34" charset="0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5425" indent="-225425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7013" indent="-2270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Calibri" pitchFamily="34" charset="0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7013" indent="-2270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7013" indent="-227013" eaLnBrk="1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4618" tIns="47309" rIns="94618" bIns="47309"/>
          <a:lstStyle/>
          <a:p>
            <a:pPr eaLnBrk="1" hangingPunct="1">
              <a:spcBef>
                <a:spcPct val="0"/>
              </a:spcBef>
              <a:defRPr/>
            </a:pPr>
            <a:endParaRPr lang="en-GB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CS1010 </a:t>
            </a:r>
            <a:r>
              <a:rPr dirty="0"/>
              <a:t>Programming Methodology</a:t>
            </a: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CS1010 </a:t>
            </a:r>
            <a:r>
              <a:rPr dirty="0"/>
              <a:t>Programming Methodology</a:t>
            </a: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buFont typeface="Calibri" pitchFamily="34" charset="0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17488" indent="-217488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CS1010 </a:t>
            </a:r>
            <a:r>
              <a:rPr dirty="0"/>
              <a:t>Programming Methodology</a:t>
            </a: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  <a:buFont typeface="Calibri" pitchFamily="34" charset="0"/>
              <a:buAutoNum type="arabicPeriod"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09" tIns="46305" rIns="92609" bIns="46305"/>
          <a:lstStyle/>
          <a:p>
            <a:pPr>
              <a:defRPr/>
            </a:pPr>
            <a:r>
              <a:rPr lang="en-US" sz="1400" dirty="0">
                <a:latin typeface="+mn-lt"/>
              </a:rPr>
              <a:t>CS1010 Programming Methodology</a:t>
            </a:r>
          </a:p>
        </p:txBody>
      </p:sp>
      <p:sp>
        <p:nvSpPr>
          <p:cNvPr id="58371" name="Rectangle 6"/>
          <p:cNvSpPr txBox="1">
            <a:spLocks noGrp="1" noChangeArrowheads="1"/>
          </p:cNvSpPr>
          <p:nvPr/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09" tIns="46305" rIns="92609" bIns="46305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©The McGraw-Hill Companies, Inc.</a:t>
            </a:r>
          </a:p>
        </p:txBody>
      </p:sp>
      <p:sp>
        <p:nvSpPr>
          <p:cNvPr id="58372" name="Rectangle 7"/>
          <p:cNvSpPr txBox="1">
            <a:spLocks noGrp="1" noChangeArrowheads="1"/>
          </p:cNvSpPr>
          <p:nvPr/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09" tIns="46305" rIns="92609" bIns="46305" anchor="b"/>
          <a:lstStyle/>
          <a:p>
            <a:pPr algn="r" defTabSz="925513"/>
            <a:fld id="{407669F5-8D9E-46F8-864B-9545693685C5}" type="slidenum">
              <a:rPr lang="en-US" sz="1200">
                <a:latin typeface="Times New Roman" pitchFamily="18" charset="0"/>
              </a:rPr>
              <a:pPr algn="r" defTabSz="925513"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6487" cy="3686175"/>
          </a:xfrm>
          <a:solidFill>
            <a:srgbClr val="FFFFFF"/>
          </a:solidFill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672013"/>
            <a:ext cx="4887912" cy="4422775"/>
          </a:xfrm>
          <a:solidFill>
            <a:srgbClr val="FFFFFF"/>
          </a:solidFill>
          <a:ln w="9525"/>
        </p:spPr>
        <p:txBody>
          <a:bodyPr lIns="92601" tIns="46301" rIns="92601" bIns="46301"/>
          <a:lstStyle/>
          <a:p>
            <a:pPr eaLnBrk="1" hangingPunct="1">
              <a:spcBef>
                <a:spcPct val="0"/>
              </a:spcBef>
            </a:pPr>
            <a:endParaRPr lang="en-US" sz="18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9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9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3733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dirty="0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z="1000">
                <a:latin typeface="+mj-lt"/>
              </a:defRPr>
            </a:lvl1pPr>
          </a:lstStyle>
          <a:p>
            <a:pPr>
              <a:defRPr/>
            </a:pPr>
            <a:r>
              <a:rPr lang="en-SG" dirty="0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2"/>
          </p:nvPr>
        </p:nvSpPr>
        <p:spPr>
          <a:xfrm>
            <a:off x="3886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dirty="0" smtClean="0"/>
              <a:t>Week9 - </a:t>
            </a:r>
            <a:fld id="{58F6B67C-46B6-4844-9708-930771983080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SG" dirty="0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22" name="Date Placeholder 4"/>
          <p:cNvSpPr>
            <a:spLocks noGrp="1"/>
          </p:cNvSpPr>
          <p:nvPr>
            <p:ph type="dt" sz="half" idx="2"/>
          </p:nvPr>
        </p:nvSpPr>
        <p:spPr bwMode="auto">
          <a:xfrm>
            <a:off x="38100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0" r:id="rId1"/>
    <p:sldLayoutId id="2147485371" r:id="rId2"/>
    <p:sldLayoutId id="2147485372" r:id="rId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d.uwo.ca/staff/magi/175/refs/char-func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cppreference.com/w/c/string/byte/isalnu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cc.edu/faculty/paul.bladek/c_string_functions.htm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f.ac.uk/Dave/C/node19.html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8153400" cy="1066800"/>
          </a:xfrm>
        </p:spPr>
        <p:txBody>
          <a:bodyPr/>
          <a:lstStyle/>
          <a:p>
            <a:pPr eaLnBrk="1" hangingPunct="1"/>
            <a:r>
              <a:rPr lang="en-GB" sz="2900" b="1" smtClean="0">
                <a:cs typeface="Arial" charset="0"/>
              </a:rPr>
              <a:t>CS1010: Programming Methodology</a:t>
            </a:r>
            <a:r>
              <a:rPr lang="en-GB" b="1" smtClean="0">
                <a:cs typeface="Arial" charset="0"/>
              </a:rPr>
              <a:t> </a:t>
            </a:r>
            <a:r>
              <a:rPr lang="en-GB" sz="2900" b="1" smtClean="0">
                <a:cs typeface="Arial" charset="0"/>
                <a:hlinkClick r:id="rId3"/>
              </a:rPr>
              <a:t>http://www.comp.nus.edu.sg/~cs1010/</a:t>
            </a:r>
            <a:endParaRPr lang="en-GB" sz="2900" b="1" smtClean="0">
              <a:cs typeface="Arial" charset="0"/>
            </a:endParaRPr>
          </a:p>
        </p:txBody>
      </p:sp>
      <p:pic>
        <p:nvPicPr>
          <p:cNvPr id="5123" name="Picture 13" descr="Full_Colour_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724400"/>
            <a:ext cx="16002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59027" y="1458913"/>
            <a:ext cx="8148398" cy="4252339"/>
            <a:chOff x="459027" y="1458913"/>
            <a:chExt cx="8148398" cy="4252339"/>
          </a:xfrm>
        </p:grpSpPr>
        <p:sp>
          <p:nvSpPr>
            <p:cNvPr id="16" name="TextBox 15"/>
            <p:cNvSpPr txBox="1"/>
            <p:nvPr/>
          </p:nvSpPr>
          <p:spPr>
            <a:xfrm>
              <a:off x="459027" y="1567911"/>
              <a:ext cx="6296629" cy="414334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</a:rPr>
                <a:t>// Week9_CharacterDemo1.c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grade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'A'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value;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"grade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grade);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grade +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 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value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65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84813" y="1458913"/>
              <a:ext cx="3122612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Week9_CharacterDemo1.c</a:t>
              </a:r>
              <a:endParaRPr lang="en-SG" dirty="0"/>
            </a:p>
          </p:txBody>
        </p:sp>
      </p:grp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3.2 Demo #1: Using Characters (1/2)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1" name="Line Callout 2 (Border and Accent Bar) 10"/>
          <p:cNvSpPr/>
          <p:nvPr/>
        </p:nvSpPr>
        <p:spPr bwMode="auto">
          <a:xfrm>
            <a:off x="3230292" y="2293568"/>
            <a:ext cx="2193925" cy="492125"/>
          </a:xfrm>
          <a:prstGeom prst="accentBorderCallout2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Declaring and </a:t>
            </a:r>
            <a:r>
              <a:rPr lang="en-US" sz="1400" dirty="0" err="1"/>
              <a:t>initialising</a:t>
            </a:r>
            <a:r>
              <a:rPr lang="en-US" sz="1400" dirty="0"/>
              <a:t> char variables.</a:t>
            </a:r>
            <a:endParaRPr lang="en-SG" sz="1400" dirty="0"/>
          </a:p>
        </p:txBody>
      </p:sp>
      <p:sp>
        <p:nvSpPr>
          <p:cNvPr id="12" name="Line Callout 2 (Border and Accent Bar) 11"/>
          <p:cNvSpPr/>
          <p:nvPr/>
        </p:nvSpPr>
        <p:spPr bwMode="auto">
          <a:xfrm>
            <a:off x="4953717" y="5494343"/>
            <a:ext cx="2195512" cy="5572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4536"/>
              <a:gd name="adj6" fmla="val -66655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Relationship between character and integer.</a:t>
            </a:r>
            <a:endParaRPr lang="en-SG" sz="1400" dirty="0"/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4422094" y="3102576"/>
            <a:ext cx="1066800" cy="33496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132"/>
              <a:gd name="adj6" fmla="val -13549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%c</a:t>
            </a:r>
            <a:endParaRPr lang="en-SG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59809" y="3226288"/>
            <a:ext cx="2214762" cy="10156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grade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C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67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51873" y="4662221"/>
            <a:ext cx="1828800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65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10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12515" y="1764682"/>
            <a:ext cx="6296629" cy="280076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'A'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not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'p'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&lt;=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't'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("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%c\n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3.2 Demo #1: Using Characters (2/2)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1" name="Line Callout 2 (Border and Accent Bar) 10"/>
          <p:cNvSpPr/>
          <p:nvPr/>
        </p:nvSpPr>
        <p:spPr bwMode="auto">
          <a:xfrm>
            <a:off x="3063875" y="1543050"/>
            <a:ext cx="2193925" cy="3540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081"/>
              <a:gd name="adj6" fmla="val -4197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Comparing characters.</a:t>
            </a:r>
            <a:endParaRPr lang="en-SG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8575" y="3971925"/>
            <a:ext cx="3578225" cy="4222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'A' is less than 'c'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24450" y="4535488"/>
            <a:ext cx="1597025" cy="16414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p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q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r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s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t</a:t>
            </a:r>
          </a:p>
        </p:txBody>
      </p:sp>
      <p:sp>
        <p:nvSpPr>
          <p:cNvPr id="14" name="Line Callout 2 (Border and Accent Bar) 13"/>
          <p:cNvSpPr/>
          <p:nvPr/>
        </p:nvSpPr>
        <p:spPr bwMode="auto">
          <a:xfrm>
            <a:off x="5970588" y="3135313"/>
            <a:ext cx="2193925" cy="557212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2015"/>
              <a:gd name="adj6" fmla="val -6020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character variable as a loop variable.</a:t>
            </a:r>
            <a:endParaRPr lang="en-SG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11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92125" y="2144713"/>
            <a:ext cx="7383463" cy="4164012"/>
            <a:chOff x="492125" y="2144713"/>
            <a:chExt cx="7383463" cy="4164012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2125" y="2239963"/>
              <a:ext cx="5897563" cy="406876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marL="342900" indent="-342900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</a:rPr>
                <a:t>//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</a:rPr>
                <a:t>Week9_CharacterDemo2.c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</a:t>
              </a:r>
              <a:r>
                <a:rPr lang="en-US" sz="1600" b="1" dirty="0" smtClean="0">
                  <a:latin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err="1">
                  <a:latin typeface="Courier New" pitchFamily="49" charset="0"/>
                </a:rPr>
                <a:t>ch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("Enter a character: ");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getchar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();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“Character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entered is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('\n')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52975" y="2144713"/>
              <a:ext cx="3122613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Week9_CharacterDemo2.c</a:t>
              </a:r>
              <a:endParaRPr lang="en-SG" dirty="0"/>
            </a:p>
          </p:txBody>
        </p:sp>
      </p:grp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3.3 Demo #2: Character I/O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1" name="Line Callout 2 (Border and Accent Bar) 10"/>
          <p:cNvSpPr/>
          <p:nvPr/>
        </p:nvSpPr>
        <p:spPr bwMode="auto">
          <a:xfrm>
            <a:off x="3286464" y="2907285"/>
            <a:ext cx="1828800" cy="560387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6701"/>
              <a:gd name="adj6" fmla="val -4906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Read a character from </a:t>
            </a:r>
            <a:r>
              <a:rPr lang="en-US" sz="1400" dirty="0" err="1"/>
              <a:t>stdin</a:t>
            </a:r>
            <a:r>
              <a:rPr lang="en-US" sz="1400" dirty="0"/>
              <a:t>.</a:t>
            </a:r>
            <a:endParaRPr lang="en-SG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03788" y="3673163"/>
            <a:ext cx="3805237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Enter a character: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 entered is W </a:t>
            </a:r>
          </a:p>
        </p:txBody>
      </p:sp>
      <p:sp>
        <p:nvSpPr>
          <p:cNvPr id="14" name="Line Callout 2 (Border and Accent Bar) 13"/>
          <p:cNvSpPr/>
          <p:nvPr/>
        </p:nvSpPr>
        <p:spPr bwMode="auto">
          <a:xfrm>
            <a:off x="3295650" y="5387975"/>
            <a:ext cx="1654175" cy="5207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228"/>
              <a:gd name="adj6" fmla="val -3778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Print a character to </a:t>
            </a:r>
            <a:r>
              <a:rPr lang="en-US" sz="1400" dirty="0" err="1"/>
              <a:t>stdout</a:t>
            </a:r>
            <a:r>
              <a:rPr lang="en-US" sz="1400" dirty="0"/>
              <a:t>.</a:t>
            </a:r>
            <a:endParaRPr lang="en-SG" sz="1400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55650" y="1435100"/>
            <a:ext cx="77724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Besides </a:t>
            </a:r>
            <a:r>
              <a:rPr lang="en-US" sz="2000" dirty="0" err="1"/>
              <a:t>scanf</a:t>
            </a:r>
            <a:r>
              <a:rPr lang="en-US" sz="2000" dirty="0"/>
              <a:t>() and </a:t>
            </a:r>
            <a:r>
              <a:rPr lang="en-US" sz="2000" dirty="0" err="1"/>
              <a:t>printf</a:t>
            </a:r>
            <a:r>
              <a:rPr lang="en-US" sz="2000" dirty="0"/>
              <a:t>(), we can also use </a:t>
            </a:r>
            <a:r>
              <a:rPr lang="en-US" sz="2000" dirty="0" err="1">
                <a:solidFill>
                  <a:srgbClr val="0000FF"/>
                </a:solidFill>
              </a:rPr>
              <a:t>getchar</a:t>
            </a:r>
            <a:r>
              <a:rPr lang="en-US" sz="2000" dirty="0">
                <a:solidFill>
                  <a:srgbClr val="0000FF"/>
                </a:solidFill>
              </a:rPr>
              <a:t>() </a:t>
            </a:r>
            <a:r>
              <a:rPr lang="en-US" sz="2000" dirty="0"/>
              <a:t>and </a:t>
            </a:r>
            <a:r>
              <a:rPr lang="en-US" sz="2000" dirty="0" err="1">
                <a:solidFill>
                  <a:srgbClr val="0000FF"/>
                </a:solidFill>
              </a:rPr>
              <a:t>putchar</a:t>
            </a:r>
            <a:r>
              <a:rPr lang="en-US" sz="2000" dirty="0">
                <a:solidFill>
                  <a:srgbClr val="0000FF"/>
                </a:solidFill>
              </a:rPr>
              <a:t>()</a:t>
            </a:r>
            <a:r>
              <a:rPr lang="en-US" sz="2000" dirty="0"/>
              <a:t>. Note how they are used below.</a:t>
            </a:r>
            <a:endParaRPr lang="en-US" sz="20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92125" y="1755775"/>
            <a:ext cx="8159750" cy="4610100"/>
            <a:chOff x="492125" y="1755775"/>
            <a:chExt cx="8159750" cy="46101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2125" y="1908175"/>
              <a:ext cx="7966075" cy="4457700"/>
            </a:xfrm>
            <a:prstGeom prst="rect">
              <a:avLst/>
            </a:prstGeom>
            <a:noFill/>
            <a:ln w="25400" algn="ctr">
              <a:solidFill>
                <a:srgbClr val="8A8AB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// Week8_CharacterDemo3.c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stdio.h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ctype.h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int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main(void</a:t>
              </a:r>
              <a:r>
                <a:rPr lang="en-US" sz="12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char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2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("Enter a character: ");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getchar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isalpha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isupper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uppercase-letter.\n",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("Converted to lowercase: %c\n", 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tolower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islower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lowercase-letter.\n",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("Converted to uppercase: %c\n", 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toupper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isdigit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digit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isalnum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an alphanumeric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isspace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whitespace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ispunct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punctuation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99100" y="1755775"/>
              <a:ext cx="3152775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Week9_CharacterDemo3.c</a:t>
              </a:r>
              <a:endParaRPr lang="en-SG" dirty="0"/>
            </a:p>
          </p:txBody>
        </p:sp>
      </p:grp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3.4 Demo #3: Character Functions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55650" y="1375139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Must include </a:t>
            </a:r>
            <a:r>
              <a:rPr lang="en-US" sz="2000" dirty="0">
                <a:solidFill>
                  <a:srgbClr val="0000FF"/>
                </a:solidFill>
              </a:rPr>
              <a:t>&lt;</a:t>
            </a:r>
            <a:r>
              <a:rPr lang="en-US" sz="2000" dirty="0" err="1">
                <a:solidFill>
                  <a:srgbClr val="0000FF"/>
                </a:solidFill>
              </a:rPr>
              <a:t>ctype.h</a:t>
            </a:r>
            <a:r>
              <a:rPr lang="en-US" sz="2000" dirty="0">
                <a:solidFill>
                  <a:srgbClr val="0000FF"/>
                </a:solidFill>
              </a:rPr>
              <a:t>&gt; </a:t>
            </a:r>
            <a:r>
              <a:rPr lang="en-US" sz="2000" dirty="0"/>
              <a:t>to use these functions.</a:t>
            </a:r>
            <a:endParaRPr lang="en-US" sz="20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9725" y="2217738"/>
            <a:ext cx="4514850" cy="2031325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Download this program and test it out.</a:t>
            </a:r>
          </a:p>
          <a:p>
            <a:pPr>
              <a:defRPr/>
            </a:pPr>
            <a:r>
              <a:rPr lang="en-US" dirty="0"/>
              <a:t>For a complete list of character functions, refer to the Internet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www.csd.uwo.ca/staff/magi/175/refs/char-funcs.html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en.cppreference.com/w/c/string/byte/isalnum</a:t>
            </a:r>
            <a:r>
              <a:rPr lang="en-US" dirty="0" smtClean="0"/>
              <a:t> ) </a:t>
            </a:r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13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92125" y="1755775"/>
            <a:ext cx="8159750" cy="4610100"/>
            <a:chOff x="492125" y="1755775"/>
            <a:chExt cx="8159750" cy="46101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2125" y="1908175"/>
              <a:ext cx="7966075" cy="4457700"/>
            </a:xfrm>
            <a:prstGeom prst="rect">
              <a:avLst/>
            </a:prstGeom>
            <a:noFill/>
            <a:ln w="25400" algn="ctr">
              <a:solidFill>
                <a:srgbClr val="8A8AB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// Week8_CharacterDemo3.c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stdio.h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ctype.h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int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main(void</a:t>
              </a:r>
              <a:r>
                <a:rPr lang="en-US" sz="12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char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2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("Enter a character: ");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getchar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isalpha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isupper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uppercase-letter.\n",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("Converted to lowercase: %c\n", 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tolower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islower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lowercase-letter.\n",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("Converted to uppercase: %c\n", 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toupper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isdigit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digit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isalnum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an alphanumeric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isspace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whitespace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ispunct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("'%c' is a punctuation character.\n", 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99100" y="1755775"/>
              <a:ext cx="3152775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Week9_CharacterDemo3.c</a:t>
              </a:r>
              <a:endParaRPr lang="en-SG" dirty="0"/>
            </a:p>
          </p:txBody>
        </p:sp>
      </p:grp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3.4 Demo #3: Character Functions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55650" y="1375139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Must include </a:t>
            </a:r>
            <a:r>
              <a:rPr lang="en-US" sz="2000" dirty="0">
                <a:solidFill>
                  <a:srgbClr val="0000FF"/>
                </a:solidFill>
              </a:rPr>
              <a:t>&lt;</a:t>
            </a:r>
            <a:r>
              <a:rPr lang="en-US" sz="2000" dirty="0" err="1">
                <a:solidFill>
                  <a:srgbClr val="0000FF"/>
                </a:solidFill>
              </a:rPr>
              <a:t>ctype.h</a:t>
            </a:r>
            <a:r>
              <a:rPr lang="en-US" sz="2000" dirty="0">
                <a:solidFill>
                  <a:srgbClr val="0000FF"/>
                </a:solidFill>
              </a:rPr>
              <a:t>&gt; </a:t>
            </a:r>
            <a:r>
              <a:rPr lang="en-US" sz="2000" dirty="0"/>
              <a:t>to use these functions.</a:t>
            </a:r>
            <a:endParaRPr lang="en-US" sz="20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61100" y="3880991"/>
            <a:ext cx="2717800" cy="1077218"/>
            <a:chOff x="6134100" y="3835400"/>
            <a:chExt cx="2717800" cy="1077218"/>
          </a:xfrm>
        </p:grpSpPr>
        <p:cxnSp>
          <p:nvCxnSpPr>
            <p:cNvPr id="11" name="Straight Arrow Connector 10"/>
            <p:cNvCxnSpPr>
              <a:stCxn id="9" idx="1"/>
            </p:cNvCxnSpPr>
            <p:nvPr/>
          </p:nvCxnSpPr>
          <p:spPr bwMode="auto">
            <a:xfrm flipH="1" flipV="1">
              <a:off x="6134100" y="4216400"/>
              <a:ext cx="812800" cy="157609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H="1">
              <a:off x="6261100" y="4419600"/>
              <a:ext cx="800100" cy="2159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6946900" y="3835400"/>
              <a:ext cx="1905000" cy="1077218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Note that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tolower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and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toupper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do NOT change </a:t>
              </a:r>
              <a:r>
                <a:rPr lang="en-US" sz="1600" dirty="0" err="1" smtClean="0"/>
                <a:t>ch</a:t>
              </a:r>
              <a:r>
                <a:rPr lang="en-US" sz="1600" dirty="0" smtClean="0"/>
                <a:t>!</a:t>
              </a:r>
              <a:endParaRPr lang="en-SG" sz="1600" dirty="0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7607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3.5 Characters: Common Error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13954" y="1300163"/>
            <a:ext cx="8301446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 character variable named 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dirty="0"/>
              <a:t> does not means it is equivalent to 'z' or it contains 'z'!</a:t>
            </a:r>
          </a:p>
          <a:p>
            <a:pPr marL="800100" lvl="1" indent="-342900">
              <a:buClr>
                <a:schemeClr val="bg2"/>
              </a:buClr>
              <a:buSzPct val="75000"/>
            </a:pPr>
            <a:endParaRPr lang="en-US" sz="2000" dirty="0">
              <a:latin typeface="Courier New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300980" y="2313830"/>
            <a:ext cx="3511933" cy="1899355"/>
            <a:chOff x="4300980" y="2313830"/>
            <a:chExt cx="3511933" cy="1899355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300980" y="2313830"/>
              <a:ext cx="3500357" cy="1899355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80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'A'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70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'B'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'C'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. . .</a:t>
              </a:r>
            </a:p>
          </p:txBody>
        </p:sp>
        <p:sp>
          <p:nvSpPr>
            <p:cNvPr id="16395" name="TextBox 11"/>
            <p:cNvSpPr txBox="1">
              <a:spLocks noChangeArrowheads="1"/>
            </p:cNvSpPr>
            <p:nvPr/>
          </p:nvSpPr>
          <p:spPr bwMode="auto">
            <a:xfrm>
              <a:off x="6901519" y="3333228"/>
              <a:ext cx="91139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>
                  <a:solidFill>
                    <a:srgbClr val="0000FF"/>
                  </a:solidFill>
                  <a:sym typeface="Wingdings" pitchFamily="2" charset="2"/>
                </a:rPr>
                <a:t></a:t>
              </a:r>
              <a:endParaRPr lang="en-US" sz="48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855664" y="2313830"/>
            <a:ext cx="3230199" cy="2579087"/>
            <a:chOff x="855664" y="2471058"/>
            <a:chExt cx="3229613" cy="2579088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855664" y="2471058"/>
              <a:ext cx="3229613" cy="244336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A,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B, 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C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F;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80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A;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70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B;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C;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. . .</a:t>
              </a:r>
            </a:p>
          </p:txBody>
        </p:sp>
        <p:sp>
          <p:nvSpPr>
            <p:cNvPr id="16393" name="TextBox 13"/>
            <p:cNvSpPr txBox="1">
              <a:spLocks noChangeArrowheads="1"/>
            </p:cNvSpPr>
            <p:nvPr/>
          </p:nvSpPr>
          <p:spPr bwMode="auto">
            <a:xfrm>
              <a:off x="3091918" y="3942150"/>
              <a:ext cx="968828" cy="110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rgbClr val="FF0000"/>
                  </a:solidFill>
                  <a:sym typeface="Wingdings 2"/>
                </a:rPr>
                <a:t>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291334" y="4376052"/>
            <a:ext cx="3511933" cy="2255510"/>
            <a:chOff x="4291334" y="4376052"/>
            <a:chExt cx="3511933" cy="225551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91334" y="4376052"/>
              <a:ext cx="3500357" cy="222151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char </a:t>
              </a:r>
              <a:r>
                <a:rPr lang="en-US" sz="1600" b="1" dirty="0" smtClean="0">
                  <a:latin typeface="Courier New" pitchFamily="49" charset="0"/>
                </a:rPr>
                <a:t>grade;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80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</a:rPr>
                <a:t>	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'A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'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70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</a:rPr>
                <a:t>	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'B'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else if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(marks &gt;=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</a:rPr>
                <a:t>	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'C'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. .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.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grade;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13" name="TextBox 11"/>
            <p:cNvSpPr txBox="1">
              <a:spLocks noChangeArrowheads="1"/>
            </p:cNvSpPr>
            <p:nvPr/>
          </p:nvSpPr>
          <p:spPr bwMode="auto">
            <a:xfrm>
              <a:off x="6891873" y="5800565"/>
              <a:ext cx="91139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>
                  <a:solidFill>
                    <a:srgbClr val="0000FF"/>
                  </a:solidFill>
                  <a:sym typeface="Wingdings" pitchFamily="2" charset="2"/>
                </a:rPr>
                <a:t></a:t>
              </a:r>
              <a:endParaRPr lang="en-US" sz="48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15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3.6 Ex #1: Summing Digit Characters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13954" y="1300163"/>
            <a:ext cx="8301446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Write a program </a:t>
            </a:r>
            <a:r>
              <a:rPr lang="en-US" sz="2400" dirty="0" smtClean="0">
                <a:solidFill>
                  <a:srgbClr val="0000FF"/>
                </a:solidFill>
              </a:rPr>
              <a:t>Week9_SumDigits.c</a:t>
            </a:r>
            <a:r>
              <a:rPr lang="en-US" sz="2400" dirty="0" smtClean="0"/>
              <a:t> to read characters on a line, and sum the digit characters, ignoring the non-digit ones and everything after the first white space.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Use the appropriate functions introduced in Demos #2 and #3.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Two sample runs:</a:t>
            </a:r>
            <a:endParaRPr lang="en-US" sz="2400" dirty="0"/>
          </a:p>
          <a:p>
            <a:pPr marL="800100" lvl="1" indent="-342900">
              <a:buClr>
                <a:schemeClr val="bg2"/>
              </a:buClr>
              <a:buSzPct val="75000"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606" y="3866607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o/K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968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+?.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@+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35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63188" y="4959532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71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%: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46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 9W35j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16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06188" y="5875764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Partial code available with the name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sumDigits.c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 Strings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300163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have seen arrays of </a:t>
            </a:r>
            <a:r>
              <a:rPr lang="en-US" sz="2400" dirty="0" smtClean="0"/>
              <a:t>numeric values (type </a:t>
            </a:r>
            <a:r>
              <a:rPr lang="en-US" sz="2400" dirty="0" err="1" smtClean="0"/>
              <a:t>int</a:t>
            </a:r>
            <a:r>
              <a:rPr lang="en-US" sz="2400" dirty="0" smtClean="0"/>
              <a:t>, float, double)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have seen </a:t>
            </a:r>
            <a:r>
              <a:rPr lang="en-US" sz="2400" dirty="0">
                <a:solidFill>
                  <a:srgbClr val="0000FF"/>
                </a:solidFill>
              </a:rPr>
              <a:t>string constants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b="1" dirty="0" err="1">
                <a:latin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"Average = %.2f"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</a:rPr>
              <a:t>avg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b="1" dirty="0">
                <a:latin typeface="Courier New" pitchFamily="49" charset="0"/>
              </a:rPr>
              <a:t>#define ERROR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"*****Error –"</a:t>
            </a:r>
            <a:endParaRPr lang="en-US" sz="2000" b="1" dirty="0">
              <a:solidFill>
                <a:srgbClr val="0066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is an array of characters, terminated by a null character </a:t>
            </a:r>
            <a:r>
              <a:rPr lang="en-US" sz="2400" dirty="0">
                <a:solidFill>
                  <a:srgbClr val="0000FF"/>
                </a:solidFill>
              </a:rPr>
              <a:t>'\0'</a:t>
            </a:r>
            <a:r>
              <a:rPr lang="en-US" sz="2400" dirty="0"/>
              <a:t> (which has ASCII value of zero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7446" name="Group 38"/>
          <p:cNvGraphicFramePr>
            <a:graphicFrameLocks noGrp="1"/>
          </p:cNvGraphicFramePr>
          <p:nvPr/>
        </p:nvGraphicFramePr>
        <p:xfrm>
          <a:off x="2801756" y="4398380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/>
                <a:gridCol w="496853"/>
                <a:gridCol w="498184"/>
                <a:gridCol w="498184"/>
                <a:gridCol w="498184"/>
                <a:gridCol w="498184"/>
                <a:gridCol w="496854"/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17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4.1 Strings: Basics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25033" y="1109663"/>
            <a:ext cx="8290367" cy="513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800" dirty="0"/>
              <a:t>Declaration </a:t>
            </a:r>
            <a:r>
              <a:rPr lang="en-US" sz="2800" dirty="0" smtClean="0"/>
              <a:t>an array of characters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[6];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800" dirty="0"/>
              <a:t>Assigning </a:t>
            </a:r>
            <a:r>
              <a:rPr lang="en-US" sz="2800" dirty="0" smtClean="0"/>
              <a:t>character to an element of an array of characters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[0] = 'e';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[1]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[2]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[3] = '\0';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800" dirty="0" err="1" smtClean="0"/>
              <a:t>Initializer</a:t>
            </a:r>
            <a:r>
              <a:rPr lang="en-US" sz="2800" dirty="0" smtClean="0"/>
              <a:t> for string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dirty="0" smtClean="0"/>
              <a:t>Two ways:</a:t>
            </a:r>
            <a:endParaRPr lang="en-US" sz="2000" dirty="0"/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= "apple";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{'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a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','p','p','l','e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','\0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'}; </a:t>
            </a:r>
            <a:endParaRPr lang="en-US" sz="2000" b="1" dirty="0">
              <a:solidFill>
                <a:srgbClr val="800000"/>
              </a:solidFill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graphicFrame>
        <p:nvGraphicFramePr>
          <p:cNvPr id="110615" name="Group 23"/>
          <p:cNvGraphicFramePr>
            <a:graphicFrameLocks noGrp="1"/>
          </p:cNvGraphicFramePr>
          <p:nvPr/>
        </p:nvGraphicFramePr>
        <p:xfrm>
          <a:off x="4561712" y="2635491"/>
          <a:ext cx="3554413" cy="518160"/>
        </p:xfrm>
        <a:graphic>
          <a:graphicData uri="http://schemas.openxmlformats.org/drawingml/2006/table">
            <a:tbl>
              <a:tblPr/>
              <a:tblGrid>
                <a:gridCol w="592138"/>
                <a:gridCol w="592137"/>
                <a:gridCol w="593725"/>
                <a:gridCol w="774700"/>
                <a:gridCol w="409575"/>
                <a:gridCol w="592138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6227179" y="3194613"/>
            <a:ext cx="2395960" cy="1005147"/>
            <a:chOff x="6227179" y="3194613"/>
            <a:chExt cx="2395960" cy="1005147"/>
          </a:xfrm>
        </p:grpSpPr>
        <p:sp>
          <p:nvSpPr>
            <p:cNvPr id="13" name="TextBox 12"/>
            <p:cNvSpPr txBox="1"/>
            <p:nvPr/>
          </p:nvSpPr>
          <p:spPr>
            <a:xfrm>
              <a:off x="6227179" y="3553429"/>
              <a:ext cx="2395960" cy="64633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Without ‘\0’, it is not considered a string. </a:t>
              </a:r>
              <a:endParaRPr lang="en-SG" dirty="0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 bwMode="auto">
            <a:xfrm flipH="1" flipV="1">
              <a:off x="6794339" y="3194613"/>
              <a:ext cx="630820" cy="35881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cxnSp>
        <p:nvCxnSpPr>
          <p:cNvPr id="21" name="Straight Arrow Connector 20"/>
          <p:cNvCxnSpPr/>
          <p:nvPr/>
        </p:nvCxnSpPr>
        <p:spPr bwMode="auto">
          <a:xfrm flipH="1">
            <a:off x="7789762" y="4224759"/>
            <a:ext cx="254643" cy="1238492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210536" y="4330862"/>
            <a:ext cx="2395960" cy="868100"/>
            <a:chOff x="5210536" y="4330862"/>
            <a:chExt cx="2395960" cy="868100"/>
          </a:xfrm>
        </p:grpSpPr>
        <p:sp>
          <p:nvSpPr>
            <p:cNvPr id="19" name="TextBox 18"/>
            <p:cNvSpPr txBox="1"/>
            <p:nvPr/>
          </p:nvSpPr>
          <p:spPr>
            <a:xfrm>
              <a:off x="5210536" y="4330862"/>
              <a:ext cx="2395960" cy="64633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Do not need ‘\0’; it is automatically added.</a:t>
              </a:r>
              <a:endParaRPr lang="en-SG" dirty="0"/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H="1">
              <a:off x="5557777" y="4977114"/>
              <a:ext cx="461058" cy="22184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4.2 Strings: I/O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517525" y="1528997"/>
            <a:ext cx="8184686" cy="449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Read string from </a:t>
            </a:r>
            <a:r>
              <a:rPr lang="en-US" sz="2800" dirty="0" err="1"/>
              <a:t>stdin</a:t>
            </a:r>
            <a:endParaRPr lang="en-US" sz="2800" dirty="0"/>
          </a:p>
          <a:p>
            <a:pPr marL="719138" lvl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fgets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, size,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stdin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)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// reads size – 1 char, </a:t>
            </a:r>
          </a:p>
          <a:p>
            <a:pPr marL="719138"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		                 // or until newline</a:t>
            </a:r>
          </a:p>
          <a:p>
            <a:pPr marL="719138" lvl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scanf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("%s",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reads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until white space</a:t>
            </a:r>
            <a:endParaRPr lang="en-US" sz="2000" b="1" dirty="0">
              <a:solidFill>
                <a:srgbClr val="0066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 string to </a:t>
            </a:r>
            <a:r>
              <a:rPr lang="en-US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stdout</a:t>
            </a:r>
            <a:endParaRPr lang="en-US" sz="2400" dirty="0">
              <a:latin typeface="Courier New" pitchFamily="49" charset="0"/>
            </a:endParaRPr>
          </a:p>
          <a:p>
            <a:pPr marL="719138" lvl="4"/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puts(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terminates with newline</a:t>
            </a:r>
          </a:p>
          <a:p>
            <a:pPr marL="719138" lvl="4"/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("%s\n",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);</a:t>
            </a:r>
          </a:p>
          <a:p>
            <a:pPr marL="1600200" lvl="3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200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8476" y="5226908"/>
            <a:ext cx="6141308" cy="92333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 There is another function </a:t>
            </a:r>
            <a:r>
              <a:rPr lang="en-US" dirty="0" smtClean="0">
                <a:solidFill>
                  <a:srgbClr val="0000FF"/>
                </a:solidFill>
              </a:rPr>
              <a:t>gets(</a:t>
            </a:r>
            <a:r>
              <a:rPr lang="en-US" dirty="0" err="1" smtClean="0">
                <a:solidFill>
                  <a:srgbClr val="0000FF"/>
                </a:solidFill>
              </a:rPr>
              <a:t>str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 to read a string interactively. However, due to security reason, we avoid it and use </a:t>
            </a:r>
            <a:r>
              <a:rPr lang="en-US" dirty="0" err="1" smtClean="0">
                <a:solidFill>
                  <a:srgbClr val="0000FF"/>
                </a:solidFill>
              </a:rPr>
              <a:t>fgets</a:t>
            </a:r>
            <a:r>
              <a:rPr lang="en-US" dirty="0" smtClean="0"/>
              <a:t> function instead.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19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382000" cy="985838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Week 9: Characters and Strings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447800"/>
            <a:ext cx="7620000" cy="4063314"/>
          </a:xfrm>
        </p:spPr>
        <p:txBody>
          <a:bodyPr/>
          <a:lstStyle/>
          <a:p>
            <a:pPr eaLnBrk="1" hangingPunct="1"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  <a:cs typeface="Arial" charset="0"/>
              </a:rPr>
              <a:t>Objectives:</a:t>
            </a:r>
            <a:endParaRPr lang="en-GB" sz="2000" dirty="0" smtClean="0">
              <a:solidFill>
                <a:srgbClr val="C00000"/>
              </a:solidFill>
              <a:cs typeface="Arial" charset="0"/>
            </a:endParaRP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charset="0"/>
              </a:rPr>
              <a:t>Declare and manipulate data of char data type 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charset="0"/>
              </a:rPr>
              <a:t>Learn fundamental operations on strings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charset="0"/>
              </a:rPr>
              <a:t>Write string processing programs</a:t>
            </a:r>
          </a:p>
          <a:p>
            <a:pPr eaLnBrk="1" hangingPunct="1">
              <a:buSzPct val="120000"/>
              <a:buFont typeface="Wingdings" pitchFamily="2" charset="2"/>
              <a:buChar char="§"/>
            </a:pPr>
            <a:endParaRPr lang="en-GB" sz="2800" dirty="0" smtClean="0">
              <a:cs typeface="Arial" charset="0"/>
            </a:endParaRPr>
          </a:p>
          <a:p>
            <a:pPr eaLnBrk="1" hangingPunct="1"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  <a:cs typeface="Arial" charset="0"/>
              </a:rPr>
              <a:t>References: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charset="0"/>
              </a:rPr>
              <a:t>Lesson 1.4.1 Characters and Symbols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charset="0"/>
              </a:rPr>
              <a:t>Chapter 7: Strings and Pointers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4.2 Strings: I/O (2/2)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517525" y="1484026"/>
            <a:ext cx="8184686" cy="4538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err="1" smtClean="0"/>
              <a:t>fgets</a:t>
            </a:r>
            <a:r>
              <a:rPr lang="en-US" sz="2800" dirty="0" smtClean="0"/>
              <a:t>()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On interactive input, </a:t>
            </a:r>
            <a:r>
              <a:rPr lang="en-US" sz="2400" dirty="0" err="1" smtClean="0">
                <a:solidFill>
                  <a:srgbClr val="0000FF"/>
                </a:solidFill>
              </a:rPr>
              <a:t>fgets</a:t>
            </a:r>
            <a:r>
              <a:rPr lang="en-US" sz="2400" dirty="0" smtClean="0">
                <a:solidFill>
                  <a:srgbClr val="0000FF"/>
                </a:solidFill>
              </a:rPr>
              <a:t>() </a:t>
            </a:r>
            <a:r>
              <a:rPr lang="en-US" sz="2400" dirty="0" smtClean="0"/>
              <a:t>also reads in the newline character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1320800" algn="l"/>
              </a:tabLst>
            </a:pPr>
            <a:r>
              <a:rPr lang="en-US" sz="2400" dirty="0" smtClean="0"/>
              <a:t>Hence, we may need to replace it with '\0' if necessary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	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fgets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, size,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stdin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);</a:t>
            </a:r>
            <a:b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len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strlen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);</a:t>
            </a:r>
            <a:b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if 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len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 – 1] == '\n')</a:t>
            </a:r>
            <a:b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len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 – 1] = '\0';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graphicFrame>
        <p:nvGraphicFramePr>
          <p:cNvPr id="6" name="Group 38"/>
          <p:cNvGraphicFramePr>
            <a:graphicFrameLocks noGrp="1"/>
          </p:cNvGraphicFramePr>
          <p:nvPr/>
        </p:nvGraphicFramePr>
        <p:xfrm>
          <a:off x="4224156" y="3024521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/>
                <a:gridCol w="496853"/>
                <a:gridCol w="498184"/>
                <a:gridCol w="498184"/>
                <a:gridCol w="498184"/>
                <a:gridCol w="498184"/>
                <a:gridCol w="496854"/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1772" y="2878826"/>
            <a:ext cx="2322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User input: </a:t>
            </a:r>
            <a:r>
              <a:rPr lang="en-US" sz="2000" b="1" dirty="0" smtClean="0">
                <a:solidFill>
                  <a:srgbClr val="7030A0"/>
                </a:solidFill>
              </a:rPr>
              <a:t>eat 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20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bldLvl="2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4.2 Demo #4: String I/O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41338" y="1371600"/>
            <a:ext cx="7563011" cy="2413322"/>
            <a:chOff x="541338" y="1371600"/>
            <a:chExt cx="7563011" cy="2413322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541338" y="1371600"/>
              <a:ext cx="7028505" cy="241332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scanf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%s\n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5783424" y="1462088"/>
              <a:ext cx="2320925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Week9_StringIO1.c</a:t>
              </a:r>
              <a:endParaRPr lang="en-SG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34988" y="3841749"/>
            <a:ext cx="7569361" cy="2616923"/>
            <a:chOff x="534988" y="3841749"/>
            <a:chExt cx="7569361" cy="2616923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34988" y="3841749"/>
              <a:ext cx="7046430" cy="2616923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fgets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, LENGTH, 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stdin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 =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puts(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return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5783424" y="3908425"/>
              <a:ext cx="2320925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Week9_StringIO2.c</a:t>
              </a:r>
              <a:endParaRPr lang="en-SG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446663" y="1879209"/>
            <a:ext cx="3946967" cy="646331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Test out the </a:t>
            </a:r>
            <a:r>
              <a:rPr lang="en-US" dirty="0" smtClean="0"/>
              <a:t>programs with this input: </a:t>
            </a:r>
          </a:p>
          <a:p>
            <a:pPr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My book</a:t>
            </a:r>
            <a:endParaRPr lang="en-SG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36022" y="5373384"/>
            <a:ext cx="3321449" cy="660775"/>
            <a:chOff x="836022" y="5373384"/>
            <a:chExt cx="3321449" cy="660775"/>
          </a:xfrm>
        </p:grpSpPr>
        <p:sp>
          <p:nvSpPr>
            <p:cNvPr id="16" name="Rectangle 15"/>
            <p:cNvSpPr/>
            <p:nvPr/>
          </p:nvSpPr>
          <p:spPr bwMode="auto">
            <a:xfrm>
              <a:off x="836023" y="5812090"/>
              <a:ext cx="1293223" cy="222069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836022" y="5373384"/>
              <a:ext cx="3321449" cy="247127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21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4.3 Quick Quiz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31925"/>
            <a:ext cx="77724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en-US" sz="2800" dirty="0"/>
              <a:t>Are </a:t>
            </a:r>
            <a:r>
              <a:rPr lang="en-US" sz="2800" dirty="0">
                <a:solidFill>
                  <a:srgbClr val="0000FF"/>
                </a:solidFill>
              </a:rPr>
              <a:t>'A'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"A"</a:t>
            </a:r>
            <a:r>
              <a:rPr lang="en-US" sz="2800" dirty="0"/>
              <a:t> the same thing? </a:t>
            </a:r>
          </a:p>
          <a:p>
            <a:pPr marL="514350" indent="-514350">
              <a:spcBef>
                <a:spcPts val="12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en-US" sz="2800" dirty="0" smtClean="0"/>
              <a:t>Can you do this?</a:t>
            </a:r>
          </a:p>
          <a:p>
            <a:pPr marL="1168400" lvl="1" indent="-45085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800000"/>
                </a:solidFill>
              </a:rPr>
              <a:t>char </a:t>
            </a:r>
            <a:r>
              <a:rPr lang="en-US" sz="2800" dirty="0" err="1" smtClean="0">
                <a:solidFill>
                  <a:srgbClr val="800000"/>
                </a:solidFill>
              </a:rPr>
              <a:t>ch</a:t>
            </a:r>
            <a:r>
              <a:rPr lang="en-US" sz="2800" dirty="0" smtClean="0">
                <a:solidFill>
                  <a:srgbClr val="800000"/>
                </a:solidFill>
              </a:rPr>
              <a:t> = 'at';</a:t>
            </a:r>
          </a:p>
          <a:p>
            <a:pPr marL="514350" indent="-514350">
              <a:spcBef>
                <a:spcPts val="12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en-US" sz="2800" dirty="0" smtClean="0"/>
              <a:t>Can </a:t>
            </a:r>
            <a:r>
              <a:rPr lang="en-US" sz="2800" dirty="0">
                <a:solidFill>
                  <a:srgbClr val="0000FF"/>
                </a:solidFill>
              </a:rPr>
              <a:t>char</a:t>
            </a:r>
            <a:r>
              <a:rPr lang="en-US" sz="2800" dirty="0"/>
              <a:t> be used in a </a:t>
            </a:r>
            <a:r>
              <a:rPr lang="en-US" sz="2800" dirty="0">
                <a:solidFill>
                  <a:srgbClr val="0000FF"/>
                </a:solidFill>
              </a:rPr>
              <a:t>switch</a:t>
            </a:r>
            <a:r>
              <a:rPr lang="en-US" sz="2800" dirty="0"/>
              <a:t> statement? How about a </a:t>
            </a:r>
            <a:r>
              <a:rPr lang="en-US" sz="2800" dirty="0" smtClean="0">
                <a:solidFill>
                  <a:srgbClr val="0000FF"/>
                </a:solidFill>
              </a:rPr>
              <a:t>string</a:t>
            </a:r>
            <a:r>
              <a:rPr lang="en-US" sz="2800" dirty="0" smtClean="0"/>
              <a:t>?</a:t>
            </a:r>
            <a:endParaRPr lang="en-US" sz="2800" dirty="0"/>
          </a:p>
          <a:p>
            <a:pPr marL="971550" lvl="1" indent="-514350">
              <a:buClr>
                <a:schemeClr val="bg2"/>
              </a:buClr>
              <a:buSzPct val="75000"/>
              <a:buFont typeface="Arial" charset="0"/>
              <a:buAutoNum type="arabicPeriod"/>
            </a:pP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687435" y="1436688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612194" y="3812311"/>
            <a:ext cx="2325688" cy="847725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char – </a:t>
            </a:r>
            <a:r>
              <a:rPr lang="en-US" sz="2400" b="1" dirty="0" smtClean="0">
                <a:solidFill>
                  <a:srgbClr val="800000"/>
                </a:solidFill>
                <a:cs typeface="Courier New" pitchFamily="49" charset="0"/>
              </a:rPr>
              <a:t>yes </a:t>
            </a: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string – no</a:t>
            </a:r>
            <a:endParaRPr lang="en-SG" sz="2400" b="1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21512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0668" y="2295143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4.4 Demo #5: Remove Vowels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606550"/>
            <a:ext cx="77724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Write a program </a:t>
            </a:r>
            <a:r>
              <a:rPr lang="en-US" sz="2800" dirty="0" smtClean="0">
                <a:solidFill>
                  <a:srgbClr val="0000FF"/>
                </a:solidFill>
              </a:rPr>
              <a:t>Week9_RemoveVowels.c</a:t>
            </a:r>
            <a:r>
              <a:rPr lang="en-US" sz="2800" dirty="0" smtClean="0"/>
              <a:t> </a:t>
            </a:r>
            <a:r>
              <a:rPr lang="en-US" sz="2800" dirty="0"/>
              <a:t>to </a:t>
            </a:r>
            <a:r>
              <a:rPr lang="en-US" sz="2800" dirty="0" smtClean="0"/>
              <a:t>remove all vowels </a:t>
            </a:r>
            <a:r>
              <a:rPr lang="en-US" sz="2800" dirty="0"/>
              <a:t>in a given input string.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Assume the input string has at most </a:t>
            </a:r>
            <a:r>
              <a:rPr lang="en-US" sz="2800" dirty="0" smtClean="0"/>
              <a:t>100 </a:t>
            </a:r>
            <a:r>
              <a:rPr lang="en-US" sz="2800" dirty="0"/>
              <a:t>characters.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 sample run: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2295" y="4350870"/>
            <a:ext cx="5954713" cy="727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string: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How HAVE you been?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string: Hw HV y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23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492125" y="554636"/>
            <a:ext cx="8377555" cy="59960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ctype.h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main(void)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count =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char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("Enter a string (at most 100 characters): ");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fgets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101,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//what happens if you use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scanf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here?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returns number of char in string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== '\n')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check length again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switch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toupper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]))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'A': case 'E':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'I': case 'O': case 'U': break;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default: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[count++]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("New string: %s\n",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5374" y="425598"/>
            <a:ext cx="312102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/>
              <a:t>Week9_RemoveVowels.c</a:t>
            </a:r>
            <a:endParaRPr lang="en-SG" dirty="0"/>
          </a:p>
        </p:txBody>
      </p:sp>
      <p:sp>
        <p:nvSpPr>
          <p:cNvPr id="6" name="Line Callout 2 (Border and Accent Bar) 5"/>
          <p:cNvSpPr/>
          <p:nvPr/>
        </p:nvSpPr>
        <p:spPr bwMode="auto">
          <a:xfrm>
            <a:off x="4590478" y="1349116"/>
            <a:ext cx="2776538" cy="815012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026"/>
              <a:gd name="adj6" fmla="val -58096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/>
              <a:t>Need to include </a:t>
            </a:r>
            <a:r>
              <a:rPr lang="en-US" sz="1600" dirty="0">
                <a:solidFill>
                  <a:srgbClr val="C00000"/>
                </a:solidFill>
              </a:rPr>
              <a:t>&lt;</a:t>
            </a:r>
            <a:r>
              <a:rPr lang="en-US" sz="1600" dirty="0" err="1">
                <a:solidFill>
                  <a:srgbClr val="C00000"/>
                </a:solidFill>
              </a:rPr>
              <a:t>string.h</a:t>
            </a:r>
            <a:r>
              <a:rPr lang="en-US" sz="1600" dirty="0">
                <a:solidFill>
                  <a:srgbClr val="C00000"/>
                </a:solidFill>
              </a:rPr>
              <a:t>&gt;</a:t>
            </a:r>
            <a:r>
              <a:rPr lang="en-SG" sz="1600" dirty="0">
                <a:solidFill>
                  <a:srgbClr val="C00000"/>
                </a:solidFill>
              </a:rPr>
              <a:t> </a:t>
            </a:r>
            <a:r>
              <a:rPr lang="en-SG" sz="1600" dirty="0"/>
              <a:t>to use string functions such as </a:t>
            </a:r>
            <a:r>
              <a:rPr lang="en-SG" sz="1600" dirty="0" err="1" smtClean="0">
                <a:solidFill>
                  <a:srgbClr val="C00000"/>
                </a:solidFill>
              </a:rPr>
              <a:t>strlen</a:t>
            </a:r>
            <a:r>
              <a:rPr lang="en-SG" sz="1600" dirty="0" smtClean="0">
                <a:solidFill>
                  <a:srgbClr val="C00000"/>
                </a:solidFill>
              </a:rPr>
              <a:t>()</a:t>
            </a:r>
            <a:r>
              <a:rPr lang="en-SG" sz="1600" dirty="0" smtClean="0"/>
              <a:t>.</a:t>
            </a: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24</a:t>
            </a:fld>
            <a:endParaRPr lang="en-SG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698230" y="4796852"/>
            <a:ext cx="3282845" cy="299804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4543" y="451051"/>
            <a:ext cx="8605837" cy="97155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4.5 Character Array without terminating ‘\0’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331089"/>
            <a:ext cx="7772400" cy="60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What is the output of this code?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39787" y="1847171"/>
            <a:ext cx="6457847" cy="4329171"/>
            <a:chOff x="739787" y="1847171"/>
            <a:chExt cx="6457847" cy="4329171"/>
          </a:xfrm>
        </p:grpSpPr>
        <p:sp>
          <p:nvSpPr>
            <p:cNvPr id="10" name="TextBox 9"/>
            <p:cNvSpPr txBox="1"/>
            <p:nvPr/>
          </p:nvSpPr>
          <p:spPr>
            <a:xfrm>
              <a:off x="739787" y="1898248"/>
              <a:ext cx="5162309" cy="4278094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'l'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'e'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"Length =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strlen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66663" y="1847171"/>
              <a:ext cx="3230971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Week9_without_null_char.c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99322" y="2329168"/>
            <a:ext cx="3032567" cy="923330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One possible output:</a:t>
            </a:r>
          </a:p>
          <a:p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Length = 8</a:t>
            </a:r>
          </a:p>
          <a:p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apple¿ø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50198" y="3320416"/>
            <a:ext cx="4352081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Compare the output if you add:</a:t>
            </a:r>
          </a:p>
          <a:p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[5] = '\0';</a:t>
            </a:r>
          </a:p>
          <a:p>
            <a:endParaRPr lang="en-US" sz="1200" dirty="0" smtClean="0"/>
          </a:p>
          <a:p>
            <a:r>
              <a:rPr lang="en-US" dirty="0" smtClean="0"/>
              <a:t>or, you have: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[10] = "apple";</a:t>
            </a:r>
            <a:endParaRPr lang="en-SG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94614" y="5564419"/>
            <a:ext cx="532628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%s and string functions work only on “true” strings.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25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8854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4.6 Demo #6: Hangman Game Ver1 (1/5)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606550"/>
            <a:ext cx="77724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Write </a:t>
            </a:r>
            <a:r>
              <a:rPr lang="en-US" sz="2800" dirty="0"/>
              <a:t>a program </a:t>
            </a:r>
            <a:r>
              <a:rPr lang="en-US" sz="2800" dirty="0" smtClean="0">
                <a:solidFill>
                  <a:srgbClr val="0000FF"/>
                </a:solidFill>
              </a:rPr>
              <a:t>Week9_Hangman_v1.c </a:t>
            </a:r>
            <a:r>
              <a:rPr lang="en-US" sz="2800" dirty="0"/>
              <a:t>to simulate this game. </a:t>
            </a:r>
            <a:endParaRPr lang="en-US" sz="2800" dirty="0" smtClean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/>
              <a:t>Assume </a:t>
            </a:r>
            <a:r>
              <a:rPr lang="en-US" sz="2400" dirty="0"/>
              <a:t>that a player is given 5 lives. 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/>
              <a:t>Each </a:t>
            </a:r>
            <a:r>
              <a:rPr lang="en-US" sz="2400" dirty="0"/>
              <a:t>incorrect guess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reduce the number of lives. 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/>
              <a:t>Each </a:t>
            </a:r>
            <a:r>
              <a:rPr lang="en-US" sz="2400" dirty="0"/>
              <a:t>correct guess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display the letter in the word.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26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07988"/>
            <a:ext cx="8153400" cy="97155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4.6 Demo #6: Hangman Game Ver1 (2/5)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606550"/>
            <a:ext cx="77724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00088" y="1357313"/>
            <a:ext cx="2726018" cy="4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925" y="1766888"/>
            <a:ext cx="4652780" cy="4185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3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2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1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Sorry, you’re hanged!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318387" y="1368888"/>
            <a:ext cx="2868612" cy="42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#2: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2471" y="1973182"/>
            <a:ext cx="4213465" cy="35394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a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Congratulations!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27</a:t>
            </a:fld>
            <a:endParaRPr lang="en-SG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07988"/>
            <a:ext cx="8153400" cy="97155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4.6 Demo #6: Hangman Game Ver1 (3/5)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1414463"/>
            <a:ext cx="7805195" cy="37957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[], char);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main(void) </a:t>
            </a: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char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word[] = "apple";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temp[] = "_____";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, count =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num_lives</a:t>
            </a:r>
            <a:r>
              <a:rPr lang="en-US" b="1" dirty="0">
                <a:latin typeface="Courier New" pitchFamily="49" charset="0"/>
              </a:rPr>
              <a:t> = 5;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dirty="0">
                <a:latin typeface="Courier New" pitchFamily="49" charset="0"/>
              </a:rPr>
              <a:t>    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6144" y="1673225"/>
            <a:ext cx="268207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07988"/>
            <a:ext cx="8153400" cy="680032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4.6 Demo #6: Hangman Game Ver1 (4/5)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9764" y="1099595"/>
            <a:ext cx="8259580" cy="537581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do {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("Number of lives: %d\n",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("Guess a letter in the word ");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puts(temp);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(" %c", &amp;input);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if (</a:t>
            </a:r>
            <a:r>
              <a:rPr lang="en-US" sz="1600" b="1" dirty="0" err="1">
                <a:latin typeface="Courier New" pitchFamily="49" charset="0"/>
              </a:rPr>
              <a:t>has_letter</a:t>
            </a:r>
            <a:r>
              <a:rPr lang="en-US" sz="1600" b="1" dirty="0">
                <a:latin typeface="Courier New" pitchFamily="49" charset="0"/>
              </a:rPr>
              <a:t>(word, input</a:t>
            </a:r>
            <a:r>
              <a:rPr lang="en-US" sz="1600" b="1" dirty="0" smtClean="0">
                <a:latin typeface="Courier New" pitchFamily="49" charset="0"/>
              </a:rPr>
              <a:t>))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for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=0;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&lt;length;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++)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if ((input == word[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]) &amp;&amp; (temp[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== '_'))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count++;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else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} while ((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!= 0) &amp;&amp; (count != length));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0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== 0)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("Sorry, you're hanged! The word </a:t>
            </a:r>
            <a:r>
              <a:rPr lang="en-US" sz="1600" b="1" dirty="0" smtClean="0">
                <a:latin typeface="Courier New" pitchFamily="49" charset="0"/>
              </a:rPr>
              <a:t>is 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</a:t>
            </a:r>
            <a:r>
              <a:rPr lang="en-US" sz="1600" b="1" dirty="0">
                <a:latin typeface="Courier New" pitchFamily="49" charset="0"/>
              </a:rPr>
              <a:t>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("Congratulations! The word is </a:t>
            </a:r>
            <a:r>
              <a:rPr lang="en-US" sz="1600" b="1" dirty="0" smtClean="0">
                <a:latin typeface="Courier New" pitchFamily="49" charset="0"/>
              </a:rPr>
              <a:t>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%s</a:t>
            </a:r>
            <a:r>
              <a:rPr lang="en-US" sz="1600" b="1" dirty="0" smtClean="0">
                <a:latin typeface="Courier New" pitchFamily="49" charset="0"/>
              </a:rPr>
              <a:t>\"\</a:t>
            </a:r>
            <a:r>
              <a:rPr lang="en-US" sz="1600" b="1" dirty="0">
                <a:latin typeface="Courier New" pitchFamily="49" charset="0"/>
              </a:rPr>
              <a:t>n",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0958" y="953988"/>
            <a:ext cx="2633792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29</a:t>
            </a:fld>
            <a:endParaRPr lang="en-SG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Week 9: Outline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14463"/>
            <a:ext cx="807720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2925" indent="-542925">
              <a:spcBef>
                <a:spcPts val="600"/>
              </a:spcBef>
              <a:buSzPct val="100000"/>
              <a:buFont typeface="Arial" charset="0"/>
              <a:buAutoNum type="arabicPeriod"/>
            </a:pPr>
            <a:r>
              <a:rPr lang="en-US" sz="2400" dirty="0" smtClean="0"/>
              <a:t>Week 8 Exercise #2: Valid Path</a:t>
            </a:r>
          </a:p>
          <a:p>
            <a:pPr marL="542925" indent="-542925">
              <a:spcBef>
                <a:spcPts val="600"/>
              </a:spcBef>
              <a:buSzPct val="100000"/>
              <a:buFont typeface="Arial" charset="0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Motivation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3"/>
            </a:pPr>
            <a:r>
              <a:rPr lang="en-US" sz="2400" dirty="0" smtClean="0"/>
              <a:t>Characters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400" dirty="0"/>
              <a:t>	</a:t>
            </a:r>
            <a:r>
              <a:rPr lang="en-US" sz="2000" dirty="0" smtClean="0"/>
              <a:t>3.1 	ASCII 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3.2 	Demo #1: Using characters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3.3 	Demo #2: Character I/O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3.4 	Demo #3: Character functions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3.5 	Common Error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 smtClean="0"/>
              <a:t>	3.6 	Exercise #1: Summing Digit Characters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US" sz="2400" dirty="0" smtClean="0">
                <a:solidFill>
                  <a:srgbClr val="C00000"/>
                </a:solidFill>
              </a:rPr>
              <a:t>Strings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400" dirty="0" smtClean="0">
                <a:solidFill>
                  <a:srgbClr val="0000FF"/>
                </a:solidFill>
              </a:rPr>
              <a:t>	</a:t>
            </a:r>
            <a:r>
              <a:rPr lang="en-US" sz="2000" dirty="0" smtClean="0"/>
              <a:t>4.1 	Basics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smtClean="0"/>
              <a:t>4.2 	String I/O (with Demo #4)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 smtClean="0"/>
              <a:t>	4.3 	Quick Quiz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079500" algn="l"/>
              </a:tabLst>
            </a:pP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smtClean="0"/>
              <a:t>4.4 	Demo #5: Remove Vowels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07988"/>
            <a:ext cx="8153400" cy="680032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4.6 Demo #6: Hangman Game Ver1 (5/5)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14350" y="1433352"/>
            <a:ext cx="7634227" cy="40465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// Check whether word contains </a:t>
            </a:r>
            <a:r>
              <a:rPr lang="en-US" b="1" dirty="0" err="1">
                <a:latin typeface="Courier New" pitchFamily="49" charset="0"/>
              </a:rPr>
              <a:t>ch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word[], char 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</a:rPr>
              <a:t>) 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j;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for (j=0; j&lt;length; j++)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</a:rPr>
              <a:t> == word[j])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	return 1;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return 0;   // 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</a:rPr>
              <a:t> does not occur in word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6302" y="1271427"/>
            <a:ext cx="27581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30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/>
              <a:t>Week9 </a:t>
            </a:r>
            <a:r>
              <a:rPr lang="en-US" sz="1000" dirty="0"/>
              <a:t>- </a:t>
            </a:r>
            <a:fld id="{DE1020C7-95CA-43BF-A6AF-2FBBE42CE9B7}" type="slidenum">
              <a:rPr lang="en-US" sz="1000"/>
              <a:pPr algn="r">
                <a:defRPr/>
              </a:pPr>
              <a:t>31</a:t>
            </a:fld>
            <a:endParaRPr lang="en-US" sz="100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58750" y="1184223"/>
            <a:ext cx="8828088" cy="5220352"/>
            <a:chOff x="158750" y="1501893"/>
            <a:chExt cx="8828088" cy="4903631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58750" y="1501893"/>
              <a:ext cx="8828088" cy="4739514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bg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string.h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main(void) </a:t>
              </a:r>
              <a:r>
                <a:rPr lang="en-US" sz="1600" b="1" dirty="0" smtClean="0">
                  <a:latin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smtClean="0">
                  <a:latin typeface="Courier New" pitchFamily="49" charset="0"/>
                </a:rPr>
                <a:t>name[12] </a:t>
              </a:r>
              <a:r>
                <a:rPr lang="en-US" sz="1600" b="1" dirty="0">
                  <a:latin typeface="Courier New" pitchFamily="49" charset="0"/>
                </a:rPr>
                <a:t>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*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							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strcpy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(name, "Lee Hsu");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"Lee Hsu";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dirty="0">
                  <a:latin typeface="Courier New" pitchFamily="49" charset="0"/>
                </a:rPr>
                <a:t>  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3113" y="6058600"/>
              <a:ext cx="2689615" cy="34692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Week9_StringPointer.c</a:t>
              </a:r>
              <a:endParaRPr lang="en-SG" dirty="0"/>
            </a:p>
          </p:txBody>
        </p:sp>
      </p:grp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10901"/>
            <a:ext cx="8153400" cy="792866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5. Pointer to String (1/2)</a:t>
            </a:r>
          </a:p>
        </p:txBody>
      </p:sp>
      <p:sp>
        <p:nvSpPr>
          <p:cNvPr id="8" name="Line Callout 2 (Border and Accent Bar) 7"/>
          <p:cNvSpPr>
            <a:spLocks/>
          </p:cNvSpPr>
          <p:nvPr/>
        </p:nvSpPr>
        <p:spPr bwMode="auto">
          <a:xfrm>
            <a:off x="4757738" y="1139825"/>
            <a:ext cx="4154487" cy="1847850"/>
          </a:xfrm>
          <a:prstGeom prst="accentBorderCallout2">
            <a:avLst>
              <a:gd name="adj1" fmla="val 36032"/>
              <a:gd name="adj2" fmla="val -2181"/>
              <a:gd name="adj3" fmla="val 36032"/>
              <a:gd name="adj4" fmla="val -6532"/>
              <a:gd name="adj5" fmla="val 56123"/>
              <a:gd name="adj6" fmla="val -17795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is a character array of </a:t>
            </a:r>
            <a:r>
              <a:rPr lang="en-US" sz="1600" dirty="0" smtClean="0"/>
              <a:t>12 </a:t>
            </a:r>
            <a:r>
              <a:rPr lang="en-US" sz="1600" dirty="0"/>
              <a:t>elements.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pointer to a character. </a:t>
            </a:r>
          </a:p>
          <a:p>
            <a:r>
              <a:rPr lang="en-US" sz="1600" dirty="0"/>
              <a:t>Both have strings assigned. </a:t>
            </a:r>
          </a:p>
          <a:p>
            <a:r>
              <a:rPr lang="en-US" sz="1600" dirty="0">
                <a:solidFill>
                  <a:srgbClr val="C00000"/>
                </a:solidFill>
              </a:rPr>
              <a:t>Difference</a:t>
            </a:r>
            <a:r>
              <a:rPr lang="en-US" sz="1600" dirty="0"/>
              <a:t> is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sets aside space for </a:t>
            </a:r>
            <a:r>
              <a:rPr lang="en-US" sz="1600" dirty="0" smtClean="0"/>
              <a:t>12 </a:t>
            </a:r>
            <a:r>
              <a:rPr lang="en-US" sz="1600" dirty="0"/>
              <a:t>characters, but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char pointer variable that is initialized to point to a string constant of </a:t>
            </a:r>
            <a:r>
              <a:rPr lang="en-US" sz="1600" u="sng" dirty="0"/>
              <a:t>9</a:t>
            </a:r>
            <a:r>
              <a:rPr lang="en-US" sz="1600" dirty="0"/>
              <a:t> </a:t>
            </a:r>
            <a:r>
              <a:rPr lang="en-US" sz="1600" dirty="0" smtClean="0"/>
              <a:t>characters.</a:t>
            </a:r>
            <a:endParaRPr lang="en-SG" sz="1600" dirty="0"/>
          </a:p>
        </p:txBody>
      </p:sp>
      <p:sp>
        <p:nvSpPr>
          <p:cNvPr id="9" name="Line Callout 2 (Border and Accent Bar) 10"/>
          <p:cNvSpPr>
            <a:spLocks/>
          </p:cNvSpPr>
          <p:nvPr/>
        </p:nvSpPr>
        <p:spPr bwMode="auto">
          <a:xfrm>
            <a:off x="4315207" y="3797707"/>
            <a:ext cx="4254500" cy="671513"/>
          </a:xfrm>
          <a:prstGeom prst="accentBorderCallout2">
            <a:avLst>
              <a:gd name="adj1" fmla="val 17023"/>
              <a:gd name="adj2" fmla="val -1792"/>
              <a:gd name="adj3" fmla="val 17023"/>
              <a:gd name="adj4" fmla="val -6120"/>
              <a:gd name="adj5" fmla="val 41407"/>
              <a:gd name="adj6" fmla="val -17497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updated using </a:t>
            </a:r>
            <a:r>
              <a:rPr lang="en-US" sz="1600" dirty="0" err="1">
                <a:solidFill>
                  <a:srgbClr val="C00000"/>
                </a:solidFill>
              </a:rPr>
              <a:t>strcpy</a:t>
            </a:r>
            <a:r>
              <a:rPr lang="en-US" sz="1600" dirty="0">
                <a:solidFill>
                  <a:srgbClr val="C00000"/>
                </a:solidFill>
              </a:rPr>
              <a:t>()</a:t>
            </a:r>
            <a:r>
              <a:rPr lang="en-US" sz="1600" dirty="0"/>
              <a:t>. 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assigned to another string using =. </a:t>
            </a:r>
          </a:p>
          <a:p>
            <a:endParaRPr lang="en-SG" sz="1600" dirty="0"/>
          </a:p>
        </p:txBody>
      </p:sp>
      <p:sp>
        <p:nvSpPr>
          <p:cNvPr id="10" name="Line Callout 2 (Border and Accent Bar) 10"/>
          <p:cNvSpPr>
            <a:spLocks/>
          </p:cNvSpPr>
          <p:nvPr/>
        </p:nvSpPr>
        <p:spPr bwMode="auto">
          <a:xfrm>
            <a:off x="4953000" y="5612568"/>
            <a:ext cx="3892550" cy="828675"/>
          </a:xfrm>
          <a:prstGeom prst="accentBorderCallout2">
            <a:avLst>
              <a:gd name="adj1" fmla="val 13792"/>
              <a:gd name="adj2" fmla="val -1958"/>
              <a:gd name="adj3" fmla="val 13792"/>
              <a:gd name="adj4" fmla="val -10116"/>
              <a:gd name="adj5" fmla="val 4795"/>
              <a:gd name="adj6" fmla="val -19890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/>
              <a:t>Address </a:t>
            </a:r>
            <a:r>
              <a:rPr lang="en-US" sz="1600" smtClean="0"/>
              <a:t>of </a:t>
            </a:r>
            <a:r>
              <a:rPr lang="en-US" sz="1600" dirty="0"/>
              <a:t>first array </a:t>
            </a:r>
            <a:r>
              <a:rPr lang="en-US" sz="1600" dirty="0" smtClean="0"/>
              <a:t>element </a:t>
            </a:r>
            <a:r>
              <a:rPr lang="en-US" sz="1600" dirty="0"/>
              <a:t>for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remains constant, string assigned to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changes on new </a:t>
            </a:r>
            <a:r>
              <a:rPr lang="en-US" sz="1600" dirty="0" smtClean="0"/>
              <a:t>assignment. </a:t>
            </a:r>
            <a:endParaRPr lang="en-SG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31</a:t>
            </a:fld>
            <a:endParaRPr lang="en-SG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10901"/>
            <a:ext cx="8153400" cy="781291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5. Pointer to String (2/2)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9088" y="1992654"/>
            <a:ext cx="4865687" cy="400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name[12]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= "Chan Tan";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73064" y="1419567"/>
            <a:ext cx="8250076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Comparison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89088" y="3902417"/>
            <a:ext cx="4865687" cy="400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namePtr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= "Chan Tan";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318304" y="4032208"/>
            <a:ext cx="6539696" cy="1367100"/>
            <a:chOff x="318304" y="4252128"/>
            <a:chExt cx="6539696" cy="1367100"/>
          </a:xfrm>
        </p:grpSpPr>
        <p:grpSp>
          <p:nvGrpSpPr>
            <p:cNvPr id="32779" name="Group 60"/>
            <p:cNvGrpSpPr>
              <a:grpSpLocks/>
            </p:cNvGrpSpPr>
            <p:nvPr/>
          </p:nvGrpSpPr>
          <p:grpSpPr bwMode="auto">
            <a:xfrm>
              <a:off x="318304" y="4252128"/>
              <a:ext cx="1081352" cy="950511"/>
              <a:chOff x="442686" y="4593772"/>
              <a:chExt cx="1081317" cy="950689"/>
            </a:xfrm>
          </p:grpSpPr>
          <p:sp>
            <p:nvSpPr>
              <p:cNvPr id="32780" name="TextBox 42"/>
              <p:cNvSpPr txBox="1">
                <a:spLocks noChangeArrowheads="1"/>
              </p:cNvSpPr>
              <p:nvPr/>
            </p:nvSpPr>
            <p:spPr bwMode="auto">
              <a:xfrm>
                <a:off x="442686" y="4593772"/>
                <a:ext cx="105228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namePtr</a:t>
                </a:r>
              </a:p>
            </p:txBody>
          </p:sp>
          <p:sp>
            <p:nvSpPr>
              <p:cNvPr id="32781" name="Rectangle 55"/>
              <p:cNvSpPr>
                <a:spLocks noChangeArrowheads="1"/>
              </p:cNvSpPr>
              <p:nvPr/>
            </p:nvSpPr>
            <p:spPr bwMode="auto">
              <a:xfrm>
                <a:off x="769257" y="4949372"/>
                <a:ext cx="551543" cy="435428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2782" name="Straight Arrow Connector 57"/>
              <p:cNvCxnSpPr>
                <a:cxnSpLocks noChangeShapeType="1"/>
              </p:cNvCxnSpPr>
              <p:nvPr/>
            </p:nvCxnSpPr>
            <p:spPr bwMode="auto">
              <a:xfrm>
                <a:off x="1132113" y="5167086"/>
                <a:ext cx="391890" cy="377375"/>
              </a:xfrm>
              <a:prstGeom prst="straightConnector1">
                <a:avLst/>
              </a:prstGeom>
              <a:noFill/>
              <a:ln w="19050" cap="sq" algn="ctr">
                <a:solidFill>
                  <a:schemeClr val="tx1"/>
                </a:solidFill>
                <a:round/>
                <a:headEnd/>
                <a:tailEnd type="triangle" w="lg" len="med"/>
              </a:ln>
            </p:spPr>
          </p:cxnSp>
        </p:grpSp>
        <p:grpSp>
          <p:nvGrpSpPr>
            <p:cNvPr id="69" name="Group 68"/>
            <p:cNvGrpSpPr/>
            <p:nvPr/>
          </p:nvGrpSpPr>
          <p:grpSpPr>
            <a:xfrm>
              <a:off x="1452092" y="5095907"/>
              <a:ext cx="5405908" cy="523321"/>
              <a:chOff x="1452092" y="5095907"/>
              <a:chExt cx="5405908" cy="523321"/>
            </a:xfrm>
          </p:grpSpPr>
          <p:sp>
            <p:nvSpPr>
              <p:cNvPr id="60" name="TextBox 16"/>
              <p:cNvSpPr txBox="1">
                <a:spLocks noChangeArrowheads="1"/>
              </p:cNvSpPr>
              <p:nvPr/>
            </p:nvSpPr>
            <p:spPr bwMode="auto">
              <a:xfrm>
                <a:off x="145209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61" name="TextBox 16"/>
              <p:cNvSpPr txBox="1">
                <a:spLocks noChangeArrowheads="1"/>
              </p:cNvSpPr>
              <p:nvPr/>
            </p:nvSpPr>
            <p:spPr bwMode="auto">
              <a:xfrm>
                <a:off x="205590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62" name="TextBox 16"/>
              <p:cNvSpPr txBox="1">
                <a:spLocks noChangeArrowheads="1"/>
              </p:cNvSpPr>
              <p:nvPr/>
            </p:nvSpPr>
            <p:spPr bwMode="auto">
              <a:xfrm>
                <a:off x="265778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63" name="TextBox 16"/>
              <p:cNvSpPr txBox="1">
                <a:spLocks noChangeArrowheads="1"/>
              </p:cNvSpPr>
              <p:nvPr/>
            </p:nvSpPr>
            <p:spPr bwMode="auto">
              <a:xfrm>
                <a:off x="325967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64" name="TextBox 16"/>
              <p:cNvSpPr txBox="1">
                <a:spLocks noChangeArrowheads="1"/>
              </p:cNvSpPr>
              <p:nvPr/>
            </p:nvSpPr>
            <p:spPr bwMode="auto">
              <a:xfrm>
                <a:off x="3851911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65" name="TextBox 16"/>
              <p:cNvSpPr txBox="1">
                <a:spLocks noChangeArrowheads="1"/>
              </p:cNvSpPr>
              <p:nvPr/>
            </p:nvSpPr>
            <p:spPr bwMode="auto">
              <a:xfrm>
                <a:off x="445379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66" name="TextBox 16"/>
              <p:cNvSpPr txBox="1">
                <a:spLocks noChangeArrowheads="1"/>
              </p:cNvSpPr>
              <p:nvPr/>
            </p:nvSpPr>
            <p:spPr bwMode="auto">
              <a:xfrm>
                <a:off x="505374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67" name="TextBox 16"/>
              <p:cNvSpPr txBox="1">
                <a:spLocks noChangeArrowheads="1"/>
              </p:cNvSpPr>
              <p:nvPr/>
            </p:nvSpPr>
            <p:spPr bwMode="auto">
              <a:xfrm>
                <a:off x="5657560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68" name="TextBox 16"/>
              <p:cNvSpPr txBox="1">
                <a:spLocks noChangeArrowheads="1"/>
              </p:cNvSpPr>
              <p:nvPr/>
            </p:nvSpPr>
            <p:spPr bwMode="auto">
              <a:xfrm>
                <a:off x="625944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888819" y="2575267"/>
            <a:ext cx="7740109" cy="856345"/>
            <a:chOff x="888819" y="2725738"/>
            <a:chExt cx="7740109" cy="856345"/>
          </a:xfrm>
        </p:grpSpPr>
        <p:grpSp>
          <p:nvGrpSpPr>
            <p:cNvPr id="71" name="Group 70"/>
            <p:cNvGrpSpPr/>
            <p:nvPr/>
          </p:nvGrpSpPr>
          <p:grpSpPr>
            <a:xfrm>
              <a:off x="1427014" y="3056833"/>
              <a:ext cx="7201914" cy="525250"/>
              <a:chOff x="1299692" y="3056833"/>
              <a:chExt cx="7201914" cy="525250"/>
            </a:xfrm>
          </p:grpSpPr>
          <p:sp>
            <p:nvSpPr>
              <p:cNvPr id="32811" name="TextBox 16"/>
              <p:cNvSpPr txBox="1">
                <a:spLocks noChangeArrowheads="1"/>
              </p:cNvSpPr>
              <p:nvPr/>
            </p:nvSpPr>
            <p:spPr bwMode="auto">
              <a:xfrm>
                <a:off x="129969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46" name="TextBox 16"/>
              <p:cNvSpPr txBox="1">
                <a:spLocks noChangeArrowheads="1"/>
              </p:cNvSpPr>
              <p:nvPr/>
            </p:nvSpPr>
            <p:spPr bwMode="auto">
              <a:xfrm>
                <a:off x="190350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47" name="TextBox 16"/>
              <p:cNvSpPr txBox="1">
                <a:spLocks noChangeArrowheads="1"/>
              </p:cNvSpPr>
              <p:nvPr/>
            </p:nvSpPr>
            <p:spPr bwMode="auto">
              <a:xfrm>
                <a:off x="250538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48" name="TextBox 16"/>
              <p:cNvSpPr txBox="1">
                <a:spLocks noChangeArrowheads="1"/>
              </p:cNvSpPr>
              <p:nvPr/>
            </p:nvSpPr>
            <p:spPr bwMode="auto">
              <a:xfrm>
                <a:off x="310727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49" name="TextBox 16"/>
              <p:cNvSpPr txBox="1">
                <a:spLocks noChangeArrowheads="1"/>
              </p:cNvSpPr>
              <p:nvPr/>
            </p:nvSpPr>
            <p:spPr bwMode="auto">
              <a:xfrm>
                <a:off x="3699511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50" name="TextBox 16"/>
              <p:cNvSpPr txBox="1">
                <a:spLocks noChangeArrowheads="1"/>
              </p:cNvSpPr>
              <p:nvPr/>
            </p:nvSpPr>
            <p:spPr bwMode="auto">
              <a:xfrm>
                <a:off x="430139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51" name="TextBox 16"/>
              <p:cNvSpPr txBox="1">
                <a:spLocks noChangeArrowheads="1"/>
              </p:cNvSpPr>
              <p:nvPr/>
            </p:nvSpPr>
            <p:spPr bwMode="auto">
              <a:xfrm>
                <a:off x="490134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52" name="TextBox 16"/>
              <p:cNvSpPr txBox="1">
                <a:spLocks noChangeArrowheads="1"/>
              </p:cNvSpPr>
              <p:nvPr/>
            </p:nvSpPr>
            <p:spPr bwMode="auto">
              <a:xfrm>
                <a:off x="550516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53" name="TextBox 16"/>
              <p:cNvSpPr txBox="1">
                <a:spLocks noChangeArrowheads="1"/>
              </p:cNvSpPr>
              <p:nvPr/>
            </p:nvSpPr>
            <p:spPr bwMode="auto">
              <a:xfrm>
                <a:off x="610704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55" name="TextBox 16"/>
              <p:cNvSpPr txBox="1">
                <a:spLocks noChangeArrowheads="1"/>
              </p:cNvSpPr>
              <p:nvPr/>
            </p:nvSpPr>
            <p:spPr bwMode="auto">
              <a:xfrm>
                <a:off x="670892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57" name="TextBox 16"/>
              <p:cNvSpPr txBox="1">
                <a:spLocks noChangeArrowheads="1"/>
              </p:cNvSpPr>
              <p:nvPr/>
            </p:nvSpPr>
            <p:spPr bwMode="auto">
              <a:xfrm>
                <a:off x="790305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59" name="TextBox 16"/>
              <p:cNvSpPr txBox="1">
                <a:spLocks noChangeArrowheads="1"/>
              </p:cNvSpPr>
              <p:nvPr/>
            </p:nvSpPr>
            <p:spPr bwMode="auto">
              <a:xfrm>
                <a:off x="7303095" y="3058762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888819" y="2725738"/>
              <a:ext cx="7701525" cy="343081"/>
              <a:chOff x="888819" y="2725738"/>
              <a:chExt cx="7701525" cy="343081"/>
            </a:xfrm>
          </p:grpSpPr>
          <p:sp>
            <p:nvSpPr>
              <p:cNvPr id="32794" name="TextBox 19"/>
              <p:cNvSpPr txBox="1">
                <a:spLocks noChangeArrowheads="1"/>
              </p:cNvSpPr>
              <p:nvPr/>
            </p:nvSpPr>
            <p:spPr bwMode="auto">
              <a:xfrm>
                <a:off x="888819" y="2728270"/>
                <a:ext cx="943367" cy="338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name[0]</a:t>
                </a:r>
              </a:p>
            </p:txBody>
          </p:sp>
          <p:sp>
            <p:nvSpPr>
              <p:cNvPr id="32795" name="TextBox 20"/>
              <p:cNvSpPr txBox="1">
                <a:spLocks noChangeArrowheads="1"/>
              </p:cNvSpPr>
              <p:nvPr/>
            </p:nvSpPr>
            <p:spPr bwMode="auto">
              <a:xfrm>
                <a:off x="205732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[1]</a:t>
                </a:r>
              </a:p>
            </p:txBody>
          </p:sp>
          <p:sp>
            <p:nvSpPr>
              <p:cNvPr id="32796" name="TextBox 21"/>
              <p:cNvSpPr txBox="1">
                <a:spLocks noChangeArrowheads="1"/>
              </p:cNvSpPr>
              <p:nvPr/>
            </p:nvSpPr>
            <p:spPr bwMode="auto">
              <a:xfrm>
                <a:off x="2703168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[2]</a:t>
                </a:r>
              </a:p>
            </p:txBody>
          </p:sp>
          <p:sp>
            <p:nvSpPr>
              <p:cNvPr id="32797" name="TextBox 22"/>
              <p:cNvSpPr txBox="1">
                <a:spLocks noChangeArrowheads="1"/>
              </p:cNvSpPr>
              <p:nvPr/>
            </p:nvSpPr>
            <p:spPr bwMode="auto">
              <a:xfrm>
                <a:off x="3301333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[3]</a:t>
                </a:r>
              </a:p>
            </p:txBody>
          </p:sp>
          <p:sp>
            <p:nvSpPr>
              <p:cNvPr id="32798" name="TextBox 23"/>
              <p:cNvSpPr txBox="1">
                <a:spLocks noChangeArrowheads="1"/>
              </p:cNvSpPr>
              <p:nvPr/>
            </p:nvSpPr>
            <p:spPr bwMode="auto">
              <a:xfrm>
                <a:off x="389949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[4]</a:t>
                </a:r>
              </a:p>
            </p:txBody>
          </p:sp>
          <p:sp>
            <p:nvSpPr>
              <p:cNvPr id="32799" name="TextBox 24"/>
              <p:cNvSpPr txBox="1">
                <a:spLocks noChangeArrowheads="1"/>
              </p:cNvSpPr>
              <p:nvPr/>
            </p:nvSpPr>
            <p:spPr bwMode="auto">
              <a:xfrm>
                <a:off x="449766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[5]</a:t>
                </a:r>
              </a:p>
            </p:txBody>
          </p:sp>
          <p:sp>
            <p:nvSpPr>
              <p:cNvPr id="32800" name="TextBox 25"/>
              <p:cNvSpPr txBox="1">
                <a:spLocks noChangeArrowheads="1"/>
              </p:cNvSpPr>
              <p:nvPr/>
            </p:nvSpPr>
            <p:spPr bwMode="auto">
              <a:xfrm>
                <a:off x="5081317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[6]</a:t>
                </a:r>
              </a:p>
            </p:txBody>
          </p:sp>
          <p:sp>
            <p:nvSpPr>
              <p:cNvPr id="32801" name="TextBox 26"/>
              <p:cNvSpPr txBox="1">
                <a:spLocks noChangeArrowheads="1"/>
              </p:cNvSpPr>
              <p:nvPr/>
            </p:nvSpPr>
            <p:spPr bwMode="auto">
              <a:xfrm>
                <a:off x="5705390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[7]</a:t>
                </a:r>
              </a:p>
            </p:txBody>
          </p:sp>
          <p:sp>
            <p:nvSpPr>
              <p:cNvPr id="32802" name="TextBox 38"/>
              <p:cNvSpPr txBox="1">
                <a:spLocks noChangeArrowheads="1"/>
              </p:cNvSpPr>
              <p:nvPr/>
            </p:nvSpPr>
            <p:spPr bwMode="auto">
              <a:xfrm>
                <a:off x="627590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[8]</a:t>
                </a:r>
              </a:p>
            </p:txBody>
          </p:sp>
          <p:sp>
            <p:nvSpPr>
              <p:cNvPr id="32803" name="TextBox 39"/>
              <p:cNvSpPr txBox="1">
                <a:spLocks noChangeArrowheads="1"/>
              </p:cNvSpPr>
              <p:nvPr/>
            </p:nvSpPr>
            <p:spPr bwMode="auto">
              <a:xfrm>
                <a:off x="691761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[9]</a:t>
                </a:r>
              </a:p>
            </p:txBody>
          </p:sp>
          <p:sp>
            <p:nvSpPr>
              <p:cNvPr id="72" name="TextBox 39"/>
              <p:cNvSpPr txBox="1">
                <a:spLocks noChangeArrowheads="1"/>
              </p:cNvSpPr>
              <p:nvPr/>
            </p:nvSpPr>
            <p:spPr bwMode="auto">
              <a:xfrm>
                <a:off x="7428829" y="2725738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[10]</a:t>
                </a:r>
                <a:endParaRPr lang="en-US" sz="1600" dirty="0"/>
              </a:p>
            </p:txBody>
          </p:sp>
          <p:sp>
            <p:nvSpPr>
              <p:cNvPr id="73" name="TextBox 39"/>
              <p:cNvSpPr txBox="1">
                <a:spLocks noChangeArrowheads="1"/>
              </p:cNvSpPr>
              <p:nvPr/>
            </p:nvSpPr>
            <p:spPr bwMode="auto">
              <a:xfrm>
                <a:off x="8021067" y="2727667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[11]</a:t>
                </a:r>
                <a:endParaRPr lang="en-US" sz="1600" dirty="0"/>
              </a:p>
            </p:txBody>
          </p:sp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32</a:t>
            </a:fld>
            <a:endParaRPr lang="en-SG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83916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6. Array of Strings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451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fruits[MAXNUM][STRSIZE]; 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where MAXNUM is the maximum number of names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	// and STRSIZE is the size of each name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Initialization</a:t>
            </a: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fruits[][6] = {"apple", "mango", 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"};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i="1" dirty="0" smtClean="0">
                <a:latin typeface="+mn-lt"/>
              </a:rPr>
              <a:t>or</a:t>
            </a:r>
            <a:endParaRPr lang="en-US" sz="2000" i="1" dirty="0">
              <a:latin typeface="+mn-lt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fruits[3][6] = {"apple", "mango",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pear"};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%s %s\n", fruits[0], fruits[1]);</a:t>
            </a: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("character: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%c\n", fruits[2][1]);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7828" y="5567424"/>
            <a:ext cx="3460830" cy="707886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fruits: apple mango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character: e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33</a:t>
            </a:fld>
            <a:endParaRPr lang="en-SG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7. Array of Pointers to Strings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373063" y="1446836"/>
            <a:ext cx="8610600" cy="489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*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fruits[3];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Assignment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	fruits[0] = "apple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"; 		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fruits[1] = "banana";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fruits[2] = "cherry";</a:t>
            </a:r>
            <a:endParaRPr lang="en-US" sz="2800" dirty="0" smtClean="0"/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Declare </a:t>
            </a:r>
            <a:r>
              <a:rPr lang="en-US" sz="2800" dirty="0"/>
              <a:t>and initialize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*fruits[] = {"apple",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"banana", "cherry"};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fruits[0] = "pear";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new assignment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for 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=0;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&lt;3;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++)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   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("%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s\n",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]);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12525" y="2079641"/>
            <a:ext cx="2742703" cy="1015663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pear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banana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cherry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34</a:t>
            </a:fld>
            <a:endParaRPr lang="en-SG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832338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8. Ex #2 (take-home): Hangman Game ver2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418492"/>
            <a:ext cx="7772400" cy="4944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Modify the program </a:t>
            </a:r>
            <a:r>
              <a:rPr lang="en-US" sz="2800" dirty="0" smtClean="0">
                <a:solidFill>
                  <a:srgbClr val="0000FF"/>
                </a:solidFill>
              </a:rPr>
              <a:t>Week9_Hangman_v1.c </a:t>
            </a:r>
            <a:r>
              <a:rPr lang="en-US" sz="2800" dirty="0"/>
              <a:t>to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Week9_Hangman_v2.c </a:t>
            </a:r>
            <a:r>
              <a:rPr lang="en-US" sz="2800" dirty="0"/>
              <a:t>as follows:</a:t>
            </a:r>
          </a:p>
          <a:p>
            <a:pPr marL="971550" lvl="1" indent="-514350">
              <a:spcBef>
                <a:spcPct val="20000"/>
              </a:spcBef>
              <a:buSzPct val="100000"/>
              <a:buFontTx/>
              <a:buAutoNum type="arabicPeriod"/>
            </a:pPr>
            <a:r>
              <a:rPr lang="en-US" sz="2400" dirty="0"/>
              <a:t>Program will keep a list of </a:t>
            </a:r>
            <a:r>
              <a:rPr lang="en-US" sz="2400" dirty="0" smtClean="0"/>
              <a:t>10 words </a:t>
            </a:r>
            <a:r>
              <a:rPr lang="en-US" sz="2400" dirty="0"/>
              <a:t>and randomly choose a word from this list for the user to guess</a:t>
            </a:r>
            <a:r>
              <a:rPr lang="en-US" sz="2400" dirty="0" smtClean="0"/>
              <a:t>. (Each word is at most 15 characters long.)</a:t>
            </a:r>
            <a:endParaRPr lang="en-US" sz="2400" dirty="0"/>
          </a:p>
          <a:p>
            <a:pPr marL="971550" lvl="1" indent="-514350">
              <a:spcBef>
                <a:spcPct val="20000"/>
              </a:spcBef>
              <a:buSzPct val="100000"/>
              <a:buFontTx/>
              <a:buAutoNum type="arabicPeriod"/>
            </a:pPr>
            <a:r>
              <a:rPr lang="en-US" sz="2400" dirty="0"/>
              <a:t>Allow user the option to exit the game or guess the next word</a:t>
            </a:r>
            <a:r>
              <a:rPr lang="en-US" sz="2400" dirty="0" smtClean="0"/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discuss this exercise in this week’s discussion session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35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34963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9. String Functions (1/4)</a:t>
            </a:r>
            <a:endParaRPr lang="en-GB" sz="4000" dirty="0" smtClean="0">
              <a:cs typeface="Arial" charset="0"/>
            </a:endParaRP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566738" y="1306513"/>
            <a:ext cx="7962900" cy="506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 provides a library of string </a:t>
            </a:r>
            <a:r>
              <a:rPr lang="en-US" sz="2400" dirty="0" smtClean="0"/>
              <a:t>functions </a:t>
            </a:r>
            <a:endParaRPr lang="en-US" sz="2400" dirty="0"/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Must include &lt;</a:t>
            </a:r>
            <a:r>
              <a:rPr lang="en-US" dirty="0" err="1" smtClean="0"/>
              <a:t>string.h</a:t>
            </a:r>
            <a:r>
              <a:rPr lang="en-US" dirty="0" smtClean="0"/>
              <a:t>&gt;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Table 7.3 (pg 509 – 514)</a:t>
            </a:r>
            <a:endParaRPr lang="en-US" dirty="0" smtClean="0">
              <a:hlinkClick r:id="rId3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://www.edcc.edu/faculty/paul.bladek/c_string_functions.htm</a:t>
            </a:r>
            <a:r>
              <a:rPr lang="en-US" dirty="0"/>
              <a:t> 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hlinkClick r:id="rId4"/>
              </a:rPr>
              <a:t>http://www.cs.cf.ac.uk/Dave/C/node19.html</a:t>
            </a:r>
            <a:r>
              <a:rPr lang="en-US" dirty="0"/>
              <a:t> 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and other links you can find on the Internet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err="1" smtClean="0">
                <a:solidFill>
                  <a:srgbClr val="800000"/>
                </a:solidFill>
              </a:rPr>
              <a:t>strcmp</a:t>
            </a:r>
            <a:r>
              <a:rPr lang="en-US" sz="2400" dirty="0" smtClean="0">
                <a:solidFill>
                  <a:srgbClr val="800000"/>
                </a:solidFill>
              </a:rPr>
              <a:t>(s1</a:t>
            </a:r>
            <a:r>
              <a:rPr lang="en-US" sz="2400" dirty="0">
                <a:solidFill>
                  <a:srgbClr val="800000"/>
                </a:solidFill>
              </a:rPr>
              <a:t>, s2)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compare the ASCII values of the corresponding characters in strings s1 and s2. 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return </a:t>
            </a:r>
          </a:p>
          <a:p>
            <a:pPr marL="1257300" lvl="2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a negative integer if s1 is lexicographically less than s2, or</a:t>
            </a:r>
          </a:p>
          <a:p>
            <a:pPr marL="1257300" lvl="2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a positive integer if s1 is lexicographically greater than s2, or </a:t>
            </a:r>
          </a:p>
          <a:p>
            <a:pPr marL="1257300" lvl="2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0 if s1 and s2 are equal. 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err="1">
                <a:solidFill>
                  <a:srgbClr val="800000"/>
                </a:solidFill>
              </a:rPr>
              <a:t>strncmp</a:t>
            </a:r>
            <a:r>
              <a:rPr lang="en-US" sz="2400" dirty="0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Compare first n characters of s1 and s2</a:t>
            </a:r>
            <a:r>
              <a:rPr lang="en-US" sz="2000" dirty="0" smtClean="0"/>
              <a:t>.</a:t>
            </a:r>
            <a:endParaRPr lang="en-US" sz="2000" dirty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000" dirty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000" dirty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36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51693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9. String Functions (2/4)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381000" y="1387011"/>
            <a:ext cx="8648700" cy="498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err="1">
                <a:solidFill>
                  <a:srgbClr val="800000"/>
                </a:solidFill>
              </a:rPr>
              <a:t>strcpy</a:t>
            </a:r>
            <a:r>
              <a:rPr lang="en-US" sz="2400" dirty="0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Copy the string pointed to by s2 into array pointed to by s1. 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Function returns s1.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Example:</a:t>
            </a:r>
            <a:endParaRPr lang="en-US" sz="2000" dirty="0">
              <a:latin typeface="Courier New" pitchFamily="49" charset="0"/>
            </a:endParaRPr>
          </a:p>
          <a:p>
            <a:pPr marL="1143000" lvl="2" indent="-228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name[10];</a:t>
            </a:r>
          </a:p>
          <a:p>
            <a:pPr marL="1143000" lvl="2" indent="-228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(name, "Matthew");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The following </a:t>
            </a:r>
            <a:r>
              <a:rPr lang="en-US" sz="2000" dirty="0"/>
              <a:t>assignment statement </a:t>
            </a:r>
            <a:r>
              <a:rPr lang="en-US" sz="2000" u="sng" dirty="0">
                <a:solidFill>
                  <a:srgbClr val="0000FF"/>
                </a:solidFill>
              </a:rPr>
              <a:t>does not </a:t>
            </a:r>
            <a:r>
              <a:rPr lang="en-US" sz="2000" u="sng" dirty="0" smtClean="0">
                <a:solidFill>
                  <a:srgbClr val="0000FF"/>
                </a:solidFill>
              </a:rPr>
              <a:t>work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endParaRPr lang="en-US" sz="20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name = "Matthew";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What happens when string to be copied is too long?</a:t>
            </a:r>
            <a:endParaRPr lang="en-US" sz="2000" dirty="0">
              <a:latin typeface="Courier New" pitchFamily="49" charset="0"/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(name, "A very long name");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3200" dirty="0"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err="1">
                <a:solidFill>
                  <a:srgbClr val="800000"/>
                </a:solidFill>
              </a:rPr>
              <a:t>strncpy</a:t>
            </a:r>
            <a:r>
              <a:rPr lang="en-US" sz="2400" dirty="0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Copy first n characters of the string s2 into s1. </a:t>
            </a:r>
            <a:endParaRPr lang="en-US" sz="2000" dirty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495800" y="2724418"/>
            <a:ext cx="4137025" cy="371475"/>
            <a:chOff x="4495801" y="2786744"/>
            <a:chExt cx="4136571" cy="370114"/>
          </a:xfrm>
        </p:grpSpPr>
        <p:sp>
          <p:nvSpPr>
            <p:cNvPr id="37913" name="TextBox 5"/>
            <p:cNvSpPr txBox="1">
              <a:spLocks noChangeArrowheads="1"/>
            </p:cNvSpPr>
            <p:nvPr/>
          </p:nvSpPr>
          <p:spPr bwMode="auto">
            <a:xfrm>
              <a:off x="4495801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914" name="TextBox 6"/>
            <p:cNvSpPr txBox="1">
              <a:spLocks noChangeArrowheads="1"/>
            </p:cNvSpPr>
            <p:nvPr/>
          </p:nvSpPr>
          <p:spPr bwMode="auto">
            <a:xfrm>
              <a:off x="49094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7915" name="TextBox 8"/>
            <p:cNvSpPr txBox="1">
              <a:spLocks noChangeArrowheads="1"/>
            </p:cNvSpPr>
            <p:nvPr/>
          </p:nvSpPr>
          <p:spPr bwMode="auto">
            <a:xfrm>
              <a:off x="5323116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37916" name="TextBox 9"/>
            <p:cNvSpPr txBox="1">
              <a:spLocks noChangeArrowheads="1"/>
            </p:cNvSpPr>
            <p:nvPr/>
          </p:nvSpPr>
          <p:spPr bwMode="auto">
            <a:xfrm>
              <a:off x="573677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37917" name="TextBox 10"/>
            <p:cNvSpPr txBox="1">
              <a:spLocks noChangeArrowheads="1"/>
            </p:cNvSpPr>
            <p:nvPr/>
          </p:nvSpPr>
          <p:spPr bwMode="auto">
            <a:xfrm>
              <a:off x="615043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37918" name="TextBox 11"/>
            <p:cNvSpPr txBox="1">
              <a:spLocks noChangeArrowheads="1"/>
            </p:cNvSpPr>
            <p:nvPr/>
          </p:nvSpPr>
          <p:spPr bwMode="auto">
            <a:xfrm>
              <a:off x="656408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37919" name="TextBox 12"/>
            <p:cNvSpPr txBox="1">
              <a:spLocks noChangeArrowheads="1"/>
            </p:cNvSpPr>
            <p:nvPr/>
          </p:nvSpPr>
          <p:spPr bwMode="auto">
            <a:xfrm>
              <a:off x="697774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w</a:t>
              </a:r>
            </a:p>
          </p:txBody>
        </p:sp>
        <p:sp>
          <p:nvSpPr>
            <p:cNvPr id="37920" name="TextBox 13"/>
            <p:cNvSpPr txBox="1">
              <a:spLocks noChangeArrowheads="1"/>
            </p:cNvSpPr>
            <p:nvPr/>
          </p:nvSpPr>
          <p:spPr bwMode="auto">
            <a:xfrm>
              <a:off x="739140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  <p:sp>
          <p:nvSpPr>
            <p:cNvPr id="37921" name="TextBox 14"/>
            <p:cNvSpPr txBox="1">
              <a:spLocks noChangeArrowheads="1"/>
            </p:cNvSpPr>
            <p:nvPr/>
          </p:nvSpPr>
          <p:spPr bwMode="auto">
            <a:xfrm>
              <a:off x="78050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  <p:sp>
          <p:nvSpPr>
            <p:cNvPr id="37922" name="TextBox 15"/>
            <p:cNvSpPr txBox="1">
              <a:spLocks noChangeArrowheads="1"/>
            </p:cNvSpPr>
            <p:nvPr/>
          </p:nvSpPr>
          <p:spPr bwMode="auto">
            <a:xfrm>
              <a:off x="8218715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066800" y="4851935"/>
            <a:ext cx="7032625" cy="369888"/>
            <a:chOff x="968830" y="5399316"/>
            <a:chExt cx="7032171" cy="370114"/>
          </a:xfrm>
        </p:grpSpPr>
        <p:sp>
          <p:nvSpPr>
            <p:cNvPr id="37896" name="TextBox 19"/>
            <p:cNvSpPr txBox="1">
              <a:spLocks noChangeArrowheads="1"/>
            </p:cNvSpPr>
            <p:nvPr/>
          </p:nvSpPr>
          <p:spPr bwMode="auto">
            <a:xfrm>
              <a:off x="968830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7897" name="TextBox 20"/>
            <p:cNvSpPr txBox="1">
              <a:spLocks noChangeArrowheads="1"/>
            </p:cNvSpPr>
            <p:nvPr/>
          </p:nvSpPr>
          <p:spPr bwMode="auto">
            <a:xfrm>
              <a:off x="13824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7898" name="TextBox 21"/>
            <p:cNvSpPr txBox="1">
              <a:spLocks noChangeArrowheads="1"/>
            </p:cNvSpPr>
            <p:nvPr/>
          </p:nvSpPr>
          <p:spPr bwMode="auto">
            <a:xfrm>
              <a:off x="1796145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37899" name="TextBox 22"/>
            <p:cNvSpPr txBox="1">
              <a:spLocks noChangeArrowheads="1"/>
            </p:cNvSpPr>
            <p:nvPr/>
          </p:nvSpPr>
          <p:spPr bwMode="auto">
            <a:xfrm>
              <a:off x="220980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37900" name="TextBox 23"/>
            <p:cNvSpPr txBox="1">
              <a:spLocks noChangeArrowheads="1"/>
            </p:cNvSpPr>
            <p:nvPr/>
          </p:nvSpPr>
          <p:spPr bwMode="auto">
            <a:xfrm>
              <a:off x="262345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37901" name="TextBox 24"/>
            <p:cNvSpPr txBox="1">
              <a:spLocks noChangeArrowheads="1"/>
            </p:cNvSpPr>
            <p:nvPr/>
          </p:nvSpPr>
          <p:spPr bwMode="auto">
            <a:xfrm>
              <a:off x="303711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37902" name="TextBox 25"/>
            <p:cNvSpPr txBox="1">
              <a:spLocks noChangeArrowheads="1"/>
            </p:cNvSpPr>
            <p:nvPr/>
          </p:nvSpPr>
          <p:spPr bwMode="auto">
            <a:xfrm>
              <a:off x="345077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7903" name="TextBox 26"/>
            <p:cNvSpPr txBox="1">
              <a:spLocks noChangeArrowheads="1"/>
            </p:cNvSpPr>
            <p:nvPr/>
          </p:nvSpPr>
          <p:spPr bwMode="auto">
            <a:xfrm>
              <a:off x="386442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37904" name="TextBox 27"/>
            <p:cNvSpPr txBox="1">
              <a:spLocks noChangeArrowheads="1"/>
            </p:cNvSpPr>
            <p:nvPr/>
          </p:nvSpPr>
          <p:spPr bwMode="auto">
            <a:xfrm>
              <a:off x="42780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37905" name="TextBox 28"/>
            <p:cNvSpPr txBox="1">
              <a:spLocks noChangeArrowheads="1"/>
            </p:cNvSpPr>
            <p:nvPr/>
          </p:nvSpPr>
          <p:spPr bwMode="auto">
            <a:xfrm>
              <a:off x="4691744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7906" name="TextBox 29"/>
            <p:cNvSpPr txBox="1">
              <a:spLocks noChangeArrowheads="1"/>
            </p:cNvSpPr>
            <p:nvPr/>
          </p:nvSpPr>
          <p:spPr bwMode="auto">
            <a:xfrm>
              <a:off x="510540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37907" name="TextBox 30"/>
            <p:cNvSpPr txBox="1">
              <a:spLocks noChangeArrowheads="1"/>
            </p:cNvSpPr>
            <p:nvPr/>
          </p:nvSpPr>
          <p:spPr bwMode="auto">
            <a:xfrm>
              <a:off x="5519059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7908" name="TextBox 31"/>
            <p:cNvSpPr txBox="1">
              <a:spLocks noChangeArrowheads="1"/>
            </p:cNvSpPr>
            <p:nvPr/>
          </p:nvSpPr>
          <p:spPr bwMode="auto">
            <a:xfrm>
              <a:off x="593271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7909" name="TextBox 32"/>
            <p:cNvSpPr txBox="1">
              <a:spLocks noChangeArrowheads="1"/>
            </p:cNvSpPr>
            <p:nvPr/>
          </p:nvSpPr>
          <p:spPr bwMode="auto">
            <a:xfrm>
              <a:off x="634637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7910" name="TextBox 33"/>
            <p:cNvSpPr txBox="1">
              <a:spLocks noChangeArrowheads="1"/>
            </p:cNvSpPr>
            <p:nvPr/>
          </p:nvSpPr>
          <p:spPr bwMode="auto">
            <a:xfrm>
              <a:off x="6760029" y="5399316"/>
              <a:ext cx="413657" cy="36933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911" name="TextBox 34"/>
            <p:cNvSpPr txBox="1">
              <a:spLocks noChangeArrowheads="1"/>
            </p:cNvSpPr>
            <p:nvPr/>
          </p:nvSpPr>
          <p:spPr bwMode="auto">
            <a:xfrm>
              <a:off x="717368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37912" name="TextBox 35"/>
            <p:cNvSpPr txBox="1">
              <a:spLocks noChangeArrowheads="1"/>
            </p:cNvSpPr>
            <p:nvPr/>
          </p:nvSpPr>
          <p:spPr bwMode="auto">
            <a:xfrm>
              <a:off x="7587344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37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63416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9. String Functions (3/4)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381000" y="1457325"/>
            <a:ext cx="86487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err="1">
                <a:solidFill>
                  <a:srgbClr val="800000"/>
                </a:solidFill>
              </a:rPr>
              <a:t>strstr</a:t>
            </a:r>
            <a:r>
              <a:rPr lang="en-US" sz="2400" dirty="0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Returns a pointer to the first instance of string s2 in s1. 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Returns a NULL pointer if s2 is not found in s1</a:t>
            </a:r>
            <a:r>
              <a:rPr lang="en-US" sz="2000" dirty="0" smtClean="0"/>
              <a:t>.</a:t>
            </a:r>
            <a:endParaRPr lang="en-US" sz="2000" dirty="0">
              <a:latin typeface="Courier New" pitchFamily="49" charset="0"/>
            </a:endParaRP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We will use the functions above for the next demo.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Read up on the above functions (Table 7.3 [pg 405 – 411] and Table 7.4 [pg 412 – 413])</a:t>
            </a:r>
          </a:p>
          <a:p>
            <a:pPr marL="800100" lvl="2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We will do some more exercises on them next week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Other functions (</a:t>
            </a:r>
            <a:r>
              <a:rPr lang="en-US" sz="2400" dirty="0" err="1" smtClean="0"/>
              <a:t>atoi</a:t>
            </a:r>
            <a:r>
              <a:rPr lang="en-US" sz="2400" dirty="0" smtClean="0"/>
              <a:t>, </a:t>
            </a:r>
            <a:r>
              <a:rPr lang="en-US" sz="2400" dirty="0" err="1" smtClean="0"/>
              <a:t>strcat</a:t>
            </a:r>
            <a:r>
              <a:rPr lang="en-US" sz="2400" dirty="0" smtClean="0"/>
              <a:t>, </a:t>
            </a:r>
            <a:r>
              <a:rPr lang="en-US" sz="2400" dirty="0" err="1" smtClean="0"/>
              <a:t>strchr</a:t>
            </a:r>
            <a:r>
              <a:rPr lang="en-US" sz="2400" dirty="0" smtClean="0"/>
              <a:t>, </a:t>
            </a:r>
            <a:r>
              <a:rPr lang="en-US" sz="2400" dirty="0" err="1" smtClean="0"/>
              <a:t>strtok</a:t>
            </a:r>
            <a:r>
              <a:rPr lang="en-US" sz="2400" dirty="0" smtClean="0"/>
              <a:t>, etc.)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We will explore these in your discussion session</a:t>
            </a:r>
            <a:endParaRPr lang="en-US" sz="2000" dirty="0" smtClean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000" dirty="0" smtClean="0">
              <a:latin typeface="Courier New" pitchFamily="49" charset="0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000" dirty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39969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9. Demo #7: String Functions (4/4)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2125" y="1143001"/>
            <a:ext cx="7915275" cy="52948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stdio.h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string.h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#define MAX_LEN 10</a:t>
            </a:r>
          </a:p>
          <a:p>
            <a:pPr marL="342900" indent="-342900">
              <a:defRPr/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main(void) </a:t>
            </a:r>
            <a:r>
              <a:rPr lang="en-US" sz="1400" b="1" dirty="0" smtClean="0">
                <a:latin typeface="Courier New" pitchFamily="49" charset="0"/>
              </a:rPr>
              <a:t>{</a:t>
            </a:r>
            <a:r>
              <a:rPr lang="en-US" sz="1400" b="1" dirty="0">
                <a:latin typeface="Courier New" pitchFamily="49" charset="0"/>
              </a:rPr>
              <a:t>	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char s1[MAX_LEN + 1], s2[MAX_LEN + 1], *p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s1: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(s1,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(s1);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s2: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(s2,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(s2);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strcmp</a:t>
            </a:r>
            <a:r>
              <a:rPr lang="en-US" sz="1400" b="1" dirty="0">
                <a:latin typeface="Courier New" pitchFamily="49" charset="0"/>
              </a:rPr>
              <a:t>(s1,s2) = %d\n", </a:t>
            </a:r>
            <a:r>
              <a:rPr lang="en-US" sz="1400" b="1" dirty="0" err="1">
                <a:solidFill>
                  <a:srgbClr val="800000"/>
                </a:solidFill>
                <a:latin typeface="Courier New" pitchFamily="49" charset="0"/>
              </a:rPr>
              <a:t>strcmp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p = </a:t>
            </a:r>
            <a:r>
              <a:rPr lang="en-US" sz="1400" b="1" dirty="0" err="1">
                <a:solidFill>
                  <a:srgbClr val="800000"/>
                </a:solidFill>
                <a:latin typeface="Courier New" pitchFamily="49" charset="0"/>
              </a:rPr>
              <a:t>strstr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if (p != </a:t>
            </a:r>
            <a:r>
              <a:rPr lang="en-US" sz="1400" b="1" dirty="0" smtClean="0">
                <a:latin typeface="Courier New" pitchFamily="49" charset="0"/>
              </a:rPr>
              <a:t>NULL)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%s\n", p);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else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NULL\n");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rgbClr val="800000"/>
                </a:solidFill>
                <a:latin typeface="Courier New" pitchFamily="49" charset="0"/>
              </a:rPr>
              <a:t>strcpy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("After </a:t>
            </a:r>
            <a:r>
              <a:rPr lang="en-US" sz="1400" b="1" dirty="0" err="1">
                <a:latin typeface="Courier New" pitchFamily="49" charset="0"/>
              </a:rPr>
              <a:t>strcpy</a:t>
            </a:r>
            <a:r>
              <a:rPr lang="en-US" sz="1400" b="1" dirty="0">
                <a:latin typeface="Courier New" pitchFamily="49" charset="0"/>
              </a:rPr>
              <a:t>(s1,s2), s1 = %s\n", s1</a:t>
            </a:r>
            <a:r>
              <a:rPr lang="en-US" sz="1400" b="1" dirty="0" smtClean="0">
                <a:latin typeface="Courier New" pitchFamily="49" charset="0"/>
              </a:rPr>
              <a:t>);</a:t>
            </a:r>
            <a:endParaRPr lang="en-US" sz="10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return 0;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2913" y="1209545"/>
            <a:ext cx="3122612" cy="36988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/>
              <a:t>Week9_StringFunctions.c</a:t>
            </a:r>
            <a:endParaRPr lang="en-S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39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33400" y="6217920"/>
            <a:ext cx="2895600" cy="4572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Week 9: Outline (2/2)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14463"/>
            <a:ext cx="807720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2925" indent="-542925">
              <a:spcBef>
                <a:spcPct val="20000"/>
              </a:spcBef>
              <a:buClr>
                <a:schemeClr val="bg2"/>
              </a:buClr>
              <a:buSzPct val="100000"/>
              <a:tabLst>
                <a:tab pos="1079500" algn="l"/>
              </a:tabLst>
            </a:pPr>
            <a:r>
              <a:rPr lang="en-US" sz="2000" dirty="0" smtClean="0"/>
              <a:t>	4.5 	Character Array without terminating ‘\0’ </a:t>
            </a:r>
          </a:p>
          <a:p>
            <a:pPr marL="542925" indent="-542925">
              <a:spcBef>
                <a:spcPct val="20000"/>
              </a:spcBef>
              <a:buClr>
                <a:schemeClr val="bg2"/>
              </a:buClr>
              <a:buSzPct val="100000"/>
              <a:tabLst>
                <a:tab pos="1079500" algn="l"/>
              </a:tabLst>
            </a:pP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smtClean="0"/>
              <a:t>4.6 	Demo #6: Hangman Game version 1</a:t>
            </a:r>
          </a:p>
          <a:p>
            <a:pPr marL="542925" indent="-542925">
              <a:spcBef>
                <a:spcPct val="20000"/>
              </a:spcBef>
              <a:buSzPct val="100000"/>
              <a:buFont typeface="+mj-lt"/>
              <a:buAutoNum type="arabicPeriod" startAt="5"/>
            </a:pPr>
            <a:r>
              <a:rPr lang="en-US" sz="2400" dirty="0" smtClean="0"/>
              <a:t>Pointer </a:t>
            </a:r>
            <a:r>
              <a:rPr lang="en-US" sz="2400" dirty="0"/>
              <a:t>to String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>
                <a:solidFill>
                  <a:srgbClr val="C00000"/>
                </a:solidFill>
              </a:rPr>
              <a:t>Array of Strings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/>
              <a:t>Array of Pointers to </a:t>
            </a:r>
            <a:r>
              <a:rPr lang="en-US" sz="2400" dirty="0" smtClean="0"/>
              <a:t>Strings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 smtClean="0">
                <a:solidFill>
                  <a:srgbClr val="C00000"/>
                </a:solidFill>
              </a:rPr>
              <a:t>Exercise #2: </a:t>
            </a:r>
            <a:r>
              <a:rPr lang="en-US" sz="2400" dirty="0">
                <a:solidFill>
                  <a:srgbClr val="C00000"/>
                </a:solidFill>
              </a:rPr>
              <a:t>Hangman </a:t>
            </a:r>
            <a:r>
              <a:rPr lang="en-US" sz="2400" dirty="0" smtClean="0">
                <a:solidFill>
                  <a:srgbClr val="C00000"/>
                </a:solidFill>
              </a:rPr>
              <a:t>Game version 2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 smtClean="0"/>
              <a:t>String functions (with Demo #7)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 smtClean="0">
                <a:solidFill>
                  <a:srgbClr val="C00000"/>
                </a:solidFill>
              </a:rPr>
              <a:t>Exercise #3: Arrow Program</a:t>
            </a:r>
          </a:p>
          <a:p>
            <a:pPr marL="542925" indent="-542925">
              <a:spcBef>
                <a:spcPct val="20000"/>
              </a:spcBef>
              <a:buSzPct val="100000"/>
              <a:buFontTx/>
              <a:buAutoNum type="arabicPeriod" startAt="5"/>
            </a:pPr>
            <a:r>
              <a:rPr lang="en-US" sz="2400" dirty="0" smtClean="0"/>
              <a:t>Command-line arguments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10. Ex #3 (take-home): Arrow Program (1/2)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49388"/>
            <a:ext cx="77724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Write a program </a:t>
            </a:r>
            <a:r>
              <a:rPr lang="en-US" sz="2400" dirty="0" smtClean="0">
                <a:solidFill>
                  <a:srgbClr val="0000FF"/>
                </a:solidFill>
              </a:rPr>
              <a:t>Week9_Arrow.c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randomly select a student to answer question.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program </a:t>
            </a:r>
            <a:r>
              <a:rPr lang="en-US" sz="2400" dirty="0" smtClean="0"/>
              <a:t>reads in a list of names and use </a:t>
            </a:r>
            <a:r>
              <a:rPr lang="en-US" sz="2400" dirty="0" smtClean="0">
                <a:solidFill>
                  <a:srgbClr val="0000FF"/>
                </a:solidFill>
              </a:rPr>
              <a:t>rand() </a:t>
            </a:r>
            <a:r>
              <a:rPr lang="en-US" sz="2400" dirty="0" smtClean="0"/>
              <a:t>to randomly select one of the names.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When a name is selected, the program will print out the first name, followed by the last name.  For example, if the selected name is Tan Mei Ling. The program will print:   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</a:pPr>
            <a:r>
              <a:rPr lang="en-US" sz="2400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Mei Tan, would you please answer the question?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You may assume that each name contains at most 30 characters, and there are at most 12 names.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40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10. Ex #3 (take-home): Arrow Program (1/2) </a:t>
            </a:r>
            <a:endParaRPr lang="en-GB" sz="3200" dirty="0" smtClean="0">
              <a:cs typeface="Arial" charset="0"/>
            </a:endParaRP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49388"/>
            <a:ext cx="7772400" cy="579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dirty="0"/>
              <a:t>A sample run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24949" y="2038546"/>
            <a:ext cx="7712764" cy="317009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names: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Khoo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Siau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Cheng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Hsu Wynne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Lee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Mong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Li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Aaron Tan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Zhou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Lifeng</a:t>
            </a:r>
            <a:endParaRPr lang="en-US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Zhao Jin</a:t>
            </a:r>
          </a:p>
          <a:p>
            <a:pPr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cs typeface="Courier New" pitchFamily="49" charset="0"/>
              </a:rPr>
              <a:t>(user pressed ctrl-d here)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Name selected:</a:t>
            </a:r>
          </a:p>
          <a:p>
            <a:pPr>
              <a:defRPr/>
            </a:pPr>
            <a:r>
              <a:rPr lang="en-US" sz="2000" b="1" dirty="0" err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Siau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Khoo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, would you please answer the question?</a:t>
            </a:r>
            <a:endParaRPr lang="en-US" sz="2000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41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11. Command-line Arguments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384300"/>
            <a:ext cx="81057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So far, our main function header looks like this:</a:t>
            </a:r>
            <a:r>
              <a:rPr lang="en-US" sz="2800" dirty="0"/>
              <a:t> 	</a:t>
            </a:r>
            <a:endParaRPr lang="en-US" sz="16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main(void) </a:t>
            </a:r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can pass arguments to a program when we run it: </a:t>
            </a:r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</a:pPr>
            <a:r>
              <a:rPr lang="en-US" sz="2400" dirty="0"/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a.out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water "ice cream" 34+7</a:t>
            </a:r>
            <a:endParaRPr lang="en-US" dirty="0"/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Add two parameters in the main function header:</a:t>
            </a:r>
          </a:p>
          <a:p>
            <a:pPr marL="1143000" lvl="2" indent="-2286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argc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, char *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argv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[])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stands for “argument count”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stands for “argument vector”. It is an </a:t>
            </a:r>
            <a:r>
              <a:rPr lang="en-US" sz="2000" u="sng" dirty="0"/>
              <a:t>array of pointers to strings</a:t>
            </a:r>
            <a:r>
              <a:rPr lang="en-US" sz="2000" dirty="0"/>
              <a:t>. 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argv</a:t>
            </a:r>
            <a:r>
              <a:rPr lang="en-US" sz="2000" dirty="0"/>
              <a:t>[0] is the name of the executable file (sometimes also called the command)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You can name them anything, but the names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and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are commonly used.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39763" y="1308100"/>
            <a:ext cx="8105775" cy="326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marL="342900" indent="-342900" eaLnBrk="0" hangingPunct="0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char *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</a:rPr>
              <a:t>[]</a:t>
            </a:r>
            <a:r>
              <a:rPr lang="en-US" sz="1600" b="1" dirty="0" smtClean="0">
                <a:latin typeface="Courier New" pitchFamily="49" charset="0"/>
              </a:rPr>
              <a:t>) {  </a:t>
            </a:r>
            <a:endParaRPr lang="en-US" sz="1600" b="1" dirty="0">
              <a:latin typeface="Courier New" pitchFamily="49" charset="0"/>
            </a:endParaRP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count;  </a:t>
            </a:r>
            <a:endParaRPr lang="en-US" sz="1600" b="1" dirty="0" smtClean="0">
              <a:latin typeface="Courier New" pitchFamily="49" charset="0"/>
            </a:endParaRPr>
          </a:p>
          <a:p>
            <a:pPr marL="342900" indent="-342900" eaLnBrk="0" hangingPunct="0"/>
            <a:endParaRPr lang="en-US" sz="1600" b="1" dirty="0">
              <a:latin typeface="Courier New" pitchFamily="49" charset="0"/>
            </a:endParaRP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 ("This program was called with </a:t>
            </a:r>
            <a:r>
              <a:rPr lang="en-US" sz="1600" b="1" dirty="0" smtClean="0">
                <a:latin typeface="Courier New" pitchFamily="49" charset="0"/>
              </a:rPr>
              <a:t>\"%</a:t>
            </a:r>
            <a:r>
              <a:rPr lang="en-US" sz="1600" b="1" dirty="0"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\"\n", </a:t>
            </a:r>
            <a:r>
              <a:rPr lang="en-US" sz="1600" b="1" dirty="0" err="1">
                <a:latin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</a:rPr>
              <a:t>[0]);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 &gt; 1)    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	for (count = 1; count &lt; </a:t>
            </a:r>
            <a:r>
              <a:rPr lang="en-US" sz="1600" b="1" dirty="0" err="1"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; count++)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</a:t>
            </a:r>
            <a:r>
              <a:rPr lang="en-US" sz="1600" b="1" dirty="0" err="1">
                <a:latin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</a:rPr>
              <a:t>[%d] = %s\n", count, </a:t>
            </a:r>
            <a:r>
              <a:rPr lang="en-US" sz="1600" b="1" dirty="0" err="1">
                <a:latin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</a:rPr>
              <a:t>[count]);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("The command had no argument.\n");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    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 marL="342900" indent="-342900" eaLnBrk="0" hangingPunct="0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558800" y="395288"/>
            <a:ext cx="81534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11. </a:t>
            </a:r>
            <a:r>
              <a:rPr lang="en-GB" sz="4000" dirty="0">
                <a:solidFill>
                  <a:srgbClr val="9933FF"/>
                </a:solidFill>
                <a:latin typeface="Garamond" pitchFamily="18" charset="0"/>
              </a:rPr>
              <a:t>Command-line Arguments (2/2)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5425" y="4240213"/>
            <a:ext cx="5873750" cy="19399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Week9_CommandLineArgs.c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water "ice cream" 34+7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This program was called with "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[1] = water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[2] = ice cream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[3] = 34+7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98926" y="1203325"/>
            <a:ext cx="3438699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Week9_CommandLineArgs.c</a:t>
            </a:r>
            <a:endParaRPr lang="en-SG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43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Summary for Today</a:t>
            </a:r>
            <a:endParaRPr lang="en-GB" sz="480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20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C00000"/>
                </a:solidFill>
              </a:rPr>
              <a:t>Characters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Declaring and using characters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Character I/Os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Character functions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C00000"/>
                </a:solidFill>
              </a:rPr>
              <a:t>Strings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Declaring and initializing strings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String I/Os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String functions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/>
              <a:t>Array of strings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44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Announcements/Things-to-do</a:t>
            </a:r>
          </a:p>
        </p:txBody>
      </p:sp>
      <p:sp>
        <p:nvSpPr>
          <p:cNvPr id="49155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b="1" baseline="30000">
              <a:solidFill>
                <a:srgbClr val="800000"/>
              </a:solidFill>
            </a:endParaRP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761999" y="1447800"/>
            <a:ext cx="726077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Take home exercises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Exercise #2 Hangman Game </a:t>
            </a:r>
            <a:r>
              <a:rPr lang="en-US" sz="2000" dirty="0" err="1" smtClean="0"/>
              <a:t>ver</a:t>
            </a:r>
            <a:r>
              <a:rPr lang="en-US" sz="2000" dirty="0" smtClean="0"/>
              <a:t> 2 for Friday’s discussion session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Exercise #3 Arrow program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Revise Chapter 7: String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Lessons 7.1 – 7.8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Lab #4 Deadline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This Saturday, 20 October 2012, 12noon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Next </a:t>
            </a:r>
            <a:r>
              <a:rPr lang="en-US" sz="2400" dirty="0">
                <a:solidFill>
                  <a:srgbClr val="0000FF"/>
                </a:solidFill>
              </a:rPr>
              <a:t>week’s lecture: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/>
              <a:t>Searching and </a:t>
            </a:r>
            <a:r>
              <a:rPr lang="en-US" sz="2000" dirty="0" smtClean="0"/>
              <a:t>Sorting – Lesson 6.6</a:t>
            </a:r>
            <a:endParaRPr lang="en-US" sz="2000" dirty="0"/>
          </a:p>
        </p:txBody>
      </p:sp>
      <p:pic>
        <p:nvPicPr>
          <p:cNvPr id="49159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2350" y="4608513"/>
            <a:ext cx="154146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45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rgbClr val="9933FF"/>
                </a:solidFill>
                <a:latin typeface="Garamond" pitchFamily="18" charset="0"/>
              </a:rPr>
              <a:t>End of File</a:t>
            </a:r>
            <a:endParaRPr lang="en-GB" b="1" smtClean="0">
              <a:solidFill>
                <a:srgbClr val="993366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1. Week 8 Exercise #2: Valid Path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5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5877145" y="1988841"/>
            <a:ext cx="2205245" cy="2070230"/>
            <a:chOff x="2438400" y="1802367"/>
            <a:chExt cx="3200400" cy="3031850"/>
          </a:xfrm>
        </p:grpSpPr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2895600" y="2171699"/>
              <a:ext cx="2743200" cy="2662518"/>
              <a:chOff x="2895600" y="2171699"/>
              <a:chExt cx="2743200" cy="2662518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28956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33528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38100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42672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47244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5180965" y="2171346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2895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354070" y="2615899"/>
                <a:ext cx="455613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38100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4267518" y="2615899"/>
                <a:ext cx="457835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47244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5181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28956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3354070" y="3058230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6" name="Rectangle 24"/>
              <p:cNvSpPr>
                <a:spLocks noChangeArrowheads="1"/>
              </p:cNvSpPr>
              <p:nvPr/>
            </p:nvSpPr>
            <p:spPr bwMode="auto">
              <a:xfrm>
                <a:off x="38100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4267518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8" name="Rectangle 26"/>
              <p:cNvSpPr>
                <a:spLocks noChangeArrowheads="1"/>
              </p:cNvSpPr>
              <p:nvPr/>
            </p:nvSpPr>
            <p:spPr bwMode="auto">
              <a:xfrm>
                <a:off x="47244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5180965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0" name="Rectangle 28"/>
              <p:cNvSpPr>
                <a:spLocks noChangeArrowheads="1"/>
              </p:cNvSpPr>
              <p:nvPr/>
            </p:nvSpPr>
            <p:spPr bwMode="auto">
              <a:xfrm>
                <a:off x="2895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3354070" y="3502782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2" name="Rectangle 30"/>
              <p:cNvSpPr>
                <a:spLocks noChangeArrowheads="1"/>
              </p:cNvSpPr>
              <p:nvPr/>
            </p:nvSpPr>
            <p:spPr bwMode="auto">
              <a:xfrm>
                <a:off x="38100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3" name="Rectangle 31"/>
              <p:cNvSpPr>
                <a:spLocks noChangeArrowheads="1"/>
              </p:cNvSpPr>
              <p:nvPr/>
            </p:nvSpPr>
            <p:spPr bwMode="auto">
              <a:xfrm>
                <a:off x="42672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4" name="Rectangle 32"/>
              <p:cNvSpPr>
                <a:spLocks noChangeArrowheads="1"/>
              </p:cNvSpPr>
              <p:nvPr/>
            </p:nvSpPr>
            <p:spPr bwMode="auto">
              <a:xfrm>
                <a:off x="47244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5" name="Rectangle 33"/>
              <p:cNvSpPr>
                <a:spLocks noChangeArrowheads="1"/>
              </p:cNvSpPr>
              <p:nvPr/>
            </p:nvSpPr>
            <p:spPr bwMode="auto">
              <a:xfrm>
                <a:off x="5181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6" name="Rectangle 34"/>
              <p:cNvSpPr>
                <a:spLocks noChangeArrowheads="1"/>
              </p:cNvSpPr>
              <p:nvPr/>
            </p:nvSpPr>
            <p:spPr bwMode="auto">
              <a:xfrm>
                <a:off x="28956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7" name="Rectangle 35"/>
              <p:cNvSpPr>
                <a:spLocks noChangeArrowheads="1"/>
              </p:cNvSpPr>
              <p:nvPr/>
            </p:nvSpPr>
            <p:spPr bwMode="auto">
              <a:xfrm>
                <a:off x="33528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3809684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4267518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47244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5180965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896236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3" name="Rectangle 41"/>
              <p:cNvSpPr>
                <a:spLocks noChangeArrowheads="1"/>
              </p:cNvSpPr>
              <p:nvPr/>
            </p:nvSpPr>
            <p:spPr bwMode="auto">
              <a:xfrm>
                <a:off x="33528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Rectangle 42"/>
              <p:cNvSpPr>
                <a:spLocks noChangeArrowheads="1"/>
              </p:cNvSpPr>
              <p:nvPr/>
            </p:nvSpPr>
            <p:spPr bwMode="auto">
              <a:xfrm>
                <a:off x="38100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4267518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6" name="Rectangle 44"/>
              <p:cNvSpPr>
                <a:spLocks noChangeArrowheads="1"/>
              </p:cNvSpPr>
              <p:nvPr/>
            </p:nvSpPr>
            <p:spPr bwMode="auto">
              <a:xfrm>
                <a:off x="47244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45"/>
              <p:cNvSpPr>
                <a:spLocks noChangeArrowheads="1"/>
              </p:cNvSpPr>
              <p:nvPr/>
            </p:nvSpPr>
            <p:spPr bwMode="auto">
              <a:xfrm>
                <a:off x="51816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0" name="TextBox 47"/>
            <p:cNvSpPr txBox="1">
              <a:spLocks noChangeArrowheads="1"/>
            </p:cNvSpPr>
            <p:nvPr/>
          </p:nvSpPr>
          <p:spPr bwMode="auto">
            <a:xfrm>
              <a:off x="2895599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1" name="TextBox 48"/>
            <p:cNvSpPr txBox="1">
              <a:spLocks noChangeArrowheads="1"/>
            </p:cNvSpPr>
            <p:nvPr/>
          </p:nvSpPr>
          <p:spPr bwMode="auto">
            <a:xfrm>
              <a:off x="33528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2" name="TextBox 49"/>
            <p:cNvSpPr txBox="1">
              <a:spLocks noChangeArrowheads="1"/>
            </p:cNvSpPr>
            <p:nvPr/>
          </p:nvSpPr>
          <p:spPr bwMode="auto">
            <a:xfrm>
              <a:off x="38100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3" name="TextBox 50"/>
            <p:cNvSpPr txBox="1">
              <a:spLocks noChangeArrowheads="1"/>
            </p:cNvSpPr>
            <p:nvPr/>
          </p:nvSpPr>
          <p:spPr bwMode="auto">
            <a:xfrm>
              <a:off x="42672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4" name="TextBox 51"/>
            <p:cNvSpPr txBox="1">
              <a:spLocks noChangeArrowheads="1"/>
            </p:cNvSpPr>
            <p:nvPr/>
          </p:nvSpPr>
          <p:spPr bwMode="auto">
            <a:xfrm>
              <a:off x="47244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5" name="TextBox 52"/>
            <p:cNvSpPr txBox="1">
              <a:spLocks noChangeArrowheads="1"/>
            </p:cNvSpPr>
            <p:nvPr/>
          </p:nvSpPr>
          <p:spPr bwMode="auto">
            <a:xfrm>
              <a:off x="5181601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6" name="TextBox 53"/>
            <p:cNvSpPr txBox="1">
              <a:spLocks noChangeArrowheads="1"/>
            </p:cNvSpPr>
            <p:nvPr/>
          </p:nvSpPr>
          <p:spPr bwMode="auto">
            <a:xfrm>
              <a:off x="2438400" y="2171700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7" name="TextBox 54"/>
            <p:cNvSpPr txBox="1">
              <a:spLocks noChangeArrowheads="1"/>
            </p:cNvSpPr>
            <p:nvPr/>
          </p:nvSpPr>
          <p:spPr bwMode="auto">
            <a:xfrm>
              <a:off x="2438400" y="2615452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8" name="TextBox 55"/>
            <p:cNvSpPr txBox="1">
              <a:spLocks noChangeArrowheads="1"/>
            </p:cNvSpPr>
            <p:nvPr/>
          </p:nvSpPr>
          <p:spPr bwMode="auto">
            <a:xfrm>
              <a:off x="2438400" y="3059204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9" name="TextBox 56"/>
            <p:cNvSpPr txBox="1">
              <a:spLocks noChangeArrowheads="1"/>
            </p:cNvSpPr>
            <p:nvPr/>
          </p:nvSpPr>
          <p:spPr bwMode="auto">
            <a:xfrm>
              <a:off x="2438400" y="3502958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0" name="TextBox 57"/>
            <p:cNvSpPr txBox="1">
              <a:spLocks noChangeArrowheads="1"/>
            </p:cNvSpPr>
            <p:nvPr/>
          </p:nvSpPr>
          <p:spPr bwMode="auto">
            <a:xfrm>
              <a:off x="2438400" y="3946711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1" name="TextBox 58"/>
            <p:cNvSpPr txBox="1">
              <a:spLocks noChangeArrowheads="1"/>
            </p:cNvSpPr>
            <p:nvPr/>
          </p:nvSpPr>
          <p:spPr bwMode="auto">
            <a:xfrm>
              <a:off x="2438400" y="4390465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path in a maze is defined to be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the path is within the maze and does not knock against any wall.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Examples: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Valid path: ‘E’, ‘E’, ‘S’, ‘N’, ‘E’, ‘E’, ‘S’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Invalid path: ‘S’, ‘S’, ‘W’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Invalid path: ‘S’, ‘S’, ‘S’, ‘E’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function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isValid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(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maze[][6],  char path[])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takes in a 6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 6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Symbol" pitchFamily="18" charset="2"/>
              </a:rPr>
              <a:t>maze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and a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Symbol" pitchFamily="18" charset="2"/>
              </a:rPr>
              <a:t>path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with at most 10 characters. It returns 1 if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Symbol" pitchFamily="18" charset="2"/>
              </a:rPr>
              <a:t>path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is valid in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Symbol" pitchFamily="18" charset="2"/>
              </a:rPr>
              <a:t>maze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or returns 0 otherwise.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This is a take-home exercise.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An incomplete program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Week8_IsValid.c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is given. It handles string input which is not covered yet.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9" name="Group 59"/>
          <p:cNvGrpSpPr>
            <a:grpSpLocks/>
          </p:cNvGrpSpPr>
          <p:nvPr/>
        </p:nvGrpSpPr>
        <p:grpSpPr bwMode="auto">
          <a:xfrm>
            <a:off x="5877145" y="1988841"/>
            <a:ext cx="2205245" cy="2070230"/>
            <a:chOff x="2438400" y="1802367"/>
            <a:chExt cx="3200400" cy="3031850"/>
          </a:xfrm>
        </p:grpSpPr>
        <p:grpSp>
          <p:nvGrpSpPr>
            <p:cNvPr id="60" name="Group 46"/>
            <p:cNvGrpSpPr>
              <a:grpSpLocks/>
            </p:cNvGrpSpPr>
            <p:nvPr/>
          </p:nvGrpSpPr>
          <p:grpSpPr bwMode="auto">
            <a:xfrm>
              <a:off x="2895600" y="2171699"/>
              <a:ext cx="2743200" cy="2662518"/>
              <a:chOff x="2895600" y="2171699"/>
              <a:chExt cx="2743200" cy="2662518"/>
            </a:xfrm>
          </p:grpSpPr>
          <p:sp>
            <p:nvSpPr>
              <p:cNvPr id="73" name="Rectangle 5"/>
              <p:cNvSpPr>
                <a:spLocks noChangeArrowheads="1"/>
              </p:cNvSpPr>
              <p:nvPr/>
            </p:nvSpPr>
            <p:spPr bwMode="auto">
              <a:xfrm>
                <a:off x="28956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4" name="Rectangle 11"/>
              <p:cNvSpPr>
                <a:spLocks noChangeArrowheads="1"/>
              </p:cNvSpPr>
              <p:nvPr/>
            </p:nvSpPr>
            <p:spPr bwMode="auto">
              <a:xfrm>
                <a:off x="33528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5" name="Rectangle 12"/>
              <p:cNvSpPr>
                <a:spLocks noChangeArrowheads="1"/>
              </p:cNvSpPr>
              <p:nvPr/>
            </p:nvSpPr>
            <p:spPr bwMode="auto">
              <a:xfrm>
                <a:off x="38100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6" name="Rectangle 13"/>
              <p:cNvSpPr>
                <a:spLocks noChangeArrowheads="1"/>
              </p:cNvSpPr>
              <p:nvPr/>
            </p:nvSpPr>
            <p:spPr bwMode="auto">
              <a:xfrm>
                <a:off x="42672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7" name="Rectangle 14"/>
              <p:cNvSpPr>
                <a:spLocks noChangeArrowheads="1"/>
              </p:cNvSpPr>
              <p:nvPr/>
            </p:nvSpPr>
            <p:spPr bwMode="auto">
              <a:xfrm>
                <a:off x="47244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5180965" y="2171346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79" name="Rectangle 16"/>
              <p:cNvSpPr>
                <a:spLocks noChangeArrowheads="1"/>
              </p:cNvSpPr>
              <p:nvPr/>
            </p:nvSpPr>
            <p:spPr bwMode="auto">
              <a:xfrm>
                <a:off x="2895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3354070" y="2615899"/>
                <a:ext cx="455613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81" name="Rectangle 18"/>
              <p:cNvSpPr>
                <a:spLocks noChangeArrowheads="1"/>
              </p:cNvSpPr>
              <p:nvPr/>
            </p:nvSpPr>
            <p:spPr bwMode="auto">
              <a:xfrm>
                <a:off x="38100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4267518" y="2615899"/>
                <a:ext cx="457835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83" name="Rectangle 20"/>
              <p:cNvSpPr>
                <a:spLocks noChangeArrowheads="1"/>
              </p:cNvSpPr>
              <p:nvPr/>
            </p:nvSpPr>
            <p:spPr bwMode="auto">
              <a:xfrm>
                <a:off x="47244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4" name="Rectangle 21"/>
              <p:cNvSpPr>
                <a:spLocks noChangeArrowheads="1"/>
              </p:cNvSpPr>
              <p:nvPr/>
            </p:nvSpPr>
            <p:spPr bwMode="auto">
              <a:xfrm>
                <a:off x="5181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5" name="Rectangle 22"/>
              <p:cNvSpPr>
                <a:spLocks noChangeArrowheads="1"/>
              </p:cNvSpPr>
              <p:nvPr/>
            </p:nvSpPr>
            <p:spPr bwMode="auto">
              <a:xfrm>
                <a:off x="28956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3354070" y="3058230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87" name="Rectangle 24"/>
              <p:cNvSpPr>
                <a:spLocks noChangeArrowheads="1"/>
              </p:cNvSpPr>
              <p:nvPr/>
            </p:nvSpPr>
            <p:spPr bwMode="auto">
              <a:xfrm>
                <a:off x="38100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4267518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89" name="Rectangle 26"/>
              <p:cNvSpPr>
                <a:spLocks noChangeArrowheads="1"/>
              </p:cNvSpPr>
              <p:nvPr/>
            </p:nvSpPr>
            <p:spPr bwMode="auto">
              <a:xfrm>
                <a:off x="47244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5180965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91" name="Rectangle 28"/>
              <p:cNvSpPr>
                <a:spLocks noChangeArrowheads="1"/>
              </p:cNvSpPr>
              <p:nvPr/>
            </p:nvSpPr>
            <p:spPr bwMode="auto">
              <a:xfrm>
                <a:off x="2895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3354070" y="3502782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93" name="Rectangle 30"/>
              <p:cNvSpPr>
                <a:spLocks noChangeArrowheads="1"/>
              </p:cNvSpPr>
              <p:nvPr/>
            </p:nvSpPr>
            <p:spPr bwMode="auto">
              <a:xfrm>
                <a:off x="38100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4" name="Rectangle 31"/>
              <p:cNvSpPr>
                <a:spLocks noChangeArrowheads="1"/>
              </p:cNvSpPr>
              <p:nvPr/>
            </p:nvSpPr>
            <p:spPr bwMode="auto">
              <a:xfrm>
                <a:off x="42672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5" name="Rectangle 32"/>
              <p:cNvSpPr>
                <a:spLocks noChangeArrowheads="1"/>
              </p:cNvSpPr>
              <p:nvPr/>
            </p:nvSpPr>
            <p:spPr bwMode="auto">
              <a:xfrm>
                <a:off x="47244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5181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28956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33528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3809684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4267518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101" name="Rectangle 38"/>
              <p:cNvSpPr>
                <a:spLocks noChangeArrowheads="1"/>
              </p:cNvSpPr>
              <p:nvPr/>
            </p:nvSpPr>
            <p:spPr bwMode="auto">
              <a:xfrm>
                <a:off x="47244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5180965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2896236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104" name="Rectangle 41"/>
              <p:cNvSpPr>
                <a:spLocks noChangeArrowheads="1"/>
              </p:cNvSpPr>
              <p:nvPr/>
            </p:nvSpPr>
            <p:spPr bwMode="auto">
              <a:xfrm>
                <a:off x="33528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5" name="Rectangle 42"/>
              <p:cNvSpPr>
                <a:spLocks noChangeArrowheads="1"/>
              </p:cNvSpPr>
              <p:nvPr/>
            </p:nvSpPr>
            <p:spPr bwMode="auto">
              <a:xfrm>
                <a:off x="38100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4267518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107" name="Rectangle 44"/>
              <p:cNvSpPr>
                <a:spLocks noChangeArrowheads="1"/>
              </p:cNvSpPr>
              <p:nvPr/>
            </p:nvSpPr>
            <p:spPr bwMode="auto">
              <a:xfrm>
                <a:off x="47244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8" name="Rectangle 45"/>
              <p:cNvSpPr>
                <a:spLocks noChangeArrowheads="1"/>
              </p:cNvSpPr>
              <p:nvPr/>
            </p:nvSpPr>
            <p:spPr bwMode="auto">
              <a:xfrm>
                <a:off x="51816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61" name="TextBox 47"/>
            <p:cNvSpPr txBox="1">
              <a:spLocks noChangeArrowheads="1"/>
            </p:cNvSpPr>
            <p:nvPr/>
          </p:nvSpPr>
          <p:spPr bwMode="auto">
            <a:xfrm>
              <a:off x="2895599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2" name="TextBox 48"/>
            <p:cNvSpPr txBox="1">
              <a:spLocks noChangeArrowheads="1"/>
            </p:cNvSpPr>
            <p:nvPr/>
          </p:nvSpPr>
          <p:spPr bwMode="auto">
            <a:xfrm>
              <a:off x="33528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3" name="TextBox 49"/>
            <p:cNvSpPr txBox="1">
              <a:spLocks noChangeArrowheads="1"/>
            </p:cNvSpPr>
            <p:nvPr/>
          </p:nvSpPr>
          <p:spPr bwMode="auto">
            <a:xfrm>
              <a:off x="38100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4" name="TextBox 50"/>
            <p:cNvSpPr txBox="1">
              <a:spLocks noChangeArrowheads="1"/>
            </p:cNvSpPr>
            <p:nvPr/>
          </p:nvSpPr>
          <p:spPr bwMode="auto">
            <a:xfrm>
              <a:off x="42672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5" name="TextBox 51"/>
            <p:cNvSpPr txBox="1">
              <a:spLocks noChangeArrowheads="1"/>
            </p:cNvSpPr>
            <p:nvPr/>
          </p:nvSpPr>
          <p:spPr bwMode="auto">
            <a:xfrm>
              <a:off x="47244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6" name="TextBox 52"/>
            <p:cNvSpPr txBox="1">
              <a:spLocks noChangeArrowheads="1"/>
            </p:cNvSpPr>
            <p:nvPr/>
          </p:nvSpPr>
          <p:spPr bwMode="auto">
            <a:xfrm>
              <a:off x="5181601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7" name="TextBox 53"/>
            <p:cNvSpPr txBox="1">
              <a:spLocks noChangeArrowheads="1"/>
            </p:cNvSpPr>
            <p:nvPr/>
          </p:nvSpPr>
          <p:spPr bwMode="auto">
            <a:xfrm>
              <a:off x="2438400" y="2171700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8" name="TextBox 54"/>
            <p:cNvSpPr txBox="1">
              <a:spLocks noChangeArrowheads="1"/>
            </p:cNvSpPr>
            <p:nvPr/>
          </p:nvSpPr>
          <p:spPr bwMode="auto">
            <a:xfrm>
              <a:off x="2438400" y="2615452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69" name="TextBox 55"/>
            <p:cNvSpPr txBox="1">
              <a:spLocks noChangeArrowheads="1"/>
            </p:cNvSpPr>
            <p:nvPr/>
          </p:nvSpPr>
          <p:spPr bwMode="auto">
            <a:xfrm>
              <a:off x="2438400" y="3059204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70" name="TextBox 56"/>
            <p:cNvSpPr txBox="1">
              <a:spLocks noChangeArrowheads="1"/>
            </p:cNvSpPr>
            <p:nvPr/>
          </p:nvSpPr>
          <p:spPr bwMode="auto">
            <a:xfrm>
              <a:off x="2438400" y="3502958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71" name="TextBox 57"/>
            <p:cNvSpPr txBox="1">
              <a:spLocks noChangeArrowheads="1"/>
            </p:cNvSpPr>
            <p:nvPr/>
          </p:nvSpPr>
          <p:spPr bwMode="auto">
            <a:xfrm>
              <a:off x="2438400" y="3946711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72" name="TextBox 58"/>
            <p:cNvSpPr txBox="1">
              <a:spLocks noChangeArrowheads="1"/>
            </p:cNvSpPr>
            <p:nvPr/>
          </p:nvSpPr>
          <p:spPr bwMode="auto">
            <a:xfrm>
              <a:off x="2438400" y="4390465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462210" y="2393885"/>
            <a:ext cx="1170130" cy="297196"/>
            <a:chOff x="6462210" y="2393885"/>
            <a:chExt cx="1170130" cy="297196"/>
          </a:xfrm>
        </p:grpSpPr>
        <p:cxnSp>
          <p:nvCxnSpPr>
            <p:cNvPr id="109" name="Straight Arrow Connector 108"/>
            <p:cNvCxnSpPr/>
            <p:nvPr/>
          </p:nvCxnSpPr>
          <p:spPr bwMode="auto">
            <a:xfrm>
              <a:off x="6462210" y="2393885"/>
              <a:ext cx="18007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0" name="Straight Arrow Connector 109"/>
            <p:cNvCxnSpPr/>
            <p:nvPr/>
          </p:nvCxnSpPr>
          <p:spPr bwMode="auto">
            <a:xfrm>
              <a:off x="6766791" y="2393885"/>
              <a:ext cx="18007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1" name="Straight Arrow Connector 110"/>
            <p:cNvCxnSpPr/>
            <p:nvPr/>
          </p:nvCxnSpPr>
          <p:spPr bwMode="auto">
            <a:xfrm>
              <a:off x="6946861" y="2417942"/>
              <a:ext cx="0" cy="2521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2" name="Straight Arrow Connector 111"/>
            <p:cNvCxnSpPr/>
            <p:nvPr/>
          </p:nvCxnSpPr>
          <p:spPr bwMode="auto">
            <a:xfrm flipV="1">
              <a:off x="7047275" y="2393885"/>
              <a:ext cx="0" cy="2521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3" name="Straight Arrow Connector 112"/>
            <p:cNvCxnSpPr/>
            <p:nvPr/>
          </p:nvCxnSpPr>
          <p:spPr bwMode="auto">
            <a:xfrm>
              <a:off x="7099261" y="2393885"/>
              <a:ext cx="18007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4" name="Straight Arrow Connector 113"/>
            <p:cNvCxnSpPr/>
            <p:nvPr/>
          </p:nvCxnSpPr>
          <p:spPr bwMode="auto">
            <a:xfrm>
              <a:off x="7362942" y="2393885"/>
              <a:ext cx="18007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5" name="Straight Arrow Connector 114"/>
            <p:cNvCxnSpPr/>
            <p:nvPr/>
          </p:nvCxnSpPr>
          <p:spPr bwMode="auto">
            <a:xfrm>
              <a:off x="7632340" y="2438890"/>
              <a:ext cx="0" cy="2521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24" name="Group 123"/>
          <p:cNvGrpSpPr/>
          <p:nvPr/>
        </p:nvGrpSpPr>
        <p:grpSpPr>
          <a:xfrm>
            <a:off x="6147175" y="2511179"/>
            <a:ext cx="180020" cy="512776"/>
            <a:chOff x="6147175" y="2511179"/>
            <a:chExt cx="180020" cy="512776"/>
          </a:xfrm>
        </p:grpSpPr>
        <p:cxnSp>
          <p:nvCxnSpPr>
            <p:cNvPr id="116" name="Straight Arrow Connector 115"/>
            <p:cNvCxnSpPr/>
            <p:nvPr/>
          </p:nvCxnSpPr>
          <p:spPr bwMode="auto">
            <a:xfrm>
              <a:off x="6327195" y="2511179"/>
              <a:ext cx="0" cy="17012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>
              <a:off x="6327195" y="2773134"/>
              <a:ext cx="0" cy="147822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8" name="Straight Arrow Connector 117"/>
            <p:cNvCxnSpPr/>
            <p:nvPr/>
          </p:nvCxnSpPr>
          <p:spPr bwMode="auto">
            <a:xfrm flipH="1">
              <a:off x="6147175" y="3023955"/>
              <a:ext cx="15240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25" name="Group 124"/>
          <p:cNvGrpSpPr/>
          <p:nvPr/>
        </p:nvGrpSpPr>
        <p:grpSpPr>
          <a:xfrm>
            <a:off x="6417205" y="2528900"/>
            <a:ext cx="180070" cy="810090"/>
            <a:chOff x="6417205" y="2528900"/>
            <a:chExt cx="180070" cy="810090"/>
          </a:xfrm>
        </p:grpSpPr>
        <p:cxnSp>
          <p:nvCxnSpPr>
            <p:cNvPr id="119" name="Straight Arrow Connector 118"/>
            <p:cNvCxnSpPr/>
            <p:nvPr/>
          </p:nvCxnSpPr>
          <p:spPr bwMode="auto">
            <a:xfrm>
              <a:off x="6417205" y="2528900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0" name="Straight Arrow Connector 119"/>
            <p:cNvCxnSpPr/>
            <p:nvPr/>
          </p:nvCxnSpPr>
          <p:spPr bwMode="auto">
            <a:xfrm>
              <a:off x="6417205" y="3338990"/>
              <a:ext cx="18007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1" name="Straight Arrow Connector 120"/>
            <p:cNvCxnSpPr/>
            <p:nvPr/>
          </p:nvCxnSpPr>
          <p:spPr bwMode="auto">
            <a:xfrm>
              <a:off x="6417205" y="2768556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>
              <a:off x="6417205" y="3065066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1. Week 8 Exercise #2: Valid Path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6</a:t>
            </a:fld>
            <a:endParaRPr lang="en-SG" dirty="0"/>
          </a:p>
        </p:txBody>
      </p:sp>
      <p:sp>
        <p:nvSpPr>
          <p:cNvPr id="2" name="Rectangle 1"/>
          <p:cNvSpPr/>
          <p:nvPr/>
        </p:nvSpPr>
        <p:spPr>
          <a:xfrm>
            <a:off x="765864" y="1489021"/>
            <a:ext cx="82096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isValid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maze[][SIZE], char path[]) {</a:t>
            </a:r>
          </a:p>
          <a:p>
            <a:r>
              <a:rPr lang="en-US" b="1" dirty="0"/>
              <a:t>	</a:t>
            </a:r>
            <a:r>
              <a:rPr lang="en-US" b="1" dirty="0" err="1"/>
              <a:t>int</a:t>
            </a:r>
            <a:r>
              <a:rPr lang="en-US" b="1" dirty="0"/>
              <a:t> row = 0, col = 0;  // maze start location</a:t>
            </a:r>
          </a:p>
          <a:p>
            <a:r>
              <a:rPr lang="en-US" b="1" dirty="0"/>
              <a:t>	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pathlen</a:t>
            </a:r>
            <a:r>
              <a:rPr lang="en-US" b="1" dirty="0"/>
              <a:t>, i;</a:t>
            </a:r>
          </a:p>
          <a:p>
            <a:endParaRPr lang="en-US" b="1" dirty="0"/>
          </a:p>
          <a:p>
            <a:r>
              <a:rPr lang="en-US" b="1" dirty="0"/>
              <a:t>	</a:t>
            </a:r>
            <a:r>
              <a:rPr lang="en-US" b="1" dirty="0" err="1"/>
              <a:t>pathlen</a:t>
            </a:r>
            <a:r>
              <a:rPr lang="en-US" b="1" dirty="0"/>
              <a:t> = </a:t>
            </a:r>
            <a:r>
              <a:rPr lang="en-US" b="1" dirty="0" err="1">
                <a:solidFill>
                  <a:srgbClr val="FF0000"/>
                </a:solidFill>
              </a:rPr>
              <a:t>strlen</a:t>
            </a:r>
            <a:r>
              <a:rPr lang="en-US" b="1" dirty="0"/>
              <a:t>(path);</a:t>
            </a:r>
          </a:p>
          <a:p>
            <a:r>
              <a:rPr lang="en-US" b="1" dirty="0"/>
              <a:t>	for (i=0; i &lt; </a:t>
            </a:r>
            <a:r>
              <a:rPr lang="en-US" b="1" dirty="0" err="1"/>
              <a:t>pathlen</a:t>
            </a:r>
            <a:r>
              <a:rPr lang="en-US" b="1" dirty="0"/>
              <a:t>; i++) {</a:t>
            </a:r>
          </a:p>
          <a:p>
            <a:r>
              <a:rPr lang="en-US" b="1" dirty="0"/>
              <a:t>		switch (path[i]) {</a:t>
            </a:r>
          </a:p>
          <a:p>
            <a:r>
              <a:rPr lang="en-US" b="1" dirty="0"/>
              <a:t>			case 'N': row--; break;</a:t>
            </a:r>
          </a:p>
          <a:p>
            <a:r>
              <a:rPr lang="en-US" b="1" dirty="0"/>
              <a:t>			case 'S': row++; break;</a:t>
            </a:r>
          </a:p>
          <a:p>
            <a:r>
              <a:rPr lang="en-US" b="1" dirty="0"/>
              <a:t>			case 'E': col++; break;</a:t>
            </a:r>
          </a:p>
          <a:p>
            <a:r>
              <a:rPr lang="en-US" b="1" dirty="0"/>
              <a:t>			case 'W': col--; break;</a:t>
            </a:r>
          </a:p>
          <a:p>
            <a:r>
              <a:rPr lang="en-US" b="1" dirty="0"/>
              <a:t>		}</a:t>
            </a:r>
          </a:p>
          <a:p>
            <a:r>
              <a:rPr lang="en-US" b="1" dirty="0"/>
              <a:t>		if </a:t>
            </a:r>
            <a:r>
              <a:rPr lang="en-US" b="1" dirty="0">
                <a:solidFill>
                  <a:srgbClr val="FF0000"/>
                </a:solidFill>
              </a:rPr>
              <a:t>((row &lt; 0) || (row &gt;= SIZE) || (col &lt; 0) || (col &gt;= SIZE) </a:t>
            </a:r>
          </a:p>
          <a:p>
            <a:r>
              <a:rPr lang="en-US" b="1" dirty="0">
                <a:solidFill>
                  <a:srgbClr val="FF0000"/>
                </a:solidFill>
              </a:rPr>
              <a:t>				|| (maze[row][col] == WALL))</a:t>
            </a:r>
          </a:p>
          <a:p>
            <a:r>
              <a:rPr lang="en-US" b="1" dirty="0"/>
              <a:t>			return 0;</a:t>
            </a:r>
          </a:p>
          <a:p>
            <a:r>
              <a:rPr lang="en-US" b="1" dirty="0"/>
              <a:t>	}</a:t>
            </a:r>
          </a:p>
          <a:p>
            <a:r>
              <a:rPr lang="en-US" b="1" dirty="0"/>
              <a:t>	return 1;</a:t>
            </a:r>
          </a:p>
          <a:p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752306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2. Motivation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49375"/>
            <a:ext cx="7834313" cy="282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Why study characters and strings?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Hangman</a:t>
            </a:r>
            <a:r>
              <a:rPr lang="en-US" sz="2400" dirty="0"/>
              <a:t> game – </a:t>
            </a:r>
            <a:r>
              <a:rPr lang="en-US" sz="2400" dirty="0" smtClean="0"/>
              <a:t>Player tries </a:t>
            </a:r>
            <a:r>
              <a:rPr lang="en-US" sz="2400" dirty="0"/>
              <a:t>to guess a word by filling in the blanks. Each incorrect guess brings </a:t>
            </a:r>
            <a:r>
              <a:rPr lang="en-US" sz="2400" dirty="0" smtClean="0"/>
              <a:t>the player </a:t>
            </a:r>
            <a:r>
              <a:rPr lang="en-US" sz="2400" dirty="0"/>
              <a:t>closer to being “hanged</a:t>
            </a:r>
            <a:r>
              <a:rPr lang="en-US" sz="2400" dirty="0" smtClean="0"/>
              <a:t>”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Let’s play! </a:t>
            </a:r>
            <a:r>
              <a:rPr lang="en-US" sz="2400" dirty="0" smtClean="0">
                <a:hlinkClick r:id="rId3"/>
              </a:rPr>
              <a:t>http://www.hangman.no/</a:t>
            </a:r>
            <a:endParaRPr lang="en-US" sz="2400" dirty="0" smtClean="0"/>
          </a:p>
        </p:txBody>
      </p:sp>
      <p:pic>
        <p:nvPicPr>
          <p:cNvPr id="10" name="Picture 9" descr="hangma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163" y="3494088"/>
            <a:ext cx="4114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7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 Characters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66763" y="1401763"/>
            <a:ext cx="7772400" cy="496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In C, </a:t>
            </a:r>
            <a:r>
              <a:rPr lang="en-US" sz="2400" u="sng" dirty="0"/>
              <a:t>single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FF"/>
                </a:solidFill>
              </a:rPr>
              <a:t>characters</a:t>
            </a:r>
            <a:r>
              <a:rPr lang="en-US" sz="2400" dirty="0"/>
              <a:t> are represented using the data type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Character constants</a:t>
            </a:r>
            <a:r>
              <a:rPr lang="en-US" sz="2400" dirty="0"/>
              <a:t> are written as symbols enclosed in single quotes </a:t>
            </a: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Examples: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'g'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'8'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'*'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 '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'\n'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'\0'</a:t>
            </a:r>
            <a:endParaRPr lang="en-US" sz="2000" b="1" dirty="0">
              <a:solidFill>
                <a:srgbClr val="800000"/>
              </a:solidFill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Recall: Week 4 Exercise #4 NRIC check code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Characters are stored in one byte, and are encoded as numbers using the </a:t>
            </a:r>
            <a:r>
              <a:rPr lang="en-US" sz="2400" dirty="0">
                <a:solidFill>
                  <a:srgbClr val="0000FF"/>
                </a:solidFill>
              </a:rPr>
              <a:t>ASCII</a:t>
            </a:r>
            <a:r>
              <a:rPr lang="en-US" sz="2400" dirty="0"/>
              <a:t> </a:t>
            </a:r>
            <a:r>
              <a:rPr lang="en-US" sz="2400" dirty="0" smtClean="0"/>
              <a:t>scheme.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ASCII</a:t>
            </a:r>
            <a:r>
              <a:rPr lang="en-US" sz="2400" dirty="0"/>
              <a:t> (</a:t>
            </a:r>
            <a:r>
              <a:rPr lang="en-US" sz="2400" i="1" dirty="0"/>
              <a:t>American Standard Code for Information Interchange</a:t>
            </a:r>
            <a:r>
              <a:rPr lang="en-US" sz="2400" dirty="0"/>
              <a:t>), is one of the document coding schemes widely used today.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Unicode</a:t>
            </a:r>
            <a:r>
              <a:rPr lang="en-US" sz="2400" dirty="0"/>
              <a:t> is another commonly used standard for multi-language texts.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 txBox="1">
            <a:spLocks noGrp="1"/>
          </p:cNvSpPr>
          <p:nvPr/>
        </p:nvSpPr>
        <p:spPr bwMode="auto">
          <a:xfrm>
            <a:off x="2286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800">
              <a:latin typeface="Times New Roman" pitchFamily="18" charset="0"/>
            </a:endParaRPr>
          </a:p>
          <a:p>
            <a:r>
              <a:rPr lang="en-US" sz="800">
                <a:solidFill>
                  <a:srgbClr val="996633"/>
                </a:solidFill>
                <a:latin typeface="Times New Roman" pitchFamily="18" charset="0"/>
              </a:rPr>
              <a:t>©The McGraw-Hill Companies, Inc. Permission required for reproduction or display.</a:t>
            </a: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845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  <a:cs typeface="Arial" charset="0"/>
              </a:rPr>
              <a:t>3.1 Characters: ASCII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581025" y="1550988"/>
            <a:ext cx="6332538" cy="4594225"/>
            <a:chOff x="687" y="681"/>
            <a:chExt cx="3989" cy="2894"/>
          </a:xfrm>
        </p:grpSpPr>
        <p:sp>
          <p:nvSpPr>
            <p:cNvPr id="69636" name="Rectangle 1028"/>
            <p:cNvSpPr>
              <a:spLocks noChangeArrowheads="1"/>
            </p:cNvSpPr>
            <p:nvPr/>
          </p:nvSpPr>
          <p:spPr bwMode="auto">
            <a:xfrm>
              <a:off x="687" y="681"/>
              <a:ext cx="3989" cy="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pic>
          <p:nvPicPr>
            <p:cNvPr id="11278" name="Picture 10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2" y="744"/>
              <a:ext cx="3816" cy="2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30"/>
          <p:cNvGrpSpPr>
            <a:grpSpLocks/>
          </p:cNvGrpSpPr>
          <p:nvPr/>
        </p:nvGrpSpPr>
        <p:grpSpPr bwMode="auto">
          <a:xfrm>
            <a:off x="947738" y="1719263"/>
            <a:ext cx="7954962" cy="3170237"/>
            <a:chOff x="643" y="838"/>
            <a:chExt cx="5011" cy="1997"/>
          </a:xfrm>
        </p:grpSpPr>
        <p:grpSp>
          <p:nvGrpSpPr>
            <p:cNvPr id="11271" name="Group 1031"/>
            <p:cNvGrpSpPr>
              <a:grpSpLocks/>
            </p:cNvGrpSpPr>
            <p:nvPr/>
          </p:nvGrpSpPr>
          <p:grpSpPr bwMode="auto">
            <a:xfrm>
              <a:off x="4205" y="2082"/>
              <a:ext cx="1449" cy="753"/>
              <a:chOff x="4205" y="2082"/>
              <a:chExt cx="1449" cy="753"/>
            </a:xfrm>
          </p:grpSpPr>
          <p:sp>
            <p:nvSpPr>
              <p:cNvPr id="69640" name="AutoShape 1032"/>
              <p:cNvSpPr>
                <a:spLocks noChangeArrowheads="1"/>
              </p:cNvSpPr>
              <p:nvPr/>
            </p:nvSpPr>
            <p:spPr bwMode="auto">
              <a:xfrm>
                <a:off x="4659" y="2082"/>
                <a:ext cx="995" cy="75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For example, character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'O'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is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(row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70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+ col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=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).</a:t>
                </a:r>
              </a:p>
            </p:txBody>
          </p:sp>
          <p:cxnSp>
            <p:nvCxnSpPr>
              <p:cNvPr id="11276" name="AutoShape 1033"/>
              <p:cNvCxnSpPr>
                <a:cxnSpLocks noChangeShapeType="1"/>
                <a:stCxn id="69640" idx="1"/>
              </p:cNvCxnSpPr>
              <p:nvPr/>
            </p:nvCxnSpPr>
            <p:spPr bwMode="auto">
              <a:xfrm flipH="1" flipV="1">
                <a:off x="4205" y="2457"/>
                <a:ext cx="454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11272" name="AutoShape 1034"/>
            <p:cNvSpPr>
              <a:spLocks noChangeArrowheads="1"/>
            </p:cNvSpPr>
            <p:nvPr/>
          </p:nvSpPr>
          <p:spPr bwMode="auto">
            <a:xfrm>
              <a:off x="3981" y="2371"/>
              <a:ext cx="192" cy="192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O</a:t>
              </a:r>
            </a:p>
          </p:txBody>
        </p:sp>
        <p:sp>
          <p:nvSpPr>
            <p:cNvPr id="11273" name="AutoShape 1035"/>
            <p:cNvSpPr>
              <a:spLocks noChangeArrowheads="1"/>
            </p:cNvSpPr>
            <p:nvPr/>
          </p:nvSpPr>
          <p:spPr bwMode="auto">
            <a:xfrm>
              <a:off x="3978" y="838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9</a:t>
              </a:r>
            </a:p>
          </p:txBody>
        </p:sp>
        <p:sp>
          <p:nvSpPr>
            <p:cNvPr id="11274" name="AutoShape 1036"/>
            <p:cNvSpPr>
              <a:spLocks noChangeArrowheads="1"/>
            </p:cNvSpPr>
            <p:nvPr/>
          </p:nvSpPr>
          <p:spPr bwMode="auto">
            <a:xfrm>
              <a:off x="643" y="2402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70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Week9 - </a:t>
            </a:r>
            <a:fld id="{C42ADDA0-B824-4DEB-B472-7EAA7E2567F0}" type="slidenum">
              <a:rPr lang="en-SG" smtClean="0"/>
              <a:pPr>
                <a:defRPr/>
              </a:pPr>
              <a:t>9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5.424"/>
  <p:tag name="TIMELINE" val="26.3"/>
</p:tagLst>
</file>

<file path=ppt/theme/theme1.xml><?xml version="1.0" encoding="utf-8"?>
<a:theme xmlns:a="http://schemas.openxmlformats.org/drawingml/2006/main" name="11_Pixel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00000"/>
      </a:hlink>
      <a:folHlink>
        <a:srgbClr val="CC99FF"/>
      </a:folHlink>
    </a:clrScheme>
    <a:fontScheme name="1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25124</TotalTime>
  <Words>3066</Words>
  <Application>Microsoft Office PowerPoint</Application>
  <PresentationFormat>On-screen Show (4:3)</PresentationFormat>
  <Paragraphs>936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11_Pixel</vt:lpstr>
      <vt:lpstr>CS1010: Programming Methodology http://www.comp.nus.edu.sg/~cs1010/</vt:lpstr>
      <vt:lpstr>Week 9: Characters and Strings</vt:lpstr>
      <vt:lpstr>Week 9: Outline (1/2)</vt:lpstr>
      <vt:lpstr>Week 9: Outline (2/2)</vt:lpstr>
      <vt:lpstr>1. Week 8 Exercise #2: Valid Path</vt:lpstr>
      <vt:lpstr>1. Week 8 Exercise #2: Valid Path</vt:lpstr>
      <vt:lpstr>2. Motivation </vt:lpstr>
      <vt:lpstr>3. Characters</vt:lpstr>
      <vt:lpstr>3.1 Characters: ASCII</vt:lpstr>
      <vt:lpstr>3.2 Demo #1: Using Characters (1/2)</vt:lpstr>
      <vt:lpstr>3.2 Demo #1: Using Characters (2/2)</vt:lpstr>
      <vt:lpstr>3.3 Demo #2: Character I/O</vt:lpstr>
      <vt:lpstr>3.4 Demo #3: Character Functions</vt:lpstr>
      <vt:lpstr>3.4 Demo #3: Character Functions</vt:lpstr>
      <vt:lpstr>3.5 Characters: Common Error</vt:lpstr>
      <vt:lpstr>3.6 Ex #1: Summing Digit Characters</vt:lpstr>
      <vt:lpstr>4. Strings </vt:lpstr>
      <vt:lpstr>4.1 Strings: Basics</vt:lpstr>
      <vt:lpstr>4.2 Strings: I/O (1/2)</vt:lpstr>
      <vt:lpstr>4.2 Strings: I/O (2/2)</vt:lpstr>
      <vt:lpstr>4.2 Demo #4: String I/O</vt:lpstr>
      <vt:lpstr>4.3 Quick Quiz</vt:lpstr>
      <vt:lpstr>4.4 Demo #5: Remove Vowels</vt:lpstr>
      <vt:lpstr>Slide 24</vt:lpstr>
      <vt:lpstr>4.5 Character Array without terminating ‘\0’</vt:lpstr>
      <vt:lpstr>4.6 Demo #6: Hangman Game Ver1 (1/5)</vt:lpstr>
      <vt:lpstr>4.6 Demo #6: Hangman Game Ver1 (2/5)</vt:lpstr>
      <vt:lpstr>4.6 Demo #6: Hangman Game Ver1 (3/5)</vt:lpstr>
      <vt:lpstr>4.6 Demo #6: Hangman Game Ver1 (4/5)</vt:lpstr>
      <vt:lpstr>4.6 Demo #6: Hangman Game Ver1 (5/5)</vt:lpstr>
      <vt:lpstr>5. Pointer to String (1/2)</vt:lpstr>
      <vt:lpstr>5. Pointer to String (2/2)</vt:lpstr>
      <vt:lpstr>6. Array of Strings</vt:lpstr>
      <vt:lpstr>7. Array of Pointers to Strings</vt:lpstr>
      <vt:lpstr>8. Ex #2 (take-home): Hangman Game ver2</vt:lpstr>
      <vt:lpstr>9. String Functions (1/4)</vt:lpstr>
      <vt:lpstr>9. String Functions (2/4)</vt:lpstr>
      <vt:lpstr>9. String Functions (3/4)</vt:lpstr>
      <vt:lpstr>9. Demo #7: String Functions (4/4)</vt:lpstr>
      <vt:lpstr>10. Ex #3 (take-home): Arrow Program (1/2) </vt:lpstr>
      <vt:lpstr>10. Ex #3 (take-home): Arrow Program (1/2) </vt:lpstr>
      <vt:lpstr>11. Command-line Arguments (1/2)</vt:lpstr>
      <vt:lpstr>Slide 43</vt:lpstr>
      <vt:lpstr>Summary for Today</vt:lpstr>
      <vt:lpstr>Announcements/Things-to-do</vt:lpstr>
      <vt:lpstr>End of File</vt:lpstr>
    </vt:vector>
  </TitlesOfParts>
  <Company>SoC, 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8</dc:subject>
  <dc:creator>Janice Lee</dc:creator>
  <cp:lastModifiedBy>dcsksc</cp:lastModifiedBy>
  <cp:revision>1815</cp:revision>
  <dcterms:created xsi:type="dcterms:W3CDTF">1998-09-05T15:03:32Z</dcterms:created>
  <dcterms:modified xsi:type="dcterms:W3CDTF">2012-10-17T07:58:08Z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