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261" r:id="rId1"/>
  </p:sldMasterIdLst>
  <p:notesMasterIdLst>
    <p:notesMasterId r:id="rId48"/>
  </p:notesMasterIdLst>
  <p:handoutMasterIdLst>
    <p:handoutMasterId r:id="rId49"/>
  </p:handoutMasterIdLst>
  <p:sldIdLst>
    <p:sldId id="256" r:id="rId2"/>
    <p:sldId id="644" r:id="rId3"/>
    <p:sldId id="645" r:id="rId4"/>
    <p:sldId id="679" r:id="rId5"/>
    <p:sldId id="701" r:id="rId6"/>
    <p:sldId id="736" r:id="rId7"/>
    <p:sldId id="729" r:id="rId8"/>
    <p:sldId id="681" r:id="rId9"/>
    <p:sldId id="695" r:id="rId10"/>
    <p:sldId id="707" r:id="rId11"/>
    <p:sldId id="708" r:id="rId12"/>
    <p:sldId id="709" r:id="rId13"/>
    <p:sldId id="710" r:id="rId14"/>
    <p:sldId id="737" r:id="rId15"/>
    <p:sldId id="646" r:id="rId16"/>
    <p:sldId id="730" r:id="rId17"/>
    <p:sldId id="734" r:id="rId18"/>
    <p:sldId id="680" r:id="rId19"/>
    <p:sldId id="663" r:id="rId20"/>
    <p:sldId id="733" r:id="rId21"/>
    <p:sldId id="711" r:id="rId22"/>
    <p:sldId id="698" r:id="rId23"/>
    <p:sldId id="684" r:id="rId24"/>
    <p:sldId id="703" r:id="rId25"/>
    <p:sldId id="731" r:id="rId26"/>
    <p:sldId id="694" r:id="rId27"/>
    <p:sldId id="685" r:id="rId28"/>
    <p:sldId id="714" r:id="rId29"/>
    <p:sldId id="715" r:id="rId30"/>
    <p:sldId id="732" r:id="rId31"/>
    <p:sldId id="723" r:id="rId32"/>
    <p:sldId id="727" r:id="rId33"/>
    <p:sldId id="726" r:id="rId34"/>
    <p:sldId id="725" r:id="rId35"/>
    <p:sldId id="692" r:id="rId36"/>
    <p:sldId id="699" r:id="rId37"/>
    <p:sldId id="664" r:id="rId38"/>
    <p:sldId id="721" r:id="rId39"/>
    <p:sldId id="722" r:id="rId40"/>
    <p:sldId id="724" r:id="rId41"/>
    <p:sldId id="581" r:id="rId42"/>
    <p:sldId id="718" r:id="rId43"/>
    <p:sldId id="719" r:id="rId44"/>
    <p:sldId id="716" r:id="rId45"/>
    <p:sldId id="717" r:id="rId46"/>
    <p:sldId id="308" r:id="rId47"/>
  </p:sldIdLst>
  <p:sldSz cx="9144000" cy="6858000" type="screen4x3"/>
  <p:notesSz cx="6662738" cy="98329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FFCC"/>
    <a:srgbClr val="006600"/>
    <a:srgbClr val="CC6600"/>
    <a:srgbClr val="FF9933"/>
    <a:srgbClr val="FF6699"/>
    <a:srgbClr val="CCFFCC"/>
    <a:srgbClr val="CCFFFF"/>
    <a:srgbClr val="800000"/>
    <a:srgbClr val="CC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3610" autoAdjust="0"/>
    <p:restoredTop sz="83112" autoAdjust="0"/>
  </p:normalViewPr>
  <p:slideViewPr>
    <p:cSldViewPr snapToGrid="0">
      <p:cViewPr>
        <p:scale>
          <a:sx n="63" d="100"/>
          <a:sy n="63" d="100"/>
        </p:scale>
        <p:origin x="-156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48"/>
    </p:cViewPr>
  </p:sorterViewPr>
  <p:notesViewPr>
    <p:cSldViewPr snapToGrid="0">
      <p:cViewPr>
        <p:scale>
          <a:sx n="100" d="100"/>
          <a:sy n="100" d="100"/>
        </p:scale>
        <p:origin x="-2808" y="-84"/>
      </p:cViewPr>
      <p:guideLst>
        <p:guide orient="horz" pos="3098"/>
        <p:guide pos="209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628" tIns="47314" rIns="94628" bIns="47314" numCol="1" anchor="t" anchorCtr="0" compatLnSpc="1">
            <a:prstTxWarp prst="textNoShape">
              <a:avLst/>
            </a:prstTxWarp>
          </a:bodyPr>
          <a:lstStyle>
            <a:lvl1pPr defTabSz="946641" eaLnBrk="0" hangingPunct="0">
              <a:defRPr sz="13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3488" y="0"/>
            <a:ext cx="2889250" cy="4921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628" tIns="47314" rIns="94628" bIns="47314" numCol="1" anchor="t" anchorCtr="0" compatLnSpc="1">
            <a:prstTxWarp prst="textNoShape">
              <a:avLst/>
            </a:prstTxWarp>
          </a:bodyPr>
          <a:lstStyle>
            <a:lvl1pPr algn="r" defTabSz="946641" eaLnBrk="0" hangingPunct="0">
              <a:defRPr sz="13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0850"/>
            <a:ext cx="2889250" cy="4921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628" tIns="47314" rIns="94628" bIns="47314" numCol="1" anchor="b" anchorCtr="0" compatLnSpc="1">
            <a:prstTxWarp prst="textNoShape">
              <a:avLst/>
            </a:prstTxWarp>
          </a:bodyPr>
          <a:lstStyle>
            <a:lvl1pPr defTabSz="946641" eaLnBrk="0" hangingPunct="0">
              <a:defRPr sz="13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3488" y="9340850"/>
            <a:ext cx="2889250" cy="4921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628" tIns="47314" rIns="94628" bIns="47314" numCol="1" anchor="b" anchorCtr="0" compatLnSpc="1">
            <a:prstTxWarp prst="textNoShape">
              <a:avLst/>
            </a:prstTxWarp>
          </a:bodyPr>
          <a:lstStyle>
            <a:lvl1pPr algn="r" defTabSz="946641" eaLnBrk="0" hangingPunct="0">
              <a:defRPr sz="13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8B21C1AB-2ECD-47A2-BECB-1206244394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65638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628" tIns="47314" rIns="94628" bIns="47314" numCol="1" anchor="t" anchorCtr="0" compatLnSpc="1">
            <a:prstTxWarp prst="textNoShape">
              <a:avLst/>
            </a:prstTxWarp>
          </a:bodyPr>
          <a:lstStyle>
            <a:lvl1pPr defTabSz="946641" eaLnBrk="0" hangingPunct="0">
              <a:defRPr lang="en-GB" sz="1400">
                <a:latin typeface="+mj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CS1010 Programming Methodology</a:t>
            </a:r>
          </a:p>
        </p:txBody>
      </p:sp>
      <p:sp>
        <p:nvSpPr>
          <p:cNvPr id="5120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628" tIns="47314" rIns="94628" bIns="473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0"/>
            <a:r>
              <a:rPr lang="en-GB" noProof="0" smtClean="0"/>
              <a:t>Second level</a:t>
            </a:r>
          </a:p>
          <a:p>
            <a:pPr lvl="0"/>
            <a:r>
              <a:rPr lang="en-GB" noProof="0" smtClean="0"/>
              <a:t>Third level</a:t>
            </a:r>
          </a:p>
          <a:p>
            <a:pPr lvl="0"/>
            <a:r>
              <a:rPr lang="en-GB" noProof="0" smtClean="0"/>
              <a:t>Fourth level</a:t>
            </a:r>
          </a:p>
          <a:p>
            <a:pPr lvl="0"/>
            <a:r>
              <a:rPr lang="en-GB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0850"/>
            <a:ext cx="2889250" cy="4921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628" tIns="47314" rIns="94628" bIns="47314" numCol="1" anchor="b" anchorCtr="0" compatLnSpc="1">
            <a:prstTxWarp prst="textNoShape">
              <a:avLst/>
            </a:prstTxWarp>
          </a:bodyPr>
          <a:lstStyle>
            <a:lvl1pPr defTabSz="946641" eaLnBrk="0" hangingPunct="0">
              <a:defRPr sz="13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40850"/>
            <a:ext cx="2889250" cy="4921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628" tIns="47314" rIns="94628" bIns="47314" numCol="1" anchor="b" anchorCtr="0" compatLnSpc="1">
            <a:prstTxWarp prst="textNoShape">
              <a:avLst/>
            </a:prstTxWarp>
          </a:bodyPr>
          <a:lstStyle>
            <a:lvl1pPr algn="r" defTabSz="946641" eaLnBrk="0" hangingPunct="0">
              <a:defRPr sz="13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665D7BF7-5EAD-4592-A03D-57F7673998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773488" y="0"/>
            <a:ext cx="2887662" cy="492125"/>
          </a:xfrm>
          <a:prstGeom prst="rect">
            <a:avLst/>
          </a:prstGeom>
        </p:spPr>
        <p:txBody>
          <a:bodyPr vert="horz" lIns="90877" tIns="45438" rIns="90877" bIns="45438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22874BB-76A7-4FF7-AFC7-7E0F7BB9E78F}" type="datetimeFigureOut">
              <a:rPr lang="en-US"/>
              <a:pPr>
                <a:defRPr/>
              </a:pPr>
              <a:t>10/17/2012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96674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t>CS1010 Programming Methodology</a:t>
            </a:r>
          </a:p>
        </p:txBody>
      </p:sp>
      <p:sp>
        <p:nvSpPr>
          <p:cNvPr id="5222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</a:rPr>
              <a:t>CS1010 Programming Methodology</a:t>
            </a: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pPr marL="623888" lvl="1" indent="-227013"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</a:rPr>
              <a:t>CS1010 Programming Methodology</a:t>
            </a: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pPr marL="227013" indent="-227013" eaLnBrk="1" hangingPunct="1">
              <a:spcBef>
                <a:spcPct val="0"/>
              </a:spcBef>
              <a:buFont typeface="Calibri" pitchFamily="34" charset="0"/>
              <a:buAutoNum type="arabicPeriod"/>
            </a:pPr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</a:rPr>
              <a:t>CS1010 Programming Methodology</a:t>
            </a: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pPr marL="227013" indent="-227013" eaLnBrk="1" hangingPunct="1">
              <a:spcBef>
                <a:spcPct val="0"/>
              </a:spcBef>
              <a:buFont typeface="Calibri" pitchFamily="34" charset="0"/>
              <a:buAutoNum type="arabicPeriod"/>
            </a:pPr>
            <a:endParaRPr lang="en-US" b="1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</a:rPr>
              <a:t>CS1010 Programming Methodology</a:t>
            </a: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pPr marL="227013" indent="-227013" eaLnBrk="1" hangingPunct="1">
              <a:spcBef>
                <a:spcPct val="0"/>
              </a:spcBef>
              <a:buFont typeface="Calibri" pitchFamily="34" charset="0"/>
              <a:buAutoNum type="arabicPeriod"/>
            </a:pPr>
            <a:endParaRPr lang="en-US" b="1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</a:rPr>
              <a:t>CS1010 Programming Methodology</a:t>
            </a: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pPr marL="227013" indent="-227013" eaLnBrk="1" hangingPunct="1">
              <a:spcBef>
                <a:spcPct val="0"/>
              </a:spcBef>
              <a:buFont typeface="Calibri" pitchFamily="34" charset="0"/>
              <a:buAutoNum type="arabicPeriod"/>
            </a:pPr>
            <a:endParaRPr lang="en-US" b="1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18" tIns="47309" rIns="94618" bIns="47309"/>
          <a:lstStyle/>
          <a:p>
            <a:pPr defTabSz="946546" eaLnBrk="0" hangingPunct="0">
              <a:defRPr/>
            </a:pPr>
            <a:r>
              <a:rPr lang="en-GB" sz="1400" dirty="0">
                <a:latin typeface="+mj-lt"/>
              </a:rPr>
              <a:t>CS1010 Programming Methodology</a:t>
            </a: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lIns="94618" tIns="47309" rIns="94618" bIns="47309"/>
          <a:lstStyle/>
          <a:p>
            <a:pPr marL="225425" indent="-225425" eaLnBrk="1" hangingPunct="1">
              <a:spcBef>
                <a:spcPct val="0"/>
              </a:spcBef>
            </a:pPr>
            <a:endParaRPr lang="en-US" sz="1800" smtClean="0">
              <a:latin typeface="Arial" charset="0"/>
            </a:endParaRPr>
          </a:p>
          <a:p>
            <a:pPr marL="225425" indent="-225425" eaLnBrk="1" hangingPunct="1">
              <a:spcBef>
                <a:spcPct val="0"/>
              </a:spcBef>
            </a:pPr>
            <a:endParaRPr lang="en-US" sz="1800" smtClean="0">
              <a:latin typeface="Arial" charset="0"/>
            </a:endParaRPr>
          </a:p>
        </p:txBody>
      </p:sp>
      <p:sp>
        <p:nvSpPr>
          <p:cNvPr id="63493" name="Rectangle 3"/>
          <p:cNvSpPr txBox="1">
            <a:spLocks noChangeArrowheads="1"/>
          </p:cNvSpPr>
          <p:nvPr/>
        </p:nvSpPr>
        <p:spPr bwMode="auto">
          <a:xfrm>
            <a:off x="1041400" y="4821238"/>
            <a:ext cx="4883150" cy="4425950"/>
          </a:xfrm>
          <a:prstGeom prst="rect">
            <a:avLst/>
          </a:prstGeom>
          <a:noFill/>
          <a:ln w="12700" cap="sq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marL="227013" indent="-227013">
              <a:buFont typeface="Calibri" pitchFamily="34" charset="0"/>
              <a:buAutoNum type="arabicPeriod"/>
            </a:pPr>
            <a:r>
              <a:rPr lang="en-US" sz="1200">
                <a:latin typeface="Times New Roman" pitchFamily="18" charset="0"/>
                <a:cs typeface="Times New Roman" pitchFamily="18" charset="0"/>
              </a:rPr>
              <a:t>Picked from real student’s program.</a:t>
            </a:r>
            <a:endParaRPr lang="en-US" sz="12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18" tIns="47309" rIns="94618" bIns="47309"/>
          <a:lstStyle/>
          <a:p>
            <a:pPr defTabSz="946546" eaLnBrk="0" hangingPunct="0">
              <a:defRPr/>
            </a:pPr>
            <a:r>
              <a:rPr lang="en-GB" sz="1400" dirty="0">
                <a:latin typeface="+mj-lt"/>
              </a:rPr>
              <a:t>CS1010 Programming Methodology</a:t>
            </a: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lIns="94618" tIns="47309" rIns="94618" bIns="47309"/>
          <a:lstStyle/>
          <a:p>
            <a:pPr marL="342900" indent="-342900" eaLnBrk="1" hangingPunct="1">
              <a:spcBef>
                <a:spcPct val="0"/>
              </a:spcBef>
              <a:buFont typeface="+mj-lt"/>
              <a:buAutoNum type="arabicPeriod"/>
            </a:pPr>
            <a:endParaRPr lang="en-US" sz="1800" dirty="0" smtClean="0">
              <a:latin typeface="Arial" charset="0"/>
            </a:endParaRPr>
          </a:p>
        </p:txBody>
      </p:sp>
      <p:sp>
        <p:nvSpPr>
          <p:cNvPr id="63493" name="Rectangle 3"/>
          <p:cNvSpPr txBox="1">
            <a:spLocks noChangeArrowheads="1"/>
          </p:cNvSpPr>
          <p:nvPr/>
        </p:nvSpPr>
        <p:spPr bwMode="auto">
          <a:xfrm>
            <a:off x="1041400" y="4821238"/>
            <a:ext cx="4883150" cy="4425950"/>
          </a:xfrm>
          <a:prstGeom prst="rect">
            <a:avLst/>
          </a:prstGeom>
          <a:noFill/>
          <a:ln w="12700" cap="sq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marL="227013" indent="-227013">
              <a:buFont typeface="Calibri" pitchFamily="34" charset="0"/>
              <a:buAutoNum type="arabicPeriod"/>
            </a:pPr>
            <a:r>
              <a:rPr lang="en-US" sz="1200">
                <a:latin typeface="Times New Roman" pitchFamily="18" charset="0"/>
                <a:cs typeface="Times New Roman" pitchFamily="18" charset="0"/>
              </a:rPr>
              <a:t>Picked from real student’s program.</a:t>
            </a:r>
            <a:endParaRPr lang="en-US" sz="12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18" tIns="47309" rIns="94618" bIns="47309"/>
          <a:lstStyle/>
          <a:p>
            <a:pPr defTabSz="946546" eaLnBrk="0" hangingPunct="0">
              <a:defRPr/>
            </a:pPr>
            <a:r>
              <a:rPr lang="en-GB" sz="1400" dirty="0">
                <a:latin typeface="+mj-lt"/>
              </a:rPr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lIns="94618" tIns="47309" rIns="94618" bIns="47309"/>
          <a:lstStyle/>
          <a:p>
            <a:pPr marL="342900" indent="-342900" eaLnBrk="1" hangingPunct="1">
              <a:spcBef>
                <a:spcPct val="0"/>
              </a:spcBef>
              <a:buFont typeface="+mj-lt"/>
              <a:buAutoNum type="arabicPeriod"/>
            </a:pPr>
            <a:endParaRPr lang="en-US" sz="1800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18" tIns="47309" rIns="94618" bIns="47309"/>
          <a:lstStyle/>
          <a:p>
            <a:pPr defTabSz="946546" eaLnBrk="0" hangingPunct="0">
              <a:defRPr/>
            </a:pPr>
            <a:r>
              <a:rPr lang="en-GB" sz="1400" dirty="0">
                <a:latin typeface="+mj-lt"/>
              </a:rPr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lIns="94618" tIns="47309" rIns="94618" bIns="47309"/>
          <a:lstStyle/>
          <a:p>
            <a:pPr marL="225425" indent="-225425" eaLnBrk="1" hangingPunct="1">
              <a:spcBef>
                <a:spcPct val="0"/>
              </a:spcBef>
            </a:pPr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18" tIns="47309" rIns="94618" bIns="47309"/>
          <a:lstStyle/>
          <a:p>
            <a:pPr defTabSz="946546" eaLnBrk="0" hangingPunct="0">
              <a:defRPr/>
            </a:pPr>
            <a:r>
              <a:rPr lang="en-GB" sz="1400" dirty="0">
                <a:latin typeface="+mj-lt"/>
              </a:rPr>
              <a:t>CS1010 Programming Methodology</a:t>
            </a: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lIns="94618" tIns="47309" rIns="94618" bIns="47309"/>
          <a:lstStyle/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</a:pPr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18" tIns="47309" rIns="94618" bIns="47309"/>
          <a:lstStyle/>
          <a:p>
            <a:pPr defTabSz="946546" eaLnBrk="0" hangingPunct="0">
              <a:defRPr/>
            </a:pPr>
            <a:r>
              <a:rPr lang="en-GB" sz="1400" dirty="0">
                <a:latin typeface="+mj-lt"/>
              </a:rPr>
              <a:t>CS1010 Programming Methodology</a:t>
            </a: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lIns="94618" tIns="47309" rIns="94618" bIns="47309"/>
          <a:lstStyle/>
          <a:p>
            <a:pPr marL="225425" indent="-225425" eaLnBrk="1" hangingPunct="1">
              <a:spcBef>
                <a:spcPct val="0"/>
              </a:spcBef>
            </a:pPr>
            <a:endParaRPr lang="en-US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18" tIns="47309" rIns="94618" bIns="47309"/>
          <a:lstStyle/>
          <a:p>
            <a:pPr defTabSz="946546" eaLnBrk="0" hangingPunct="0">
              <a:defRPr/>
            </a:pPr>
            <a:r>
              <a:rPr lang="en-GB" sz="1400" dirty="0">
                <a:latin typeface="+mj-lt"/>
              </a:rPr>
              <a:t>CS1010 Programming Methodology</a:t>
            </a: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lIns="94618" tIns="47309" rIns="94618" bIns="47309"/>
          <a:lstStyle/>
          <a:p>
            <a:pPr marL="228600" indent="-228600" eaLnBrk="1" hangingPunct="1">
              <a:spcBef>
                <a:spcPct val="0"/>
              </a:spcBef>
              <a:buFont typeface="+mj-lt"/>
              <a:buNone/>
            </a:pPr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18" tIns="47309" rIns="94618" bIns="47309"/>
          <a:lstStyle/>
          <a:p>
            <a:pPr defTabSz="946546" eaLnBrk="0" hangingPunct="0">
              <a:defRPr/>
            </a:pPr>
            <a:r>
              <a:rPr lang="en-GB" sz="1400" dirty="0">
                <a:latin typeface="+mj-lt"/>
              </a:rPr>
              <a:t>CS1010 Programming Methodology</a:t>
            </a: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lIns="94618" tIns="47309" rIns="94618" bIns="47309"/>
          <a:lstStyle/>
          <a:p>
            <a:pPr marL="227013" indent="-227013" eaLnBrk="1" hangingPunct="1">
              <a:spcBef>
                <a:spcPct val="0"/>
              </a:spcBef>
              <a:buFont typeface="Calibri" pitchFamily="34" charset="0"/>
              <a:buAutoNum type="arabicPeriod"/>
            </a:pPr>
            <a:endParaRPr lang="en-US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</a:rPr>
              <a:t>CS1010 Programming Methodology</a:t>
            </a: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7013" indent="-227013" eaLnBrk="1" hangingPunct="1">
              <a:spcBef>
                <a:spcPct val="0"/>
              </a:spcBef>
            </a:pPr>
            <a:endParaRPr lang="en-US" sz="1800" smtClean="0">
              <a:latin typeface="Arial" charset="0"/>
            </a:endParaRPr>
          </a:p>
          <a:p>
            <a:pPr marL="227013" indent="-227013" eaLnBrk="1" hangingPunct="1">
              <a:spcBef>
                <a:spcPct val="0"/>
              </a:spcBef>
              <a:buFont typeface="Calibri" pitchFamily="34" charset="0"/>
              <a:buChar char="•"/>
            </a:pPr>
            <a:endParaRPr lang="en-US" sz="18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</a:rPr>
              <a:t>CS1010 Programming Methodology</a:t>
            </a: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pPr marL="227013" indent="-227013" eaLnBrk="1" hangingPunct="1">
              <a:spcBef>
                <a:spcPct val="0"/>
              </a:spcBef>
            </a:pPr>
            <a:endParaRPr lang="en-US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</a:rPr>
              <a:t>CS1010 Programming Methodology</a:t>
            </a: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7013" indent="-227013" eaLnBrk="1" hangingPunct="1">
              <a:spcBef>
                <a:spcPct val="0"/>
              </a:spcBef>
              <a:buFont typeface="Calibri" pitchFamily="34" charset="0"/>
              <a:buAutoNum type="arabicPeriod"/>
            </a:pPr>
            <a:endParaRPr lang="en-US" b="1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</a:rPr>
              <a:t>CS1010 Programming Methodology</a:t>
            </a: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</a:pPr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</a:rPr>
              <a:t>CS1010 Programming Methodology</a:t>
            </a: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dirty="0" smtClean="0">
                <a:cs typeface="Times New Roman" pitchFamily="18" charset="0"/>
              </a:rPr>
              <a:t>Program</a:t>
            </a:r>
            <a:r>
              <a:rPr lang="en-US" baseline="0" dirty="0" smtClean="0">
                <a:cs typeface="Times New Roman" pitchFamily="18" charset="0"/>
              </a:rPr>
              <a:t> is </a:t>
            </a:r>
            <a:r>
              <a:rPr lang="en-US" b="1" baseline="0" dirty="0" smtClean="0">
                <a:cs typeface="Times New Roman" pitchFamily="18" charset="0"/>
              </a:rPr>
              <a:t>Week9_Hangman_v1.c</a:t>
            </a:r>
            <a:r>
              <a:rPr lang="en-US" baseline="0" dirty="0" smtClean="0">
                <a:cs typeface="Times New Roman" pitchFamily="18" charset="0"/>
              </a:rPr>
              <a:t> </a:t>
            </a:r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</a:rPr>
              <a:t>CS1010 Programming Methodology</a:t>
            </a: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pPr marL="227013" indent="-227013" eaLnBrk="1" hangingPunct="1">
              <a:spcBef>
                <a:spcPct val="0"/>
              </a:spcBef>
            </a:pPr>
            <a:endParaRPr lang="en-US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</a:rPr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pPr marL="227013" indent="-227013" eaLnBrk="1" hangingPunct="1">
              <a:spcBef>
                <a:spcPct val="0"/>
              </a:spcBef>
            </a:pPr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</a:rPr>
              <a:t>CS1010 Programming Methodology</a:t>
            </a: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pPr marL="227013" indent="-227013" eaLnBrk="1" hangingPunct="1">
              <a:spcBef>
                <a:spcPct val="0"/>
              </a:spcBef>
            </a:pPr>
            <a:endParaRPr lang="en-US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18" tIns="47309" rIns="94618" bIns="47309"/>
          <a:lstStyle/>
          <a:p>
            <a:pPr defTabSz="946546" eaLnBrk="0" hangingPunct="0">
              <a:defRPr/>
            </a:pPr>
            <a:r>
              <a:rPr lang="en-GB" sz="1400" dirty="0">
                <a:latin typeface="+mj-lt"/>
              </a:rPr>
              <a:t>CS1010 Programming Methodology</a:t>
            </a: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 lIns="94618" tIns="47309" rIns="94618" bIns="47309"/>
          <a:lstStyle/>
          <a:p>
            <a:pPr eaLnBrk="1" hangingPunct="1">
              <a:spcBef>
                <a:spcPct val="0"/>
              </a:spcBef>
              <a:defRPr/>
            </a:pPr>
            <a:endParaRPr lang="en-GB" b="1" dirty="0" smtClean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</a:rPr>
              <a:t>CS1010 Programming Methodology</a:t>
            </a: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pPr marL="227013" indent="-227013" eaLnBrk="1" hangingPunct="1">
              <a:spcBef>
                <a:spcPct val="0"/>
              </a:spcBef>
            </a:pPr>
            <a:endParaRPr lang="en-US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</a:rPr>
              <a:t>CS1010 Programming Methodology</a:t>
            </a: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pPr marL="227013" indent="-227013" eaLnBrk="1" hangingPunct="1">
              <a:buFont typeface="Calibri" pitchFamily="34" charset="0"/>
              <a:buAutoNum type="arabicPeriod"/>
            </a:pPr>
            <a:r>
              <a:rPr lang="en-US" dirty="0" smtClean="0"/>
              <a:t>Program is </a:t>
            </a:r>
            <a:r>
              <a:rPr lang="en-US" b="1" dirty="0" smtClean="0"/>
              <a:t>Week9_StringPointer.c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</a:rPr>
              <a:t>CS1010 Programming Methodology</a:t>
            </a: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pPr marL="227013" indent="-227013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</a:rPr>
              <a:t>CS1010 Programming Methodology</a:t>
            </a: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</a:rPr>
              <a:t>CS1010 Programming Methodology</a:t>
            </a: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pPr marL="228600" indent="-228600" eaLnBrk="1" hangingPunct="1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</a:rPr>
              <a:t>CS1010 Programming Methodology</a:t>
            </a: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pPr marL="227013" indent="-227013" eaLnBrk="1" hangingPunct="1">
              <a:buFont typeface="Calibri" pitchFamily="34" charset="0"/>
              <a:buAutoNum type="arabicPeriod"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18" tIns="47309" rIns="94618" bIns="47309"/>
          <a:lstStyle/>
          <a:p>
            <a:pPr defTabSz="946546" eaLnBrk="0" hangingPunct="0">
              <a:defRPr/>
            </a:pPr>
            <a:r>
              <a:rPr lang="en-GB" sz="1400" dirty="0">
                <a:latin typeface="+mj-lt"/>
              </a:rPr>
              <a:t>CS1010 Programming Methodology</a:t>
            </a: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lIns="94618" tIns="47309" rIns="94618" bIns="47309"/>
          <a:lstStyle/>
          <a:p>
            <a:pPr marL="225425" indent="-225425" eaLnBrk="1" hangingPunct="1">
              <a:spcBef>
                <a:spcPct val="0"/>
              </a:spcBef>
            </a:pPr>
            <a:endParaRPr lang="en-US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18" tIns="47309" rIns="94618" bIns="47309"/>
          <a:lstStyle/>
          <a:p>
            <a:pPr defTabSz="946546" eaLnBrk="0" hangingPunct="0">
              <a:defRPr/>
            </a:pPr>
            <a:r>
              <a:rPr lang="en-GB" sz="1400" dirty="0">
                <a:latin typeface="+mj-lt"/>
              </a:rPr>
              <a:t>CS1010 Programming Methodology</a:t>
            </a: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lIns="94618" tIns="47309" rIns="94618" bIns="47309"/>
          <a:lstStyle/>
          <a:p>
            <a:pPr marL="227013" indent="-227013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Calibri" pitchFamily="34" charset="0"/>
              <a:buAutoNum type="arabicPeriod"/>
            </a:pPr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18" tIns="47309" rIns="94618" bIns="47309"/>
          <a:lstStyle/>
          <a:p>
            <a:pPr defTabSz="946546" eaLnBrk="0" hangingPunct="0">
              <a:defRPr/>
            </a:pPr>
            <a:r>
              <a:rPr lang="en-GB" sz="1400" dirty="0">
                <a:latin typeface="+mj-lt"/>
              </a:rPr>
              <a:t>CS1010 Programming Methodology</a:t>
            </a: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lIns="94618" tIns="47309" rIns="94618" bIns="47309"/>
          <a:lstStyle/>
          <a:p>
            <a:pPr marL="227013" indent="-227013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Calibri" pitchFamily="34" charset="0"/>
              <a:buNone/>
            </a:pPr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18" tIns="47309" rIns="94618" bIns="47309"/>
          <a:lstStyle/>
          <a:p>
            <a:pPr defTabSz="946546" eaLnBrk="0" hangingPunct="0">
              <a:defRPr/>
            </a:pPr>
            <a:r>
              <a:rPr lang="en-GB" sz="1400" dirty="0">
                <a:latin typeface="+mj-lt"/>
              </a:rPr>
              <a:t>CS1010 Programming Methodology</a:t>
            </a: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lIns="94618" tIns="47309" rIns="94618" bIns="47309"/>
          <a:lstStyle/>
          <a:p>
            <a:pPr marL="227013" indent="-227013" eaLnBrk="1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AutoNum type="arabicPeriod"/>
            </a:pPr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18" tIns="47309" rIns="94618" bIns="47309"/>
          <a:lstStyle/>
          <a:p>
            <a:pPr defTabSz="946546" eaLnBrk="0" hangingPunct="0">
              <a:defRPr/>
            </a:pPr>
            <a:r>
              <a:rPr lang="en-GB" sz="1400" dirty="0">
                <a:latin typeface="+mj-lt"/>
              </a:rPr>
              <a:t>CS1010 Programming Methodology</a:t>
            </a: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 lIns="94618" tIns="47309" rIns="94618" bIns="47309"/>
          <a:lstStyle/>
          <a:p>
            <a:pPr eaLnBrk="1" hangingPunct="1">
              <a:spcBef>
                <a:spcPct val="0"/>
              </a:spcBef>
              <a:defRPr/>
            </a:pPr>
            <a:endParaRPr lang="en-GB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dirty="0" smtClean="0"/>
              <a:t>CS1010 </a:t>
            </a:r>
            <a:r>
              <a:rPr dirty="0"/>
              <a:t>Programming Methodology</a:t>
            </a: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7013" indent="-227013" eaLnBrk="1" hangingPunct="1">
              <a:spcBef>
                <a:spcPct val="0"/>
              </a:spcBef>
              <a:buFont typeface="Calibri" pitchFamily="34" charset="0"/>
              <a:buAutoNum type="arabicPeriod"/>
            </a:pPr>
            <a:endParaRPr lang="en-US" b="1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dirty="0" smtClean="0"/>
              <a:t>CS1010 </a:t>
            </a:r>
            <a:r>
              <a:rPr dirty="0"/>
              <a:t>Programming Methodology</a:t>
            </a: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7013" indent="-227013" eaLnBrk="1" hangingPunct="1">
              <a:spcBef>
                <a:spcPct val="0"/>
              </a:spcBef>
            </a:pPr>
            <a:endParaRPr lang="en-US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</a:rPr>
              <a:t>CS1010 Programming Methodology</a:t>
            </a: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pPr marL="227013" indent="-227013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</a:rPr>
              <a:t>CS1010 Programming Methodology</a:t>
            </a: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pPr marL="227013" indent="-227013" eaLnBrk="1" hangingPunct="1">
              <a:buFont typeface="Calibri" pitchFamily="34" charset="0"/>
              <a:buAutoNum type="arabicPeriod"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t>CS1010 Programming Methodology</a:t>
            </a: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SG"/>
              <a:t>CS1010</a:t>
            </a:r>
            <a:r>
              <a:t> Programming Methodology</a:t>
            </a: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17488" indent="-217488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dirty="0" smtClean="0"/>
              <a:t>CS1010 </a:t>
            </a:r>
            <a:r>
              <a:rPr dirty="0"/>
              <a:t>Programming Methodology</a:t>
            </a: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</a:rPr>
              <a:t>CS1010 Programming Methodology</a:t>
            </a: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 typeface="+mj-lt"/>
              <a:buNone/>
            </a:pPr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</a:rPr>
              <a:t>CS1010 Programming Methodology</a:t>
            </a: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 typeface="+mj-lt"/>
              <a:buNone/>
            </a:pPr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</a:rPr>
              <a:t>CS1010 Programming Methodology</a:t>
            </a: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7013" indent="-227013" eaLnBrk="1" hangingPunct="1">
              <a:spcBef>
                <a:spcPct val="0"/>
              </a:spcBef>
            </a:pPr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9250" cy="492125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</p:spPr>
        <p:txBody>
          <a:bodyPr lIns="94628" tIns="47314" rIns="94628" bIns="47314"/>
          <a:lstStyle/>
          <a:p>
            <a:pPr defTabSz="946641" eaLnBrk="0" hangingPunct="0">
              <a:defRPr/>
            </a:pPr>
            <a:r>
              <a:rPr lang="en-GB" sz="1400" dirty="0">
                <a:latin typeface="+mj-lt"/>
              </a:rPr>
              <a:t>CS1010 Programming Methodology</a:t>
            </a: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pPr marL="227013" indent="-227013" eaLnBrk="1" hangingPunct="1">
              <a:spcBef>
                <a:spcPct val="0"/>
              </a:spcBef>
              <a:buFont typeface="Calibri" pitchFamily="34" charset="0"/>
              <a:buAutoNum type="arabicPeriod"/>
            </a:pPr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09" tIns="46305" rIns="92609" bIns="46305"/>
          <a:lstStyle/>
          <a:p>
            <a:pPr>
              <a:defRPr/>
            </a:pPr>
            <a:r>
              <a:rPr lang="en-US" sz="1400" dirty="0">
                <a:latin typeface="+mn-lt"/>
              </a:rPr>
              <a:t>CS1010 Programming Methodology</a:t>
            </a:r>
          </a:p>
        </p:txBody>
      </p:sp>
      <p:sp>
        <p:nvSpPr>
          <p:cNvPr id="58371" name="Rectangle 6"/>
          <p:cNvSpPr txBox="1">
            <a:spLocks noGrp="1" noChangeArrowheads="1"/>
          </p:cNvSpPr>
          <p:nvPr/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09" tIns="46305" rIns="92609" bIns="46305" anchor="b"/>
          <a:lstStyle/>
          <a:p>
            <a:pPr defTabSz="925513"/>
            <a:r>
              <a:rPr lang="en-US" sz="1200">
                <a:latin typeface="Times New Roman" pitchFamily="18" charset="0"/>
              </a:rPr>
              <a:t>©The McGraw-Hill Companies, Inc.</a:t>
            </a:r>
          </a:p>
        </p:txBody>
      </p:sp>
      <p:sp>
        <p:nvSpPr>
          <p:cNvPr id="58372" name="Rectangle 7"/>
          <p:cNvSpPr txBox="1">
            <a:spLocks noGrp="1" noChangeArrowheads="1"/>
          </p:cNvSpPr>
          <p:nvPr/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09" tIns="46305" rIns="92609" bIns="46305" anchor="b"/>
          <a:lstStyle/>
          <a:p>
            <a:pPr algn="r" defTabSz="925513"/>
            <a:fld id="{407669F5-8D9E-46F8-864B-9545693685C5}" type="slidenum">
              <a:rPr lang="en-US" sz="1200">
                <a:latin typeface="Times New Roman" pitchFamily="18" charset="0"/>
              </a:rPr>
              <a:pPr algn="r" defTabSz="925513"/>
              <a:t>9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583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4713" y="738188"/>
            <a:ext cx="4916487" cy="3686175"/>
          </a:xfrm>
          <a:solidFill>
            <a:srgbClr val="FFFFFF"/>
          </a:solidFill>
          <a:ln/>
        </p:spPr>
      </p:sp>
      <p:sp>
        <p:nvSpPr>
          <p:cNvPr id="583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4672013"/>
            <a:ext cx="4887912" cy="4422775"/>
          </a:xfrm>
          <a:solidFill>
            <a:srgbClr val="FFFFFF"/>
          </a:solidFill>
          <a:ln w="9525"/>
        </p:spPr>
        <p:txBody>
          <a:bodyPr lIns="92601" tIns="46301" rIns="92601" bIns="46301"/>
          <a:lstStyle/>
          <a:p>
            <a:pPr eaLnBrk="1" hangingPunct="1">
              <a:spcBef>
                <a:spcPct val="0"/>
              </a:spcBef>
            </a:pPr>
            <a:endParaRPr lang="en-US" sz="1800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29902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902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37338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SG" dirty="0" smtClean="0"/>
              <a:t>Week9 - </a:t>
            </a:r>
            <a:fld id="{C42ADDA0-B824-4DEB-B472-7EAA7E2567F0}" type="slidenum">
              <a:rPr lang="en-SG" smtClean="0"/>
              <a:pPr>
                <a:defRPr/>
              </a:pPr>
              <a:t>‹#›</a:t>
            </a:fld>
            <a:endParaRPr lang="en-SG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z="1000">
                <a:latin typeface="+mj-lt"/>
              </a:defRPr>
            </a:lvl1pPr>
          </a:lstStyle>
          <a:p>
            <a:pPr>
              <a:defRPr/>
            </a:pPr>
            <a:r>
              <a:rPr lang="en-SG" dirty="0" smtClean="0"/>
              <a:t>Week9 - </a:t>
            </a:r>
            <a:fld id="{C42ADDA0-B824-4DEB-B472-7EAA7E2567F0}" type="slidenum">
              <a:rPr lang="en-SG" smtClean="0"/>
              <a:pPr>
                <a:defRPr/>
              </a:pPr>
              <a:t>‹#›</a:t>
            </a:fld>
            <a:endParaRPr lang="en-SG" dirty="0"/>
          </a:p>
        </p:txBody>
      </p:sp>
      <p:sp>
        <p:nvSpPr>
          <p:cNvPr id="16" name="Date Placeholder 5"/>
          <p:cNvSpPr>
            <a:spLocks noGrp="1"/>
          </p:cNvSpPr>
          <p:nvPr>
            <p:ph type="dt" sz="half" idx="12"/>
          </p:nvPr>
        </p:nvSpPr>
        <p:spPr>
          <a:xfrm>
            <a:off x="3886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SG" dirty="0" smtClean="0"/>
              <a:t>Week9 - </a:t>
            </a:r>
            <a:fld id="{58F6B67C-46B6-4844-9708-930771983080}" type="slidenum">
              <a:rPr lang="en-SG" smtClean="0"/>
              <a:pPr>
                <a:defRPr/>
              </a:pPr>
              <a:t>‹#›</a:t>
            </a:fld>
            <a:endParaRPr lang="en-SG" dirty="0"/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3"/>
          </p:nvPr>
        </p:nvSpPr>
        <p:spPr bwMode="auto">
          <a:xfrm>
            <a:off x="457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cs typeface="Arial" charset="0"/>
              </a:defRPr>
            </a:lvl1pPr>
          </a:lstStyle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21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j-lt"/>
                <a:cs typeface="Arial" charset="0"/>
              </a:defRPr>
            </a:lvl1pPr>
          </a:lstStyle>
          <a:p>
            <a:pPr>
              <a:defRPr/>
            </a:pPr>
            <a:r>
              <a:rPr lang="en-SG" dirty="0" smtClean="0"/>
              <a:t>Week9 - </a:t>
            </a:r>
            <a:fld id="{C42ADDA0-B824-4DEB-B472-7EAA7E2567F0}" type="slidenum">
              <a:rPr lang="en-SG" smtClean="0"/>
              <a:pPr>
                <a:defRPr/>
              </a:pPr>
              <a:t>‹#›</a:t>
            </a:fld>
            <a:endParaRPr lang="en-SG" dirty="0"/>
          </a:p>
        </p:txBody>
      </p:sp>
      <p:sp>
        <p:nvSpPr>
          <p:cNvPr id="22" name="Date Placeholder 4"/>
          <p:cNvSpPr>
            <a:spLocks noGrp="1"/>
          </p:cNvSpPr>
          <p:nvPr>
            <p:ph type="dt" sz="half" idx="2"/>
          </p:nvPr>
        </p:nvSpPr>
        <p:spPr bwMode="auto">
          <a:xfrm>
            <a:off x="38100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70" r:id="rId1"/>
    <p:sldLayoutId id="2147485371" r:id="rId2"/>
    <p:sldLayoutId id="2147485372" r:id="rId3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101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d.uwo.ca/staff/magi/175/refs/char-funcs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cppreference.com/w/c/string/byte/isalnum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cc.edu/faculty/paul.bladek/c_string_functions.htm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.cf.ac.uk/Dave/C/node19.html" TargetMode="Externa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ngman.no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590800"/>
            <a:ext cx="8153400" cy="1066800"/>
          </a:xfrm>
        </p:spPr>
        <p:txBody>
          <a:bodyPr/>
          <a:lstStyle/>
          <a:p>
            <a:pPr eaLnBrk="1" hangingPunct="1"/>
            <a:r>
              <a:rPr lang="en-GB" sz="2900" b="1" smtClean="0">
                <a:cs typeface="Arial" charset="0"/>
              </a:rPr>
              <a:t>CS1010: Programming Methodology</a:t>
            </a:r>
            <a:r>
              <a:rPr lang="en-GB" b="1" smtClean="0">
                <a:cs typeface="Arial" charset="0"/>
              </a:rPr>
              <a:t> </a:t>
            </a:r>
            <a:r>
              <a:rPr lang="en-GB" sz="2900" b="1" smtClean="0">
                <a:cs typeface="Arial" charset="0"/>
                <a:hlinkClick r:id="rId3"/>
              </a:rPr>
              <a:t>http://www.comp.nus.edu.sg/~cs1010/</a:t>
            </a:r>
            <a:endParaRPr lang="en-GB" sz="2900" b="1" smtClean="0">
              <a:cs typeface="Arial" charset="0"/>
            </a:endParaRPr>
          </a:p>
        </p:txBody>
      </p:sp>
      <p:pic>
        <p:nvPicPr>
          <p:cNvPr id="5123" name="Picture 13" descr="Full_Colour_Thum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4724400"/>
            <a:ext cx="1600200" cy="88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459027" y="1458913"/>
            <a:ext cx="8148398" cy="4252339"/>
            <a:chOff x="459027" y="1458913"/>
            <a:chExt cx="8148398" cy="4252339"/>
          </a:xfrm>
        </p:grpSpPr>
        <p:sp>
          <p:nvSpPr>
            <p:cNvPr id="16" name="TextBox 15"/>
            <p:cNvSpPr txBox="1"/>
            <p:nvPr/>
          </p:nvSpPr>
          <p:spPr>
            <a:xfrm>
              <a:off x="459027" y="1567911"/>
              <a:ext cx="6296629" cy="4143341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342900" indent="-342900">
                <a:tabLst>
                  <a:tab pos="360363" algn="l"/>
                  <a:tab pos="630238" algn="l"/>
                </a:tabLst>
                <a:defRPr/>
              </a:pPr>
              <a:r>
                <a:rPr lang="en-US" sz="1600" b="1" dirty="0" smtClean="0">
                  <a:solidFill>
                    <a:srgbClr val="800000"/>
                  </a:solidFill>
                  <a:latin typeface="Courier New" pitchFamily="49" charset="0"/>
                </a:rPr>
                <a:t>// Week9_CharacterDemo1.c</a:t>
              </a:r>
            </a:p>
            <a:p>
              <a:pPr marL="342900" indent="-342900">
                <a:tabLst>
                  <a:tab pos="360363" algn="l"/>
                  <a:tab pos="630238" algn="l"/>
                </a:tabLst>
                <a:defRPr/>
              </a:pPr>
              <a:r>
                <a:rPr lang="en-US" sz="1600" b="1" dirty="0" smtClean="0">
                  <a:solidFill>
                    <a:srgbClr val="7030A0"/>
                  </a:solidFill>
                  <a:latin typeface="Courier New" pitchFamily="49" charset="0"/>
                </a:rPr>
                <a:t>#include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&lt;</a:t>
              </a:r>
              <a:r>
                <a:rPr lang="en-US" sz="1600" b="1" dirty="0" err="1" smtClean="0">
                  <a:solidFill>
                    <a:srgbClr val="006600"/>
                  </a:solidFill>
                  <a:latin typeface="Courier New" pitchFamily="49" charset="0"/>
                </a:rPr>
                <a:t>stdio.h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&gt;</a:t>
              </a:r>
            </a:p>
            <a:p>
              <a:pPr marL="342900" indent="-342900">
                <a:tabLst>
                  <a:tab pos="360363" algn="l"/>
                  <a:tab pos="630238" algn="l"/>
                </a:tabLst>
                <a:defRPr/>
              </a:pPr>
              <a:endParaRPr lang="en-US" sz="1600" b="1" dirty="0" smtClean="0">
                <a:solidFill>
                  <a:srgbClr val="000000"/>
                </a:solidFill>
                <a:latin typeface="Courier New" pitchFamily="49" charset="0"/>
              </a:endParaRPr>
            </a:p>
            <a:p>
              <a:pPr marL="342900" indent="-342900">
                <a:tabLst>
                  <a:tab pos="360363" algn="l"/>
                  <a:tab pos="630238" algn="l"/>
                </a:tabLst>
                <a:defRPr/>
              </a:pP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</a:rPr>
                <a:t>int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 main(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</a:rPr>
                <a:t>void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) {</a:t>
              </a:r>
            </a:p>
            <a:p>
              <a:pPr marL="342900" indent="-342900">
                <a:tabLst>
                  <a:tab pos="360363" algn="l"/>
                  <a:tab pos="630238" algn="l"/>
                </a:tabLst>
                <a:defRPr/>
              </a:pPr>
              <a:endParaRPr lang="en-US" sz="1600" b="1" dirty="0" smtClean="0">
                <a:solidFill>
                  <a:srgbClr val="000000"/>
                </a:solidFill>
                <a:latin typeface="Courier New" pitchFamily="49" charset="0"/>
              </a:endParaRPr>
            </a:p>
            <a:p>
              <a:pPr marL="342900" indent="-342900">
                <a:tabLst>
                  <a:tab pos="360363" algn="l"/>
                  <a:tab pos="630238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</a:rPr>
                <a:t>char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 grade 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'A'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</a:rPr>
                <a:t>newgrade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</a:rPr>
                <a:t>ch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;</a:t>
              </a:r>
            </a:p>
            <a:p>
              <a:pPr marL="342900" indent="-342900">
                <a:tabLst>
                  <a:tab pos="360363" algn="l"/>
                  <a:tab pos="630238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</a:rPr>
                <a:t>int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 value;</a:t>
              </a:r>
            </a:p>
            <a:p>
              <a:pPr marL="342900" indent="-342900">
                <a:tabLst>
                  <a:tab pos="360363" algn="l"/>
                  <a:tab pos="630238" algn="l"/>
                </a:tabLst>
                <a:defRPr/>
              </a:pPr>
              <a:endParaRPr lang="en-US" sz="1600" b="1" dirty="0" smtClean="0">
                <a:solidFill>
                  <a:srgbClr val="000000"/>
                </a:solidFill>
                <a:latin typeface="Courier New" pitchFamily="49" charset="0"/>
              </a:endParaRPr>
            </a:p>
            <a:p>
              <a:pPr marL="342900" indent="-342900">
                <a:tabLst>
                  <a:tab pos="360363" algn="l"/>
                  <a:tab pos="630238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"grade = 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</a:rPr>
                <a:t>%c\n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, grade);</a:t>
              </a:r>
            </a:p>
            <a:p>
              <a:pPr marL="342900" indent="-342900">
                <a:tabLst>
                  <a:tab pos="360363" algn="l"/>
                  <a:tab pos="630238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</a:rPr>
                <a:t>newgrade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 = grade +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2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; </a:t>
              </a:r>
            </a:p>
            <a:p>
              <a:pPr marL="342900" indent="-342900">
                <a:tabLst>
                  <a:tab pos="360363" algn="l"/>
                  <a:tab pos="630238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"</a:t>
              </a:r>
              <a:r>
                <a:rPr lang="en-US" sz="1600" b="1" dirty="0" err="1" smtClean="0">
                  <a:solidFill>
                    <a:srgbClr val="006600"/>
                  </a:solidFill>
                  <a:latin typeface="Courier New" pitchFamily="49" charset="0"/>
                </a:rPr>
                <a:t>newgrade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= 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</a:rPr>
                <a:t>%c\n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</a:rPr>
                <a:t>newgrade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</a:p>
            <a:p>
              <a:pPr marL="342900" indent="-342900">
                <a:tabLst>
                  <a:tab pos="360363" algn="l"/>
                  <a:tab pos="630238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"</a:t>
              </a:r>
              <a:r>
                <a:rPr lang="en-US" sz="1600" b="1" dirty="0" err="1" smtClean="0">
                  <a:solidFill>
                    <a:srgbClr val="006600"/>
                  </a:solidFill>
                  <a:latin typeface="Courier New" pitchFamily="49" charset="0"/>
                </a:rPr>
                <a:t>newgrade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 = 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</a:rPr>
                <a:t>%d\n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</a:rPr>
                <a:t>newgrade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</a:p>
            <a:p>
              <a:pPr marL="342900" indent="-342900">
                <a:tabLst>
                  <a:tab pos="360363" algn="l"/>
                  <a:tab pos="630238" algn="l"/>
                </a:tabLst>
                <a:defRPr/>
              </a:pPr>
              <a:endParaRPr lang="en-US" sz="1600" b="1" dirty="0" smtClean="0">
                <a:solidFill>
                  <a:srgbClr val="000000"/>
                </a:solidFill>
                <a:latin typeface="Courier New" pitchFamily="49" charset="0"/>
              </a:endParaRPr>
            </a:p>
            <a:p>
              <a:pPr marL="342900" indent="-342900">
                <a:tabLst>
                  <a:tab pos="360363" algn="l"/>
                  <a:tab pos="630238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	value 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65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;</a:t>
              </a:r>
            </a:p>
            <a:p>
              <a:pPr marL="342900" indent="-342900">
                <a:tabLst>
                  <a:tab pos="360363" algn="l"/>
                  <a:tab pos="630238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"value = 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</a:rPr>
                <a:t>%d\n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, value);</a:t>
              </a:r>
            </a:p>
            <a:p>
              <a:pPr marL="342900" indent="-342900">
                <a:tabLst>
                  <a:tab pos="360363" algn="l"/>
                  <a:tab pos="630238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"value = 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</a:rPr>
                <a:t>%c\n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, value);</a:t>
              </a:r>
              <a:endParaRPr lang="en-US" sz="1600" b="1" dirty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484813" y="1458913"/>
              <a:ext cx="3122612" cy="369332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 smtClean="0"/>
                <a:t>Week9_CharacterDemo1.c</a:t>
              </a:r>
              <a:endParaRPr lang="en-SG" dirty="0"/>
            </a:p>
          </p:txBody>
        </p:sp>
      </p:grpSp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153400" cy="97155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charset="0"/>
              </a:rPr>
              <a:t>3.2 Demo #1: Using Characters (1/2)</a:t>
            </a:r>
          </a:p>
        </p:txBody>
      </p:sp>
      <p:sp>
        <p:nvSpPr>
          <p:cNvPr id="12294" name="Text Box 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11" name="Line Callout 2 (Border and Accent Bar) 10"/>
          <p:cNvSpPr/>
          <p:nvPr/>
        </p:nvSpPr>
        <p:spPr bwMode="auto">
          <a:xfrm>
            <a:off x="3230292" y="2293568"/>
            <a:ext cx="2193925" cy="492125"/>
          </a:xfrm>
          <a:prstGeom prst="accentBorderCallout2">
            <a:avLst/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1400" dirty="0"/>
              <a:t>Declaring and </a:t>
            </a:r>
            <a:r>
              <a:rPr lang="en-US" sz="1400" dirty="0" err="1"/>
              <a:t>initialising</a:t>
            </a:r>
            <a:r>
              <a:rPr lang="en-US" sz="1400" dirty="0"/>
              <a:t> char variables.</a:t>
            </a:r>
            <a:endParaRPr lang="en-SG" sz="1400" dirty="0"/>
          </a:p>
        </p:txBody>
      </p:sp>
      <p:sp>
        <p:nvSpPr>
          <p:cNvPr id="12" name="Line Callout 2 (Border and Accent Bar) 11"/>
          <p:cNvSpPr/>
          <p:nvPr/>
        </p:nvSpPr>
        <p:spPr bwMode="auto">
          <a:xfrm>
            <a:off x="4953717" y="5494343"/>
            <a:ext cx="2195512" cy="557213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74536"/>
              <a:gd name="adj6" fmla="val -66655"/>
            </a:avLst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1400" dirty="0"/>
              <a:t>Relationship between character and integer.</a:t>
            </a:r>
            <a:endParaRPr lang="en-SG" sz="1400" dirty="0"/>
          </a:p>
        </p:txBody>
      </p:sp>
      <p:sp>
        <p:nvSpPr>
          <p:cNvPr id="13" name="Line Callout 2 (Border and Accent Bar) 12"/>
          <p:cNvSpPr/>
          <p:nvPr/>
        </p:nvSpPr>
        <p:spPr bwMode="auto">
          <a:xfrm>
            <a:off x="4422094" y="3102576"/>
            <a:ext cx="1066800" cy="334963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4132"/>
              <a:gd name="adj6" fmla="val -135492"/>
            </a:avLst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1400" dirty="0"/>
              <a:t>Using %c</a:t>
            </a:r>
            <a:endParaRPr lang="en-SG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6059809" y="3226288"/>
            <a:ext cx="2214762" cy="1015663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grade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en-US" sz="20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newgrade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= C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newgrade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= 67</a:t>
            </a:r>
            <a:endParaRPr lang="en-US" sz="20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51873" y="4662221"/>
            <a:ext cx="1828800" cy="72707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value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 65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value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 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Week9 - </a:t>
            </a:r>
            <a:fld id="{C42ADDA0-B824-4DEB-B472-7EAA7E2567F0}" type="slidenum">
              <a:rPr lang="en-SG" smtClean="0"/>
              <a:pPr>
                <a:defRPr/>
              </a:pPr>
              <a:t>10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312515" y="1764682"/>
            <a:ext cx="6296629" cy="280076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tabLst>
                <a:tab pos="719138" algn="l"/>
              </a:tabLst>
              <a:defRPr/>
            </a:pPr>
            <a:endParaRPr lang="en-US" sz="16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marL="342900" indent="-342900">
              <a:tabLst>
                <a:tab pos="719138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if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'A' 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&lt;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'c'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)</a:t>
            </a:r>
          </a:p>
          <a:p>
            <a:pPr marL="342900" indent="-342900">
              <a:tabLst>
                <a:tab pos="719138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	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printf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"'A' is less than 'c'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</a:rPr>
              <a:t>\n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"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pPr marL="342900" indent="-342900">
              <a:tabLst>
                <a:tab pos="719138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else</a:t>
            </a:r>
          </a:p>
          <a:p>
            <a:pPr marL="342900" indent="-342900">
              <a:tabLst>
                <a:tab pos="719138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	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printf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"'A' is not less than 'c'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</a:rPr>
              <a:t>\n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"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pPr marL="342900" indent="-342900">
              <a:tabLst>
                <a:tab pos="719138" algn="l"/>
              </a:tabLst>
              <a:defRPr/>
            </a:pPr>
            <a:endParaRPr lang="en-US" sz="16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marL="342900" indent="-342900">
              <a:tabLst>
                <a:tab pos="719138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for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ch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'p'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ch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&lt;=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't'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ch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++)</a:t>
            </a:r>
          </a:p>
          <a:p>
            <a:pPr marL="342900" indent="-342900">
              <a:tabLst>
                <a:tab pos="719138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	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printf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("</a:t>
            </a:r>
            <a:r>
              <a:rPr lang="en-US" sz="1600" b="1" dirty="0" err="1" smtClean="0">
                <a:solidFill>
                  <a:srgbClr val="006600"/>
                </a:solidFill>
                <a:latin typeface="Courier New" pitchFamily="49" charset="0"/>
              </a:rPr>
              <a:t>ch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</a:rPr>
              <a:t>%c\n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"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ch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pPr marL="342900" indent="-342900">
              <a:tabLst>
                <a:tab pos="719138" algn="l"/>
              </a:tabLst>
              <a:defRPr/>
            </a:pPr>
            <a:endParaRPr lang="en-US" sz="16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marL="342900" indent="-342900">
              <a:tabLst>
                <a:tab pos="719138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return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0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tabLst>
                <a:tab pos="719138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153400" cy="97155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charset="0"/>
              </a:rPr>
              <a:t>3.2 Demo #1: Using Characters (2/2)</a:t>
            </a:r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11" name="Line Callout 2 (Border and Accent Bar) 10"/>
          <p:cNvSpPr/>
          <p:nvPr/>
        </p:nvSpPr>
        <p:spPr bwMode="auto">
          <a:xfrm>
            <a:off x="3063875" y="1543050"/>
            <a:ext cx="2193925" cy="354013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5081"/>
              <a:gd name="adj6" fmla="val -41979"/>
            </a:avLst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1400" dirty="0"/>
              <a:t>Comparing characters.</a:t>
            </a:r>
            <a:endParaRPr lang="en-SG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5108575" y="3971925"/>
            <a:ext cx="3578225" cy="42227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'A' is less than 'c'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24450" y="4535488"/>
            <a:ext cx="1597025" cy="164147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 p</a:t>
            </a:r>
          </a:p>
          <a:p>
            <a:pPr>
              <a:defRPr/>
            </a:pP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 q</a:t>
            </a:r>
          </a:p>
          <a:p>
            <a:pPr>
              <a:defRPr/>
            </a:pP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 r</a:t>
            </a:r>
          </a:p>
          <a:p>
            <a:pPr>
              <a:defRPr/>
            </a:pP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 s</a:t>
            </a:r>
          </a:p>
          <a:p>
            <a:pPr>
              <a:defRPr/>
            </a:pP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 t</a:t>
            </a:r>
          </a:p>
        </p:txBody>
      </p:sp>
      <p:sp>
        <p:nvSpPr>
          <p:cNvPr id="14" name="Line Callout 2 (Border and Accent Bar) 13"/>
          <p:cNvSpPr/>
          <p:nvPr/>
        </p:nvSpPr>
        <p:spPr bwMode="auto">
          <a:xfrm>
            <a:off x="5970588" y="3135313"/>
            <a:ext cx="2193925" cy="557212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2015"/>
              <a:gd name="adj6" fmla="val -60209"/>
            </a:avLst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1400" dirty="0"/>
              <a:t>Using character variable as a loop variable.</a:t>
            </a:r>
            <a:endParaRPr lang="en-SG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Week9 - </a:t>
            </a:r>
            <a:fld id="{C42ADDA0-B824-4DEB-B472-7EAA7E2567F0}" type="slidenum">
              <a:rPr lang="en-SG" smtClean="0"/>
              <a:pPr>
                <a:defRPr/>
              </a:pPr>
              <a:t>11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492125" y="2144713"/>
            <a:ext cx="7383463" cy="4164012"/>
            <a:chOff x="492125" y="2144713"/>
            <a:chExt cx="7383463" cy="4164012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492125" y="2239963"/>
              <a:ext cx="5897563" cy="4068762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rgbClr val="8A8AB9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9"/>
                </a:srgbClr>
              </a:outerShdw>
            </a:effectLst>
          </p:spPr>
          <p:txBody>
            <a:bodyPr/>
            <a:lstStyle/>
            <a:p>
              <a:pPr marL="342900" indent="-342900">
                <a:defRPr/>
              </a:pPr>
              <a:r>
                <a:rPr lang="en-US" sz="1600" b="1" dirty="0">
                  <a:solidFill>
                    <a:srgbClr val="800000"/>
                  </a:solidFill>
                  <a:latin typeface="Courier New" pitchFamily="49" charset="0"/>
                </a:rPr>
                <a:t>// </a:t>
              </a:r>
              <a:r>
                <a:rPr lang="en-US" sz="1600" b="1" dirty="0" smtClean="0">
                  <a:solidFill>
                    <a:srgbClr val="800000"/>
                  </a:solidFill>
                  <a:latin typeface="Courier New" pitchFamily="49" charset="0"/>
                </a:rPr>
                <a:t>Week9_CharacterDemo2.c</a:t>
              </a:r>
              <a:endParaRPr lang="en-US" sz="1600" b="1" dirty="0">
                <a:solidFill>
                  <a:srgbClr val="800000"/>
                </a:solidFill>
                <a:latin typeface="Courier New" pitchFamily="49" charset="0"/>
              </a:endParaRPr>
            </a:p>
            <a:p>
              <a:pPr marL="342900" indent="-342900">
                <a:defRPr/>
              </a:pPr>
              <a:r>
                <a:rPr lang="en-US" sz="1600" b="1" dirty="0">
                  <a:latin typeface="Courier New" pitchFamily="49" charset="0"/>
                </a:rPr>
                <a:t>#include &lt;</a:t>
              </a:r>
              <a:r>
                <a:rPr lang="en-US" sz="1600" b="1" dirty="0" err="1">
                  <a:latin typeface="Courier New" pitchFamily="49" charset="0"/>
                </a:rPr>
                <a:t>stdio.h</a:t>
              </a:r>
              <a:r>
                <a:rPr lang="en-US" sz="1600" b="1" dirty="0">
                  <a:latin typeface="Courier New" pitchFamily="49" charset="0"/>
                </a:rPr>
                <a:t>&gt;</a:t>
              </a:r>
            </a:p>
            <a:p>
              <a:pPr marL="342900" indent="-342900">
                <a:defRPr/>
              </a:pPr>
              <a:endParaRPr lang="en-US" sz="1600" b="1" dirty="0">
                <a:latin typeface="Courier New" pitchFamily="49" charset="0"/>
              </a:endParaRPr>
            </a:p>
            <a:p>
              <a:pPr marL="342900" indent="-342900">
                <a:defRPr/>
              </a:pPr>
              <a:r>
                <a:rPr lang="en-US" sz="1600" b="1" dirty="0" err="1">
                  <a:latin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</a:rPr>
                <a:t> main(void</a:t>
              </a:r>
              <a:r>
                <a:rPr lang="en-US" sz="1600" b="1" dirty="0" smtClean="0">
                  <a:latin typeface="Courier New" pitchFamily="49" charset="0"/>
                </a:rPr>
                <a:t>) {</a:t>
              </a:r>
              <a:endParaRPr lang="en-US" sz="1600" b="1" dirty="0">
                <a:latin typeface="Courier New" pitchFamily="49" charset="0"/>
              </a:endParaRPr>
            </a:p>
            <a:p>
              <a:pPr marL="342900" indent="-342900">
                <a:defRPr/>
              </a:pPr>
              <a:r>
                <a:rPr lang="en-US" sz="1600" b="1" dirty="0">
                  <a:latin typeface="Courier New" pitchFamily="49" charset="0"/>
                </a:rPr>
                <a:t>	char </a:t>
              </a:r>
              <a:r>
                <a:rPr lang="en-US" sz="1600" b="1" dirty="0" err="1">
                  <a:latin typeface="Courier New" pitchFamily="49" charset="0"/>
                </a:rPr>
                <a:t>ch</a:t>
              </a:r>
              <a:r>
                <a:rPr lang="en-US" sz="1600" b="1" dirty="0">
                  <a:latin typeface="Courier New" pitchFamily="49" charset="0"/>
                </a:rPr>
                <a:t>;</a:t>
              </a:r>
            </a:p>
            <a:p>
              <a:pPr marL="342900" indent="-342900">
                <a:defRPr/>
              </a:pPr>
              <a:endParaRPr lang="en-US" sz="1600" b="1" dirty="0">
                <a:latin typeface="Courier New" pitchFamily="49" charset="0"/>
              </a:endParaRPr>
            </a:p>
            <a:p>
              <a:pPr marL="342900" indent="-342900">
                <a:defRPr/>
              </a:pPr>
              <a:r>
                <a:rPr lang="en-US" sz="1600" b="1" dirty="0">
                  <a:latin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</a:rPr>
                <a:t>("Enter a character: ");</a:t>
              </a:r>
            </a:p>
            <a:p>
              <a:pPr marL="342900" indent="-342900"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</a:rPr>
                <a:t>ch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 = </a:t>
              </a:r>
              <a:r>
                <a:rPr lang="en-US" sz="1600" b="1" dirty="0" err="1">
                  <a:solidFill>
                    <a:srgbClr val="C00000"/>
                  </a:solidFill>
                  <a:latin typeface="Courier New" pitchFamily="49" charset="0"/>
                </a:rPr>
                <a:t>getchar</a:t>
              </a:r>
              <a:r>
                <a:rPr lang="en-US" sz="1600" b="1" dirty="0">
                  <a:solidFill>
                    <a:srgbClr val="C00000"/>
                  </a:solidFill>
                  <a:latin typeface="Courier New" pitchFamily="49" charset="0"/>
                </a:rPr>
                <a:t>();</a:t>
              </a:r>
            </a:p>
            <a:p>
              <a:pPr marL="342900" indent="-342900">
                <a:defRPr/>
              </a:pPr>
              <a:endParaRPr lang="en-US" sz="1600" b="1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 marL="342900" indent="-342900"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“Character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</a:rPr>
                <a:t>entered is "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</a:p>
            <a:p>
              <a:pPr marL="342900" indent="-342900"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 err="1">
                  <a:solidFill>
                    <a:srgbClr val="C00000"/>
                  </a:solidFill>
                  <a:latin typeface="Courier New" pitchFamily="49" charset="0"/>
                </a:rPr>
                <a:t>putchar</a:t>
              </a:r>
              <a:r>
                <a:rPr lang="en-US" sz="1600" b="1" dirty="0">
                  <a:solidFill>
                    <a:srgbClr val="C00000"/>
                  </a:solidFill>
                  <a:latin typeface="Courier New" pitchFamily="49" charset="0"/>
                </a:rPr>
                <a:t>(</a:t>
              </a:r>
              <a:r>
                <a:rPr lang="en-US" sz="1600" b="1" dirty="0" err="1">
                  <a:solidFill>
                    <a:srgbClr val="C00000"/>
                  </a:solidFill>
                  <a:latin typeface="Courier New" pitchFamily="49" charset="0"/>
                </a:rPr>
                <a:t>ch</a:t>
              </a:r>
              <a:r>
                <a:rPr lang="en-US" sz="1600" b="1" dirty="0">
                  <a:solidFill>
                    <a:srgbClr val="C00000"/>
                  </a:solidFill>
                  <a:latin typeface="Courier New" pitchFamily="49" charset="0"/>
                </a:rPr>
                <a:t>)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;</a:t>
              </a:r>
            </a:p>
            <a:p>
              <a:pPr marL="342900" indent="-342900"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 err="1">
                  <a:solidFill>
                    <a:srgbClr val="C00000"/>
                  </a:solidFill>
                  <a:latin typeface="Courier New" pitchFamily="49" charset="0"/>
                </a:rPr>
                <a:t>putchar</a:t>
              </a:r>
              <a:r>
                <a:rPr lang="en-US" sz="1600" b="1" dirty="0">
                  <a:solidFill>
                    <a:srgbClr val="C00000"/>
                  </a:solidFill>
                  <a:latin typeface="Courier New" pitchFamily="49" charset="0"/>
                </a:rPr>
                <a:t>('\n')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;</a:t>
              </a:r>
            </a:p>
            <a:p>
              <a:pPr marL="342900" indent="-342900">
                <a:defRPr/>
              </a:pPr>
              <a:endParaRPr lang="en-US" sz="1600" b="1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 marL="342900" indent="-342900"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	return 0;</a:t>
              </a:r>
            </a:p>
            <a:p>
              <a:pPr marL="342900" indent="-342900"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}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752975" y="2144713"/>
              <a:ext cx="3122613" cy="369332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 smtClean="0"/>
                <a:t>Week9_CharacterDemo2.c</a:t>
              </a:r>
              <a:endParaRPr lang="en-SG" dirty="0"/>
            </a:p>
          </p:txBody>
        </p:sp>
      </p:grpSp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153400" cy="97155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charset="0"/>
              </a:rPr>
              <a:t>3.3 Demo #2: Character I/O</a:t>
            </a:r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11" name="Line Callout 2 (Border and Accent Bar) 10"/>
          <p:cNvSpPr/>
          <p:nvPr/>
        </p:nvSpPr>
        <p:spPr bwMode="auto">
          <a:xfrm>
            <a:off x="3286464" y="2907285"/>
            <a:ext cx="1828800" cy="560387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96701"/>
              <a:gd name="adj6" fmla="val -49062"/>
            </a:avLst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1400" dirty="0"/>
              <a:t>Read a character from </a:t>
            </a:r>
            <a:r>
              <a:rPr lang="en-US" sz="1400" dirty="0" err="1"/>
              <a:t>stdin</a:t>
            </a:r>
            <a:r>
              <a:rPr lang="en-US" sz="1400" dirty="0"/>
              <a:t>.</a:t>
            </a:r>
            <a:endParaRPr lang="en-SG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4903788" y="3673163"/>
            <a:ext cx="3805237" cy="72707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Enter a character: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W</a:t>
            </a:r>
          </a:p>
          <a:p>
            <a:pPr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Character entered is W </a:t>
            </a:r>
          </a:p>
        </p:txBody>
      </p:sp>
      <p:sp>
        <p:nvSpPr>
          <p:cNvPr id="14" name="Line Callout 2 (Border and Accent Bar) 13"/>
          <p:cNvSpPr/>
          <p:nvPr/>
        </p:nvSpPr>
        <p:spPr bwMode="auto">
          <a:xfrm>
            <a:off x="3295650" y="5387975"/>
            <a:ext cx="1654175" cy="52070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9228"/>
              <a:gd name="adj6" fmla="val -37784"/>
            </a:avLst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1400" dirty="0"/>
              <a:t>Print a character to </a:t>
            </a:r>
            <a:r>
              <a:rPr lang="en-US" sz="1400" dirty="0" err="1"/>
              <a:t>stdout</a:t>
            </a:r>
            <a:r>
              <a:rPr lang="en-US" sz="1400" dirty="0"/>
              <a:t>.</a:t>
            </a:r>
            <a:endParaRPr lang="en-SG" sz="1400" dirty="0"/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755650" y="1435100"/>
            <a:ext cx="77724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Besides </a:t>
            </a:r>
            <a:r>
              <a:rPr lang="en-US" sz="2000" dirty="0" err="1"/>
              <a:t>scanf</a:t>
            </a:r>
            <a:r>
              <a:rPr lang="en-US" sz="2000" dirty="0"/>
              <a:t>() and </a:t>
            </a:r>
            <a:r>
              <a:rPr lang="en-US" sz="2000" dirty="0" err="1"/>
              <a:t>printf</a:t>
            </a:r>
            <a:r>
              <a:rPr lang="en-US" sz="2000" dirty="0"/>
              <a:t>(), we can also use </a:t>
            </a:r>
            <a:r>
              <a:rPr lang="en-US" sz="2000" dirty="0" err="1">
                <a:solidFill>
                  <a:srgbClr val="0000FF"/>
                </a:solidFill>
              </a:rPr>
              <a:t>getchar</a:t>
            </a:r>
            <a:r>
              <a:rPr lang="en-US" sz="2000" dirty="0">
                <a:solidFill>
                  <a:srgbClr val="0000FF"/>
                </a:solidFill>
              </a:rPr>
              <a:t>() </a:t>
            </a:r>
            <a:r>
              <a:rPr lang="en-US" sz="2000" dirty="0"/>
              <a:t>and </a:t>
            </a:r>
            <a:r>
              <a:rPr lang="en-US" sz="2000" dirty="0" err="1">
                <a:solidFill>
                  <a:srgbClr val="0000FF"/>
                </a:solidFill>
              </a:rPr>
              <a:t>putchar</a:t>
            </a:r>
            <a:r>
              <a:rPr lang="en-US" sz="2000" dirty="0">
                <a:solidFill>
                  <a:srgbClr val="0000FF"/>
                </a:solidFill>
              </a:rPr>
              <a:t>()</a:t>
            </a:r>
            <a:r>
              <a:rPr lang="en-US" sz="2000" dirty="0"/>
              <a:t>. Note how they are used below.</a:t>
            </a:r>
            <a:endParaRPr lang="en-US" sz="2000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Week9 - </a:t>
            </a:r>
            <a:fld id="{C42ADDA0-B824-4DEB-B472-7EAA7E2567F0}" type="slidenum">
              <a:rPr lang="en-SG" smtClean="0"/>
              <a:pPr>
                <a:defRPr/>
              </a:pPr>
              <a:t>12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92125" y="1755775"/>
            <a:ext cx="8159750" cy="4610100"/>
            <a:chOff x="492125" y="1755775"/>
            <a:chExt cx="8159750" cy="4610100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492125" y="1908175"/>
              <a:ext cx="7966075" cy="4457700"/>
            </a:xfrm>
            <a:prstGeom prst="rect">
              <a:avLst/>
            </a:prstGeom>
            <a:noFill/>
            <a:ln w="25400" algn="ctr">
              <a:solidFill>
                <a:srgbClr val="8A8AB9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// Week8_CharacterDemo3.c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#include &lt;</a:t>
              </a:r>
              <a:r>
                <a:rPr lang="en-US" sz="1200" b="1" dirty="0" err="1">
                  <a:solidFill>
                    <a:srgbClr val="000000"/>
                  </a:solidFill>
                  <a:latin typeface="Courier New" pitchFamily="49" charset="0"/>
                </a:rPr>
                <a:t>stdio.h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&gt;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200" b="1" dirty="0">
                  <a:solidFill>
                    <a:srgbClr val="C00000"/>
                  </a:solidFill>
                  <a:latin typeface="Courier New" pitchFamily="49" charset="0"/>
                </a:rPr>
                <a:t>#include &lt;</a:t>
              </a:r>
              <a:r>
                <a:rPr lang="en-US" sz="1200" b="1" dirty="0" err="1">
                  <a:solidFill>
                    <a:srgbClr val="C00000"/>
                  </a:solidFill>
                  <a:latin typeface="Courier New" pitchFamily="49" charset="0"/>
                </a:rPr>
                <a:t>ctype.h</a:t>
              </a:r>
              <a:r>
                <a:rPr lang="en-US" sz="1200" b="1" dirty="0">
                  <a:solidFill>
                    <a:srgbClr val="C00000"/>
                  </a:solidFill>
                  <a:latin typeface="Courier New" pitchFamily="49" charset="0"/>
                </a:rPr>
                <a:t>&gt;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200" b="1" dirty="0" err="1">
                  <a:solidFill>
                    <a:srgbClr val="000000"/>
                  </a:solidFill>
                  <a:latin typeface="Courier New" pitchFamily="49" charset="0"/>
                </a:rPr>
                <a:t>int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 main(void</a:t>
              </a:r>
              <a:r>
                <a:rPr lang="en-US" sz="1200" b="1" dirty="0" smtClean="0">
                  <a:solidFill>
                    <a:srgbClr val="000000"/>
                  </a:solidFill>
                  <a:latin typeface="Courier New" pitchFamily="49" charset="0"/>
                </a:rPr>
                <a:t>) {</a:t>
              </a:r>
              <a:endParaRPr lang="en-US" sz="1200" b="1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	char </a:t>
              </a:r>
              <a:r>
                <a:rPr lang="en-US" sz="1200" b="1" dirty="0" err="1">
                  <a:solidFill>
                    <a:srgbClr val="000000"/>
                  </a:solidFill>
                  <a:latin typeface="Courier New" pitchFamily="49" charset="0"/>
                </a:rPr>
                <a:t>ch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endParaRPr lang="en-US" sz="1200" b="1" dirty="0" smtClean="0">
                <a:solidFill>
                  <a:srgbClr val="0000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200" b="1" dirty="0" err="1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("Enter a character: ");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200" b="1" dirty="0" err="1">
                  <a:solidFill>
                    <a:srgbClr val="000000"/>
                  </a:solidFill>
                  <a:latin typeface="Courier New" pitchFamily="49" charset="0"/>
                </a:rPr>
                <a:t>ch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 = </a:t>
              </a:r>
              <a:r>
                <a:rPr lang="en-US" sz="1200" b="1" dirty="0" err="1">
                  <a:solidFill>
                    <a:srgbClr val="000000"/>
                  </a:solidFill>
                  <a:latin typeface="Courier New" pitchFamily="49" charset="0"/>
                </a:rPr>
                <a:t>getchar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();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	if (</a:t>
              </a:r>
              <a:r>
                <a:rPr lang="en-US" sz="1200" b="1" dirty="0" err="1">
                  <a:solidFill>
                    <a:srgbClr val="C00000"/>
                  </a:solidFill>
                  <a:latin typeface="Courier New" pitchFamily="49" charset="0"/>
                </a:rPr>
                <a:t>isalpha</a:t>
              </a:r>
              <a:r>
                <a:rPr lang="en-US" sz="1200" b="1" dirty="0">
                  <a:solidFill>
                    <a:srgbClr val="C00000"/>
                  </a:solidFill>
                  <a:latin typeface="Courier New" pitchFamily="49" charset="0"/>
                </a:rPr>
                <a:t>(</a:t>
              </a:r>
              <a:r>
                <a:rPr lang="en-US" sz="1200" b="1" dirty="0" err="1">
                  <a:solidFill>
                    <a:srgbClr val="C00000"/>
                  </a:solidFill>
                  <a:latin typeface="Courier New" pitchFamily="49" charset="0"/>
                </a:rPr>
                <a:t>ch</a:t>
              </a:r>
              <a:r>
                <a:rPr lang="en-US" sz="1200" b="1" dirty="0">
                  <a:solidFill>
                    <a:srgbClr val="C00000"/>
                  </a:solidFill>
                  <a:latin typeface="Courier New" pitchFamily="49" charset="0"/>
                </a:rPr>
                <a:t>)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) {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		if (</a:t>
              </a:r>
              <a:r>
                <a:rPr lang="en-US" sz="1200" b="1" dirty="0" err="1">
                  <a:solidFill>
                    <a:srgbClr val="C00000"/>
                  </a:solidFill>
                  <a:latin typeface="Courier New" pitchFamily="49" charset="0"/>
                </a:rPr>
                <a:t>isupper</a:t>
              </a:r>
              <a:r>
                <a:rPr lang="en-US" sz="1200" b="1" dirty="0">
                  <a:solidFill>
                    <a:srgbClr val="C00000"/>
                  </a:solidFill>
                  <a:latin typeface="Courier New" pitchFamily="49" charset="0"/>
                </a:rPr>
                <a:t>(</a:t>
              </a:r>
              <a:r>
                <a:rPr lang="en-US" sz="1200" b="1" dirty="0" err="1">
                  <a:solidFill>
                    <a:srgbClr val="C00000"/>
                  </a:solidFill>
                  <a:latin typeface="Courier New" pitchFamily="49" charset="0"/>
                </a:rPr>
                <a:t>ch</a:t>
              </a:r>
              <a:r>
                <a:rPr lang="en-US" sz="1200" b="1" dirty="0">
                  <a:solidFill>
                    <a:srgbClr val="C00000"/>
                  </a:solidFill>
                  <a:latin typeface="Courier New" pitchFamily="49" charset="0"/>
                </a:rPr>
                <a:t>)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) {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			</a:t>
              </a:r>
              <a:r>
                <a:rPr lang="en-US" sz="1200" b="1" dirty="0" err="1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("'%c' is a uppercase-letter.\n", </a:t>
              </a:r>
              <a:r>
                <a:rPr lang="en-US" sz="1200" b="1" dirty="0" err="1">
                  <a:solidFill>
                    <a:srgbClr val="000000"/>
                  </a:solidFill>
                  <a:latin typeface="Courier New" pitchFamily="49" charset="0"/>
                </a:rPr>
                <a:t>ch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			</a:t>
              </a:r>
              <a:r>
                <a:rPr lang="en-US" sz="1200" b="1" dirty="0" err="1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("Converted to lowercase: %c\n", </a:t>
              </a:r>
              <a:r>
                <a:rPr lang="en-US" sz="1200" b="1" dirty="0" err="1">
                  <a:solidFill>
                    <a:srgbClr val="C00000"/>
                  </a:solidFill>
                  <a:latin typeface="Courier New" pitchFamily="49" charset="0"/>
                </a:rPr>
                <a:t>tolower</a:t>
              </a:r>
              <a:r>
                <a:rPr lang="en-US" sz="1200" b="1" dirty="0">
                  <a:solidFill>
                    <a:srgbClr val="C00000"/>
                  </a:solidFill>
                  <a:latin typeface="Courier New" pitchFamily="49" charset="0"/>
                </a:rPr>
                <a:t>(</a:t>
              </a:r>
              <a:r>
                <a:rPr lang="en-US" sz="1200" b="1" dirty="0" err="1">
                  <a:solidFill>
                    <a:srgbClr val="C00000"/>
                  </a:solidFill>
                  <a:latin typeface="Courier New" pitchFamily="49" charset="0"/>
                </a:rPr>
                <a:t>ch</a:t>
              </a:r>
              <a:r>
                <a:rPr lang="en-US" sz="1200" b="1" dirty="0">
                  <a:solidFill>
                    <a:srgbClr val="C00000"/>
                  </a:solidFill>
                  <a:latin typeface="Courier New" pitchFamily="49" charset="0"/>
                </a:rPr>
                <a:t>)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		}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		if (</a:t>
              </a:r>
              <a:r>
                <a:rPr lang="en-US" sz="1200" b="1" dirty="0" err="1">
                  <a:solidFill>
                    <a:srgbClr val="C00000"/>
                  </a:solidFill>
                  <a:latin typeface="Courier New" pitchFamily="49" charset="0"/>
                </a:rPr>
                <a:t>islower</a:t>
              </a:r>
              <a:r>
                <a:rPr lang="en-US" sz="1200" b="1" dirty="0">
                  <a:solidFill>
                    <a:srgbClr val="C00000"/>
                  </a:solidFill>
                  <a:latin typeface="Courier New" pitchFamily="49" charset="0"/>
                </a:rPr>
                <a:t>(</a:t>
              </a:r>
              <a:r>
                <a:rPr lang="en-US" sz="1200" b="1" dirty="0" err="1">
                  <a:solidFill>
                    <a:srgbClr val="C00000"/>
                  </a:solidFill>
                  <a:latin typeface="Courier New" pitchFamily="49" charset="0"/>
                </a:rPr>
                <a:t>ch</a:t>
              </a:r>
              <a:r>
                <a:rPr lang="en-US" sz="1200" b="1" dirty="0">
                  <a:solidFill>
                    <a:srgbClr val="C00000"/>
                  </a:solidFill>
                  <a:latin typeface="Courier New" pitchFamily="49" charset="0"/>
                </a:rPr>
                <a:t>)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) {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			</a:t>
              </a:r>
              <a:r>
                <a:rPr lang="en-US" sz="1200" b="1" dirty="0" err="1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("'%c' is a lowercase-letter.\n", </a:t>
              </a:r>
              <a:r>
                <a:rPr lang="en-US" sz="1200" b="1" dirty="0" err="1">
                  <a:solidFill>
                    <a:srgbClr val="000000"/>
                  </a:solidFill>
                  <a:latin typeface="Courier New" pitchFamily="49" charset="0"/>
                </a:rPr>
                <a:t>ch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			</a:t>
              </a:r>
              <a:r>
                <a:rPr lang="en-US" sz="1200" b="1" dirty="0" err="1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("Converted to uppercase: %c\n", </a:t>
              </a:r>
              <a:r>
                <a:rPr lang="en-US" sz="1200" b="1" dirty="0" err="1">
                  <a:solidFill>
                    <a:srgbClr val="C00000"/>
                  </a:solidFill>
                  <a:latin typeface="Courier New" pitchFamily="49" charset="0"/>
                </a:rPr>
                <a:t>toupper</a:t>
              </a:r>
              <a:r>
                <a:rPr lang="en-US" sz="1200" b="1" dirty="0">
                  <a:solidFill>
                    <a:srgbClr val="C00000"/>
                  </a:solidFill>
                  <a:latin typeface="Courier New" pitchFamily="49" charset="0"/>
                </a:rPr>
                <a:t>(</a:t>
              </a:r>
              <a:r>
                <a:rPr lang="en-US" sz="1200" b="1" dirty="0" err="1">
                  <a:solidFill>
                    <a:srgbClr val="C00000"/>
                  </a:solidFill>
                  <a:latin typeface="Courier New" pitchFamily="49" charset="0"/>
                </a:rPr>
                <a:t>ch</a:t>
              </a:r>
              <a:r>
                <a:rPr lang="en-US" sz="1200" b="1" dirty="0">
                  <a:solidFill>
                    <a:srgbClr val="C00000"/>
                  </a:solidFill>
                  <a:latin typeface="Courier New" pitchFamily="49" charset="0"/>
                </a:rPr>
                <a:t>))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		}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	}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	if (</a:t>
              </a:r>
              <a:r>
                <a:rPr lang="en-US" sz="1200" b="1" dirty="0" err="1">
                  <a:solidFill>
                    <a:srgbClr val="C00000"/>
                  </a:solidFill>
                  <a:latin typeface="Courier New" pitchFamily="49" charset="0"/>
                </a:rPr>
                <a:t>isdigit</a:t>
              </a:r>
              <a:r>
                <a:rPr lang="en-US" sz="1200" b="1" dirty="0">
                  <a:solidFill>
                    <a:srgbClr val="C00000"/>
                  </a:solidFill>
                  <a:latin typeface="Courier New" pitchFamily="49" charset="0"/>
                </a:rPr>
                <a:t>(</a:t>
              </a:r>
              <a:r>
                <a:rPr lang="en-US" sz="1200" b="1" dirty="0" err="1">
                  <a:solidFill>
                    <a:srgbClr val="C00000"/>
                  </a:solidFill>
                  <a:latin typeface="Courier New" pitchFamily="49" charset="0"/>
                </a:rPr>
                <a:t>ch</a:t>
              </a:r>
              <a:r>
                <a:rPr lang="en-US" sz="1200" b="1" dirty="0">
                  <a:solidFill>
                    <a:srgbClr val="C00000"/>
                  </a:solidFill>
                  <a:latin typeface="Courier New" pitchFamily="49" charset="0"/>
                </a:rPr>
                <a:t>)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) </a:t>
              </a:r>
              <a:r>
                <a:rPr lang="en-US" sz="1200" b="1" dirty="0" err="1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("'%c' is a digit character.\n", </a:t>
              </a:r>
              <a:r>
                <a:rPr lang="en-US" sz="1200" b="1" dirty="0" err="1">
                  <a:solidFill>
                    <a:srgbClr val="000000"/>
                  </a:solidFill>
                  <a:latin typeface="Courier New" pitchFamily="49" charset="0"/>
                </a:rPr>
                <a:t>ch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	if (</a:t>
              </a:r>
              <a:r>
                <a:rPr lang="en-US" sz="1200" b="1" dirty="0" err="1">
                  <a:solidFill>
                    <a:srgbClr val="C00000"/>
                  </a:solidFill>
                  <a:latin typeface="Courier New" pitchFamily="49" charset="0"/>
                </a:rPr>
                <a:t>isalnum</a:t>
              </a:r>
              <a:r>
                <a:rPr lang="en-US" sz="1200" b="1" dirty="0">
                  <a:solidFill>
                    <a:srgbClr val="C00000"/>
                  </a:solidFill>
                  <a:latin typeface="Courier New" pitchFamily="49" charset="0"/>
                </a:rPr>
                <a:t>(</a:t>
              </a:r>
              <a:r>
                <a:rPr lang="en-US" sz="1200" b="1" dirty="0" err="1">
                  <a:solidFill>
                    <a:srgbClr val="C00000"/>
                  </a:solidFill>
                  <a:latin typeface="Courier New" pitchFamily="49" charset="0"/>
                </a:rPr>
                <a:t>ch</a:t>
              </a:r>
              <a:r>
                <a:rPr lang="en-US" sz="1200" b="1" dirty="0">
                  <a:solidFill>
                    <a:srgbClr val="C00000"/>
                  </a:solidFill>
                  <a:latin typeface="Courier New" pitchFamily="49" charset="0"/>
                </a:rPr>
                <a:t>)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) </a:t>
              </a:r>
              <a:r>
                <a:rPr lang="en-US" sz="1200" b="1" dirty="0" err="1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("'%c' is an alphanumeric character.\n", </a:t>
              </a:r>
              <a:r>
                <a:rPr lang="en-US" sz="1200" b="1" dirty="0" err="1">
                  <a:solidFill>
                    <a:srgbClr val="000000"/>
                  </a:solidFill>
                  <a:latin typeface="Courier New" pitchFamily="49" charset="0"/>
                </a:rPr>
                <a:t>ch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	if (</a:t>
              </a:r>
              <a:r>
                <a:rPr lang="en-US" sz="1200" b="1" dirty="0" err="1">
                  <a:solidFill>
                    <a:srgbClr val="C00000"/>
                  </a:solidFill>
                  <a:latin typeface="Courier New" pitchFamily="49" charset="0"/>
                </a:rPr>
                <a:t>isspace</a:t>
              </a:r>
              <a:r>
                <a:rPr lang="en-US" sz="1200" b="1" dirty="0">
                  <a:solidFill>
                    <a:srgbClr val="C00000"/>
                  </a:solidFill>
                  <a:latin typeface="Courier New" pitchFamily="49" charset="0"/>
                </a:rPr>
                <a:t>(</a:t>
              </a:r>
              <a:r>
                <a:rPr lang="en-US" sz="1200" b="1" dirty="0" err="1">
                  <a:solidFill>
                    <a:srgbClr val="C00000"/>
                  </a:solidFill>
                  <a:latin typeface="Courier New" pitchFamily="49" charset="0"/>
                </a:rPr>
                <a:t>ch</a:t>
              </a:r>
              <a:r>
                <a:rPr lang="en-US" sz="1200" b="1" dirty="0">
                  <a:solidFill>
                    <a:srgbClr val="C00000"/>
                  </a:solidFill>
                  <a:latin typeface="Courier New" pitchFamily="49" charset="0"/>
                </a:rPr>
                <a:t>)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) </a:t>
              </a:r>
              <a:r>
                <a:rPr lang="en-US" sz="1200" b="1" dirty="0" err="1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("'%c' is a whitespace character.\n", </a:t>
              </a:r>
              <a:r>
                <a:rPr lang="en-US" sz="1200" b="1" dirty="0" err="1">
                  <a:solidFill>
                    <a:srgbClr val="000000"/>
                  </a:solidFill>
                  <a:latin typeface="Courier New" pitchFamily="49" charset="0"/>
                </a:rPr>
                <a:t>ch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	if (</a:t>
              </a:r>
              <a:r>
                <a:rPr lang="en-US" sz="1200" b="1" dirty="0" err="1">
                  <a:solidFill>
                    <a:srgbClr val="C00000"/>
                  </a:solidFill>
                  <a:latin typeface="Courier New" pitchFamily="49" charset="0"/>
                </a:rPr>
                <a:t>ispunct</a:t>
              </a:r>
              <a:r>
                <a:rPr lang="en-US" sz="1200" b="1" dirty="0">
                  <a:solidFill>
                    <a:srgbClr val="C00000"/>
                  </a:solidFill>
                  <a:latin typeface="Courier New" pitchFamily="49" charset="0"/>
                </a:rPr>
                <a:t>(</a:t>
              </a:r>
              <a:r>
                <a:rPr lang="en-US" sz="1200" b="1" dirty="0" err="1">
                  <a:solidFill>
                    <a:srgbClr val="C00000"/>
                  </a:solidFill>
                  <a:latin typeface="Courier New" pitchFamily="49" charset="0"/>
                </a:rPr>
                <a:t>ch</a:t>
              </a:r>
              <a:r>
                <a:rPr lang="en-US" sz="1200" b="1" dirty="0">
                  <a:solidFill>
                    <a:srgbClr val="C00000"/>
                  </a:solidFill>
                  <a:latin typeface="Courier New" pitchFamily="49" charset="0"/>
                </a:rPr>
                <a:t>)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) </a:t>
              </a:r>
              <a:r>
                <a:rPr lang="en-US" sz="1200" b="1" dirty="0" err="1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("'%c' is a punctuation character.\n", </a:t>
              </a:r>
              <a:r>
                <a:rPr lang="en-US" sz="1200" b="1" dirty="0" err="1">
                  <a:solidFill>
                    <a:srgbClr val="000000"/>
                  </a:solidFill>
                  <a:latin typeface="Courier New" pitchFamily="49" charset="0"/>
                </a:rPr>
                <a:t>ch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	return 0;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}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499100" y="1755775"/>
              <a:ext cx="3152775" cy="369332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dirty="0" smtClean="0"/>
                <a:t>Week9_CharacterDemo3.c</a:t>
              </a:r>
              <a:endParaRPr lang="en-SG" dirty="0"/>
            </a:p>
          </p:txBody>
        </p:sp>
      </p:grpSp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153400" cy="97155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charset="0"/>
              </a:rPr>
              <a:t>3.4 Demo #3: Character Functions</a:t>
            </a: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755650" y="1375139"/>
            <a:ext cx="7772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Must include </a:t>
            </a:r>
            <a:r>
              <a:rPr lang="en-US" sz="2000" dirty="0">
                <a:solidFill>
                  <a:srgbClr val="0000FF"/>
                </a:solidFill>
              </a:rPr>
              <a:t>&lt;</a:t>
            </a:r>
            <a:r>
              <a:rPr lang="en-US" sz="2000" dirty="0" err="1">
                <a:solidFill>
                  <a:srgbClr val="0000FF"/>
                </a:solidFill>
              </a:rPr>
              <a:t>ctype.h</a:t>
            </a:r>
            <a:r>
              <a:rPr lang="en-US" sz="2000" dirty="0">
                <a:solidFill>
                  <a:srgbClr val="0000FF"/>
                </a:solidFill>
              </a:rPr>
              <a:t>&gt; </a:t>
            </a:r>
            <a:r>
              <a:rPr lang="en-US" sz="2000" dirty="0"/>
              <a:t>to use these functions.</a:t>
            </a:r>
            <a:endParaRPr lang="en-US" sz="2000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49725" y="2217738"/>
            <a:ext cx="4514850" cy="2031325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Download this program and test it out.</a:t>
            </a:r>
          </a:p>
          <a:p>
            <a:pPr>
              <a:defRPr/>
            </a:pPr>
            <a:r>
              <a:rPr lang="en-US" dirty="0"/>
              <a:t>For a complete list of character functions, refer to the Internet (</a:t>
            </a:r>
            <a:r>
              <a:rPr lang="en-US" dirty="0" err="1"/>
              <a:t>eg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www.csd.uwo.ca/staff/magi/175/refs/char-funcs.html</a:t>
            </a:r>
            <a:r>
              <a:rPr lang="en-US" dirty="0"/>
              <a:t>,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en.cppreference.com/w/c/string/byte/isalnum</a:t>
            </a:r>
            <a:r>
              <a:rPr lang="en-US" dirty="0" smtClean="0"/>
              <a:t> ) </a:t>
            </a:r>
            <a:endParaRPr lang="en-S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Week9 - </a:t>
            </a:r>
            <a:fld id="{C42ADDA0-B824-4DEB-B472-7EAA7E2567F0}" type="slidenum">
              <a:rPr lang="en-SG" smtClean="0"/>
              <a:pPr>
                <a:defRPr/>
              </a:pPr>
              <a:t>13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92125" y="1755775"/>
            <a:ext cx="8159750" cy="4610100"/>
            <a:chOff x="492125" y="1755775"/>
            <a:chExt cx="8159750" cy="4610100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492125" y="1908175"/>
              <a:ext cx="7966075" cy="4457700"/>
            </a:xfrm>
            <a:prstGeom prst="rect">
              <a:avLst/>
            </a:prstGeom>
            <a:noFill/>
            <a:ln w="25400" algn="ctr">
              <a:solidFill>
                <a:srgbClr val="8A8AB9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// Week8_CharacterDemo3.c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#include &lt;</a:t>
              </a:r>
              <a:r>
                <a:rPr lang="en-US" sz="1200" b="1" dirty="0" err="1">
                  <a:solidFill>
                    <a:srgbClr val="000000"/>
                  </a:solidFill>
                  <a:latin typeface="Courier New" pitchFamily="49" charset="0"/>
                </a:rPr>
                <a:t>stdio.h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&gt;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200" b="1" dirty="0">
                  <a:solidFill>
                    <a:srgbClr val="C00000"/>
                  </a:solidFill>
                  <a:latin typeface="Courier New" pitchFamily="49" charset="0"/>
                </a:rPr>
                <a:t>#include &lt;</a:t>
              </a:r>
              <a:r>
                <a:rPr lang="en-US" sz="1200" b="1" dirty="0" err="1">
                  <a:solidFill>
                    <a:srgbClr val="C00000"/>
                  </a:solidFill>
                  <a:latin typeface="Courier New" pitchFamily="49" charset="0"/>
                </a:rPr>
                <a:t>ctype.h</a:t>
              </a:r>
              <a:r>
                <a:rPr lang="en-US" sz="1200" b="1" dirty="0">
                  <a:solidFill>
                    <a:srgbClr val="C00000"/>
                  </a:solidFill>
                  <a:latin typeface="Courier New" pitchFamily="49" charset="0"/>
                </a:rPr>
                <a:t>&gt;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200" b="1" dirty="0" err="1">
                  <a:solidFill>
                    <a:srgbClr val="000000"/>
                  </a:solidFill>
                  <a:latin typeface="Courier New" pitchFamily="49" charset="0"/>
                </a:rPr>
                <a:t>int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 main(void</a:t>
              </a:r>
              <a:r>
                <a:rPr lang="en-US" sz="1200" b="1" dirty="0" smtClean="0">
                  <a:solidFill>
                    <a:srgbClr val="000000"/>
                  </a:solidFill>
                  <a:latin typeface="Courier New" pitchFamily="49" charset="0"/>
                </a:rPr>
                <a:t>) {</a:t>
              </a:r>
              <a:endParaRPr lang="en-US" sz="1200" b="1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	char </a:t>
              </a:r>
              <a:r>
                <a:rPr lang="en-US" sz="1200" b="1" dirty="0" err="1">
                  <a:solidFill>
                    <a:srgbClr val="000000"/>
                  </a:solidFill>
                  <a:latin typeface="Courier New" pitchFamily="49" charset="0"/>
                </a:rPr>
                <a:t>ch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endParaRPr lang="en-US" sz="1200" b="1" dirty="0" smtClean="0">
                <a:solidFill>
                  <a:srgbClr val="0000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200" b="1" dirty="0" err="1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("Enter a character: ");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200" b="1" dirty="0" err="1">
                  <a:solidFill>
                    <a:srgbClr val="000000"/>
                  </a:solidFill>
                  <a:latin typeface="Courier New" pitchFamily="49" charset="0"/>
                </a:rPr>
                <a:t>ch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 = </a:t>
              </a:r>
              <a:r>
                <a:rPr lang="en-US" sz="1200" b="1" dirty="0" err="1">
                  <a:solidFill>
                    <a:srgbClr val="000000"/>
                  </a:solidFill>
                  <a:latin typeface="Courier New" pitchFamily="49" charset="0"/>
                </a:rPr>
                <a:t>getchar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();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	if (</a:t>
              </a:r>
              <a:r>
                <a:rPr lang="en-US" sz="1200" b="1" dirty="0" err="1">
                  <a:solidFill>
                    <a:srgbClr val="C00000"/>
                  </a:solidFill>
                  <a:latin typeface="Courier New" pitchFamily="49" charset="0"/>
                </a:rPr>
                <a:t>isalpha</a:t>
              </a:r>
              <a:r>
                <a:rPr lang="en-US" sz="1200" b="1" dirty="0">
                  <a:solidFill>
                    <a:srgbClr val="C00000"/>
                  </a:solidFill>
                  <a:latin typeface="Courier New" pitchFamily="49" charset="0"/>
                </a:rPr>
                <a:t>(</a:t>
              </a:r>
              <a:r>
                <a:rPr lang="en-US" sz="1200" b="1" dirty="0" err="1">
                  <a:solidFill>
                    <a:srgbClr val="C00000"/>
                  </a:solidFill>
                  <a:latin typeface="Courier New" pitchFamily="49" charset="0"/>
                </a:rPr>
                <a:t>ch</a:t>
              </a:r>
              <a:r>
                <a:rPr lang="en-US" sz="1200" b="1" dirty="0">
                  <a:solidFill>
                    <a:srgbClr val="C00000"/>
                  </a:solidFill>
                  <a:latin typeface="Courier New" pitchFamily="49" charset="0"/>
                </a:rPr>
                <a:t>)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) {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		if (</a:t>
              </a:r>
              <a:r>
                <a:rPr lang="en-US" sz="1200" b="1" dirty="0" err="1">
                  <a:solidFill>
                    <a:srgbClr val="C00000"/>
                  </a:solidFill>
                  <a:latin typeface="Courier New" pitchFamily="49" charset="0"/>
                </a:rPr>
                <a:t>isupper</a:t>
              </a:r>
              <a:r>
                <a:rPr lang="en-US" sz="1200" b="1" dirty="0">
                  <a:solidFill>
                    <a:srgbClr val="C00000"/>
                  </a:solidFill>
                  <a:latin typeface="Courier New" pitchFamily="49" charset="0"/>
                </a:rPr>
                <a:t>(</a:t>
              </a:r>
              <a:r>
                <a:rPr lang="en-US" sz="1200" b="1" dirty="0" err="1">
                  <a:solidFill>
                    <a:srgbClr val="C00000"/>
                  </a:solidFill>
                  <a:latin typeface="Courier New" pitchFamily="49" charset="0"/>
                </a:rPr>
                <a:t>ch</a:t>
              </a:r>
              <a:r>
                <a:rPr lang="en-US" sz="1200" b="1" dirty="0">
                  <a:solidFill>
                    <a:srgbClr val="C00000"/>
                  </a:solidFill>
                  <a:latin typeface="Courier New" pitchFamily="49" charset="0"/>
                </a:rPr>
                <a:t>)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) {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			</a:t>
              </a:r>
              <a:r>
                <a:rPr lang="en-US" sz="1200" b="1" dirty="0" err="1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("'%c' is a uppercase-letter.\n", </a:t>
              </a:r>
              <a:r>
                <a:rPr lang="en-US" sz="1200" b="1" dirty="0" err="1">
                  <a:solidFill>
                    <a:srgbClr val="000000"/>
                  </a:solidFill>
                  <a:latin typeface="Courier New" pitchFamily="49" charset="0"/>
                </a:rPr>
                <a:t>ch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			</a:t>
              </a:r>
              <a:r>
                <a:rPr lang="en-US" sz="1200" b="1" dirty="0" err="1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("Converted to lowercase: %c\n", </a:t>
              </a:r>
              <a:r>
                <a:rPr lang="en-US" sz="1200" b="1" dirty="0" err="1">
                  <a:solidFill>
                    <a:srgbClr val="C00000"/>
                  </a:solidFill>
                  <a:latin typeface="Courier New" pitchFamily="49" charset="0"/>
                </a:rPr>
                <a:t>tolower</a:t>
              </a:r>
              <a:r>
                <a:rPr lang="en-US" sz="1200" b="1" dirty="0">
                  <a:solidFill>
                    <a:srgbClr val="C00000"/>
                  </a:solidFill>
                  <a:latin typeface="Courier New" pitchFamily="49" charset="0"/>
                </a:rPr>
                <a:t>(</a:t>
              </a:r>
              <a:r>
                <a:rPr lang="en-US" sz="1200" b="1" dirty="0" err="1">
                  <a:solidFill>
                    <a:srgbClr val="C00000"/>
                  </a:solidFill>
                  <a:latin typeface="Courier New" pitchFamily="49" charset="0"/>
                </a:rPr>
                <a:t>ch</a:t>
              </a:r>
              <a:r>
                <a:rPr lang="en-US" sz="1200" b="1" dirty="0">
                  <a:solidFill>
                    <a:srgbClr val="C00000"/>
                  </a:solidFill>
                  <a:latin typeface="Courier New" pitchFamily="49" charset="0"/>
                </a:rPr>
                <a:t>)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		}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		if (</a:t>
              </a:r>
              <a:r>
                <a:rPr lang="en-US" sz="1200" b="1" dirty="0" err="1">
                  <a:solidFill>
                    <a:srgbClr val="C00000"/>
                  </a:solidFill>
                  <a:latin typeface="Courier New" pitchFamily="49" charset="0"/>
                </a:rPr>
                <a:t>islower</a:t>
              </a:r>
              <a:r>
                <a:rPr lang="en-US" sz="1200" b="1" dirty="0">
                  <a:solidFill>
                    <a:srgbClr val="C00000"/>
                  </a:solidFill>
                  <a:latin typeface="Courier New" pitchFamily="49" charset="0"/>
                </a:rPr>
                <a:t>(</a:t>
              </a:r>
              <a:r>
                <a:rPr lang="en-US" sz="1200" b="1" dirty="0" err="1">
                  <a:solidFill>
                    <a:srgbClr val="C00000"/>
                  </a:solidFill>
                  <a:latin typeface="Courier New" pitchFamily="49" charset="0"/>
                </a:rPr>
                <a:t>ch</a:t>
              </a:r>
              <a:r>
                <a:rPr lang="en-US" sz="1200" b="1" dirty="0">
                  <a:solidFill>
                    <a:srgbClr val="C00000"/>
                  </a:solidFill>
                  <a:latin typeface="Courier New" pitchFamily="49" charset="0"/>
                </a:rPr>
                <a:t>)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) {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			</a:t>
              </a:r>
              <a:r>
                <a:rPr lang="en-US" sz="1200" b="1" dirty="0" err="1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("'%c' is a lowercase-letter.\n", </a:t>
              </a:r>
              <a:r>
                <a:rPr lang="en-US" sz="1200" b="1" dirty="0" err="1">
                  <a:solidFill>
                    <a:srgbClr val="000000"/>
                  </a:solidFill>
                  <a:latin typeface="Courier New" pitchFamily="49" charset="0"/>
                </a:rPr>
                <a:t>ch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			</a:t>
              </a:r>
              <a:r>
                <a:rPr lang="en-US" sz="1200" b="1" dirty="0" err="1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("Converted to uppercase: %c\n", </a:t>
              </a:r>
              <a:r>
                <a:rPr lang="en-US" sz="1200" b="1" dirty="0" err="1">
                  <a:solidFill>
                    <a:srgbClr val="C00000"/>
                  </a:solidFill>
                  <a:latin typeface="Courier New" pitchFamily="49" charset="0"/>
                </a:rPr>
                <a:t>toupper</a:t>
              </a:r>
              <a:r>
                <a:rPr lang="en-US" sz="1200" b="1" dirty="0">
                  <a:solidFill>
                    <a:srgbClr val="C00000"/>
                  </a:solidFill>
                  <a:latin typeface="Courier New" pitchFamily="49" charset="0"/>
                </a:rPr>
                <a:t>(</a:t>
              </a:r>
              <a:r>
                <a:rPr lang="en-US" sz="1200" b="1" dirty="0" err="1">
                  <a:solidFill>
                    <a:srgbClr val="C00000"/>
                  </a:solidFill>
                  <a:latin typeface="Courier New" pitchFamily="49" charset="0"/>
                </a:rPr>
                <a:t>ch</a:t>
              </a:r>
              <a:r>
                <a:rPr lang="en-US" sz="1200" b="1" dirty="0">
                  <a:solidFill>
                    <a:srgbClr val="C00000"/>
                  </a:solidFill>
                  <a:latin typeface="Courier New" pitchFamily="49" charset="0"/>
                </a:rPr>
                <a:t>))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		}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	}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	if (</a:t>
              </a:r>
              <a:r>
                <a:rPr lang="en-US" sz="1200" b="1" dirty="0" err="1">
                  <a:solidFill>
                    <a:srgbClr val="C00000"/>
                  </a:solidFill>
                  <a:latin typeface="Courier New" pitchFamily="49" charset="0"/>
                </a:rPr>
                <a:t>isdigit</a:t>
              </a:r>
              <a:r>
                <a:rPr lang="en-US" sz="1200" b="1" dirty="0">
                  <a:solidFill>
                    <a:srgbClr val="C00000"/>
                  </a:solidFill>
                  <a:latin typeface="Courier New" pitchFamily="49" charset="0"/>
                </a:rPr>
                <a:t>(</a:t>
              </a:r>
              <a:r>
                <a:rPr lang="en-US" sz="1200" b="1" dirty="0" err="1">
                  <a:solidFill>
                    <a:srgbClr val="C00000"/>
                  </a:solidFill>
                  <a:latin typeface="Courier New" pitchFamily="49" charset="0"/>
                </a:rPr>
                <a:t>ch</a:t>
              </a:r>
              <a:r>
                <a:rPr lang="en-US" sz="1200" b="1" dirty="0">
                  <a:solidFill>
                    <a:srgbClr val="C00000"/>
                  </a:solidFill>
                  <a:latin typeface="Courier New" pitchFamily="49" charset="0"/>
                </a:rPr>
                <a:t>)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) </a:t>
              </a:r>
              <a:r>
                <a:rPr lang="en-US" sz="1200" b="1" dirty="0" err="1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("'%c' is a digit character.\n", </a:t>
              </a:r>
              <a:r>
                <a:rPr lang="en-US" sz="1200" b="1" dirty="0" err="1">
                  <a:solidFill>
                    <a:srgbClr val="000000"/>
                  </a:solidFill>
                  <a:latin typeface="Courier New" pitchFamily="49" charset="0"/>
                </a:rPr>
                <a:t>ch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	if (</a:t>
              </a:r>
              <a:r>
                <a:rPr lang="en-US" sz="1200" b="1" dirty="0" err="1">
                  <a:solidFill>
                    <a:srgbClr val="C00000"/>
                  </a:solidFill>
                  <a:latin typeface="Courier New" pitchFamily="49" charset="0"/>
                </a:rPr>
                <a:t>isalnum</a:t>
              </a:r>
              <a:r>
                <a:rPr lang="en-US" sz="1200" b="1" dirty="0">
                  <a:solidFill>
                    <a:srgbClr val="C00000"/>
                  </a:solidFill>
                  <a:latin typeface="Courier New" pitchFamily="49" charset="0"/>
                </a:rPr>
                <a:t>(</a:t>
              </a:r>
              <a:r>
                <a:rPr lang="en-US" sz="1200" b="1" dirty="0" err="1">
                  <a:solidFill>
                    <a:srgbClr val="C00000"/>
                  </a:solidFill>
                  <a:latin typeface="Courier New" pitchFamily="49" charset="0"/>
                </a:rPr>
                <a:t>ch</a:t>
              </a:r>
              <a:r>
                <a:rPr lang="en-US" sz="1200" b="1" dirty="0">
                  <a:solidFill>
                    <a:srgbClr val="C00000"/>
                  </a:solidFill>
                  <a:latin typeface="Courier New" pitchFamily="49" charset="0"/>
                </a:rPr>
                <a:t>)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) </a:t>
              </a:r>
              <a:r>
                <a:rPr lang="en-US" sz="1200" b="1" dirty="0" err="1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("'%c' is an alphanumeric character.\n", </a:t>
              </a:r>
              <a:r>
                <a:rPr lang="en-US" sz="1200" b="1" dirty="0" err="1">
                  <a:solidFill>
                    <a:srgbClr val="000000"/>
                  </a:solidFill>
                  <a:latin typeface="Courier New" pitchFamily="49" charset="0"/>
                </a:rPr>
                <a:t>ch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	if (</a:t>
              </a:r>
              <a:r>
                <a:rPr lang="en-US" sz="1200" b="1" dirty="0" err="1">
                  <a:solidFill>
                    <a:srgbClr val="C00000"/>
                  </a:solidFill>
                  <a:latin typeface="Courier New" pitchFamily="49" charset="0"/>
                </a:rPr>
                <a:t>isspace</a:t>
              </a:r>
              <a:r>
                <a:rPr lang="en-US" sz="1200" b="1" dirty="0">
                  <a:solidFill>
                    <a:srgbClr val="C00000"/>
                  </a:solidFill>
                  <a:latin typeface="Courier New" pitchFamily="49" charset="0"/>
                </a:rPr>
                <a:t>(</a:t>
              </a:r>
              <a:r>
                <a:rPr lang="en-US" sz="1200" b="1" dirty="0" err="1">
                  <a:solidFill>
                    <a:srgbClr val="C00000"/>
                  </a:solidFill>
                  <a:latin typeface="Courier New" pitchFamily="49" charset="0"/>
                </a:rPr>
                <a:t>ch</a:t>
              </a:r>
              <a:r>
                <a:rPr lang="en-US" sz="1200" b="1" dirty="0">
                  <a:solidFill>
                    <a:srgbClr val="C00000"/>
                  </a:solidFill>
                  <a:latin typeface="Courier New" pitchFamily="49" charset="0"/>
                </a:rPr>
                <a:t>)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) </a:t>
              </a:r>
              <a:r>
                <a:rPr lang="en-US" sz="1200" b="1" dirty="0" err="1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("'%c' is a whitespace character.\n", </a:t>
              </a:r>
              <a:r>
                <a:rPr lang="en-US" sz="1200" b="1" dirty="0" err="1">
                  <a:solidFill>
                    <a:srgbClr val="000000"/>
                  </a:solidFill>
                  <a:latin typeface="Courier New" pitchFamily="49" charset="0"/>
                </a:rPr>
                <a:t>ch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	if (</a:t>
              </a:r>
              <a:r>
                <a:rPr lang="en-US" sz="1200" b="1" dirty="0" err="1">
                  <a:solidFill>
                    <a:srgbClr val="C00000"/>
                  </a:solidFill>
                  <a:latin typeface="Courier New" pitchFamily="49" charset="0"/>
                </a:rPr>
                <a:t>ispunct</a:t>
              </a:r>
              <a:r>
                <a:rPr lang="en-US" sz="1200" b="1" dirty="0">
                  <a:solidFill>
                    <a:srgbClr val="C00000"/>
                  </a:solidFill>
                  <a:latin typeface="Courier New" pitchFamily="49" charset="0"/>
                </a:rPr>
                <a:t>(</a:t>
              </a:r>
              <a:r>
                <a:rPr lang="en-US" sz="1200" b="1" dirty="0" err="1">
                  <a:solidFill>
                    <a:srgbClr val="C00000"/>
                  </a:solidFill>
                  <a:latin typeface="Courier New" pitchFamily="49" charset="0"/>
                </a:rPr>
                <a:t>ch</a:t>
              </a:r>
              <a:r>
                <a:rPr lang="en-US" sz="1200" b="1" dirty="0">
                  <a:solidFill>
                    <a:srgbClr val="C00000"/>
                  </a:solidFill>
                  <a:latin typeface="Courier New" pitchFamily="49" charset="0"/>
                </a:rPr>
                <a:t>)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) </a:t>
              </a:r>
              <a:r>
                <a:rPr lang="en-US" sz="1200" b="1" dirty="0" err="1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("'%c' is a punctuation character.\n", </a:t>
              </a:r>
              <a:r>
                <a:rPr lang="en-US" sz="1200" b="1" dirty="0" err="1">
                  <a:solidFill>
                    <a:srgbClr val="000000"/>
                  </a:solidFill>
                  <a:latin typeface="Courier New" pitchFamily="49" charset="0"/>
                </a:rPr>
                <a:t>ch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	return 0;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}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499100" y="1755775"/>
              <a:ext cx="3152775" cy="369332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dirty="0" smtClean="0"/>
                <a:t>Week9_CharacterDemo3.c</a:t>
              </a:r>
              <a:endParaRPr lang="en-SG" dirty="0"/>
            </a:p>
          </p:txBody>
        </p:sp>
      </p:grpSp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153400" cy="97155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charset="0"/>
              </a:rPr>
              <a:t>3.4 Demo #3: Character Functions</a:t>
            </a: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755650" y="1375139"/>
            <a:ext cx="7772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Must include </a:t>
            </a:r>
            <a:r>
              <a:rPr lang="en-US" sz="2000" dirty="0">
                <a:solidFill>
                  <a:srgbClr val="0000FF"/>
                </a:solidFill>
              </a:rPr>
              <a:t>&lt;</a:t>
            </a:r>
            <a:r>
              <a:rPr lang="en-US" sz="2000" dirty="0" err="1">
                <a:solidFill>
                  <a:srgbClr val="0000FF"/>
                </a:solidFill>
              </a:rPr>
              <a:t>ctype.h</a:t>
            </a:r>
            <a:r>
              <a:rPr lang="en-US" sz="2000" dirty="0">
                <a:solidFill>
                  <a:srgbClr val="0000FF"/>
                </a:solidFill>
              </a:rPr>
              <a:t>&gt; </a:t>
            </a:r>
            <a:r>
              <a:rPr lang="en-US" sz="2000" dirty="0"/>
              <a:t>to use these functions.</a:t>
            </a:r>
            <a:endParaRPr lang="en-US" sz="2000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261100" y="3880991"/>
            <a:ext cx="2717800" cy="1077218"/>
            <a:chOff x="6134100" y="3835400"/>
            <a:chExt cx="2717800" cy="1077218"/>
          </a:xfrm>
        </p:grpSpPr>
        <p:cxnSp>
          <p:nvCxnSpPr>
            <p:cNvPr id="11" name="Straight Arrow Connector 10"/>
            <p:cNvCxnSpPr>
              <a:stCxn id="9" idx="1"/>
            </p:cNvCxnSpPr>
            <p:nvPr/>
          </p:nvCxnSpPr>
          <p:spPr bwMode="auto">
            <a:xfrm flipH="1" flipV="1">
              <a:off x="6134100" y="4216400"/>
              <a:ext cx="812800" cy="157609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 flipH="1">
              <a:off x="6261100" y="4419600"/>
              <a:ext cx="800100" cy="215900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6946900" y="3835400"/>
              <a:ext cx="1905000" cy="1077218"/>
            </a:xfrm>
            <a:prstGeom prst="rect">
              <a:avLst/>
            </a:prstGeom>
            <a:solidFill>
              <a:srgbClr val="CCCC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Note that </a:t>
              </a:r>
              <a:r>
                <a:rPr lang="en-US" sz="1600" dirty="0" err="1" smtClean="0">
                  <a:solidFill>
                    <a:srgbClr val="C00000"/>
                  </a:solidFill>
                </a:rPr>
                <a:t>tolower</a:t>
              </a:r>
              <a:r>
                <a:rPr lang="en-US" sz="1600" dirty="0" smtClean="0">
                  <a:solidFill>
                    <a:srgbClr val="C00000"/>
                  </a:solidFill>
                </a:rPr>
                <a:t>(</a:t>
              </a:r>
              <a:r>
                <a:rPr lang="en-US" sz="1600" dirty="0" err="1" smtClean="0">
                  <a:solidFill>
                    <a:srgbClr val="C00000"/>
                  </a:solidFill>
                </a:rPr>
                <a:t>ch</a:t>
              </a:r>
              <a:r>
                <a:rPr lang="en-US" sz="1600" dirty="0" smtClean="0">
                  <a:solidFill>
                    <a:srgbClr val="C00000"/>
                  </a:solidFill>
                </a:rPr>
                <a:t>) </a:t>
              </a:r>
              <a:r>
                <a:rPr lang="en-US" sz="1600" dirty="0" smtClean="0"/>
                <a:t>and </a:t>
              </a:r>
              <a:r>
                <a:rPr lang="en-US" sz="1600" dirty="0" err="1" smtClean="0">
                  <a:solidFill>
                    <a:srgbClr val="C00000"/>
                  </a:solidFill>
                </a:rPr>
                <a:t>toupper</a:t>
              </a:r>
              <a:r>
                <a:rPr lang="en-US" sz="1600" dirty="0" smtClean="0">
                  <a:solidFill>
                    <a:srgbClr val="C00000"/>
                  </a:solidFill>
                </a:rPr>
                <a:t>(</a:t>
              </a:r>
              <a:r>
                <a:rPr lang="en-US" sz="1600" dirty="0" err="1" smtClean="0">
                  <a:solidFill>
                    <a:srgbClr val="C00000"/>
                  </a:solidFill>
                </a:rPr>
                <a:t>ch</a:t>
              </a:r>
              <a:r>
                <a:rPr lang="en-US" sz="1600" dirty="0" smtClean="0">
                  <a:solidFill>
                    <a:srgbClr val="C00000"/>
                  </a:solidFill>
                </a:rPr>
                <a:t>) </a:t>
              </a:r>
              <a:r>
                <a:rPr lang="en-US" sz="1600" dirty="0" smtClean="0"/>
                <a:t>do NOT change </a:t>
              </a:r>
              <a:r>
                <a:rPr lang="en-US" sz="1600" dirty="0" err="1" smtClean="0"/>
                <a:t>ch</a:t>
              </a:r>
              <a:r>
                <a:rPr lang="en-US" sz="1600" dirty="0" smtClean="0"/>
                <a:t>!</a:t>
              </a:r>
              <a:endParaRPr lang="en-SG" sz="1600" dirty="0"/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Week9 - </a:t>
            </a:r>
            <a:fld id="{C42ADDA0-B824-4DEB-B472-7EAA7E2567F0}" type="slidenum">
              <a:rPr lang="en-SG" smtClean="0"/>
              <a:pPr>
                <a:defRPr/>
              </a:pPr>
              <a:t>14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776070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04800"/>
            <a:ext cx="8153400" cy="97155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charset="0"/>
              </a:rPr>
              <a:t>3.5 Characters: Common Error</a:t>
            </a: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613954" y="1300163"/>
            <a:ext cx="8301446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A character variable named </a:t>
            </a:r>
            <a:r>
              <a:rPr lang="en-US" sz="2400" dirty="0">
                <a:solidFill>
                  <a:srgbClr val="C00000"/>
                </a:solidFill>
              </a:rPr>
              <a:t>z</a:t>
            </a:r>
            <a:r>
              <a:rPr lang="en-US" sz="2400" dirty="0"/>
              <a:t> does not means it is equivalent to 'z' or it contains 'z'!</a:t>
            </a:r>
          </a:p>
          <a:p>
            <a:pPr marL="800100" lvl="1" indent="-342900">
              <a:buClr>
                <a:schemeClr val="bg2"/>
              </a:buClr>
              <a:buSzPct val="75000"/>
            </a:pPr>
            <a:endParaRPr lang="en-US" sz="2000" dirty="0">
              <a:latin typeface="Courier New" pitchFamily="49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300980" y="2313830"/>
            <a:ext cx="3511933" cy="1899355"/>
            <a:chOff x="4300980" y="2313830"/>
            <a:chExt cx="3511933" cy="1899355"/>
          </a:xfrm>
        </p:grpSpPr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4300980" y="2313830"/>
              <a:ext cx="3500357" cy="1899355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rgbClr val="8A8AB9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9"/>
                </a:srgbClr>
              </a:outerShdw>
            </a:effectLst>
          </p:spPr>
          <p:txBody>
            <a:bodyPr/>
            <a:lstStyle/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</a:rPr>
                <a:t>if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(marks &gt;=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80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)</a:t>
              </a:r>
              <a:endParaRPr lang="en-US" sz="1600" b="1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</a:rPr>
                <a:t>return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</a:rPr>
                <a:t>'A'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</a:rPr>
                <a:t>else if 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(marks &gt;=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70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)</a:t>
              </a:r>
              <a:endParaRPr lang="en-US" sz="1600" b="1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</a:rPr>
                <a:t>return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'B'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;</a:t>
              </a:r>
              <a:endParaRPr lang="en-US" sz="1600" b="1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</a:rPr>
                <a:t>else if 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(marks &gt;=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60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)</a:t>
              </a:r>
              <a:endParaRPr lang="en-US" sz="1600" b="1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</a:rPr>
                <a:t>return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'C'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;</a:t>
              </a:r>
              <a:endParaRPr lang="en-US" sz="1600" b="1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. . .</a:t>
              </a:r>
            </a:p>
          </p:txBody>
        </p:sp>
        <p:sp>
          <p:nvSpPr>
            <p:cNvPr id="16395" name="TextBox 11"/>
            <p:cNvSpPr txBox="1">
              <a:spLocks noChangeArrowheads="1"/>
            </p:cNvSpPr>
            <p:nvPr/>
          </p:nvSpPr>
          <p:spPr bwMode="auto">
            <a:xfrm>
              <a:off x="6901519" y="3333228"/>
              <a:ext cx="911394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4800" dirty="0">
                  <a:solidFill>
                    <a:srgbClr val="0000FF"/>
                  </a:solidFill>
                  <a:sym typeface="Wingdings" pitchFamily="2" charset="2"/>
                </a:rPr>
                <a:t></a:t>
              </a:r>
              <a:endParaRPr lang="en-US" sz="48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855664" y="2313830"/>
            <a:ext cx="3230199" cy="2579087"/>
            <a:chOff x="855664" y="2471058"/>
            <a:chExt cx="3229613" cy="2579088"/>
          </a:xfrm>
        </p:grpSpPr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855664" y="2471058"/>
              <a:ext cx="3229613" cy="2443367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rgbClr val="8A8AB9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9"/>
                </a:srgbClr>
              </a:outerShdw>
            </a:effectLst>
          </p:spPr>
          <p:txBody>
            <a:bodyPr/>
            <a:lstStyle/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</a:rPr>
                <a:t>char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 A, 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B, 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C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D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, F;</a:t>
              </a:r>
              <a:endParaRPr lang="en-US" sz="1600" b="1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endParaRPr lang="en-US" sz="1600" b="1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</a:rPr>
                <a:t>if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(marks &gt;=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80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)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</a:rPr>
                <a:t>return 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A;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</a:rPr>
                <a:t>else if 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(marks &gt;=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70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)</a:t>
              </a:r>
              <a:endParaRPr lang="en-US" sz="1600" b="1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</a:rPr>
                <a:t>return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 B;</a:t>
              </a:r>
              <a:endParaRPr lang="en-US" sz="1600" b="1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</a:rPr>
                <a:t>else if 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(marks &gt;=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60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)</a:t>
              </a:r>
              <a:endParaRPr lang="en-US" sz="1600" b="1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</a:rPr>
                <a:t>return 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C;</a:t>
              </a:r>
              <a:endParaRPr lang="en-US" sz="1600" b="1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. . .</a:t>
              </a:r>
            </a:p>
          </p:txBody>
        </p:sp>
        <p:sp>
          <p:nvSpPr>
            <p:cNvPr id="16393" name="TextBox 13"/>
            <p:cNvSpPr txBox="1">
              <a:spLocks noChangeArrowheads="1"/>
            </p:cNvSpPr>
            <p:nvPr/>
          </p:nvSpPr>
          <p:spPr bwMode="auto">
            <a:xfrm>
              <a:off x="3091918" y="3942150"/>
              <a:ext cx="968828" cy="1107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6600" dirty="0" smtClean="0">
                  <a:solidFill>
                    <a:srgbClr val="FF0000"/>
                  </a:solidFill>
                  <a:sym typeface="Wingdings 2"/>
                </a:rPr>
                <a:t></a:t>
              </a:r>
              <a:endParaRPr lang="en-US" sz="6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291334" y="4376052"/>
            <a:ext cx="3511933" cy="2255510"/>
            <a:chOff x="4291334" y="4376052"/>
            <a:chExt cx="3511933" cy="2255510"/>
          </a:xfrm>
        </p:grpSpPr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4291334" y="4376052"/>
              <a:ext cx="3500357" cy="2221518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rgbClr val="8A8AB9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9"/>
                </a:srgbClr>
              </a:outerShdw>
            </a:effectLst>
          </p:spPr>
          <p:txBody>
            <a:bodyPr/>
            <a:lstStyle/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</a:rPr>
                <a:t>char </a:t>
              </a:r>
              <a:r>
                <a:rPr lang="en-US" sz="1600" b="1" dirty="0" smtClean="0">
                  <a:latin typeface="Courier New" pitchFamily="49" charset="0"/>
                </a:rPr>
                <a:t>grade;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</a:rPr>
                <a:t>if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 (marks &gt;=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80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)</a:t>
              </a:r>
              <a:endParaRPr lang="en-US" sz="1600" b="1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 smtClean="0">
                  <a:latin typeface="Courier New" pitchFamily="49" charset="0"/>
                </a:rPr>
                <a:t>	grade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 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'A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</a:rPr>
                <a:t>'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</a:rPr>
                <a:t>else if 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(marks &gt;=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70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)</a:t>
              </a:r>
              <a:endParaRPr lang="en-US" sz="1600" b="1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 smtClean="0">
                  <a:latin typeface="Courier New" pitchFamily="49" charset="0"/>
                </a:rPr>
                <a:t>	grade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 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'B'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;</a:t>
              </a:r>
              <a:endParaRPr lang="en-US" sz="1600" b="1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</a:rPr>
                <a:t>else if 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(marks &gt;=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60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)</a:t>
              </a:r>
              <a:endParaRPr lang="en-US" sz="1600" b="1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 smtClean="0">
                  <a:latin typeface="Courier New" pitchFamily="49" charset="0"/>
                </a:rPr>
                <a:t>	grade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 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'C'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;</a:t>
              </a:r>
              <a:endParaRPr lang="en-US" sz="1600" b="1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. . 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.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</a:rPr>
                <a:t>return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 grade;</a:t>
              </a:r>
              <a:endParaRPr lang="en-US" sz="1600" b="1" dirty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  <p:sp>
          <p:nvSpPr>
            <p:cNvPr id="13" name="TextBox 11"/>
            <p:cNvSpPr txBox="1">
              <a:spLocks noChangeArrowheads="1"/>
            </p:cNvSpPr>
            <p:nvPr/>
          </p:nvSpPr>
          <p:spPr bwMode="auto">
            <a:xfrm>
              <a:off x="6891873" y="5800565"/>
              <a:ext cx="911394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4800" dirty="0">
                  <a:solidFill>
                    <a:srgbClr val="0000FF"/>
                  </a:solidFill>
                  <a:sym typeface="Wingdings" pitchFamily="2" charset="2"/>
                </a:rPr>
                <a:t></a:t>
              </a:r>
              <a:endParaRPr lang="en-US" sz="4800" dirty="0">
                <a:solidFill>
                  <a:srgbClr val="0000FF"/>
                </a:solidFill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Week9 - </a:t>
            </a:r>
            <a:fld id="{C42ADDA0-B824-4DEB-B472-7EAA7E2567F0}" type="slidenum">
              <a:rPr lang="en-SG" smtClean="0"/>
              <a:pPr>
                <a:defRPr/>
              </a:pPr>
              <a:t>15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04800"/>
            <a:ext cx="8153400" cy="97155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charset="0"/>
              </a:rPr>
              <a:t>3.6 Ex #1: Summing Digit Characters</a:t>
            </a: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613954" y="1300163"/>
            <a:ext cx="8301446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Write a program </a:t>
            </a:r>
            <a:r>
              <a:rPr lang="en-US" sz="2400" dirty="0" smtClean="0">
                <a:solidFill>
                  <a:srgbClr val="0000FF"/>
                </a:solidFill>
              </a:rPr>
              <a:t>Week9_SumDigits.c</a:t>
            </a:r>
            <a:r>
              <a:rPr lang="en-US" sz="2400" dirty="0" smtClean="0"/>
              <a:t> to read characters on a line, and sum the digit characters, ignoring the non-digit ones and everything after the first white space.</a:t>
            </a: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Use the appropriate functions introduced in Demos #2 and #3.</a:t>
            </a: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Two sample runs:</a:t>
            </a:r>
            <a:endParaRPr lang="en-US" sz="2400" dirty="0"/>
          </a:p>
          <a:p>
            <a:pPr marL="800100" lvl="1" indent="-342900">
              <a:buClr>
                <a:schemeClr val="bg2"/>
              </a:buClr>
              <a:buSzPct val="75000"/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80606" y="3866607"/>
            <a:ext cx="6087292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Enter input: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7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o/K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968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+?.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@+ 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Sum = 35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63188" y="4959532"/>
            <a:ext cx="6087292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Enter input: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^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71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()-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%: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46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" 9W35j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Sum = 20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Week9 - </a:t>
            </a:r>
            <a:fld id="{C42ADDA0-B824-4DEB-B472-7EAA7E2567F0}" type="slidenum">
              <a:rPr lang="en-SG" smtClean="0"/>
              <a:pPr>
                <a:defRPr/>
              </a:pPr>
              <a:t>16</a:t>
            </a:fld>
            <a:endParaRPr lang="en-S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06188" y="5875764"/>
            <a:ext cx="6087292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Partial code available with the name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sumDigits.c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04800"/>
            <a:ext cx="8153400" cy="97155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charset="0"/>
              </a:rPr>
              <a:t>4. Strings </a:t>
            </a: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838200" y="1300163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We have seen arrays of </a:t>
            </a:r>
            <a:r>
              <a:rPr lang="en-US" sz="2400" dirty="0" smtClean="0"/>
              <a:t>numeric values (type </a:t>
            </a:r>
            <a:r>
              <a:rPr lang="en-US" sz="2400" dirty="0" err="1" smtClean="0"/>
              <a:t>int</a:t>
            </a:r>
            <a:r>
              <a:rPr lang="en-US" sz="2400" dirty="0" smtClean="0"/>
              <a:t>, float, double)</a:t>
            </a:r>
            <a:endParaRPr lang="en-US" sz="2400" dirty="0"/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We have seen </a:t>
            </a:r>
            <a:r>
              <a:rPr lang="en-US" sz="2400" dirty="0">
                <a:solidFill>
                  <a:srgbClr val="0000FF"/>
                </a:solidFill>
              </a:rPr>
              <a:t>string constants</a:t>
            </a:r>
          </a:p>
          <a:p>
            <a:pPr marL="800100" lvl="1" indent="-342900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sz="2000" b="1" dirty="0" err="1">
                <a:latin typeface="Courier New" pitchFamily="49" charset="0"/>
              </a:rPr>
              <a:t>printf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</a:rPr>
              <a:t>"Average = %.2f"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</a:rPr>
              <a:t>avg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 marL="800100" lvl="1" indent="-342900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sz="2000" b="1" dirty="0">
                <a:latin typeface="Courier New" pitchFamily="49" charset="0"/>
              </a:rPr>
              <a:t>#define ERROR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</a:rPr>
              <a:t>"*****Error –"</a:t>
            </a:r>
            <a:endParaRPr lang="en-US" sz="2000" b="1" dirty="0">
              <a:solidFill>
                <a:srgbClr val="006600"/>
              </a:solidFill>
            </a:endParaRP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A </a:t>
            </a:r>
            <a:r>
              <a:rPr lang="en-US" sz="2400" dirty="0">
                <a:solidFill>
                  <a:srgbClr val="C00000"/>
                </a:solidFill>
              </a:rPr>
              <a:t>string</a:t>
            </a:r>
            <a:r>
              <a:rPr lang="en-US" sz="2400" dirty="0"/>
              <a:t> is an array of characters, terminated by a null character </a:t>
            </a:r>
            <a:r>
              <a:rPr lang="en-US" sz="2400" dirty="0">
                <a:solidFill>
                  <a:srgbClr val="0000FF"/>
                </a:solidFill>
              </a:rPr>
              <a:t>'\0'</a:t>
            </a:r>
            <a:r>
              <a:rPr lang="en-US" sz="2400" dirty="0"/>
              <a:t> (which has ASCII value of zero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graphicFrame>
        <p:nvGraphicFramePr>
          <p:cNvPr id="17446" name="Group 38"/>
          <p:cNvGraphicFramePr>
            <a:graphicFrameLocks noGrp="1"/>
          </p:cNvGraphicFramePr>
          <p:nvPr/>
        </p:nvGraphicFramePr>
        <p:xfrm>
          <a:off x="2801756" y="4398380"/>
          <a:ext cx="3483297" cy="518160"/>
        </p:xfrm>
        <a:graphic>
          <a:graphicData uri="http://schemas.openxmlformats.org/drawingml/2006/table">
            <a:tbl>
              <a:tblPr/>
              <a:tblGrid>
                <a:gridCol w="496854"/>
                <a:gridCol w="496853"/>
                <a:gridCol w="498184"/>
                <a:gridCol w="498184"/>
                <a:gridCol w="498184"/>
                <a:gridCol w="498184"/>
                <a:gridCol w="496854"/>
              </a:tblGrid>
              <a:tr h="2510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\0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Week9 - </a:t>
            </a:r>
            <a:fld id="{C42ADDA0-B824-4DEB-B472-7EAA7E2567F0}" type="slidenum">
              <a:rPr lang="en-SG" smtClean="0"/>
              <a:pPr>
                <a:defRPr/>
              </a:pPr>
              <a:t>17</a:t>
            </a:fld>
            <a:endParaRPr lang="en-S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04800"/>
            <a:ext cx="8153400" cy="97155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charset="0"/>
              </a:rPr>
              <a:t>4.1 Strings: Basics</a:t>
            </a: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625033" y="1109663"/>
            <a:ext cx="8290367" cy="513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800" dirty="0"/>
              <a:t>Declaration </a:t>
            </a:r>
            <a:r>
              <a:rPr lang="en-US" sz="2800" dirty="0" smtClean="0"/>
              <a:t>an array of characters</a:t>
            </a:r>
            <a:endParaRPr lang="en-US" sz="2000" b="1" dirty="0">
              <a:solidFill>
                <a:srgbClr val="800000"/>
              </a:solidFill>
              <a:latin typeface="Courier New" pitchFamily="49" charset="0"/>
            </a:endParaRPr>
          </a:p>
          <a:p>
            <a:pPr lvl="1">
              <a:buClr>
                <a:schemeClr val="bg2"/>
              </a:buClr>
              <a:buSzPct val="75000"/>
              <a:tabLst>
                <a:tab pos="914400" algn="l"/>
              </a:tabLst>
              <a:defRPr/>
            </a:pP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	char </a:t>
            </a:r>
            <a:r>
              <a:rPr lang="en-US" sz="2000" b="1" dirty="0" err="1">
                <a:solidFill>
                  <a:srgbClr val="800000"/>
                </a:solidFill>
                <a:latin typeface="Courier New" pitchFamily="49" charset="0"/>
              </a:rPr>
              <a:t>str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[6];</a:t>
            </a:r>
          </a:p>
          <a:p>
            <a:pPr marL="342900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800" dirty="0"/>
              <a:t>Assigning </a:t>
            </a:r>
            <a:r>
              <a:rPr lang="en-US" sz="2800" dirty="0" smtClean="0"/>
              <a:t>character to an element of an array of characters</a:t>
            </a:r>
            <a:endParaRPr lang="en-US" sz="2000" b="1" dirty="0">
              <a:solidFill>
                <a:srgbClr val="800000"/>
              </a:solidFill>
              <a:latin typeface="Courier New" pitchFamily="49" charset="0"/>
            </a:endParaRPr>
          </a:p>
          <a:p>
            <a:pPr lvl="1">
              <a:buClr>
                <a:schemeClr val="bg2"/>
              </a:buClr>
              <a:buSzPct val="75000"/>
              <a:tabLst>
                <a:tab pos="914400" algn="l"/>
              </a:tabLst>
              <a:defRPr/>
            </a:pP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	</a:t>
            </a:r>
            <a:r>
              <a:rPr lang="en-US" sz="2000" b="1" dirty="0" err="1">
                <a:solidFill>
                  <a:srgbClr val="800000"/>
                </a:solidFill>
                <a:latin typeface="Courier New" pitchFamily="49" charset="0"/>
              </a:rPr>
              <a:t>str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[0] = 'e';</a:t>
            </a:r>
          </a:p>
          <a:p>
            <a:pPr lvl="1">
              <a:buClr>
                <a:schemeClr val="bg2"/>
              </a:buClr>
              <a:buSzPct val="75000"/>
              <a:tabLst>
                <a:tab pos="914400" algn="l"/>
              </a:tabLst>
              <a:defRPr/>
            </a:pP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	</a:t>
            </a:r>
            <a:r>
              <a:rPr lang="en-US" sz="2000" b="1" dirty="0" err="1">
                <a:solidFill>
                  <a:srgbClr val="800000"/>
                </a:solidFill>
                <a:latin typeface="Courier New" pitchFamily="49" charset="0"/>
              </a:rPr>
              <a:t>str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[1] = 'g';</a:t>
            </a:r>
          </a:p>
          <a:p>
            <a:pPr lvl="1">
              <a:buClr>
                <a:schemeClr val="bg2"/>
              </a:buClr>
              <a:buSzPct val="75000"/>
              <a:tabLst>
                <a:tab pos="914400" algn="l"/>
              </a:tabLst>
              <a:defRPr/>
            </a:pP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	</a:t>
            </a:r>
            <a:r>
              <a:rPr lang="en-US" sz="2000" b="1" dirty="0" err="1">
                <a:solidFill>
                  <a:srgbClr val="800000"/>
                </a:solidFill>
                <a:latin typeface="Courier New" pitchFamily="49" charset="0"/>
              </a:rPr>
              <a:t>str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[2] = 'g';</a:t>
            </a:r>
          </a:p>
          <a:p>
            <a:pPr lvl="1">
              <a:buClr>
                <a:schemeClr val="bg2"/>
              </a:buClr>
              <a:buSzPct val="75000"/>
              <a:tabLst>
                <a:tab pos="914400" algn="l"/>
              </a:tabLst>
              <a:defRPr/>
            </a:pP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	</a:t>
            </a:r>
            <a:r>
              <a:rPr lang="en-US" sz="2000" b="1" dirty="0" err="1">
                <a:solidFill>
                  <a:srgbClr val="800000"/>
                </a:solidFill>
                <a:latin typeface="Courier New" pitchFamily="49" charset="0"/>
              </a:rPr>
              <a:t>str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[3] = '\0';</a:t>
            </a:r>
          </a:p>
          <a:p>
            <a:pPr marL="342900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800" dirty="0" err="1" smtClean="0"/>
              <a:t>Initializer</a:t>
            </a:r>
            <a:r>
              <a:rPr lang="en-US" sz="2800" dirty="0" smtClean="0"/>
              <a:t> for string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SzPct val="60000"/>
              <a:buFont typeface="Wingdings" pitchFamily="2" charset="2"/>
              <a:buChar char="q"/>
              <a:defRPr/>
            </a:pPr>
            <a:r>
              <a:rPr lang="en-US" sz="2000" dirty="0" smtClean="0"/>
              <a:t>Two ways:</a:t>
            </a:r>
            <a:endParaRPr lang="en-US" sz="2000" dirty="0"/>
          </a:p>
          <a:p>
            <a:pPr marL="342900" lvl="1" indent="4763">
              <a:spcBef>
                <a:spcPts val="0"/>
              </a:spcBef>
              <a:buClr>
                <a:schemeClr val="bg2"/>
              </a:buClr>
              <a:buSzPct val="75000"/>
              <a:tabLst>
                <a:tab pos="914400" algn="l"/>
              </a:tabLst>
              <a:defRPr/>
            </a:pP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  char </a:t>
            </a:r>
            <a:r>
              <a:rPr lang="en-US" sz="2000" b="1" dirty="0" err="1" smtClean="0">
                <a:solidFill>
                  <a:srgbClr val="800000"/>
                </a:solidFill>
                <a:latin typeface="Courier New" pitchFamily="49" charset="0"/>
              </a:rPr>
              <a:t>fruit_name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[] 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= "apple";</a:t>
            </a:r>
          </a:p>
          <a:p>
            <a:pPr marL="342900" lvl="1" indent="4763">
              <a:spcBef>
                <a:spcPts val="0"/>
              </a:spcBef>
              <a:buClr>
                <a:schemeClr val="bg2"/>
              </a:buClr>
              <a:buSzPct val="75000"/>
              <a:tabLst>
                <a:tab pos="914400" algn="l"/>
              </a:tabLst>
              <a:defRPr/>
            </a:pP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  char </a:t>
            </a:r>
            <a:r>
              <a:rPr lang="en-US" sz="2000" b="1" dirty="0" err="1" smtClean="0">
                <a:solidFill>
                  <a:srgbClr val="800000"/>
                </a:solidFill>
                <a:latin typeface="Courier New" pitchFamily="49" charset="0"/>
              </a:rPr>
              <a:t>fruit_name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[] 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= 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{'</a:t>
            </a:r>
            <a:r>
              <a:rPr lang="en-US" sz="2000" b="1" dirty="0" err="1" smtClean="0">
                <a:solidFill>
                  <a:srgbClr val="800000"/>
                </a:solidFill>
                <a:latin typeface="Courier New" pitchFamily="49" charset="0"/>
              </a:rPr>
              <a:t>a</a:t>
            </a:r>
            <a:r>
              <a:rPr lang="en-US" sz="2000" b="1" dirty="0" err="1">
                <a:solidFill>
                  <a:srgbClr val="800000"/>
                </a:solidFill>
                <a:latin typeface="Courier New" pitchFamily="49" charset="0"/>
              </a:rPr>
              <a:t>','p','p','l','e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','\0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'}; </a:t>
            </a:r>
            <a:endParaRPr lang="en-US" sz="2000" b="1" dirty="0">
              <a:solidFill>
                <a:srgbClr val="800000"/>
              </a:solidFill>
            </a:endParaRPr>
          </a:p>
          <a:p>
            <a:pPr lvl="1">
              <a:buClr>
                <a:schemeClr val="bg2"/>
              </a:buClr>
              <a:buSzPct val="75000"/>
              <a:tabLst>
                <a:tab pos="914400" algn="l"/>
              </a:tabLst>
              <a:defRPr/>
            </a:pPr>
            <a:endParaRPr lang="en-US" sz="2000" b="1" dirty="0">
              <a:solidFill>
                <a:srgbClr val="800000"/>
              </a:solidFill>
              <a:latin typeface="Courier New" pitchFamily="49" charset="0"/>
            </a:endParaRPr>
          </a:p>
        </p:txBody>
      </p:sp>
      <p:graphicFrame>
        <p:nvGraphicFramePr>
          <p:cNvPr id="110615" name="Group 23"/>
          <p:cNvGraphicFramePr>
            <a:graphicFrameLocks noGrp="1"/>
          </p:cNvGraphicFramePr>
          <p:nvPr/>
        </p:nvGraphicFramePr>
        <p:xfrm>
          <a:off x="4561712" y="2635491"/>
          <a:ext cx="3554413" cy="518160"/>
        </p:xfrm>
        <a:graphic>
          <a:graphicData uri="http://schemas.openxmlformats.org/drawingml/2006/table">
            <a:tbl>
              <a:tblPr/>
              <a:tblGrid>
                <a:gridCol w="592138"/>
                <a:gridCol w="592137"/>
                <a:gridCol w="593725"/>
                <a:gridCol w="774700"/>
                <a:gridCol w="409575"/>
                <a:gridCol w="592138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\0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6227179" y="3194613"/>
            <a:ext cx="2395960" cy="1005147"/>
            <a:chOff x="6227179" y="3194613"/>
            <a:chExt cx="2395960" cy="1005147"/>
          </a:xfrm>
        </p:grpSpPr>
        <p:sp>
          <p:nvSpPr>
            <p:cNvPr id="13" name="TextBox 12"/>
            <p:cNvSpPr txBox="1"/>
            <p:nvPr/>
          </p:nvSpPr>
          <p:spPr>
            <a:xfrm>
              <a:off x="6227179" y="3553429"/>
              <a:ext cx="2395960" cy="646331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Without ‘\0’, it is not considered a string. </a:t>
              </a:r>
              <a:endParaRPr lang="en-SG" dirty="0"/>
            </a:p>
          </p:txBody>
        </p:sp>
        <p:cxnSp>
          <p:nvCxnSpPr>
            <p:cNvPr id="15" name="Straight Arrow Connector 14"/>
            <p:cNvCxnSpPr>
              <a:stCxn id="13" idx="0"/>
            </p:cNvCxnSpPr>
            <p:nvPr/>
          </p:nvCxnSpPr>
          <p:spPr bwMode="auto">
            <a:xfrm flipH="1" flipV="1">
              <a:off x="6794339" y="3194613"/>
              <a:ext cx="630820" cy="358816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cxnSp>
        <p:nvCxnSpPr>
          <p:cNvPr id="21" name="Straight Arrow Connector 20"/>
          <p:cNvCxnSpPr/>
          <p:nvPr/>
        </p:nvCxnSpPr>
        <p:spPr bwMode="auto">
          <a:xfrm flipH="1">
            <a:off x="7789762" y="4224759"/>
            <a:ext cx="254643" cy="1238492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grpSp>
        <p:nvGrpSpPr>
          <p:cNvPr id="27" name="Group 26"/>
          <p:cNvGrpSpPr/>
          <p:nvPr/>
        </p:nvGrpSpPr>
        <p:grpSpPr>
          <a:xfrm>
            <a:off x="5210536" y="4330862"/>
            <a:ext cx="2395960" cy="868100"/>
            <a:chOff x="5210536" y="4330862"/>
            <a:chExt cx="2395960" cy="868100"/>
          </a:xfrm>
        </p:grpSpPr>
        <p:sp>
          <p:nvSpPr>
            <p:cNvPr id="19" name="TextBox 18"/>
            <p:cNvSpPr txBox="1"/>
            <p:nvPr/>
          </p:nvSpPr>
          <p:spPr>
            <a:xfrm>
              <a:off x="5210536" y="4330862"/>
              <a:ext cx="2395960" cy="646331"/>
            </a:xfrm>
            <a:prstGeom prst="rect">
              <a:avLst/>
            </a:prstGeom>
            <a:solidFill>
              <a:srgbClr val="CCFFFF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Do not need ‘\0’; it is automatically added.</a:t>
              </a:r>
              <a:endParaRPr lang="en-SG" dirty="0"/>
            </a:p>
          </p:txBody>
        </p:sp>
        <p:cxnSp>
          <p:nvCxnSpPr>
            <p:cNvPr id="24" name="Straight Arrow Connector 23"/>
            <p:cNvCxnSpPr/>
            <p:nvPr/>
          </p:nvCxnSpPr>
          <p:spPr bwMode="auto">
            <a:xfrm flipH="1">
              <a:off x="5557777" y="4977114"/>
              <a:ext cx="461058" cy="221848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Week9 - </a:t>
            </a:r>
            <a:fld id="{C42ADDA0-B824-4DEB-B472-7EAA7E2567F0}" type="slidenum">
              <a:rPr lang="en-SG" smtClean="0"/>
              <a:pPr>
                <a:defRPr/>
              </a:pPr>
              <a:t>18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0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153400" cy="97155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charset="0"/>
              </a:rPr>
              <a:t>4.2 Strings: I/O (1/2)</a:t>
            </a: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517525" y="1528997"/>
            <a:ext cx="8184686" cy="449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Read string from </a:t>
            </a:r>
            <a:r>
              <a:rPr lang="en-US" sz="2800" dirty="0" err="1"/>
              <a:t>stdin</a:t>
            </a:r>
            <a:endParaRPr lang="en-US" sz="2800" dirty="0"/>
          </a:p>
          <a:p>
            <a:pPr marL="719138" lvl="1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sz="2000" b="1" dirty="0" err="1" smtClean="0">
                <a:solidFill>
                  <a:srgbClr val="800000"/>
                </a:solidFill>
                <a:latin typeface="Courier New" pitchFamily="49" charset="0"/>
              </a:rPr>
              <a:t>fgets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800000"/>
                </a:solidFill>
                <a:latin typeface="Courier New" pitchFamily="49" charset="0"/>
              </a:rPr>
              <a:t>str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, size, </a:t>
            </a:r>
            <a:r>
              <a:rPr lang="en-US" sz="2000" b="1" dirty="0" err="1" smtClean="0">
                <a:solidFill>
                  <a:srgbClr val="800000"/>
                </a:solidFill>
                <a:latin typeface="Courier New" pitchFamily="49" charset="0"/>
              </a:rPr>
              <a:t>stdin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) 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// reads size – 1 char, </a:t>
            </a:r>
          </a:p>
          <a:p>
            <a:pPr marL="719138" lvl="1">
              <a:spcBef>
                <a:spcPts val="0"/>
              </a:spcBef>
              <a:buClr>
                <a:schemeClr val="bg2"/>
              </a:buClr>
              <a:buSzPct val="75000"/>
            </a:pP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		                 // or until newline</a:t>
            </a:r>
          </a:p>
          <a:p>
            <a:pPr marL="719138" lvl="1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sz="2000" b="1" dirty="0" err="1" smtClean="0">
                <a:solidFill>
                  <a:srgbClr val="800000"/>
                </a:solidFill>
                <a:latin typeface="Courier New" pitchFamily="49" charset="0"/>
              </a:rPr>
              <a:t>scanf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("%s", </a:t>
            </a:r>
            <a:r>
              <a:rPr lang="en-US" sz="2000" b="1" dirty="0" err="1">
                <a:solidFill>
                  <a:srgbClr val="800000"/>
                </a:solidFill>
                <a:latin typeface="Courier New" pitchFamily="49" charset="0"/>
              </a:rPr>
              <a:t>str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); 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</a:rPr>
              <a:t>// reads 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until white space</a:t>
            </a:r>
            <a:endParaRPr lang="en-US" sz="2000" b="1" dirty="0">
              <a:solidFill>
                <a:srgbClr val="006600"/>
              </a:solidFill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Print string to </a:t>
            </a:r>
            <a:r>
              <a:rPr lang="en-US" sz="28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stdout</a:t>
            </a:r>
            <a:endParaRPr lang="en-US" sz="2400" dirty="0">
              <a:latin typeface="Courier New" pitchFamily="49" charset="0"/>
            </a:endParaRPr>
          </a:p>
          <a:p>
            <a:pPr marL="719138" lvl="4"/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puts(</a:t>
            </a:r>
            <a:r>
              <a:rPr lang="en-US" sz="2000" b="1" dirty="0" err="1">
                <a:solidFill>
                  <a:srgbClr val="800000"/>
                </a:solidFill>
                <a:latin typeface="Courier New" pitchFamily="49" charset="0"/>
              </a:rPr>
              <a:t>str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); 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</a:rPr>
              <a:t>// terminates with newline</a:t>
            </a:r>
          </a:p>
          <a:p>
            <a:pPr marL="719138" lvl="4"/>
            <a:r>
              <a:rPr lang="en-US" sz="2000" b="1" dirty="0" err="1">
                <a:solidFill>
                  <a:srgbClr val="800000"/>
                </a:solidFill>
                <a:latin typeface="Courier New" pitchFamily="49" charset="0"/>
              </a:rPr>
              <a:t>printf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("%s\n", </a:t>
            </a:r>
            <a:r>
              <a:rPr lang="en-US" sz="2000" b="1" dirty="0" err="1">
                <a:solidFill>
                  <a:srgbClr val="800000"/>
                </a:solidFill>
                <a:latin typeface="Courier New" pitchFamily="49" charset="0"/>
              </a:rPr>
              <a:t>str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);</a:t>
            </a:r>
          </a:p>
          <a:p>
            <a:pPr marL="1600200" lvl="3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sz="2800" dirty="0"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sz="3200" dirty="0"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sz="2800" dirty="0"/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8476" y="5226908"/>
            <a:ext cx="6141308" cy="923330"/>
          </a:xfrm>
          <a:prstGeom prst="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Note: There is another function </a:t>
            </a:r>
            <a:r>
              <a:rPr lang="en-US" dirty="0" smtClean="0">
                <a:solidFill>
                  <a:srgbClr val="0000FF"/>
                </a:solidFill>
              </a:rPr>
              <a:t>gets(</a:t>
            </a:r>
            <a:r>
              <a:rPr lang="en-US" dirty="0" err="1" smtClean="0">
                <a:solidFill>
                  <a:srgbClr val="0000FF"/>
                </a:solidFill>
              </a:rPr>
              <a:t>str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r>
              <a:rPr lang="en-US" dirty="0" smtClean="0"/>
              <a:t> to read a string interactively. However, due to security reason, we avoid it and use </a:t>
            </a:r>
            <a:r>
              <a:rPr lang="en-US" dirty="0" err="1" smtClean="0">
                <a:solidFill>
                  <a:srgbClr val="0000FF"/>
                </a:solidFill>
              </a:rPr>
              <a:t>fgets</a:t>
            </a:r>
            <a:r>
              <a:rPr lang="en-US" dirty="0" smtClean="0"/>
              <a:t> function instead.</a:t>
            </a:r>
            <a:endParaRPr lang="en-SG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Week9 - </a:t>
            </a:r>
            <a:fld id="{C42ADDA0-B824-4DEB-B472-7EAA7E2567F0}" type="slidenum">
              <a:rPr lang="en-SG" smtClean="0"/>
              <a:pPr>
                <a:defRPr/>
              </a:pPr>
              <a:t>19</a:t>
            </a:fld>
            <a:endParaRPr lang="en-S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81000"/>
            <a:ext cx="8382000" cy="985838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charset="0"/>
              </a:rPr>
              <a:t>Week 9: Characters and Strings</a:t>
            </a:r>
          </a:p>
        </p:txBody>
      </p:sp>
      <p:sp>
        <p:nvSpPr>
          <p:cNvPr id="14339" name="Rectangle 9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62000" y="1447800"/>
            <a:ext cx="7620000" cy="4063314"/>
          </a:xfrm>
        </p:spPr>
        <p:txBody>
          <a:bodyPr/>
          <a:lstStyle/>
          <a:p>
            <a:pPr eaLnBrk="1" hangingPunct="1">
              <a:buSzPct val="120000"/>
              <a:buFont typeface="Wingdings" pitchFamily="2" charset="2"/>
              <a:buChar char="§"/>
            </a:pPr>
            <a:r>
              <a:rPr lang="en-GB" sz="2800" dirty="0" smtClean="0">
                <a:solidFill>
                  <a:srgbClr val="C00000"/>
                </a:solidFill>
                <a:cs typeface="Arial" charset="0"/>
              </a:rPr>
              <a:t>Objectives:</a:t>
            </a:r>
            <a:endParaRPr lang="en-GB" sz="2000" dirty="0" smtClean="0">
              <a:solidFill>
                <a:srgbClr val="C00000"/>
              </a:solidFill>
              <a:cs typeface="Arial" charset="0"/>
            </a:endParaRPr>
          </a:p>
          <a:p>
            <a:pPr lvl="1" eaLnBrk="1" hangingPunct="1">
              <a:buSzPct val="120000"/>
              <a:buFont typeface="Wingdings" pitchFamily="2" charset="2"/>
              <a:buChar char="§"/>
            </a:pPr>
            <a:r>
              <a:rPr lang="en-GB" sz="2400" dirty="0" smtClean="0">
                <a:cs typeface="Arial" charset="0"/>
              </a:rPr>
              <a:t>Declare and manipulate data of char data type </a:t>
            </a:r>
          </a:p>
          <a:p>
            <a:pPr lvl="1" eaLnBrk="1" hangingPunct="1">
              <a:buSzPct val="120000"/>
              <a:buFont typeface="Wingdings" pitchFamily="2" charset="2"/>
              <a:buChar char="§"/>
            </a:pPr>
            <a:r>
              <a:rPr lang="en-GB" sz="2400" dirty="0" smtClean="0">
                <a:cs typeface="Arial" charset="0"/>
              </a:rPr>
              <a:t>Learn fundamental operations on strings</a:t>
            </a:r>
          </a:p>
          <a:p>
            <a:pPr lvl="1" eaLnBrk="1" hangingPunct="1">
              <a:buSzPct val="120000"/>
              <a:buFont typeface="Wingdings" pitchFamily="2" charset="2"/>
              <a:buChar char="§"/>
            </a:pPr>
            <a:r>
              <a:rPr lang="en-GB" sz="2400" dirty="0" smtClean="0">
                <a:cs typeface="Arial" charset="0"/>
              </a:rPr>
              <a:t>Write string processing programs</a:t>
            </a:r>
          </a:p>
          <a:p>
            <a:pPr eaLnBrk="1" hangingPunct="1">
              <a:buSzPct val="120000"/>
              <a:buFont typeface="Wingdings" pitchFamily="2" charset="2"/>
              <a:buChar char="§"/>
            </a:pPr>
            <a:endParaRPr lang="en-GB" sz="2800" dirty="0" smtClean="0">
              <a:cs typeface="Arial" charset="0"/>
            </a:endParaRPr>
          </a:p>
          <a:p>
            <a:pPr eaLnBrk="1" hangingPunct="1">
              <a:buSzPct val="120000"/>
              <a:buFont typeface="Wingdings" pitchFamily="2" charset="2"/>
              <a:buChar char="§"/>
            </a:pPr>
            <a:r>
              <a:rPr lang="en-GB" sz="2800" dirty="0" smtClean="0">
                <a:solidFill>
                  <a:srgbClr val="C00000"/>
                </a:solidFill>
                <a:cs typeface="Arial" charset="0"/>
              </a:rPr>
              <a:t>References:</a:t>
            </a:r>
          </a:p>
          <a:p>
            <a:pPr lvl="1" eaLnBrk="1" hangingPunct="1">
              <a:buSzPct val="120000"/>
              <a:buFont typeface="Wingdings" pitchFamily="2" charset="2"/>
              <a:buChar char="§"/>
            </a:pPr>
            <a:r>
              <a:rPr lang="en-GB" sz="2400" dirty="0" smtClean="0">
                <a:cs typeface="Arial" charset="0"/>
              </a:rPr>
              <a:t>Lesson 1.4.1 Characters and Symbols</a:t>
            </a:r>
          </a:p>
          <a:p>
            <a:pPr lvl="1" eaLnBrk="1" hangingPunct="1">
              <a:buSzPct val="120000"/>
              <a:buFont typeface="Wingdings" pitchFamily="2" charset="2"/>
              <a:buChar char="§"/>
            </a:pPr>
            <a:r>
              <a:rPr lang="en-GB" sz="2400" dirty="0" smtClean="0">
                <a:cs typeface="Arial" charset="0"/>
              </a:rPr>
              <a:t>Chapter 7: Strings and Pointers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Week9 - </a:t>
            </a:r>
            <a:fld id="{C42ADDA0-B824-4DEB-B472-7EAA7E2567F0}" type="slidenum">
              <a:rPr lang="en-SG" smtClean="0"/>
              <a:pPr>
                <a:defRPr/>
              </a:pPr>
              <a:t>2</a:t>
            </a:fld>
            <a:endParaRPr lang="en-S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153400" cy="97155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charset="0"/>
              </a:rPr>
              <a:t>4.2 Strings: I/O (2/2)</a:t>
            </a: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517525" y="1484026"/>
            <a:ext cx="8184686" cy="4538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800" dirty="0" err="1" smtClean="0"/>
              <a:t>fgets</a:t>
            </a:r>
            <a:r>
              <a:rPr lang="en-US" sz="2800" dirty="0" smtClean="0"/>
              <a:t>()</a:t>
            </a:r>
          </a:p>
          <a:p>
            <a:pPr marL="800100" lvl="1" indent="-342900">
              <a:spcBef>
                <a:spcPct val="20000"/>
              </a:spcBef>
              <a:buSzPct val="100000"/>
              <a:buFont typeface="Wingdings" pitchFamily="2" charset="2"/>
              <a:buChar char="§"/>
            </a:pPr>
            <a:r>
              <a:rPr lang="en-US" sz="2400" dirty="0" smtClean="0"/>
              <a:t>On interactive input, </a:t>
            </a:r>
            <a:r>
              <a:rPr lang="en-US" sz="2400" dirty="0" err="1" smtClean="0">
                <a:solidFill>
                  <a:srgbClr val="0000FF"/>
                </a:solidFill>
              </a:rPr>
              <a:t>fgets</a:t>
            </a:r>
            <a:r>
              <a:rPr lang="en-US" sz="2400" dirty="0" smtClean="0">
                <a:solidFill>
                  <a:srgbClr val="0000FF"/>
                </a:solidFill>
              </a:rPr>
              <a:t>() </a:t>
            </a:r>
            <a:r>
              <a:rPr lang="en-US" sz="2400" dirty="0" smtClean="0"/>
              <a:t>also reads in the newline character</a:t>
            </a:r>
          </a:p>
          <a:p>
            <a:pPr marL="800100" lvl="1" indent="-342900">
              <a:spcBef>
                <a:spcPct val="20000"/>
              </a:spcBef>
              <a:buSzPct val="100000"/>
              <a:buFont typeface="Wingdings" pitchFamily="2" charset="2"/>
              <a:buChar char="§"/>
            </a:pPr>
            <a:endParaRPr lang="en-US" sz="2400" dirty="0" smtClean="0"/>
          </a:p>
          <a:p>
            <a:pPr marL="800100" lvl="1" indent="-342900">
              <a:spcBef>
                <a:spcPct val="20000"/>
              </a:spcBef>
              <a:buSzPct val="100000"/>
              <a:buFont typeface="Wingdings" pitchFamily="2" charset="2"/>
              <a:buChar char="§"/>
            </a:pPr>
            <a:endParaRPr lang="en-US" sz="2400" dirty="0" smtClean="0"/>
          </a:p>
          <a:p>
            <a:pPr marL="800100" lvl="1" indent="-342900">
              <a:spcBef>
                <a:spcPts val="600"/>
              </a:spcBef>
              <a:buSzPct val="100000"/>
              <a:buFont typeface="Wingdings" pitchFamily="2" charset="2"/>
              <a:buChar char="§"/>
              <a:tabLst>
                <a:tab pos="1320800" algn="l"/>
              </a:tabLst>
            </a:pPr>
            <a:r>
              <a:rPr lang="en-US" sz="2400" dirty="0" smtClean="0"/>
              <a:t>Hence, we may need to replace it with '\0' if necessary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	</a:t>
            </a:r>
            <a:r>
              <a:rPr lang="en-US" sz="2000" b="1" dirty="0" err="1" smtClean="0">
                <a:solidFill>
                  <a:srgbClr val="800000"/>
                </a:solidFill>
                <a:latin typeface="Courier New" pitchFamily="49" charset="0"/>
              </a:rPr>
              <a:t>fgets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800000"/>
                </a:solidFill>
                <a:latin typeface="Courier New" pitchFamily="49" charset="0"/>
              </a:rPr>
              <a:t>str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, size, </a:t>
            </a:r>
            <a:r>
              <a:rPr lang="en-US" sz="2000" b="1" dirty="0" err="1" smtClean="0">
                <a:solidFill>
                  <a:srgbClr val="800000"/>
                </a:solidFill>
                <a:latin typeface="Courier New" pitchFamily="49" charset="0"/>
              </a:rPr>
              <a:t>stdin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);</a:t>
            </a:r>
            <a:b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</a:b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	</a:t>
            </a:r>
            <a:r>
              <a:rPr lang="en-US" sz="2000" b="1" dirty="0" err="1" smtClean="0">
                <a:solidFill>
                  <a:srgbClr val="800000"/>
                </a:solidFill>
                <a:latin typeface="Courier New" pitchFamily="49" charset="0"/>
              </a:rPr>
              <a:t>len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 = </a:t>
            </a:r>
            <a:r>
              <a:rPr lang="en-US" sz="2000" b="1" dirty="0" err="1" smtClean="0">
                <a:solidFill>
                  <a:srgbClr val="800000"/>
                </a:solidFill>
                <a:latin typeface="Courier New" pitchFamily="49" charset="0"/>
              </a:rPr>
              <a:t>strlen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800000"/>
                </a:solidFill>
                <a:latin typeface="Courier New" pitchFamily="49" charset="0"/>
              </a:rPr>
              <a:t>str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);</a:t>
            </a:r>
            <a:b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</a:b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	if (</a:t>
            </a:r>
            <a:r>
              <a:rPr lang="en-US" sz="2000" b="1" dirty="0" err="1" smtClean="0">
                <a:solidFill>
                  <a:srgbClr val="800000"/>
                </a:solidFill>
                <a:latin typeface="Courier New" pitchFamily="49" charset="0"/>
              </a:rPr>
              <a:t>str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[</a:t>
            </a:r>
            <a:r>
              <a:rPr lang="en-US" sz="2000" b="1" dirty="0" err="1" smtClean="0">
                <a:solidFill>
                  <a:srgbClr val="800000"/>
                </a:solidFill>
                <a:latin typeface="Courier New" pitchFamily="49" charset="0"/>
              </a:rPr>
              <a:t>len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 – 1] == '\n')</a:t>
            </a:r>
            <a:b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</a:b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		</a:t>
            </a:r>
            <a:r>
              <a:rPr lang="en-US" sz="2000" b="1" dirty="0" err="1" smtClean="0">
                <a:solidFill>
                  <a:srgbClr val="800000"/>
                </a:solidFill>
                <a:latin typeface="Courier New" pitchFamily="49" charset="0"/>
              </a:rPr>
              <a:t>str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[</a:t>
            </a:r>
            <a:r>
              <a:rPr lang="en-US" sz="2000" b="1" dirty="0" err="1" smtClean="0">
                <a:solidFill>
                  <a:srgbClr val="800000"/>
                </a:solidFill>
                <a:latin typeface="Courier New" pitchFamily="49" charset="0"/>
              </a:rPr>
              <a:t>len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 – 1] = '\0';</a:t>
            </a:r>
            <a:endParaRPr lang="en-US" sz="2800" dirty="0"/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000" dirty="0">
              <a:latin typeface="Courier New" pitchFamily="49" charset="0"/>
            </a:endParaRPr>
          </a:p>
        </p:txBody>
      </p:sp>
      <p:graphicFrame>
        <p:nvGraphicFramePr>
          <p:cNvPr id="6" name="Group 38"/>
          <p:cNvGraphicFramePr>
            <a:graphicFrameLocks noGrp="1"/>
          </p:cNvGraphicFramePr>
          <p:nvPr/>
        </p:nvGraphicFramePr>
        <p:xfrm>
          <a:off x="4224156" y="3024521"/>
          <a:ext cx="3483297" cy="518160"/>
        </p:xfrm>
        <a:graphic>
          <a:graphicData uri="http://schemas.openxmlformats.org/drawingml/2006/table">
            <a:tbl>
              <a:tblPr/>
              <a:tblGrid>
                <a:gridCol w="496854"/>
                <a:gridCol w="496853"/>
                <a:gridCol w="498184"/>
                <a:gridCol w="498184"/>
                <a:gridCol w="498184"/>
                <a:gridCol w="498184"/>
                <a:gridCol w="496854"/>
              </a:tblGrid>
              <a:tr h="2510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\n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\0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91772" y="2878826"/>
            <a:ext cx="23222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User input: </a:t>
            </a:r>
            <a:r>
              <a:rPr lang="en-US" sz="2000" b="1" dirty="0" smtClean="0">
                <a:solidFill>
                  <a:srgbClr val="7030A0"/>
                </a:solidFill>
              </a:rPr>
              <a:t>eat 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Week9 - </a:t>
            </a:r>
            <a:fld id="{C42ADDA0-B824-4DEB-B472-7EAA7E2567F0}" type="slidenum">
              <a:rPr lang="en-SG" smtClean="0"/>
              <a:pPr>
                <a:defRPr/>
              </a:pPr>
              <a:t>20</a:t>
            </a:fld>
            <a:endParaRPr lang="en-S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 bldLvl="2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153400" cy="97155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charset="0"/>
              </a:rPr>
              <a:t>4.2 Demo #4: String I/O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541338" y="1371600"/>
            <a:ext cx="7563011" cy="2413322"/>
            <a:chOff x="541338" y="1371600"/>
            <a:chExt cx="7563011" cy="2413322"/>
          </a:xfrm>
        </p:grpSpPr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541338" y="1371600"/>
              <a:ext cx="7028505" cy="2413322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rgbClr val="8A8AB9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9"/>
                </a:srgbClr>
              </a:outerShdw>
            </a:effectLst>
          </p:spPr>
          <p:txBody>
            <a:bodyPr/>
            <a:lstStyle/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400" b="1" dirty="0" smtClean="0">
                  <a:solidFill>
                    <a:srgbClr val="7030A0"/>
                  </a:solidFill>
                  <a:latin typeface="Courier New" pitchFamily="49" charset="0"/>
                </a:rPr>
                <a:t>#</a:t>
              </a:r>
              <a:r>
                <a:rPr lang="en-US" sz="1400" b="1" dirty="0">
                  <a:solidFill>
                    <a:srgbClr val="7030A0"/>
                  </a:solidFill>
                  <a:latin typeface="Courier New" pitchFamily="49" charset="0"/>
                </a:rPr>
                <a:t>include 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</a:rPr>
                <a:t>&lt;</a:t>
              </a:r>
              <a:r>
                <a:rPr lang="en-US" sz="1400" b="1" dirty="0" err="1">
                  <a:solidFill>
                    <a:srgbClr val="006600"/>
                  </a:solidFill>
                  <a:latin typeface="Courier New" pitchFamily="49" charset="0"/>
                </a:rPr>
                <a:t>stdio.h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</a:rPr>
                <a:t>&gt;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400" b="1" dirty="0">
                  <a:solidFill>
                    <a:srgbClr val="7030A0"/>
                  </a:solidFill>
                  <a:latin typeface="Courier New" pitchFamily="49" charset="0"/>
                </a:rPr>
                <a:t>#define LENGTH </a:t>
              </a:r>
              <a:r>
                <a:rPr lang="en-US" sz="1400" b="1" dirty="0" smtClean="0">
                  <a:solidFill>
                    <a:srgbClr val="006600"/>
                  </a:solidFill>
                  <a:latin typeface="Courier New" pitchFamily="49" charset="0"/>
                </a:rPr>
                <a:t>10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endParaRPr lang="en-US" sz="1400" b="1" dirty="0">
                <a:solidFill>
                  <a:srgbClr val="0066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400" b="1" dirty="0" err="1">
                  <a:solidFill>
                    <a:srgbClr val="0000FF"/>
                  </a:solidFill>
                  <a:latin typeface="Courier New" pitchFamily="49" charset="0"/>
                </a:rPr>
                <a:t>int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 main(</a:t>
              </a:r>
              <a:r>
                <a:rPr lang="en-US" sz="1400" b="1" dirty="0">
                  <a:solidFill>
                    <a:srgbClr val="0000FF"/>
                  </a:solidFill>
                  <a:latin typeface="Courier New" pitchFamily="49" charset="0"/>
                </a:rPr>
                <a:t>void</a:t>
              </a:r>
              <a:r>
                <a:rPr lang="en-US" sz="1400" b="1" dirty="0" smtClean="0">
                  <a:solidFill>
                    <a:srgbClr val="000000"/>
                  </a:solidFill>
                  <a:latin typeface="Courier New" pitchFamily="49" charset="0"/>
                </a:rPr>
                <a:t>) {</a:t>
              </a:r>
              <a:endParaRPr lang="en-US" sz="1400" b="1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400" b="1" dirty="0">
                  <a:solidFill>
                    <a:srgbClr val="0000FF"/>
                  </a:solidFill>
                  <a:latin typeface="Courier New" pitchFamily="49" charset="0"/>
                </a:rPr>
                <a:t>char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r>
                <a:rPr lang="en-US" sz="1400" b="1" dirty="0" err="1" smtClean="0">
                  <a:solidFill>
                    <a:srgbClr val="000000"/>
                  </a:solidFill>
                  <a:latin typeface="Courier New" pitchFamily="49" charset="0"/>
                </a:rPr>
                <a:t>str</a:t>
              </a:r>
              <a:r>
                <a:rPr lang="en-US" sz="1400" b="1" dirty="0" smtClean="0">
                  <a:solidFill>
                    <a:srgbClr val="000000"/>
                  </a:solidFill>
                  <a:latin typeface="Courier New" pitchFamily="49" charset="0"/>
                </a:rPr>
                <a:t>[LENGTH];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endParaRPr lang="en-US" sz="1400" b="1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</a:rPr>
                <a:t>"Enter string (at most </a:t>
              </a:r>
              <a:r>
                <a:rPr lang="en-US" sz="1400" b="1" dirty="0">
                  <a:solidFill>
                    <a:srgbClr val="FF0000"/>
                  </a:solidFill>
                  <a:latin typeface="Courier New" pitchFamily="49" charset="0"/>
                </a:rPr>
                <a:t>%d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</a:rPr>
                <a:t>characters): "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400" b="1" dirty="0" smtClean="0">
                  <a:solidFill>
                    <a:srgbClr val="000000"/>
                  </a:solidFill>
                  <a:latin typeface="Courier New" pitchFamily="49" charset="0"/>
                </a:rPr>
                <a:t>LENGTH-</a:t>
              </a:r>
              <a:r>
                <a:rPr lang="en-US" sz="1400" b="1" dirty="0" smtClean="0">
                  <a:solidFill>
                    <a:srgbClr val="006600"/>
                  </a:solidFill>
                  <a:latin typeface="Courier New" pitchFamily="49" charset="0"/>
                </a:rPr>
                <a:t>1</a:t>
              </a:r>
              <a:r>
                <a:rPr lang="en-US" sz="1400" b="1" dirty="0" smtClean="0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  <a:endParaRPr lang="en-US" sz="1400" b="1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</a:rPr>
                <a:t>scanf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</a:rPr>
                <a:t>"</a:t>
              </a:r>
              <a:r>
                <a:rPr lang="en-US" sz="1400" b="1" dirty="0">
                  <a:solidFill>
                    <a:srgbClr val="FF0000"/>
                  </a:solidFill>
                  <a:latin typeface="Courier New" pitchFamily="49" charset="0"/>
                </a:rPr>
                <a:t>%s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</a:rPr>
                <a:t>"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</a:rPr>
                <a:t>str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); 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</a:rPr>
                <a:t>"</a:t>
              </a:r>
              <a:r>
                <a:rPr lang="en-US" sz="1400" b="1" dirty="0" err="1">
                  <a:solidFill>
                    <a:srgbClr val="006600"/>
                  </a:solidFill>
                  <a:latin typeface="Courier New" pitchFamily="49" charset="0"/>
                </a:rPr>
                <a:t>str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</a:rPr>
                <a:t> = </a:t>
              </a:r>
              <a:r>
                <a:rPr lang="en-US" sz="1400" b="1" dirty="0">
                  <a:solidFill>
                    <a:srgbClr val="FF0000"/>
                  </a:solidFill>
                  <a:latin typeface="Courier New" pitchFamily="49" charset="0"/>
                </a:rPr>
                <a:t>%s\n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</a:rPr>
                <a:t>"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</a:rPr>
                <a:t>str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); 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400" b="1" dirty="0">
                  <a:solidFill>
                    <a:srgbClr val="0000FF"/>
                  </a:solidFill>
                  <a:latin typeface="Courier New" pitchFamily="49" charset="0"/>
                </a:rPr>
                <a:t>return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</a:rPr>
                <a:t>0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}</a:t>
              </a: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5783424" y="1462088"/>
              <a:ext cx="2320925" cy="369332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 smtClean="0"/>
                <a:t>Week9_StringIO1.c</a:t>
              </a:r>
              <a:endParaRPr lang="en-SG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34988" y="3841749"/>
            <a:ext cx="7569361" cy="2616923"/>
            <a:chOff x="534988" y="3841749"/>
            <a:chExt cx="7569361" cy="2616923"/>
          </a:xfrm>
        </p:grpSpPr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534988" y="3841749"/>
              <a:ext cx="7046430" cy="2616923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rgbClr val="8A8AB9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9"/>
                </a:srgbClr>
              </a:outerShdw>
            </a:effectLst>
          </p:spPr>
          <p:txBody>
            <a:bodyPr/>
            <a:lstStyle/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400" b="1" dirty="0" smtClean="0">
                  <a:solidFill>
                    <a:srgbClr val="7030A0"/>
                  </a:solidFill>
                  <a:latin typeface="Courier New" pitchFamily="49" charset="0"/>
                </a:rPr>
                <a:t>#</a:t>
              </a:r>
              <a:r>
                <a:rPr lang="en-US" sz="1400" b="1" dirty="0">
                  <a:solidFill>
                    <a:srgbClr val="7030A0"/>
                  </a:solidFill>
                  <a:latin typeface="Courier New" pitchFamily="49" charset="0"/>
                </a:rPr>
                <a:t>include 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</a:rPr>
                <a:t>&lt;</a:t>
              </a:r>
              <a:r>
                <a:rPr lang="en-US" sz="1400" b="1" dirty="0" err="1">
                  <a:solidFill>
                    <a:srgbClr val="006600"/>
                  </a:solidFill>
                  <a:latin typeface="Courier New" pitchFamily="49" charset="0"/>
                </a:rPr>
                <a:t>stdio.h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</a:rPr>
                <a:t>&gt;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400" b="1" dirty="0">
                  <a:solidFill>
                    <a:srgbClr val="7030A0"/>
                  </a:solidFill>
                  <a:latin typeface="Courier New" pitchFamily="49" charset="0"/>
                </a:rPr>
                <a:t>#define LENGTH </a:t>
              </a:r>
              <a:r>
                <a:rPr lang="en-US" sz="1400" b="1" dirty="0" smtClean="0">
                  <a:solidFill>
                    <a:srgbClr val="006600"/>
                  </a:solidFill>
                  <a:latin typeface="Courier New" pitchFamily="49" charset="0"/>
                </a:rPr>
                <a:t>10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endParaRPr lang="en-US" sz="1400" b="1" dirty="0">
                <a:solidFill>
                  <a:srgbClr val="0066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400" b="1" dirty="0" err="1">
                  <a:solidFill>
                    <a:srgbClr val="0000FF"/>
                  </a:solidFill>
                  <a:latin typeface="Courier New" pitchFamily="49" charset="0"/>
                </a:rPr>
                <a:t>int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 main(</a:t>
              </a:r>
              <a:r>
                <a:rPr lang="en-US" sz="1400" b="1" dirty="0">
                  <a:solidFill>
                    <a:srgbClr val="0000FF"/>
                  </a:solidFill>
                  <a:latin typeface="Courier New" pitchFamily="49" charset="0"/>
                </a:rPr>
                <a:t>void</a:t>
              </a:r>
              <a:r>
                <a:rPr lang="en-US" sz="1400" b="1" dirty="0" smtClean="0">
                  <a:solidFill>
                    <a:srgbClr val="000000"/>
                  </a:solidFill>
                  <a:latin typeface="Courier New" pitchFamily="49" charset="0"/>
                </a:rPr>
                <a:t>) {</a:t>
              </a:r>
              <a:endParaRPr lang="en-US" sz="1400" b="1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400" b="1" dirty="0">
                  <a:solidFill>
                    <a:srgbClr val="0000FF"/>
                  </a:solidFill>
                  <a:latin typeface="Courier New" pitchFamily="49" charset="0"/>
                </a:rPr>
                <a:t>char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r>
                <a:rPr lang="en-US" sz="1400" b="1" dirty="0" err="1" smtClean="0">
                  <a:solidFill>
                    <a:srgbClr val="000000"/>
                  </a:solidFill>
                  <a:latin typeface="Courier New" pitchFamily="49" charset="0"/>
                </a:rPr>
                <a:t>str</a:t>
              </a:r>
              <a:r>
                <a:rPr lang="en-US" sz="1400" b="1" dirty="0" smtClean="0">
                  <a:solidFill>
                    <a:srgbClr val="000000"/>
                  </a:solidFill>
                  <a:latin typeface="Courier New" pitchFamily="49" charset="0"/>
                </a:rPr>
                <a:t>[LENGTH];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endParaRPr lang="en-US" sz="1400" b="1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</a:rPr>
                <a:t>"Enter string (at most </a:t>
              </a:r>
              <a:r>
                <a:rPr lang="en-US" sz="1400" b="1" dirty="0">
                  <a:solidFill>
                    <a:srgbClr val="FF0000"/>
                  </a:solidFill>
                  <a:latin typeface="Courier New" pitchFamily="49" charset="0"/>
                </a:rPr>
                <a:t>%d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</a:rPr>
                <a:t>characters): "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400" b="1" dirty="0" smtClean="0">
                  <a:solidFill>
                    <a:srgbClr val="000000"/>
                  </a:solidFill>
                  <a:latin typeface="Courier New" pitchFamily="49" charset="0"/>
                </a:rPr>
                <a:t>LENGTH-</a:t>
              </a:r>
              <a:r>
                <a:rPr lang="en-US" sz="1400" b="1" dirty="0" smtClean="0">
                  <a:solidFill>
                    <a:srgbClr val="006600"/>
                  </a:solidFill>
                  <a:latin typeface="Courier New" pitchFamily="49" charset="0"/>
                </a:rPr>
                <a:t>1</a:t>
              </a:r>
              <a:r>
                <a:rPr lang="en-US" sz="1400" b="1" dirty="0" smtClean="0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  <a:endParaRPr lang="en-US" sz="1400" b="1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400" b="1" dirty="0" err="1" smtClean="0">
                  <a:solidFill>
                    <a:srgbClr val="000000"/>
                  </a:solidFill>
                  <a:latin typeface="Courier New" pitchFamily="49" charset="0"/>
                </a:rPr>
                <a:t>fgets</a:t>
              </a:r>
              <a:r>
                <a:rPr lang="en-US" sz="1400" b="1" dirty="0" smtClean="0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400" b="1" dirty="0" err="1" smtClean="0">
                  <a:solidFill>
                    <a:srgbClr val="000000"/>
                  </a:solidFill>
                  <a:latin typeface="Courier New" pitchFamily="49" charset="0"/>
                </a:rPr>
                <a:t>str</a:t>
              </a:r>
              <a:r>
                <a:rPr lang="en-US" sz="1400" b="1" dirty="0" smtClean="0">
                  <a:solidFill>
                    <a:srgbClr val="000000"/>
                  </a:solidFill>
                  <a:latin typeface="Courier New" pitchFamily="49" charset="0"/>
                </a:rPr>
                <a:t>, LENGTH, </a:t>
              </a:r>
              <a:r>
                <a:rPr lang="en-US" sz="1400" b="1" dirty="0" err="1" smtClean="0">
                  <a:solidFill>
                    <a:srgbClr val="006600"/>
                  </a:solidFill>
                  <a:latin typeface="Courier New" pitchFamily="49" charset="0"/>
                </a:rPr>
                <a:t>stdin</a:t>
              </a:r>
              <a:r>
                <a:rPr lang="en-US" sz="1400" b="1" dirty="0" smtClean="0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  <a:endParaRPr lang="en-US" sz="1400" b="1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</a:rPr>
                <a:t>"</a:t>
              </a:r>
              <a:r>
                <a:rPr lang="en-US" sz="1400" b="1" dirty="0" err="1">
                  <a:solidFill>
                    <a:srgbClr val="006600"/>
                  </a:solidFill>
                  <a:latin typeface="Courier New" pitchFamily="49" charset="0"/>
                </a:rPr>
                <a:t>str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</a:rPr>
                <a:t> =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</a:rPr>
                <a:t>"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	puts(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</a:rPr>
                <a:t>str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	return 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</a:rPr>
                <a:t>0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}</a:t>
              </a:r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5783424" y="3908425"/>
              <a:ext cx="2320925" cy="369332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 smtClean="0"/>
                <a:t>Week9_StringIO2.c</a:t>
              </a:r>
              <a:endParaRPr lang="en-SG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446663" y="1879209"/>
            <a:ext cx="3946967" cy="646331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/>
              <a:t>Test out the </a:t>
            </a:r>
            <a:r>
              <a:rPr lang="en-US" dirty="0" smtClean="0"/>
              <a:t>programs with this input: </a:t>
            </a:r>
          </a:p>
          <a:p>
            <a:pPr>
              <a:defRPr/>
            </a:pP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My book</a:t>
            </a:r>
            <a:endParaRPr lang="en-SG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836022" y="5373384"/>
            <a:ext cx="3321449" cy="660775"/>
            <a:chOff x="836022" y="5373384"/>
            <a:chExt cx="3321449" cy="660775"/>
          </a:xfrm>
        </p:grpSpPr>
        <p:sp>
          <p:nvSpPr>
            <p:cNvPr id="16" name="Rectangle 15"/>
            <p:cNvSpPr/>
            <p:nvPr/>
          </p:nvSpPr>
          <p:spPr bwMode="auto">
            <a:xfrm>
              <a:off x="836023" y="5812090"/>
              <a:ext cx="1293223" cy="222069"/>
            </a:xfrm>
            <a:prstGeom prst="rect">
              <a:avLst/>
            </a:prstGeom>
            <a:noFill/>
            <a:ln w="19050" cap="sq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836022" y="5373384"/>
              <a:ext cx="3321449" cy="247127"/>
            </a:xfrm>
            <a:prstGeom prst="rect">
              <a:avLst/>
            </a:prstGeom>
            <a:noFill/>
            <a:ln w="19050" cap="sq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Week9 - </a:t>
            </a:r>
            <a:fld id="{C42ADDA0-B824-4DEB-B472-7EAA7E2567F0}" type="slidenum">
              <a:rPr lang="en-SG" smtClean="0"/>
              <a:pPr>
                <a:defRPr/>
              </a:pPr>
              <a:t>21</a:t>
            </a:fld>
            <a:endParaRPr lang="en-S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153400" cy="97155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charset="0"/>
              </a:rPr>
              <a:t>4.3 Quick Quiz</a:t>
            </a: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838200" y="1431925"/>
            <a:ext cx="7772400" cy="477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Clr>
                <a:schemeClr val="bg2"/>
              </a:buClr>
              <a:buSzPct val="100000"/>
              <a:buFont typeface="+mj-lt"/>
              <a:buAutoNum type="arabicPeriod"/>
            </a:pPr>
            <a:r>
              <a:rPr lang="en-US" sz="2800" dirty="0"/>
              <a:t>Are </a:t>
            </a:r>
            <a:r>
              <a:rPr lang="en-US" sz="2800" dirty="0">
                <a:solidFill>
                  <a:srgbClr val="0000FF"/>
                </a:solidFill>
              </a:rPr>
              <a:t>'A'</a:t>
            </a:r>
            <a:r>
              <a:rPr lang="en-US" sz="2800" dirty="0"/>
              <a:t> and </a:t>
            </a:r>
            <a:r>
              <a:rPr lang="en-US" sz="2800" dirty="0">
                <a:solidFill>
                  <a:srgbClr val="0000FF"/>
                </a:solidFill>
              </a:rPr>
              <a:t>"A"</a:t>
            </a:r>
            <a:r>
              <a:rPr lang="en-US" sz="2800" dirty="0"/>
              <a:t> the same thing? </a:t>
            </a:r>
          </a:p>
          <a:p>
            <a:pPr marL="514350" indent="-514350">
              <a:spcBef>
                <a:spcPts val="1200"/>
              </a:spcBef>
              <a:buClr>
                <a:schemeClr val="bg2"/>
              </a:buClr>
              <a:buSzPct val="100000"/>
              <a:buFont typeface="+mj-lt"/>
              <a:buAutoNum type="arabicPeriod"/>
            </a:pPr>
            <a:r>
              <a:rPr lang="en-US" sz="2800" dirty="0" smtClean="0"/>
              <a:t>Can you do this?</a:t>
            </a:r>
          </a:p>
          <a:p>
            <a:pPr marL="1168400" lvl="1" indent="-450850">
              <a:spcBef>
                <a:spcPts val="600"/>
              </a:spcBef>
              <a:buClr>
                <a:schemeClr val="bg2"/>
              </a:buClr>
              <a:buSzPct val="100000"/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800000"/>
                </a:solidFill>
              </a:rPr>
              <a:t>char </a:t>
            </a:r>
            <a:r>
              <a:rPr lang="en-US" sz="2800" dirty="0" err="1" smtClean="0">
                <a:solidFill>
                  <a:srgbClr val="800000"/>
                </a:solidFill>
              </a:rPr>
              <a:t>ch</a:t>
            </a:r>
            <a:r>
              <a:rPr lang="en-US" sz="2800" dirty="0" smtClean="0">
                <a:solidFill>
                  <a:srgbClr val="800000"/>
                </a:solidFill>
              </a:rPr>
              <a:t> = 'at';</a:t>
            </a:r>
          </a:p>
          <a:p>
            <a:pPr marL="514350" indent="-514350">
              <a:spcBef>
                <a:spcPts val="1200"/>
              </a:spcBef>
              <a:buClr>
                <a:schemeClr val="bg2"/>
              </a:buClr>
              <a:buSzPct val="100000"/>
              <a:buFont typeface="+mj-lt"/>
              <a:buAutoNum type="arabicPeriod"/>
            </a:pPr>
            <a:r>
              <a:rPr lang="en-US" sz="2800" dirty="0" smtClean="0"/>
              <a:t>Can </a:t>
            </a:r>
            <a:r>
              <a:rPr lang="en-US" sz="2800" dirty="0">
                <a:solidFill>
                  <a:srgbClr val="0000FF"/>
                </a:solidFill>
              </a:rPr>
              <a:t>char</a:t>
            </a:r>
            <a:r>
              <a:rPr lang="en-US" sz="2800" dirty="0"/>
              <a:t> be used in a </a:t>
            </a:r>
            <a:r>
              <a:rPr lang="en-US" sz="2800" dirty="0">
                <a:solidFill>
                  <a:srgbClr val="0000FF"/>
                </a:solidFill>
              </a:rPr>
              <a:t>switch</a:t>
            </a:r>
            <a:r>
              <a:rPr lang="en-US" sz="2800" dirty="0"/>
              <a:t> statement? How about a </a:t>
            </a:r>
            <a:r>
              <a:rPr lang="en-US" sz="2800" dirty="0" smtClean="0">
                <a:solidFill>
                  <a:srgbClr val="0000FF"/>
                </a:solidFill>
              </a:rPr>
              <a:t>string</a:t>
            </a:r>
            <a:r>
              <a:rPr lang="en-US" sz="2800" dirty="0" smtClean="0"/>
              <a:t>?</a:t>
            </a:r>
            <a:endParaRPr lang="en-US" sz="2800" dirty="0"/>
          </a:p>
          <a:p>
            <a:pPr marL="971550" lvl="1" indent="-514350">
              <a:buClr>
                <a:schemeClr val="bg2"/>
              </a:buClr>
              <a:buSzPct val="75000"/>
              <a:buFont typeface="Arial" charset="0"/>
              <a:buAutoNum type="arabicPeriod"/>
            </a:pPr>
            <a:endParaRPr lang="en-US" sz="2000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687435" y="1436688"/>
            <a:ext cx="763588" cy="482600"/>
          </a:xfrm>
          <a:prstGeom prst="rect">
            <a:avLst/>
          </a:prstGeom>
          <a:solidFill>
            <a:srgbClr val="FFFFCC"/>
          </a:solidFill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800000"/>
                </a:solidFill>
                <a:cs typeface="Courier New" pitchFamily="49" charset="0"/>
              </a:rPr>
              <a:t>No</a:t>
            </a:r>
            <a:endParaRPr lang="en-SG" sz="2400" dirty="0">
              <a:solidFill>
                <a:srgbClr val="800000"/>
              </a:solidFill>
              <a:cs typeface="Courier New" pitchFamily="49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612194" y="3812311"/>
            <a:ext cx="2325688" cy="847725"/>
          </a:xfrm>
          <a:prstGeom prst="rect">
            <a:avLst/>
          </a:prstGeom>
          <a:solidFill>
            <a:srgbClr val="FFFFCC"/>
          </a:solidFill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800000"/>
                </a:solidFill>
                <a:cs typeface="Courier New" pitchFamily="49" charset="0"/>
              </a:rPr>
              <a:t>char – </a:t>
            </a:r>
            <a:r>
              <a:rPr lang="en-US" sz="2400" b="1" dirty="0" smtClean="0">
                <a:solidFill>
                  <a:srgbClr val="800000"/>
                </a:solidFill>
                <a:cs typeface="Courier New" pitchFamily="49" charset="0"/>
              </a:rPr>
              <a:t>yes </a:t>
            </a:r>
            <a:r>
              <a:rPr lang="en-US" sz="2400" b="1" dirty="0">
                <a:solidFill>
                  <a:srgbClr val="800000"/>
                </a:solidFill>
                <a:cs typeface="Courier New" pitchFamily="49" charset="0"/>
              </a:rPr>
              <a:t>string – no</a:t>
            </a:r>
            <a:endParaRPr lang="en-SG" sz="2400" b="1" dirty="0">
              <a:solidFill>
                <a:srgbClr val="800000"/>
              </a:solidFill>
              <a:cs typeface="Courier New" pitchFamily="49" charset="0"/>
            </a:endParaRPr>
          </a:p>
        </p:txBody>
      </p:sp>
      <p:sp>
        <p:nvSpPr>
          <p:cNvPr id="21512" name="Text Box 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280668" y="2295143"/>
            <a:ext cx="763588" cy="482600"/>
          </a:xfrm>
          <a:prstGeom prst="rect">
            <a:avLst/>
          </a:prstGeom>
          <a:solidFill>
            <a:srgbClr val="FFFFCC"/>
          </a:solidFill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800000"/>
                </a:solidFill>
                <a:cs typeface="Courier New" pitchFamily="49" charset="0"/>
              </a:rPr>
              <a:t>No</a:t>
            </a:r>
            <a:endParaRPr lang="en-SG" sz="2400" dirty="0">
              <a:solidFill>
                <a:srgbClr val="800000"/>
              </a:solidFill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Week9 - </a:t>
            </a:r>
            <a:fld id="{C42ADDA0-B824-4DEB-B472-7EAA7E2567F0}" type="slidenum">
              <a:rPr lang="en-SG" smtClean="0"/>
              <a:pPr>
                <a:defRPr/>
              </a:pPr>
              <a:t>22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153400" cy="97155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charset="0"/>
              </a:rPr>
              <a:t>4.4 Demo #5: Remove Vowels</a:t>
            </a: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766763" y="1606550"/>
            <a:ext cx="7772400" cy="475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Write a program </a:t>
            </a:r>
            <a:r>
              <a:rPr lang="en-US" sz="2800" dirty="0" smtClean="0">
                <a:solidFill>
                  <a:srgbClr val="0000FF"/>
                </a:solidFill>
              </a:rPr>
              <a:t>Week9_RemoveVowels.c</a:t>
            </a:r>
            <a:r>
              <a:rPr lang="en-US" sz="2800" dirty="0" smtClean="0"/>
              <a:t> </a:t>
            </a:r>
            <a:r>
              <a:rPr lang="en-US" sz="2800" dirty="0"/>
              <a:t>to </a:t>
            </a:r>
            <a:r>
              <a:rPr lang="en-US" sz="2800" dirty="0" smtClean="0"/>
              <a:t>remove all vowels </a:t>
            </a:r>
            <a:r>
              <a:rPr lang="en-US" sz="2800" dirty="0"/>
              <a:t>in a given input string.</a:t>
            </a:r>
          </a:p>
          <a:p>
            <a:pPr marL="342900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Assume the input string has at most </a:t>
            </a:r>
            <a:r>
              <a:rPr lang="en-US" sz="2800" dirty="0" smtClean="0"/>
              <a:t>100 </a:t>
            </a:r>
            <a:r>
              <a:rPr lang="en-US" sz="2800" dirty="0"/>
              <a:t>characters.</a:t>
            </a:r>
          </a:p>
          <a:p>
            <a:pPr marL="342900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A sample run: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02295" y="4350870"/>
            <a:ext cx="5954713" cy="7270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Enter a string: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How HAVE you been?</a:t>
            </a:r>
            <a:endParaRPr lang="en-US" sz="20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New string: Hw HV y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bn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?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Week9 - </a:t>
            </a:r>
            <a:fld id="{C42ADDA0-B824-4DEB-B472-7EAA7E2567F0}" type="slidenum">
              <a:rPr lang="en-SG" smtClean="0"/>
              <a:pPr>
                <a:defRPr/>
              </a:pPr>
              <a:t>23</a:t>
            </a:fld>
            <a:endParaRPr lang="en-SG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492125" y="554636"/>
            <a:ext cx="8377555" cy="5996065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/>
          <a:lstStyle/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#include &lt;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stdio.h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#include 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</a:rPr>
              <a:t>&lt;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itchFamily="49" charset="0"/>
              </a:rPr>
              <a:t>string.h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</a:rPr>
              <a:t>&gt;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#include &lt;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ctype.h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main(void) {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len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, count = 0;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char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str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[101],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newstr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[101];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endParaRPr lang="en-US" sz="10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printf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("Enter a string (at most 100 characters): ");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fgets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str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, 101,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stdin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);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//what happens if you use 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</a:rPr>
              <a:t>scanf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() here?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len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itchFamily="49" charset="0"/>
              </a:rPr>
              <a:t>strlen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</a:rPr>
              <a:t>(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itchFamily="49" charset="0"/>
              </a:rPr>
              <a:t>str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</a:rPr>
              <a:t>)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// 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</a:rPr>
              <a:t>strlen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() returns number of char in string</a:t>
            </a:r>
            <a:endParaRPr lang="en-US" sz="16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if (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str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len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– 1] == '\n') 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	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str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len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– 1] = '\0';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len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itchFamily="49" charset="0"/>
              </a:rPr>
              <a:t>strlen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</a:rPr>
              <a:t>(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itchFamily="49" charset="0"/>
              </a:rPr>
              <a:t>str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</a:rPr>
              <a:t>)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// check length again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endParaRPr lang="en-US" sz="10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for (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=0;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len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++) {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	switch (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toupper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str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])) {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		case 'A': case 'E':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		case 'I': case 'O': case 'U': break; 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		default: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newstr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[count++] =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str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];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	}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}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newstr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[count] = '\0';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printf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("New string: %s\n",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newstr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return 0;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45374" y="425598"/>
            <a:ext cx="3121025" cy="369332"/>
          </a:xfrm>
          <a:prstGeom prst="rect">
            <a:avLst/>
          </a:prstGeom>
          <a:solidFill>
            <a:srgbClr val="FFFFCC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 smtClean="0"/>
              <a:t>Week9_RemoveVowels.c</a:t>
            </a:r>
            <a:endParaRPr lang="en-SG" dirty="0"/>
          </a:p>
        </p:txBody>
      </p:sp>
      <p:sp>
        <p:nvSpPr>
          <p:cNvPr id="6" name="Line Callout 2 (Border and Accent Bar) 5"/>
          <p:cNvSpPr/>
          <p:nvPr/>
        </p:nvSpPr>
        <p:spPr bwMode="auto">
          <a:xfrm>
            <a:off x="4590478" y="1349116"/>
            <a:ext cx="2776538" cy="815012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9026"/>
              <a:gd name="adj6" fmla="val -58096"/>
            </a:avLst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1600" dirty="0"/>
              <a:t>Need to include </a:t>
            </a:r>
            <a:r>
              <a:rPr lang="en-US" sz="1600" dirty="0">
                <a:solidFill>
                  <a:srgbClr val="C00000"/>
                </a:solidFill>
              </a:rPr>
              <a:t>&lt;</a:t>
            </a:r>
            <a:r>
              <a:rPr lang="en-US" sz="1600" dirty="0" err="1">
                <a:solidFill>
                  <a:srgbClr val="C00000"/>
                </a:solidFill>
              </a:rPr>
              <a:t>string.h</a:t>
            </a:r>
            <a:r>
              <a:rPr lang="en-US" sz="1600" dirty="0">
                <a:solidFill>
                  <a:srgbClr val="C00000"/>
                </a:solidFill>
              </a:rPr>
              <a:t>&gt;</a:t>
            </a:r>
            <a:r>
              <a:rPr lang="en-SG" sz="1600" dirty="0">
                <a:solidFill>
                  <a:srgbClr val="C00000"/>
                </a:solidFill>
              </a:rPr>
              <a:t> </a:t>
            </a:r>
            <a:r>
              <a:rPr lang="en-SG" sz="1600" dirty="0"/>
              <a:t>to use string functions such as </a:t>
            </a:r>
            <a:r>
              <a:rPr lang="en-SG" sz="1600" dirty="0" err="1" smtClean="0">
                <a:solidFill>
                  <a:srgbClr val="C00000"/>
                </a:solidFill>
              </a:rPr>
              <a:t>strlen</a:t>
            </a:r>
            <a:r>
              <a:rPr lang="en-SG" sz="1600" dirty="0" smtClean="0">
                <a:solidFill>
                  <a:srgbClr val="C00000"/>
                </a:solidFill>
              </a:rPr>
              <a:t>()</a:t>
            </a:r>
            <a:r>
              <a:rPr lang="en-SG" sz="1600" dirty="0" smtClean="0"/>
              <a:t>.</a:t>
            </a:r>
            <a:endParaRPr lang="en-US" sz="16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Week9 - </a:t>
            </a:r>
            <a:fld id="{C42ADDA0-B824-4DEB-B472-7EAA7E2567F0}" type="slidenum">
              <a:rPr lang="en-SG" smtClean="0"/>
              <a:pPr>
                <a:defRPr/>
              </a:pPr>
              <a:t>24</a:t>
            </a:fld>
            <a:endParaRPr lang="en-SG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698230" y="4796852"/>
            <a:ext cx="3282845" cy="299804"/>
          </a:xfrm>
          <a:prstGeom prst="rect">
            <a:avLst/>
          </a:prstGeom>
          <a:noFill/>
          <a:ln w="19050" cap="sq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/>
      <p:bldP spid="5" grpId="0" animBg="1"/>
      <p:bldP spid="6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4543" y="451051"/>
            <a:ext cx="8605837" cy="971550"/>
          </a:xfrm>
        </p:spPr>
        <p:txBody>
          <a:bodyPr/>
          <a:lstStyle/>
          <a:p>
            <a:pPr eaLnBrk="1" hangingPunct="1"/>
            <a:r>
              <a:rPr lang="en-GB" sz="3600" dirty="0" smtClean="0">
                <a:solidFill>
                  <a:srgbClr val="9933FF"/>
                </a:solidFill>
                <a:latin typeface="Garamond" pitchFamily="18" charset="0"/>
                <a:cs typeface="Arial" charset="0"/>
              </a:rPr>
              <a:t>4.5 Character Array without terminating ‘\0’</a:t>
            </a: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766763" y="1331089"/>
            <a:ext cx="7772400" cy="601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What is the output of this code?</a:t>
            </a:r>
            <a:endParaRPr lang="en-US" sz="2400" dirty="0"/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sz="2800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739787" y="1847171"/>
            <a:ext cx="6457847" cy="4329171"/>
            <a:chOff x="739787" y="1847171"/>
            <a:chExt cx="6457847" cy="4329171"/>
          </a:xfrm>
        </p:grpSpPr>
        <p:sp>
          <p:nvSpPr>
            <p:cNvPr id="10" name="TextBox 9"/>
            <p:cNvSpPr txBox="1"/>
            <p:nvPr/>
          </p:nvSpPr>
          <p:spPr>
            <a:xfrm>
              <a:off x="739787" y="1898248"/>
              <a:ext cx="5162309" cy="4278094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SG" sz="1600" b="1" dirty="0" err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SG" sz="1600" b="1" dirty="0" err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string.h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endParaRPr lang="en-SG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str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];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str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] = 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'a'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str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] = 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'p'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str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] = 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'p'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str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] = 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'l'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str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4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] = 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'e'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endParaRPr lang="en-SG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"Length =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strlen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str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));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600" b="1" dirty="0" err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str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SG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%s\n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str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); 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endParaRPr lang="en-SG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SG" sz="16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966663" y="1847171"/>
              <a:ext cx="3230971" cy="369332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dirty="0" smtClean="0"/>
                <a:t>Week9_without_null_char.c</a:t>
              </a:r>
              <a:endParaRPr lang="en-SG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699322" y="2329168"/>
            <a:ext cx="3032567" cy="923330"/>
          </a:xfrm>
          <a:prstGeom prst="rect">
            <a:avLst/>
          </a:prstGeom>
          <a:solidFill>
            <a:srgbClr val="CCFFFF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One possible output:</a:t>
            </a:r>
          </a:p>
          <a:p>
            <a:r>
              <a:rPr lang="en-SG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Length = 8</a:t>
            </a:r>
          </a:p>
          <a:p>
            <a:r>
              <a:rPr lang="en-SG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SG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SG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apple¿ø</a:t>
            </a:r>
            <a:r>
              <a:rPr lang="en-SG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&lt;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50198" y="3320416"/>
            <a:ext cx="4352081" cy="1384995"/>
          </a:xfrm>
          <a:prstGeom prst="rect">
            <a:avLst/>
          </a:prstGeom>
          <a:solidFill>
            <a:srgbClr val="CCFFCC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Compare the output if you add:</a:t>
            </a:r>
          </a:p>
          <a:p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[5] = '\0';</a:t>
            </a:r>
          </a:p>
          <a:p>
            <a:endParaRPr lang="en-US" sz="1200" dirty="0" smtClean="0"/>
          </a:p>
          <a:p>
            <a:r>
              <a:rPr lang="en-US" dirty="0" smtClean="0"/>
              <a:t>or, you have: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[10] = "apple";</a:t>
            </a:r>
            <a:endParaRPr lang="en-SG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94614" y="5564419"/>
            <a:ext cx="5326284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%s and string functions work only on “true” strings.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Week9 - </a:t>
            </a:r>
            <a:fld id="{C42ADDA0-B824-4DEB-B472-7EAA7E2567F0}" type="slidenum">
              <a:rPr lang="en-SG" smtClean="0"/>
              <a:pPr>
                <a:defRPr/>
              </a:pPr>
              <a:t>25</a:t>
            </a:fld>
            <a:endParaRPr lang="en-S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153400" cy="885463"/>
          </a:xfrm>
        </p:spPr>
        <p:txBody>
          <a:bodyPr/>
          <a:lstStyle/>
          <a:p>
            <a:pPr eaLnBrk="1" hangingPunct="1"/>
            <a:r>
              <a:rPr lang="en-GB" sz="3600" dirty="0" smtClean="0">
                <a:solidFill>
                  <a:srgbClr val="9933FF"/>
                </a:solidFill>
                <a:latin typeface="Garamond" pitchFamily="18" charset="0"/>
                <a:cs typeface="Arial" charset="0"/>
              </a:rPr>
              <a:t>4.6 Demo #6: Hangman Game Ver1 (1/5)</a:t>
            </a: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766763" y="1606550"/>
            <a:ext cx="7772400" cy="475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Write </a:t>
            </a:r>
            <a:r>
              <a:rPr lang="en-US" sz="2800" dirty="0"/>
              <a:t>a program </a:t>
            </a:r>
            <a:r>
              <a:rPr lang="en-US" sz="2800" dirty="0" smtClean="0">
                <a:solidFill>
                  <a:srgbClr val="0000FF"/>
                </a:solidFill>
              </a:rPr>
              <a:t>Week9_Hangman_v1.c </a:t>
            </a:r>
            <a:r>
              <a:rPr lang="en-US" sz="2800" dirty="0"/>
              <a:t>to simulate this game. </a:t>
            </a:r>
            <a:endParaRPr lang="en-US" sz="2800" dirty="0" smtClean="0"/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en-US" sz="2400" dirty="0" smtClean="0"/>
              <a:t>Assume </a:t>
            </a:r>
            <a:r>
              <a:rPr lang="en-US" sz="2400" dirty="0"/>
              <a:t>that a player is given 5 lives. </a:t>
            </a:r>
            <a:endParaRPr lang="en-US" sz="2400" dirty="0" smtClean="0"/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en-US" sz="2400" dirty="0" smtClean="0"/>
              <a:t>Each </a:t>
            </a:r>
            <a:r>
              <a:rPr lang="en-US" sz="2400" dirty="0"/>
              <a:t>incorrect guess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 </a:t>
            </a:r>
            <a:r>
              <a:rPr lang="en-US" sz="2400" dirty="0"/>
              <a:t>reduce the number of lives. </a:t>
            </a:r>
            <a:endParaRPr lang="en-US" sz="2400" dirty="0" smtClean="0"/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en-US" sz="2400" dirty="0" smtClean="0"/>
              <a:t>Each </a:t>
            </a:r>
            <a:r>
              <a:rPr lang="en-US" sz="2400" dirty="0"/>
              <a:t>correct guess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 </a:t>
            </a:r>
            <a:r>
              <a:rPr lang="en-US" sz="2400" dirty="0"/>
              <a:t>display the letter in the word.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Week9 - </a:t>
            </a:r>
            <a:fld id="{C42ADDA0-B824-4DEB-B472-7EAA7E2567F0}" type="slidenum">
              <a:rPr lang="en-SG" smtClean="0"/>
              <a:pPr>
                <a:defRPr/>
              </a:pPr>
              <a:t>26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07988"/>
            <a:ext cx="8153400" cy="971550"/>
          </a:xfrm>
        </p:spPr>
        <p:txBody>
          <a:bodyPr/>
          <a:lstStyle/>
          <a:p>
            <a:pPr eaLnBrk="1" hangingPunct="1"/>
            <a:r>
              <a:rPr lang="en-GB" sz="3600" dirty="0" smtClean="0">
                <a:solidFill>
                  <a:srgbClr val="9933FF"/>
                </a:solidFill>
                <a:latin typeface="Garamond" pitchFamily="18" charset="0"/>
                <a:cs typeface="Arial" charset="0"/>
              </a:rPr>
              <a:t>4.6 Demo #6: Hangman Game Ver1 (2/5)</a:t>
            </a: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766763" y="1606550"/>
            <a:ext cx="7772400" cy="475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700088" y="1357313"/>
            <a:ext cx="2726018" cy="43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Sample run #1: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8925" y="1766888"/>
            <a:ext cx="4652780" cy="41857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Number of lives: 5 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Guess a letter in the word _ _ _ _ _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Number of lives: 4 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Guess a letter in the word _ _ _ _ _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Number of lives: 4 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Guess a letter in the word _ p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_ _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Number of lives: 3 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Guess a letter in the word _ p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_ _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Number of lives: 2 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Guess a letter in the word _ p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_ _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Number of lives: 1 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Guess a letter in the word _ p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_ _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4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Sorry, you’re hanged! The word is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"apple".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5318387" y="1368888"/>
            <a:ext cx="2868612" cy="42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Sample run #2: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22471" y="1973182"/>
            <a:ext cx="4213465" cy="353943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Number of lives: 5 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Guess a letter in the word _ _ _ _ _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Number of lives: 5 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Guess a letter in the word _ p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_ _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Number of lives: 5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Guess a letter in the word _ p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_ e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Number of lives: 4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Guess a letter in the word _ p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_ e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Number of lives: 4 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Guess a letter in the word a p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_ e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</a:t>
            </a:r>
          </a:p>
          <a:p>
            <a:pPr>
              <a:defRPr/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Congratulations! The word is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"apple".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Week9 - </a:t>
            </a:r>
            <a:fld id="{C42ADDA0-B824-4DEB-B472-7EAA7E2567F0}" type="slidenum">
              <a:rPr lang="en-SG" smtClean="0"/>
              <a:pPr>
                <a:defRPr/>
              </a:pPr>
              <a:t>27</a:t>
            </a:fld>
            <a:endParaRPr lang="en-SG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07988"/>
            <a:ext cx="8153400" cy="971550"/>
          </a:xfrm>
        </p:spPr>
        <p:txBody>
          <a:bodyPr/>
          <a:lstStyle/>
          <a:p>
            <a:pPr eaLnBrk="1" hangingPunct="1"/>
            <a:r>
              <a:rPr lang="en-GB" sz="3600" dirty="0" smtClean="0">
                <a:solidFill>
                  <a:srgbClr val="9933FF"/>
                </a:solidFill>
                <a:latin typeface="Garamond" pitchFamily="18" charset="0"/>
                <a:cs typeface="Arial" charset="0"/>
              </a:rPr>
              <a:t>4.6 Demo #6: Hangman Game Ver1 (3/5)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09600" y="1414463"/>
            <a:ext cx="7805195" cy="3795712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/>
          <a:lstStyle/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</a:tabLst>
              <a:defRPr/>
            </a:pPr>
            <a:r>
              <a:rPr lang="en-US" b="1" dirty="0">
                <a:latin typeface="Courier New" pitchFamily="49" charset="0"/>
              </a:rPr>
              <a:t>#include &lt;</a:t>
            </a:r>
            <a:r>
              <a:rPr lang="en-US" b="1" dirty="0" err="1">
                <a:latin typeface="Courier New" pitchFamily="49" charset="0"/>
              </a:rPr>
              <a:t>stdio.h</a:t>
            </a:r>
            <a:r>
              <a:rPr lang="en-US" b="1" dirty="0">
                <a:latin typeface="Courier New" pitchFamily="49" charset="0"/>
              </a:rPr>
              <a:t>&gt;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</a:tabLst>
              <a:defRPr/>
            </a:pPr>
            <a:r>
              <a:rPr lang="en-US" b="1" dirty="0">
                <a:latin typeface="Courier New" pitchFamily="49" charset="0"/>
              </a:rPr>
              <a:t>#include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&lt;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</a:rPr>
              <a:t>string.h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&gt;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</a:tabLst>
              <a:defRPr/>
            </a:pPr>
            <a:endParaRPr lang="en-US" b="1" dirty="0">
              <a:latin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</a:tabLst>
              <a:defRPr/>
            </a:pP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has_letter</a:t>
            </a:r>
            <a:r>
              <a:rPr lang="en-US" b="1" dirty="0">
                <a:latin typeface="Courier New" pitchFamily="49" charset="0"/>
              </a:rPr>
              <a:t>(char [], char);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</a:tabLst>
              <a:defRPr/>
            </a:pPr>
            <a:endParaRPr lang="en-US" b="1" dirty="0">
              <a:latin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</a:tabLst>
              <a:defRPr/>
            </a:pP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main(void) </a:t>
            </a:r>
            <a:r>
              <a:rPr lang="en-US" b="1" dirty="0" smtClean="0">
                <a:latin typeface="Courier New" pitchFamily="49" charset="0"/>
              </a:rPr>
              <a:t>{</a:t>
            </a:r>
            <a:endParaRPr lang="en-US" b="1" dirty="0">
              <a:latin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</a:tabLst>
              <a:defRPr/>
            </a:pPr>
            <a:r>
              <a:rPr lang="en-US" b="1" dirty="0">
                <a:latin typeface="Courier New" pitchFamily="49" charset="0"/>
              </a:rPr>
              <a:t>	char input;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</a:tabLst>
              <a:defRPr/>
            </a:pPr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char word[] = "apple";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</a:tabLst>
              <a:defRPr/>
            </a:pPr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char temp[] = "_____";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</a:tabLst>
              <a:defRPr/>
            </a:pPr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, count = 0;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</a:tabLst>
              <a:defRPr/>
            </a:pPr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num_lives</a:t>
            </a:r>
            <a:r>
              <a:rPr lang="en-US" b="1" dirty="0">
                <a:latin typeface="Courier New" pitchFamily="49" charset="0"/>
              </a:rPr>
              <a:t> = 5;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</a:tabLst>
              <a:defRPr/>
            </a:pPr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length =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</a:rPr>
              <a:t>strlen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(word)</a:t>
            </a:r>
            <a:r>
              <a:rPr lang="en-US" b="1" dirty="0">
                <a:latin typeface="Courier New" pitchFamily="49" charset="0"/>
              </a:rPr>
              <a:t>;</a:t>
            </a:r>
          </a:p>
          <a:p>
            <a:pPr marL="342900" indent="-342900">
              <a:defRPr/>
            </a:pPr>
            <a:endParaRPr lang="en-US" dirty="0">
              <a:latin typeface="Courier New" pitchFamily="49" charset="0"/>
            </a:endParaRPr>
          </a:p>
          <a:p>
            <a:pPr marL="342900" indent="-342900">
              <a:defRPr/>
            </a:pPr>
            <a:r>
              <a:rPr lang="en-US" dirty="0">
                <a:latin typeface="Courier New" pitchFamily="49" charset="0"/>
              </a:rPr>
              <a:t>    </a:t>
            </a:r>
          </a:p>
          <a:p>
            <a:pPr marL="342900" indent="-342900">
              <a:defRPr/>
            </a:pPr>
            <a:endParaRPr lang="en-US" sz="14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76144" y="1673225"/>
            <a:ext cx="2682070" cy="369332"/>
          </a:xfrm>
          <a:prstGeom prst="rect">
            <a:avLst/>
          </a:prstGeom>
          <a:solidFill>
            <a:srgbClr val="FFFFCC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/>
              <a:t>Week9_Hangman_v1.c</a:t>
            </a:r>
            <a:endParaRPr lang="en-S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Week9 - </a:t>
            </a:r>
            <a:fld id="{C42ADDA0-B824-4DEB-B472-7EAA7E2567F0}" type="slidenum">
              <a:rPr lang="en-SG" smtClean="0"/>
              <a:pPr>
                <a:defRPr/>
              </a:pPr>
              <a:t>28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07988"/>
            <a:ext cx="8153400" cy="680032"/>
          </a:xfrm>
        </p:spPr>
        <p:txBody>
          <a:bodyPr/>
          <a:lstStyle/>
          <a:p>
            <a:pPr eaLnBrk="1" hangingPunct="1"/>
            <a:r>
              <a:rPr lang="en-GB" sz="3600" dirty="0" smtClean="0">
                <a:solidFill>
                  <a:srgbClr val="9933FF"/>
                </a:solidFill>
                <a:latin typeface="Garamond" pitchFamily="18" charset="0"/>
                <a:cs typeface="Arial" charset="0"/>
              </a:rPr>
              <a:t>4.6 Demo #6: Hangman Game Ver1 (4/5)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59764" y="1099595"/>
            <a:ext cx="8259580" cy="5375818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/>
          <a:lstStyle/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	do {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</a:rPr>
              <a:t>printf</a:t>
            </a:r>
            <a:r>
              <a:rPr lang="en-US" sz="1600" b="1" dirty="0">
                <a:latin typeface="Courier New" pitchFamily="49" charset="0"/>
              </a:rPr>
              <a:t>("Number of lives: %d\n", </a:t>
            </a:r>
            <a:r>
              <a:rPr lang="en-US" sz="1600" b="1" dirty="0" err="1">
                <a:latin typeface="Courier New" pitchFamily="49" charset="0"/>
              </a:rPr>
              <a:t>num_lives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</a:rPr>
              <a:t>printf</a:t>
            </a:r>
            <a:r>
              <a:rPr lang="en-US" sz="1600" b="1" dirty="0">
                <a:latin typeface="Courier New" pitchFamily="49" charset="0"/>
              </a:rPr>
              <a:t>("Guess a letter in the word ");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		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</a:rPr>
              <a:t>puts(temp);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</a:rPr>
              <a:t>scanf</a:t>
            </a:r>
            <a:r>
              <a:rPr lang="en-US" sz="1600" b="1" dirty="0">
                <a:latin typeface="Courier New" pitchFamily="49" charset="0"/>
              </a:rPr>
              <a:t>(" %c", &amp;input);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endParaRPr lang="en-US" sz="1600" b="1" dirty="0">
              <a:latin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		if (</a:t>
            </a:r>
            <a:r>
              <a:rPr lang="en-US" sz="1600" b="1" dirty="0" err="1">
                <a:latin typeface="Courier New" pitchFamily="49" charset="0"/>
              </a:rPr>
              <a:t>has_letter</a:t>
            </a:r>
            <a:r>
              <a:rPr lang="en-US" sz="1600" b="1" dirty="0">
                <a:latin typeface="Courier New" pitchFamily="49" charset="0"/>
              </a:rPr>
              <a:t>(word, input</a:t>
            </a:r>
            <a:r>
              <a:rPr lang="en-US" sz="1600" b="1" dirty="0" smtClean="0">
                <a:latin typeface="Courier New" pitchFamily="49" charset="0"/>
              </a:rPr>
              <a:t>)) {</a:t>
            </a:r>
            <a:endParaRPr lang="en-US" sz="1600" b="1" dirty="0">
              <a:latin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			for (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=0; 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&lt;length; 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++)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				if ((input == word[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]) &amp;&amp; (temp[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] == '_')) </a:t>
            </a:r>
            <a:r>
              <a:rPr lang="en-US" sz="1600" b="1" dirty="0" smtClean="0">
                <a:latin typeface="Courier New" pitchFamily="49" charset="0"/>
              </a:rPr>
              <a:t>{</a:t>
            </a:r>
            <a:endParaRPr lang="en-US" sz="1600" b="1" dirty="0">
              <a:latin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					temp[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] = input;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					count++;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				}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		}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		else </a:t>
            </a:r>
            <a:r>
              <a:rPr lang="en-US" sz="1600" b="1" dirty="0" err="1">
                <a:latin typeface="Courier New" pitchFamily="49" charset="0"/>
              </a:rPr>
              <a:t>num_lives</a:t>
            </a:r>
            <a:r>
              <a:rPr lang="en-US" sz="1600" b="1" dirty="0">
                <a:latin typeface="Courier New" pitchFamily="49" charset="0"/>
              </a:rPr>
              <a:t>--;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	} while ((</a:t>
            </a:r>
            <a:r>
              <a:rPr lang="en-US" sz="1600" b="1" dirty="0" err="1">
                <a:latin typeface="Courier New" pitchFamily="49" charset="0"/>
              </a:rPr>
              <a:t>num_lives</a:t>
            </a:r>
            <a:r>
              <a:rPr lang="en-US" sz="1600" b="1" dirty="0">
                <a:latin typeface="Courier New" pitchFamily="49" charset="0"/>
              </a:rPr>
              <a:t> != 0) &amp;&amp; (count != length));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endParaRPr lang="en-US" sz="1000" b="1" dirty="0">
              <a:latin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	if (</a:t>
            </a:r>
            <a:r>
              <a:rPr lang="en-US" sz="1600" b="1" dirty="0" err="1">
                <a:latin typeface="Courier New" pitchFamily="49" charset="0"/>
              </a:rPr>
              <a:t>num_lives</a:t>
            </a:r>
            <a:r>
              <a:rPr lang="en-US" sz="1600" b="1" dirty="0">
                <a:latin typeface="Courier New" pitchFamily="49" charset="0"/>
              </a:rPr>
              <a:t> == 0)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</a:rPr>
              <a:t>printf</a:t>
            </a:r>
            <a:r>
              <a:rPr lang="en-US" sz="1600" b="1" dirty="0">
                <a:latin typeface="Courier New" pitchFamily="49" charset="0"/>
              </a:rPr>
              <a:t>("Sorry, you're hanged! The word </a:t>
            </a:r>
            <a:r>
              <a:rPr lang="en-US" sz="1600" b="1" dirty="0" smtClean="0">
                <a:latin typeface="Courier New" pitchFamily="49" charset="0"/>
              </a:rPr>
              <a:t>is \"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</a:rPr>
              <a:t>%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</a:rPr>
              <a:t>s</a:t>
            </a:r>
            <a:r>
              <a:rPr lang="en-US" sz="1600" b="1" dirty="0" smtClean="0">
                <a:latin typeface="Courier New" pitchFamily="49" charset="0"/>
              </a:rPr>
              <a:t>\"\n</a:t>
            </a:r>
            <a:r>
              <a:rPr lang="en-US" sz="1600" b="1" dirty="0">
                <a:latin typeface="Courier New" pitchFamily="49" charset="0"/>
              </a:rPr>
              <a:t>", word);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	else 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</a:rPr>
              <a:t>printf</a:t>
            </a:r>
            <a:r>
              <a:rPr lang="en-US" sz="1600" b="1" dirty="0">
                <a:latin typeface="Courier New" pitchFamily="49" charset="0"/>
              </a:rPr>
              <a:t>("Congratulations! The word is </a:t>
            </a:r>
            <a:r>
              <a:rPr lang="en-US" sz="1600" b="1" dirty="0" smtClean="0">
                <a:latin typeface="Courier New" pitchFamily="49" charset="0"/>
              </a:rPr>
              <a:t>\"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</a:rPr>
              <a:t>%s</a:t>
            </a:r>
            <a:r>
              <a:rPr lang="en-US" sz="1600" b="1" dirty="0" smtClean="0">
                <a:latin typeface="Courier New" pitchFamily="49" charset="0"/>
              </a:rPr>
              <a:t>\"\</a:t>
            </a:r>
            <a:r>
              <a:rPr lang="en-US" sz="1600" b="1" dirty="0">
                <a:latin typeface="Courier New" pitchFamily="49" charset="0"/>
              </a:rPr>
              <a:t>n", word);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	return 0;</a:t>
            </a:r>
          </a:p>
          <a:p>
            <a:pPr>
              <a:tabLst>
                <a:tab pos="363538" algn="l"/>
                <a:tab pos="714375" algn="l"/>
                <a:tab pos="1077913" algn="l"/>
                <a:tab pos="1439863" algn="l"/>
                <a:tab pos="1790700" algn="l"/>
                <a:tab pos="2154238" algn="l"/>
                <a:tab pos="2505075" algn="l"/>
                <a:tab pos="2868613" algn="l"/>
              </a:tabLst>
              <a:defRPr/>
            </a:pPr>
            <a:r>
              <a:rPr lang="en-US" sz="1600" b="1" dirty="0">
                <a:latin typeface="Courier New" pitchFamily="49" charset="0"/>
              </a:rPr>
              <a:t>}</a:t>
            </a:r>
          </a:p>
          <a:p>
            <a:pPr marL="342900" indent="-342900">
              <a:defRPr/>
            </a:pPr>
            <a:endParaRPr lang="en-US" sz="14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60958" y="953988"/>
            <a:ext cx="2633792" cy="369332"/>
          </a:xfrm>
          <a:prstGeom prst="rect">
            <a:avLst/>
          </a:prstGeom>
          <a:solidFill>
            <a:srgbClr val="FFFFCC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/>
              <a:t>Week9_Hangman_v1.c</a:t>
            </a:r>
            <a:endParaRPr lang="en-S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Week9 - </a:t>
            </a:r>
            <a:fld id="{C42ADDA0-B824-4DEB-B472-7EAA7E2567F0}" type="slidenum">
              <a:rPr lang="en-SG" smtClean="0"/>
              <a:pPr>
                <a:defRPr/>
              </a:pPr>
              <a:t>29</a:t>
            </a:fld>
            <a:endParaRPr lang="en-SG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153400" cy="97155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charset="0"/>
              </a:rPr>
              <a:t>Week 9: Outline (1/2)</a:t>
            </a: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838200" y="1414463"/>
            <a:ext cx="8077200" cy="491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42925" indent="-542925">
              <a:spcBef>
                <a:spcPts val="600"/>
              </a:spcBef>
              <a:buSzPct val="100000"/>
              <a:buFont typeface="Arial" charset="0"/>
              <a:buAutoNum type="arabicPeriod"/>
            </a:pPr>
            <a:r>
              <a:rPr lang="en-US" sz="2400" dirty="0" smtClean="0"/>
              <a:t>Week 8 Exercise #2: Valid Path</a:t>
            </a:r>
          </a:p>
          <a:p>
            <a:pPr marL="542925" indent="-542925">
              <a:spcBef>
                <a:spcPts val="600"/>
              </a:spcBef>
              <a:buSzPct val="100000"/>
              <a:buFont typeface="Arial" charset="0"/>
              <a:buAutoNum type="arabicPeriod"/>
            </a:pPr>
            <a:r>
              <a:rPr lang="en-US" sz="2400" dirty="0" smtClean="0">
                <a:solidFill>
                  <a:srgbClr val="C00000"/>
                </a:solidFill>
              </a:rPr>
              <a:t>Motivation</a:t>
            </a:r>
          </a:p>
          <a:p>
            <a:pPr marL="542925" indent="-542925">
              <a:spcBef>
                <a:spcPts val="600"/>
              </a:spcBef>
              <a:buSzPct val="100000"/>
              <a:buFont typeface="+mj-lt"/>
              <a:buAutoNum type="arabicPeriod" startAt="3"/>
            </a:pPr>
            <a:r>
              <a:rPr lang="en-US" sz="2400" dirty="0" smtClean="0"/>
              <a:t>Characters</a:t>
            </a:r>
          </a:p>
          <a:p>
            <a:pPr marL="542925" indent="-542925">
              <a:spcBef>
                <a:spcPts val="0"/>
              </a:spcBef>
              <a:buSzPct val="100000"/>
              <a:tabLst>
                <a:tab pos="1079500" algn="l"/>
              </a:tabLst>
            </a:pPr>
            <a:r>
              <a:rPr lang="en-US" sz="2400" dirty="0"/>
              <a:t>	</a:t>
            </a:r>
            <a:r>
              <a:rPr lang="en-US" sz="2000" dirty="0" smtClean="0"/>
              <a:t>3.1 	ASCII </a:t>
            </a:r>
          </a:p>
          <a:p>
            <a:pPr marL="542925" indent="-542925">
              <a:spcBef>
                <a:spcPts val="0"/>
              </a:spcBef>
              <a:buSzPct val="100000"/>
              <a:tabLst>
                <a:tab pos="1079500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3.2 	Demo #1: Using characters</a:t>
            </a:r>
          </a:p>
          <a:p>
            <a:pPr marL="542925" indent="-542925">
              <a:spcBef>
                <a:spcPts val="0"/>
              </a:spcBef>
              <a:buSzPct val="100000"/>
              <a:tabLst>
                <a:tab pos="1079500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3.3 	Demo #2: Character I/O</a:t>
            </a:r>
          </a:p>
          <a:p>
            <a:pPr marL="542925" indent="-542925">
              <a:spcBef>
                <a:spcPts val="0"/>
              </a:spcBef>
              <a:buSzPct val="100000"/>
              <a:tabLst>
                <a:tab pos="1079500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3.4 	Demo #3: Character functions</a:t>
            </a:r>
          </a:p>
          <a:p>
            <a:pPr marL="542925" indent="-542925">
              <a:spcBef>
                <a:spcPts val="0"/>
              </a:spcBef>
              <a:buSzPct val="100000"/>
              <a:tabLst>
                <a:tab pos="1079500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3.5 	Common Error</a:t>
            </a:r>
          </a:p>
          <a:p>
            <a:pPr marL="542925" indent="-542925">
              <a:spcBef>
                <a:spcPts val="0"/>
              </a:spcBef>
              <a:buSzPct val="100000"/>
              <a:tabLst>
                <a:tab pos="1079500" algn="l"/>
              </a:tabLst>
            </a:pPr>
            <a:r>
              <a:rPr lang="en-US" sz="2000" dirty="0" smtClean="0"/>
              <a:t>	3.6 	Exercise #1: Summing Digit Characters</a:t>
            </a:r>
          </a:p>
          <a:p>
            <a:pPr marL="542925" indent="-542925">
              <a:spcBef>
                <a:spcPts val="600"/>
              </a:spcBef>
              <a:buSzPct val="100000"/>
              <a:buFont typeface="+mj-lt"/>
              <a:buAutoNum type="arabicPeriod" startAt="4"/>
            </a:pPr>
            <a:r>
              <a:rPr lang="en-US" sz="2400" dirty="0" smtClean="0">
                <a:solidFill>
                  <a:srgbClr val="C00000"/>
                </a:solidFill>
              </a:rPr>
              <a:t>Strings</a:t>
            </a:r>
          </a:p>
          <a:p>
            <a:pPr marL="542925" indent="-542925">
              <a:spcBef>
                <a:spcPts val="0"/>
              </a:spcBef>
              <a:buSzPct val="100000"/>
              <a:tabLst>
                <a:tab pos="1079500" algn="l"/>
              </a:tabLst>
            </a:pPr>
            <a:r>
              <a:rPr lang="en-US" sz="2400" dirty="0" smtClean="0">
                <a:solidFill>
                  <a:srgbClr val="0000FF"/>
                </a:solidFill>
              </a:rPr>
              <a:t>	</a:t>
            </a:r>
            <a:r>
              <a:rPr lang="en-US" sz="2000" dirty="0" smtClean="0"/>
              <a:t>4.1 	Basics</a:t>
            </a:r>
          </a:p>
          <a:p>
            <a:pPr marL="542925" indent="-542925">
              <a:spcBef>
                <a:spcPts val="0"/>
              </a:spcBef>
              <a:buSzPct val="100000"/>
              <a:tabLst>
                <a:tab pos="1079500" algn="l"/>
              </a:tabLst>
            </a:pPr>
            <a:r>
              <a:rPr lang="en-US" sz="2000" dirty="0" smtClean="0">
                <a:solidFill>
                  <a:srgbClr val="0000FF"/>
                </a:solidFill>
              </a:rPr>
              <a:t>	</a:t>
            </a:r>
            <a:r>
              <a:rPr lang="en-US" sz="2000" dirty="0" smtClean="0"/>
              <a:t>4.2 	String I/O (with Demo #4)</a:t>
            </a:r>
          </a:p>
          <a:p>
            <a:pPr marL="542925" indent="-542925">
              <a:spcBef>
                <a:spcPts val="0"/>
              </a:spcBef>
              <a:buSzPct val="100000"/>
              <a:tabLst>
                <a:tab pos="1079500" algn="l"/>
              </a:tabLst>
            </a:pPr>
            <a:r>
              <a:rPr lang="en-US" sz="2000" dirty="0" smtClean="0"/>
              <a:t>	4.3 	Quick Quiz</a:t>
            </a:r>
          </a:p>
          <a:p>
            <a:pPr marL="542925" indent="-542925">
              <a:spcBef>
                <a:spcPts val="0"/>
              </a:spcBef>
              <a:buSzPct val="100000"/>
              <a:tabLst>
                <a:tab pos="1079500" algn="l"/>
              </a:tabLst>
            </a:pPr>
            <a:r>
              <a:rPr lang="en-US" sz="2000" dirty="0" smtClean="0">
                <a:solidFill>
                  <a:srgbClr val="0000FF"/>
                </a:solidFill>
              </a:rPr>
              <a:t>	</a:t>
            </a:r>
            <a:r>
              <a:rPr lang="en-US" sz="2000" dirty="0" smtClean="0"/>
              <a:t>4.4 	Demo #5: Remove Vowels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Week9 - </a:t>
            </a:r>
            <a:fld id="{C42ADDA0-B824-4DEB-B472-7EAA7E2567F0}" type="slidenum">
              <a:rPr lang="en-SG" smtClean="0"/>
              <a:pPr>
                <a:defRPr/>
              </a:pPr>
              <a:t>3</a:t>
            </a:fld>
            <a:endParaRPr lang="en-S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07988"/>
            <a:ext cx="8153400" cy="680032"/>
          </a:xfrm>
        </p:spPr>
        <p:txBody>
          <a:bodyPr/>
          <a:lstStyle/>
          <a:p>
            <a:pPr eaLnBrk="1" hangingPunct="1"/>
            <a:r>
              <a:rPr lang="en-GB" sz="3600" dirty="0" smtClean="0">
                <a:solidFill>
                  <a:srgbClr val="9933FF"/>
                </a:solidFill>
                <a:latin typeface="Garamond" pitchFamily="18" charset="0"/>
                <a:cs typeface="Arial" charset="0"/>
              </a:rPr>
              <a:t>4.6 Demo #6: Hangman Game Ver1 (5/5)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14350" y="1433352"/>
            <a:ext cx="7634227" cy="4046537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/>
          <a:lstStyle/>
          <a:p>
            <a:pPr marL="342900" indent="-342900">
              <a:defRPr/>
            </a:pPr>
            <a:endParaRPr lang="en-US" dirty="0">
              <a:latin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b="1" dirty="0">
                <a:latin typeface="Courier New" pitchFamily="49" charset="0"/>
              </a:rPr>
              <a:t>// Check whether word contains </a:t>
            </a:r>
            <a:r>
              <a:rPr lang="en-US" b="1" dirty="0" err="1">
                <a:latin typeface="Courier New" pitchFamily="49" charset="0"/>
              </a:rPr>
              <a:t>ch</a:t>
            </a:r>
            <a:endParaRPr lang="en-US" b="1" dirty="0">
              <a:latin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has_letter</a:t>
            </a:r>
            <a:r>
              <a:rPr lang="en-US" b="1" dirty="0">
                <a:latin typeface="Courier New" pitchFamily="49" charset="0"/>
              </a:rPr>
              <a:t>(char word[], char </a:t>
            </a:r>
            <a:r>
              <a:rPr lang="en-US" b="1" dirty="0" err="1">
                <a:latin typeface="Courier New" pitchFamily="49" charset="0"/>
              </a:rPr>
              <a:t>ch</a:t>
            </a:r>
            <a:r>
              <a:rPr lang="en-US" b="1" dirty="0" smtClean="0">
                <a:latin typeface="Courier New" pitchFamily="49" charset="0"/>
              </a:rPr>
              <a:t>) {</a:t>
            </a:r>
            <a:endParaRPr lang="en-US" b="1" dirty="0">
              <a:latin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j;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length =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</a:rPr>
              <a:t>strlen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(word)</a:t>
            </a:r>
            <a:r>
              <a:rPr lang="en-US" b="1" dirty="0">
                <a:latin typeface="Courier New" pitchFamily="49" charset="0"/>
              </a:rPr>
              <a:t>;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endParaRPr lang="en-US" b="1" dirty="0">
              <a:latin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b="1" dirty="0">
                <a:latin typeface="Courier New" pitchFamily="49" charset="0"/>
              </a:rPr>
              <a:t>	for (j=0; j&lt;length; j++) {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b="1" dirty="0">
                <a:latin typeface="Courier New" pitchFamily="49" charset="0"/>
              </a:rPr>
              <a:t>		if (</a:t>
            </a:r>
            <a:r>
              <a:rPr lang="en-US" b="1" dirty="0" err="1">
                <a:latin typeface="Courier New" pitchFamily="49" charset="0"/>
              </a:rPr>
              <a:t>ch</a:t>
            </a:r>
            <a:r>
              <a:rPr lang="en-US" b="1" dirty="0">
                <a:latin typeface="Courier New" pitchFamily="49" charset="0"/>
              </a:rPr>
              <a:t> == word[j])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b="1" dirty="0">
                <a:latin typeface="Courier New" pitchFamily="49" charset="0"/>
              </a:rPr>
              <a:t>			return 1;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b="1" dirty="0">
                <a:latin typeface="Courier New" pitchFamily="49" charset="0"/>
              </a:rPr>
              <a:t>	}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endParaRPr lang="en-US" b="1" dirty="0">
              <a:latin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b="1" dirty="0">
                <a:latin typeface="Courier New" pitchFamily="49" charset="0"/>
              </a:rPr>
              <a:t>	return 0;   // </a:t>
            </a:r>
            <a:r>
              <a:rPr lang="en-US" b="1" dirty="0" err="1">
                <a:latin typeface="Courier New" pitchFamily="49" charset="0"/>
              </a:rPr>
              <a:t>ch</a:t>
            </a:r>
            <a:r>
              <a:rPr lang="en-US" b="1" dirty="0">
                <a:latin typeface="Courier New" pitchFamily="49" charset="0"/>
              </a:rPr>
              <a:t> does not occur in word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b="1" dirty="0">
                <a:latin typeface="Courier New" pitchFamily="49" charset="0"/>
              </a:rPr>
              <a:t>}</a:t>
            </a:r>
          </a:p>
          <a:p>
            <a:pPr marL="342900" indent="-342900">
              <a:defRPr/>
            </a:pPr>
            <a:endParaRPr lang="en-US" dirty="0">
              <a:latin typeface="Courier New" pitchFamily="49" charset="0"/>
            </a:endParaRPr>
          </a:p>
          <a:p>
            <a:pPr marL="342900" indent="-342900">
              <a:defRPr/>
            </a:pPr>
            <a:endParaRPr lang="en-US" sz="14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36302" y="1271427"/>
            <a:ext cx="2758190" cy="369332"/>
          </a:xfrm>
          <a:prstGeom prst="rect">
            <a:avLst/>
          </a:prstGeom>
          <a:solidFill>
            <a:srgbClr val="FFFFCC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/>
              <a:t>Week9_Hangman_v1.c</a:t>
            </a:r>
            <a:endParaRPr lang="en-S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Week9 - </a:t>
            </a:r>
            <a:fld id="{C42ADDA0-B824-4DEB-B472-7EAA7E2567F0}" type="slidenum">
              <a:rPr lang="en-SG" smtClean="0"/>
              <a:pPr>
                <a:defRPr/>
              </a:pPr>
              <a:t>30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(AY2012/3 Semester 1)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en-US" sz="1000" dirty="0" smtClean="0"/>
              <a:t>Week9 </a:t>
            </a:r>
            <a:r>
              <a:rPr lang="en-US" sz="1000" dirty="0"/>
              <a:t>- </a:t>
            </a:r>
            <a:fld id="{DE1020C7-95CA-43BF-A6AF-2FBBE42CE9B7}" type="slidenum">
              <a:rPr lang="en-US" sz="1000"/>
              <a:pPr algn="r">
                <a:defRPr/>
              </a:pPr>
              <a:t>31</a:t>
            </a:fld>
            <a:endParaRPr lang="en-US" sz="1000" dirty="0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58750" y="1184223"/>
            <a:ext cx="8828088" cy="5220352"/>
            <a:chOff x="158750" y="1501893"/>
            <a:chExt cx="8828088" cy="4903631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58750" y="1501893"/>
              <a:ext cx="8828088" cy="4739514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chemeClr val="bg2">
                  <a:lumMod val="40000"/>
                  <a:lumOff val="60000"/>
                </a:schemeClr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9"/>
                </a:srgbClr>
              </a:outerShdw>
            </a:effectLst>
          </p:spPr>
          <p:txBody>
            <a:bodyPr/>
            <a:lstStyle/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r>
                <a:rPr lang="en-US" sz="1600" b="1" dirty="0">
                  <a:latin typeface="Courier New" pitchFamily="49" charset="0"/>
                </a:rPr>
                <a:t>#include &lt;</a:t>
              </a:r>
              <a:r>
                <a:rPr lang="en-US" sz="1600" b="1" dirty="0" err="1">
                  <a:latin typeface="Courier New" pitchFamily="49" charset="0"/>
                </a:rPr>
                <a:t>stdio.h</a:t>
              </a:r>
              <a:r>
                <a:rPr lang="en-US" sz="1600" b="1" dirty="0">
                  <a:latin typeface="Courier New" pitchFamily="49" charset="0"/>
                </a:rPr>
                <a:t>&gt;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r>
                <a:rPr lang="en-US" sz="1600" b="1" dirty="0">
                  <a:latin typeface="Courier New" pitchFamily="49" charset="0"/>
                </a:rPr>
                <a:t>#include &lt;</a:t>
              </a:r>
              <a:r>
                <a:rPr lang="en-US" sz="1600" b="1" dirty="0" err="1">
                  <a:latin typeface="Courier New" pitchFamily="49" charset="0"/>
                </a:rPr>
                <a:t>string.h</a:t>
              </a:r>
              <a:r>
                <a:rPr lang="en-US" sz="1600" b="1" dirty="0">
                  <a:latin typeface="Courier New" pitchFamily="49" charset="0"/>
                </a:rPr>
                <a:t>&gt;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r>
                <a:rPr lang="en-US" sz="1600" b="1" dirty="0" err="1">
                  <a:latin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</a:rPr>
                <a:t> main(void) </a:t>
              </a:r>
              <a:r>
                <a:rPr lang="en-US" sz="1600" b="1" dirty="0" smtClean="0">
                  <a:latin typeface="Courier New" pitchFamily="49" charset="0"/>
                </a:rPr>
                <a:t>{</a:t>
              </a:r>
              <a:endParaRPr lang="en-US" sz="1600" b="1" dirty="0">
                <a:latin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r>
                <a:rPr lang="en-US" sz="1600" b="1" dirty="0">
                  <a:latin typeface="Courier New" pitchFamily="49" charset="0"/>
                </a:rPr>
                <a:t>	char </a:t>
              </a:r>
              <a:r>
                <a:rPr lang="en-US" sz="1600" b="1" dirty="0" smtClean="0">
                  <a:latin typeface="Courier New" pitchFamily="49" charset="0"/>
                </a:rPr>
                <a:t>name[12] </a:t>
              </a:r>
              <a:r>
                <a:rPr lang="en-US" sz="1600" b="1" dirty="0">
                  <a:latin typeface="Courier New" pitchFamily="49" charset="0"/>
                </a:rPr>
                <a:t>= "Chan Tan";  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r>
                <a:rPr lang="en-US" sz="1600" b="1" dirty="0">
                  <a:latin typeface="Courier New" pitchFamily="49" charset="0"/>
                </a:rPr>
                <a:t>	char *</a:t>
              </a:r>
              <a:r>
                <a:rPr lang="en-US" sz="1600" b="1" dirty="0" err="1">
                  <a:latin typeface="Courier New" pitchFamily="49" charset="0"/>
                </a:rPr>
                <a:t>namePtr</a:t>
              </a:r>
              <a:r>
                <a:rPr lang="en-US" sz="1600" b="1" dirty="0">
                  <a:latin typeface="Courier New" pitchFamily="49" charset="0"/>
                </a:rPr>
                <a:t> = "Chan Tan";  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r>
                <a:rPr lang="en-US" sz="1600" b="1" dirty="0">
                  <a:latin typeface="Courier New" pitchFamily="49" charset="0"/>
                </a:rPr>
                <a:t>								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r>
                <a:rPr lang="en-US" sz="1600" b="1" dirty="0">
                  <a:latin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</a:rPr>
                <a:t>("name = %s\n", name);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r>
                <a:rPr lang="en-US" sz="1600" b="1" dirty="0">
                  <a:latin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</a:rPr>
                <a:t>("</a:t>
              </a:r>
              <a:r>
                <a:rPr lang="en-US" sz="1600" b="1" dirty="0" err="1">
                  <a:latin typeface="Courier New" pitchFamily="49" charset="0"/>
                </a:rPr>
                <a:t>namePtr</a:t>
              </a:r>
              <a:r>
                <a:rPr lang="en-US" sz="1600" b="1" dirty="0">
                  <a:latin typeface="Courier New" pitchFamily="49" charset="0"/>
                </a:rPr>
                <a:t> = %s\n", </a:t>
              </a:r>
              <a:r>
                <a:rPr lang="en-US" sz="1600" b="1" dirty="0" err="1">
                  <a:latin typeface="Courier New" pitchFamily="49" charset="0"/>
                </a:rPr>
                <a:t>namePtr</a:t>
              </a:r>
              <a:r>
                <a:rPr lang="en-US" sz="1600" b="1" dirty="0">
                  <a:latin typeface="Courier New" pitchFamily="49" charset="0"/>
                </a:rPr>
                <a:t>);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r>
                <a:rPr lang="en-US" sz="1600" b="1" dirty="0">
                  <a:latin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</a:rPr>
                <a:t>("Address of 1st array </a:t>
              </a:r>
              <a:r>
                <a:rPr lang="en-US" sz="1600" b="1" dirty="0" smtClean="0">
                  <a:latin typeface="Courier New" pitchFamily="49" charset="0"/>
                </a:rPr>
                <a:t>element </a:t>
              </a:r>
              <a:r>
                <a:rPr lang="en-US" sz="1600" b="1" dirty="0">
                  <a:latin typeface="Courier New" pitchFamily="49" charset="0"/>
                </a:rPr>
                <a:t>for name = %p\n", name);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r>
                <a:rPr lang="en-US" sz="1600" b="1" dirty="0">
                  <a:latin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</a:rPr>
                <a:t>("Address of 1st array </a:t>
              </a:r>
              <a:r>
                <a:rPr lang="en-US" sz="1600" b="1" dirty="0" smtClean="0">
                  <a:latin typeface="Courier New" pitchFamily="49" charset="0"/>
                </a:rPr>
                <a:t>element </a:t>
              </a:r>
              <a:r>
                <a:rPr lang="en-US" sz="1600" b="1" dirty="0">
                  <a:latin typeface="Courier New" pitchFamily="49" charset="0"/>
                </a:rPr>
                <a:t>for </a:t>
              </a:r>
              <a:r>
                <a:rPr lang="en-US" sz="1600" b="1" dirty="0" err="1">
                  <a:latin typeface="Courier New" pitchFamily="49" charset="0"/>
                </a:rPr>
                <a:t>namePtr</a:t>
              </a:r>
              <a:r>
                <a:rPr lang="en-US" sz="1600" b="1" dirty="0">
                  <a:latin typeface="Courier New" pitchFamily="49" charset="0"/>
                </a:rPr>
                <a:t> = %p\</a:t>
              </a:r>
              <a:r>
                <a:rPr lang="en-US" sz="1600" b="1" dirty="0" err="1">
                  <a:latin typeface="Courier New" pitchFamily="49" charset="0"/>
                </a:rPr>
                <a:t>n",namePtr</a:t>
              </a:r>
              <a:r>
                <a:rPr lang="en-US" sz="1600" b="1" dirty="0">
                  <a:latin typeface="Courier New" pitchFamily="49" charset="0"/>
                </a:rPr>
                <a:t>);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endParaRPr lang="en-US" sz="1600" b="1" dirty="0">
                <a:latin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r>
                <a:rPr lang="en-US" sz="1600" b="1" dirty="0">
                  <a:latin typeface="Courier New" pitchFamily="49" charset="0"/>
                </a:rPr>
                <a:t>	</a:t>
              </a:r>
              <a:r>
                <a:rPr lang="en-US" sz="1600" b="1" dirty="0" err="1">
                  <a:solidFill>
                    <a:srgbClr val="C00000"/>
                  </a:solidFill>
                  <a:latin typeface="Courier New" pitchFamily="49" charset="0"/>
                </a:rPr>
                <a:t>strcpy</a:t>
              </a:r>
              <a:r>
                <a:rPr lang="en-US" sz="1600" b="1" dirty="0">
                  <a:solidFill>
                    <a:srgbClr val="C00000"/>
                  </a:solidFill>
                  <a:latin typeface="Courier New" pitchFamily="49" charset="0"/>
                </a:rPr>
                <a:t>(name, "Lee Hsu");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r>
                <a:rPr lang="en-US" sz="1600" b="1" dirty="0">
                  <a:latin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</a:rPr>
                <a:t>namePtr</a:t>
              </a:r>
              <a:r>
                <a:rPr lang="en-US" sz="1600" b="1" dirty="0">
                  <a:latin typeface="Courier New" pitchFamily="49" charset="0"/>
                </a:rPr>
                <a:t> = "Lee Hsu";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endParaRPr lang="en-US" sz="1600" b="1" dirty="0">
                <a:latin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r>
                <a:rPr lang="en-US" sz="1600" b="1" dirty="0">
                  <a:latin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</a:rPr>
                <a:t>("name = %s\n", name);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r>
                <a:rPr lang="en-US" sz="1600" b="1" dirty="0">
                  <a:latin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</a:rPr>
                <a:t>("</a:t>
              </a:r>
              <a:r>
                <a:rPr lang="en-US" sz="1600" b="1" dirty="0" err="1">
                  <a:latin typeface="Courier New" pitchFamily="49" charset="0"/>
                </a:rPr>
                <a:t>namePtr</a:t>
              </a:r>
              <a:r>
                <a:rPr lang="en-US" sz="1600" b="1" dirty="0">
                  <a:latin typeface="Courier New" pitchFamily="49" charset="0"/>
                </a:rPr>
                <a:t> = %s\n", </a:t>
              </a:r>
              <a:r>
                <a:rPr lang="en-US" sz="1600" b="1" dirty="0" err="1">
                  <a:latin typeface="Courier New" pitchFamily="49" charset="0"/>
                </a:rPr>
                <a:t>namePtr</a:t>
              </a:r>
              <a:r>
                <a:rPr lang="en-US" sz="1600" b="1" dirty="0">
                  <a:latin typeface="Courier New" pitchFamily="49" charset="0"/>
                </a:rPr>
                <a:t>);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r>
                <a:rPr lang="en-US" sz="1600" b="1" dirty="0">
                  <a:latin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</a:rPr>
                <a:t>("Address of 1st array </a:t>
              </a:r>
              <a:r>
                <a:rPr lang="en-US" sz="1600" b="1" dirty="0" smtClean="0">
                  <a:latin typeface="Courier New" pitchFamily="49" charset="0"/>
                </a:rPr>
                <a:t>element </a:t>
              </a:r>
              <a:r>
                <a:rPr lang="en-US" sz="1600" b="1" dirty="0">
                  <a:latin typeface="Courier New" pitchFamily="49" charset="0"/>
                </a:rPr>
                <a:t>for name = %p\n", name);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r>
                <a:rPr lang="en-US" sz="1600" b="1" dirty="0">
                  <a:latin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</a:rPr>
                <a:t>("Address of 1st array </a:t>
              </a:r>
              <a:r>
                <a:rPr lang="en-US" sz="1600" b="1" dirty="0" smtClean="0">
                  <a:latin typeface="Courier New" pitchFamily="49" charset="0"/>
                </a:rPr>
                <a:t>element </a:t>
              </a:r>
              <a:r>
                <a:rPr lang="en-US" sz="1600" b="1" dirty="0">
                  <a:latin typeface="Courier New" pitchFamily="49" charset="0"/>
                </a:rPr>
                <a:t>for </a:t>
              </a:r>
              <a:r>
                <a:rPr lang="en-US" sz="1600" b="1" dirty="0" err="1">
                  <a:latin typeface="Courier New" pitchFamily="49" charset="0"/>
                </a:rPr>
                <a:t>namePtr</a:t>
              </a:r>
              <a:r>
                <a:rPr lang="en-US" sz="1600" b="1" dirty="0">
                  <a:latin typeface="Courier New" pitchFamily="49" charset="0"/>
                </a:rPr>
                <a:t> = %p\</a:t>
              </a:r>
              <a:r>
                <a:rPr lang="en-US" sz="1600" b="1" dirty="0" err="1">
                  <a:latin typeface="Courier New" pitchFamily="49" charset="0"/>
                </a:rPr>
                <a:t>n",namePtr</a:t>
              </a:r>
              <a:r>
                <a:rPr lang="en-US" sz="1600" b="1" dirty="0">
                  <a:latin typeface="Courier New" pitchFamily="49" charset="0"/>
                </a:rPr>
                <a:t>);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r>
                <a:rPr lang="en-US" sz="1600" b="1" dirty="0">
                  <a:latin typeface="Courier New" pitchFamily="49" charset="0"/>
                </a:rPr>
                <a:t>}</a:t>
              </a:r>
              <a:endParaRPr lang="en-US" sz="1600" dirty="0">
                <a:latin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r>
                <a:rPr lang="en-US" sz="1600" dirty="0">
                  <a:latin typeface="Courier New" pitchFamily="49" charset="0"/>
                </a:rPr>
                <a:t>    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endParaRPr lang="en-US" sz="1600" dirty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73113" y="6058600"/>
              <a:ext cx="2689615" cy="346924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dirty="0" smtClean="0"/>
                <a:t>Week9_StringPointer.c</a:t>
              </a:r>
              <a:endParaRPr lang="en-SG" dirty="0"/>
            </a:p>
          </p:txBody>
        </p:sp>
      </p:grpSp>
      <p:sp>
        <p:nvSpPr>
          <p:cNvPr id="317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10901"/>
            <a:ext cx="8153400" cy="792866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charset="0"/>
              </a:rPr>
              <a:t>5. Pointer to String (1/2)</a:t>
            </a:r>
          </a:p>
        </p:txBody>
      </p:sp>
      <p:sp>
        <p:nvSpPr>
          <p:cNvPr id="8" name="Line Callout 2 (Border and Accent Bar) 7"/>
          <p:cNvSpPr>
            <a:spLocks/>
          </p:cNvSpPr>
          <p:nvPr/>
        </p:nvSpPr>
        <p:spPr bwMode="auto">
          <a:xfrm>
            <a:off x="4757738" y="1139825"/>
            <a:ext cx="4154487" cy="1847850"/>
          </a:xfrm>
          <a:prstGeom prst="accentBorderCallout2">
            <a:avLst>
              <a:gd name="adj1" fmla="val 36032"/>
              <a:gd name="adj2" fmla="val -2181"/>
              <a:gd name="adj3" fmla="val 36032"/>
              <a:gd name="adj4" fmla="val -6532"/>
              <a:gd name="adj5" fmla="val 56123"/>
              <a:gd name="adj6" fmla="val -17795"/>
            </a:avLst>
          </a:prstGeom>
          <a:solidFill>
            <a:srgbClr val="EBEBF5"/>
          </a:solidFill>
          <a:ln w="12700" cap="sq" algn="ctr">
            <a:solidFill>
              <a:srgbClr val="8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r>
              <a:rPr lang="en-US" sz="1600" dirty="0">
                <a:solidFill>
                  <a:srgbClr val="0000FF"/>
                </a:solidFill>
              </a:rPr>
              <a:t>name</a:t>
            </a:r>
            <a:r>
              <a:rPr lang="en-US" sz="1600" dirty="0"/>
              <a:t> is a character array of </a:t>
            </a:r>
            <a:r>
              <a:rPr lang="en-US" sz="1600" dirty="0" smtClean="0"/>
              <a:t>12 </a:t>
            </a:r>
            <a:r>
              <a:rPr lang="en-US" sz="1600" dirty="0"/>
              <a:t>elements. </a:t>
            </a:r>
            <a:r>
              <a:rPr lang="en-US" sz="1600" dirty="0" err="1">
                <a:solidFill>
                  <a:srgbClr val="0000FF"/>
                </a:solidFill>
              </a:rPr>
              <a:t>namePtr</a:t>
            </a:r>
            <a:r>
              <a:rPr lang="en-US" sz="1600" dirty="0"/>
              <a:t> is a pointer to a character. </a:t>
            </a:r>
          </a:p>
          <a:p>
            <a:r>
              <a:rPr lang="en-US" sz="1600" dirty="0"/>
              <a:t>Both have strings assigned. </a:t>
            </a:r>
          </a:p>
          <a:p>
            <a:r>
              <a:rPr lang="en-US" sz="1600" dirty="0">
                <a:solidFill>
                  <a:srgbClr val="C00000"/>
                </a:solidFill>
              </a:rPr>
              <a:t>Difference</a:t>
            </a:r>
            <a:r>
              <a:rPr lang="en-US" sz="1600" dirty="0"/>
              <a:t> is </a:t>
            </a:r>
            <a:r>
              <a:rPr lang="en-US" sz="1600" dirty="0">
                <a:solidFill>
                  <a:srgbClr val="0000FF"/>
                </a:solidFill>
              </a:rPr>
              <a:t>name</a:t>
            </a:r>
            <a:r>
              <a:rPr lang="en-US" sz="1600" dirty="0"/>
              <a:t> sets aside space for </a:t>
            </a:r>
            <a:r>
              <a:rPr lang="en-US" sz="1600" dirty="0" smtClean="0"/>
              <a:t>12 </a:t>
            </a:r>
            <a:r>
              <a:rPr lang="en-US" sz="1600" dirty="0"/>
              <a:t>characters, but </a:t>
            </a:r>
            <a:r>
              <a:rPr lang="en-US" sz="1600" dirty="0" err="1">
                <a:solidFill>
                  <a:srgbClr val="0000FF"/>
                </a:solidFill>
              </a:rPr>
              <a:t>namePtr</a:t>
            </a:r>
            <a:r>
              <a:rPr lang="en-US" sz="1600" dirty="0"/>
              <a:t> is a char pointer variable that is initialized to point to a string constant of </a:t>
            </a:r>
            <a:r>
              <a:rPr lang="en-US" sz="1600" u="sng" dirty="0"/>
              <a:t>9</a:t>
            </a:r>
            <a:r>
              <a:rPr lang="en-US" sz="1600" dirty="0"/>
              <a:t> </a:t>
            </a:r>
            <a:r>
              <a:rPr lang="en-US" sz="1600" dirty="0" smtClean="0"/>
              <a:t>characters.</a:t>
            </a:r>
            <a:endParaRPr lang="en-SG" sz="1600" dirty="0"/>
          </a:p>
        </p:txBody>
      </p:sp>
      <p:sp>
        <p:nvSpPr>
          <p:cNvPr id="9" name="Line Callout 2 (Border and Accent Bar) 10"/>
          <p:cNvSpPr>
            <a:spLocks/>
          </p:cNvSpPr>
          <p:nvPr/>
        </p:nvSpPr>
        <p:spPr bwMode="auto">
          <a:xfrm>
            <a:off x="4315207" y="3797707"/>
            <a:ext cx="4254500" cy="671513"/>
          </a:xfrm>
          <a:prstGeom prst="accentBorderCallout2">
            <a:avLst>
              <a:gd name="adj1" fmla="val 17023"/>
              <a:gd name="adj2" fmla="val -1792"/>
              <a:gd name="adj3" fmla="val 17023"/>
              <a:gd name="adj4" fmla="val -6120"/>
              <a:gd name="adj5" fmla="val 41407"/>
              <a:gd name="adj6" fmla="val -17497"/>
            </a:avLst>
          </a:prstGeom>
          <a:solidFill>
            <a:srgbClr val="EBEBF5"/>
          </a:solidFill>
          <a:ln w="12700" cap="sq" algn="ctr">
            <a:solidFill>
              <a:srgbClr val="8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r>
              <a:rPr lang="en-US" sz="1600" dirty="0">
                <a:solidFill>
                  <a:srgbClr val="0000FF"/>
                </a:solidFill>
              </a:rPr>
              <a:t>name</a:t>
            </a:r>
            <a:r>
              <a:rPr lang="en-US" sz="1600" dirty="0"/>
              <a:t> updated using </a:t>
            </a:r>
            <a:r>
              <a:rPr lang="en-US" sz="1600" dirty="0" err="1">
                <a:solidFill>
                  <a:srgbClr val="C00000"/>
                </a:solidFill>
              </a:rPr>
              <a:t>strcpy</a:t>
            </a:r>
            <a:r>
              <a:rPr lang="en-US" sz="1600" dirty="0">
                <a:solidFill>
                  <a:srgbClr val="C00000"/>
                </a:solidFill>
              </a:rPr>
              <a:t>()</a:t>
            </a:r>
            <a:r>
              <a:rPr lang="en-US" sz="1600" dirty="0"/>
              <a:t>. </a:t>
            </a:r>
          </a:p>
          <a:p>
            <a:r>
              <a:rPr lang="en-US" sz="1600" dirty="0" err="1">
                <a:solidFill>
                  <a:srgbClr val="0000FF"/>
                </a:solidFill>
              </a:rPr>
              <a:t>namePtr</a:t>
            </a:r>
            <a:r>
              <a:rPr lang="en-US" sz="1600" dirty="0"/>
              <a:t> assigned to another string using =. </a:t>
            </a:r>
          </a:p>
          <a:p>
            <a:endParaRPr lang="en-SG" sz="1600" dirty="0"/>
          </a:p>
        </p:txBody>
      </p:sp>
      <p:sp>
        <p:nvSpPr>
          <p:cNvPr id="10" name="Line Callout 2 (Border and Accent Bar) 10"/>
          <p:cNvSpPr>
            <a:spLocks/>
          </p:cNvSpPr>
          <p:nvPr/>
        </p:nvSpPr>
        <p:spPr bwMode="auto">
          <a:xfrm>
            <a:off x="4953000" y="5612568"/>
            <a:ext cx="3892550" cy="828675"/>
          </a:xfrm>
          <a:prstGeom prst="accentBorderCallout2">
            <a:avLst>
              <a:gd name="adj1" fmla="val 13792"/>
              <a:gd name="adj2" fmla="val -1958"/>
              <a:gd name="adj3" fmla="val 13792"/>
              <a:gd name="adj4" fmla="val -10116"/>
              <a:gd name="adj5" fmla="val 4795"/>
              <a:gd name="adj6" fmla="val -19890"/>
            </a:avLst>
          </a:prstGeom>
          <a:solidFill>
            <a:srgbClr val="EBEBF5"/>
          </a:solidFill>
          <a:ln w="12700" cap="sq" algn="ctr">
            <a:solidFill>
              <a:srgbClr val="8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r>
              <a:rPr lang="en-US" sz="1600"/>
              <a:t>Address </a:t>
            </a:r>
            <a:r>
              <a:rPr lang="en-US" sz="1600" smtClean="0"/>
              <a:t>of </a:t>
            </a:r>
            <a:r>
              <a:rPr lang="en-US" sz="1600" dirty="0"/>
              <a:t>first array </a:t>
            </a:r>
            <a:r>
              <a:rPr lang="en-US" sz="1600" dirty="0" smtClean="0"/>
              <a:t>element </a:t>
            </a:r>
            <a:r>
              <a:rPr lang="en-US" sz="1600" dirty="0"/>
              <a:t>for </a:t>
            </a:r>
            <a:r>
              <a:rPr lang="en-US" sz="1600" dirty="0">
                <a:solidFill>
                  <a:srgbClr val="0000FF"/>
                </a:solidFill>
              </a:rPr>
              <a:t>name</a:t>
            </a:r>
            <a:r>
              <a:rPr lang="en-US" sz="1600" dirty="0"/>
              <a:t> remains constant, string assigned to </a:t>
            </a:r>
            <a:r>
              <a:rPr lang="en-US" sz="1600" dirty="0" err="1">
                <a:solidFill>
                  <a:srgbClr val="0000FF"/>
                </a:solidFill>
              </a:rPr>
              <a:t>namePtr</a:t>
            </a:r>
            <a:r>
              <a:rPr lang="en-US" sz="1600" dirty="0"/>
              <a:t> changes on new </a:t>
            </a:r>
            <a:r>
              <a:rPr lang="en-US" sz="1600" dirty="0" smtClean="0"/>
              <a:t>assignment. </a:t>
            </a:r>
            <a:endParaRPr lang="en-SG" sz="1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Week9 - </a:t>
            </a:r>
            <a:fld id="{C42ADDA0-B824-4DEB-B472-7EAA7E2567F0}" type="slidenum">
              <a:rPr lang="en-SG" smtClean="0"/>
              <a:pPr>
                <a:defRPr/>
              </a:pPr>
              <a:t>31</a:t>
            </a:fld>
            <a:endParaRPr lang="en-SG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10901"/>
            <a:ext cx="8153400" cy="781291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charset="0"/>
              </a:rPr>
              <a:t>5. Pointer to String (2/2)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89088" y="1992654"/>
            <a:ext cx="4865687" cy="40005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name[12] 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= "Chan Tan";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73064" y="1419567"/>
            <a:ext cx="8250076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Comparison</a:t>
            </a:r>
            <a:endParaRPr lang="en-US" sz="2000" b="1" dirty="0">
              <a:solidFill>
                <a:srgbClr val="800000"/>
              </a:solidFill>
              <a:latin typeface="Courier New" pitchFamily="49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589088" y="3902417"/>
            <a:ext cx="4865687" cy="40005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char *</a:t>
            </a:r>
            <a:r>
              <a:rPr lang="en-US" sz="2000" b="1" dirty="0" err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namePtr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 = "Chan Tan";</a:t>
            </a:r>
          </a:p>
        </p:txBody>
      </p:sp>
      <p:grpSp>
        <p:nvGrpSpPr>
          <p:cNvPr id="70" name="Group 69"/>
          <p:cNvGrpSpPr/>
          <p:nvPr/>
        </p:nvGrpSpPr>
        <p:grpSpPr>
          <a:xfrm>
            <a:off x="318304" y="4032208"/>
            <a:ext cx="6539696" cy="1367100"/>
            <a:chOff x="318304" y="4252128"/>
            <a:chExt cx="6539696" cy="1367100"/>
          </a:xfrm>
        </p:grpSpPr>
        <p:grpSp>
          <p:nvGrpSpPr>
            <p:cNvPr id="32779" name="Group 60"/>
            <p:cNvGrpSpPr>
              <a:grpSpLocks/>
            </p:cNvGrpSpPr>
            <p:nvPr/>
          </p:nvGrpSpPr>
          <p:grpSpPr bwMode="auto">
            <a:xfrm>
              <a:off x="318304" y="4252128"/>
              <a:ext cx="1081352" cy="950511"/>
              <a:chOff x="442686" y="4593772"/>
              <a:chExt cx="1081317" cy="950689"/>
            </a:xfrm>
          </p:grpSpPr>
          <p:sp>
            <p:nvSpPr>
              <p:cNvPr id="32780" name="TextBox 42"/>
              <p:cNvSpPr txBox="1">
                <a:spLocks noChangeArrowheads="1"/>
              </p:cNvSpPr>
              <p:nvPr/>
            </p:nvSpPr>
            <p:spPr bwMode="auto">
              <a:xfrm>
                <a:off x="442686" y="4593772"/>
                <a:ext cx="1052286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/>
                  <a:t>namePtr</a:t>
                </a:r>
              </a:p>
            </p:txBody>
          </p:sp>
          <p:sp>
            <p:nvSpPr>
              <p:cNvPr id="32781" name="Rectangle 55"/>
              <p:cNvSpPr>
                <a:spLocks noChangeArrowheads="1"/>
              </p:cNvSpPr>
              <p:nvPr/>
            </p:nvSpPr>
            <p:spPr bwMode="auto">
              <a:xfrm>
                <a:off x="769257" y="4949372"/>
                <a:ext cx="551543" cy="435428"/>
              </a:xfrm>
              <a:prstGeom prst="rect">
                <a:avLst/>
              </a:prstGeom>
              <a:solidFill>
                <a:schemeClr val="accent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32782" name="Straight Arrow Connector 57"/>
              <p:cNvCxnSpPr>
                <a:cxnSpLocks noChangeShapeType="1"/>
              </p:cNvCxnSpPr>
              <p:nvPr/>
            </p:nvCxnSpPr>
            <p:spPr bwMode="auto">
              <a:xfrm>
                <a:off x="1132113" y="5167086"/>
                <a:ext cx="391890" cy="377375"/>
              </a:xfrm>
              <a:prstGeom prst="straightConnector1">
                <a:avLst/>
              </a:prstGeom>
              <a:noFill/>
              <a:ln w="19050" cap="sq" algn="ctr">
                <a:solidFill>
                  <a:schemeClr val="tx1"/>
                </a:solidFill>
                <a:round/>
                <a:headEnd/>
                <a:tailEnd type="triangle" w="lg" len="med"/>
              </a:ln>
            </p:spPr>
          </p:cxnSp>
        </p:grpSp>
        <p:grpSp>
          <p:nvGrpSpPr>
            <p:cNvPr id="69" name="Group 68"/>
            <p:cNvGrpSpPr/>
            <p:nvPr/>
          </p:nvGrpSpPr>
          <p:grpSpPr>
            <a:xfrm>
              <a:off x="1452092" y="5095907"/>
              <a:ext cx="5405908" cy="523321"/>
              <a:chOff x="1452092" y="5095907"/>
              <a:chExt cx="5405908" cy="523321"/>
            </a:xfrm>
          </p:grpSpPr>
          <p:sp>
            <p:nvSpPr>
              <p:cNvPr id="60" name="TextBox 16"/>
              <p:cNvSpPr txBox="1">
                <a:spLocks noChangeArrowheads="1"/>
              </p:cNvSpPr>
              <p:nvPr/>
            </p:nvSpPr>
            <p:spPr bwMode="auto">
              <a:xfrm>
                <a:off x="1452092" y="5095907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/>
                  <a:t>C</a:t>
                </a:r>
              </a:p>
            </p:txBody>
          </p:sp>
          <p:sp>
            <p:nvSpPr>
              <p:cNvPr id="61" name="TextBox 16"/>
              <p:cNvSpPr txBox="1">
                <a:spLocks noChangeArrowheads="1"/>
              </p:cNvSpPr>
              <p:nvPr/>
            </p:nvSpPr>
            <p:spPr bwMode="auto">
              <a:xfrm>
                <a:off x="2055904" y="5095907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 smtClean="0"/>
                  <a:t>h</a:t>
                </a:r>
                <a:endParaRPr lang="en-US" sz="2800" dirty="0"/>
              </a:p>
            </p:txBody>
          </p:sp>
          <p:sp>
            <p:nvSpPr>
              <p:cNvPr id="62" name="TextBox 16"/>
              <p:cNvSpPr txBox="1">
                <a:spLocks noChangeArrowheads="1"/>
              </p:cNvSpPr>
              <p:nvPr/>
            </p:nvSpPr>
            <p:spPr bwMode="auto">
              <a:xfrm>
                <a:off x="2657788" y="5095907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 smtClean="0"/>
                  <a:t>a</a:t>
                </a:r>
                <a:endParaRPr lang="en-US" sz="2800" dirty="0"/>
              </a:p>
            </p:txBody>
          </p:sp>
          <p:sp>
            <p:nvSpPr>
              <p:cNvPr id="63" name="TextBox 16"/>
              <p:cNvSpPr txBox="1">
                <a:spLocks noChangeArrowheads="1"/>
              </p:cNvSpPr>
              <p:nvPr/>
            </p:nvSpPr>
            <p:spPr bwMode="auto">
              <a:xfrm>
                <a:off x="3259672" y="5095907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 smtClean="0"/>
                  <a:t>n</a:t>
                </a:r>
                <a:endParaRPr lang="en-US" sz="2800" dirty="0"/>
              </a:p>
            </p:txBody>
          </p:sp>
          <p:sp>
            <p:nvSpPr>
              <p:cNvPr id="64" name="TextBox 16"/>
              <p:cNvSpPr txBox="1">
                <a:spLocks noChangeArrowheads="1"/>
              </p:cNvSpPr>
              <p:nvPr/>
            </p:nvSpPr>
            <p:spPr bwMode="auto">
              <a:xfrm>
                <a:off x="3851911" y="5095907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endParaRPr lang="en-US" sz="2800" dirty="0"/>
              </a:p>
            </p:txBody>
          </p:sp>
          <p:sp>
            <p:nvSpPr>
              <p:cNvPr id="65" name="TextBox 16"/>
              <p:cNvSpPr txBox="1">
                <a:spLocks noChangeArrowheads="1"/>
              </p:cNvSpPr>
              <p:nvPr/>
            </p:nvSpPr>
            <p:spPr bwMode="auto">
              <a:xfrm>
                <a:off x="4453794" y="5095907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 smtClean="0"/>
                  <a:t>T</a:t>
                </a:r>
                <a:endParaRPr lang="en-US" sz="2800" dirty="0"/>
              </a:p>
            </p:txBody>
          </p:sp>
          <p:sp>
            <p:nvSpPr>
              <p:cNvPr id="66" name="TextBox 16"/>
              <p:cNvSpPr txBox="1">
                <a:spLocks noChangeArrowheads="1"/>
              </p:cNvSpPr>
              <p:nvPr/>
            </p:nvSpPr>
            <p:spPr bwMode="auto">
              <a:xfrm>
                <a:off x="5053748" y="5095907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 smtClean="0"/>
                  <a:t>a</a:t>
                </a:r>
                <a:endParaRPr lang="en-US" sz="2800" dirty="0"/>
              </a:p>
            </p:txBody>
          </p:sp>
          <p:sp>
            <p:nvSpPr>
              <p:cNvPr id="67" name="TextBox 16"/>
              <p:cNvSpPr txBox="1">
                <a:spLocks noChangeArrowheads="1"/>
              </p:cNvSpPr>
              <p:nvPr/>
            </p:nvSpPr>
            <p:spPr bwMode="auto">
              <a:xfrm>
                <a:off x="5657560" y="5095907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 smtClean="0"/>
                  <a:t>n</a:t>
                </a:r>
                <a:endParaRPr lang="en-US" sz="2800" dirty="0"/>
              </a:p>
            </p:txBody>
          </p:sp>
          <p:sp>
            <p:nvSpPr>
              <p:cNvPr id="68" name="TextBox 16"/>
              <p:cNvSpPr txBox="1">
                <a:spLocks noChangeArrowheads="1"/>
              </p:cNvSpPr>
              <p:nvPr/>
            </p:nvSpPr>
            <p:spPr bwMode="auto">
              <a:xfrm>
                <a:off x="6259444" y="5095907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 smtClean="0"/>
                  <a:t>\0</a:t>
                </a:r>
                <a:endParaRPr lang="en-US" sz="2800" dirty="0"/>
              </a:p>
            </p:txBody>
          </p:sp>
        </p:grpSp>
      </p:grpSp>
      <p:grpSp>
        <p:nvGrpSpPr>
          <p:cNvPr id="75" name="Group 74"/>
          <p:cNvGrpSpPr/>
          <p:nvPr/>
        </p:nvGrpSpPr>
        <p:grpSpPr>
          <a:xfrm>
            <a:off x="888819" y="2575267"/>
            <a:ext cx="7740109" cy="856345"/>
            <a:chOff x="888819" y="2725738"/>
            <a:chExt cx="7740109" cy="856345"/>
          </a:xfrm>
        </p:grpSpPr>
        <p:grpSp>
          <p:nvGrpSpPr>
            <p:cNvPr id="71" name="Group 70"/>
            <p:cNvGrpSpPr/>
            <p:nvPr/>
          </p:nvGrpSpPr>
          <p:grpSpPr>
            <a:xfrm>
              <a:off x="1427014" y="3056833"/>
              <a:ext cx="7201914" cy="525250"/>
              <a:chOff x="1299692" y="3056833"/>
              <a:chExt cx="7201914" cy="525250"/>
            </a:xfrm>
          </p:grpSpPr>
          <p:sp>
            <p:nvSpPr>
              <p:cNvPr id="32811" name="TextBox 16"/>
              <p:cNvSpPr txBox="1">
                <a:spLocks noChangeArrowheads="1"/>
              </p:cNvSpPr>
              <p:nvPr/>
            </p:nvSpPr>
            <p:spPr bwMode="auto">
              <a:xfrm>
                <a:off x="1299692" y="3056833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/>
                  <a:t>C</a:t>
                </a:r>
              </a:p>
            </p:txBody>
          </p:sp>
          <p:sp>
            <p:nvSpPr>
              <p:cNvPr id="46" name="TextBox 16"/>
              <p:cNvSpPr txBox="1">
                <a:spLocks noChangeArrowheads="1"/>
              </p:cNvSpPr>
              <p:nvPr/>
            </p:nvSpPr>
            <p:spPr bwMode="auto">
              <a:xfrm>
                <a:off x="1903504" y="3056833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 smtClean="0"/>
                  <a:t>h</a:t>
                </a:r>
                <a:endParaRPr lang="en-US" sz="2800" dirty="0"/>
              </a:p>
            </p:txBody>
          </p:sp>
          <p:sp>
            <p:nvSpPr>
              <p:cNvPr id="47" name="TextBox 16"/>
              <p:cNvSpPr txBox="1">
                <a:spLocks noChangeArrowheads="1"/>
              </p:cNvSpPr>
              <p:nvPr/>
            </p:nvSpPr>
            <p:spPr bwMode="auto">
              <a:xfrm>
                <a:off x="2505388" y="3056833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 smtClean="0"/>
                  <a:t>a</a:t>
                </a:r>
                <a:endParaRPr lang="en-US" sz="2800" dirty="0"/>
              </a:p>
            </p:txBody>
          </p:sp>
          <p:sp>
            <p:nvSpPr>
              <p:cNvPr id="48" name="TextBox 16"/>
              <p:cNvSpPr txBox="1">
                <a:spLocks noChangeArrowheads="1"/>
              </p:cNvSpPr>
              <p:nvPr/>
            </p:nvSpPr>
            <p:spPr bwMode="auto">
              <a:xfrm>
                <a:off x="3107272" y="3056833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 smtClean="0"/>
                  <a:t>n</a:t>
                </a:r>
                <a:endParaRPr lang="en-US" sz="2800" dirty="0"/>
              </a:p>
            </p:txBody>
          </p:sp>
          <p:sp>
            <p:nvSpPr>
              <p:cNvPr id="49" name="TextBox 16"/>
              <p:cNvSpPr txBox="1">
                <a:spLocks noChangeArrowheads="1"/>
              </p:cNvSpPr>
              <p:nvPr/>
            </p:nvSpPr>
            <p:spPr bwMode="auto">
              <a:xfrm>
                <a:off x="3699511" y="3056833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endParaRPr lang="en-US" sz="2800" dirty="0"/>
              </a:p>
            </p:txBody>
          </p:sp>
          <p:sp>
            <p:nvSpPr>
              <p:cNvPr id="50" name="TextBox 16"/>
              <p:cNvSpPr txBox="1">
                <a:spLocks noChangeArrowheads="1"/>
              </p:cNvSpPr>
              <p:nvPr/>
            </p:nvSpPr>
            <p:spPr bwMode="auto">
              <a:xfrm>
                <a:off x="4301394" y="3056833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 smtClean="0"/>
                  <a:t>T</a:t>
                </a:r>
                <a:endParaRPr lang="en-US" sz="2800" dirty="0"/>
              </a:p>
            </p:txBody>
          </p:sp>
          <p:sp>
            <p:nvSpPr>
              <p:cNvPr id="51" name="TextBox 16"/>
              <p:cNvSpPr txBox="1">
                <a:spLocks noChangeArrowheads="1"/>
              </p:cNvSpPr>
              <p:nvPr/>
            </p:nvSpPr>
            <p:spPr bwMode="auto">
              <a:xfrm>
                <a:off x="4901348" y="3056833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 smtClean="0"/>
                  <a:t>a</a:t>
                </a:r>
                <a:endParaRPr lang="en-US" sz="2800" dirty="0"/>
              </a:p>
            </p:txBody>
          </p:sp>
          <p:sp>
            <p:nvSpPr>
              <p:cNvPr id="52" name="TextBox 16"/>
              <p:cNvSpPr txBox="1">
                <a:spLocks noChangeArrowheads="1"/>
              </p:cNvSpPr>
              <p:nvPr/>
            </p:nvSpPr>
            <p:spPr bwMode="auto">
              <a:xfrm>
                <a:off x="5505160" y="3056833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 smtClean="0"/>
                  <a:t>n</a:t>
                </a:r>
                <a:endParaRPr lang="en-US" sz="2800" dirty="0"/>
              </a:p>
            </p:txBody>
          </p:sp>
          <p:sp>
            <p:nvSpPr>
              <p:cNvPr id="53" name="TextBox 16"/>
              <p:cNvSpPr txBox="1">
                <a:spLocks noChangeArrowheads="1"/>
              </p:cNvSpPr>
              <p:nvPr/>
            </p:nvSpPr>
            <p:spPr bwMode="auto">
              <a:xfrm>
                <a:off x="6107044" y="3056833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 smtClean="0"/>
                  <a:t>\0</a:t>
                </a:r>
                <a:endParaRPr lang="en-US" sz="2800" dirty="0"/>
              </a:p>
            </p:txBody>
          </p:sp>
          <p:sp>
            <p:nvSpPr>
              <p:cNvPr id="55" name="TextBox 16"/>
              <p:cNvSpPr txBox="1">
                <a:spLocks noChangeArrowheads="1"/>
              </p:cNvSpPr>
              <p:nvPr/>
            </p:nvSpPr>
            <p:spPr bwMode="auto">
              <a:xfrm>
                <a:off x="6708928" y="3056833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 smtClean="0"/>
                  <a:t>\0</a:t>
                </a:r>
                <a:endParaRPr lang="en-US" sz="2800" dirty="0"/>
              </a:p>
            </p:txBody>
          </p:sp>
          <p:sp>
            <p:nvSpPr>
              <p:cNvPr id="57" name="TextBox 16"/>
              <p:cNvSpPr txBox="1">
                <a:spLocks noChangeArrowheads="1"/>
              </p:cNvSpPr>
              <p:nvPr/>
            </p:nvSpPr>
            <p:spPr bwMode="auto">
              <a:xfrm>
                <a:off x="7903050" y="3056833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 smtClean="0"/>
                  <a:t>\0</a:t>
                </a:r>
                <a:endParaRPr lang="en-US" sz="2800" dirty="0"/>
              </a:p>
            </p:txBody>
          </p:sp>
          <p:sp>
            <p:nvSpPr>
              <p:cNvPr id="59" name="TextBox 16"/>
              <p:cNvSpPr txBox="1">
                <a:spLocks noChangeArrowheads="1"/>
              </p:cNvSpPr>
              <p:nvPr/>
            </p:nvSpPr>
            <p:spPr bwMode="auto">
              <a:xfrm>
                <a:off x="7303095" y="3058762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 smtClean="0"/>
                  <a:t>\0</a:t>
                </a:r>
                <a:endParaRPr lang="en-US" sz="2800" dirty="0"/>
              </a:p>
            </p:txBody>
          </p:sp>
        </p:grpSp>
        <p:grpSp>
          <p:nvGrpSpPr>
            <p:cNvPr id="74" name="Group 73"/>
            <p:cNvGrpSpPr/>
            <p:nvPr/>
          </p:nvGrpSpPr>
          <p:grpSpPr>
            <a:xfrm>
              <a:off x="888819" y="2725738"/>
              <a:ext cx="7701525" cy="343081"/>
              <a:chOff x="888819" y="2725738"/>
              <a:chExt cx="7701525" cy="343081"/>
            </a:xfrm>
          </p:grpSpPr>
          <p:sp>
            <p:nvSpPr>
              <p:cNvPr id="32794" name="TextBox 19"/>
              <p:cNvSpPr txBox="1">
                <a:spLocks noChangeArrowheads="1"/>
              </p:cNvSpPr>
              <p:nvPr/>
            </p:nvSpPr>
            <p:spPr bwMode="auto">
              <a:xfrm>
                <a:off x="888819" y="2728270"/>
                <a:ext cx="943367" cy="3386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dirty="0"/>
                  <a:t>name[0]</a:t>
                </a:r>
              </a:p>
            </p:txBody>
          </p:sp>
          <p:sp>
            <p:nvSpPr>
              <p:cNvPr id="32795" name="TextBox 20"/>
              <p:cNvSpPr txBox="1">
                <a:spLocks noChangeArrowheads="1"/>
              </p:cNvSpPr>
              <p:nvPr/>
            </p:nvSpPr>
            <p:spPr bwMode="auto">
              <a:xfrm>
                <a:off x="2057324" y="2725738"/>
                <a:ext cx="413629" cy="341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dirty="0"/>
                  <a:t>[1]</a:t>
                </a:r>
              </a:p>
            </p:txBody>
          </p:sp>
          <p:sp>
            <p:nvSpPr>
              <p:cNvPr id="32796" name="TextBox 21"/>
              <p:cNvSpPr txBox="1">
                <a:spLocks noChangeArrowheads="1"/>
              </p:cNvSpPr>
              <p:nvPr/>
            </p:nvSpPr>
            <p:spPr bwMode="auto">
              <a:xfrm>
                <a:off x="2703168" y="2725738"/>
                <a:ext cx="413629" cy="341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/>
                  <a:t>[2]</a:t>
                </a:r>
              </a:p>
            </p:txBody>
          </p:sp>
          <p:sp>
            <p:nvSpPr>
              <p:cNvPr id="32797" name="TextBox 22"/>
              <p:cNvSpPr txBox="1">
                <a:spLocks noChangeArrowheads="1"/>
              </p:cNvSpPr>
              <p:nvPr/>
            </p:nvSpPr>
            <p:spPr bwMode="auto">
              <a:xfrm>
                <a:off x="3301333" y="2725738"/>
                <a:ext cx="413629" cy="341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dirty="0"/>
                  <a:t>[3]</a:t>
                </a:r>
              </a:p>
            </p:txBody>
          </p:sp>
          <p:sp>
            <p:nvSpPr>
              <p:cNvPr id="32798" name="TextBox 23"/>
              <p:cNvSpPr txBox="1">
                <a:spLocks noChangeArrowheads="1"/>
              </p:cNvSpPr>
              <p:nvPr/>
            </p:nvSpPr>
            <p:spPr bwMode="auto">
              <a:xfrm>
                <a:off x="3899499" y="2725738"/>
                <a:ext cx="413629" cy="341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dirty="0"/>
                  <a:t>[4]</a:t>
                </a:r>
              </a:p>
            </p:txBody>
          </p:sp>
          <p:sp>
            <p:nvSpPr>
              <p:cNvPr id="32799" name="TextBox 24"/>
              <p:cNvSpPr txBox="1">
                <a:spLocks noChangeArrowheads="1"/>
              </p:cNvSpPr>
              <p:nvPr/>
            </p:nvSpPr>
            <p:spPr bwMode="auto">
              <a:xfrm>
                <a:off x="4497664" y="2725738"/>
                <a:ext cx="413629" cy="341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dirty="0"/>
                  <a:t>[5]</a:t>
                </a:r>
              </a:p>
            </p:txBody>
          </p:sp>
          <p:sp>
            <p:nvSpPr>
              <p:cNvPr id="32800" name="TextBox 25"/>
              <p:cNvSpPr txBox="1">
                <a:spLocks noChangeArrowheads="1"/>
              </p:cNvSpPr>
              <p:nvPr/>
            </p:nvSpPr>
            <p:spPr bwMode="auto">
              <a:xfrm>
                <a:off x="5081317" y="2725738"/>
                <a:ext cx="413629" cy="341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dirty="0"/>
                  <a:t>[6]</a:t>
                </a:r>
              </a:p>
            </p:txBody>
          </p:sp>
          <p:sp>
            <p:nvSpPr>
              <p:cNvPr id="32801" name="TextBox 26"/>
              <p:cNvSpPr txBox="1">
                <a:spLocks noChangeArrowheads="1"/>
              </p:cNvSpPr>
              <p:nvPr/>
            </p:nvSpPr>
            <p:spPr bwMode="auto">
              <a:xfrm>
                <a:off x="5705390" y="2725738"/>
                <a:ext cx="413629" cy="341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dirty="0"/>
                  <a:t>[7]</a:t>
                </a:r>
              </a:p>
            </p:txBody>
          </p:sp>
          <p:sp>
            <p:nvSpPr>
              <p:cNvPr id="32802" name="TextBox 38"/>
              <p:cNvSpPr txBox="1">
                <a:spLocks noChangeArrowheads="1"/>
              </p:cNvSpPr>
              <p:nvPr/>
            </p:nvSpPr>
            <p:spPr bwMode="auto">
              <a:xfrm>
                <a:off x="6275909" y="2725738"/>
                <a:ext cx="413629" cy="341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dirty="0"/>
                  <a:t>[8]</a:t>
                </a:r>
              </a:p>
            </p:txBody>
          </p:sp>
          <p:sp>
            <p:nvSpPr>
              <p:cNvPr id="32803" name="TextBox 39"/>
              <p:cNvSpPr txBox="1">
                <a:spLocks noChangeArrowheads="1"/>
              </p:cNvSpPr>
              <p:nvPr/>
            </p:nvSpPr>
            <p:spPr bwMode="auto">
              <a:xfrm>
                <a:off x="6917614" y="2725738"/>
                <a:ext cx="413629" cy="341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dirty="0"/>
                  <a:t>[9]</a:t>
                </a:r>
              </a:p>
            </p:txBody>
          </p:sp>
          <p:sp>
            <p:nvSpPr>
              <p:cNvPr id="72" name="TextBox 39"/>
              <p:cNvSpPr txBox="1">
                <a:spLocks noChangeArrowheads="1"/>
              </p:cNvSpPr>
              <p:nvPr/>
            </p:nvSpPr>
            <p:spPr bwMode="auto">
              <a:xfrm>
                <a:off x="7428829" y="2725738"/>
                <a:ext cx="569277" cy="341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 smtClean="0"/>
                  <a:t>[10]</a:t>
                </a:r>
                <a:endParaRPr lang="en-US" sz="1600" dirty="0"/>
              </a:p>
            </p:txBody>
          </p:sp>
          <p:sp>
            <p:nvSpPr>
              <p:cNvPr id="73" name="TextBox 39"/>
              <p:cNvSpPr txBox="1">
                <a:spLocks noChangeArrowheads="1"/>
              </p:cNvSpPr>
              <p:nvPr/>
            </p:nvSpPr>
            <p:spPr bwMode="auto">
              <a:xfrm>
                <a:off x="8021067" y="2727667"/>
                <a:ext cx="569277" cy="341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 smtClean="0"/>
                  <a:t>[11]</a:t>
                </a:r>
                <a:endParaRPr lang="en-US" sz="1600" dirty="0"/>
              </a:p>
            </p:txBody>
          </p:sp>
        </p:grpSp>
      </p:grp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Week9 - </a:t>
            </a:r>
            <a:fld id="{C42ADDA0-B824-4DEB-B472-7EAA7E2567F0}" type="slidenum">
              <a:rPr lang="en-SG" smtClean="0"/>
              <a:pPr>
                <a:defRPr/>
              </a:pPr>
              <a:t>32</a:t>
            </a:fld>
            <a:endParaRPr lang="en-SG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153400" cy="839165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charset="0"/>
              </a:rPr>
              <a:t>6. Array of Strings</a:t>
            </a: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373063" y="1284791"/>
            <a:ext cx="8453437" cy="4519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Declaration</a:t>
            </a:r>
            <a:endParaRPr lang="en-US" sz="2800" dirty="0">
              <a:latin typeface="Courier New" pitchFamily="49" charset="0"/>
            </a:endParaRPr>
          </a:p>
          <a:p>
            <a:pPr lvl="1">
              <a:spcBef>
                <a:spcPts val="600"/>
              </a:spcBef>
              <a:buClr>
                <a:schemeClr val="bg2"/>
              </a:buClr>
              <a:buSzPct val="75000"/>
            </a:pP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	char fruits[MAXNUM][STRSIZE]; </a:t>
            </a:r>
          </a:p>
          <a:p>
            <a:pPr lvl="1">
              <a:buClr>
                <a:schemeClr val="bg2"/>
              </a:buClr>
              <a:buSzPct val="75000"/>
            </a:pP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	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</a:rPr>
              <a:t>// where MAXNUM is the maximum number of names</a:t>
            </a:r>
          </a:p>
          <a:p>
            <a:pPr lvl="1">
              <a:buClr>
                <a:schemeClr val="bg2"/>
              </a:buClr>
              <a:buSzPct val="75000"/>
            </a:pP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</a:rPr>
              <a:t>	// and STRSIZE is the size of each name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Initialization</a:t>
            </a:r>
          </a:p>
          <a:p>
            <a:pPr lvl="1">
              <a:spcBef>
                <a:spcPts val="600"/>
              </a:spcBef>
              <a:buClr>
                <a:schemeClr val="bg2"/>
              </a:buClr>
              <a:buSzPct val="75000"/>
            </a:pPr>
            <a:r>
              <a:rPr lang="en-US" sz="2400" dirty="0">
                <a:latin typeface="Courier New" pitchFamily="49" charset="0"/>
              </a:rPr>
              <a:t>	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char fruits[][6] = {"apple", "mango", </a:t>
            </a:r>
            <a:r>
              <a:rPr lang="en-US" dirty="0">
                <a:solidFill>
                  <a:srgbClr val="800000"/>
                </a:solidFill>
                <a:latin typeface="Courier New" pitchFamily="49" charset="0"/>
              </a:rPr>
              <a:t>"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pear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"};</a:t>
            </a:r>
          </a:p>
          <a:p>
            <a:pPr lvl="1">
              <a:spcBef>
                <a:spcPts val="0"/>
              </a:spcBef>
              <a:buClr>
                <a:schemeClr val="bg2"/>
              </a:buClr>
              <a:buSzPct val="75000"/>
            </a:pPr>
            <a:r>
              <a:rPr lang="en-US" sz="2000" i="1" dirty="0" smtClean="0">
                <a:latin typeface="+mn-lt"/>
              </a:rPr>
              <a:t>or</a:t>
            </a:r>
            <a:endParaRPr lang="en-US" sz="2000" i="1" dirty="0">
              <a:latin typeface="+mn-lt"/>
            </a:endParaRPr>
          </a:p>
          <a:p>
            <a:pPr lvl="1">
              <a:spcBef>
                <a:spcPts val="0"/>
              </a:spcBef>
              <a:buClr>
                <a:schemeClr val="bg2"/>
              </a:buClr>
              <a:buSzPct val="75000"/>
            </a:pP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	char fruits[3][6] = {"apple", "mango", </a:t>
            </a:r>
            <a:r>
              <a:rPr lang="en-US" sz="2000" dirty="0">
                <a:solidFill>
                  <a:srgbClr val="800000"/>
                </a:solidFill>
                <a:latin typeface="Courier New" pitchFamily="49" charset="0"/>
              </a:rPr>
              <a:t>"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pear"};</a:t>
            </a: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Output</a:t>
            </a:r>
            <a:endParaRPr lang="en-US" sz="2400" dirty="0">
              <a:latin typeface="Courier New" pitchFamily="49" charset="0"/>
            </a:endParaRPr>
          </a:p>
          <a:p>
            <a:pPr lvl="1">
              <a:spcBef>
                <a:spcPts val="300"/>
              </a:spcBef>
              <a:buClr>
                <a:schemeClr val="bg2"/>
              </a:buClr>
              <a:buSzPct val="75000"/>
            </a:pPr>
            <a:r>
              <a:rPr lang="en-US" sz="2000" b="1" dirty="0" err="1">
                <a:solidFill>
                  <a:srgbClr val="800000"/>
                </a:solidFill>
                <a:latin typeface="Courier New" pitchFamily="49" charset="0"/>
              </a:rPr>
              <a:t>printf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("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fruits: 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%s %s\n", fruits[0], fruits[1]);</a:t>
            </a:r>
          </a:p>
          <a:p>
            <a:pPr lvl="1">
              <a:spcBef>
                <a:spcPts val="300"/>
              </a:spcBef>
              <a:buClr>
                <a:schemeClr val="bg2"/>
              </a:buClr>
              <a:buSzPct val="75000"/>
            </a:pPr>
            <a:r>
              <a:rPr lang="en-US" sz="2000" b="1" dirty="0" err="1" smtClean="0">
                <a:solidFill>
                  <a:srgbClr val="800000"/>
                </a:solidFill>
                <a:latin typeface="Courier New" pitchFamily="49" charset="0"/>
              </a:rPr>
              <a:t>printf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("character: 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%c\n", fruits[2][1]);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67828" y="5567424"/>
            <a:ext cx="3460830" cy="707886"/>
          </a:xfrm>
          <a:prstGeom prst="rect">
            <a:avLst/>
          </a:prstGeom>
          <a:solidFill>
            <a:srgbClr val="CCFFFF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SG" sz="2000" b="1" dirty="0" smtClean="0">
                <a:latin typeface="Courier New" pitchFamily="49" charset="0"/>
                <a:cs typeface="Courier New" pitchFamily="49" charset="0"/>
              </a:rPr>
              <a:t>fruits: apple mango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character: e</a:t>
            </a:r>
            <a:endParaRPr lang="en-SG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Week9 - </a:t>
            </a:r>
            <a:fld id="{C42ADDA0-B824-4DEB-B472-7EAA7E2567F0}" type="slidenum">
              <a:rPr lang="en-SG" smtClean="0"/>
              <a:pPr>
                <a:defRPr/>
              </a:pPr>
              <a:t>33</a:t>
            </a:fld>
            <a:endParaRPr lang="en-SG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153400" cy="97155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charset="0"/>
              </a:rPr>
              <a:t>7. Array of Pointers to Strings</a:t>
            </a: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373063" y="1446836"/>
            <a:ext cx="8610600" cy="4896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Declaration</a:t>
            </a:r>
            <a:endParaRPr lang="en-US" sz="2800" dirty="0">
              <a:latin typeface="Courier New" pitchFamily="49" charset="0"/>
            </a:endParaRPr>
          </a:p>
          <a:p>
            <a:pPr lvl="1">
              <a:spcBef>
                <a:spcPts val="0"/>
              </a:spcBef>
              <a:buClr>
                <a:schemeClr val="bg2"/>
              </a:buClr>
              <a:buSzPct val="75000"/>
            </a:pP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	char *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fruits[3];</a:t>
            </a:r>
            <a:endParaRPr lang="en-US" sz="2000" b="1" dirty="0">
              <a:solidFill>
                <a:srgbClr val="800000"/>
              </a:solidFill>
              <a:latin typeface="Courier New" pitchFamily="49" charset="0"/>
            </a:endParaRP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Assignment</a:t>
            </a:r>
          </a:p>
          <a:p>
            <a:pPr marL="342900" indent="-342900">
              <a:spcBef>
                <a:spcPts val="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		fruits[0] = "apple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"; 		</a:t>
            </a:r>
          </a:p>
          <a:p>
            <a:pPr marL="342900" indent="-342900">
              <a:spcBef>
                <a:spcPts val="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		fruits[1] = "banana";</a:t>
            </a:r>
          </a:p>
          <a:p>
            <a:pPr marL="342900" indent="-342900">
              <a:spcBef>
                <a:spcPts val="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		fruits[2] = "cherry";</a:t>
            </a:r>
            <a:endParaRPr lang="en-US" sz="2800" dirty="0" smtClean="0"/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Declare </a:t>
            </a:r>
            <a:r>
              <a:rPr lang="en-US" sz="2800" dirty="0"/>
              <a:t>and initialize</a:t>
            </a:r>
            <a:endParaRPr lang="en-US" sz="2400" dirty="0">
              <a:latin typeface="Courier New" pitchFamily="49" charset="0"/>
            </a:endParaRPr>
          </a:p>
          <a:p>
            <a:pPr lvl="1">
              <a:spcBef>
                <a:spcPts val="0"/>
              </a:spcBef>
              <a:buClr>
                <a:schemeClr val="bg2"/>
              </a:buClr>
              <a:buSzPct val="75000"/>
            </a:pPr>
            <a:r>
              <a:rPr lang="en-US" sz="2400" dirty="0">
                <a:latin typeface="Courier New" pitchFamily="49" charset="0"/>
              </a:rPr>
              <a:t>	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char *fruits[] = {"apple", 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"banana", "cherry"};</a:t>
            </a:r>
            <a:endParaRPr lang="en-US" sz="2000" b="1" dirty="0">
              <a:solidFill>
                <a:srgbClr val="800000"/>
              </a:solidFill>
              <a:latin typeface="Courier New" pitchFamily="49" charset="0"/>
            </a:endParaRPr>
          </a:p>
          <a:p>
            <a:pPr lvl="1">
              <a:spcBef>
                <a:spcPts val="0"/>
              </a:spcBef>
              <a:buClr>
                <a:schemeClr val="bg2"/>
              </a:buClr>
              <a:buSzPct val="75000"/>
            </a:pP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	fruits[0] = "pear";	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</a:rPr>
              <a:t>// new assignment</a:t>
            </a: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Output</a:t>
            </a:r>
            <a:endParaRPr lang="en-US" sz="2400" dirty="0">
              <a:latin typeface="Courier New" pitchFamily="49" charset="0"/>
            </a:endParaRPr>
          </a:p>
          <a:p>
            <a:pPr lvl="1">
              <a:spcBef>
                <a:spcPts val="0"/>
              </a:spcBef>
              <a:buClr>
                <a:schemeClr val="bg2"/>
              </a:buClr>
              <a:buSzPct val="75000"/>
            </a:pP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for (</a:t>
            </a:r>
            <a:r>
              <a:rPr lang="en-US" sz="2000" b="1" dirty="0" err="1" smtClean="0">
                <a:solidFill>
                  <a:srgbClr val="800000"/>
                </a:solidFill>
                <a:latin typeface="Courier New" pitchFamily="49" charset="0"/>
              </a:rPr>
              <a:t>i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=0; </a:t>
            </a:r>
            <a:r>
              <a:rPr lang="en-US" sz="2000" b="1" dirty="0" err="1" smtClean="0">
                <a:solidFill>
                  <a:srgbClr val="800000"/>
                </a:solidFill>
                <a:latin typeface="Courier New" pitchFamily="49" charset="0"/>
              </a:rPr>
              <a:t>i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&lt;3; </a:t>
            </a:r>
            <a:r>
              <a:rPr lang="en-US" sz="2000" b="1" dirty="0" err="1" smtClean="0">
                <a:solidFill>
                  <a:srgbClr val="800000"/>
                </a:solidFill>
                <a:latin typeface="Courier New" pitchFamily="49" charset="0"/>
              </a:rPr>
              <a:t>i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++)</a:t>
            </a:r>
          </a:p>
          <a:p>
            <a:pPr lvl="1">
              <a:spcBef>
                <a:spcPts val="0"/>
              </a:spcBef>
              <a:buClr>
                <a:schemeClr val="bg2"/>
              </a:buClr>
              <a:buSzPct val="75000"/>
            </a:pP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	    </a:t>
            </a:r>
            <a:r>
              <a:rPr lang="en-US" sz="2000" b="1" dirty="0" err="1" smtClean="0">
                <a:solidFill>
                  <a:srgbClr val="800000"/>
                </a:solidFill>
                <a:latin typeface="Courier New" pitchFamily="49" charset="0"/>
              </a:rPr>
              <a:t>printf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("%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s\n", 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fruits[</a:t>
            </a:r>
            <a:r>
              <a:rPr lang="en-US" sz="2000" b="1" dirty="0" err="1" smtClean="0">
                <a:solidFill>
                  <a:srgbClr val="800000"/>
                </a:solidFill>
                <a:latin typeface="Courier New" pitchFamily="49" charset="0"/>
              </a:rPr>
              <a:t>i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]);</a:t>
            </a:r>
            <a:endParaRPr lang="en-US" sz="2000" b="1" dirty="0">
              <a:solidFill>
                <a:srgbClr val="800000"/>
              </a:solidFill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12525" y="2079641"/>
            <a:ext cx="2742703" cy="1015663"/>
          </a:xfrm>
          <a:prstGeom prst="rect">
            <a:avLst/>
          </a:prstGeom>
          <a:solidFill>
            <a:srgbClr val="CCFFFF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pear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banana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cherry</a:t>
            </a:r>
            <a:endParaRPr lang="en-SG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Week9 - </a:t>
            </a:r>
            <a:fld id="{C42ADDA0-B824-4DEB-B472-7EAA7E2567F0}" type="slidenum">
              <a:rPr lang="en-SG" smtClean="0"/>
              <a:pPr>
                <a:defRPr/>
              </a:pPr>
              <a:t>34</a:t>
            </a:fld>
            <a:endParaRPr lang="en-SG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153400" cy="832338"/>
          </a:xfrm>
        </p:spPr>
        <p:txBody>
          <a:bodyPr/>
          <a:lstStyle/>
          <a:p>
            <a:pPr eaLnBrk="1" hangingPunct="1"/>
            <a:r>
              <a:rPr lang="en-GB" sz="3600" dirty="0" smtClean="0">
                <a:solidFill>
                  <a:srgbClr val="9933FF"/>
                </a:solidFill>
                <a:latin typeface="Garamond" pitchFamily="18" charset="0"/>
                <a:cs typeface="Arial" charset="0"/>
              </a:rPr>
              <a:t>8. Ex #2 (take-home): Hangman Game ver2</a:t>
            </a: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766763" y="1418492"/>
            <a:ext cx="7772400" cy="4944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Modify the program </a:t>
            </a:r>
            <a:r>
              <a:rPr lang="en-US" sz="2800" dirty="0" smtClean="0">
                <a:solidFill>
                  <a:srgbClr val="0000FF"/>
                </a:solidFill>
              </a:rPr>
              <a:t>Week9_Hangman_v1.c </a:t>
            </a:r>
            <a:r>
              <a:rPr lang="en-US" sz="2800" dirty="0"/>
              <a:t>to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Week9_Hangman_v2.c </a:t>
            </a:r>
            <a:r>
              <a:rPr lang="en-US" sz="2800" dirty="0"/>
              <a:t>as follows:</a:t>
            </a:r>
          </a:p>
          <a:p>
            <a:pPr marL="971550" lvl="1" indent="-514350">
              <a:spcBef>
                <a:spcPct val="20000"/>
              </a:spcBef>
              <a:buSzPct val="100000"/>
              <a:buFontTx/>
              <a:buAutoNum type="arabicPeriod"/>
            </a:pPr>
            <a:r>
              <a:rPr lang="en-US" sz="2400" dirty="0"/>
              <a:t>Program will keep a list of </a:t>
            </a:r>
            <a:r>
              <a:rPr lang="en-US" sz="2400" dirty="0" smtClean="0"/>
              <a:t>10 words </a:t>
            </a:r>
            <a:r>
              <a:rPr lang="en-US" sz="2400" dirty="0"/>
              <a:t>and randomly choose a word from this list for the user to guess</a:t>
            </a:r>
            <a:r>
              <a:rPr lang="en-US" sz="2400" dirty="0" smtClean="0"/>
              <a:t>. (Each word is at most 15 characters long.)</a:t>
            </a:r>
            <a:endParaRPr lang="en-US" sz="2400" dirty="0"/>
          </a:p>
          <a:p>
            <a:pPr marL="971550" lvl="1" indent="-514350">
              <a:spcBef>
                <a:spcPct val="20000"/>
              </a:spcBef>
              <a:buSzPct val="100000"/>
              <a:buFontTx/>
              <a:buAutoNum type="arabicPeriod"/>
            </a:pPr>
            <a:r>
              <a:rPr lang="en-US" sz="2400" dirty="0"/>
              <a:t>Allow user the option to exit the game or guess the next word</a:t>
            </a:r>
            <a:r>
              <a:rPr lang="en-US" sz="2400" dirty="0" smtClean="0"/>
              <a:t>.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We will discuss this exercise in this week’s discussion session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Week9 - </a:t>
            </a:r>
            <a:fld id="{C42ADDA0-B824-4DEB-B472-7EAA7E2567F0}" type="slidenum">
              <a:rPr lang="en-SG" smtClean="0"/>
              <a:pPr>
                <a:defRPr/>
              </a:pPr>
              <a:t>35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34963"/>
            <a:ext cx="8153400" cy="97155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charset="0"/>
              </a:rPr>
              <a:t>9. String Functions (1/4)</a:t>
            </a:r>
            <a:endParaRPr lang="en-GB" sz="4000" dirty="0" smtClean="0">
              <a:cs typeface="Arial" charset="0"/>
            </a:endParaRP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566738" y="1306513"/>
            <a:ext cx="7962900" cy="506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C provides a library of string </a:t>
            </a:r>
            <a:r>
              <a:rPr lang="en-US" sz="2400" dirty="0" smtClean="0"/>
              <a:t>functions </a:t>
            </a:r>
            <a:endParaRPr lang="en-US" sz="2400" dirty="0"/>
          </a:p>
          <a:p>
            <a:pPr marL="800100" lvl="1" indent="-342900">
              <a:spcBef>
                <a:spcPts val="3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Must include &lt;</a:t>
            </a:r>
            <a:r>
              <a:rPr lang="en-US" dirty="0" err="1" smtClean="0"/>
              <a:t>string.h</a:t>
            </a:r>
            <a:r>
              <a:rPr lang="en-US" dirty="0" smtClean="0"/>
              <a:t>&gt;</a:t>
            </a:r>
          </a:p>
          <a:p>
            <a:pPr marL="800100" lvl="1" indent="-342900">
              <a:spcBef>
                <a:spcPts val="3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Table 7.3 (pg 509 – 514)</a:t>
            </a:r>
            <a:endParaRPr lang="en-US" dirty="0" smtClean="0">
              <a:hlinkClick r:id="rId3"/>
            </a:endParaRPr>
          </a:p>
          <a:p>
            <a:pPr marL="800100" lvl="1" indent="-342900">
              <a:spcBef>
                <a:spcPts val="3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://www.edcc.edu/faculty/paul.bladek/c_string_functions.htm</a:t>
            </a:r>
            <a:r>
              <a:rPr lang="en-US" dirty="0"/>
              <a:t> </a:t>
            </a:r>
          </a:p>
          <a:p>
            <a:pPr marL="800100" lvl="1" indent="-342900">
              <a:spcBef>
                <a:spcPts val="3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dirty="0">
                <a:hlinkClick r:id="rId4"/>
              </a:rPr>
              <a:t>http://www.cs.cf.ac.uk/Dave/C/node19.html</a:t>
            </a:r>
            <a:r>
              <a:rPr lang="en-US" dirty="0"/>
              <a:t> </a:t>
            </a:r>
          </a:p>
          <a:p>
            <a:pPr marL="800100" lvl="1" indent="-342900">
              <a:spcBef>
                <a:spcPts val="3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and other links you can find on the Internet</a:t>
            </a: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 err="1" smtClean="0">
                <a:solidFill>
                  <a:srgbClr val="800000"/>
                </a:solidFill>
              </a:rPr>
              <a:t>strcmp</a:t>
            </a:r>
            <a:r>
              <a:rPr lang="en-US" sz="2400" dirty="0" smtClean="0">
                <a:solidFill>
                  <a:srgbClr val="800000"/>
                </a:solidFill>
              </a:rPr>
              <a:t>(s1</a:t>
            </a:r>
            <a:r>
              <a:rPr lang="en-US" sz="2400" dirty="0">
                <a:solidFill>
                  <a:srgbClr val="800000"/>
                </a:solidFill>
              </a:rPr>
              <a:t>, s2)</a:t>
            </a:r>
          </a:p>
          <a:p>
            <a:pPr marL="800100" lvl="1" indent="-342900">
              <a:spcBef>
                <a:spcPts val="3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compare the ASCII values of the corresponding characters in strings s1 and s2. </a:t>
            </a:r>
          </a:p>
          <a:p>
            <a:pPr marL="800100" lvl="1" indent="-342900">
              <a:spcBef>
                <a:spcPts val="3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return </a:t>
            </a:r>
          </a:p>
          <a:p>
            <a:pPr marL="1257300" lvl="2" indent="-342900"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a negative integer if s1 is lexicographically less than s2, or</a:t>
            </a:r>
          </a:p>
          <a:p>
            <a:pPr marL="1257300" lvl="2" indent="-342900"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a positive integer if s1 is lexicographically greater than s2, or </a:t>
            </a:r>
          </a:p>
          <a:p>
            <a:pPr marL="1257300" lvl="2" indent="-342900"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0 if s1 and s2 are equal. </a:t>
            </a: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 err="1">
                <a:solidFill>
                  <a:srgbClr val="800000"/>
                </a:solidFill>
              </a:rPr>
              <a:t>strncmp</a:t>
            </a:r>
            <a:r>
              <a:rPr lang="en-US" sz="2400" dirty="0">
                <a:solidFill>
                  <a:srgbClr val="800000"/>
                </a:solidFill>
              </a:rPr>
              <a:t>(s1, s2, n)</a:t>
            </a:r>
          </a:p>
          <a:p>
            <a:pPr marL="800100" lvl="1" indent="-342900">
              <a:spcBef>
                <a:spcPts val="3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Compare first n characters of s1 and s2</a:t>
            </a:r>
            <a:r>
              <a:rPr lang="en-US" sz="2000" dirty="0" smtClean="0"/>
              <a:t>.</a:t>
            </a:r>
            <a:endParaRPr lang="en-US" sz="2000" dirty="0">
              <a:latin typeface="Courier New" pitchFamily="49" charset="0"/>
            </a:endParaRPr>
          </a:p>
          <a:p>
            <a:pPr marL="800100" lvl="1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sz="2000" dirty="0">
              <a:latin typeface="Courier New" pitchFamily="49" charset="0"/>
            </a:endParaRPr>
          </a:p>
          <a:p>
            <a:pPr marL="800100" lvl="1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sz="2000" dirty="0">
              <a:latin typeface="Courier New" pitchFamily="49" charset="0"/>
            </a:endParaRPr>
          </a:p>
          <a:p>
            <a:pPr marL="800100" lvl="1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Week9 - </a:t>
            </a:r>
            <a:fld id="{C42ADDA0-B824-4DEB-B472-7EAA7E2567F0}" type="slidenum">
              <a:rPr lang="en-SG" smtClean="0"/>
              <a:pPr>
                <a:defRPr/>
              </a:pPr>
              <a:t>36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51693"/>
            <a:ext cx="8153400" cy="97155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charset="0"/>
              </a:rPr>
              <a:t>9. String Functions (2/4)</a:t>
            </a: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381000" y="1387011"/>
            <a:ext cx="8648700" cy="4980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 err="1">
                <a:solidFill>
                  <a:srgbClr val="800000"/>
                </a:solidFill>
              </a:rPr>
              <a:t>strcpy</a:t>
            </a:r>
            <a:r>
              <a:rPr lang="en-US" sz="2400" dirty="0">
                <a:solidFill>
                  <a:srgbClr val="800000"/>
                </a:solidFill>
              </a:rPr>
              <a:t>(s1, s2)</a:t>
            </a:r>
          </a:p>
          <a:p>
            <a:pPr marL="800100" lvl="1" indent="-342900">
              <a:spcBef>
                <a:spcPts val="3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Copy the string pointed to by s2 into array pointed to by s1. </a:t>
            </a:r>
          </a:p>
          <a:p>
            <a:pPr marL="800100" lvl="1" indent="-342900">
              <a:spcBef>
                <a:spcPts val="3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Function returns s1.</a:t>
            </a:r>
          </a:p>
          <a:p>
            <a:pPr marL="800100" lvl="1" indent="-342900">
              <a:spcBef>
                <a:spcPts val="3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Example:</a:t>
            </a:r>
            <a:endParaRPr lang="en-US" sz="2000" dirty="0">
              <a:latin typeface="Courier New" pitchFamily="49" charset="0"/>
            </a:endParaRPr>
          </a:p>
          <a:p>
            <a:pPr marL="1143000" lvl="2" indent="-228600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char name[10];</a:t>
            </a:r>
          </a:p>
          <a:p>
            <a:pPr marL="1143000" lvl="2" indent="-228600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strcpy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(name, "Matthew");</a:t>
            </a:r>
          </a:p>
          <a:p>
            <a:pPr marL="800100" lvl="1" indent="-342900">
              <a:spcBef>
                <a:spcPts val="3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The following </a:t>
            </a:r>
            <a:r>
              <a:rPr lang="en-US" sz="2000" dirty="0"/>
              <a:t>assignment statement </a:t>
            </a:r>
            <a:r>
              <a:rPr lang="en-US" sz="2000" u="sng" dirty="0">
                <a:solidFill>
                  <a:srgbClr val="0000FF"/>
                </a:solidFill>
              </a:rPr>
              <a:t>does not </a:t>
            </a:r>
            <a:r>
              <a:rPr lang="en-US" sz="2000" u="sng" dirty="0" smtClean="0">
                <a:solidFill>
                  <a:srgbClr val="0000FF"/>
                </a:solidFill>
              </a:rPr>
              <a:t>work</a:t>
            </a:r>
            <a:r>
              <a:rPr lang="en-US" sz="2000" dirty="0" smtClean="0">
                <a:solidFill>
                  <a:srgbClr val="0000FF"/>
                </a:solidFill>
              </a:rPr>
              <a:t>:</a:t>
            </a:r>
            <a:endParaRPr lang="en-US" sz="2000" dirty="0">
              <a:solidFill>
                <a:srgbClr val="0000FF"/>
              </a:solidFill>
            </a:endParaRPr>
          </a:p>
          <a:p>
            <a:pPr marL="800100" lvl="1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 dirty="0"/>
              <a:t>		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name = "Matthew";</a:t>
            </a:r>
          </a:p>
          <a:p>
            <a:pPr marL="800100" lvl="1" indent="-342900">
              <a:spcBef>
                <a:spcPts val="3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What happens when string to be copied is too long?</a:t>
            </a:r>
            <a:endParaRPr lang="en-US" sz="2000" dirty="0">
              <a:latin typeface="Courier New" pitchFamily="49" charset="0"/>
            </a:endParaRPr>
          </a:p>
          <a:p>
            <a:pPr marL="800100" lvl="1" indent="-342900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	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strcpy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(name, "A very long name");</a:t>
            </a:r>
          </a:p>
          <a:p>
            <a:pPr marL="800100" lvl="1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3200" dirty="0">
              <a:latin typeface="Courier New" pitchFamily="49" charset="0"/>
            </a:endParaRP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 err="1">
                <a:solidFill>
                  <a:srgbClr val="800000"/>
                </a:solidFill>
              </a:rPr>
              <a:t>strncpy</a:t>
            </a:r>
            <a:r>
              <a:rPr lang="en-US" sz="2400" dirty="0">
                <a:solidFill>
                  <a:srgbClr val="800000"/>
                </a:solidFill>
              </a:rPr>
              <a:t>(s1, s2, n)</a:t>
            </a:r>
          </a:p>
          <a:p>
            <a:pPr marL="800100" lvl="1" indent="-342900">
              <a:spcBef>
                <a:spcPts val="3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Copy first n characters of the string s2 into s1. </a:t>
            </a:r>
            <a:endParaRPr lang="en-US" sz="2000" dirty="0">
              <a:latin typeface="Courier New" pitchFamily="49" charset="0"/>
            </a:endParaRPr>
          </a:p>
          <a:p>
            <a:pPr marL="800100" lvl="1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000" dirty="0">
              <a:latin typeface="Courier New" pitchFamily="49" charset="0"/>
            </a:endParaRP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4495800" y="2724418"/>
            <a:ext cx="4137025" cy="371475"/>
            <a:chOff x="4495801" y="2786744"/>
            <a:chExt cx="4136571" cy="370114"/>
          </a:xfrm>
        </p:grpSpPr>
        <p:sp>
          <p:nvSpPr>
            <p:cNvPr id="37913" name="TextBox 5"/>
            <p:cNvSpPr txBox="1">
              <a:spLocks noChangeArrowheads="1"/>
            </p:cNvSpPr>
            <p:nvPr/>
          </p:nvSpPr>
          <p:spPr bwMode="auto">
            <a:xfrm>
              <a:off x="4495801" y="2786744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M</a:t>
              </a:r>
            </a:p>
          </p:txBody>
        </p:sp>
        <p:sp>
          <p:nvSpPr>
            <p:cNvPr id="37914" name="TextBox 6"/>
            <p:cNvSpPr txBox="1">
              <a:spLocks noChangeArrowheads="1"/>
            </p:cNvSpPr>
            <p:nvPr/>
          </p:nvSpPr>
          <p:spPr bwMode="auto">
            <a:xfrm>
              <a:off x="4909458" y="2786744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37915" name="TextBox 8"/>
            <p:cNvSpPr txBox="1">
              <a:spLocks noChangeArrowheads="1"/>
            </p:cNvSpPr>
            <p:nvPr/>
          </p:nvSpPr>
          <p:spPr bwMode="auto">
            <a:xfrm>
              <a:off x="5323116" y="2786744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t</a:t>
              </a:r>
            </a:p>
          </p:txBody>
        </p:sp>
        <p:sp>
          <p:nvSpPr>
            <p:cNvPr id="37916" name="TextBox 9"/>
            <p:cNvSpPr txBox="1">
              <a:spLocks noChangeArrowheads="1"/>
            </p:cNvSpPr>
            <p:nvPr/>
          </p:nvSpPr>
          <p:spPr bwMode="auto">
            <a:xfrm>
              <a:off x="5736773" y="2786744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t</a:t>
              </a:r>
            </a:p>
          </p:txBody>
        </p:sp>
        <p:sp>
          <p:nvSpPr>
            <p:cNvPr id="37917" name="TextBox 10"/>
            <p:cNvSpPr txBox="1">
              <a:spLocks noChangeArrowheads="1"/>
            </p:cNvSpPr>
            <p:nvPr/>
          </p:nvSpPr>
          <p:spPr bwMode="auto">
            <a:xfrm>
              <a:off x="6150430" y="2786744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h</a:t>
              </a:r>
            </a:p>
          </p:txBody>
        </p:sp>
        <p:sp>
          <p:nvSpPr>
            <p:cNvPr id="37918" name="TextBox 11"/>
            <p:cNvSpPr txBox="1">
              <a:spLocks noChangeArrowheads="1"/>
            </p:cNvSpPr>
            <p:nvPr/>
          </p:nvSpPr>
          <p:spPr bwMode="auto">
            <a:xfrm>
              <a:off x="6564088" y="2786744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e</a:t>
              </a:r>
            </a:p>
          </p:txBody>
        </p:sp>
        <p:sp>
          <p:nvSpPr>
            <p:cNvPr id="37919" name="TextBox 12"/>
            <p:cNvSpPr txBox="1">
              <a:spLocks noChangeArrowheads="1"/>
            </p:cNvSpPr>
            <p:nvPr/>
          </p:nvSpPr>
          <p:spPr bwMode="auto">
            <a:xfrm>
              <a:off x="6977743" y="2786744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w</a:t>
              </a:r>
            </a:p>
          </p:txBody>
        </p:sp>
        <p:sp>
          <p:nvSpPr>
            <p:cNvPr id="37920" name="TextBox 13"/>
            <p:cNvSpPr txBox="1">
              <a:spLocks noChangeArrowheads="1"/>
            </p:cNvSpPr>
            <p:nvPr/>
          </p:nvSpPr>
          <p:spPr bwMode="auto">
            <a:xfrm>
              <a:off x="7391400" y="2786744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\0</a:t>
              </a:r>
            </a:p>
          </p:txBody>
        </p:sp>
        <p:sp>
          <p:nvSpPr>
            <p:cNvPr id="37921" name="TextBox 14"/>
            <p:cNvSpPr txBox="1">
              <a:spLocks noChangeArrowheads="1"/>
            </p:cNvSpPr>
            <p:nvPr/>
          </p:nvSpPr>
          <p:spPr bwMode="auto">
            <a:xfrm>
              <a:off x="7805058" y="2786744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?</a:t>
              </a:r>
            </a:p>
          </p:txBody>
        </p:sp>
        <p:sp>
          <p:nvSpPr>
            <p:cNvPr id="37922" name="TextBox 15"/>
            <p:cNvSpPr txBox="1">
              <a:spLocks noChangeArrowheads="1"/>
            </p:cNvSpPr>
            <p:nvPr/>
          </p:nvSpPr>
          <p:spPr bwMode="auto">
            <a:xfrm>
              <a:off x="8218715" y="2786744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?</a:t>
              </a:r>
            </a:p>
          </p:txBody>
        </p:sp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1066800" y="4851935"/>
            <a:ext cx="7032625" cy="369888"/>
            <a:chOff x="968830" y="5399316"/>
            <a:chExt cx="7032171" cy="370114"/>
          </a:xfrm>
        </p:grpSpPr>
        <p:sp>
          <p:nvSpPr>
            <p:cNvPr id="37896" name="TextBox 19"/>
            <p:cNvSpPr txBox="1">
              <a:spLocks noChangeArrowheads="1"/>
            </p:cNvSpPr>
            <p:nvPr/>
          </p:nvSpPr>
          <p:spPr bwMode="auto">
            <a:xfrm>
              <a:off x="968830" y="5399316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37897" name="TextBox 20"/>
            <p:cNvSpPr txBox="1">
              <a:spLocks noChangeArrowheads="1"/>
            </p:cNvSpPr>
            <p:nvPr/>
          </p:nvSpPr>
          <p:spPr bwMode="auto">
            <a:xfrm>
              <a:off x="1382487" y="5399316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7898" name="TextBox 21"/>
            <p:cNvSpPr txBox="1">
              <a:spLocks noChangeArrowheads="1"/>
            </p:cNvSpPr>
            <p:nvPr/>
          </p:nvSpPr>
          <p:spPr bwMode="auto">
            <a:xfrm>
              <a:off x="1796145" y="5399316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v</a:t>
              </a:r>
            </a:p>
          </p:txBody>
        </p:sp>
        <p:sp>
          <p:nvSpPr>
            <p:cNvPr id="37899" name="TextBox 22"/>
            <p:cNvSpPr txBox="1">
              <a:spLocks noChangeArrowheads="1"/>
            </p:cNvSpPr>
            <p:nvPr/>
          </p:nvSpPr>
          <p:spPr bwMode="auto">
            <a:xfrm>
              <a:off x="2209802" y="5399316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e</a:t>
              </a:r>
            </a:p>
          </p:txBody>
        </p:sp>
        <p:sp>
          <p:nvSpPr>
            <p:cNvPr id="37900" name="TextBox 23"/>
            <p:cNvSpPr txBox="1">
              <a:spLocks noChangeArrowheads="1"/>
            </p:cNvSpPr>
            <p:nvPr/>
          </p:nvSpPr>
          <p:spPr bwMode="auto">
            <a:xfrm>
              <a:off x="2623459" y="5399316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r</a:t>
              </a:r>
            </a:p>
          </p:txBody>
        </p:sp>
        <p:sp>
          <p:nvSpPr>
            <p:cNvPr id="37901" name="TextBox 24"/>
            <p:cNvSpPr txBox="1">
              <a:spLocks noChangeArrowheads="1"/>
            </p:cNvSpPr>
            <p:nvPr/>
          </p:nvSpPr>
          <p:spPr bwMode="auto">
            <a:xfrm>
              <a:off x="3037117" y="5399316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y</a:t>
              </a:r>
            </a:p>
          </p:txBody>
        </p:sp>
        <p:sp>
          <p:nvSpPr>
            <p:cNvPr id="37902" name="TextBox 25"/>
            <p:cNvSpPr txBox="1">
              <a:spLocks noChangeArrowheads="1"/>
            </p:cNvSpPr>
            <p:nvPr/>
          </p:nvSpPr>
          <p:spPr bwMode="auto">
            <a:xfrm>
              <a:off x="3450772" y="5399316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7903" name="TextBox 26"/>
            <p:cNvSpPr txBox="1">
              <a:spLocks noChangeArrowheads="1"/>
            </p:cNvSpPr>
            <p:nvPr/>
          </p:nvSpPr>
          <p:spPr bwMode="auto">
            <a:xfrm>
              <a:off x="3864429" y="5399316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l</a:t>
              </a:r>
            </a:p>
          </p:txBody>
        </p:sp>
        <p:sp>
          <p:nvSpPr>
            <p:cNvPr id="37904" name="TextBox 27"/>
            <p:cNvSpPr txBox="1">
              <a:spLocks noChangeArrowheads="1"/>
            </p:cNvSpPr>
            <p:nvPr/>
          </p:nvSpPr>
          <p:spPr bwMode="auto">
            <a:xfrm>
              <a:off x="4278087" y="5399316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o</a:t>
              </a:r>
            </a:p>
          </p:txBody>
        </p:sp>
        <p:sp>
          <p:nvSpPr>
            <p:cNvPr id="37905" name="TextBox 28"/>
            <p:cNvSpPr txBox="1">
              <a:spLocks noChangeArrowheads="1"/>
            </p:cNvSpPr>
            <p:nvPr/>
          </p:nvSpPr>
          <p:spPr bwMode="auto">
            <a:xfrm>
              <a:off x="4691744" y="5399316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n</a:t>
              </a:r>
            </a:p>
          </p:txBody>
        </p:sp>
        <p:sp>
          <p:nvSpPr>
            <p:cNvPr id="37906" name="TextBox 29"/>
            <p:cNvSpPr txBox="1">
              <a:spLocks noChangeArrowheads="1"/>
            </p:cNvSpPr>
            <p:nvPr/>
          </p:nvSpPr>
          <p:spPr bwMode="auto">
            <a:xfrm>
              <a:off x="5105402" y="5399316"/>
              <a:ext cx="413657" cy="370114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g</a:t>
              </a:r>
            </a:p>
          </p:txBody>
        </p:sp>
        <p:sp>
          <p:nvSpPr>
            <p:cNvPr id="37907" name="TextBox 30"/>
            <p:cNvSpPr txBox="1">
              <a:spLocks noChangeArrowheads="1"/>
            </p:cNvSpPr>
            <p:nvPr/>
          </p:nvSpPr>
          <p:spPr bwMode="auto">
            <a:xfrm>
              <a:off x="5519059" y="5399316"/>
              <a:ext cx="413657" cy="370114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7908" name="TextBox 31"/>
            <p:cNvSpPr txBox="1">
              <a:spLocks noChangeArrowheads="1"/>
            </p:cNvSpPr>
            <p:nvPr/>
          </p:nvSpPr>
          <p:spPr bwMode="auto">
            <a:xfrm>
              <a:off x="5932717" y="5399316"/>
              <a:ext cx="413657" cy="370114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n</a:t>
              </a:r>
            </a:p>
          </p:txBody>
        </p:sp>
        <p:sp>
          <p:nvSpPr>
            <p:cNvPr id="37909" name="TextBox 32"/>
            <p:cNvSpPr txBox="1">
              <a:spLocks noChangeArrowheads="1"/>
            </p:cNvSpPr>
            <p:nvPr/>
          </p:nvSpPr>
          <p:spPr bwMode="auto">
            <a:xfrm>
              <a:off x="6346372" y="5399316"/>
              <a:ext cx="413657" cy="370114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37910" name="TextBox 33"/>
            <p:cNvSpPr txBox="1">
              <a:spLocks noChangeArrowheads="1"/>
            </p:cNvSpPr>
            <p:nvPr/>
          </p:nvSpPr>
          <p:spPr bwMode="auto">
            <a:xfrm>
              <a:off x="6760029" y="5399316"/>
              <a:ext cx="413657" cy="369332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m</a:t>
              </a:r>
            </a:p>
          </p:txBody>
        </p:sp>
        <p:sp>
          <p:nvSpPr>
            <p:cNvPr id="37911" name="TextBox 34"/>
            <p:cNvSpPr txBox="1">
              <a:spLocks noChangeArrowheads="1"/>
            </p:cNvSpPr>
            <p:nvPr/>
          </p:nvSpPr>
          <p:spPr bwMode="auto">
            <a:xfrm>
              <a:off x="7173687" y="5399316"/>
              <a:ext cx="413657" cy="370114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dirty="0"/>
                <a:t>e</a:t>
              </a:r>
            </a:p>
          </p:txBody>
        </p:sp>
        <p:sp>
          <p:nvSpPr>
            <p:cNvPr id="37912" name="TextBox 35"/>
            <p:cNvSpPr txBox="1">
              <a:spLocks noChangeArrowheads="1"/>
            </p:cNvSpPr>
            <p:nvPr/>
          </p:nvSpPr>
          <p:spPr bwMode="auto">
            <a:xfrm>
              <a:off x="7587344" y="5399316"/>
              <a:ext cx="413657" cy="370114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\0</a:t>
              </a:r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Week9 - </a:t>
            </a:r>
            <a:fld id="{C42ADDA0-B824-4DEB-B472-7EAA7E2567F0}" type="slidenum">
              <a:rPr lang="en-SG" smtClean="0"/>
              <a:pPr>
                <a:defRPr/>
              </a:pPr>
              <a:t>37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63416"/>
            <a:ext cx="8153400" cy="97155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charset="0"/>
              </a:rPr>
              <a:t>9. String Functions (3/4)</a:t>
            </a: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381000" y="1457325"/>
            <a:ext cx="86487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 err="1">
                <a:solidFill>
                  <a:srgbClr val="800000"/>
                </a:solidFill>
              </a:rPr>
              <a:t>strstr</a:t>
            </a:r>
            <a:r>
              <a:rPr lang="en-US" sz="2400" dirty="0">
                <a:solidFill>
                  <a:srgbClr val="800000"/>
                </a:solidFill>
              </a:rPr>
              <a:t>(s1, s2)</a:t>
            </a:r>
          </a:p>
          <a:p>
            <a:pPr marL="800100" lvl="1" indent="-342900">
              <a:spcBef>
                <a:spcPts val="3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Returns a pointer to the first instance of string s2 in s1. </a:t>
            </a:r>
          </a:p>
          <a:p>
            <a:pPr marL="800100" lvl="1" indent="-342900">
              <a:spcBef>
                <a:spcPts val="3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Returns a NULL pointer if s2 is not found in s1</a:t>
            </a:r>
            <a:r>
              <a:rPr lang="en-US" sz="2000" dirty="0" smtClean="0"/>
              <a:t>.</a:t>
            </a:r>
            <a:endParaRPr lang="en-US" sz="2000" dirty="0">
              <a:latin typeface="Courier New" pitchFamily="49" charset="0"/>
            </a:endParaRPr>
          </a:p>
          <a:p>
            <a:pPr marL="342900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We will use the functions above for the next demo.</a:t>
            </a:r>
          </a:p>
          <a:p>
            <a:pPr marL="342900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Read up on the above functions (Table 7.3 [pg 405 – 411] and Table 7.4 [pg 412 – 413])</a:t>
            </a:r>
          </a:p>
          <a:p>
            <a:pPr marL="800100" lvl="2" indent="-342900">
              <a:spcBef>
                <a:spcPts val="3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We will do some more exercises on them next week</a:t>
            </a:r>
            <a:endParaRPr lang="en-US" sz="2400" dirty="0" smtClean="0"/>
          </a:p>
          <a:p>
            <a:pPr marL="342900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Other functions (</a:t>
            </a:r>
            <a:r>
              <a:rPr lang="en-US" sz="2400" dirty="0" err="1" smtClean="0"/>
              <a:t>atoi</a:t>
            </a:r>
            <a:r>
              <a:rPr lang="en-US" sz="2400" dirty="0" smtClean="0"/>
              <a:t>, </a:t>
            </a:r>
            <a:r>
              <a:rPr lang="en-US" sz="2400" dirty="0" err="1" smtClean="0"/>
              <a:t>strcat</a:t>
            </a:r>
            <a:r>
              <a:rPr lang="en-US" sz="2400" dirty="0" smtClean="0"/>
              <a:t>, </a:t>
            </a:r>
            <a:r>
              <a:rPr lang="en-US" sz="2400" dirty="0" err="1" smtClean="0"/>
              <a:t>strchr</a:t>
            </a:r>
            <a:r>
              <a:rPr lang="en-US" sz="2400" dirty="0" smtClean="0"/>
              <a:t>, </a:t>
            </a:r>
            <a:r>
              <a:rPr lang="en-US" sz="2400" dirty="0" err="1" smtClean="0"/>
              <a:t>strtok</a:t>
            </a:r>
            <a:r>
              <a:rPr lang="en-US" sz="2400" dirty="0" smtClean="0"/>
              <a:t>, etc.)</a:t>
            </a:r>
          </a:p>
          <a:p>
            <a:pPr marL="800100" lvl="1" indent="-342900">
              <a:spcBef>
                <a:spcPts val="3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We will explore these in your discussion session</a:t>
            </a:r>
            <a:endParaRPr lang="en-US" sz="2000" dirty="0" smtClean="0">
              <a:latin typeface="Courier New" pitchFamily="49" charset="0"/>
            </a:endParaRPr>
          </a:p>
          <a:p>
            <a:pPr marL="800100" lvl="1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sz="2000" dirty="0" smtClean="0">
              <a:latin typeface="Courier New" pitchFamily="49" charset="0"/>
            </a:endParaRPr>
          </a:p>
          <a:p>
            <a:pPr marL="800100" lvl="1" indent="-342900">
              <a:spcBef>
                <a:spcPts val="3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sz="2000" dirty="0">
              <a:latin typeface="Courier New" pitchFamily="49" charset="0"/>
            </a:endParaRPr>
          </a:p>
          <a:p>
            <a:pPr marL="800100" lvl="1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Week9 - </a:t>
            </a:r>
            <a:fld id="{C42ADDA0-B824-4DEB-B472-7EAA7E2567F0}" type="slidenum">
              <a:rPr lang="en-SG" smtClean="0"/>
              <a:pPr>
                <a:defRPr/>
              </a:pPr>
              <a:t>38</a:t>
            </a:fld>
            <a:endParaRPr lang="en-S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39969"/>
            <a:ext cx="8153400" cy="97155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charset="0"/>
              </a:rPr>
              <a:t>9. Demo #7: String Functions (4/4)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92125" y="1143001"/>
            <a:ext cx="7915275" cy="529487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/>
          <a:lstStyle/>
          <a:p>
            <a:pPr marL="342900" indent="-342900">
              <a:defRPr/>
            </a:pPr>
            <a:r>
              <a:rPr lang="en-US" sz="1100" b="1" dirty="0">
                <a:latin typeface="Courier New" pitchFamily="49" charset="0"/>
              </a:rPr>
              <a:t>#include &lt;</a:t>
            </a:r>
            <a:r>
              <a:rPr lang="en-US" sz="1100" b="1" dirty="0" err="1">
                <a:latin typeface="Courier New" pitchFamily="49" charset="0"/>
              </a:rPr>
              <a:t>stdio.h</a:t>
            </a:r>
            <a:r>
              <a:rPr lang="en-US" sz="1100" b="1" dirty="0">
                <a:latin typeface="Courier New" pitchFamily="49" charset="0"/>
              </a:rPr>
              <a:t>&gt;</a:t>
            </a:r>
          </a:p>
          <a:p>
            <a:pPr marL="342900" indent="-342900">
              <a:defRPr/>
            </a:pPr>
            <a:r>
              <a:rPr lang="en-US" sz="1100" b="1" dirty="0">
                <a:latin typeface="Courier New" pitchFamily="49" charset="0"/>
              </a:rPr>
              <a:t>#include &lt;</a:t>
            </a:r>
            <a:r>
              <a:rPr lang="en-US" sz="1100" b="1" dirty="0" err="1">
                <a:latin typeface="Courier New" pitchFamily="49" charset="0"/>
              </a:rPr>
              <a:t>string.h</a:t>
            </a:r>
            <a:r>
              <a:rPr lang="en-US" sz="1100" b="1" dirty="0">
                <a:latin typeface="Courier New" pitchFamily="49" charset="0"/>
              </a:rPr>
              <a:t>&gt;</a:t>
            </a:r>
          </a:p>
          <a:p>
            <a:pPr marL="342900" indent="-342900">
              <a:defRPr/>
            </a:pPr>
            <a:r>
              <a:rPr lang="en-US" sz="1100" b="1" dirty="0">
                <a:latin typeface="Courier New" pitchFamily="49" charset="0"/>
              </a:rPr>
              <a:t>#define MAX_LEN 10</a:t>
            </a:r>
          </a:p>
          <a:p>
            <a:pPr marL="342900" indent="-342900">
              <a:defRPr/>
            </a:pPr>
            <a:r>
              <a:rPr lang="en-US" sz="1400" b="1" dirty="0" err="1">
                <a:latin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</a:rPr>
              <a:t> main(void) </a:t>
            </a:r>
            <a:r>
              <a:rPr lang="en-US" sz="1400" b="1" dirty="0" smtClean="0">
                <a:latin typeface="Courier New" pitchFamily="49" charset="0"/>
              </a:rPr>
              <a:t>{</a:t>
            </a:r>
            <a:r>
              <a:rPr lang="en-US" sz="1400" b="1" dirty="0">
                <a:latin typeface="Courier New" pitchFamily="49" charset="0"/>
              </a:rPr>
              <a:t>	</a:t>
            </a:r>
          </a:p>
          <a:p>
            <a:pPr marL="342900" indent="-342900">
              <a:defRPr/>
            </a:pPr>
            <a:r>
              <a:rPr lang="en-US" sz="1400" b="1" dirty="0">
                <a:latin typeface="Courier New" pitchFamily="49" charset="0"/>
              </a:rPr>
              <a:t>	char s1[MAX_LEN + 1], s2[MAX_LEN + 1], *p</a:t>
            </a:r>
            <a:r>
              <a:rPr lang="en-US" sz="1400" b="1" dirty="0" smtClean="0">
                <a:latin typeface="Courier New" pitchFamily="49" charset="0"/>
              </a:rPr>
              <a:t>;</a:t>
            </a:r>
          </a:p>
          <a:p>
            <a:pPr marL="342900" indent="-342900">
              <a:defRPr/>
            </a:pPr>
            <a:r>
              <a:rPr lang="en-US" sz="1400" b="1" dirty="0" smtClean="0">
                <a:latin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</a:rPr>
              <a:t>len</a:t>
            </a:r>
            <a:r>
              <a:rPr lang="en-US" sz="1400" b="1" dirty="0" smtClean="0">
                <a:latin typeface="Courier New" pitchFamily="49" charset="0"/>
              </a:rPr>
              <a:t>;</a:t>
            </a:r>
            <a:endParaRPr lang="en-US" sz="1400" b="1" dirty="0">
              <a:latin typeface="Courier New" pitchFamily="49" charset="0"/>
            </a:endParaRPr>
          </a:p>
          <a:p>
            <a:pPr marL="342900" indent="-342900">
              <a:defRPr/>
            </a:pPr>
            <a:endParaRPr lang="en-US" sz="800" b="1" dirty="0">
              <a:latin typeface="Courier New" pitchFamily="49" charset="0"/>
            </a:endParaRPr>
          </a:p>
          <a:p>
            <a:pPr marL="342900" indent="-342900">
              <a:defRPr/>
            </a:pPr>
            <a:r>
              <a:rPr lang="en-US" sz="1400" b="1" dirty="0">
                <a:latin typeface="Courier New" pitchFamily="49" charset="0"/>
              </a:rPr>
              <a:t>	</a:t>
            </a:r>
            <a:r>
              <a:rPr lang="en-US" sz="1400" b="1" dirty="0" err="1">
                <a:latin typeface="Courier New" pitchFamily="49" charset="0"/>
              </a:rPr>
              <a:t>printf</a:t>
            </a:r>
            <a:r>
              <a:rPr lang="en-US" sz="1400" b="1" dirty="0">
                <a:latin typeface="Courier New" pitchFamily="49" charset="0"/>
              </a:rPr>
              <a:t>("Enter string (at most %d characters) for s1: ", MAX_LEN);</a:t>
            </a:r>
          </a:p>
          <a:p>
            <a:pPr marL="342900" indent="-342900">
              <a:defRPr/>
            </a:pPr>
            <a:r>
              <a:rPr lang="en-US" sz="1400" b="1" dirty="0">
                <a:latin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</a:rPr>
              <a:t>fgets</a:t>
            </a:r>
            <a:r>
              <a:rPr lang="en-US" sz="1400" b="1" dirty="0" smtClean="0">
                <a:latin typeface="Courier New" pitchFamily="49" charset="0"/>
              </a:rPr>
              <a:t>(s1, MAX_LEN+1, </a:t>
            </a:r>
            <a:r>
              <a:rPr lang="en-US" sz="1400" b="1" dirty="0" err="1" smtClean="0">
                <a:latin typeface="Courier New" pitchFamily="49" charset="0"/>
              </a:rPr>
              <a:t>stdin</a:t>
            </a:r>
            <a:r>
              <a:rPr lang="en-US" sz="1400" b="1" dirty="0" smtClean="0">
                <a:latin typeface="Courier New" pitchFamily="49" charset="0"/>
              </a:rPr>
              <a:t>);</a:t>
            </a:r>
          </a:p>
          <a:p>
            <a:pPr marL="342900" indent="-342900">
              <a:defRPr/>
            </a:pPr>
            <a:r>
              <a:rPr lang="en-US" sz="1400" b="1" dirty="0" smtClean="0">
                <a:latin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</a:rPr>
              <a:t>len</a:t>
            </a:r>
            <a:r>
              <a:rPr lang="en-US" sz="1400" b="1" dirty="0" smtClean="0">
                <a:latin typeface="Courier New" pitchFamily="49" charset="0"/>
              </a:rPr>
              <a:t> = </a:t>
            </a:r>
            <a:r>
              <a:rPr lang="en-US" sz="1400" b="1" dirty="0" err="1" smtClean="0">
                <a:latin typeface="Courier New" pitchFamily="49" charset="0"/>
              </a:rPr>
              <a:t>strlen</a:t>
            </a:r>
            <a:r>
              <a:rPr lang="en-US" sz="1400" b="1" dirty="0" smtClean="0">
                <a:latin typeface="Courier New" pitchFamily="49" charset="0"/>
              </a:rPr>
              <a:t>(s1);</a:t>
            </a:r>
          </a:p>
          <a:p>
            <a:pPr marL="342900" indent="-342900">
              <a:defRPr/>
            </a:pPr>
            <a:r>
              <a:rPr lang="en-US" sz="1400" b="1" dirty="0" smtClean="0">
                <a:latin typeface="Courier New" pitchFamily="49" charset="0"/>
              </a:rPr>
              <a:t>	if (s1[</a:t>
            </a:r>
            <a:r>
              <a:rPr lang="en-US" sz="1400" b="1" dirty="0" err="1" smtClean="0">
                <a:latin typeface="Courier New" pitchFamily="49" charset="0"/>
              </a:rPr>
              <a:t>len</a:t>
            </a:r>
            <a:r>
              <a:rPr lang="en-US" sz="1400" b="1" dirty="0" smtClean="0">
                <a:latin typeface="Courier New" pitchFamily="49" charset="0"/>
              </a:rPr>
              <a:t> – 1] == '\n') s1[</a:t>
            </a:r>
            <a:r>
              <a:rPr lang="en-US" sz="1400" b="1" dirty="0" err="1" smtClean="0">
                <a:latin typeface="Courier New" pitchFamily="49" charset="0"/>
              </a:rPr>
              <a:t>len</a:t>
            </a:r>
            <a:r>
              <a:rPr lang="en-US" sz="1400" b="1" dirty="0" smtClean="0">
                <a:latin typeface="Courier New" pitchFamily="49" charset="0"/>
              </a:rPr>
              <a:t> – 1] = '\0';</a:t>
            </a:r>
          </a:p>
          <a:p>
            <a:pPr marL="342900" indent="-342900">
              <a:defRPr/>
            </a:pPr>
            <a:endParaRPr lang="en-US" sz="800" b="1" dirty="0">
              <a:latin typeface="Courier New" pitchFamily="49" charset="0"/>
            </a:endParaRPr>
          </a:p>
          <a:p>
            <a:pPr marL="342900" indent="-342900">
              <a:defRPr/>
            </a:pPr>
            <a:r>
              <a:rPr lang="en-US" sz="1400" b="1" dirty="0">
                <a:latin typeface="Courier New" pitchFamily="49" charset="0"/>
              </a:rPr>
              <a:t>	</a:t>
            </a:r>
            <a:r>
              <a:rPr lang="en-US" sz="1400" b="1" dirty="0" err="1">
                <a:latin typeface="Courier New" pitchFamily="49" charset="0"/>
              </a:rPr>
              <a:t>printf</a:t>
            </a:r>
            <a:r>
              <a:rPr lang="en-US" sz="1400" b="1" dirty="0">
                <a:latin typeface="Courier New" pitchFamily="49" charset="0"/>
              </a:rPr>
              <a:t>("Enter string (at most %d characters) for s2: ", MAX_LEN);</a:t>
            </a:r>
          </a:p>
          <a:p>
            <a:pPr marL="342900" indent="-342900">
              <a:defRPr/>
            </a:pPr>
            <a:r>
              <a:rPr lang="en-US" sz="1400" b="1" dirty="0">
                <a:latin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</a:rPr>
              <a:t>fgets</a:t>
            </a:r>
            <a:r>
              <a:rPr lang="en-US" sz="1400" b="1" dirty="0" smtClean="0">
                <a:latin typeface="Courier New" pitchFamily="49" charset="0"/>
              </a:rPr>
              <a:t>(s2, MAX_LEN+1, </a:t>
            </a:r>
            <a:r>
              <a:rPr lang="en-US" sz="1400" b="1" dirty="0" err="1" smtClean="0">
                <a:latin typeface="Courier New" pitchFamily="49" charset="0"/>
              </a:rPr>
              <a:t>stdin</a:t>
            </a:r>
            <a:r>
              <a:rPr lang="en-US" sz="1400" b="1" dirty="0" smtClean="0">
                <a:latin typeface="Courier New" pitchFamily="49" charset="0"/>
              </a:rPr>
              <a:t>);</a:t>
            </a:r>
          </a:p>
          <a:p>
            <a:pPr marL="342900" indent="-342900">
              <a:defRPr/>
            </a:pPr>
            <a:r>
              <a:rPr lang="en-US" sz="1400" b="1" dirty="0" smtClean="0">
                <a:latin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</a:rPr>
              <a:t>len</a:t>
            </a:r>
            <a:r>
              <a:rPr lang="en-US" sz="1400" b="1" dirty="0" smtClean="0">
                <a:latin typeface="Courier New" pitchFamily="49" charset="0"/>
              </a:rPr>
              <a:t> = </a:t>
            </a:r>
            <a:r>
              <a:rPr lang="en-US" sz="1400" b="1" dirty="0" err="1" smtClean="0">
                <a:latin typeface="Courier New" pitchFamily="49" charset="0"/>
              </a:rPr>
              <a:t>strlen</a:t>
            </a:r>
            <a:r>
              <a:rPr lang="en-US" sz="1400" b="1" dirty="0" smtClean="0">
                <a:latin typeface="Courier New" pitchFamily="49" charset="0"/>
              </a:rPr>
              <a:t>(s2);</a:t>
            </a:r>
          </a:p>
          <a:p>
            <a:pPr marL="342900" indent="-342900">
              <a:defRPr/>
            </a:pPr>
            <a:r>
              <a:rPr lang="en-US" sz="1400" b="1" dirty="0" smtClean="0">
                <a:latin typeface="Courier New" pitchFamily="49" charset="0"/>
              </a:rPr>
              <a:t>	if (s2[</a:t>
            </a:r>
            <a:r>
              <a:rPr lang="en-US" sz="1400" b="1" dirty="0" err="1" smtClean="0">
                <a:latin typeface="Courier New" pitchFamily="49" charset="0"/>
              </a:rPr>
              <a:t>len</a:t>
            </a:r>
            <a:r>
              <a:rPr lang="en-US" sz="1400" b="1" dirty="0" smtClean="0">
                <a:latin typeface="Courier New" pitchFamily="49" charset="0"/>
              </a:rPr>
              <a:t> – 1] == '\n') s2[</a:t>
            </a:r>
            <a:r>
              <a:rPr lang="en-US" sz="1400" b="1" dirty="0" err="1" smtClean="0">
                <a:latin typeface="Courier New" pitchFamily="49" charset="0"/>
              </a:rPr>
              <a:t>len</a:t>
            </a:r>
            <a:r>
              <a:rPr lang="en-US" sz="1400" b="1" dirty="0" smtClean="0">
                <a:latin typeface="Courier New" pitchFamily="49" charset="0"/>
              </a:rPr>
              <a:t> – 1] = '\0';</a:t>
            </a:r>
            <a:endParaRPr lang="en-US" sz="1400" b="1" dirty="0">
              <a:latin typeface="Courier New" pitchFamily="49" charset="0"/>
            </a:endParaRPr>
          </a:p>
          <a:p>
            <a:pPr marL="342900" indent="-342900">
              <a:defRPr/>
            </a:pPr>
            <a:endParaRPr lang="en-US" sz="800" b="1" dirty="0">
              <a:latin typeface="Courier New" pitchFamily="49" charset="0"/>
            </a:endParaRPr>
          </a:p>
          <a:p>
            <a:pPr marL="342900" indent="-342900">
              <a:defRPr/>
            </a:pPr>
            <a:r>
              <a:rPr lang="en-US" sz="1400" b="1" dirty="0">
                <a:latin typeface="Courier New" pitchFamily="49" charset="0"/>
              </a:rPr>
              <a:t>	</a:t>
            </a:r>
            <a:r>
              <a:rPr lang="en-US" sz="1400" b="1" dirty="0" err="1">
                <a:latin typeface="Courier New" pitchFamily="49" charset="0"/>
              </a:rPr>
              <a:t>printf</a:t>
            </a:r>
            <a:r>
              <a:rPr lang="en-US" sz="1400" b="1" dirty="0">
                <a:latin typeface="Courier New" pitchFamily="49" charset="0"/>
              </a:rPr>
              <a:t>("</a:t>
            </a:r>
            <a:r>
              <a:rPr lang="en-US" sz="1400" b="1" dirty="0" err="1">
                <a:latin typeface="Courier New" pitchFamily="49" charset="0"/>
              </a:rPr>
              <a:t>strcmp</a:t>
            </a:r>
            <a:r>
              <a:rPr lang="en-US" sz="1400" b="1" dirty="0">
                <a:latin typeface="Courier New" pitchFamily="49" charset="0"/>
              </a:rPr>
              <a:t>(s1,s2) = %d\n", </a:t>
            </a:r>
            <a:r>
              <a:rPr lang="en-US" sz="1400" b="1" dirty="0" err="1">
                <a:solidFill>
                  <a:srgbClr val="800000"/>
                </a:solidFill>
                <a:latin typeface="Courier New" pitchFamily="49" charset="0"/>
              </a:rPr>
              <a:t>strcmp</a:t>
            </a:r>
            <a:r>
              <a:rPr lang="en-US" sz="1400" b="1" dirty="0">
                <a:solidFill>
                  <a:srgbClr val="800000"/>
                </a:solidFill>
                <a:latin typeface="Courier New" pitchFamily="49" charset="0"/>
              </a:rPr>
              <a:t>(s1,s2)</a:t>
            </a:r>
            <a:r>
              <a:rPr lang="en-US" sz="1400" b="1" dirty="0">
                <a:latin typeface="Courier New" pitchFamily="49" charset="0"/>
              </a:rPr>
              <a:t>);</a:t>
            </a:r>
          </a:p>
          <a:p>
            <a:pPr marL="342900" indent="-342900">
              <a:defRPr/>
            </a:pPr>
            <a:endParaRPr lang="en-US" sz="800" b="1" dirty="0">
              <a:latin typeface="Courier New" pitchFamily="49" charset="0"/>
            </a:endParaRPr>
          </a:p>
          <a:p>
            <a:pPr marL="342900" indent="-342900">
              <a:defRPr/>
            </a:pPr>
            <a:r>
              <a:rPr lang="en-US" sz="1400" b="1" dirty="0">
                <a:latin typeface="Courier New" pitchFamily="49" charset="0"/>
              </a:rPr>
              <a:t>	p = </a:t>
            </a:r>
            <a:r>
              <a:rPr lang="en-US" sz="1400" b="1" dirty="0" err="1">
                <a:solidFill>
                  <a:srgbClr val="800000"/>
                </a:solidFill>
                <a:latin typeface="Courier New" pitchFamily="49" charset="0"/>
              </a:rPr>
              <a:t>strstr</a:t>
            </a:r>
            <a:r>
              <a:rPr lang="en-US" sz="1400" b="1" dirty="0">
                <a:solidFill>
                  <a:srgbClr val="800000"/>
                </a:solidFill>
                <a:latin typeface="Courier New" pitchFamily="49" charset="0"/>
              </a:rPr>
              <a:t>(s1,s2)</a:t>
            </a:r>
            <a:r>
              <a:rPr lang="en-US" sz="1400" b="1" dirty="0">
                <a:latin typeface="Courier New" pitchFamily="49" charset="0"/>
              </a:rPr>
              <a:t>;</a:t>
            </a:r>
          </a:p>
          <a:p>
            <a:pPr marL="342900" indent="-342900">
              <a:defRPr/>
            </a:pPr>
            <a:r>
              <a:rPr lang="en-US" sz="1400" b="1" dirty="0">
                <a:latin typeface="Courier New" pitchFamily="49" charset="0"/>
              </a:rPr>
              <a:t>	if (p != </a:t>
            </a:r>
            <a:r>
              <a:rPr lang="en-US" sz="1400" b="1" dirty="0" smtClean="0">
                <a:latin typeface="Courier New" pitchFamily="49" charset="0"/>
              </a:rPr>
              <a:t>NULL) </a:t>
            </a:r>
            <a:r>
              <a:rPr lang="en-US" sz="1400" b="1" dirty="0" err="1" smtClean="0">
                <a:latin typeface="Courier New" pitchFamily="49" charset="0"/>
              </a:rPr>
              <a:t>printf</a:t>
            </a:r>
            <a:r>
              <a:rPr lang="en-US" sz="1400" b="1" dirty="0">
                <a:latin typeface="Courier New" pitchFamily="49" charset="0"/>
              </a:rPr>
              <a:t>("</a:t>
            </a:r>
            <a:r>
              <a:rPr lang="en-US" sz="1400" b="1" dirty="0" err="1">
                <a:latin typeface="Courier New" pitchFamily="49" charset="0"/>
              </a:rPr>
              <a:t>strstr</a:t>
            </a:r>
            <a:r>
              <a:rPr lang="en-US" sz="1400" b="1" dirty="0">
                <a:latin typeface="Courier New" pitchFamily="49" charset="0"/>
              </a:rPr>
              <a:t>(s1,s2) returns %s\n", p);</a:t>
            </a:r>
          </a:p>
          <a:p>
            <a:pPr marL="342900" indent="-342900">
              <a:defRPr/>
            </a:pPr>
            <a:r>
              <a:rPr lang="en-US" sz="1400" b="1" dirty="0">
                <a:latin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</a:rPr>
              <a:t>else </a:t>
            </a:r>
            <a:r>
              <a:rPr lang="en-US" sz="1400" b="1" dirty="0" err="1" smtClean="0">
                <a:latin typeface="Courier New" pitchFamily="49" charset="0"/>
              </a:rPr>
              <a:t>printf</a:t>
            </a:r>
            <a:r>
              <a:rPr lang="en-US" sz="1400" b="1" dirty="0">
                <a:latin typeface="Courier New" pitchFamily="49" charset="0"/>
              </a:rPr>
              <a:t>("</a:t>
            </a:r>
            <a:r>
              <a:rPr lang="en-US" sz="1400" b="1" dirty="0" err="1">
                <a:latin typeface="Courier New" pitchFamily="49" charset="0"/>
              </a:rPr>
              <a:t>strstr</a:t>
            </a:r>
            <a:r>
              <a:rPr lang="en-US" sz="1400" b="1" dirty="0">
                <a:latin typeface="Courier New" pitchFamily="49" charset="0"/>
              </a:rPr>
              <a:t>(s1,s2) returns NULL\n");</a:t>
            </a:r>
          </a:p>
          <a:p>
            <a:pPr marL="342900" indent="-342900">
              <a:defRPr/>
            </a:pPr>
            <a:endParaRPr lang="en-US" sz="800" b="1" dirty="0">
              <a:latin typeface="Courier New" pitchFamily="49" charset="0"/>
            </a:endParaRPr>
          </a:p>
          <a:p>
            <a:pPr marL="342900" indent="-342900">
              <a:defRPr/>
            </a:pPr>
            <a:r>
              <a:rPr lang="en-US" sz="1400" b="1" dirty="0">
                <a:latin typeface="Courier New" pitchFamily="49" charset="0"/>
              </a:rPr>
              <a:t>	</a:t>
            </a:r>
            <a:r>
              <a:rPr lang="en-US" sz="1400" b="1" dirty="0" err="1">
                <a:solidFill>
                  <a:srgbClr val="800000"/>
                </a:solidFill>
                <a:latin typeface="Courier New" pitchFamily="49" charset="0"/>
              </a:rPr>
              <a:t>strcpy</a:t>
            </a:r>
            <a:r>
              <a:rPr lang="en-US" sz="1400" b="1" dirty="0">
                <a:solidFill>
                  <a:srgbClr val="800000"/>
                </a:solidFill>
                <a:latin typeface="Courier New" pitchFamily="49" charset="0"/>
              </a:rPr>
              <a:t>(s1,s2)</a:t>
            </a:r>
            <a:r>
              <a:rPr lang="en-US" sz="1400" b="1" dirty="0">
                <a:latin typeface="Courier New" pitchFamily="49" charset="0"/>
              </a:rPr>
              <a:t>;</a:t>
            </a:r>
          </a:p>
          <a:p>
            <a:pPr marL="342900" indent="-342900">
              <a:defRPr/>
            </a:pPr>
            <a:r>
              <a:rPr lang="en-US" sz="1400" b="1" dirty="0">
                <a:latin typeface="Courier New" pitchFamily="49" charset="0"/>
              </a:rPr>
              <a:t>	</a:t>
            </a:r>
            <a:r>
              <a:rPr lang="en-US" sz="1400" b="1" dirty="0" err="1">
                <a:latin typeface="Courier New" pitchFamily="49" charset="0"/>
              </a:rPr>
              <a:t>printf</a:t>
            </a:r>
            <a:r>
              <a:rPr lang="en-US" sz="1400" b="1" dirty="0">
                <a:latin typeface="Courier New" pitchFamily="49" charset="0"/>
              </a:rPr>
              <a:t>("After </a:t>
            </a:r>
            <a:r>
              <a:rPr lang="en-US" sz="1400" b="1" dirty="0" err="1">
                <a:latin typeface="Courier New" pitchFamily="49" charset="0"/>
              </a:rPr>
              <a:t>strcpy</a:t>
            </a:r>
            <a:r>
              <a:rPr lang="en-US" sz="1400" b="1" dirty="0">
                <a:latin typeface="Courier New" pitchFamily="49" charset="0"/>
              </a:rPr>
              <a:t>(s1,s2), s1 = %s\n", s1</a:t>
            </a:r>
            <a:r>
              <a:rPr lang="en-US" sz="1400" b="1" dirty="0" smtClean="0">
                <a:latin typeface="Courier New" pitchFamily="49" charset="0"/>
              </a:rPr>
              <a:t>);</a:t>
            </a:r>
            <a:endParaRPr lang="en-US" sz="1000" b="1" dirty="0">
              <a:latin typeface="Courier New" pitchFamily="49" charset="0"/>
            </a:endParaRPr>
          </a:p>
          <a:p>
            <a:pPr marL="342900" indent="-342900">
              <a:defRPr/>
            </a:pPr>
            <a:r>
              <a:rPr lang="en-US" sz="1400" b="1" dirty="0">
                <a:latin typeface="Courier New" pitchFamily="49" charset="0"/>
              </a:rPr>
              <a:t>	return 0;</a:t>
            </a:r>
          </a:p>
          <a:p>
            <a:pPr marL="342900" indent="-342900">
              <a:defRPr/>
            </a:pPr>
            <a:r>
              <a:rPr lang="en-US" sz="1400" b="1" dirty="0">
                <a:latin typeface="Courier New" pitchFamily="49" charset="0"/>
              </a:rPr>
              <a:t>}</a:t>
            </a:r>
          </a:p>
          <a:p>
            <a:pPr marL="342900" indent="-342900">
              <a:defRPr/>
            </a:pPr>
            <a:endParaRPr lang="en-US" sz="14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22913" y="1209545"/>
            <a:ext cx="3122612" cy="369887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 smtClean="0"/>
              <a:t>Week9_StringFunctions.c</a:t>
            </a:r>
            <a:endParaRPr lang="en-SG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Week9 - </a:t>
            </a:r>
            <a:fld id="{C42ADDA0-B824-4DEB-B472-7EAA7E2567F0}" type="slidenum">
              <a:rPr lang="en-SG" smtClean="0"/>
              <a:pPr>
                <a:defRPr/>
              </a:pPr>
              <a:t>39</a:t>
            </a:fld>
            <a:endParaRPr lang="en-S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33400" y="6217920"/>
            <a:ext cx="2895600" cy="457200"/>
          </a:xfrm>
        </p:spPr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153400" cy="97155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charset="0"/>
              </a:rPr>
              <a:t>Week 9: Outline (2/2)</a:t>
            </a: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838200" y="1414463"/>
            <a:ext cx="8077200" cy="491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42925" indent="-542925">
              <a:spcBef>
                <a:spcPct val="20000"/>
              </a:spcBef>
              <a:buClr>
                <a:schemeClr val="bg2"/>
              </a:buClr>
              <a:buSzPct val="100000"/>
              <a:tabLst>
                <a:tab pos="1079500" algn="l"/>
              </a:tabLst>
            </a:pPr>
            <a:r>
              <a:rPr lang="en-US" sz="2000" dirty="0" smtClean="0"/>
              <a:t>	4.5 	Character Array without terminating ‘\0’ </a:t>
            </a:r>
          </a:p>
          <a:p>
            <a:pPr marL="542925" indent="-542925">
              <a:spcBef>
                <a:spcPct val="20000"/>
              </a:spcBef>
              <a:buClr>
                <a:schemeClr val="bg2"/>
              </a:buClr>
              <a:buSzPct val="100000"/>
              <a:tabLst>
                <a:tab pos="1079500" algn="l"/>
              </a:tabLst>
            </a:pPr>
            <a:r>
              <a:rPr lang="en-US" sz="2000" dirty="0" smtClean="0">
                <a:solidFill>
                  <a:srgbClr val="0000FF"/>
                </a:solidFill>
              </a:rPr>
              <a:t>	</a:t>
            </a:r>
            <a:r>
              <a:rPr lang="en-US" sz="2000" dirty="0" smtClean="0"/>
              <a:t>4.6 	Demo #6: Hangman Game version 1</a:t>
            </a:r>
          </a:p>
          <a:p>
            <a:pPr marL="542925" indent="-542925">
              <a:spcBef>
                <a:spcPct val="20000"/>
              </a:spcBef>
              <a:buSzPct val="100000"/>
              <a:buFont typeface="+mj-lt"/>
              <a:buAutoNum type="arabicPeriod" startAt="5"/>
            </a:pPr>
            <a:r>
              <a:rPr lang="en-US" sz="2400" dirty="0" smtClean="0"/>
              <a:t>Pointer </a:t>
            </a:r>
            <a:r>
              <a:rPr lang="en-US" sz="2400" dirty="0"/>
              <a:t>to String</a:t>
            </a:r>
          </a:p>
          <a:p>
            <a:pPr marL="542925" indent="-542925">
              <a:spcBef>
                <a:spcPct val="20000"/>
              </a:spcBef>
              <a:buSzPct val="100000"/>
              <a:buFontTx/>
              <a:buAutoNum type="arabicPeriod" startAt="5"/>
            </a:pPr>
            <a:r>
              <a:rPr lang="en-US" sz="2400" dirty="0">
                <a:solidFill>
                  <a:srgbClr val="C00000"/>
                </a:solidFill>
              </a:rPr>
              <a:t>Array of Strings</a:t>
            </a:r>
          </a:p>
          <a:p>
            <a:pPr marL="542925" indent="-542925">
              <a:spcBef>
                <a:spcPct val="20000"/>
              </a:spcBef>
              <a:buSzPct val="100000"/>
              <a:buFontTx/>
              <a:buAutoNum type="arabicPeriod" startAt="5"/>
            </a:pPr>
            <a:r>
              <a:rPr lang="en-US" sz="2400" dirty="0"/>
              <a:t>Array of Pointers to </a:t>
            </a:r>
            <a:r>
              <a:rPr lang="en-US" sz="2400" dirty="0" smtClean="0"/>
              <a:t>Strings</a:t>
            </a:r>
          </a:p>
          <a:p>
            <a:pPr marL="542925" indent="-542925">
              <a:spcBef>
                <a:spcPct val="20000"/>
              </a:spcBef>
              <a:buSzPct val="100000"/>
              <a:buFontTx/>
              <a:buAutoNum type="arabicPeriod" startAt="5"/>
            </a:pPr>
            <a:r>
              <a:rPr lang="en-US" sz="2400" dirty="0" smtClean="0">
                <a:solidFill>
                  <a:srgbClr val="C00000"/>
                </a:solidFill>
              </a:rPr>
              <a:t>Exercise #2: </a:t>
            </a:r>
            <a:r>
              <a:rPr lang="en-US" sz="2400" dirty="0">
                <a:solidFill>
                  <a:srgbClr val="C00000"/>
                </a:solidFill>
              </a:rPr>
              <a:t>Hangman </a:t>
            </a:r>
            <a:r>
              <a:rPr lang="en-US" sz="2400" dirty="0" smtClean="0">
                <a:solidFill>
                  <a:srgbClr val="C00000"/>
                </a:solidFill>
              </a:rPr>
              <a:t>Game version 2</a:t>
            </a:r>
          </a:p>
          <a:p>
            <a:pPr marL="542925" indent="-542925">
              <a:spcBef>
                <a:spcPct val="20000"/>
              </a:spcBef>
              <a:buSzPct val="100000"/>
              <a:buFontTx/>
              <a:buAutoNum type="arabicPeriod" startAt="5"/>
            </a:pPr>
            <a:r>
              <a:rPr lang="en-US" sz="2400" dirty="0" smtClean="0"/>
              <a:t>String functions (with Demo #7)</a:t>
            </a:r>
          </a:p>
          <a:p>
            <a:pPr marL="542925" indent="-542925">
              <a:spcBef>
                <a:spcPct val="20000"/>
              </a:spcBef>
              <a:buSzPct val="100000"/>
              <a:buFontTx/>
              <a:buAutoNum type="arabicPeriod" startAt="5"/>
            </a:pPr>
            <a:r>
              <a:rPr lang="en-US" sz="2400" dirty="0" smtClean="0">
                <a:solidFill>
                  <a:srgbClr val="C00000"/>
                </a:solidFill>
              </a:rPr>
              <a:t>Exercise #3: Arrow Program</a:t>
            </a:r>
          </a:p>
          <a:p>
            <a:pPr marL="542925" indent="-542925">
              <a:spcBef>
                <a:spcPct val="20000"/>
              </a:spcBef>
              <a:buSzPct val="100000"/>
              <a:buFontTx/>
              <a:buAutoNum type="arabicPeriod" startAt="5"/>
            </a:pPr>
            <a:r>
              <a:rPr lang="en-US" sz="2400" dirty="0" smtClean="0"/>
              <a:t>Command-line arguments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Week9 - </a:t>
            </a:r>
            <a:fld id="{C42ADDA0-B824-4DEB-B472-7EAA7E2567F0}" type="slidenum">
              <a:rPr lang="en-SG" smtClean="0"/>
              <a:pPr>
                <a:defRPr/>
              </a:pPr>
              <a:t>4</a:t>
            </a:fld>
            <a:endParaRPr lang="en-S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971550"/>
          </a:xfrm>
        </p:spPr>
        <p:txBody>
          <a:bodyPr/>
          <a:lstStyle/>
          <a:p>
            <a:pPr eaLnBrk="1" hangingPunct="1"/>
            <a:r>
              <a:rPr lang="en-GB" sz="3200" dirty="0" smtClean="0">
                <a:solidFill>
                  <a:srgbClr val="9933FF"/>
                </a:solidFill>
                <a:latin typeface="Garamond" pitchFamily="18" charset="0"/>
                <a:cs typeface="Arial" charset="0"/>
              </a:rPr>
              <a:t>10. Ex #3 (take-home): Arrow Program (1/2) </a:t>
            </a: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838200" y="1449388"/>
            <a:ext cx="7772400" cy="475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Write a program </a:t>
            </a:r>
            <a:r>
              <a:rPr lang="en-US" sz="2400" dirty="0" smtClean="0">
                <a:solidFill>
                  <a:srgbClr val="0000FF"/>
                </a:solidFill>
              </a:rPr>
              <a:t>Week9_Arrow.c</a:t>
            </a:r>
            <a:r>
              <a:rPr lang="en-US" sz="2400" dirty="0" smtClean="0"/>
              <a:t> </a:t>
            </a:r>
            <a:r>
              <a:rPr lang="en-US" sz="2400" dirty="0"/>
              <a:t>to </a:t>
            </a:r>
            <a:r>
              <a:rPr lang="en-US" sz="2400" dirty="0" smtClean="0"/>
              <a:t>randomly select a student to answer question.</a:t>
            </a: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The program </a:t>
            </a:r>
            <a:r>
              <a:rPr lang="en-US" sz="2400" dirty="0" smtClean="0"/>
              <a:t>reads in a list of names and use </a:t>
            </a:r>
            <a:r>
              <a:rPr lang="en-US" sz="2400" dirty="0" smtClean="0">
                <a:solidFill>
                  <a:srgbClr val="0000FF"/>
                </a:solidFill>
              </a:rPr>
              <a:t>rand() </a:t>
            </a:r>
            <a:r>
              <a:rPr lang="en-US" sz="2400" dirty="0" smtClean="0"/>
              <a:t>to randomly select one of the names.</a:t>
            </a: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When a name is selected, the program will print out the first name, followed by the last name.  For example, if the selected name is Tan Mei Ling. The program will print:   </a:t>
            </a:r>
          </a:p>
          <a:p>
            <a:pPr marL="342900" indent="-342900">
              <a:spcBef>
                <a:spcPts val="1200"/>
              </a:spcBef>
              <a:buClr>
                <a:schemeClr val="bg2"/>
              </a:buClr>
              <a:buSzPct val="75000"/>
            </a:pPr>
            <a:r>
              <a:rPr lang="en-US" sz="2400" dirty="0" smtClean="0"/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Mei Tan, would you please answer the question?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You may assume that each name contains at most 30 characters, and there are at most 12 names.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Week9 - </a:t>
            </a:r>
            <a:fld id="{C42ADDA0-B824-4DEB-B472-7EAA7E2567F0}" type="slidenum">
              <a:rPr lang="en-SG" smtClean="0"/>
              <a:pPr>
                <a:defRPr/>
              </a:pPr>
              <a:t>40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971550"/>
          </a:xfrm>
        </p:spPr>
        <p:txBody>
          <a:bodyPr/>
          <a:lstStyle/>
          <a:p>
            <a:pPr eaLnBrk="1" hangingPunct="1"/>
            <a:r>
              <a:rPr lang="en-GB" sz="3200" dirty="0" smtClean="0">
                <a:solidFill>
                  <a:srgbClr val="9933FF"/>
                </a:solidFill>
                <a:latin typeface="Garamond" pitchFamily="18" charset="0"/>
                <a:cs typeface="Arial" charset="0"/>
              </a:rPr>
              <a:t>10. Ex #3 (take-home): Arrow Program (1/2) </a:t>
            </a:r>
            <a:endParaRPr lang="en-GB" sz="3200" dirty="0" smtClean="0">
              <a:cs typeface="Arial" charset="0"/>
            </a:endParaRP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838200" y="1449388"/>
            <a:ext cx="7772400" cy="579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400" dirty="0"/>
              <a:t>A sample run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24949" y="2038546"/>
            <a:ext cx="7712764" cy="3170099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Enter </a:t>
            </a:r>
            <a:r>
              <a:rPr lang="en-US" sz="2000" b="1" dirty="0" smtClean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names:</a:t>
            </a:r>
          </a:p>
          <a:p>
            <a:pPr>
              <a:defRPr/>
            </a:pP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Khoo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Siau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Cheng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Hsu Wynne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Lee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Mong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Li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Aaron Tan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Zhou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Lifeng</a:t>
            </a:r>
            <a:endParaRPr lang="en-US" sz="2000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Zhao Jin</a:t>
            </a:r>
          </a:p>
          <a:p>
            <a:pPr>
              <a:defRPr/>
            </a:pPr>
            <a:r>
              <a:rPr lang="en-US" sz="2000" i="1" dirty="0" smtClean="0">
                <a:solidFill>
                  <a:srgbClr val="C00000"/>
                </a:solidFill>
                <a:latin typeface="+mn-lt"/>
                <a:cs typeface="Courier New" pitchFamily="49" charset="0"/>
              </a:rPr>
              <a:t>(user pressed ctrl-d here)</a:t>
            </a:r>
          </a:p>
          <a:p>
            <a:pPr>
              <a:defRPr/>
            </a:pPr>
            <a:r>
              <a:rPr lang="en-US" sz="2000" b="1" dirty="0" smtClean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Name selected:</a:t>
            </a:r>
          </a:p>
          <a:p>
            <a:pPr>
              <a:defRPr/>
            </a:pPr>
            <a:r>
              <a:rPr lang="en-US" sz="2000" b="1" dirty="0" err="1" smtClean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Siau</a:t>
            </a:r>
            <a:r>
              <a:rPr lang="en-US" sz="2000" b="1" dirty="0" smtClean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Khoo</a:t>
            </a:r>
            <a:r>
              <a:rPr lang="en-US" sz="2000" b="1" dirty="0" smtClean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, would you please answer the question?</a:t>
            </a:r>
            <a:endParaRPr lang="en-US" sz="2000" b="1" dirty="0">
              <a:solidFill>
                <a:schemeClr val="dk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Week9 - </a:t>
            </a:r>
            <a:fld id="{C42ADDA0-B824-4DEB-B472-7EAA7E2567F0}" type="slidenum">
              <a:rPr lang="en-SG" smtClean="0"/>
              <a:pPr>
                <a:defRPr/>
              </a:pPr>
              <a:t>41</a:t>
            </a:fld>
            <a:endParaRPr lang="en-S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(AY2012/3 Semester 1)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153400" cy="97155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charset="0"/>
              </a:rPr>
              <a:t>11. Command-line Arguments (1/2)</a:t>
            </a: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766763" y="1384300"/>
            <a:ext cx="8105775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So far, our main function header looks like this:</a:t>
            </a:r>
            <a:r>
              <a:rPr lang="en-US" sz="2800" dirty="0"/>
              <a:t> 	</a:t>
            </a:r>
            <a:endParaRPr lang="en-US" sz="1600" b="1" dirty="0">
              <a:solidFill>
                <a:srgbClr val="800000"/>
              </a:solidFill>
              <a:latin typeface="Courier New" pitchFamily="49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</a:rPr>
              <a:t>		</a:t>
            </a:r>
            <a:r>
              <a:rPr lang="en-US" b="1" dirty="0" err="1">
                <a:solidFill>
                  <a:srgbClr val="800000"/>
                </a:solidFill>
                <a:latin typeface="Courier New" pitchFamily="49" charset="0"/>
              </a:rPr>
              <a:t>int</a:t>
            </a:r>
            <a:r>
              <a:rPr lang="en-US" b="1" dirty="0">
                <a:solidFill>
                  <a:srgbClr val="800000"/>
                </a:solidFill>
                <a:latin typeface="Courier New" pitchFamily="49" charset="0"/>
              </a:rPr>
              <a:t> main(void) </a:t>
            </a:r>
          </a:p>
          <a:p>
            <a:pPr marL="342900" indent="-342900">
              <a:spcAft>
                <a:spcPts val="60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We can pass arguments to a program when we run it: </a:t>
            </a:r>
          </a:p>
          <a:p>
            <a:pPr marL="342900" indent="-342900">
              <a:spcAft>
                <a:spcPts val="600"/>
              </a:spcAft>
              <a:buClr>
                <a:schemeClr val="bg2"/>
              </a:buClr>
              <a:buSzPct val="75000"/>
            </a:pPr>
            <a:r>
              <a:rPr lang="en-US" sz="2400" dirty="0"/>
              <a:t>	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	</a:t>
            </a:r>
            <a:r>
              <a:rPr lang="en-US" b="1" dirty="0" err="1">
                <a:solidFill>
                  <a:srgbClr val="800000"/>
                </a:solidFill>
                <a:latin typeface="Courier New" pitchFamily="49" charset="0"/>
              </a:rPr>
              <a:t>a.out</a:t>
            </a:r>
            <a:r>
              <a:rPr lang="en-US" b="1" dirty="0">
                <a:solidFill>
                  <a:srgbClr val="800000"/>
                </a:solidFill>
                <a:latin typeface="Courier New" pitchFamily="49" charset="0"/>
              </a:rPr>
              <a:t> water "ice cream" 34+7</a:t>
            </a:r>
            <a:endParaRPr lang="en-US" dirty="0"/>
          </a:p>
          <a:p>
            <a:pPr marL="342900" indent="-342900">
              <a:spcAft>
                <a:spcPts val="60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Add two parameters in the main function header:</a:t>
            </a:r>
          </a:p>
          <a:p>
            <a:pPr marL="1143000" lvl="2" indent="-228600"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b="1" dirty="0" err="1">
                <a:solidFill>
                  <a:srgbClr val="800000"/>
                </a:solidFill>
                <a:latin typeface="Courier New" pitchFamily="49" charset="0"/>
              </a:rPr>
              <a:t>int</a:t>
            </a:r>
            <a:r>
              <a:rPr lang="en-US" b="1" dirty="0">
                <a:solidFill>
                  <a:srgbClr val="800000"/>
                </a:solidFill>
                <a:latin typeface="Courier New" pitchFamily="49" charset="0"/>
              </a:rPr>
              <a:t> main(</a:t>
            </a:r>
            <a:r>
              <a:rPr lang="en-US" b="1" dirty="0" err="1">
                <a:solidFill>
                  <a:srgbClr val="800000"/>
                </a:solidFill>
                <a:latin typeface="Courier New" pitchFamily="49" charset="0"/>
              </a:rPr>
              <a:t>int</a:t>
            </a:r>
            <a:r>
              <a:rPr lang="en-US" b="1" dirty="0">
                <a:solidFill>
                  <a:srgbClr val="800000"/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rgbClr val="800000"/>
                </a:solidFill>
                <a:latin typeface="Courier New" pitchFamily="49" charset="0"/>
              </a:rPr>
              <a:t>argc</a:t>
            </a:r>
            <a:r>
              <a:rPr lang="en-US" b="1" dirty="0">
                <a:solidFill>
                  <a:srgbClr val="800000"/>
                </a:solidFill>
                <a:latin typeface="Courier New" pitchFamily="49" charset="0"/>
              </a:rPr>
              <a:t>, char *</a:t>
            </a:r>
            <a:r>
              <a:rPr lang="en-US" b="1" dirty="0" err="1">
                <a:solidFill>
                  <a:srgbClr val="800000"/>
                </a:solidFill>
                <a:latin typeface="Courier New" pitchFamily="49" charset="0"/>
              </a:rPr>
              <a:t>argv</a:t>
            </a:r>
            <a:r>
              <a:rPr lang="en-US" b="1" dirty="0">
                <a:solidFill>
                  <a:srgbClr val="800000"/>
                </a:solidFill>
                <a:latin typeface="Courier New" pitchFamily="49" charset="0"/>
              </a:rPr>
              <a:t>[])</a:t>
            </a:r>
          </a:p>
          <a:p>
            <a:pPr marL="971550" lvl="1" indent="-514350">
              <a:spcBef>
                <a:spcPts val="3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Parameter </a:t>
            </a:r>
            <a:r>
              <a:rPr lang="en-US" sz="2000" dirty="0" err="1">
                <a:solidFill>
                  <a:srgbClr val="0000FF"/>
                </a:solidFill>
              </a:rPr>
              <a:t>argc</a:t>
            </a:r>
            <a:r>
              <a:rPr lang="en-US" sz="2000" dirty="0"/>
              <a:t> stands for “argument count”</a:t>
            </a:r>
          </a:p>
          <a:p>
            <a:pPr marL="971550" lvl="1" indent="-514350">
              <a:spcBef>
                <a:spcPts val="3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Parameter </a:t>
            </a:r>
            <a:r>
              <a:rPr lang="en-US" sz="2000" dirty="0" err="1">
                <a:solidFill>
                  <a:srgbClr val="0000FF"/>
                </a:solidFill>
              </a:rPr>
              <a:t>argv</a:t>
            </a:r>
            <a:r>
              <a:rPr lang="en-US" sz="2000" dirty="0"/>
              <a:t> stands for “argument vector”. It is an </a:t>
            </a:r>
            <a:r>
              <a:rPr lang="en-US" sz="2000" u="sng" dirty="0"/>
              <a:t>array of pointers to strings</a:t>
            </a:r>
            <a:r>
              <a:rPr lang="en-US" sz="2000" dirty="0"/>
              <a:t>. </a:t>
            </a:r>
          </a:p>
          <a:p>
            <a:pPr marL="971550" lvl="1" indent="-514350">
              <a:spcBef>
                <a:spcPts val="3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 err="1"/>
              <a:t>argv</a:t>
            </a:r>
            <a:r>
              <a:rPr lang="en-US" sz="2000" dirty="0"/>
              <a:t>[0] is the name of the executable file (sometimes also called the command)</a:t>
            </a:r>
          </a:p>
          <a:p>
            <a:pPr marL="971550" lvl="1" indent="-514350">
              <a:spcBef>
                <a:spcPts val="3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You can name them anything, but the names </a:t>
            </a:r>
            <a:r>
              <a:rPr lang="en-US" sz="2000" dirty="0" err="1">
                <a:solidFill>
                  <a:srgbClr val="0000FF"/>
                </a:solidFill>
              </a:rPr>
              <a:t>argc</a:t>
            </a:r>
            <a:r>
              <a:rPr lang="en-US" sz="2000" dirty="0"/>
              <a:t> and </a:t>
            </a:r>
            <a:r>
              <a:rPr lang="en-US" sz="2000" dirty="0" err="1">
                <a:solidFill>
                  <a:srgbClr val="0000FF"/>
                </a:solidFill>
              </a:rPr>
              <a:t>argv</a:t>
            </a:r>
            <a:r>
              <a:rPr lang="en-US" sz="2000" dirty="0"/>
              <a:t> are commonly used.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Week9 - </a:t>
            </a:r>
            <a:fld id="{C42ADDA0-B824-4DEB-B472-7EAA7E2567F0}" type="slidenum">
              <a:rPr lang="en-SG" smtClean="0"/>
              <a:pPr>
                <a:defRPr/>
              </a:pPr>
              <a:t>42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639763" y="1308100"/>
            <a:ext cx="8105775" cy="3263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/>
            <a:r>
              <a:rPr lang="en-US" sz="1600" b="1" dirty="0">
                <a:latin typeface="Courier New" pitchFamily="49" charset="0"/>
              </a:rPr>
              <a:t>#include &lt;</a:t>
            </a:r>
            <a:r>
              <a:rPr lang="en-US" sz="1600" b="1" dirty="0" err="1">
                <a:latin typeface="Courier New" pitchFamily="49" charset="0"/>
              </a:rPr>
              <a:t>stdio.h</a:t>
            </a:r>
            <a:r>
              <a:rPr lang="en-US" sz="1600" b="1" dirty="0">
                <a:latin typeface="Courier New" pitchFamily="49" charset="0"/>
              </a:rPr>
              <a:t>&gt;</a:t>
            </a:r>
          </a:p>
          <a:p>
            <a:pPr marL="342900" indent="-342900" eaLnBrk="0" hangingPunct="0"/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main(</a:t>
            </a:r>
            <a:r>
              <a:rPr lang="en-US" sz="1600" b="1" dirty="0" err="1">
                <a:solidFill>
                  <a:srgbClr val="800000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rgbClr val="800000"/>
                </a:solidFill>
                <a:latin typeface="Courier New" pitchFamily="49" charset="0"/>
              </a:rPr>
              <a:t>argc</a:t>
            </a:r>
            <a:r>
              <a:rPr lang="en-US" sz="1600" b="1" dirty="0">
                <a:latin typeface="Courier New" pitchFamily="49" charset="0"/>
              </a:rPr>
              <a:t>, </a:t>
            </a: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</a:rPr>
              <a:t>char *</a:t>
            </a:r>
            <a:r>
              <a:rPr lang="en-US" sz="1600" b="1" dirty="0" err="1">
                <a:solidFill>
                  <a:srgbClr val="800000"/>
                </a:solidFill>
                <a:latin typeface="Courier New" pitchFamily="49" charset="0"/>
              </a:rPr>
              <a:t>argv</a:t>
            </a:r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</a:rPr>
              <a:t>[]</a:t>
            </a:r>
            <a:r>
              <a:rPr lang="en-US" sz="1600" b="1" dirty="0" smtClean="0">
                <a:latin typeface="Courier New" pitchFamily="49" charset="0"/>
              </a:rPr>
              <a:t>) {  </a:t>
            </a:r>
            <a:endParaRPr lang="en-US" sz="1600" b="1" dirty="0">
              <a:latin typeface="Courier New" pitchFamily="49" charset="0"/>
            </a:endParaRPr>
          </a:p>
          <a:p>
            <a:pPr marL="342900" indent="-342900" eaLnBrk="0" hangingPunct="0"/>
            <a:r>
              <a:rPr lang="en-US" sz="1600" b="1" dirty="0">
                <a:latin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count;  </a:t>
            </a:r>
            <a:endParaRPr lang="en-US" sz="1600" b="1" dirty="0" smtClean="0">
              <a:latin typeface="Courier New" pitchFamily="49" charset="0"/>
            </a:endParaRPr>
          </a:p>
          <a:p>
            <a:pPr marL="342900" indent="-342900" eaLnBrk="0" hangingPunct="0"/>
            <a:endParaRPr lang="en-US" sz="1600" b="1" dirty="0">
              <a:latin typeface="Courier New" pitchFamily="49" charset="0"/>
            </a:endParaRPr>
          </a:p>
          <a:p>
            <a:pPr marL="342900" indent="-342900" eaLnBrk="0" hangingPunct="0"/>
            <a:r>
              <a:rPr lang="en-US" sz="1600" b="1" dirty="0">
                <a:latin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</a:rPr>
              <a:t>printf</a:t>
            </a:r>
            <a:r>
              <a:rPr lang="en-US" sz="1600" b="1" dirty="0">
                <a:latin typeface="Courier New" pitchFamily="49" charset="0"/>
              </a:rPr>
              <a:t> ("This program was called with </a:t>
            </a:r>
            <a:r>
              <a:rPr lang="en-US" sz="1600" b="1" dirty="0" smtClean="0">
                <a:latin typeface="Courier New" pitchFamily="49" charset="0"/>
              </a:rPr>
              <a:t>\"%</a:t>
            </a:r>
            <a:r>
              <a:rPr lang="en-US" sz="1600" b="1" dirty="0">
                <a:latin typeface="Courier New" pitchFamily="49" charset="0"/>
              </a:rPr>
              <a:t>s</a:t>
            </a:r>
            <a:r>
              <a:rPr lang="en-US" sz="1600" b="1" dirty="0" smtClean="0">
                <a:latin typeface="Courier New" pitchFamily="49" charset="0"/>
              </a:rPr>
              <a:t>\"\n", </a:t>
            </a:r>
            <a:r>
              <a:rPr lang="en-US" sz="1600" b="1" dirty="0" err="1">
                <a:latin typeface="Courier New" pitchFamily="49" charset="0"/>
              </a:rPr>
              <a:t>argv</a:t>
            </a:r>
            <a:r>
              <a:rPr lang="en-US" sz="1600" b="1" dirty="0">
                <a:latin typeface="Courier New" pitchFamily="49" charset="0"/>
              </a:rPr>
              <a:t>[0]);</a:t>
            </a:r>
          </a:p>
          <a:p>
            <a:pPr marL="342900" indent="-342900" eaLnBrk="0" hangingPunct="0"/>
            <a:r>
              <a:rPr lang="en-US" sz="1600" b="1" dirty="0">
                <a:latin typeface="Courier New" pitchFamily="49" charset="0"/>
              </a:rPr>
              <a:t>	if (</a:t>
            </a:r>
            <a:r>
              <a:rPr lang="en-US" sz="1600" b="1" dirty="0" err="1">
                <a:latin typeface="Courier New" pitchFamily="49" charset="0"/>
              </a:rPr>
              <a:t>argc</a:t>
            </a:r>
            <a:r>
              <a:rPr lang="en-US" sz="1600" b="1" dirty="0">
                <a:latin typeface="Courier New" pitchFamily="49" charset="0"/>
              </a:rPr>
              <a:t> &gt; 1)    </a:t>
            </a:r>
          </a:p>
          <a:p>
            <a:pPr marL="342900" indent="-342900" eaLnBrk="0" hangingPunct="0"/>
            <a:r>
              <a:rPr lang="en-US" sz="1600" b="1" dirty="0">
                <a:latin typeface="Courier New" pitchFamily="49" charset="0"/>
              </a:rPr>
              <a:t>		for (count = 1; count &lt; </a:t>
            </a:r>
            <a:r>
              <a:rPr lang="en-US" sz="1600" b="1" dirty="0" err="1">
                <a:latin typeface="Courier New" pitchFamily="49" charset="0"/>
              </a:rPr>
              <a:t>argc</a:t>
            </a:r>
            <a:r>
              <a:rPr lang="en-US" sz="1600" b="1" dirty="0">
                <a:latin typeface="Courier New" pitchFamily="49" charset="0"/>
              </a:rPr>
              <a:t>; count++)</a:t>
            </a:r>
          </a:p>
          <a:p>
            <a:pPr marL="342900" indent="-342900" eaLnBrk="0" hangingPunct="0"/>
            <a:r>
              <a:rPr lang="en-US" sz="1600" b="1" dirty="0">
                <a:latin typeface="Courier New" pitchFamily="49" charset="0"/>
              </a:rPr>
              <a:t>			</a:t>
            </a:r>
            <a:r>
              <a:rPr lang="en-US" sz="1600" b="1" dirty="0" err="1">
                <a:latin typeface="Courier New" pitchFamily="49" charset="0"/>
              </a:rPr>
              <a:t>printf</a:t>
            </a:r>
            <a:r>
              <a:rPr lang="en-US" sz="1600" b="1" dirty="0">
                <a:latin typeface="Courier New" pitchFamily="49" charset="0"/>
              </a:rPr>
              <a:t>("</a:t>
            </a:r>
            <a:r>
              <a:rPr lang="en-US" sz="1600" b="1" dirty="0" err="1">
                <a:latin typeface="Courier New" pitchFamily="49" charset="0"/>
              </a:rPr>
              <a:t>argv</a:t>
            </a:r>
            <a:r>
              <a:rPr lang="en-US" sz="1600" b="1" dirty="0">
                <a:latin typeface="Courier New" pitchFamily="49" charset="0"/>
              </a:rPr>
              <a:t>[%d] = %s\n", count, </a:t>
            </a:r>
            <a:r>
              <a:rPr lang="en-US" sz="1600" b="1" dirty="0" err="1">
                <a:latin typeface="Courier New" pitchFamily="49" charset="0"/>
              </a:rPr>
              <a:t>argv</a:t>
            </a:r>
            <a:r>
              <a:rPr lang="en-US" sz="1600" b="1" dirty="0">
                <a:latin typeface="Courier New" pitchFamily="49" charset="0"/>
              </a:rPr>
              <a:t>[count]);</a:t>
            </a:r>
          </a:p>
          <a:p>
            <a:pPr marL="342900" indent="-342900" eaLnBrk="0" hangingPunct="0"/>
            <a:r>
              <a:rPr lang="en-US" sz="1600" b="1" dirty="0">
                <a:latin typeface="Courier New" pitchFamily="49" charset="0"/>
              </a:rPr>
              <a:t>	else </a:t>
            </a:r>
          </a:p>
          <a:p>
            <a:pPr marL="342900" indent="-342900" eaLnBrk="0" hangingPunct="0"/>
            <a:r>
              <a:rPr lang="en-US" sz="1600" b="1" dirty="0">
                <a:latin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</a:rPr>
              <a:t>printf</a:t>
            </a:r>
            <a:r>
              <a:rPr lang="en-US" sz="1600" b="1" dirty="0">
                <a:latin typeface="Courier New" pitchFamily="49" charset="0"/>
              </a:rPr>
              <a:t>("The command had no argument.\n");</a:t>
            </a:r>
          </a:p>
          <a:p>
            <a:pPr marL="342900" indent="-342900" eaLnBrk="0" hangingPunct="0"/>
            <a:r>
              <a:rPr lang="en-US" sz="1600" b="1" dirty="0">
                <a:latin typeface="Courier New" pitchFamily="49" charset="0"/>
              </a:rPr>
              <a:t>    </a:t>
            </a:r>
          </a:p>
          <a:p>
            <a:pPr marL="342900" indent="-342900" eaLnBrk="0" hangingPunct="0"/>
            <a:r>
              <a:rPr lang="en-US" sz="1600" b="1" dirty="0">
                <a:latin typeface="Courier New" pitchFamily="49" charset="0"/>
              </a:rPr>
              <a:t>	return 0;</a:t>
            </a:r>
          </a:p>
          <a:p>
            <a:pPr marL="342900" indent="-342900" eaLnBrk="0" hangingPunct="0"/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46085" name="Rectangle 2"/>
          <p:cNvSpPr>
            <a:spLocks noChangeArrowheads="1"/>
          </p:cNvSpPr>
          <p:nvPr/>
        </p:nvSpPr>
        <p:spPr bwMode="auto">
          <a:xfrm>
            <a:off x="558800" y="395288"/>
            <a:ext cx="81534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11. </a:t>
            </a:r>
            <a:r>
              <a:rPr lang="en-GB" sz="4000" dirty="0">
                <a:solidFill>
                  <a:srgbClr val="9933FF"/>
                </a:solidFill>
                <a:latin typeface="Garamond" pitchFamily="18" charset="0"/>
              </a:rPr>
              <a:t>Command-line Arguments (2/2)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65425" y="4240213"/>
            <a:ext cx="5873750" cy="193992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Week9_CommandLineArgs.c</a:t>
            </a: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a.out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water "ice cream" 34+7</a:t>
            </a:r>
          </a:p>
          <a:p>
            <a:pPr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This program was called with "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a.out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>
              <a:defRPr/>
            </a:pP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[1] = water</a:t>
            </a:r>
          </a:p>
          <a:p>
            <a:pPr>
              <a:defRPr/>
            </a:pP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[2] = ice cream</a:t>
            </a:r>
          </a:p>
          <a:p>
            <a:pPr>
              <a:defRPr/>
            </a:pP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[3] = 34+7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98926" y="1203325"/>
            <a:ext cx="3438699" cy="369332"/>
          </a:xfrm>
          <a:prstGeom prst="rect">
            <a:avLst/>
          </a:prstGeom>
          <a:solidFill>
            <a:srgbClr val="FFFFCC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  <a:cs typeface="Arial" charset="0"/>
              </a:rPr>
              <a:t>Week9_CommandLineArgs.c</a:t>
            </a:r>
            <a:endParaRPr lang="en-SG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Week9 - </a:t>
            </a:r>
            <a:fld id="{C42ADDA0-B824-4DEB-B472-7EAA7E2567F0}" type="slidenum">
              <a:rPr lang="en-SG" smtClean="0"/>
              <a:pPr>
                <a:defRPr/>
              </a:pPr>
              <a:t>43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/>
          <a:lstStyle/>
          <a:p>
            <a:pPr eaLnBrk="1" hangingPunct="1"/>
            <a:r>
              <a:rPr lang="en-GB" sz="4000" smtClean="0">
                <a:solidFill>
                  <a:srgbClr val="9933FF"/>
                </a:solidFill>
                <a:latin typeface="Garamond" pitchFamily="18" charset="0"/>
              </a:rPr>
              <a:t>Summary for Today</a:t>
            </a:r>
            <a:endParaRPr lang="en-GB" sz="4800" smtClean="0">
              <a:solidFill>
                <a:srgbClr val="9933FF"/>
              </a:solidFill>
              <a:latin typeface="Garamond" pitchFamily="18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62000" y="1447800"/>
            <a:ext cx="8001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800" dirty="0">
                <a:solidFill>
                  <a:srgbClr val="C00000"/>
                </a:solidFill>
              </a:rPr>
              <a:t>Characters</a:t>
            </a:r>
            <a:endParaRPr lang="en-US" sz="2400" dirty="0">
              <a:solidFill>
                <a:srgbClr val="C00000"/>
              </a:solidFill>
            </a:endParaRP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en-US" sz="2400" dirty="0"/>
              <a:t>Declaring and using characters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en-US" sz="2400" dirty="0"/>
              <a:t>Character I/Os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en-US" sz="2400" dirty="0"/>
              <a:t>Character functions</a:t>
            </a:r>
          </a:p>
          <a:p>
            <a:pPr marL="342900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800" dirty="0">
                <a:solidFill>
                  <a:srgbClr val="C00000"/>
                </a:solidFill>
              </a:rPr>
              <a:t>Strings</a:t>
            </a:r>
            <a:endParaRPr lang="en-US" sz="2400" dirty="0">
              <a:solidFill>
                <a:srgbClr val="C00000"/>
              </a:solidFill>
            </a:endParaRP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en-US" sz="2400" dirty="0"/>
              <a:t>Declaring and initializing strings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en-US" sz="2400" dirty="0"/>
              <a:t>String I/Os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en-US" sz="2400" dirty="0"/>
              <a:t>String functions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en-US" sz="2400" dirty="0"/>
              <a:t>Array of strings</a:t>
            </a:r>
          </a:p>
          <a:p>
            <a:pPr marL="800100" lvl="1" indent="-342900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75000"/>
              <a:buFont typeface="Wingdings" pitchFamily="2" charset="2"/>
              <a:buChar char="q"/>
            </a:pP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Week9 - </a:t>
            </a:r>
            <a:fld id="{C42ADDA0-B824-4DEB-B472-7EAA7E2567F0}" type="slidenum">
              <a:rPr lang="en-SG" smtClean="0"/>
              <a:pPr>
                <a:defRPr/>
              </a:pPr>
              <a:t>44</a:t>
            </a:fld>
            <a:endParaRPr lang="en-SG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/>
          <a:lstStyle/>
          <a:p>
            <a:pPr eaLnBrk="1" hangingPunct="1"/>
            <a:r>
              <a:rPr lang="en-GB" sz="4000" smtClean="0">
                <a:solidFill>
                  <a:srgbClr val="9933FF"/>
                </a:solidFill>
                <a:latin typeface="Garamond" pitchFamily="18" charset="0"/>
              </a:rPr>
              <a:t>Announcements/Things-to-do</a:t>
            </a:r>
          </a:p>
        </p:txBody>
      </p:sp>
      <p:sp>
        <p:nvSpPr>
          <p:cNvPr id="49155" name="Rectangle 7"/>
          <p:cNvSpPr>
            <a:spLocks noChangeArrowheads="1"/>
          </p:cNvSpPr>
          <p:nvPr/>
        </p:nvSpPr>
        <p:spPr bwMode="auto">
          <a:xfrm>
            <a:off x="4038600" y="1981200"/>
            <a:ext cx="4495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4000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sz="2800" b="1" baseline="30000">
              <a:solidFill>
                <a:srgbClr val="800000"/>
              </a:solidFill>
            </a:endParaRPr>
          </a:p>
        </p:txBody>
      </p:sp>
      <p:sp>
        <p:nvSpPr>
          <p:cNvPr id="386056" name="Rectangle 8"/>
          <p:cNvSpPr>
            <a:spLocks noChangeArrowheads="1"/>
          </p:cNvSpPr>
          <p:nvPr/>
        </p:nvSpPr>
        <p:spPr bwMode="auto">
          <a:xfrm>
            <a:off x="761999" y="1447800"/>
            <a:ext cx="7260771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>
                <a:solidFill>
                  <a:srgbClr val="0000FF"/>
                </a:solidFill>
              </a:rPr>
              <a:t>Take home exercises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en-US" sz="2000" dirty="0" smtClean="0"/>
              <a:t>Exercise #2 Hangman Game </a:t>
            </a:r>
            <a:r>
              <a:rPr lang="en-US" sz="2000" dirty="0" err="1" smtClean="0"/>
              <a:t>ver</a:t>
            </a:r>
            <a:r>
              <a:rPr lang="en-US" sz="2000" dirty="0" smtClean="0"/>
              <a:t> 2 for Friday’s discussion session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en-US" sz="2000" dirty="0" smtClean="0"/>
              <a:t>Exercise #3 Arrow program</a:t>
            </a:r>
          </a:p>
          <a:p>
            <a:pPr marL="342900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>
                <a:solidFill>
                  <a:srgbClr val="0000FF"/>
                </a:solidFill>
              </a:rPr>
              <a:t>Revise Chapter 7: String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en-US" sz="2000" dirty="0" smtClean="0"/>
              <a:t>Lessons 7.1 – 7.8</a:t>
            </a:r>
          </a:p>
          <a:p>
            <a:pPr marL="342900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>
                <a:solidFill>
                  <a:srgbClr val="0000FF"/>
                </a:solidFill>
              </a:rPr>
              <a:t>Lab #4 Deadline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en-US" sz="2000" dirty="0" smtClean="0"/>
              <a:t>This Saturday, 20 October 2012, 12noon</a:t>
            </a:r>
          </a:p>
          <a:p>
            <a:pPr marL="342900" indent="-342900">
              <a:spcBef>
                <a:spcPts val="12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>
                <a:solidFill>
                  <a:srgbClr val="0000FF"/>
                </a:solidFill>
              </a:rPr>
              <a:t>Next </a:t>
            </a:r>
            <a:r>
              <a:rPr lang="en-US" sz="2400" dirty="0">
                <a:solidFill>
                  <a:srgbClr val="0000FF"/>
                </a:solidFill>
              </a:rPr>
              <a:t>week’s lecture:</a:t>
            </a:r>
          </a:p>
          <a:p>
            <a:pPr marL="800100" lvl="1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q"/>
            </a:pPr>
            <a:r>
              <a:rPr lang="en-US" sz="2000" dirty="0"/>
              <a:t>Searching and </a:t>
            </a:r>
            <a:r>
              <a:rPr lang="en-US" sz="2000" dirty="0" smtClean="0"/>
              <a:t>Sorting – Lesson 6.6</a:t>
            </a:r>
            <a:endParaRPr lang="en-US" sz="2000" dirty="0"/>
          </a:p>
        </p:txBody>
      </p:sp>
      <p:pic>
        <p:nvPicPr>
          <p:cNvPr id="49159" name="Picture 6" descr="youngboyreading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72350" y="4608513"/>
            <a:ext cx="1541463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Week9 - </a:t>
            </a:r>
            <a:fld id="{C42ADDA0-B824-4DEB-B472-7EAA7E2567F0}" type="slidenum">
              <a:rPr lang="en-SG" smtClean="0"/>
              <a:pPr>
                <a:defRPr/>
              </a:pPr>
              <a:t>45</a:t>
            </a:fld>
            <a:endParaRPr lang="en-SG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824163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smtClean="0">
                <a:solidFill>
                  <a:srgbClr val="9933FF"/>
                </a:solidFill>
                <a:latin typeface="Garamond" pitchFamily="18" charset="0"/>
              </a:rPr>
              <a:t>End of File</a:t>
            </a:r>
            <a:endParaRPr lang="en-GB" b="1" smtClean="0">
              <a:solidFill>
                <a:srgbClr val="993366"/>
              </a:solidFill>
              <a:latin typeface="Tahoma" pitchFamily="34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153400" cy="97155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charset="0"/>
              </a:rPr>
              <a:t>1. Week 8 Exercise #2: Valid Path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Week9 - </a:t>
            </a:r>
            <a:fld id="{C42ADDA0-B824-4DEB-B472-7EAA7E2567F0}" type="slidenum">
              <a:rPr lang="en-SG" smtClean="0"/>
              <a:pPr>
                <a:defRPr/>
              </a:pPr>
              <a:t>5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grpSp>
        <p:nvGrpSpPr>
          <p:cNvPr id="8" name="Group 59"/>
          <p:cNvGrpSpPr>
            <a:grpSpLocks/>
          </p:cNvGrpSpPr>
          <p:nvPr/>
        </p:nvGrpSpPr>
        <p:grpSpPr bwMode="auto">
          <a:xfrm>
            <a:off x="5877145" y="1988841"/>
            <a:ext cx="2205245" cy="2070230"/>
            <a:chOff x="2438400" y="1802367"/>
            <a:chExt cx="3200400" cy="3031850"/>
          </a:xfrm>
        </p:grpSpPr>
        <p:grpSp>
          <p:nvGrpSpPr>
            <p:cNvPr id="9" name="Group 46"/>
            <p:cNvGrpSpPr>
              <a:grpSpLocks/>
            </p:cNvGrpSpPr>
            <p:nvPr/>
          </p:nvGrpSpPr>
          <p:grpSpPr bwMode="auto">
            <a:xfrm>
              <a:off x="2895600" y="2171699"/>
              <a:ext cx="2743200" cy="2662518"/>
              <a:chOff x="2895600" y="2171699"/>
              <a:chExt cx="2743200" cy="2662518"/>
            </a:xfrm>
          </p:grpSpPr>
          <p:sp>
            <p:nvSpPr>
              <p:cNvPr id="22" name="Rectangle 5"/>
              <p:cNvSpPr>
                <a:spLocks noChangeArrowheads="1"/>
              </p:cNvSpPr>
              <p:nvPr/>
            </p:nvSpPr>
            <p:spPr bwMode="auto">
              <a:xfrm>
                <a:off x="2895600" y="2171699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3" name="Rectangle 11"/>
              <p:cNvSpPr>
                <a:spLocks noChangeArrowheads="1"/>
              </p:cNvSpPr>
              <p:nvPr/>
            </p:nvSpPr>
            <p:spPr bwMode="auto">
              <a:xfrm>
                <a:off x="3352800" y="2171699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4" name="Rectangle 12"/>
              <p:cNvSpPr>
                <a:spLocks noChangeArrowheads="1"/>
              </p:cNvSpPr>
              <p:nvPr/>
            </p:nvSpPr>
            <p:spPr bwMode="auto">
              <a:xfrm>
                <a:off x="3810000" y="2171699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5" name="Rectangle 13"/>
              <p:cNvSpPr>
                <a:spLocks noChangeArrowheads="1"/>
              </p:cNvSpPr>
              <p:nvPr/>
            </p:nvSpPr>
            <p:spPr bwMode="auto">
              <a:xfrm>
                <a:off x="4267200" y="2171699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6" name="Rectangle 14"/>
              <p:cNvSpPr>
                <a:spLocks noChangeArrowheads="1"/>
              </p:cNvSpPr>
              <p:nvPr/>
            </p:nvSpPr>
            <p:spPr bwMode="auto">
              <a:xfrm>
                <a:off x="4724400" y="2171699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>
                <a:off x="5180965" y="2171346"/>
                <a:ext cx="457835" cy="444553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/>
              </a:p>
            </p:txBody>
          </p:sp>
          <p:sp>
            <p:nvSpPr>
              <p:cNvPr id="28" name="Rectangle 16"/>
              <p:cNvSpPr>
                <a:spLocks noChangeArrowheads="1"/>
              </p:cNvSpPr>
              <p:nvPr/>
            </p:nvSpPr>
            <p:spPr bwMode="auto">
              <a:xfrm>
                <a:off x="2895600" y="2615452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9" name="Rectangle 28"/>
              <p:cNvSpPr/>
              <p:nvPr/>
            </p:nvSpPr>
            <p:spPr bwMode="auto">
              <a:xfrm>
                <a:off x="3354070" y="2615899"/>
                <a:ext cx="455613" cy="442331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/>
              </a:p>
            </p:txBody>
          </p:sp>
          <p:sp>
            <p:nvSpPr>
              <p:cNvPr id="30" name="Rectangle 18"/>
              <p:cNvSpPr>
                <a:spLocks noChangeArrowheads="1"/>
              </p:cNvSpPr>
              <p:nvPr/>
            </p:nvSpPr>
            <p:spPr bwMode="auto">
              <a:xfrm>
                <a:off x="3810000" y="2615452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31" name="Rectangle 30"/>
              <p:cNvSpPr/>
              <p:nvPr/>
            </p:nvSpPr>
            <p:spPr bwMode="auto">
              <a:xfrm>
                <a:off x="4267518" y="2615899"/>
                <a:ext cx="457835" cy="442331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/>
              </a:p>
            </p:txBody>
          </p:sp>
          <p:sp>
            <p:nvSpPr>
              <p:cNvPr id="32" name="Rectangle 20"/>
              <p:cNvSpPr>
                <a:spLocks noChangeArrowheads="1"/>
              </p:cNvSpPr>
              <p:nvPr/>
            </p:nvSpPr>
            <p:spPr bwMode="auto">
              <a:xfrm>
                <a:off x="4724400" y="2615452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33" name="Rectangle 21"/>
              <p:cNvSpPr>
                <a:spLocks noChangeArrowheads="1"/>
              </p:cNvSpPr>
              <p:nvPr/>
            </p:nvSpPr>
            <p:spPr bwMode="auto">
              <a:xfrm>
                <a:off x="5181600" y="2615452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34" name="Rectangle 22"/>
              <p:cNvSpPr>
                <a:spLocks noChangeArrowheads="1"/>
              </p:cNvSpPr>
              <p:nvPr/>
            </p:nvSpPr>
            <p:spPr bwMode="auto">
              <a:xfrm>
                <a:off x="2895600" y="3059205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35" name="Rectangle 34"/>
              <p:cNvSpPr/>
              <p:nvPr/>
            </p:nvSpPr>
            <p:spPr bwMode="auto">
              <a:xfrm>
                <a:off x="3354070" y="3058230"/>
                <a:ext cx="455613" cy="444553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/>
              </a:p>
            </p:txBody>
          </p:sp>
          <p:sp>
            <p:nvSpPr>
              <p:cNvPr id="36" name="Rectangle 24"/>
              <p:cNvSpPr>
                <a:spLocks noChangeArrowheads="1"/>
              </p:cNvSpPr>
              <p:nvPr/>
            </p:nvSpPr>
            <p:spPr bwMode="auto">
              <a:xfrm>
                <a:off x="3810000" y="3059205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4267518" y="3058230"/>
                <a:ext cx="457835" cy="444553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/>
              </a:p>
            </p:txBody>
          </p:sp>
          <p:sp>
            <p:nvSpPr>
              <p:cNvPr id="38" name="Rectangle 26"/>
              <p:cNvSpPr>
                <a:spLocks noChangeArrowheads="1"/>
              </p:cNvSpPr>
              <p:nvPr/>
            </p:nvSpPr>
            <p:spPr bwMode="auto">
              <a:xfrm>
                <a:off x="4724400" y="3059205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39" name="Rectangle 38"/>
              <p:cNvSpPr/>
              <p:nvPr/>
            </p:nvSpPr>
            <p:spPr bwMode="auto">
              <a:xfrm>
                <a:off x="5180965" y="3058230"/>
                <a:ext cx="457835" cy="444553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/>
              </a:p>
            </p:txBody>
          </p:sp>
          <p:sp>
            <p:nvSpPr>
              <p:cNvPr id="40" name="Rectangle 28"/>
              <p:cNvSpPr>
                <a:spLocks noChangeArrowheads="1"/>
              </p:cNvSpPr>
              <p:nvPr/>
            </p:nvSpPr>
            <p:spPr bwMode="auto">
              <a:xfrm>
                <a:off x="2895600" y="3502958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41" name="Rectangle 40"/>
              <p:cNvSpPr/>
              <p:nvPr/>
            </p:nvSpPr>
            <p:spPr bwMode="auto">
              <a:xfrm>
                <a:off x="3354070" y="3502782"/>
                <a:ext cx="455613" cy="444553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/>
              </a:p>
            </p:txBody>
          </p:sp>
          <p:sp>
            <p:nvSpPr>
              <p:cNvPr id="42" name="Rectangle 30"/>
              <p:cNvSpPr>
                <a:spLocks noChangeArrowheads="1"/>
              </p:cNvSpPr>
              <p:nvPr/>
            </p:nvSpPr>
            <p:spPr bwMode="auto">
              <a:xfrm>
                <a:off x="3810000" y="3502958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43" name="Rectangle 31"/>
              <p:cNvSpPr>
                <a:spLocks noChangeArrowheads="1"/>
              </p:cNvSpPr>
              <p:nvPr/>
            </p:nvSpPr>
            <p:spPr bwMode="auto">
              <a:xfrm>
                <a:off x="4267200" y="3502958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44" name="Rectangle 32"/>
              <p:cNvSpPr>
                <a:spLocks noChangeArrowheads="1"/>
              </p:cNvSpPr>
              <p:nvPr/>
            </p:nvSpPr>
            <p:spPr bwMode="auto">
              <a:xfrm>
                <a:off x="4724400" y="3502958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45" name="Rectangle 33"/>
              <p:cNvSpPr>
                <a:spLocks noChangeArrowheads="1"/>
              </p:cNvSpPr>
              <p:nvPr/>
            </p:nvSpPr>
            <p:spPr bwMode="auto">
              <a:xfrm>
                <a:off x="5181600" y="3502958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46" name="Rectangle 34"/>
              <p:cNvSpPr>
                <a:spLocks noChangeArrowheads="1"/>
              </p:cNvSpPr>
              <p:nvPr/>
            </p:nvSpPr>
            <p:spPr bwMode="auto">
              <a:xfrm>
                <a:off x="2895600" y="3946711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47" name="Rectangle 35"/>
              <p:cNvSpPr>
                <a:spLocks noChangeArrowheads="1"/>
              </p:cNvSpPr>
              <p:nvPr/>
            </p:nvSpPr>
            <p:spPr bwMode="auto">
              <a:xfrm>
                <a:off x="3352800" y="3946711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48" name="Rectangle 47"/>
              <p:cNvSpPr/>
              <p:nvPr/>
            </p:nvSpPr>
            <p:spPr bwMode="auto">
              <a:xfrm>
                <a:off x="3809684" y="3947335"/>
                <a:ext cx="457835" cy="442329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/>
              </a:p>
            </p:txBody>
          </p:sp>
          <p:sp>
            <p:nvSpPr>
              <p:cNvPr id="49" name="Rectangle 48"/>
              <p:cNvSpPr/>
              <p:nvPr/>
            </p:nvSpPr>
            <p:spPr bwMode="auto">
              <a:xfrm>
                <a:off x="4267518" y="3947335"/>
                <a:ext cx="457835" cy="442329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/>
              </a:p>
            </p:txBody>
          </p:sp>
          <p:sp>
            <p:nvSpPr>
              <p:cNvPr id="50" name="Rectangle 38"/>
              <p:cNvSpPr>
                <a:spLocks noChangeArrowheads="1"/>
              </p:cNvSpPr>
              <p:nvPr/>
            </p:nvSpPr>
            <p:spPr bwMode="auto">
              <a:xfrm>
                <a:off x="4724400" y="3946711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51" name="Rectangle 50"/>
              <p:cNvSpPr/>
              <p:nvPr/>
            </p:nvSpPr>
            <p:spPr bwMode="auto">
              <a:xfrm>
                <a:off x="5180965" y="3947335"/>
                <a:ext cx="457835" cy="442329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/>
              </a:p>
            </p:txBody>
          </p:sp>
          <p:sp>
            <p:nvSpPr>
              <p:cNvPr id="52" name="Rectangle 51"/>
              <p:cNvSpPr/>
              <p:nvPr/>
            </p:nvSpPr>
            <p:spPr bwMode="auto">
              <a:xfrm>
                <a:off x="2896236" y="4389664"/>
                <a:ext cx="457835" cy="444553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/>
              </a:p>
            </p:txBody>
          </p:sp>
          <p:sp>
            <p:nvSpPr>
              <p:cNvPr id="53" name="Rectangle 41"/>
              <p:cNvSpPr>
                <a:spLocks noChangeArrowheads="1"/>
              </p:cNvSpPr>
              <p:nvPr/>
            </p:nvSpPr>
            <p:spPr bwMode="auto">
              <a:xfrm>
                <a:off x="3352800" y="4390464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54" name="Rectangle 42"/>
              <p:cNvSpPr>
                <a:spLocks noChangeArrowheads="1"/>
              </p:cNvSpPr>
              <p:nvPr/>
            </p:nvSpPr>
            <p:spPr bwMode="auto">
              <a:xfrm>
                <a:off x="3810000" y="4390464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4267518" y="4389664"/>
                <a:ext cx="457835" cy="444553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/>
              </a:p>
            </p:txBody>
          </p:sp>
          <p:sp>
            <p:nvSpPr>
              <p:cNvPr id="56" name="Rectangle 44"/>
              <p:cNvSpPr>
                <a:spLocks noChangeArrowheads="1"/>
              </p:cNvSpPr>
              <p:nvPr/>
            </p:nvSpPr>
            <p:spPr bwMode="auto">
              <a:xfrm>
                <a:off x="4724400" y="4390464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57" name="Rectangle 45"/>
              <p:cNvSpPr>
                <a:spLocks noChangeArrowheads="1"/>
              </p:cNvSpPr>
              <p:nvPr/>
            </p:nvSpPr>
            <p:spPr bwMode="auto">
              <a:xfrm>
                <a:off x="5181600" y="4390464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sp>
          <p:nvSpPr>
            <p:cNvPr id="10" name="TextBox 47"/>
            <p:cNvSpPr txBox="1">
              <a:spLocks noChangeArrowheads="1"/>
            </p:cNvSpPr>
            <p:nvPr/>
          </p:nvSpPr>
          <p:spPr bwMode="auto">
            <a:xfrm>
              <a:off x="2895599" y="1802367"/>
              <a:ext cx="457199" cy="430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>
                  <a:solidFill>
                    <a:srgbClr val="800000"/>
                  </a:solidFill>
                </a:rPr>
                <a:t>0</a:t>
              </a:r>
              <a:endParaRPr lang="en-SG" sz="1400">
                <a:solidFill>
                  <a:srgbClr val="800000"/>
                </a:solidFill>
              </a:endParaRPr>
            </a:p>
          </p:txBody>
        </p:sp>
        <p:sp>
          <p:nvSpPr>
            <p:cNvPr id="11" name="TextBox 48"/>
            <p:cNvSpPr txBox="1">
              <a:spLocks noChangeArrowheads="1"/>
            </p:cNvSpPr>
            <p:nvPr/>
          </p:nvSpPr>
          <p:spPr bwMode="auto">
            <a:xfrm>
              <a:off x="3352800" y="1802367"/>
              <a:ext cx="457199" cy="430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>
                  <a:solidFill>
                    <a:srgbClr val="800000"/>
                  </a:solidFill>
                </a:rPr>
                <a:t>1</a:t>
              </a:r>
              <a:endParaRPr lang="en-SG" sz="1400">
                <a:solidFill>
                  <a:srgbClr val="800000"/>
                </a:solidFill>
              </a:endParaRPr>
            </a:p>
          </p:txBody>
        </p:sp>
        <p:sp>
          <p:nvSpPr>
            <p:cNvPr id="12" name="TextBox 49"/>
            <p:cNvSpPr txBox="1">
              <a:spLocks noChangeArrowheads="1"/>
            </p:cNvSpPr>
            <p:nvPr/>
          </p:nvSpPr>
          <p:spPr bwMode="auto">
            <a:xfrm>
              <a:off x="3810000" y="1802367"/>
              <a:ext cx="457199" cy="430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>
                  <a:solidFill>
                    <a:srgbClr val="800000"/>
                  </a:solidFill>
                </a:rPr>
                <a:t>2</a:t>
              </a:r>
              <a:endParaRPr lang="en-SG" sz="1400">
                <a:solidFill>
                  <a:srgbClr val="800000"/>
                </a:solidFill>
              </a:endParaRPr>
            </a:p>
          </p:txBody>
        </p:sp>
        <p:sp>
          <p:nvSpPr>
            <p:cNvPr id="13" name="TextBox 50"/>
            <p:cNvSpPr txBox="1">
              <a:spLocks noChangeArrowheads="1"/>
            </p:cNvSpPr>
            <p:nvPr/>
          </p:nvSpPr>
          <p:spPr bwMode="auto">
            <a:xfrm>
              <a:off x="4267200" y="1802367"/>
              <a:ext cx="457199" cy="430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>
                  <a:solidFill>
                    <a:srgbClr val="800000"/>
                  </a:solidFill>
                </a:rPr>
                <a:t>3</a:t>
              </a:r>
              <a:endParaRPr lang="en-SG" sz="1400">
                <a:solidFill>
                  <a:srgbClr val="800000"/>
                </a:solidFill>
              </a:endParaRPr>
            </a:p>
          </p:txBody>
        </p:sp>
        <p:sp>
          <p:nvSpPr>
            <p:cNvPr id="14" name="TextBox 51"/>
            <p:cNvSpPr txBox="1">
              <a:spLocks noChangeArrowheads="1"/>
            </p:cNvSpPr>
            <p:nvPr/>
          </p:nvSpPr>
          <p:spPr bwMode="auto">
            <a:xfrm>
              <a:off x="4724400" y="1802367"/>
              <a:ext cx="457199" cy="430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>
                  <a:solidFill>
                    <a:srgbClr val="800000"/>
                  </a:solidFill>
                </a:rPr>
                <a:t>4</a:t>
              </a:r>
              <a:endParaRPr lang="en-SG" sz="1400">
                <a:solidFill>
                  <a:srgbClr val="800000"/>
                </a:solidFill>
              </a:endParaRPr>
            </a:p>
          </p:txBody>
        </p:sp>
        <p:sp>
          <p:nvSpPr>
            <p:cNvPr id="15" name="TextBox 52"/>
            <p:cNvSpPr txBox="1">
              <a:spLocks noChangeArrowheads="1"/>
            </p:cNvSpPr>
            <p:nvPr/>
          </p:nvSpPr>
          <p:spPr bwMode="auto">
            <a:xfrm>
              <a:off x="5181601" y="1802367"/>
              <a:ext cx="457199" cy="430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>
                  <a:solidFill>
                    <a:srgbClr val="800000"/>
                  </a:solidFill>
                </a:rPr>
                <a:t>5</a:t>
              </a:r>
              <a:endParaRPr lang="en-SG" sz="1400">
                <a:solidFill>
                  <a:srgbClr val="800000"/>
                </a:solidFill>
              </a:endParaRPr>
            </a:p>
          </p:txBody>
        </p:sp>
        <p:sp>
          <p:nvSpPr>
            <p:cNvPr id="16" name="TextBox 53"/>
            <p:cNvSpPr txBox="1">
              <a:spLocks noChangeArrowheads="1"/>
            </p:cNvSpPr>
            <p:nvPr/>
          </p:nvSpPr>
          <p:spPr bwMode="auto">
            <a:xfrm>
              <a:off x="2438400" y="2171700"/>
              <a:ext cx="457199" cy="430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>
                  <a:solidFill>
                    <a:srgbClr val="800000"/>
                  </a:solidFill>
                </a:rPr>
                <a:t>0</a:t>
              </a:r>
              <a:endParaRPr lang="en-SG" sz="1400">
                <a:solidFill>
                  <a:srgbClr val="800000"/>
                </a:solidFill>
              </a:endParaRPr>
            </a:p>
          </p:txBody>
        </p:sp>
        <p:sp>
          <p:nvSpPr>
            <p:cNvPr id="17" name="TextBox 54"/>
            <p:cNvSpPr txBox="1">
              <a:spLocks noChangeArrowheads="1"/>
            </p:cNvSpPr>
            <p:nvPr/>
          </p:nvSpPr>
          <p:spPr bwMode="auto">
            <a:xfrm>
              <a:off x="2438400" y="2615452"/>
              <a:ext cx="457199" cy="430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>
                  <a:solidFill>
                    <a:srgbClr val="800000"/>
                  </a:solidFill>
                </a:rPr>
                <a:t>1</a:t>
              </a:r>
              <a:endParaRPr lang="en-SG" sz="1400">
                <a:solidFill>
                  <a:srgbClr val="800000"/>
                </a:solidFill>
              </a:endParaRPr>
            </a:p>
          </p:txBody>
        </p:sp>
        <p:sp>
          <p:nvSpPr>
            <p:cNvPr id="18" name="TextBox 55"/>
            <p:cNvSpPr txBox="1">
              <a:spLocks noChangeArrowheads="1"/>
            </p:cNvSpPr>
            <p:nvPr/>
          </p:nvSpPr>
          <p:spPr bwMode="auto">
            <a:xfrm>
              <a:off x="2438400" y="3059204"/>
              <a:ext cx="457199" cy="430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>
                  <a:solidFill>
                    <a:srgbClr val="800000"/>
                  </a:solidFill>
                </a:rPr>
                <a:t>2</a:t>
              </a:r>
              <a:endParaRPr lang="en-SG" sz="1400">
                <a:solidFill>
                  <a:srgbClr val="800000"/>
                </a:solidFill>
              </a:endParaRPr>
            </a:p>
          </p:txBody>
        </p:sp>
        <p:sp>
          <p:nvSpPr>
            <p:cNvPr id="19" name="TextBox 56"/>
            <p:cNvSpPr txBox="1">
              <a:spLocks noChangeArrowheads="1"/>
            </p:cNvSpPr>
            <p:nvPr/>
          </p:nvSpPr>
          <p:spPr bwMode="auto">
            <a:xfrm>
              <a:off x="2438400" y="3502958"/>
              <a:ext cx="457199" cy="430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>
                  <a:solidFill>
                    <a:srgbClr val="800000"/>
                  </a:solidFill>
                </a:rPr>
                <a:t>3</a:t>
              </a:r>
              <a:endParaRPr lang="en-SG" sz="1400">
                <a:solidFill>
                  <a:srgbClr val="800000"/>
                </a:solidFill>
              </a:endParaRPr>
            </a:p>
          </p:txBody>
        </p:sp>
        <p:sp>
          <p:nvSpPr>
            <p:cNvPr id="20" name="TextBox 57"/>
            <p:cNvSpPr txBox="1">
              <a:spLocks noChangeArrowheads="1"/>
            </p:cNvSpPr>
            <p:nvPr/>
          </p:nvSpPr>
          <p:spPr bwMode="auto">
            <a:xfrm>
              <a:off x="2438400" y="3946711"/>
              <a:ext cx="457199" cy="430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>
                  <a:solidFill>
                    <a:srgbClr val="800000"/>
                  </a:solidFill>
                </a:rPr>
                <a:t>4</a:t>
              </a:r>
              <a:endParaRPr lang="en-SG" sz="1400">
                <a:solidFill>
                  <a:srgbClr val="800000"/>
                </a:solidFill>
              </a:endParaRPr>
            </a:p>
          </p:txBody>
        </p:sp>
        <p:sp>
          <p:nvSpPr>
            <p:cNvPr id="21" name="TextBox 58"/>
            <p:cNvSpPr txBox="1">
              <a:spLocks noChangeArrowheads="1"/>
            </p:cNvSpPr>
            <p:nvPr/>
          </p:nvSpPr>
          <p:spPr bwMode="auto">
            <a:xfrm>
              <a:off x="2438400" y="4390465"/>
              <a:ext cx="457199" cy="430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>
                  <a:solidFill>
                    <a:srgbClr val="800000"/>
                  </a:solidFill>
                </a:rPr>
                <a:t>5</a:t>
              </a:r>
              <a:endParaRPr lang="en-SG" sz="1400">
                <a:solidFill>
                  <a:srgbClr val="800000"/>
                </a:solidFill>
              </a:endParaRPr>
            </a:p>
          </p:txBody>
        </p:sp>
      </p:grpSp>
      <p:sp>
        <p:nvSpPr>
          <p:cNvPr id="58" name="Rectangle 3"/>
          <p:cNvSpPr txBox="1">
            <a:spLocks noChangeArrowheads="1"/>
          </p:cNvSpPr>
          <p:nvPr/>
        </p:nvSpPr>
        <p:spPr bwMode="auto">
          <a:xfrm>
            <a:off x="471488" y="1289050"/>
            <a:ext cx="8215312" cy="514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path in a maze is defined to be 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valid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if the path is within the maze and does not knock against any wall.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Examples:</a:t>
            </a:r>
          </a:p>
          <a:p>
            <a:pPr marL="857250" marR="0" lvl="1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Valid path: ‘E’, ‘E’, ‘S’, ‘N’, ‘E’, ‘E’, ‘S’</a:t>
            </a:r>
          </a:p>
          <a:p>
            <a:pPr marL="857250" marR="0" lvl="1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Invalid path: ‘S’, ‘S’, ‘W’</a:t>
            </a:r>
          </a:p>
          <a:p>
            <a:pPr marL="857250" marR="0" lvl="1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Invalid path: ‘S’, ‘S’, ‘S’, ‘E’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Write a function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GB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int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 </a:t>
            </a:r>
            <a:r>
              <a:rPr kumimoji="0" lang="en-GB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isValid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(</a:t>
            </a:r>
            <a:r>
              <a:rPr kumimoji="0" lang="en-GB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int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maze[][6],  char path[])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that takes in a 6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 6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  <a:sym typeface="Symbol" pitchFamily="18" charset="2"/>
              </a:rPr>
              <a:t>maze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and a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  <a:sym typeface="Symbol" pitchFamily="18" charset="2"/>
              </a:rPr>
              <a:t>path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with at most 10 characters. It returns 1 if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  <a:sym typeface="Symbol" pitchFamily="18" charset="2"/>
              </a:rPr>
              <a:t>path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is valid in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  <a:sym typeface="Symbol" pitchFamily="18" charset="2"/>
              </a:rPr>
              <a:t>maze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, or returns 0 otherwise.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This is a take-home exercise. 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An incomplete program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Week8_IsValid.c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is given. It handles string input which is not covered yet.</a:t>
            </a: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9" name="Group 59"/>
          <p:cNvGrpSpPr>
            <a:grpSpLocks/>
          </p:cNvGrpSpPr>
          <p:nvPr/>
        </p:nvGrpSpPr>
        <p:grpSpPr bwMode="auto">
          <a:xfrm>
            <a:off x="5877145" y="1988841"/>
            <a:ext cx="2205245" cy="2070230"/>
            <a:chOff x="2438400" y="1802367"/>
            <a:chExt cx="3200400" cy="3031850"/>
          </a:xfrm>
        </p:grpSpPr>
        <p:grpSp>
          <p:nvGrpSpPr>
            <p:cNvPr id="60" name="Group 46"/>
            <p:cNvGrpSpPr>
              <a:grpSpLocks/>
            </p:cNvGrpSpPr>
            <p:nvPr/>
          </p:nvGrpSpPr>
          <p:grpSpPr bwMode="auto">
            <a:xfrm>
              <a:off x="2895600" y="2171699"/>
              <a:ext cx="2743200" cy="2662518"/>
              <a:chOff x="2895600" y="2171699"/>
              <a:chExt cx="2743200" cy="2662518"/>
            </a:xfrm>
          </p:grpSpPr>
          <p:sp>
            <p:nvSpPr>
              <p:cNvPr id="73" name="Rectangle 5"/>
              <p:cNvSpPr>
                <a:spLocks noChangeArrowheads="1"/>
              </p:cNvSpPr>
              <p:nvPr/>
            </p:nvSpPr>
            <p:spPr bwMode="auto">
              <a:xfrm>
                <a:off x="2895600" y="2171699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74" name="Rectangle 11"/>
              <p:cNvSpPr>
                <a:spLocks noChangeArrowheads="1"/>
              </p:cNvSpPr>
              <p:nvPr/>
            </p:nvSpPr>
            <p:spPr bwMode="auto">
              <a:xfrm>
                <a:off x="3352800" y="2171699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75" name="Rectangle 12"/>
              <p:cNvSpPr>
                <a:spLocks noChangeArrowheads="1"/>
              </p:cNvSpPr>
              <p:nvPr/>
            </p:nvSpPr>
            <p:spPr bwMode="auto">
              <a:xfrm>
                <a:off x="3810000" y="2171699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76" name="Rectangle 13"/>
              <p:cNvSpPr>
                <a:spLocks noChangeArrowheads="1"/>
              </p:cNvSpPr>
              <p:nvPr/>
            </p:nvSpPr>
            <p:spPr bwMode="auto">
              <a:xfrm>
                <a:off x="4267200" y="2171699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77" name="Rectangle 14"/>
              <p:cNvSpPr>
                <a:spLocks noChangeArrowheads="1"/>
              </p:cNvSpPr>
              <p:nvPr/>
            </p:nvSpPr>
            <p:spPr bwMode="auto">
              <a:xfrm>
                <a:off x="4724400" y="2171699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78" name="Rectangle 77"/>
              <p:cNvSpPr/>
              <p:nvPr/>
            </p:nvSpPr>
            <p:spPr bwMode="auto">
              <a:xfrm>
                <a:off x="5180965" y="2171346"/>
                <a:ext cx="457835" cy="444553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/>
              </a:p>
            </p:txBody>
          </p:sp>
          <p:sp>
            <p:nvSpPr>
              <p:cNvPr id="79" name="Rectangle 16"/>
              <p:cNvSpPr>
                <a:spLocks noChangeArrowheads="1"/>
              </p:cNvSpPr>
              <p:nvPr/>
            </p:nvSpPr>
            <p:spPr bwMode="auto">
              <a:xfrm>
                <a:off x="2895600" y="2615452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80" name="Rectangle 79"/>
              <p:cNvSpPr/>
              <p:nvPr/>
            </p:nvSpPr>
            <p:spPr bwMode="auto">
              <a:xfrm>
                <a:off x="3354070" y="2615899"/>
                <a:ext cx="455613" cy="442331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/>
              </a:p>
            </p:txBody>
          </p:sp>
          <p:sp>
            <p:nvSpPr>
              <p:cNvPr id="81" name="Rectangle 18"/>
              <p:cNvSpPr>
                <a:spLocks noChangeArrowheads="1"/>
              </p:cNvSpPr>
              <p:nvPr/>
            </p:nvSpPr>
            <p:spPr bwMode="auto">
              <a:xfrm>
                <a:off x="3810000" y="2615452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82" name="Rectangle 81"/>
              <p:cNvSpPr/>
              <p:nvPr/>
            </p:nvSpPr>
            <p:spPr bwMode="auto">
              <a:xfrm>
                <a:off x="4267518" y="2615899"/>
                <a:ext cx="457835" cy="442331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/>
              </a:p>
            </p:txBody>
          </p:sp>
          <p:sp>
            <p:nvSpPr>
              <p:cNvPr id="83" name="Rectangle 20"/>
              <p:cNvSpPr>
                <a:spLocks noChangeArrowheads="1"/>
              </p:cNvSpPr>
              <p:nvPr/>
            </p:nvSpPr>
            <p:spPr bwMode="auto">
              <a:xfrm>
                <a:off x="4724400" y="2615452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84" name="Rectangle 21"/>
              <p:cNvSpPr>
                <a:spLocks noChangeArrowheads="1"/>
              </p:cNvSpPr>
              <p:nvPr/>
            </p:nvSpPr>
            <p:spPr bwMode="auto">
              <a:xfrm>
                <a:off x="5181600" y="2615452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85" name="Rectangle 22"/>
              <p:cNvSpPr>
                <a:spLocks noChangeArrowheads="1"/>
              </p:cNvSpPr>
              <p:nvPr/>
            </p:nvSpPr>
            <p:spPr bwMode="auto">
              <a:xfrm>
                <a:off x="2895600" y="3059205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86" name="Rectangle 85"/>
              <p:cNvSpPr/>
              <p:nvPr/>
            </p:nvSpPr>
            <p:spPr bwMode="auto">
              <a:xfrm>
                <a:off x="3354070" y="3058230"/>
                <a:ext cx="455613" cy="444553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/>
              </a:p>
            </p:txBody>
          </p:sp>
          <p:sp>
            <p:nvSpPr>
              <p:cNvPr id="87" name="Rectangle 24"/>
              <p:cNvSpPr>
                <a:spLocks noChangeArrowheads="1"/>
              </p:cNvSpPr>
              <p:nvPr/>
            </p:nvSpPr>
            <p:spPr bwMode="auto">
              <a:xfrm>
                <a:off x="3810000" y="3059205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88" name="Rectangle 87"/>
              <p:cNvSpPr/>
              <p:nvPr/>
            </p:nvSpPr>
            <p:spPr bwMode="auto">
              <a:xfrm>
                <a:off x="4267518" y="3058230"/>
                <a:ext cx="457835" cy="444553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/>
              </a:p>
            </p:txBody>
          </p:sp>
          <p:sp>
            <p:nvSpPr>
              <p:cNvPr id="89" name="Rectangle 26"/>
              <p:cNvSpPr>
                <a:spLocks noChangeArrowheads="1"/>
              </p:cNvSpPr>
              <p:nvPr/>
            </p:nvSpPr>
            <p:spPr bwMode="auto">
              <a:xfrm>
                <a:off x="4724400" y="3059205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90" name="Rectangle 89"/>
              <p:cNvSpPr/>
              <p:nvPr/>
            </p:nvSpPr>
            <p:spPr bwMode="auto">
              <a:xfrm>
                <a:off x="5180965" y="3058230"/>
                <a:ext cx="457835" cy="444553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/>
              </a:p>
            </p:txBody>
          </p:sp>
          <p:sp>
            <p:nvSpPr>
              <p:cNvPr id="91" name="Rectangle 28"/>
              <p:cNvSpPr>
                <a:spLocks noChangeArrowheads="1"/>
              </p:cNvSpPr>
              <p:nvPr/>
            </p:nvSpPr>
            <p:spPr bwMode="auto">
              <a:xfrm>
                <a:off x="2895600" y="3502958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92" name="Rectangle 91"/>
              <p:cNvSpPr/>
              <p:nvPr/>
            </p:nvSpPr>
            <p:spPr bwMode="auto">
              <a:xfrm>
                <a:off x="3354070" y="3502782"/>
                <a:ext cx="455613" cy="444553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/>
              </a:p>
            </p:txBody>
          </p:sp>
          <p:sp>
            <p:nvSpPr>
              <p:cNvPr id="93" name="Rectangle 30"/>
              <p:cNvSpPr>
                <a:spLocks noChangeArrowheads="1"/>
              </p:cNvSpPr>
              <p:nvPr/>
            </p:nvSpPr>
            <p:spPr bwMode="auto">
              <a:xfrm>
                <a:off x="3810000" y="3502958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94" name="Rectangle 31"/>
              <p:cNvSpPr>
                <a:spLocks noChangeArrowheads="1"/>
              </p:cNvSpPr>
              <p:nvPr/>
            </p:nvSpPr>
            <p:spPr bwMode="auto">
              <a:xfrm>
                <a:off x="4267200" y="3502958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95" name="Rectangle 32"/>
              <p:cNvSpPr>
                <a:spLocks noChangeArrowheads="1"/>
              </p:cNvSpPr>
              <p:nvPr/>
            </p:nvSpPr>
            <p:spPr bwMode="auto">
              <a:xfrm>
                <a:off x="4724400" y="3502958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96" name="Rectangle 33"/>
              <p:cNvSpPr>
                <a:spLocks noChangeArrowheads="1"/>
              </p:cNvSpPr>
              <p:nvPr/>
            </p:nvSpPr>
            <p:spPr bwMode="auto">
              <a:xfrm>
                <a:off x="5181600" y="3502958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97" name="Rectangle 34"/>
              <p:cNvSpPr>
                <a:spLocks noChangeArrowheads="1"/>
              </p:cNvSpPr>
              <p:nvPr/>
            </p:nvSpPr>
            <p:spPr bwMode="auto">
              <a:xfrm>
                <a:off x="2895600" y="3946711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98" name="Rectangle 35"/>
              <p:cNvSpPr>
                <a:spLocks noChangeArrowheads="1"/>
              </p:cNvSpPr>
              <p:nvPr/>
            </p:nvSpPr>
            <p:spPr bwMode="auto">
              <a:xfrm>
                <a:off x="3352800" y="3946711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99" name="Rectangle 98"/>
              <p:cNvSpPr/>
              <p:nvPr/>
            </p:nvSpPr>
            <p:spPr bwMode="auto">
              <a:xfrm>
                <a:off x="3809684" y="3947335"/>
                <a:ext cx="457835" cy="442329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/>
              </a:p>
            </p:txBody>
          </p:sp>
          <p:sp>
            <p:nvSpPr>
              <p:cNvPr id="100" name="Rectangle 99"/>
              <p:cNvSpPr/>
              <p:nvPr/>
            </p:nvSpPr>
            <p:spPr bwMode="auto">
              <a:xfrm>
                <a:off x="4267518" y="3947335"/>
                <a:ext cx="457835" cy="442329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/>
              </a:p>
            </p:txBody>
          </p:sp>
          <p:sp>
            <p:nvSpPr>
              <p:cNvPr id="101" name="Rectangle 38"/>
              <p:cNvSpPr>
                <a:spLocks noChangeArrowheads="1"/>
              </p:cNvSpPr>
              <p:nvPr/>
            </p:nvSpPr>
            <p:spPr bwMode="auto">
              <a:xfrm>
                <a:off x="4724400" y="3946711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102" name="Rectangle 101"/>
              <p:cNvSpPr/>
              <p:nvPr/>
            </p:nvSpPr>
            <p:spPr bwMode="auto">
              <a:xfrm>
                <a:off x="5180965" y="3947335"/>
                <a:ext cx="457835" cy="442329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/>
              </a:p>
            </p:txBody>
          </p:sp>
          <p:sp>
            <p:nvSpPr>
              <p:cNvPr id="103" name="Rectangle 102"/>
              <p:cNvSpPr/>
              <p:nvPr/>
            </p:nvSpPr>
            <p:spPr bwMode="auto">
              <a:xfrm>
                <a:off x="2896236" y="4389664"/>
                <a:ext cx="457835" cy="444553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/>
              </a:p>
            </p:txBody>
          </p:sp>
          <p:sp>
            <p:nvSpPr>
              <p:cNvPr id="104" name="Rectangle 41"/>
              <p:cNvSpPr>
                <a:spLocks noChangeArrowheads="1"/>
              </p:cNvSpPr>
              <p:nvPr/>
            </p:nvSpPr>
            <p:spPr bwMode="auto">
              <a:xfrm>
                <a:off x="3352800" y="4390464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105" name="Rectangle 42"/>
              <p:cNvSpPr>
                <a:spLocks noChangeArrowheads="1"/>
              </p:cNvSpPr>
              <p:nvPr/>
            </p:nvSpPr>
            <p:spPr bwMode="auto">
              <a:xfrm>
                <a:off x="3810000" y="4390464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106" name="Rectangle 105"/>
              <p:cNvSpPr/>
              <p:nvPr/>
            </p:nvSpPr>
            <p:spPr bwMode="auto">
              <a:xfrm>
                <a:off x="4267518" y="4389664"/>
                <a:ext cx="457835" cy="444553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/>
              </a:p>
            </p:txBody>
          </p:sp>
          <p:sp>
            <p:nvSpPr>
              <p:cNvPr id="107" name="Rectangle 44"/>
              <p:cNvSpPr>
                <a:spLocks noChangeArrowheads="1"/>
              </p:cNvSpPr>
              <p:nvPr/>
            </p:nvSpPr>
            <p:spPr bwMode="auto">
              <a:xfrm>
                <a:off x="4724400" y="4390464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108" name="Rectangle 45"/>
              <p:cNvSpPr>
                <a:spLocks noChangeArrowheads="1"/>
              </p:cNvSpPr>
              <p:nvPr/>
            </p:nvSpPr>
            <p:spPr bwMode="auto">
              <a:xfrm>
                <a:off x="5181600" y="4390464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sp>
          <p:nvSpPr>
            <p:cNvPr id="61" name="TextBox 47"/>
            <p:cNvSpPr txBox="1">
              <a:spLocks noChangeArrowheads="1"/>
            </p:cNvSpPr>
            <p:nvPr/>
          </p:nvSpPr>
          <p:spPr bwMode="auto">
            <a:xfrm>
              <a:off x="2895599" y="1802367"/>
              <a:ext cx="457199" cy="430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>
                  <a:solidFill>
                    <a:srgbClr val="800000"/>
                  </a:solidFill>
                </a:rPr>
                <a:t>0</a:t>
              </a:r>
              <a:endParaRPr lang="en-SG" sz="1400">
                <a:solidFill>
                  <a:srgbClr val="800000"/>
                </a:solidFill>
              </a:endParaRPr>
            </a:p>
          </p:txBody>
        </p:sp>
        <p:sp>
          <p:nvSpPr>
            <p:cNvPr id="62" name="TextBox 48"/>
            <p:cNvSpPr txBox="1">
              <a:spLocks noChangeArrowheads="1"/>
            </p:cNvSpPr>
            <p:nvPr/>
          </p:nvSpPr>
          <p:spPr bwMode="auto">
            <a:xfrm>
              <a:off x="3352800" y="1802367"/>
              <a:ext cx="457199" cy="430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>
                  <a:solidFill>
                    <a:srgbClr val="800000"/>
                  </a:solidFill>
                </a:rPr>
                <a:t>1</a:t>
              </a:r>
              <a:endParaRPr lang="en-SG" sz="1400">
                <a:solidFill>
                  <a:srgbClr val="800000"/>
                </a:solidFill>
              </a:endParaRPr>
            </a:p>
          </p:txBody>
        </p:sp>
        <p:sp>
          <p:nvSpPr>
            <p:cNvPr id="63" name="TextBox 49"/>
            <p:cNvSpPr txBox="1">
              <a:spLocks noChangeArrowheads="1"/>
            </p:cNvSpPr>
            <p:nvPr/>
          </p:nvSpPr>
          <p:spPr bwMode="auto">
            <a:xfrm>
              <a:off x="3810000" y="1802367"/>
              <a:ext cx="457199" cy="430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>
                  <a:solidFill>
                    <a:srgbClr val="800000"/>
                  </a:solidFill>
                </a:rPr>
                <a:t>2</a:t>
              </a:r>
              <a:endParaRPr lang="en-SG" sz="1400">
                <a:solidFill>
                  <a:srgbClr val="800000"/>
                </a:solidFill>
              </a:endParaRPr>
            </a:p>
          </p:txBody>
        </p:sp>
        <p:sp>
          <p:nvSpPr>
            <p:cNvPr id="64" name="TextBox 50"/>
            <p:cNvSpPr txBox="1">
              <a:spLocks noChangeArrowheads="1"/>
            </p:cNvSpPr>
            <p:nvPr/>
          </p:nvSpPr>
          <p:spPr bwMode="auto">
            <a:xfrm>
              <a:off x="4267200" y="1802367"/>
              <a:ext cx="457199" cy="430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>
                  <a:solidFill>
                    <a:srgbClr val="800000"/>
                  </a:solidFill>
                </a:rPr>
                <a:t>3</a:t>
              </a:r>
              <a:endParaRPr lang="en-SG" sz="1400">
                <a:solidFill>
                  <a:srgbClr val="800000"/>
                </a:solidFill>
              </a:endParaRPr>
            </a:p>
          </p:txBody>
        </p:sp>
        <p:sp>
          <p:nvSpPr>
            <p:cNvPr id="65" name="TextBox 51"/>
            <p:cNvSpPr txBox="1">
              <a:spLocks noChangeArrowheads="1"/>
            </p:cNvSpPr>
            <p:nvPr/>
          </p:nvSpPr>
          <p:spPr bwMode="auto">
            <a:xfrm>
              <a:off x="4724400" y="1802367"/>
              <a:ext cx="457199" cy="430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>
                  <a:solidFill>
                    <a:srgbClr val="800000"/>
                  </a:solidFill>
                </a:rPr>
                <a:t>4</a:t>
              </a:r>
              <a:endParaRPr lang="en-SG" sz="1400">
                <a:solidFill>
                  <a:srgbClr val="800000"/>
                </a:solidFill>
              </a:endParaRPr>
            </a:p>
          </p:txBody>
        </p:sp>
        <p:sp>
          <p:nvSpPr>
            <p:cNvPr id="66" name="TextBox 52"/>
            <p:cNvSpPr txBox="1">
              <a:spLocks noChangeArrowheads="1"/>
            </p:cNvSpPr>
            <p:nvPr/>
          </p:nvSpPr>
          <p:spPr bwMode="auto">
            <a:xfrm>
              <a:off x="5181601" y="1802367"/>
              <a:ext cx="457199" cy="430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>
                  <a:solidFill>
                    <a:srgbClr val="800000"/>
                  </a:solidFill>
                </a:rPr>
                <a:t>5</a:t>
              </a:r>
              <a:endParaRPr lang="en-SG" sz="1400">
                <a:solidFill>
                  <a:srgbClr val="800000"/>
                </a:solidFill>
              </a:endParaRPr>
            </a:p>
          </p:txBody>
        </p:sp>
        <p:sp>
          <p:nvSpPr>
            <p:cNvPr id="67" name="TextBox 53"/>
            <p:cNvSpPr txBox="1">
              <a:spLocks noChangeArrowheads="1"/>
            </p:cNvSpPr>
            <p:nvPr/>
          </p:nvSpPr>
          <p:spPr bwMode="auto">
            <a:xfrm>
              <a:off x="2438400" y="2171700"/>
              <a:ext cx="457199" cy="430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>
                  <a:solidFill>
                    <a:srgbClr val="800000"/>
                  </a:solidFill>
                </a:rPr>
                <a:t>0</a:t>
              </a:r>
              <a:endParaRPr lang="en-SG" sz="1400">
                <a:solidFill>
                  <a:srgbClr val="800000"/>
                </a:solidFill>
              </a:endParaRPr>
            </a:p>
          </p:txBody>
        </p:sp>
        <p:sp>
          <p:nvSpPr>
            <p:cNvPr id="68" name="TextBox 54"/>
            <p:cNvSpPr txBox="1">
              <a:spLocks noChangeArrowheads="1"/>
            </p:cNvSpPr>
            <p:nvPr/>
          </p:nvSpPr>
          <p:spPr bwMode="auto">
            <a:xfrm>
              <a:off x="2438400" y="2615452"/>
              <a:ext cx="457199" cy="430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>
                  <a:solidFill>
                    <a:srgbClr val="800000"/>
                  </a:solidFill>
                </a:rPr>
                <a:t>1</a:t>
              </a:r>
              <a:endParaRPr lang="en-SG" sz="1400">
                <a:solidFill>
                  <a:srgbClr val="800000"/>
                </a:solidFill>
              </a:endParaRPr>
            </a:p>
          </p:txBody>
        </p:sp>
        <p:sp>
          <p:nvSpPr>
            <p:cNvPr id="69" name="TextBox 55"/>
            <p:cNvSpPr txBox="1">
              <a:spLocks noChangeArrowheads="1"/>
            </p:cNvSpPr>
            <p:nvPr/>
          </p:nvSpPr>
          <p:spPr bwMode="auto">
            <a:xfrm>
              <a:off x="2438400" y="3059204"/>
              <a:ext cx="457199" cy="430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>
                  <a:solidFill>
                    <a:srgbClr val="800000"/>
                  </a:solidFill>
                </a:rPr>
                <a:t>2</a:t>
              </a:r>
              <a:endParaRPr lang="en-SG" sz="1400">
                <a:solidFill>
                  <a:srgbClr val="800000"/>
                </a:solidFill>
              </a:endParaRPr>
            </a:p>
          </p:txBody>
        </p:sp>
        <p:sp>
          <p:nvSpPr>
            <p:cNvPr id="70" name="TextBox 56"/>
            <p:cNvSpPr txBox="1">
              <a:spLocks noChangeArrowheads="1"/>
            </p:cNvSpPr>
            <p:nvPr/>
          </p:nvSpPr>
          <p:spPr bwMode="auto">
            <a:xfrm>
              <a:off x="2438400" y="3502958"/>
              <a:ext cx="457199" cy="430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>
                  <a:solidFill>
                    <a:srgbClr val="800000"/>
                  </a:solidFill>
                </a:rPr>
                <a:t>3</a:t>
              </a:r>
              <a:endParaRPr lang="en-SG" sz="1400">
                <a:solidFill>
                  <a:srgbClr val="800000"/>
                </a:solidFill>
              </a:endParaRPr>
            </a:p>
          </p:txBody>
        </p:sp>
        <p:sp>
          <p:nvSpPr>
            <p:cNvPr id="71" name="TextBox 57"/>
            <p:cNvSpPr txBox="1">
              <a:spLocks noChangeArrowheads="1"/>
            </p:cNvSpPr>
            <p:nvPr/>
          </p:nvSpPr>
          <p:spPr bwMode="auto">
            <a:xfrm>
              <a:off x="2438400" y="3946711"/>
              <a:ext cx="457199" cy="430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>
                  <a:solidFill>
                    <a:srgbClr val="800000"/>
                  </a:solidFill>
                </a:rPr>
                <a:t>4</a:t>
              </a:r>
              <a:endParaRPr lang="en-SG" sz="1400">
                <a:solidFill>
                  <a:srgbClr val="800000"/>
                </a:solidFill>
              </a:endParaRPr>
            </a:p>
          </p:txBody>
        </p:sp>
        <p:sp>
          <p:nvSpPr>
            <p:cNvPr id="72" name="TextBox 58"/>
            <p:cNvSpPr txBox="1">
              <a:spLocks noChangeArrowheads="1"/>
            </p:cNvSpPr>
            <p:nvPr/>
          </p:nvSpPr>
          <p:spPr bwMode="auto">
            <a:xfrm>
              <a:off x="2438400" y="4390465"/>
              <a:ext cx="457199" cy="430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>
                  <a:solidFill>
                    <a:srgbClr val="800000"/>
                  </a:solidFill>
                </a:rPr>
                <a:t>5</a:t>
              </a:r>
              <a:endParaRPr lang="en-SG" sz="1400">
                <a:solidFill>
                  <a:srgbClr val="800000"/>
                </a:solidFill>
              </a:endParaRP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6462210" y="2393885"/>
            <a:ext cx="1170130" cy="297196"/>
            <a:chOff x="6462210" y="2393885"/>
            <a:chExt cx="1170130" cy="297196"/>
          </a:xfrm>
        </p:grpSpPr>
        <p:cxnSp>
          <p:nvCxnSpPr>
            <p:cNvPr id="109" name="Straight Arrow Connector 108"/>
            <p:cNvCxnSpPr/>
            <p:nvPr/>
          </p:nvCxnSpPr>
          <p:spPr bwMode="auto">
            <a:xfrm>
              <a:off x="6462210" y="2393885"/>
              <a:ext cx="180070" cy="0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rgbClr val="00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10" name="Straight Arrow Connector 109"/>
            <p:cNvCxnSpPr/>
            <p:nvPr/>
          </p:nvCxnSpPr>
          <p:spPr bwMode="auto">
            <a:xfrm>
              <a:off x="6766791" y="2393885"/>
              <a:ext cx="180070" cy="0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rgbClr val="00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11" name="Straight Arrow Connector 110"/>
            <p:cNvCxnSpPr/>
            <p:nvPr/>
          </p:nvCxnSpPr>
          <p:spPr bwMode="auto">
            <a:xfrm>
              <a:off x="6946861" y="2417942"/>
              <a:ext cx="0" cy="252191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rgbClr val="00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12" name="Straight Arrow Connector 111"/>
            <p:cNvCxnSpPr/>
            <p:nvPr/>
          </p:nvCxnSpPr>
          <p:spPr bwMode="auto">
            <a:xfrm flipV="1">
              <a:off x="7047275" y="2393885"/>
              <a:ext cx="0" cy="252191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rgbClr val="00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13" name="Straight Arrow Connector 112"/>
            <p:cNvCxnSpPr/>
            <p:nvPr/>
          </p:nvCxnSpPr>
          <p:spPr bwMode="auto">
            <a:xfrm>
              <a:off x="7099261" y="2393885"/>
              <a:ext cx="180070" cy="0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rgbClr val="00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14" name="Straight Arrow Connector 113"/>
            <p:cNvCxnSpPr/>
            <p:nvPr/>
          </p:nvCxnSpPr>
          <p:spPr bwMode="auto">
            <a:xfrm>
              <a:off x="7362942" y="2393885"/>
              <a:ext cx="180070" cy="0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rgbClr val="00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15" name="Straight Arrow Connector 114"/>
            <p:cNvCxnSpPr/>
            <p:nvPr/>
          </p:nvCxnSpPr>
          <p:spPr bwMode="auto">
            <a:xfrm>
              <a:off x="7632340" y="2438890"/>
              <a:ext cx="0" cy="252191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rgbClr val="00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124" name="Group 123"/>
          <p:cNvGrpSpPr/>
          <p:nvPr/>
        </p:nvGrpSpPr>
        <p:grpSpPr>
          <a:xfrm>
            <a:off x="6147175" y="2511179"/>
            <a:ext cx="180020" cy="512776"/>
            <a:chOff x="6147175" y="2511179"/>
            <a:chExt cx="180020" cy="512776"/>
          </a:xfrm>
        </p:grpSpPr>
        <p:cxnSp>
          <p:nvCxnSpPr>
            <p:cNvPr id="116" name="Straight Arrow Connector 115"/>
            <p:cNvCxnSpPr/>
            <p:nvPr/>
          </p:nvCxnSpPr>
          <p:spPr bwMode="auto">
            <a:xfrm>
              <a:off x="6327195" y="2511179"/>
              <a:ext cx="0" cy="170121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17" name="Straight Arrow Connector 116"/>
            <p:cNvCxnSpPr/>
            <p:nvPr/>
          </p:nvCxnSpPr>
          <p:spPr bwMode="auto">
            <a:xfrm>
              <a:off x="6327195" y="2773134"/>
              <a:ext cx="0" cy="147822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18" name="Straight Arrow Connector 117"/>
            <p:cNvCxnSpPr/>
            <p:nvPr/>
          </p:nvCxnSpPr>
          <p:spPr bwMode="auto">
            <a:xfrm flipH="1">
              <a:off x="6147175" y="3023955"/>
              <a:ext cx="152400" cy="0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125" name="Group 124"/>
          <p:cNvGrpSpPr/>
          <p:nvPr/>
        </p:nvGrpSpPr>
        <p:grpSpPr>
          <a:xfrm>
            <a:off x="6417205" y="2528900"/>
            <a:ext cx="180070" cy="810090"/>
            <a:chOff x="6417205" y="2528900"/>
            <a:chExt cx="180070" cy="810090"/>
          </a:xfrm>
        </p:grpSpPr>
        <p:cxnSp>
          <p:nvCxnSpPr>
            <p:cNvPr id="119" name="Straight Arrow Connector 118"/>
            <p:cNvCxnSpPr/>
            <p:nvPr/>
          </p:nvCxnSpPr>
          <p:spPr bwMode="auto">
            <a:xfrm>
              <a:off x="6417205" y="2528900"/>
              <a:ext cx="0" cy="152400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rgbClr val="0066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20" name="Straight Arrow Connector 119"/>
            <p:cNvCxnSpPr/>
            <p:nvPr/>
          </p:nvCxnSpPr>
          <p:spPr bwMode="auto">
            <a:xfrm>
              <a:off x="6417205" y="3338990"/>
              <a:ext cx="180070" cy="0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rgbClr val="0066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21" name="Straight Arrow Connector 120"/>
            <p:cNvCxnSpPr/>
            <p:nvPr/>
          </p:nvCxnSpPr>
          <p:spPr bwMode="auto">
            <a:xfrm>
              <a:off x="6417205" y="2768556"/>
              <a:ext cx="0" cy="152400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rgbClr val="0066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22" name="Straight Arrow Connector 121"/>
            <p:cNvCxnSpPr/>
            <p:nvPr/>
          </p:nvCxnSpPr>
          <p:spPr bwMode="auto">
            <a:xfrm>
              <a:off x="6417205" y="3065066"/>
              <a:ext cx="0" cy="152400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rgbClr val="0066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charset="0"/>
              </a:rPr>
              <a:t>1. Week 8 Exercise #2: Valid Path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Week9 - </a:t>
            </a:r>
            <a:fld id="{C42ADDA0-B824-4DEB-B472-7EAA7E2567F0}" type="slidenum">
              <a:rPr lang="en-SG" smtClean="0"/>
              <a:pPr>
                <a:defRPr/>
              </a:pPr>
              <a:t>6</a:t>
            </a:fld>
            <a:endParaRPr lang="en-SG" dirty="0"/>
          </a:p>
        </p:txBody>
      </p:sp>
      <p:sp>
        <p:nvSpPr>
          <p:cNvPr id="2" name="Rectangle 1"/>
          <p:cNvSpPr/>
          <p:nvPr/>
        </p:nvSpPr>
        <p:spPr>
          <a:xfrm>
            <a:off x="765864" y="1489021"/>
            <a:ext cx="820969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b="1" dirty="0" err="1"/>
              <a:t>isValid</a:t>
            </a:r>
            <a:r>
              <a:rPr lang="en-US" b="1" dirty="0"/>
              <a:t>(</a:t>
            </a:r>
            <a:r>
              <a:rPr lang="en-US" b="1" dirty="0" err="1"/>
              <a:t>int</a:t>
            </a:r>
            <a:r>
              <a:rPr lang="en-US" b="1" dirty="0"/>
              <a:t> maze[][SIZE], char path[]) {</a:t>
            </a:r>
          </a:p>
          <a:p>
            <a:r>
              <a:rPr lang="en-US" b="1" dirty="0"/>
              <a:t>	</a:t>
            </a:r>
            <a:r>
              <a:rPr lang="en-US" b="1" dirty="0" err="1"/>
              <a:t>int</a:t>
            </a:r>
            <a:r>
              <a:rPr lang="en-US" b="1" dirty="0"/>
              <a:t> row = 0, col = 0;  // maze start location</a:t>
            </a:r>
          </a:p>
          <a:p>
            <a:r>
              <a:rPr lang="en-US" b="1" dirty="0"/>
              <a:t>	</a:t>
            </a:r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b="1" dirty="0" err="1"/>
              <a:t>pathlen</a:t>
            </a:r>
            <a:r>
              <a:rPr lang="en-US" b="1" dirty="0"/>
              <a:t>, i;</a:t>
            </a:r>
          </a:p>
          <a:p>
            <a:endParaRPr lang="en-US" b="1" dirty="0"/>
          </a:p>
          <a:p>
            <a:r>
              <a:rPr lang="en-US" b="1" dirty="0"/>
              <a:t>	</a:t>
            </a:r>
            <a:r>
              <a:rPr lang="en-US" b="1" dirty="0" err="1"/>
              <a:t>pathlen</a:t>
            </a:r>
            <a:r>
              <a:rPr lang="en-US" b="1" dirty="0"/>
              <a:t> = </a:t>
            </a:r>
            <a:r>
              <a:rPr lang="en-US" b="1" dirty="0" err="1">
                <a:solidFill>
                  <a:srgbClr val="FF0000"/>
                </a:solidFill>
              </a:rPr>
              <a:t>strlen</a:t>
            </a:r>
            <a:r>
              <a:rPr lang="en-US" b="1" dirty="0"/>
              <a:t>(path);</a:t>
            </a:r>
          </a:p>
          <a:p>
            <a:r>
              <a:rPr lang="en-US" b="1" dirty="0"/>
              <a:t>	for (i=0; i &lt; </a:t>
            </a:r>
            <a:r>
              <a:rPr lang="en-US" b="1" dirty="0" err="1"/>
              <a:t>pathlen</a:t>
            </a:r>
            <a:r>
              <a:rPr lang="en-US" b="1" dirty="0"/>
              <a:t>; i++) {</a:t>
            </a:r>
          </a:p>
          <a:p>
            <a:r>
              <a:rPr lang="en-US" b="1" dirty="0"/>
              <a:t>		switch (path[i]) {</a:t>
            </a:r>
          </a:p>
          <a:p>
            <a:r>
              <a:rPr lang="en-US" b="1" dirty="0"/>
              <a:t>			case 'N': row--; break;</a:t>
            </a:r>
          </a:p>
          <a:p>
            <a:r>
              <a:rPr lang="en-US" b="1" dirty="0"/>
              <a:t>			case 'S': row++; break;</a:t>
            </a:r>
          </a:p>
          <a:p>
            <a:r>
              <a:rPr lang="en-US" b="1" dirty="0"/>
              <a:t>			case 'E': col++; break;</a:t>
            </a:r>
          </a:p>
          <a:p>
            <a:r>
              <a:rPr lang="en-US" b="1" dirty="0"/>
              <a:t>			case 'W': col--; break;</a:t>
            </a:r>
          </a:p>
          <a:p>
            <a:r>
              <a:rPr lang="en-US" b="1" dirty="0"/>
              <a:t>		}</a:t>
            </a:r>
          </a:p>
          <a:p>
            <a:r>
              <a:rPr lang="en-US" b="1" dirty="0"/>
              <a:t>		if </a:t>
            </a:r>
            <a:r>
              <a:rPr lang="en-US" b="1" dirty="0">
                <a:solidFill>
                  <a:srgbClr val="FF0000"/>
                </a:solidFill>
              </a:rPr>
              <a:t>((row &lt; 0) || (row &gt;= SIZE) || (col &lt; 0) || (col &gt;= SIZE) </a:t>
            </a:r>
          </a:p>
          <a:p>
            <a:r>
              <a:rPr lang="en-US" b="1" dirty="0">
                <a:solidFill>
                  <a:srgbClr val="FF0000"/>
                </a:solidFill>
              </a:rPr>
              <a:t>				|| (maze[row][col] == WALL))</a:t>
            </a:r>
          </a:p>
          <a:p>
            <a:r>
              <a:rPr lang="en-US" b="1" dirty="0"/>
              <a:t>			return 0;</a:t>
            </a:r>
          </a:p>
          <a:p>
            <a:r>
              <a:rPr lang="en-US" b="1" dirty="0"/>
              <a:t>	}</a:t>
            </a:r>
          </a:p>
          <a:p>
            <a:r>
              <a:rPr lang="en-US" b="1" dirty="0"/>
              <a:t>	return 1;</a:t>
            </a:r>
          </a:p>
          <a:p>
            <a:r>
              <a:rPr lang="en-US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37523068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153400" cy="97155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charset="0"/>
              </a:rPr>
              <a:t>2. Motivation </a:t>
            </a: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733425" y="1349375"/>
            <a:ext cx="7834313" cy="2826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Why study characters and strings?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>
                <a:solidFill>
                  <a:srgbClr val="0000FF"/>
                </a:solidFill>
              </a:rPr>
              <a:t>Hangman</a:t>
            </a:r>
            <a:r>
              <a:rPr lang="en-US" sz="2400" dirty="0"/>
              <a:t> game – </a:t>
            </a:r>
            <a:r>
              <a:rPr lang="en-US" sz="2400" dirty="0" smtClean="0"/>
              <a:t>Player tries </a:t>
            </a:r>
            <a:r>
              <a:rPr lang="en-US" sz="2400" dirty="0"/>
              <a:t>to guess a word by filling in the blanks. Each incorrect guess brings </a:t>
            </a:r>
            <a:r>
              <a:rPr lang="en-US" sz="2400" dirty="0" smtClean="0"/>
              <a:t>the player </a:t>
            </a:r>
            <a:r>
              <a:rPr lang="en-US" sz="2400" dirty="0"/>
              <a:t>closer to being “hanged</a:t>
            </a:r>
            <a:r>
              <a:rPr lang="en-US" sz="2400" dirty="0" smtClean="0"/>
              <a:t>”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Let’s play! </a:t>
            </a:r>
            <a:r>
              <a:rPr lang="en-US" sz="2400" dirty="0" smtClean="0">
                <a:hlinkClick r:id="rId3"/>
              </a:rPr>
              <a:t>http://www.hangman.no/</a:t>
            </a:r>
            <a:endParaRPr lang="en-US" sz="2400" dirty="0" smtClean="0"/>
          </a:p>
        </p:txBody>
      </p:sp>
      <p:pic>
        <p:nvPicPr>
          <p:cNvPr id="10" name="Picture 9" descr="hangman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8163" y="3494088"/>
            <a:ext cx="41148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Week9 - </a:t>
            </a:r>
            <a:fld id="{C42ADDA0-B824-4DEB-B472-7EAA7E2567F0}" type="slidenum">
              <a:rPr lang="en-SG" smtClean="0"/>
              <a:pPr>
                <a:defRPr/>
              </a:pPr>
              <a:t>7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153400" cy="97155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  <a:cs typeface="Arial" charset="0"/>
              </a:rPr>
              <a:t>3. Characters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766763" y="1401763"/>
            <a:ext cx="7772400" cy="496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In C, </a:t>
            </a:r>
            <a:r>
              <a:rPr lang="en-US" sz="2400" u="sng" dirty="0"/>
              <a:t>single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characters</a:t>
            </a:r>
            <a:r>
              <a:rPr lang="en-US" sz="2400" dirty="0"/>
              <a:t> are represented using the data type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char</a:t>
            </a: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>
                <a:solidFill>
                  <a:srgbClr val="0000FF"/>
                </a:solidFill>
              </a:rPr>
              <a:t>Character constants</a:t>
            </a:r>
            <a:r>
              <a:rPr lang="en-US" sz="2400" dirty="0"/>
              <a:t> are written as symbols enclosed in single quotes </a:t>
            </a:r>
          </a:p>
          <a:p>
            <a:pPr marL="800100" lvl="1" indent="-342900"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Examples: 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'g'</a:t>
            </a:r>
            <a:r>
              <a:rPr lang="en-US" sz="2000" dirty="0"/>
              <a:t>, 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'8'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'*'</a:t>
            </a:r>
            <a:r>
              <a:rPr lang="en-US" sz="2000" dirty="0"/>
              <a:t>, 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' '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'\n'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'\0'</a:t>
            </a:r>
            <a:endParaRPr lang="en-US" sz="2000" b="1" dirty="0">
              <a:solidFill>
                <a:srgbClr val="800000"/>
              </a:solidFill>
            </a:endParaRPr>
          </a:p>
          <a:p>
            <a:pPr marL="800100" lvl="1" indent="-342900"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Recall: Week 4 Exercise #4 NRIC check code</a:t>
            </a: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Characters are stored in one byte, and are encoded as numbers using the </a:t>
            </a:r>
            <a:r>
              <a:rPr lang="en-US" sz="2400" dirty="0">
                <a:solidFill>
                  <a:srgbClr val="0000FF"/>
                </a:solidFill>
              </a:rPr>
              <a:t>ASCII</a:t>
            </a:r>
            <a:r>
              <a:rPr lang="en-US" sz="2400" dirty="0"/>
              <a:t> </a:t>
            </a:r>
            <a:r>
              <a:rPr lang="en-US" sz="2400" dirty="0" smtClean="0"/>
              <a:t>scheme.</a:t>
            </a:r>
            <a:endParaRPr lang="en-US" sz="2400" dirty="0"/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i="1" dirty="0"/>
              <a:t>ASCII</a:t>
            </a:r>
            <a:r>
              <a:rPr lang="en-US" sz="2400" dirty="0"/>
              <a:t> (</a:t>
            </a:r>
            <a:r>
              <a:rPr lang="en-US" sz="2400" i="1" dirty="0"/>
              <a:t>American Standard Code for Information Interchange</a:t>
            </a:r>
            <a:r>
              <a:rPr lang="en-US" sz="2400" dirty="0"/>
              <a:t>), is one of the document coding schemes widely used today.</a:t>
            </a:r>
          </a:p>
          <a:p>
            <a:pPr marL="342900" indent="-342900">
              <a:spcBef>
                <a:spcPts val="6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i="1" dirty="0"/>
              <a:t>Unicode</a:t>
            </a:r>
            <a:r>
              <a:rPr lang="en-US" sz="2400" dirty="0"/>
              <a:t> is another commonly used standard for multi-language texts.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Week9 - </a:t>
            </a:r>
            <a:fld id="{C42ADDA0-B824-4DEB-B472-7EAA7E2567F0}" type="slidenum">
              <a:rPr lang="en-SG" smtClean="0"/>
              <a:pPr>
                <a:defRPr/>
              </a:pPr>
              <a:t>8</a:t>
            </a:fld>
            <a:endParaRPr lang="en-SG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2"/>
          <p:cNvSpPr txBox="1">
            <a:spLocks noGrp="1"/>
          </p:cNvSpPr>
          <p:nvPr/>
        </p:nvSpPr>
        <p:spPr bwMode="auto">
          <a:xfrm>
            <a:off x="228600" y="62484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800">
              <a:latin typeface="Times New Roman" pitchFamily="18" charset="0"/>
            </a:endParaRPr>
          </a:p>
          <a:p>
            <a:r>
              <a:rPr lang="en-US" sz="800">
                <a:solidFill>
                  <a:srgbClr val="996633"/>
                </a:solidFill>
                <a:latin typeface="Times New Roman" pitchFamily="18" charset="0"/>
              </a:rPr>
              <a:t>©The McGraw-Hill Companies, Inc. Permission required for reproduction or display.</a:t>
            </a:r>
          </a:p>
        </p:txBody>
      </p:sp>
      <p:sp>
        <p:nvSpPr>
          <p:cNvPr id="11267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98450"/>
            <a:ext cx="8229600" cy="13716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9933FF"/>
                </a:solidFill>
                <a:latin typeface="Garamond" pitchFamily="18" charset="0"/>
                <a:cs typeface="Arial" charset="0"/>
              </a:rPr>
              <a:t>3.1 Characters: ASCII</a:t>
            </a:r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581025" y="1550988"/>
            <a:ext cx="6332538" cy="4594225"/>
            <a:chOff x="687" y="681"/>
            <a:chExt cx="3989" cy="2894"/>
          </a:xfrm>
        </p:grpSpPr>
        <p:sp>
          <p:nvSpPr>
            <p:cNvPr id="69636" name="Rectangle 1028"/>
            <p:cNvSpPr>
              <a:spLocks noChangeArrowheads="1"/>
            </p:cNvSpPr>
            <p:nvPr/>
          </p:nvSpPr>
          <p:spPr bwMode="auto">
            <a:xfrm>
              <a:off x="687" y="681"/>
              <a:ext cx="3989" cy="28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pic>
          <p:nvPicPr>
            <p:cNvPr id="11278" name="Picture 102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72" y="744"/>
              <a:ext cx="3816" cy="27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1030"/>
          <p:cNvGrpSpPr>
            <a:grpSpLocks/>
          </p:cNvGrpSpPr>
          <p:nvPr/>
        </p:nvGrpSpPr>
        <p:grpSpPr bwMode="auto">
          <a:xfrm>
            <a:off x="947738" y="1719263"/>
            <a:ext cx="7954962" cy="3170237"/>
            <a:chOff x="643" y="838"/>
            <a:chExt cx="5011" cy="1997"/>
          </a:xfrm>
        </p:grpSpPr>
        <p:grpSp>
          <p:nvGrpSpPr>
            <p:cNvPr id="11271" name="Group 1031"/>
            <p:cNvGrpSpPr>
              <a:grpSpLocks/>
            </p:cNvGrpSpPr>
            <p:nvPr/>
          </p:nvGrpSpPr>
          <p:grpSpPr bwMode="auto">
            <a:xfrm>
              <a:off x="4205" y="2082"/>
              <a:ext cx="1449" cy="753"/>
              <a:chOff x="4205" y="2082"/>
              <a:chExt cx="1449" cy="753"/>
            </a:xfrm>
          </p:grpSpPr>
          <p:sp>
            <p:nvSpPr>
              <p:cNvPr id="69640" name="AutoShape 1032"/>
              <p:cNvSpPr>
                <a:spLocks noChangeArrowheads="1"/>
              </p:cNvSpPr>
              <p:nvPr/>
            </p:nvSpPr>
            <p:spPr bwMode="auto">
              <a:xfrm>
                <a:off x="4659" y="2082"/>
                <a:ext cx="995" cy="75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rgbClr val="CCECFF"/>
                </a:solidFill>
                <a:miter lim="800000"/>
                <a:headEnd/>
                <a:tailEnd/>
              </a:ln>
              <a:effectLst>
                <a:outerShdw dist="89803" dir="2700000" algn="ctr" rotWithShape="0">
                  <a:schemeClr val="tx1"/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r>
                  <a:rPr lang="en-US" altLang="ja-JP" sz="1400">
                    <a:solidFill>
                      <a:srgbClr val="000000"/>
                    </a:solidFill>
                    <a:latin typeface="Arial" pitchFamily="34" charset="0"/>
                    <a:ea typeface="ＭＳ Ｐゴシック" pitchFamily="34" charset="-128"/>
                    <a:cs typeface="+mn-cs"/>
                  </a:rPr>
                  <a:t>For example, character </a:t>
                </a:r>
                <a:r>
                  <a:rPr lang="en-US" altLang="ja-JP" sz="1400">
                    <a:solidFill>
                      <a:schemeClr val="tx2"/>
                    </a:solidFill>
                    <a:latin typeface="Arial" pitchFamily="34" charset="0"/>
                    <a:ea typeface="ＭＳ Ｐゴシック" pitchFamily="34" charset="-128"/>
                    <a:cs typeface="+mn-cs"/>
                  </a:rPr>
                  <a:t>'O'</a:t>
                </a:r>
                <a:r>
                  <a:rPr lang="en-US" altLang="ja-JP" sz="1400">
                    <a:solidFill>
                      <a:srgbClr val="000000"/>
                    </a:solidFill>
                    <a:latin typeface="Arial" pitchFamily="34" charset="0"/>
                    <a:ea typeface="ＭＳ Ｐゴシック" pitchFamily="34" charset="-128"/>
                    <a:cs typeface="+mn-cs"/>
                  </a:rPr>
                  <a:t> is </a:t>
                </a:r>
                <a:r>
                  <a:rPr lang="en-US" altLang="ja-JP" sz="1400">
                    <a:solidFill>
                      <a:schemeClr val="tx2"/>
                    </a:solidFill>
                    <a:latin typeface="Arial" pitchFamily="34" charset="0"/>
                    <a:ea typeface="ＭＳ Ｐゴシック" pitchFamily="34" charset="-128"/>
                    <a:cs typeface="+mn-cs"/>
                  </a:rPr>
                  <a:t>79</a:t>
                </a:r>
                <a:r>
                  <a:rPr lang="en-US" altLang="ja-JP" sz="1400">
                    <a:solidFill>
                      <a:srgbClr val="000000"/>
                    </a:solidFill>
                    <a:latin typeface="Arial" pitchFamily="34" charset="0"/>
                    <a:ea typeface="ＭＳ Ｐゴシック" pitchFamily="34" charset="-128"/>
                    <a:cs typeface="+mn-cs"/>
                  </a:rPr>
                  <a:t> (row value </a:t>
                </a:r>
                <a:r>
                  <a:rPr lang="en-US" altLang="ja-JP" sz="1400">
                    <a:solidFill>
                      <a:schemeClr val="tx2"/>
                    </a:solidFill>
                    <a:latin typeface="Arial" pitchFamily="34" charset="0"/>
                    <a:ea typeface="ＭＳ Ｐゴシック" pitchFamily="34" charset="-128"/>
                    <a:cs typeface="+mn-cs"/>
                  </a:rPr>
                  <a:t>70</a:t>
                </a:r>
                <a:r>
                  <a:rPr lang="en-US" altLang="ja-JP" sz="1400">
                    <a:solidFill>
                      <a:srgbClr val="000000"/>
                    </a:solidFill>
                    <a:latin typeface="Arial" pitchFamily="34" charset="0"/>
                    <a:ea typeface="ＭＳ Ｐゴシック" pitchFamily="34" charset="-128"/>
                    <a:cs typeface="+mn-cs"/>
                  </a:rPr>
                  <a:t> + col value </a:t>
                </a:r>
                <a:r>
                  <a:rPr lang="en-US" altLang="ja-JP" sz="1400">
                    <a:solidFill>
                      <a:schemeClr val="tx2"/>
                    </a:solidFill>
                    <a:latin typeface="Arial" pitchFamily="34" charset="0"/>
                    <a:ea typeface="ＭＳ Ｐゴシック" pitchFamily="34" charset="-128"/>
                    <a:cs typeface="+mn-cs"/>
                  </a:rPr>
                  <a:t>9</a:t>
                </a:r>
                <a:r>
                  <a:rPr lang="en-US" altLang="ja-JP" sz="1400">
                    <a:solidFill>
                      <a:srgbClr val="000000"/>
                    </a:solidFill>
                    <a:latin typeface="Arial" pitchFamily="34" charset="0"/>
                    <a:ea typeface="ＭＳ Ｐゴシック" pitchFamily="34" charset="-128"/>
                    <a:cs typeface="+mn-cs"/>
                  </a:rPr>
                  <a:t> = </a:t>
                </a:r>
                <a:r>
                  <a:rPr lang="en-US" altLang="ja-JP" sz="1400">
                    <a:solidFill>
                      <a:schemeClr val="tx2"/>
                    </a:solidFill>
                    <a:latin typeface="Arial" pitchFamily="34" charset="0"/>
                    <a:ea typeface="ＭＳ Ｐゴシック" pitchFamily="34" charset="-128"/>
                    <a:cs typeface="+mn-cs"/>
                  </a:rPr>
                  <a:t>79</a:t>
                </a:r>
                <a:r>
                  <a:rPr lang="en-US" altLang="ja-JP" sz="1400">
                    <a:solidFill>
                      <a:srgbClr val="000000"/>
                    </a:solidFill>
                    <a:latin typeface="Arial" pitchFamily="34" charset="0"/>
                    <a:ea typeface="ＭＳ Ｐゴシック" pitchFamily="34" charset="-128"/>
                    <a:cs typeface="+mn-cs"/>
                  </a:rPr>
                  <a:t>).</a:t>
                </a:r>
              </a:p>
            </p:txBody>
          </p:sp>
          <p:cxnSp>
            <p:nvCxnSpPr>
              <p:cNvPr id="11276" name="AutoShape 1033"/>
              <p:cNvCxnSpPr>
                <a:cxnSpLocks noChangeShapeType="1"/>
                <a:stCxn id="69640" idx="1"/>
              </p:cNvCxnSpPr>
              <p:nvPr/>
            </p:nvCxnSpPr>
            <p:spPr bwMode="auto">
              <a:xfrm flipH="1" flipV="1">
                <a:off x="4205" y="2457"/>
                <a:ext cx="454" cy="2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</p:cxnSp>
        </p:grpSp>
        <p:sp>
          <p:nvSpPr>
            <p:cNvPr id="11272" name="AutoShape 1034"/>
            <p:cNvSpPr>
              <a:spLocks noChangeArrowheads="1"/>
            </p:cNvSpPr>
            <p:nvPr/>
          </p:nvSpPr>
          <p:spPr bwMode="auto">
            <a:xfrm>
              <a:off x="3981" y="2371"/>
              <a:ext cx="192" cy="192"/>
            </a:xfrm>
            <a:prstGeom prst="roundRect">
              <a:avLst>
                <a:gd name="adj" fmla="val 6250"/>
              </a:avLst>
            </a:prstGeom>
            <a:solidFill>
              <a:schemeClr val="tx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rgbClr val="ECF9FE"/>
                  </a:solidFill>
                  <a:latin typeface="Courier New" pitchFamily="49" charset="0"/>
                  <a:ea typeface="ＭＳ Ｐゴシック" pitchFamily="34" charset="-128"/>
                </a:rPr>
                <a:t>O</a:t>
              </a:r>
            </a:p>
          </p:txBody>
        </p:sp>
        <p:sp>
          <p:nvSpPr>
            <p:cNvPr id="11273" name="AutoShape 1035"/>
            <p:cNvSpPr>
              <a:spLocks noChangeArrowheads="1"/>
            </p:cNvSpPr>
            <p:nvPr/>
          </p:nvSpPr>
          <p:spPr bwMode="auto">
            <a:xfrm>
              <a:off x="3978" y="838"/>
              <a:ext cx="192" cy="169"/>
            </a:xfrm>
            <a:prstGeom prst="roundRect">
              <a:avLst>
                <a:gd name="adj" fmla="val 6250"/>
              </a:avLst>
            </a:prstGeom>
            <a:solidFill>
              <a:schemeClr val="tx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rgbClr val="ECF9FE"/>
                  </a:solidFill>
                  <a:latin typeface="Courier New" pitchFamily="49" charset="0"/>
                  <a:ea typeface="ＭＳ Ｐゴシック" pitchFamily="34" charset="-128"/>
                </a:rPr>
                <a:t>9</a:t>
              </a:r>
            </a:p>
          </p:txBody>
        </p:sp>
        <p:sp>
          <p:nvSpPr>
            <p:cNvPr id="11274" name="AutoShape 1036"/>
            <p:cNvSpPr>
              <a:spLocks noChangeArrowheads="1"/>
            </p:cNvSpPr>
            <p:nvPr/>
          </p:nvSpPr>
          <p:spPr bwMode="auto">
            <a:xfrm>
              <a:off x="643" y="2402"/>
              <a:ext cx="192" cy="169"/>
            </a:xfrm>
            <a:prstGeom prst="roundRect">
              <a:avLst>
                <a:gd name="adj" fmla="val 6250"/>
              </a:avLst>
            </a:prstGeom>
            <a:solidFill>
              <a:schemeClr val="tx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rgbClr val="ECF9FE"/>
                  </a:solidFill>
                  <a:latin typeface="Courier New" pitchFamily="49" charset="0"/>
                  <a:ea typeface="ＭＳ Ｐゴシック" pitchFamily="34" charset="-128"/>
                </a:rPr>
                <a:t>70</a:t>
              </a: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SG" smtClean="0"/>
              <a:t>Week9 - </a:t>
            </a:r>
            <a:fld id="{C42ADDA0-B824-4DEB-B472-7EAA7E2567F0}" type="slidenum">
              <a:rPr lang="en-SG" smtClean="0"/>
              <a:pPr>
                <a:defRPr/>
              </a:pPr>
              <a:t>9</a:t>
            </a:fld>
            <a:endParaRPr lang="en-SG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(AY2012/3 Semester 1)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55.424"/>
  <p:tag name="TIMELINE" val="26.3"/>
</p:tagLst>
</file>

<file path=ppt/theme/theme1.xml><?xml version="1.0" encoding="utf-8"?>
<a:theme xmlns:a="http://schemas.openxmlformats.org/drawingml/2006/main" name="11_Pixel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00000"/>
      </a:hlink>
      <a:folHlink>
        <a:srgbClr val="CC99FF"/>
      </a:folHlink>
    </a:clrScheme>
    <a:fontScheme name="11_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25124</TotalTime>
  <Words>3066</Words>
  <Application>Microsoft Office PowerPoint</Application>
  <PresentationFormat>On-screen Show (4:3)</PresentationFormat>
  <Paragraphs>936</Paragraphs>
  <Slides>46</Slides>
  <Notes>46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11_Pixel</vt:lpstr>
      <vt:lpstr>CS1010: Programming Methodology http://www.comp.nus.edu.sg/~cs1010/</vt:lpstr>
      <vt:lpstr>Week 9: Characters and Strings</vt:lpstr>
      <vt:lpstr>Week 9: Outline (1/2)</vt:lpstr>
      <vt:lpstr>Week 9: Outline (2/2)</vt:lpstr>
      <vt:lpstr>1. Week 8 Exercise #2: Valid Path</vt:lpstr>
      <vt:lpstr>1. Week 8 Exercise #2: Valid Path</vt:lpstr>
      <vt:lpstr>2. Motivation </vt:lpstr>
      <vt:lpstr>3. Characters</vt:lpstr>
      <vt:lpstr>3.1 Characters: ASCII</vt:lpstr>
      <vt:lpstr>3.2 Demo #1: Using Characters (1/2)</vt:lpstr>
      <vt:lpstr>3.2 Demo #1: Using Characters (2/2)</vt:lpstr>
      <vt:lpstr>3.3 Demo #2: Character I/O</vt:lpstr>
      <vt:lpstr>3.4 Demo #3: Character Functions</vt:lpstr>
      <vt:lpstr>3.4 Demo #3: Character Functions</vt:lpstr>
      <vt:lpstr>3.5 Characters: Common Error</vt:lpstr>
      <vt:lpstr>3.6 Ex #1: Summing Digit Characters</vt:lpstr>
      <vt:lpstr>4. Strings </vt:lpstr>
      <vt:lpstr>4.1 Strings: Basics</vt:lpstr>
      <vt:lpstr>4.2 Strings: I/O (1/2)</vt:lpstr>
      <vt:lpstr>4.2 Strings: I/O (2/2)</vt:lpstr>
      <vt:lpstr>4.2 Demo #4: String I/O</vt:lpstr>
      <vt:lpstr>4.3 Quick Quiz</vt:lpstr>
      <vt:lpstr>4.4 Demo #5: Remove Vowels</vt:lpstr>
      <vt:lpstr>Slide 24</vt:lpstr>
      <vt:lpstr>4.5 Character Array without terminating ‘\0’</vt:lpstr>
      <vt:lpstr>4.6 Demo #6: Hangman Game Ver1 (1/5)</vt:lpstr>
      <vt:lpstr>4.6 Demo #6: Hangman Game Ver1 (2/5)</vt:lpstr>
      <vt:lpstr>4.6 Demo #6: Hangman Game Ver1 (3/5)</vt:lpstr>
      <vt:lpstr>4.6 Demo #6: Hangman Game Ver1 (4/5)</vt:lpstr>
      <vt:lpstr>4.6 Demo #6: Hangman Game Ver1 (5/5)</vt:lpstr>
      <vt:lpstr>5. Pointer to String (1/2)</vt:lpstr>
      <vt:lpstr>5. Pointer to String (2/2)</vt:lpstr>
      <vt:lpstr>6. Array of Strings</vt:lpstr>
      <vt:lpstr>7. Array of Pointers to Strings</vt:lpstr>
      <vt:lpstr>8. Ex #2 (take-home): Hangman Game ver2</vt:lpstr>
      <vt:lpstr>9. String Functions (1/4)</vt:lpstr>
      <vt:lpstr>9. String Functions (2/4)</vt:lpstr>
      <vt:lpstr>9. String Functions (3/4)</vt:lpstr>
      <vt:lpstr>9. Demo #7: String Functions (4/4)</vt:lpstr>
      <vt:lpstr>10. Ex #3 (take-home): Arrow Program (1/2) </vt:lpstr>
      <vt:lpstr>10. Ex #3 (take-home): Arrow Program (1/2) </vt:lpstr>
      <vt:lpstr>11. Command-line Arguments (1/2)</vt:lpstr>
      <vt:lpstr>Slide 43</vt:lpstr>
      <vt:lpstr>Summary for Today</vt:lpstr>
      <vt:lpstr>Announcements/Things-to-do</vt:lpstr>
      <vt:lpstr>End of File</vt:lpstr>
    </vt:vector>
  </TitlesOfParts>
  <Company>SoC, NUS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8</dc:subject>
  <dc:creator>Janice Lee</dc:creator>
  <cp:lastModifiedBy>dcsksc</cp:lastModifiedBy>
  <cp:revision>1815</cp:revision>
  <dcterms:created xsi:type="dcterms:W3CDTF">1998-09-05T15:03:32Z</dcterms:created>
  <dcterms:modified xsi:type="dcterms:W3CDTF">2012-10-17T07:58:08Z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