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2" r:id="rId3"/>
    <p:sldId id="260" r:id="rId4"/>
    <p:sldId id="261" r:id="rId5"/>
    <p:sldId id="259" r:id="rId6"/>
    <p:sldId id="257" r:id="rId7"/>
    <p:sldId id="258" r:id="rId8"/>
    <p:sldId id="262" r:id="rId9"/>
    <p:sldId id="263" r:id="rId10"/>
    <p:sldId id="289" r:id="rId11"/>
    <p:sldId id="265" r:id="rId12"/>
    <p:sldId id="266" r:id="rId13"/>
    <p:sldId id="271" r:id="rId14"/>
    <p:sldId id="272" r:id="rId15"/>
    <p:sldId id="269" r:id="rId16"/>
    <p:sldId id="290" r:id="rId17"/>
    <p:sldId id="276" r:id="rId18"/>
    <p:sldId id="278" r:id="rId19"/>
    <p:sldId id="291" r:id="rId20"/>
    <p:sldId id="293" r:id="rId21"/>
    <p:sldId id="294" r:id="rId22"/>
    <p:sldId id="295" r:id="rId23"/>
    <p:sldId id="270" r:id="rId24"/>
    <p:sldId id="28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74167" autoAdjust="0"/>
  </p:normalViewPr>
  <p:slideViewPr>
    <p:cSldViewPr>
      <p:cViewPr varScale="1">
        <p:scale>
          <a:sx n="53" d="100"/>
          <a:sy n="53" d="100"/>
        </p:scale>
        <p:origin x="-11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3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J:\present7.13\V$AR_02_Hist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J:\present7.13\V$GATA1_05_Hist.csv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present7.13\V$HNF3ALPHA_Q6_Hist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AR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val>
            <c:numRef>
              <c:f>'V$AR_02_Hist'!$A$20:$A$80</c:f>
              <c:numCache>
                <c:formatCode>General</c:formatCode>
                <c:ptCount val="61"/>
                <c:pt idx="0">
                  <c:v>122</c:v>
                </c:pt>
                <c:pt idx="1">
                  <c:v>98</c:v>
                </c:pt>
                <c:pt idx="2">
                  <c:v>92</c:v>
                </c:pt>
                <c:pt idx="3">
                  <c:v>99</c:v>
                </c:pt>
                <c:pt idx="4">
                  <c:v>97</c:v>
                </c:pt>
                <c:pt idx="5">
                  <c:v>102</c:v>
                </c:pt>
                <c:pt idx="6">
                  <c:v>97</c:v>
                </c:pt>
                <c:pt idx="7">
                  <c:v>94</c:v>
                </c:pt>
                <c:pt idx="8">
                  <c:v>96</c:v>
                </c:pt>
                <c:pt idx="9">
                  <c:v>98</c:v>
                </c:pt>
                <c:pt idx="10">
                  <c:v>111</c:v>
                </c:pt>
                <c:pt idx="11">
                  <c:v>117</c:v>
                </c:pt>
                <c:pt idx="12">
                  <c:v>92</c:v>
                </c:pt>
                <c:pt idx="13">
                  <c:v>103</c:v>
                </c:pt>
                <c:pt idx="14">
                  <c:v>97</c:v>
                </c:pt>
                <c:pt idx="15">
                  <c:v>104</c:v>
                </c:pt>
                <c:pt idx="16">
                  <c:v>89</c:v>
                </c:pt>
                <c:pt idx="17">
                  <c:v>107</c:v>
                </c:pt>
                <c:pt idx="18">
                  <c:v>104</c:v>
                </c:pt>
                <c:pt idx="19">
                  <c:v>94</c:v>
                </c:pt>
                <c:pt idx="20">
                  <c:v>105</c:v>
                </c:pt>
                <c:pt idx="21">
                  <c:v>106</c:v>
                </c:pt>
                <c:pt idx="22">
                  <c:v>109</c:v>
                </c:pt>
                <c:pt idx="23">
                  <c:v>114</c:v>
                </c:pt>
                <c:pt idx="24">
                  <c:v>87</c:v>
                </c:pt>
                <c:pt idx="25">
                  <c:v>110</c:v>
                </c:pt>
                <c:pt idx="26">
                  <c:v>97</c:v>
                </c:pt>
                <c:pt idx="27">
                  <c:v>113</c:v>
                </c:pt>
                <c:pt idx="28">
                  <c:v>104</c:v>
                </c:pt>
                <c:pt idx="29">
                  <c:v>290</c:v>
                </c:pt>
                <c:pt idx="30">
                  <c:v>858</c:v>
                </c:pt>
                <c:pt idx="31">
                  <c:v>116</c:v>
                </c:pt>
                <c:pt idx="32">
                  <c:v>103</c:v>
                </c:pt>
                <c:pt idx="33">
                  <c:v>88</c:v>
                </c:pt>
                <c:pt idx="34">
                  <c:v>92</c:v>
                </c:pt>
                <c:pt idx="35">
                  <c:v>89</c:v>
                </c:pt>
                <c:pt idx="36">
                  <c:v>100</c:v>
                </c:pt>
                <c:pt idx="37">
                  <c:v>99</c:v>
                </c:pt>
                <c:pt idx="38">
                  <c:v>91</c:v>
                </c:pt>
                <c:pt idx="39">
                  <c:v>103</c:v>
                </c:pt>
                <c:pt idx="40">
                  <c:v>104</c:v>
                </c:pt>
                <c:pt idx="41">
                  <c:v>104</c:v>
                </c:pt>
                <c:pt idx="42">
                  <c:v>98</c:v>
                </c:pt>
                <c:pt idx="43">
                  <c:v>108</c:v>
                </c:pt>
                <c:pt idx="44">
                  <c:v>100</c:v>
                </c:pt>
                <c:pt idx="45">
                  <c:v>97</c:v>
                </c:pt>
                <c:pt idx="46">
                  <c:v>92</c:v>
                </c:pt>
                <c:pt idx="47">
                  <c:v>88</c:v>
                </c:pt>
                <c:pt idx="48">
                  <c:v>114</c:v>
                </c:pt>
                <c:pt idx="49">
                  <c:v>109</c:v>
                </c:pt>
                <c:pt idx="50">
                  <c:v>106</c:v>
                </c:pt>
                <c:pt idx="51">
                  <c:v>106</c:v>
                </c:pt>
                <c:pt idx="52">
                  <c:v>96</c:v>
                </c:pt>
                <c:pt idx="53">
                  <c:v>111</c:v>
                </c:pt>
                <c:pt idx="54">
                  <c:v>103</c:v>
                </c:pt>
                <c:pt idx="55">
                  <c:v>112</c:v>
                </c:pt>
                <c:pt idx="56">
                  <c:v>109</c:v>
                </c:pt>
                <c:pt idx="57">
                  <c:v>91</c:v>
                </c:pt>
                <c:pt idx="58">
                  <c:v>111</c:v>
                </c:pt>
                <c:pt idx="59">
                  <c:v>105</c:v>
                </c:pt>
                <c:pt idx="60">
                  <c:v>111</c:v>
                </c:pt>
              </c:numCache>
            </c:numRef>
          </c:val>
        </c:ser>
        <c:gapWidth val="0"/>
        <c:axId val="96378240"/>
        <c:axId val="96283648"/>
      </c:barChart>
      <c:catAx>
        <c:axId val="963782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Location bins</a:t>
                </a:r>
                <a:endParaRPr lang="en-US" dirty="0"/>
              </a:p>
            </c:rich>
          </c:tx>
          <c:layout/>
        </c:title>
        <c:majorTickMark val="none"/>
        <c:tickLblPos val="nextTo"/>
        <c:crossAx val="96283648"/>
        <c:crosses val="autoZero"/>
        <c:auto val="1"/>
        <c:lblAlgn val="ctr"/>
        <c:lblOffset val="100"/>
      </c:catAx>
      <c:valAx>
        <c:axId val="9628364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Frequency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9637824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GATA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val>
            <c:numRef>
              <c:f>'V$GATA1_05_Hist'!$A$20:$A$80</c:f>
              <c:numCache>
                <c:formatCode>General</c:formatCode>
                <c:ptCount val="61"/>
                <c:pt idx="0">
                  <c:v>192</c:v>
                </c:pt>
                <c:pt idx="1">
                  <c:v>223</c:v>
                </c:pt>
                <c:pt idx="2">
                  <c:v>219</c:v>
                </c:pt>
                <c:pt idx="3">
                  <c:v>207</c:v>
                </c:pt>
                <c:pt idx="4">
                  <c:v>206</c:v>
                </c:pt>
                <c:pt idx="5">
                  <c:v>250</c:v>
                </c:pt>
                <c:pt idx="6">
                  <c:v>241</c:v>
                </c:pt>
                <c:pt idx="7">
                  <c:v>184</c:v>
                </c:pt>
                <c:pt idx="8">
                  <c:v>216</c:v>
                </c:pt>
                <c:pt idx="9">
                  <c:v>195</c:v>
                </c:pt>
                <c:pt idx="10">
                  <c:v>213</c:v>
                </c:pt>
                <c:pt idx="11">
                  <c:v>231</c:v>
                </c:pt>
                <c:pt idx="12">
                  <c:v>211</c:v>
                </c:pt>
                <c:pt idx="13">
                  <c:v>209</c:v>
                </c:pt>
                <c:pt idx="14">
                  <c:v>216</c:v>
                </c:pt>
                <c:pt idx="15">
                  <c:v>216</c:v>
                </c:pt>
                <c:pt idx="16">
                  <c:v>214</c:v>
                </c:pt>
                <c:pt idx="17">
                  <c:v>201</c:v>
                </c:pt>
                <c:pt idx="18">
                  <c:v>218</c:v>
                </c:pt>
                <c:pt idx="19">
                  <c:v>226</c:v>
                </c:pt>
                <c:pt idx="20">
                  <c:v>215</c:v>
                </c:pt>
                <c:pt idx="21">
                  <c:v>241</c:v>
                </c:pt>
                <c:pt idx="22">
                  <c:v>208</c:v>
                </c:pt>
                <c:pt idx="23">
                  <c:v>239</c:v>
                </c:pt>
                <c:pt idx="24">
                  <c:v>207</c:v>
                </c:pt>
                <c:pt idx="25">
                  <c:v>237</c:v>
                </c:pt>
                <c:pt idx="26">
                  <c:v>205</c:v>
                </c:pt>
                <c:pt idx="27">
                  <c:v>253</c:v>
                </c:pt>
                <c:pt idx="28">
                  <c:v>253</c:v>
                </c:pt>
                <c:pt idx="29">
                  <c:v>318</c:v>
                </c:pt>
                <c:pt idx="30">
                  <c:v>397</c:v>
                </c:pt>
                <c:pt idx="31">
                  <c:v>270</c:v>
                </c:pt>
                <c:pt idx="32">
                  <c:v>240</c:v>
                </c:pt>
                <c:pt idx="33">
                  <c:v>227</c:v>
                </c:pt>
                <c:pt idx="34">
                  <c:v>230</c:v>
                </c:pt>
                <c:pt idx="35">
                  <c:v>232</c:v>
                </c:pt>
                <c:pt idx="36">
                  <c:v>225</c:v>
                </c:pt>
                <c:pt idx="37">
                  <c:v>221</c:v>
                </c:pt>
                <c:pt idx="38">
                  <c:v>222</c:v>
                </c:pt>
                <c:pt idx="39">
                  <c:v>224</c:v>
                </c:pt>
                <c:pt idx="40">
                  <c:v>198</c:v>
                </c:pt>
                <c:pt idx="41">
                  <c:v>224</c:v>
                </c:pt>
                <c:pt idx="42">
                  <c:v>210</c:v>
                </c:pt>
                <c:pt idx="43">
                  <c:v>214</c:v>
                </c:pt>
                <c:pt idx="44">
                  <c:v>229</c:v>
                </c:pt>
                <c:pt idx="45">
                  <c:v>203</c:v>
                </c:pt>
                <c:pt idx="46">
                  <c:v>230</c:v>
                </c:pt>
                <c:pt idx="47">
                  <c:v>218</c:v>
                </c:pt>
                <c:pt idx="48">
                  <c:v>220</c:v>
                </c:pt>
                <c:pt idx="49">
                  <c:v>210</c:v>
                </c:pt>
                <c:pt idx="50">
                  <c:v>241</c:v>
                </c:pt>
                <c:pt idx="51">
                  <c:v>199</c:v>
                </c:pt>
                <c:pt idx="52">
                  <c:v>211</c:v>
                </c:pt>
                <c:pt idx="53">
                  <c:v>217</c:v>
                </c:pt>
                <c:pt idx="54">
                  <c:v>218</c:v>
                </c:pt>
                <c:pt idx="55">
                  <c:v>229</c:v>
                </c:pt>
                <c:pt idx="56">
                  <c:v>188</c:v>
                </c:pt>
                <c:pt idx="57">
                  <c:v>233</c:v>
                </c:pt>
                <c:pt idx="58">
                  <c:v>228</c:v>
                </c:pt>
                <c:pt idx="59">
                  <c:v>210</c:v>
                </c:pt>
                <c:pt idx="60">
                  <c:v>221</c:v>
                </c:pt>
              </c:numCache>
            </c:numRef>
          </c:val>
        </c:ser>
        <c:gapWidth val="0"/>
        <c:axId val="96892800"/>
        <c:axId val="96902528"/>
      </c:barChart>
      <c:catAx>
        <c:axId val="968928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Location bins</a:t>
                </a:r>
                <a:endParaRPr lang="en-US" dirty="0"/>
              </a:p>
            </c:rich>
          </c:tx>
          <c:layout/>
        </c:title>
        <c:majorTickMark val="none"/>
        <c:tickLblPos val="nextTo"/>
        <c:crossAx val="96902528"/>
        <c:crosses val="autoZero"/>
        <c:auto val="1"/>
        <c:lblAlgn val="ctr"/>
        <c:lblOffset val="100"/>
      </c:catAx>
      <c:valAx>
        <c:axId val="9690252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Frequency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9689280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/>
          <a:lstStyle/>
          <a:p>
            <a:pPr>
              <a:defRPr/>
            </a:pPr>
            <a:r>
              <a:rPr lang="en-US" altLang="en-US"/>
              <a:t>Foxa1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numRef>
              <c:f>'V$HNF3ALPHA_Q6_Hist'!$D$1:$D$39</c:f>
              <c:numCache>
                <c:formatCode>General</c:formatCode>
                <c:ptCount val="39"/>
                <c:pt idx="0">
                  <c:v>-1900</c:v>
                </c:pt>
                <c:pt idx="1">
                  <c:v>-1800</c:v>
                </c:pt>
                <c:pt idx="2">
                  <c:v>-1700</c:v>
                </c:pt>
                <c:pt idx="3">
                  <c:v>-1600</c:v>
                </c:pt>
                <c:pt idx="4">
                  <c:v>-1500</c:v>
                </c:pt>
                <c:pt idx="5">
                  <c:v>-1400</c:v>
                </c:pt>
                <c:pt idx="6">
                  <c:v>-1300</c:v>
                </c:pt>
                <c:pt idx="7">
                  <c:v>-1200</c:v>
                </c:pt>
                <c:pt idx="8">
                  <c:v>-1100</c:v>
                </c:pt>
                <c:pt idx="9">
                  <c:v>-1000</c:v>
                </c:pt>
                <c:pt idx="10">
                  <c:v>-900</c:v>
                </c:pt>
                <c:pt idx="11">
                  <c:v>-800</c:v>
                </c:pt>
                <c:pt idx="12">
                  <c:v>-700</c:v>
                </c:pt>
                <c:pt idx="13">
                  <c:v>-600</c:v>
                </c:pt>
                <c:pt idx="14">
                  <c:v>-500</c:v>
                </c:pt>
                <c:pt idx="15">
                  <c:v>-400</c:v>
                </c:pt>
                <c:pt idx="16">
                  <c:v>-300</c:v>
                </c:pt>
                <c:pt idx="17">
                  <c:v>-200</c:v>
                </c:pt>
                <c:pt idx="18">
                  <c:v>-100</c:v>
                </c:pt>
                <c:pt idx="19">
                  <c:v>0</c:v>
                </c:pt>
                <c:pt idx="20">
                  <c:v>100</c:v>
                </c:pt>
                <c:pt idx="21">
                  <c:v>200</c:v>
                </c:pt>
                <c:pt idx="22">
                  <c:v>300</c:v>
                </c:pt>
                <c:pt idx="23">
                  <c:v>400</c:v>
                </c:pt>
                <c:pt idx="24">
                  <c:v>500</c:v>
                </c:pt>
                <c:pt idx="25">
                  <c:v>600</c:v>
                </c:pt>
                <c:pt idx="26">
                  <c:v>700</c:v>
                </c:pt>
                <c:pt idx="27">
                  <c:v>800</c:v>
                </c:pt>
                <c:pt idx="28">
                  <c:v>900</c:v>
                </c:pt>
                <c:pt idx="29">
                  <c:v>1000</c:v>
                </c:pt>
                <c:pt idx="30">
                  <c:v>1100</c:v>
                </c:pt>
                <c:pt idx="31">
                  <c:v>1200</c:v>
                </c:pt>
                <c:pt idx="32">
                  <c:v>1300</c:v>
                </c:pt>
                <c:pt idx="33">
                  <c:v>1400</c:v>
                </c:pt>
                <c:pt idx="34">
                  <c:v>1500</c:v>
                </c:pt>
                <c:pt idx="35">
                  <c:v>1600</c:v>
                </c:pt>
                <c:pt idx="36">
                  <c:v>1700</c:v>
                </c:pt>
                <c:pt idx="37">
                  <c:v>1800</c:v>
                </c:pt>
                <c:pt idx="38">
                  <c:v>1900</c:v>
                </c:pt>
              </c:numCache>
            </c:numRef>
          </c:cat>
          <c:val>
            <c:numRef>
              <c:f>'V$HNF3ALPHA_Q6_Hist'!$A$31:$A$69</c:f>
              <c:numCache>
                <c:formatCode>General</c:formatCode>
                <c:ptCount val="39"/>
                <c:pt idx="0">
                  <c:v>269</c:v>
                </c:pt>
                <c:pt idx="1">
                  <c:v>270</c:v>
                </c:pt>
                <c:pt idx="2">
                  <c:v>264</c:v>
                </c:pt>
                <c:pt idx="3">
                  <c:v>268</c:v>
                </c:pt>
                <c:pt idx="4">
                  <c:v>239</c:v>
                </c:pt>
                <c:pt idx="5">
                  <c:v>239</c:v>
                </c:pt>
                <c:pt idx="6">
                  <c:v>240</c:v>
                </c:pt>
                <c:pt idx="7">
                  <c:v>279</c:v>
                </c:pt>
                <c:pt idx="8">
                  <c:v>247</c:v>
                </c:pt>
                <c:pt idx="9">
                  <c:v>261</c:v>
                </c:pt>
                <c:pt idx="10">
                  <c:v>230</c:v>
                </c:pt>
                <c:pt idx="11">
                  <c:v>247</c:v>
                </c:pt>
                <c:pt idx="12">
                  <c:v>278</c:v>
                </c:pt>
                <c:pt idx="13">
                  <c:v>272</c:v>
                </c:pt>
                <c:pt idx="14">
                  <c:v>263</c:v>
                </c:pt>
                <c:pt idx="15">
                  <c:v>282</c:v>
                </c:pt>
                <c:pt idx="16">
                  <c:v>289</c:v>
                </c:pt>
                <c:pt idx="17">
                  <c:v>288</c:v>
                </c:pt>
                <c:pt idx="18">
                  <c:v>658</c:v>
                </c:pt>
                <c:pt idx="19">
                  <c:v>1353</c:v>
                </c:pt>
                <c:pt idx="20">
                  <c:v>387</c:v>
                </c:pt>
                <c:pt idx="21">
                  <c:v>311</c:v>
                </c:pt>
                <c:pt idx="22">
                  <c:v>311</c:v>
                </c:pt>
                <c:pt idx="23">
                  <c:v>282</c:v>
                </c:pt>
                <c:pt idx="24">
                  <c:v>269</c:v>
                </c:pt>
                <c:pt idx="25">
                  <c:v>288</c:v>
                </c:pt>
                <c:pt idx="26">
                  <c:v>264</c:v>
                </c:pt>
                <c:pt idx="27">
                  <c:v>241</c:v>
                </c:pt>
                <c:pt idx="28">
                  <c:v>284</c:v>
                </c:pt>
                <c:pt idx="29">
                  <c:v>276</c:v>
                </c:pt>
                <c:pt idx="30">
                  <c:v>246</c:v>
                </c:pt>
                <c:pt idx="31">
                  <c:v>255</c:v>
                </c:pt>
                <c:pt idx="32">
                  <c:v>284</c:v>
                </c:pt>
                <c:pt idx="33">
                  <c:v>261</c:v>
                </c:pt>
                <c:pt idx="34">
                  <c:v>240</c:v>
                </c:pt>
                <c:pt idx="35">
                  <c:v>256</c:v>
                </c:pt>
                <c:pt idx="36">
                  <c:v>256</c:v>
                </c:pt>
                <c:pt idx="37">
                  <c:v>241</c:v>
                </c:pt>
                <c:pt idx="38">
                  <c:v>254</c:v>
                </c:pt>
              </c:numCache>
            </c:numRef>
          </c:val>
        </c:ser>
        <c:axId val="258501632"/>
        <c:axId val="258546304"/>
      </c:barChart>
      <c:catAx>
        <c:axId val="258501632"/>
        <c:scaling>
          <c:orientation val="minMax"/>
        </c:scaling>
        <c:axPos val="b"/>
        <c:numFmt formatCode="General" sourceLinked="1"/>
        <c:majorTickMark val="none"/>
        <c:tickLblPos val="nextTo"/>
        <c:crossAx val="258546304"/>
        <c:crosses val="autoZero"/>
        <c:auto val="1"/>
        <c:lblAlgn val="ctr"/>
        <c:lblOffset val="100"/>
      </c:catAx>
      <c:valAx>
        <c:axId val="2585463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258501632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539D93-76AC-423A-B4E5-666D317574B9}" type="doc">
      <dgm:prSet loTypeId="urn:microsoft.com/office/officeart/2005/8/layout/hProcess9" loCatId="process" qsTypeId="urn:microsoft.com/office/officeart/2005/8/quickstyle/simple1" qsCatId="simple" csTypeId="urn:microsoft.com/office/officeart/2005/8/colors/accent2_3" csCatId="accent2" phldr="1"/>
      <dgm:spPr/>
    </dgm:pt>
    <dgm:pt modelId="{A5B76018-CC35-456C-BC43-E9B46BD04917}">
      <dgm:prSet phldrT="[Text]"/>
      <dgm:spPr/>
      <dgm:t>
        <a:bodyPr/>
        <a:lstStyle/>
        <a:p>
          <a:r>
            <a:rPr lang="en-US" altLang="zh-CN" dirty="0" smtClean="0"/>
            <a:t>Sequences</a:t>
          </a:r>
          <a:endParaRPr lang="zh-CN" altLang="en-US" dirty="0"/>
        </a:p>
      </dgm:t>
    </dgm:pt>
    <dgm:pt modelId="{E42ED30E-8F8F-4C5D-92DC-F33E31261753}" type="parTrans" cxnId="{59092A83-E28C-4D10-9DDE-9D5A8A8D1BD4}">
      <dgm:prSet/>
      <dgm:spPr/>
      <dgm:t>
        <a:bodyPr/>
        <a:lstStyle/>
        <a:p>
          <a:endParaRPr lang="zh-CN" altLang="en-US"/>
        </a:p>
      </dgm:t>
    </dgm:pt>
    <dgm:pt modelId="{B8FABBE3-3846-4AD2-B270-FA6813F83601}" type="sibTrans" cxnId="{59092A83-E28C-4D10-9DDE-9D5A8A8D1BD4}">
      <dgm:prSet/>
      <dgm:spPr/>
      <dgm:t>
        <a:bodyPr/>
        <a:lstStyle/>
        <a:p>
          <a:endParaRPr lang="zh-CN" altLang="en-US"/>
        </a:p>
      </dgm:t>
    </dgm:pt>
    <dgm:pt modelId="{1536384D-C1A6-4536-92C9-5531C91664AB}">
      <dgm:prSet phldrT="[Text]"/>
      <dgm:spPr/>
      <dgm:t>
        <a:bodyPr/>
        <a:lstStyle/>
        <a:p>
          <a:r>
            <a:rPr lang="en-US" altLang="zh-CN" dirty="0" smtClean="0"/>
            <a:t>Motif Finding Tools</a:t>
          </a:r>
          <a:endParaRPr lang="zh-CN" altLang="en-US" dirty="0"/>
        </a:p>
      </dgm:t>
    </dgm:pt>
    <dgm:pt modelId="{B485780F-3142-40AB-82A8-CA32DE45A16A}" type="parTrans" cxnId="{A7BF00D5-F6CF-48DA-9637-824FA76EF625}">
      <dgm:prSet/>
      <dgm:spPr/>
      <dgm:t>
        <a:bodyPr/>
        <a:lstStyle/>
        <a:p>
          <a:endParaRPr lang="zh-CN" altLang="en-US"/>
        </a:p>
      </dgm:t>
    </dgm:pt>
    <dgm:pt modelId="{321888A6-E9A9-444C-8877-CA00D1F5399B}" type="sibTrans" cxnId="{A7BF00D5-F6CF-48DA-9637-824FA76EF625}">
      <dgm:prSet/>
      <dgm:spPr/>
      <dgm:t>
        <a:bodyPr/>
        <a:lstStyle/>
        <a:p>
          <a:endParaRPr lang="zh-CN" altLang="en-US"/>
        </a:p>
      </dgm:t>
    </dgm:pt>
    <dgm:pt modelId="{ADE61CA0-F0F0-4B93-AA96-3AEE4FEE9701}">
      <dgm:prSet phldrT="[Text]"/>
      <dgm:spPr/>
      <dgm:t>
        <a:bodyPr/>
        <a:lstStyle/>
        <a:p>
          <a:r>
            <a:rPr lang="en-US" altLang="zh-CN" dirty="0" smtClean="0"/>
            <a:t>Motif models</a:t>
          </a:r>
          <a:endParaRPr lang="zh-CN" altLang="en-US" dirty="0"/>
        </a:p>
      </dgm:t>
    </dgm:pt>
    <dgm:pt modelId="{1B5E4647-B5C2-4634-B318-C05AACA5DE64}" type="parTrans" cxnId="{FA8521C1-9D61-4031-82BE-9CED2491F57E}">
      <dgm:prSet/>
      <dgm:spPr/>
      <dgm:t>
        <a:bodyPr/>
        <a:lstStyle/>
        <a:p>
          <a:endParaRPr lang="zh-CN" altLang="en-US"/>
        </a:p>
      </dgm:t>
    </dgm:pt>
    <dgm:pt modelId="{73796C20-20D4-44F6-8CA3-A01430B13D5A}" type="sibTrans" cxnId="{FA8521C1-9D61-4031-82BE-9CED2491F57E}">
      <dgm:prSet/>
      <dgm:spPr/>
      <dgm:t>
        <a:bodyPr/>
        <a:lstStyle/>
        <a:p>
          <a:endParaRPr lang="zh-CN" altLang="en-US"/>
        </a:p>
      </dgm:t>
    </dgm:pt>
    <dgm:pt modelId="{60BF43A2-E493-4902-8D07-8120A91F64F4}" type="pres">
      <dgm:prSet presAssocID="{5C539D93-76AC-423A-B4E5-666D317574B9}" presName="CompostProcess" presStyleCnt="0">
        <dgm:presLayoutVars>
          <dgm:dir/>
          <dgm:resizeHandles val="exact"/>
        </dgm:presLayoutVars>
      </dgm:prSet>
      <dgm:spPr/>
    </dgm:pt>
    <dgm:pt modelId="{5A1861ED-3342-4581-A71E-93F4E8B4EB3E}" type="pres">
      <dgm:prSet presAssocID="{5C539D93-76AC-423A-B4E5-666D317574B9}" presName="arrow" presStyleLbl="bgShp" presStyleIdx="0" presStyleCnt="1"/>
      <dgm:spPr/>
    </dgm:pt>
    <dgm:pt modelId="{8F7BFD22-B3FA-46B4-ACA4-3E5FCEF25226}" type="pres">
      <dgm:prSet presAssocID="{5C539D93-76AC-423A-B4E5-666D317574B9}" presName="linearProcess" presStyleCnt="0"/>
      <dgm:spPr/>
    </dgm:pt>
    <dgm:pt modelId="{06B6D8F0-9F0D-49F8-B8AD-9AEDF5BCDBA0}" type="pres">
      <dgm:prSet presAssocID="{A5B76018-CC35-456C-BC43-E9B46BD04917}" presName="textNode" presStyleLbl="node1" presStyleIdx="0" presStyleCnt="3">
        <dgm:presLayoutVars>
          <dgm:bulletEnabled val="1"/>
        </dgm:presLayoutVars>
      </dgm:prSet>
      <dgm:spPr/>
    </dgm:pt>
    <dgm:pt modelId="{FEAE7B6C-8FCD-422F-AE4A-A9891434E116}" type="pres">
      <dgm:prSet presAssocID="{B8FABBE3-3846-4AD2-B270-FA6813F83601}" presName="sibTrans" presStyleCnt="0"/>
      <dgm:spPr/>
    </dgm:pt>
    <dgm:pt modelId="{A9E36CA6-8219-445C-B51C-F1C7F82F9A05}" type="pres">
      <dgm:prSet presAssocID="{1536384D-C1A6-4536-92C9-5531C91664A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FED2FED-91AA-4CD0-8B41-982EC999B9B1}" type="pres">
      <dgm:prSet presAssocID="{321888A6-E9A9-444C-8877-CA00D1F5399B}" presName="sibTrans" presStyleCnt="0"/>
      <dgm:spPr/>
    </dgm:pt>
    <dgm:pt modelId="{8B8DC802-A312-44CB-A920-3448893237F9}" type="pres">
      <dgm:prSet presAssocID="{ADE61CA0-F0F0-4B93-AA96-3AEE4FEE9701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A7BF00D5-F6CF-48DA-9637-824FA76EF625}" srcId="{5C539D93-76AC-423A-B4E5-666D317574B9}" destId="{1536384D-C1A6-4536-92C9-5531C91664AB}" srcOrd="1" destOrd="0" parTransId="{B485780F-3142-40AB-82A8-CA32DE45A16A}" sibTransId="{321888A6-E9A9-444C-8877-CA00D1F5399B}"/>
    <dgm:cxn modelId="{59092A83-E28C-4D10-9DDE-9D5A8A8D1BD4}" srcId="{5C539D93-76AC-423A-B4E5-666D317574B9}" destId="{A5B76018-CC35-456C-BC43-E9B46BD04917}" srcOrd="0" destOrd="0" parTransId="{E42ED30E-8F8F-4C5D-92DC-F33E31261753}" sibTransId="{B8FABBE3-3846-4AD2-B270-FA6813F83601}"/>
    <dgm:cxn modelId="{FA8521C1-9D61-4031-82BE-9CED2491F57E}" srcId="{5C539D93-76AC-423A-B4E5-666D317574B9}" destId="{ADE61CA0-F0F0-4B93-AA96-3AEE4FEE9701}" srcOrd="2" destOrd="0" parTransId="{1B5E4647-B5C2-4634-B318-C05AACA5DE64}" sibTransId="{73796C20-20D4-44F6-8CA3-A01430B13D5A}"/>
    <dgm:cxn modelId="{E88F5A1D-B5F8-4F84-AD01-52548B0309E5}" type="presOf" srcId="{ADE61CA0-F0F0-4B93-AA96-3AEE4FEE9701}" destId="{8B8DC802-A312-44CB-A920-3448893237F9}" srcOrd="0" destOrd="0" presId="urn:microsoft.com/office/officeart/2005/8/layout/hProcess9"/>
    <dgm:cxn modelId="{8AA18C46-3318-4BC6-9EA7-6B2E06AD5B34}" type="presOf" srcId="{5C539D93-76AC-423A-B4E5-666D317574B9}" destId="{60BF43A2-E493-4902-8D07-8120A91F64F4}" srcOrd="0" destOrd="0" presId="urn:microsoft.com/office/officeart/2005/8/layout/hProcess9"/>
    <dgm:cxn modelId="{82405FC1-6F18-4283-BF9B-9029A477D16B}" type="presOf" srcId="{A5B76018-CC35-456C-BC43-E9B46BD04917}" destId="{06B6D8F0-9F0D-49F8-B8AD-9AEDF5BCDBA0}" srcOrd="0" destOrd="0" presId="urn:microsoft.com/office/officeart/2005/8/layout/hProcess9"/>
    <dgm:cxn modelId="{0A00742C-9D15-4281-9128-021EC868F11C}" type="presOf" srcId="{1536384D-C1A6-4536-92C9-5531C91664AB}" destId="{A9E36CA6-8219-445C-B51C-F1C7F82F9A05}" srcOrd="0" destOrd="0" presId="urn:microsoft.com/office/officeart/2005/8/layout/hProcess9"/>
    <dgm:cxn modelId="{B08156D4-38BC-4D11-86A3-8E51CCDDFC09}" type="presParOf" srcId="{60BF43A2-E493-4902-8D07-8120A91F64F4}" destId="{5A1861ED-3342-4581-A71E-93F4E8B4EB3E}" srcOrd="0" destOrd="0" presId="urn:microsoft.com/office/officeart/2005/8/layout/hProcess9"/>
    <dgm:cxn modelId="{24E9E997-D033-48EE-AB8C-213A56122739}" type="presParOf" srcId="{60BF43A2-E493-4902-8D07-8120A91F64F4}" destId="{8F7BFD22-B3FA-46B4-ACA4-3E5FCEF25226}" srcOrd="1" destOrd="0" presId="urn:microsoft.com/office/officeart/2005/8/layout/hProcess9"/>
    <dgm:cxn modelId="{1FB2CD6E-1214-40D1-AB78-7C2078A2537D}" type="presParOf" srcId="{8F7BFD22-B3FA-46B4-ACA4-3E5FCEF25226}" destId="{06B6D8F0-9F0D-49F8-B8AD-9AEDF5BCDBA0}" srcOrd="0" destOrd="0" presId="urn:microsoft.com/office/officeart/2005/8/layout/hProcess9"/>
    <dgm:cxn modelId="{0B37825E-C1DC-4389-9B50-9A1D535C5694}" type="presParOf" srcId="{8F7BFD22-B3FA-46B4-ACA4-3E5FCEF25226}" destId="{FEAE7B6C-8FCD-422F-AE4A-A9891434E116}" srcOrd="1" destOrd="0" presId="urn:microsoft.com/office/officeart/2005/8/layout/hProcess9"/>
    <dgm:cxn modelId="{94533710-91C0-4D92-831A-FC2DBE435AC8}" type="presParOf" srcId="{8F7BFD22-B3FA-46B4-ACA4-3E5FCEF25226}" destId="{A9E36CA6-8219-445C-B51C-F1C7F82F9A05}" srcOrd="2" destOrd="0" presId="urn:microsoft.com/office/officeart/2005/8/layout/hProcess9"/>
    <dgm:cxn modelId="{6D2AA283-4FFE-49EC-9DD1-02064BAE71AB}" type="presParOf" srcId="{8F7BFD22-B3FA-46B4-ACA4-3E5FCEF25226}" destId="{EFED2FED-91AA-4CD0-8B41-982EC999B9B1}" srcOrd="3" destOrd="0" presId="urn:microsoft.com/office/officeart/2005/8/layout/hProcess9"/>
    <dgm:cxn modelId="{A4FEC28A-6CA2-4432-A110-8885047F5A10}" type="presParOf" srcId="{8F7BFD22-B3FA-46B4-ACA4-3E5FCEF25226}" destId="{8B8DC802-A312-44CB-A920-3448893237F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9FBA77-36DC-49A7-855D-1857F877247E}" type="doc">
      <dgm:prSet loTypeId="urn:microsoft.com/office/officeart/2005/8/layout/vProcess5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6C89D36E-A9AC-424E-B3F5-9D6EE39F84A5}">
      <dgm:prSet phldrT="[Text]"/>
      <dgm:spPr/>
      <dgm:t>
        <a:bodyPr/>
        <a:lstStyle/>
        <a:p>
          <a:r>
            <a:rPr lang="en-US" altLang="zh-CN" dirty="0" smtClean="0"/>
            <a:t>Seed Finding</a:t>
          </a:r>
          <a:endParaRPr lang="zh-CN" altLang="en-US" dirty="0"/>
        </a:p>
      </dgm:t>
    </dgm:pt>
    <dgm:pt modelId="{D88AB0A8-86A6-4FD8-9174-EBE347C42487}" type="parTrans" cxnId="{A28D23CF-7D2F-4A2F-8CA8-6D99BCF6C578}">
      <dgm:prSet/>
      <dgm:spPr/>
      <dgm:t>
        <a:bodyPr/>
        <a:lstStyle/>
        <a:p>
          <a:endParaRPr lang="zh-CN" altLang="en-US"/>
        </a:p>
      </dgm:t>
    </dgm:pt>
    <dgm:pt modelId="{0A006154-AC5E-42AD-AB6E-987CD2F3F1F5}" type="sibTrans" cxnId="{A28D23CF-7D2F-4A2F-8CA8-6D99BCF6C578}">
      <dgm:prSet/>
      <dgm:spPr/>
      <dgm:t>
        <a:bodyPr/>
        <a:lstStyle/>
        <a:p>
          <a:endParaRPr lang="zh-CN" altLang="en-US"/>
        </a:p>
      </dgm:t>
    </dgm:pt>
    <dgm:pt modelId="{D7A9F015-7A54-426F-8499-6C9DE0EE2877}">
      <dgm:prSet phldrT="[Text]"/>
      <dgm:spPr/>
      <dgm:t>
        <a:bodyPr/>
        <a:lstStyle/>
        <a:p>
          <a:r>
            <a:rPr lang="en-US" altLang="zh-CN" dirty="0" smtClean="0"/>
            <a:t>PWM Extending &amp; Refinement	</a:t>
          </a:r>
          <a:endParaRPr lang="zh-CN" altLang="en-US" dirty="0"/>
        </a:p>
      </dgm:t>
    </dgm:pt>
    <dgm:pt modelId="{ECC940E3-DE26-48DB-B536-23255F94E351}" type="parTrans" cxnId="{113B6419-994F-4216-BBC3-E686CFD34FE7}">
      <dgm:prSet/>
      <dgm:spPr/>
      <dgm:t>
        <a:bodyPr/>
        <a:lstStyle/>
        <a:p>
          <a:endParaRPr lang="zh-CN" altLang="en-US"/>
        </a:p>
      </dgm:t>
    </dgm:pt>
    <dgm:pt modelId="{8770945E-E154-4936-BF69-69A38BE37C33}" type="sibTrans" cxnId="{113B6419-994F-4216-BBC3-E686CFD34FE7}">
      <dgm:prSet/>
      <dgm:spPr/>
      <dgm:t>
        <a:bodyPr/>
        <a:lstStyle/>
        <a:p>
          <a:endParaRPr lang="zh-CN" altLang="en-US"/>
        </a:p>
      </dgm:t>
    </dgm:pt>
    <dgm:pt modelId="{419CE181-767E-4743-AB1E-A1BF0E4968E5}">
      <dgm:prSet phldrT="[Text]"/>
      <dgm:spPr/>
      <dgm:t>
        <a:bodyPr/>
        <a:lstStyle/>
        <a:p>
          <a:r>
            <a:rPr lang="en-US" altLang="zh-CN" dirty="0" smtClean="0"/>
            <a:t>Redundant Motifs Filtering</a:t>
          </a:r>
          <a:endParaRPr lang="zh-CN" altLang="en-US" dirty="0"/>
        </a:p>
      </dgm:t>
    </dgm:pt>
    <dgm:pt modelId="{9A23AEC8-19C2-4503-BE52-27387BF1F0CB}" type="parTrans" cxnId="{2B69F39A-FC52-433D-8758-957A8D1CAA7E}">
      <dgm:prSet/>
      <dgm:spPr/>
      <dgm:t>
        <a:bodyPr/>
        <a:lstStyle/>
        <a:p>
          <a:endParaRPr lang="zh-CN" altLang="en-US"/>
        </a:p>
      </dgm:t>
    </dgm:pt>
    <dgm:pt modelId="{D7A64556-57F1-4C0C-962B-DCE2B3441268}" type="sibTrans" cxnId="{2B69F39A-FC52-433D-8758-957A8D1CAA7E}">
      <dgm:prSet/>
      <dgm:spPr/>
      <dgm:t>
        <a:bodyPr/>
        <a:lstStyle/>
        <a:p>
          <a:endParaRPr lang="zh-CN" altLang="en-US"/>
        </a:p>
      </dgm:t>
    </dgm:pt>
    <dgm:pt modelId="{FE5D3A28-7CC0-437D-A301-F8681F71730C}" type="pres">
      <dgm:prSet presAssocID="{EA9FBA77-36DC-49A7-855D-1857F877247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D60C239-D5D8-4348-9BE5-B99AE449DAB1}" type="pres">
      <dgm:prSet presAssocID="{EA9FBA77-36DC-49A7-855D-1857F877247E}" presName="dummyMaxCanvas" presStyleCnt="0">
        <dgm:presLayoutVars/>
      </dgm:prSet>
      <dgm:spPr/>
      <dgm:t>
        <a:bodyPr/>
        <a:lstStyle/>
        <a:p>
          <a:endParaRPr lang="zh-CN" altLang="en-US"/>
        </a:p>
      </dgm:t>
    </dgm:pt>
    <dgm:pt modelId="{3C897F88-7366-427A-80AA-CBAEFA0FDD00}" type="pres">
      <dgm:prSet presAssocID="{EA9FBA77-36DC-49A7-855D-1857F877247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588BC7C-412A-4A51-88C1-C429FDBFD191}" type="pres">
      <dgm:prSet presAssocID="{EA9FBA77-36DC-49A7-855D-1857F877247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5FAB164-4A8B-4CA6-B111-CD3E08522328}" type="pres">
      <dgm:prSet presAssocID="{EA9FBA77-36DC-49A7-855D-1857F877247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7DFC56E-FD9F-40B5-B0F6-8EB965634614}" type="pres">
      <dgm:prSet presAssocID="{EA9FBA77-36DC-49A7-855D-1857F877247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244B087-84CE-4C7B-BD45-DD718EC157D8}" type="pres">
      <dgm:prSet presAssocID="{EA9FBA77-36DC-49A7-855D-1857F877247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CC54FFA-8A2F-440C-8D36-B95087C8D798}" type="pres">
      <dgm:prSet presAssocID="{EA9FBA77-36DC-49A7-855D-1857F877247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4F0F75D-96A1-4961-A648-2BBE0838047E}" type="pres">
      <dgm:prSet presAssocID="{EA9FBA77-36DC-49A7-855D-1857F877247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79D414-FF78-4BED-93E7-F2F18A62AAA4}" type="pres">
      <dgm:prSet presAssocID="{EA9FBA77-36DC-49A7-855D-1857F877247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6C0B282-E1A6-45D9-B8A3-427BCD05DDCF}" type="presOf" srcId="{419CE181-767E-4743-AB1E-A1BF0E4968E5}" destId="{1679D414-FF78-4BED-93E7-F2F18A62AAA4}" srcOrd="1" destOrd="0" presId="urn:microsoft.com/office/officeart/2005/8/layout/vProcess5"/>
    <dgm:cxn modelId="{8569F17C-9457-4686-82E9-074F03CEA169}" type="presOf" srcId="{6C89D36E-A9AC-424E-B3F5-9D6EE39F84A5}" destId="{3C897F88-7366-427A-80AA-CBAEFA0FDD00}" srcOrd="0" destOrd="0" presId="urn:microsoft.com/office/officeart/2005/8/layout/vProcess5"/>
    <dgm:cxn modelId="{091142BF-6ADE-4024-B238-A1E7A99B445B}" type="presOf" srcId="{EA9FBA77-36DC-49A7-855D-1857F877247E}" destId="{FE5D3A28-7CC0-437D-A301-F8681F71730C}" srcOrd="0" destOrd="0" presId="urn:microsoft.com/office/officeart/2005/8/layout/vProcess5"/>
    <dgm:cxn modelId="{113B6419-994F-4216-BBC3-E686CFD34FE7}" srcId="{EA9FBA77-36DC-49A7-855D-1857F877247E}" destId="{D7A9F015-7A54-426F-8499-6C9DE0EE2877}" srcOrd="1" destOrd="0" parTransId="{ECC940E3-DE26-48DB-B536-23255F94E351}" sibTransId="{8770945E-E154-4936-BF69-69A38BE37C33}"/>
    <dgm:cxn modelId="{2825E76A-0342-493D-BF04-AA90F0CC0B32}" type="presOf" srcId="{6C89D36E-A9AC-424E-B3F5-9D6EE39F84A5}" destId="{ECC54FFA-8A2F-440C-8D36-B95087C8D798}" srcOrd="1" destOrd="0" presId="urn:microsoft.com/office/officeart/2005/8/layout/vProcess5"/>
    <dgm:cxn modelId="{7F7D8334-5E4E-4D4A-83BB-C18E72196CEA}" type="presOf" srcId="{419CE181-767E-4743-AB1E-A1BF0E4968E5}" destId="{B5FAB164-4A8B-4CA6-B111-CD3E08522328}" srcOrd="0" destOrd="0" presId="urn:microsoft.com/office/officeart/2005/8/layout/vProcess5"/>
    <dgm:cxn modelId="{0F410C11-7D6D-48F2-AFBF-0320F49669DF}" type="presOf" srcId="{D7A9F015-7A54-426F-8499-6C9DE0EE2877}" destId="{C4F0F75D-96A1-4961-A648-2BBE0838047E}" srcOrd="1" destOrd="0" presId="urn:microsoft.com/office/officeart/2005/8/layout/vProcess5"/>
    <dgm:cxn modelId="{EE362252-E5DE-4374-B3B8-539438FD57CE}" type="presOf" srcId="{0A006154-AC5E-42AD-AB6E-987CD2F3F1F5}" destId="{87DFC56E-FD9F-40B5-B0F6-8EB965634614}" srcOrd="0" destOrd="0" presId="urn:microsoft.com/office/officeart/2005/8/layout/vProcess5"/>
    <dgm:cxn modelId="{D2B65D6D-3537-44C9-8898-A06A62AFE473}" type="presOf" srcId="{D7A9F015-7A54-426F-8499-6C9DE0EE2877}" destId="{6588BC7C-412A-4A51-88C1-C429FDBFD191}" srcOrd="0" destOrd="0" presId="urn:microsoft.com/office/officeart/2005/8/layout/vProcess5"/>
    <dgm:cxn modelId="{A28D23CF-7D2F-4A2F-8CA8-6D99BCF6C578}" srcId="{EA9FBA77-36DC-49A7-855D-1857F877247E}" destId="{6C89D36E-A9AC-424E-B3F5-9D6EE39F84A5}" srcOrd="0" destOrd="0" parTransId="{D88AB0A8-86A6-4FD8-9174-EBE347C42487}" sibTransId="{0A006154-AC5E-42AD-AB6E-987CD2F3F1F5}"/>
    <dgm:cxn modelId="{E9BA9BD8-2D11-4BC1-B4EC-31E44F31CB61}" type="presOf" srcId="{8770945E-E154-4936-BF69-69A38BE37C33}" destId="{3244B087-84CE-4C7B-BD45-DD718EC157D8}" srcOrd="0" destOrd="0" presId="urn:microsoft.com/office/officeart/2005/8/layout/vProcess5"/>
    <dgm:cxn modelId="{2B69F39A-FC52-433D-8758-957A8D1CAA7E}" srcId="{EA9FBA77-36DC-49A7-855D-1857F877247E}" destId="{419CE181-767E-4743-AB1E-A1BF0E4968E5}" srcOrd="2" destOrd="0" parTransId="{9A23AEC8-19C2-4503-BE52-27387BF1F0CB}" sibTransId="{D7A64556-57F1-4C0C-962B-DCE2B3441268}"/>
    <dgm:cxn modelId="{3FA238AD-DC1A-4565-9695-F0E2AF568DC6}" type="presParOf" srcId="{FE5D3A28-7CC0-437D-A301-F8681F71730C}" destId="{0D60C239-D5D8-4348-9BE5-B99AE449DAB1}" srcOrd="0" destOrd="0" presId="urn:microsoft.com/office/officeart/2005/8/layout/vProcess5"/>
    <dgm:cxn modelId="{25D58324-80D2-4234-B898-0EA50A948F2B}" type="presParOf" srcId="{FE5D3A28-7CC0-437D-A301-F8681F71730C}" destId="{3C897F88-7366-427A-80AA-CBAEFA0FDD00}" srcOrd="1" destOrd="0" presId="urn:microsoft.com/office/officeart/2005/8/layout/vProcess5"/>
    <dgm:cxn modelId="{EF4EBB02-BD91-433C-BDDB-9B698B6E9E31}" type="presParOf" srcId="{FE5D3A28-7CC0-437D-A301-F8681F71730C}" destId="{6588BC7C-412A-4A51-88C1-C429FDBFD191}" srcOrd="2" destOrd="0" presId="urn:microsoft.com/office/officeart/2005/8/layout/vProcess5"/>
    <dgm:cxn modelId="{A6AB85BC-78BC-4173-99EC-4540648CD141}" type="presParOf" srcId="{FE5D3A28-7CC0-437D-A301-F8681F71730C}" destId="{B5FAB164-4A8B-4CA6-B111-CD3E08522328}" srcOrd="3" destOrd="0" presId="urn:microsoft.com/office/officeart/2005/8/layout/vProcess5"/>
    <dgm:cxn modelId="{48BD2626-FADC-4A8B-AA71-A5C398722B80}" type="presParOf" srcId="{FE5D3A28-7CC0-437D-A301-F8681F71730C}" destId="{87DFC56E-FD9F-40B5-B0F6-8EB965634614}" srcOrd="4" destOrd="0" presId="urn:microsoft.com/office/officeart/2005/8/layout/vProcess5"/>
    <dgm:cxn modelId="{FE5D5538-47E0-4FCC-A259-A003F44A5593}" type="presParOf" srcId="{FE5D3A28-7CC0-437D-A301-F8681F71730C}" destId="{3244B087-84CE-4C7B-BD45-DD718EC157D8}" srcOrd="5" destOrd="0" presId="urn:microsoft.com/office/officeart/2005/8/layout/vProcess5"/>
    <dgm:cxn modelId="{6C5708C5-5E64-4AFD-8796-ECCE646BC778}" type="presParOf" srcId="{FE5D3A28-7CC0-437D-A301-F8681F71730C}" destId="{ECC54FFA-8A2F-440C-8D36-B95087C8D798}" srcOrd="6" destOrd="0" presId="urn:microsoft.com/office/officeart/2005/8/layout/vProcess5"/>
    <dgm:cxn modelId="{9BAFF7F2-C224-4C04-9876-66AADE1BABD3}" type="presParOf" srcId="{FE5D3A28-7CC0-437D-A301-F8681F71730C}" destId="{C4F0F75D-96A1-4961-A648-2BBE0838047E}" srcOrd="7" destOrd="0" presId="urn:microsoft.com/office/officeart/2005/8/layout/vProcess5"/>
    <dgm:cxn modelId="{F66E0D87-3E53-4A30-8ECA-15D19DB99180}" type="presParOf" srcId="{FE5D3A28-7CC0-437D-A301-F8681F71730C}" destId="{1679D414-FF78-4BED-93E7-F2F18A62AAA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1861ED-3342-4581-A71E-93F4E8B4EB3E}">
      <dsp:nvSpPr>
        <dsp:cNvPr id="0" name=""/>
        <dsp:cNvSpPr/>
      </dsp:nvSpPr>
      <dsp:spPr>
        <a:xfrm>
          <a:off x="457199" y="0"/>
          <a:ext cx="5181600" cy="23368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B6D8F0-9F0D-49F8-B8AD-9AEDF5BCDBA0}">
      <dsp:nvSpPr>
        <dsp:cNvPr id="0" name=""/>
        <dsp:cNvSpPr/>
      </dsp:nvSpPr>
      <dsp:spPr>
        <a:xfrm>
          <a:off x="3232" y="701039"/>
          <a:ext cx="1942532" cy="93472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kern="1200" dirty="0" smtClean="0"/>
            <a:t>Sequences</a:t>
          </a:r>
          <a:endParaRPr lang="zh-CN" altLang="en-US" sz="2300" kern="1200" dirty="0"/>
        </a:p>
      </dsp:txBody>
      <dsp:txXfrm>
        <a:off x="3232" y="701039"/>
        <a:ext cx="1942532" cy="934720"/>
      </dsp:txXfrm>
    </dsp:sp>
    <dsp:sp modelId="{A9E36CA6-8219-445C-B51C-F1C7F82F9A05}">
      <dsp:nvSpPr>
        <dsp:cNvPr id="0" name=""/>
        <dsp:cNvSpPr/>
      </dsp:nvSpPr>
      <dsp:spPr>
        <a:xfrm>
          <a:off x="2076733" y="701039"/>
          <a:ext cx="1942532" cy="934720"/>
        </a:xfrm>
        <a:prstGeom prst="roundRect">
          <a:avLst/>
        </a:prstGeom>
        <a:solidFill>
          <a:schemeClr val="accent2">
            <a:shade val="80000"/>
            <a:hueOff val="0"/>
            <a:satOff val="-14010"/>
            <a:lumOff val="15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kern="1200" dirty="0" smtClean="0"/>
            <a:t>Motif Finding Tools</a:t>
          </a:r>
          <a:endParaRPr lang="zh-CN" altLang="en-US" sz="2300" kern="1200" dirty="0"/>
        </a:p>
      </dsp:txBody>
      <dsp:txXfrm>
        <a:off x="2076733" y="701039"/>
        <a:ext cx="1942532" cy="934720"/>
      </dsp:txXfrm>
    </dsp:sp>
    <dsp:sp modelId="{8B8DC802-A312-44CB-A920-3448893237F9}">
      <dsp:nvSpPr>
        <dsp:cNvPr id="0" name=""/>
        <dsp:cNvSpPr/>
      </dsp:nvSpPr>
      <dsp:spPr>
        <a:xfrm>
          <a:off x="4150235" y="701039"/>
          <a:ext cx="1942532" cy="934720"/>
        </a:xfrm>
        <a:prstGeom prst="roundRect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kern="1200" dirty="0" smtClean="0"/>
            <a:t>Motif models</a:t>
          </a:r>
          <a:endParaRPr lang="zh-CN" altLang="en-US" sz="2300" kern="1200" dirty="0"/>
        </a:p>
      </dsp:txBody>
      <dsp:txXfrm>
        <a:off x="4150235" y="701039"/>
        <a:ext cx="1942532" cy="9347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897F88-7366-427A-80AA-CBAEFA0FDD00}">
      <dsp:nvSpPr>
        <dsp:cNvPr id="0" name=""/>
        <dsp:cNvSpPr/>
      </dsp:nvSpPr>
      <dsp:spPr>
        <a:xfrm>
          <a:off x="0" y="0"/>
          <a:ext cx="6605190" cy="12839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500" kern="1200" dirty="0" smtClean="0"/>
            <a:t>Seed Finding</a:t>
          </a:r>
          <a:endParaRPr lang="zh-CN" altLang="en-US" sz="3500" kern="1200" dirty="0"/>
        </a:p>
      </dsp:txBody>
      <dsp:txXfrm>
        <a:off x="0" y="0"/>
        <a:ext cx="5294898" cy="1283970"/>
      </dsp:txXfrm>
    </dsp:sp>
    <dsp:sp modelId="{6588BC7C-412A-4A51-88C1-C429FDBFD191}">
      <dsp:nvSpPr>
        <dsp:cNvPr id="0" name=""/>
        <dsp:cNvSpPr/>
      </dsp:nvSpPr>
      <dsp:spPr>
        <a:xfrm>
          <a:off x="582810" y="1497964"/>
          <a:ext cx="6605190" cy="12839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500" kern="1200" dirty="0" smtClean="0"/>
            <a:t>PWM Extending &amp; Refinement	</a:t>
          </a:r>
          <a:endParaRPr lang="zh-CN" altLang="en-US" sz="3500" kern="1200" dirty="0"/>
        </a:p>
      </dsp:txBody>
      <dsp:txXfrm>
        <a:off x="582810" y="1497964"/>
        <a:ext cx="5187798" cy="1283970"/>
      </dsp:txXfrm>
    </dsp:sp>
    <dsp:sp modelId="{B5FAB164-4A8B-4CA6-B111-CD3E08522328}">
      <dsp:nvSpPr>
        <dsp:cNvPr id="0" name=""/>
        <dsp:cNvSpPr/>
      </dsp:nvSpPr>
      <dsp:spPr>
        <a:xfrm>
          <a:off x="1165621" y="2995929"/>
          <a:ext cx="6605190" cy="12839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500" kern="1200" dirty="0" smtClean="0"/>
            <a:t>Redundant Motifs Filtering</a:t>
          </a:r>
          <a:endParaRPr lang="zh-CN" altLang="en-US" sz="3500" kern="1200" dirty="0"/>
        </a:p>
      </dsp:txBody>
      <dsp:txXfrm>
        <a:off x="1165621" y="2995929"/>
        <a:ext cx="5187798" cy="1283970"/>
      </dsp:txXfrm>
    </dsp:sp>
    <dsp:sp modelId="{87DFC56E-FD9F-40B5-B0F6-8EB965634614}">
      <dsp:nvSpPr>
        <dsp:cNvPr id="0" name=""/>
        <dsp:cNvSpPr/>
      </dsp:nvSpPr>
      <dsp:spPr>
        <a:xfrm>
          <a:off x="5770609" y="973677"/>
          <a:ext cx="834580" cy="8345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600" kern="1200"/>
        </a:p>
      </dsp:txBody>
      <dsp:txXfrm>
        <a:off x="5770609" y="973677"/>
        <a:ext cx="834580" cy="834580"/>
      </dsp:txXfrm>
    </dsp:sp>
    <dsp:sp modelId="{3244B087-84CE-4C7B-BD45-DD718EC157D8}">
      <dsp:nvSpPr>
        <dsp:cNvPr id="0" name=""/>
        <dsp:cNvSpPr/>
      </dsp:nvSpPr>
      <dsp:spPr>
        <a:xfrm>
          <a:off x="6353420" y="2463082"/>
          <a:ext cx="834580" cy="8345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600" kern="1200"/>
        </a:p>
      </dsp:txBody>
      <dsp:txXfrm>
        <a:off x="6353420" y="2463082"/>
        <a:ext cx="834580" cy="834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61EE6-2429-4D84-ADB5-FD89261057C0}" type="datetimeFigureOut">
              <a:rPr lang="zh-CN" altLang="en-US" smtClean="0"/>
              <a:pPr/>
              <a:t>2009/7/11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67B9F-B63B-4636-86D2-D085714798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6A008-5FE9-4C4F-AB56-5C8523280FBC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338ED-C2BE-4F50-9F17-7C513AD46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338ED-C2BE-4F50-9F17-7C513AD46F2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338ED-C2BE-4F50-9F17-7C513AD46F2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338ED-C2BE-4F50-9F17-7C513AD46F2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1C26C-1037-48C0-BC8D-06AE8B934FA2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utilize the Peak</a:t>
            </a:r>
            <a:r>
              <a:rPr lang="en-US" baseline="0" dirty="0" smtClean="0"/>
              <a:t> intensity in calculating the Occurrences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1C26C-1037-48C0-BC8D-06AE8B934FA2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1C26C-1037-48C0-BC8D-06AE8B934FA2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1C26C-1037-48C0-BC8D-06AE8B934FA2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1C26C-1037-48C0-BC8D-06AE8B934FA2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Reason: 1. they can’t handle such large range, 2. their</a:t>
            </a:r>
            <a:r>
              <a:rPr lang="en-US" altLang="zh-CN" baseline="0" dirty="0" smtClean="0"/>
              <a:t> result will be worse when the width increase.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338ED-C2BE-4F50-9F17-7C513AD46F2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338ED-C2BE-4F50-9F17-7C513AD46F2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1C26C-1037-48C0-BC8D-06AE8B934FA2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chromatin </a:t>
            </a:r>
            <a:r>
              <a:rPr lang="en-US" dirty="0" err="1" smtClean="0"/>
              <a:t>immunoprecipitation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ChIP</a:t>
            </a:r>
            <a:r>
              <a:rPr lang="en-US" dirty="0" smtClean="0"/>
              <a:t>) with </a:t>
            </a:r>
            <a:r>
              <a:rPr lang="en-US" dirty="0" err="1" smtClean="0"/>
              <a:t>speciﬁc</a:t>
            </a:r>
            <a:r>
              <a:rPr lang="en-US" dirty="0" smtClean="0"/>
              <a:t> antibodies against these TFs was used to</a:t>
            </a:r>
          </a:p>
          <a:p>
            <a:r>
              <a:rPr lang="en-US" dirty="0" smtClean="0"/>
              <a:t>enrich the DNA fragments bound by these TFs, followed by </a:t>
            </a:r>
            <a:r>
              <a:rPr lang="en-US" dirty="0" err="1" smtClean="0"/>
              <a:t>di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rect</a:t>
            </a:r>
            <a:r>
              <a:rPr lang="en-US" dirty="0" smtClean="0"/>
              <a:t> ultra-high-throughput sequencing with the </a:t>
            </a:r>
            <a:r>
              <a:rPr lang="en-US" dirty="0" err="1" smtClean="0"/>
              <a:t>Solexa</a:t>
            </a:r>
            <a:r>
              <a:rPr lang="en-US" dirty="0" smtClean="0"/>
              <a:t> Genome</a:t>
            </a:r>
          </a:p>
          <a:p>
            <a:r>
              <a:rPr lang="en-US" dirty="0" smtClean="0"/>
              <a:t>Analyzer platform. Genomic regions </a:t>
            </a:r>
            <a:r>
              <a:rPr lang="en-US" dirty="0" err="1" smtClean="0"/>
              <a:t>deﬁned</a:t>
            </a:r>
            <a:r>
              <a:rPr lang="en-US" dirty="0" smtClean="0"/>
              <a:t> </a:t>
            </a:r>
            <a:r>
              <a:rPr lang="en-US" dirty="0" err="1" smtClean="0"/>
              <a:t>bymultiple</a:t>
            </a:r>
            <a:r>
              <a:rPr lang="en-US" dirty="0" smtClean="0"/>
              <a:t> overlap-</a:t>
            </a:r>
          </a:p>
          <a:p>
            <a:r>
              <a:rPr lang="en-US" dirty="0" smtClean="0"/>
              <a:t>ping DNA fragments derived from the </a:t>
            </a:r>
            <a:r>
              <a:rPr lang="en-US" dirty="0" err="1" smtClean="0"/>
              <a:t>ChIP</a:t>
            </a:r>
            <a:r>
              <a:rPr lang="en-US" dirty="0" smtClean="0"/>
              <a:t> enrichments were</a:t>
            </a:r>
          </a:p>
          <a:p>
            <a:r>
              <a:rPr lang="en-US" dirty="0" smtClean="0"/>
              <a:t>considered as putative binding sites.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338ED-C2BE-4F50-9F17-7C513AD46F2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338ED-C2BE-4F50-9F17-7C513AD46F2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338ED-C2BE-4F50-9F17-7C513AD46F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338ED-C2BE-4F50-9F17-7C513AD46F2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338ED-C2BE-4F50-9F17-7C513AD46F2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Transfac</a:t>
            </a:r>
            <a:r>
              <a:rPr lang="en-US" baseline="0" dirty="0" smtClean="0"/>
              <a:t> motif scanning, result:</a:t>
            </a:r>
          </a:p>
          <a:p>
            <a:r>
              <a:rPr lang="en-US" baseline="0" dirty="0" smtClean="0"/>
              <a:t>If u use the center region as input sequence, u will see the OR</a:t>
            </a:r>
          </a:p>
          <a:p>
            <a:r>
              <a:rPr lang="en-US" baseline="0" dirty="0" smtClean="0"/>
              <a:t>If u use the surrounding region as </a:t>
            </a:r>
            <a:r>
              <a:rPr lang="en-US" baseline="0" dirty="0" err="1" smtClean="0"/>
              <a:t>bg</a:t>
            </a:r>
            <a:r>
              <a:rPr lang="en-US" baseline="0" dirty="0" smtClean="0"/>
              <a:t>, u will see localized.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338ED-C2BE-4F50-9F17-7C513AD46F2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PI: higher intensity,</a:t>
            </a:r>
            <a:r>
              <a:rPr lang="en-US" baseline="0" dirty="0" smtClean="0"/>
              <a:t> higher change of main motif, imply higher change of co-motif</a:t>
            </a:r>
          </a:p>
          <a:p>
            <a:r>
              <a:rPr lang="en-US" baseline="0" dirty="0" smtClean="0"/>
              <a:t>PL: surrounding region would be enriched.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338ED-C2BE-4F50-9F17-7C513AD46F2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With the above discussion in mind, we look into an example.</a:t>
            </a:r>
          </a:p>
          <a:p>
            <a:r>
              <a:rPr lang="en-US" smtClean="0"/>
              <a:t>The colored dots are motif matches predicted by our scan.</a:t>
            </a:r>
          </a:p>
          <a:p>
            <a:r>
              <a:rPr lang="en-US" smtClean="0"/>
              <a:t>The histogram of each of them can be studied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4953239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442" tIns="41221" rIns="82442" bIns="41221" anchor="ctr"/>
          <a:lstStyle/>
          <a:p>
            <a:endParaRPr lang="zh-CN" alt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6604318"/>
            <a:ext cx="9144000" cy="25368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442" tIns="41221" rIns="82442" bIns="41221" anchor="ctr"/>
          <a:lstStyle/>
          <a:p>
            <a:endParaRPr lang="zh-CN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9069" y="1375899"/>
            <a:ext cx="8098767" cy="1582285"/>
          </a:xfrm>
        </p:spPr>
        <p:txBody>
          <a:bodyPr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GB" altLang="zh-CN"/>
          </a:p>
        </p:txBody>
      </p:sp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3047" y="5198322"/>
            <a:ext cx="2317815" cy="11365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842833-BE1A-4B76-B107-1DE182F5FD54}" type="datetime1">
              <a:rPr lang="en-US" altLang="zh-CN" smtClean="0"/>
              <a:t>7/11/2009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380067" y="825540"/>
            <a:ext cx="1941759" cy="543480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50500" y="825540"/>
            <a:ext cx="5692300" cy="543480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235CF6-97D6-4AA0-951A-D01F1F9281F9}" type="datetime1">
              <a:rPr lang="en-US" altLang="zh-CN" smtClean="0"/>
              <a:t>7/11/2009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BB501-6E47-4AFC-BF29-E50F75373569}" type="datetime1">
              <a:rPr lang="en-US" altLang="zh-CN" smtClean="0"/>
              <a:t>7/11/2009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083" y="4407179"/>
            <a:ext cx="7772757" cy="1361567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083" y="2906588"/>
            <a:ext cx="7772757" cy="1500591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212" indent="0">
              <a:buNone/>
              <a:defRPr sz="1600"/>
            </a:lvl2pPr>
            <a:lvl3pPr marL="824423" indent="0">
              <a:buNone/>
              <a:defRPr sz="1400"/>
            </a:lvl3pPr>
            <a:lvl4pPr marL="1236635" indent="0">
              <a:buNone/>
              <a:defRPr sz="1300"/>
            </a:lvl4pPr>
            <a:lvl5pPr marL="1648846" indent="0">
              <a:buNone/>
              <a:defRPr sz="1300"/>
            </a:lvl5pPr>
            <a:lvl6pPr marL="2061058" indent="0">
              <a:buNone/>
              <a:defRPr sz="1300"/>
            </a:lvl6pPr>
            <a:lvl7pPr marL="2473269" indent="0">
              <a:buNone/>
              <a:defRPr sz="1300"/>
            </a:lvl7pPr>
            <a:lvl8pPr marL="2885481" indent="0">
              <a:buNone/>
              <a:defRPr sz="1300"/>
            </a:lvl8pPr>
            <a:lvl9pPr marL="3297692" indent="0">
              <a:buNone/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9C3A6C-4939-4C42-B8C6-0184DA7224F1}" type="datetime1">
              <a:rPr lang="en-US" altLang="zh-CN" smtClean="0"/>
              <a:t>7/11/2009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{#}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50500" y="1980723"/>
            <a:ext cx="3816315" cy="427962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04082" y="1980723"/>
            <a:ext cx="3817745" cy="427962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F70660-E599-478D-889A-50DBA9B42BFF}" type="datetime1">
              <a:rPr lang="en-US" altLang="zh-CN" smtClean="0"/>
              <a:t>7/11/2009</a:t>
            </a:fld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558" y="275180"/>
            <a:ext cx="8228885" cy="1142284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557" y="1534989"/>
            <a:ext cx="4039375" cy="63922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212" indent="0">
              <a:buNone/>
              <a:defRPr sz="1800" b="1"/>
            </a:lvl2pPr>
            <a:lvl3pPr marL="824423" indent="0">
              <a:buNone/>
              <a:defRPr sz="1600" b="1"/>
            </a:lvl3pPr>
            <a:lvl4pPr marL="1236635" indent="0">
              <a:buNone/>
              <a:defRPr sz="1400" b="1"/>
            </a:lvl4pPr>
            <a:lvl5pPr marL="1648846" indent="0">
              <a:buNone/>
              <a:defRPr sz="1400" b="1"/>
            </a:lvl5pPr>
            <a:lvl6pPr marL="2061058" indent="0">
              <a:buNone/>
              <a:defRPr sz="1400" b="1"/>
            </a:lvl6pPr>
            <a:lvl7pPr marL="2473269" indent="0">
              <a:buNone/>
              <a:defRPr sz="1400" b="1"/>
            </a:lvl7pPr>
            <a:lvl8pPr marL="2885481" indent="0">
              <a:buNone/>
              <a:defRPr sz="1400" b="1"/>
            </a:lvl8pPr>
            <a:lvl9pPr marL="3297692" indent="0">
              <a:buNone/>
              <a:defRPr sz="1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557" y="2174209"/>
            <a:ext cx="4039375" cy="395141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639" y="1534989"/>
            <a:ext cx="4040804" cy="63922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212" indent="0">
              <a:buNone/>
              <a:defRPr sz="1800" b="1"/>
            </a:lvl2pPr>
            <a:lvl3pPr marL="824423" indent="0">
              <a:buNone/>
              <a:defRPr sz="1600" b="1"/>
            </a:lvl3pPr>
            <a:lvl4pPr marL="1236635" indent="0">
              <a:buNone/>
              <a:defRPr sz="1400" b="1"/>
            </a:lvl4pPr>
            <a:lvl5pPr marL="1648846" indent="0">
              <a:buNone/>
              <a:defRPr sz="1400" b="1"/>
            </a:lvl5pPr>
            <a:lvl6pPr marL="2061058" indent="0">
              <a:buNone/>
              <a:defRPr sz="1400" b="1"/>
            </a:lvl6pPr>
            <a:lvl7pPr marL="2473269" indent="0">
              <a:buNone/>
              <a:defRPr sz="1400" b="1"/>
            </a:lvl7pPr>
            <a:lvl8pPr marL="2885481" indent="0">
              <a:buNone/>
              <a:defRPr sz="1400" b="1"/>
            </a:lvl8pPr>
            <a:lvl9pPr marL="3297692" indent="0">
              <a:buNone/>
              <a:defRPr sz="1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639" y="2174209"/>
            <a:ext cx="4040804" cy="395141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69D326-6332-47B5-B93B-E1F8221B7B01}" type="datetime1">
              <a:rPr lang="en-US" altLang="zh-CN" smtClean="0"/>
              <a:t>7/11/2009</a:t>
            </a:fld>
            <a:endParaRPr 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49ACF-7691-40FD-9E45-D0E631452F38}" type="datetime1">
              <a:rPr lang="en-US" altLang="zh-CN" smtClean="0"/>
              <a:t>7/11/2009</a:t>
            </a:fld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D8BAC3-140F-4CFF-8DD6-51BA31E76960}" type="datetime1">
              <a:rPr lang="en-US" altLang="zh-CN" smtClean="0"/>
              <a:t>7/11/2009</a:t>
            </a:fld>
            <a:endParaRPr 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558" y="273748"/>
            <a:ext cx="3008440" cy="116091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668" y="273747"/>
            <a:ext cx="5111775" cy="585187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558" y="1434663"/>
            <a:ext cx="3008440" cy="4690957"/>
          </a:xfrm>
        </p:spPr>
        <p:txBody>
          <a:bodyPr/>
          <a:lstStyle>
            <a:lvl1pPr marL="0" indent="0">
              <a:buNone/>
              <a:defRPr sz="1300"/>
            </a:lvl1pPr>
            <a:lvl2pPr marL="412212" indent="0">
              <a:buNone/>
              <a:defRPr sz="1100"/>
            </a:lvl2pPr>
            <a:lvl3pPr marL="824423" indent="0">
              <a:buNone/>
              <a:defRPr sz="900"/>
            </a:lvl3pPr>
            <a:lvl4pPr marL="1236635" indent="0">
              <a:buNone/>
              <a:defRPr sz="800"/>
            </a:lvl4pPr>
            <a:lvl5pPr marL="1648846" indent="0">
              <a:buNone/>
              <a:defRPr sz="800"/>
            </a:lvl5pPr>
            <a:lvl6pPr marL="2061058" indent="0">
              <a:buNone/>
              <a:defRPr sz="800"/>
            </a:lvl6pPr>
            <a:lvl7pPr marL="2473269" indent="0">
              <a:buNone/>
              <a:defRPr sz="800"/>
            </a:lvl7pPr>
            <a:lvl8pPr marL="2885481" indent="0">
              <a:buNone/>
              <a:defRPr sz="800"/>
            </a:lvl8pPr>
            <a:lvl9pPr marL="3297692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65E8A8-1628-445B-BA75-C72D6CA7E66A}" type="datetime1">
              <a:rPr lang="en-US" altLang="zh-CN" smtClean="0"/>
              <a:t>7/11/2009</a:t>
            </a:fld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624" y="4801317"/>
            <a:ext cx="5486399" cy="56612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624" y="613422"/>
            <a:ext cx="5486399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12212" indent="0">
              <a:buNone/>
              <a:defRPr sz="2500"/>
            </a:lvl2pPr>
            <a:lvl3pPr marL="824423" indent="0">
              <a:buNone/>
              <a:defRPr sz="2200"/>
            </a:lvl3pPr>
            <a:lvl4pPr marL="1236635" indent="0">
              <a:buNone/>
              <a:defRPr sz="1800"/>
            </a:lvl4pPr>
            <a:lvl5pPr marL="1648846" indent="0">
              <a:buNone/>
              <a:defRPr sz="1800"/>
            </a:lvl5pPr>
            <a:lvl6pPr marL="2061058" indent="0">
              <a:buNone/>
              <a:defRPr sz="1800"/>
            </a:lvl6pPr>
            <a:lvl7pPr marL="2473269" indent="0">
              <a:buNone/>
              <a:defRPr sz="1800"/>
            </a:lvl7pPr>
            <a:lvl8pPr marL="2885481" indent="0">
              <a:buNone/>
              <a:defRPr sz="1800"/>
            </a:lvl8pPr>
            <a:lvl9pPr marL="3297692" indent="0">
              <a:buNone/>
              <a:defRPr sz="18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624" y="5367442"/>
            <a:ext cx="5486399" cy="805475"/>
          </a:xfrm>
        </p:spPr>
        <p:txBody>
          <a:bodyPr/>
          <a:lstStyle>
            <a:lvl1pPr marL="0" indent="0">
              <a:buNone/>
              <a:defRPr sz="1300"/>
            </a:lvl1pPr>
            <a:lvl2pPr marL="412212" indent="0">
              <a:buNone/>
              <a:defRPr sz="1100"/>
            </a:lvl2pPr>
            <a:lvl3pPr marL="824423" indent="0">
              <a:buNone/>
              <a:defRPr sz="900"/>
            </a:lvl3pPr>
            <a:lvl4pPr marL="1236635" indent="0">
              <a:buNone/>
              <a:defRPr sz="800"/>
            </a:lvl4pPr>
            <a:lvl5pPr marL="1648846" indent="0">
              <a:buNone/>
              <a:defRPr sz="800"/>
            </a:lvl5pPr>
            <a:lvl6pPr marL="2061058" indent="0">
              <a:buNone/>
              <a:defRPr sz="800"/>
            </a:lvl6pPr>
            <a:lvl7pPr marL="2473269" indent="0">
              <a:buNone/>
              <a:defRPr sz="800"/>
            </a:lvl7pPr>
            <a:lvl8pPr marL="2885481" indent="0">
              <a:buNone/>
              <a:defRPr sz="800"/>
            </a:lvl8pPr>
            <a:lvl9pPr marL="3297692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E19A14-81D7-4247-8754-F8D0063773C2}" type="datetime1">
              <a:rPr lang="en-US" altLang="zh-CN" smtClean="0"/>
              <a:t>7/11/2009</a:t>
            </a:fld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0499" y="825540"/>
            <a:ext cx="6518763" cy="1143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3" rIns="91408" bIns="457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GB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499" y="1980723"/>
            <a:ext cx="7771327" cy="4279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0499" y="6334872"/>
            <a:ext cx="19045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>
            <a:lvl1pPr defTabSz="914595">
              <a:defRPr sz="900">
                <a:solidFill>
                  <a:srgbClr val="003399"/>
                </a:solidFill>
                <a:ea typeface="宋体" charset="-122"/>
              </a:defRPr>
            </a:lvl1pPr>
          </a:lstStyle>
          <a:p>
            <a:fld id="{6CB7941B-B2B3-4D6B-AFD0-B2FF89CEB137}" type="datetime1">
              <a:rPr lang="en-US" altLang="zh-CN" smtClean="0"/>
              <a:t>7/11/2009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1995" y="6334872"/>
            <a:ext cx="19045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>
            <a:lvl1pPr algn="r" defTabSz="914595">
              <a:defRPr sz="900">
                <a:solidFill>
                  <a:srgbClr val="003399"/>
                </a:solidFill>
                <a:ea typeface="宋体" charset="-122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601452"/>
            <a:ext cx="9144000" cy="253682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442" tIns="41221" rIns="82442" bIns="41221" anchor="ctr"/>
          <a:lstStyle/>
          <a:p>
            <a:endParaRPr lang="zh-CN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53682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442" tIns="41221" rIns="82442" bIns="41221" anchor="ctr"/>
          <a:lstStyle/>
          <a:p>
            <a:endParaRPr lang="zh-CN" alt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72374" y="6549856"/>
            <a:ext cx="340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>
            <a:lvl1pPr algn="ctr" defTabSz="914595">
              <a:defRPr sz="1400" b="1">
                <a:solidFill>
                  <a:schemeClr val="bg1"/>
                </a:solidFill>
                <a:ea typeface="宋体" charset="-122"/>
              </a:defRPr>
            </a:lvl1pPr>
          </a:lstStyle>
          <a:p>
            <a:r>
              <a:rPr lang="en-US" dirty="0" smtClean="0"/>
              <a:t>Copyright 2009 @ Zhang </a:t>
            </a:r>
            <a:r>
              <a:rPr lang="en-US" dirty="0" err="1" smtClean="0"/>
              <a:t>ZhiZhuo</a:t>
            </a:r>
            <a:endParaRPr lang="en-US" dirty="0"/>
          </a:p>
        </p:txBody>
      </p:sp>
      <p:pic>
        <p:nvPicPr>
          <p:cNvPr id="1039" name="Picture 15" descr="full colou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9880" y="374073"/>
            <a:ext cx="1038083" cy="66788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914595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+mj-lt"/>
          <a:ea typeface="+mj-ea"/>
          <a:cs typeface="+mj-cs"/>
        </a:defRPr>
      </a:lvl1pPr>
      <a:lvl2pPr algn="l" defTabSz="914595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Times New Roman" pitchFamily="18" charset="0"/>
        </a:defRPr>
      </a:lvl2pPr>
      <a:lvl3pPr algn="l" defTabSz="914595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Times New Roman" pitchFamily="18" charset="0"/>
        </a:defRPr>
      </a:lvl3pPr>
      <a:lvl4pPr algn="l" defTabSz="914595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Times New Roman" pitchFamily="18" charset="0"/>
        </a:defRPr>
      </a:lvl4pPr>
      <a:lvl5pPr algn="l" defTabSz="914595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Times New Roman" pitchFamily="18" charset="0"/>
        </a:defRPr>
      </a:lvl5pPr>
      <a:lvl6pPr marL="412212" algn="l" defTabSz="914595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Times New Roman" pitchFamily="18" charset="0"/>
        </a:defRPr>
      </a:lvl6pPr>
      <a:lvl7pPr marL="824423" algn="l" defTabSz="914595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Times New Roman" pitchFamily="18" charset="0"/>
        </a:defRPr>
      </a:lvl7pPr>
      <a:lvl8pPr marL="1236635" algn="l" defTabSz="914595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Times New Roman" pitchFamily="18" charset="0"/>
        </a:defRPr>
      </a:lvl8pPr>
      <a:lvl9pPr marL="1648846" algn="l" defTabSz="914595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Times New Roman" pitchFamily="18" charset="0"/>
        </a:defRPr>
      </a:lvl9pPr>
    </p:titleStyle>
    <p:bodyStyle>
      <a:lvl1pPr algn="l" defTabSz="914595" rtl="0" eaLnBrk="1" fontAlgn="base" hangingPunct="1">
        <a:spcBef>
          <a:spcPct val="20000"/>
        </a:spcBef>
        <a:spcAft>
          <a:spcPct val="0"/>
        </a:spcAft>
        <a:defRPr sz="2300" b="1">
          <a:solidFill>
            <a:srgbClr val="003399"/>
          </a:solidFill>
          <a:latin typeface="+mn-lt"/>
          <a:ea typeface="+mn-ea"/>
          <a:cs typeface="+mn-cs"/>
        </a:defRPr>
      </a:lvl1pPr>
      <a:lvl2pPr marL="337784" indent="5725" algn="l" defTabSz="914595" rtl="0" eaLnBrk="1" fontAlgn="base" hangingPunct="1">
        <a:spcBef>
          <a:spcPct val="20000"/>
        </a:spcBef>
        <a:spcAft>
          <a:spcPct val="0"/>
        </a:spcAft>
        <a:defRPr sz="2300">
          <a:solidFill>
            <a:srgbClr val="003399"/>
          </a:solidFill>
          <a:latin typeface="+mn-lt"/>
        </a:defRPr>
      </a:lvl2pPr>
      <a:lvl3pPr marL="681294" algn="l" defTabSz="914595" rtl="0" eaLnBrk="1" fontAlgn="base" hangingPunct="1">
        <a:spcBef>
          <a:spcPct val="20000"/>
        </a:spcBef>
        <a:spcAft>
          <a:spcPct val="0"/>
        </a:spcAft>
        <a:defRPr sz="2000" b="1">
          <a:solidFill>
            <a:srgbClr val="FF6600"/>
          </a:solidFill>
          <a:latin typeface="+mn-lt"/>
        </a:defRPr>
      </a:lvl3pPr>
      <a:lvl4pPr marL="1030529" indent="5725" algn="l" defTabSz="914595" rtl="0" eaLnBrk="1" fontAlgn="base" hangingPunct="1">
        <a:spcBef>
          <a:spcPct val="20000"/>
        </a:spcBef>
        <a:spcAft>
          <a:spcPct val="0"/>
        </a:spcAft>
        <a:defRPr sz="2000" i="1">
          <a:solidFill>
            <a:srgbClr val="003399"/>
          </a:solidFill>
          <a:latin typeface="+mn-lt"/>
        </a:defRPr>
      </a:lvl4pPr>
      <a:lvl5pPr marL="1374038" algn="l" defTabSz="914595" rtl="0" eaLnBrk="1" fontAlgn="base" hangingPunct="1">
        <a:spcBef>
          <a:spcPct val="20000"/>
        </a:spcBef>
        <a:spcAft>
          <a:spcPct val="0"/>
        </a:spcAft>
        <a:defRPr sz="1800">
          <a:solidFill>
            <a:srgbClr val="003399"/>
          </a:solidFill>
          <a:latin typeface="+mn-lt"/>
        </a:defRPr>
      </a:lvl5pPr>
      <a:lvl6pPr marL="1786250" algn="l" defTabSz="914595" rtl="0" eaLnBrk="1" fontAlgn="base" hangingPunct="1">
        <a:spcBef>
          <a:spcPct val="20000"/>
        </a:spcBef>
        <a:spcAft>
          <a:spcPct val="0"/>
        </a:spcAft>
        <a:defRPr sz="1800">
          <a:solidFill>
            <a:srgbClr val="003399"/>
          </a:solidFill>
          <a:latin typeface="+mn-lt"/>
        </a:defRPr>
      </a:lvl6pPr>
      <a:lvl7pPr marL="2198461" algn="l" defTabSz="914595" rtl="0" eaLnBrk="1" fontAlgn="base" hangingPunct="1">
        <a:spcBef>
          <a:spcPct val="20000"/>
        </a:spcBef>
        <a:spcAft>
          <a:spcPct val="0"/>
        </a:spcAft>
        <a:defRPr sz="1800">
          <a:solidFill>
            <a:srgbClr val="003399"/>
          </a:solidFill>
          <a:latin typeface="+mn-lt"/>
        </a:defRPr>
      </a:lvl7pPr>
      <a:lvl8pPr marL="2610673" algn="l" defTabSz="914595" rtl="0" eaLnBrk="1" fontAlgn="base" hangingPunct="1">
        <a:spcBef>
          <a:spcPct val="20000"/>
        </a:spcBef>
        <a:spcAft>
          <a:spcPct val="0"/>
        </a:spcAft>
        <a:defRPr sz="1800">
          <a:solidFill>
            <a:srgbClr val="003399"/>
          </a:solidFill>
          <a:latin typeface="+mn-lt"/>
        </a:defRPr>
      </a:lvl8pPr>
      <a:lvl9pPr marL="3022884" algn="l" defTabSz="914595" rtl="0" eaLnBrk="1" fontAlgn="base" hangingPunct="1">
        <a:spcBef>
          <a:spcPct val="20000"/>
        </a:spcBef>
        <a:spcAft>
          <a:spcPct val="0"/>
        </a:spcAft>
        <a:defRPr sz="1800">
          <a:solidFill>
            <a:srgbClr val="003399"/>
          </a:solidFill>
          <a:latin typeface="+mn-lt"/>
        </a:defRPr>
      </a:lvl9pPr>
    </p:bodyStyle>
    <p:otherStyle>
      <a:defPPr>
        <a:defRPr lang="zh-CN"/>
      </a:defPPr>
      <a:lvl1pPr marL="0" algn="l" defTabSz="8244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212" algn="l" defTabSz="8244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423" algn="l" defTabSz="8244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6635" algn="l" defTabSz="8244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8846" algn="l" defTabSz="8244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058" algn="l" defTabSz="8244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3269" algn="l" defTabSz="8244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5481" algn="l" defTabSz="8244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692" algn="l" defTabSz="8244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4.png"/><Relationship Id="rId4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1F497D"/>
                </a:solidFill>
                <a:ea typeface="宋体"/>
                <a:cs typeface="Times New Roman"/>
              </a:rPr>
              <a:t>De novo </a:t>
            </a:r>
            <a:r>
              <a:rPr lang="en-US" altLang="zh-CN" sz="3600" dirty="0" smtClean="0">
                <a:solidFill>
                  <a:srgbClr val="1F497D"/>
                </a:solidFill>
                <a:ea typeface="宋体"/>
                <a:cs typeface="Times New Roman"/>
              </a:rPr>
              <a:t>M</a:t>
            </a:r>
            <a:r>
              <a:rPr lang="en-US" sz="3600" dirty="0" smtClean="0">
                <a:solidFill>
                  <a:srgbClr val="1F497D"/>
                </a:solidFill>
                <a:ea typeface="宋体"/>
                <a:cs typeface="Times New Roman"/>
              </a:rPr>
              <a:t>otif Finding using </a:t>
            </a:r>
            <a:r>
              <a:rPr lang="en-US" sz="3600" dirty="0" err="1" smtClean="0">
                <a:solidFill>
                  <a:srgbClr val="1F497D"/>
                </a:solidFill>
                <a:ea typeface="宋体"/>
                <a:cs typeface="Times New Roman"/>
              </a:rPr>
              <a:t>ChIP-</a:t>
            </a:r>
            <a:r>
              <a:rPr lang="en-US" altLang="zh-CN" sz="3600" dirty="0" err="1" smtClean="0">
                <a:solidFill>
                  <a:srgbClr val="1F497D"/>
                </a:solidFill>
                <a:ea typeface="宋体"/>
                <a:cs typeface="Times New Roman"/>
              </a:rPr>
              <a:t>S</a:t>
            </a:r>
            <a:r>
              <a:rPr lang="en-US" sz="3600" dirty="0" err="1" smtClean="0">
                <a:solidFill>
                  <a:srgbClr val="1F497D"/>
                </a:solidFill>
                <a:ea typeface="宋体"/>
                <a:cs typeface="Times New Roman"/>
              </a:rPr>
              <a:t>eq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-533400" y="3505200"/>
            <a:ext cx="8534400" cy="1752600"/>
          </a:xfrm>
        </p:spPr>
        <p:txBody>
          <a:bodyPr/>
          <a:lstStyle/>
          <a:p>
            <a:r>
              <a:rPr lang="en-US" dirty="0" smtClean="0"/>
              <a:t>				Presenter: </a:t>
            </a:r>
            <a:r>
              <a:rPr lang="en-US" dirty="0" err="1" smtClean="0"/>
              <a:t>Zhizhuo</a:t>
            </a:r>
            <a:r>
              <a:rPr lang="en-US" dirty="0" smtClean="0"/>
              <a:t> </a:t>
            </a:r>
            <a:r>
              <a:rPr lang="en-US" altLang="zh-CN" dirty="0" smtClean="0"/>
              <a:t>Zhang </a:t>
            </a:r>
            <a:endParaRPr lang="en-US" dirty="0" smtClean="0"/>
          </a:p>
          <a:p>
            <a:pPr algn="ctr"/>
            <a:r>
              <a:rPr lang="en-US" dirty="0" smtClean="0"/>
              <a:t>		   Supervisor: </a:t>
            </a:r>
            <a:r>
              <a:rPr lang="en-US" altLang="zh-CN" b="0" dirty="0" smtClean="0"/>
              <a:t>Wing-Kin Sung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84" name="TextBox 58"/>
          <p:cNvSpPr txBox="1">
            <a:spLocks noChangeArrowheads="1"/>
          </p:cNvSpPr>
          <p:nvPr/>
        </p:nvSpPr>
        <p:spPr bwMode="auto">
          <a:xfrm>
            <a:off x="1111250" y="5791200"/>
            <a:ext cx="8032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The main motif</a:t>
            </a:r>
          </a:p>
          <a:p>
            <a:r>
              <a:rPr lang="en-US" dirty="0"/>
              <a:t>A co-motif</a:t>
            </a:r>
          </a:p>
          <a:p>
            <a:r>
              <a:rPr lang="en-US" dirty="0"/>
              <a:t>Should be noise as it does not exhibit distance preference to the main motif</a:t>
            </a:r>
            <a:endParaRPr lang="en-SG" dirty="0"/>
          </a:p>
        </p:txBody>
      </p:sp>
      <p:sp>
        <p:nvSpPr>
          <p:cNvPr id="82985" name="Rectangle 41"/>
          <p:cNvSpPr>
            <a:spLocks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 algn="ctr" eaLnBrk="0" hangingPunct="0"/>
            <a:r>
              <a:rPr lang="en-US" sz="4400" dirty="0" smtClean="0">
                <a:solidFill>
                  <a:prstClr val="black"/>
                </a:solidFill>
                <a:ea typeface="+mj-ea"/>
                <a:cs typeface="+mj-cs"/>
              </a:rPr>
              <a:t>POMODA</a:t>
            </a:r>
            <a:endParaRPr lang="en-US" sz="40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973138" y="2057400"/>
            <a:ext cx="7332662" cy="4554538"/>
            <a:chOff x="973138" y="1897063"/>
            <a:chExt cx="7332662" cy="4714875"/>
          </a:xfrm>
        </p:grpSpPr>
        <p:sp>
          <p:nvSpPr>
            <p:cNvPr id="33" name="Flowchart: Punched Tape 32"/>
            <p:cNvSpPr/>
            <p:nvPr/>
          </p:nvSpPr>
          <p:spPr>
            <a:xfrm>
              <a:off x="1219200" y="3271838"/>
              <a:ext cx="7010400" cy="34925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4" name="Flowchart: Punched Tape 3"/>
            <p:cNvSpPr/>
            <p:nvPr/>
          </p:nvSpPr>
          <p:spPr>
            <a:xfrm>
              <a:off x="1219200" y="2043113"/>
              <a:ext cx="7010400" cy="34925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5" name="Oval 4"/>
            <p:cNvSpPr/>
            <p:nvPr/>
          </p:nvSpPr>
          <p:spPr>
            <a:xfrm>
              <a:off x="4953000" y="1939925"/>
              <a:ext cx="152400" cy="12065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6" name="Flowchart: Punched Tape 5"/>
            <p:cNvSpPr/>
            <p:nvPr/>
          </p:nvSpPr>
          <p:spPr>
            <a:xfrm>
              <a:off x="1143000" y="2263775"/>
              <a:ext cx="7010400" cy="365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7" name="Oval 6"/>
            <p:cNvSpPr/>
            <p:nvPr/>
          </p:nvSpPr>
          <p:spPr>
            <a:xfrm>
              <a:off x="4267200" y="2147888"/>
              <a:ext cx="152400" cy="11906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" name="Flowchart: Punched Tape 8"/>
            <p:cNvSpPr/>
            <p:nvPr/>
          </p:nvSpPr>
          <p:spPr>
            <a:xfrm>
              <a:off x="1219200" y="2441575"/>
              <a:ext cx="7010400" cy="365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Oval 9"/>
            <p:cNvSpPr/>
            <p:nvPr/>
          </p:nvSpPr>
          <p:spPr>
            <a:xfrm>
              <a:off x="5334000" y="2319338"/>
              <a:ext cx="152400" cy="12065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" name="Oval 10"/>
            <p:cNvSpPr/>
            <p:nvPr/>
          </p:nvSpPr>
          <p:spPr>
            <a:xfrm>
              <a:off x="4724400" y="2335213"/>
              <a:ext cx="152400" cy="12065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3" name="Oval 12"/>
            <p:cNvSpPr/>
            <p:nvPr/>
          </p:nvSpPr>
          <p:spPr>
            <a:xfrm>
              <a:off x="8153400" y="2335213"/>
              <a:ext cx="152400" cy="120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>
              <a:off x="3881438" y="2890838"/>
              <a:ext cx="1990725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lowchart: Punched Tape 17"/>
            <p:cNvSpPr/>
            <p:nvPr/>
          </p:nvSpPr>
          <p:spPr>
            <a:xfrm>
              <a:off x="1143000" y="2667000"/>
              <a:ext cx="7010400" cy="365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9" name="Oval 18"/>
            <p:cNvSpPr/>
            <p:nvPr/>
          </p:nvSpPr>
          <p:spPr>
            <a:xfrm>
              <a:off x="5257800" y="2544763"/>
              <a:ext cx="152400" cy="12065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20" name="Oval 19"/>
            <p:cNvSpPr/>
            <p:nvPr/>
          </p:nvSpPr>
          <p:spPr>
            <a:xfrm>
              <a:off x="4419600" y="2513013"/>
              <a:ext cx="152400" cy="12065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21" name="Oval 20"/>
            <p:cNvSpPr/>
            <p:nvPr/>
          </p:nvSpPr>
          <p:spPr>
            <a:xfrm>
              <a:off x="1676400" y="2560638"/>
              <a:ext cx="152400" cy="120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 dirty="0"/>
            </a:p>
          </p:txBody>
        </p:sp>
        <p:sp>
          <p:nvSpPr>
            <p:cNvPr id="25" name="Flowchart: Punched Tape 24"/>
            <p:cNvSpPr/>
            <p:nvPr/>
          </p:nvSpPr>
          <p:spPr>
            <a:xfrm>
              <a:off x="1219200" y="2919413"/>
              <a:ext cx="7010400" cy="36512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26" name="Oval 25"/>
            <p:cNvSpPr/>
            <p:nvPr/>
          </p:nvSpPr>
          <p:spPr>
            <a:xfrm>
              <a:off x="5334000" y="2797175"/>
              <a:ext cx="152400" cy="12065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27" name="Oval 26"/>
            <p:cNvSpPr/>
            <p:nvPr/>
          </p:nvSpPr>
          <p:spPr>
            <a:xfrm>
              <a:off x="1828800" y="2813050"/>
              <a:ext cx="152400" cy="12065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28" name="Oval 27"/>
            <p:cNvSpPr/>
            <p:nvPr/>
          </p:nvSpPr>
          <p:spPr>
            <a:xfrm>
              <a:off x="7162800" y="2844800"/>
              <a:ext cx="152400" cy="120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200" y="2774950"/>
              <a:ext cx="152400" cy="12065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30" name="Oval 29"/>
            <p:cNvSpPr/>
            <p:nvPr/>
          </p:nvSpPr>
          <p:spPr>
            <a:xfrm>
              <a:off x="4114800" y="2819400"/>
              <a:ext cx="152400" cy="120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4876800" y="3155950"/>
              <a:ext cx="152400" cy="12065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34" name="Flowchart: Punched Tape 33"/>
            <p:cNvSpPr/>
            <p:nvPr/>
          </p:nvSpPr>
          <p:spPr>
            <a:xfrm>
              <a:off x="1219200" y="3581400"/>
              <a:ext cx="7010400" cy="365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36" name="Oval 35"/>
            <p:cNvSpPr/>
            <p:nvPr/>
          </p:nvSpPr>
          <p:spPr>
            <a:xfrm>
              <a:off x="4267200" y="3460750"/>
              <a:ext cx="152400" cy="12065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37" name="Oval 36"/>
            <p:cNvSpPr/>
            <p:nvPr/>
          </p:nvSpPr>
          <p:spPr>
            <a:xfrm>
              <a:off x="1752600" y="3487738"/>
              <a:ext cx="152400" cy="11906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4800600" y="3440113"/>
              <a:ext cx="152400" cy="12065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39" name="Oval 38"/>
            <p:cNvSpPr/>
            <p:nvPr/>
          </p:nvSpPr>
          <p:spPr>
            <a:xfrm>
              <a:off x="7086600" y="3165475"/>
              <a:ext cx="152400" cy="12065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82972" name="TextBox 41"/>
            <p:cNvSpPr txBox="1">
              <a:spLocks noChangeArrowheads="1"/>
            </p:cNvSpPr>
            <p:nvPr/>
          </p:nvSpPr>
          <p:spPr bwMode="auto">
            <a:xfrm>
              <a:off x="4876800" y="3698875"/>
              <a:ext cx="19494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Centered on </a:t>
              </a:r>
            </a:p>
            <a:p>
              <a:r>
                <a:rPr lang="en-US"/>
                <a:t>ChIP-seq peak of</a:t>
              </a:r>
              <a:endParaRPr lang="en-SG"/>
            </a:p>
          </p:txBody>
        </p:sp>
        <p:sp>
          <p:nvSpPr>
            <p:cNvPr id="43" name="Oval 42"/>
            <p:cNvSpPr/>
            <p:nvPr/>
          </p:nvSpPr>
          <p:spPr>
            <a:xfrm>
              <a:off x="6877050" y="4108450"/>
              <a:ext cx="152400" cy="12065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44" name="Oval 43"/>
            <p:cNvSpPr/>
            <p:nvPr/>
          </p:nvSpPr>
          <p:spPr>
            <a:xfrm>
              <a:off x="7620000" y="3413125"/>
              <a:ext cx="152400" cy="1206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47" name="Oval 46"/>
            <p:cNvSpPr/>
            <p:nvPr/>
          </p:nvSpPr>
          <p:spPr>
            <a:xfrm>
              <a:off x="5638800" y="3176588"/>
              <a:ext cx="152400" cy="12065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48" name="Oval 47"/>
            <p:cNvSpPr/>
            <p:nvPr/>
          </p:nvSpPr>
          <p:spPr>
            <a:xfrm>
              <a:off x="4191000" y="3128963"/>
              <a:ext cx="152400" cy="120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1676400" y="3176588"/>
              <a:ext cx="152400" cy="120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6629400" y="2560638"/>
              <a:ext cx="152400" cy="120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1905000" y="2324100"/>
              <a:ext cx="152400" cy="120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4267200" y="2324100"/>
              <a:ext cx="152400" cy="120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3810000" y="1897063"/>
              <a:ext cx="152400" cy="120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6477000" y="1944688"/>
              <a:ext cx="152400" cy="120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6781800" y="3460750"/>
              <a:ext cx="152400" cy="1206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 dirty="0"/>
            </a:p>
          </p:txBody>
        </p:sp>
        <p:grpSp>
          <p:nvGrpSpPr>
            <p:cNvPr id="12" name="Group 42"/>
            <p:cNvGrpSpPr>
              <a:grpSpLocks/>
            </p:cNvGrpSpPr>
            <p:nvPr/>
          </p:nvGrpSpPr>
          <p:grpSpPr bwMode="auto">
            <a:xfrm>
              <a:off x="4648200" y="4241800"/>
              <a:ext cx="457200" cy="1397000"/>
              <a:chOff x="864" y="2592"/>
              <a:chExt cx="4224" cy="880"/>
            </a:xfrm>
          </p:grpSpPr>
          <p:sp>
            <p:nvSpPr>
              <p:cNvPr id="82987" name="Freeform 43"/>
              <p:cNvSpPr>
                <a:spLocks/>
              </p:cNvSpPr>
              <p:nvPr/>
            </p:nvSpPr>
            <p:spPr bwMode="auto">
              <a:xfrm>
                <a:off x="864" y="2592"/>
                <a:ext cx="2112" cy="872"/>
              </a:xfrm>
              <a:custGeom>
                <a:avLst/>
                <a:gdLst/>
                <a:ahLst/>
                <a:cxnLst>
                  <a:cxn ang="0">
                    <a:pos x="0" y="872"/>
                  </a:cxn>
                  <a:cxn ang="0">
                    <a:pos x="1536" y="680"/>
                  </a:cxn>
                  <a:cxn ang="0">
                    <a:pos x="2016" y="104"/>
                  </a:cxn>
                  <a:cxn ang="0">
                    <a:pos x="2112" y="56"/>
                  </a:cxn>
                </a:cxnLst>
                <a:rect l="0" t="0" r="r" b="b"/>
                <a:pathLst>
                  <a:path w="2112" h="872">
                    <a:moveTo>
                      <a:pt x="0" y="872"/>
                    </a:moveTo>
                    <a:cubicBezTo>
                      <a:pt x="600" y="840"/>
                      <a:pt x="1200" y="808"/>
                      <a:pt x="1536" y="680"/>
                    </a:cubicBezTo>
                    <a:cubicBezTo>
                      <a:pt x="1872" y="552"/>
                      <a:pt x="1920" y="208"/>
                      <a:pt x="2016" y="104"/>
                    </a:cubicBezTo>
                    <a:cubicBezTo>
                      <a:pt x="2112" y="0"/>
                      <a:pt x="2096" y="64"/>
                      <a:pt x="2112" y="56"/>
                    </a:cubicBezTo>
                  </a:path>
                </a:pathLst>
              </a:cu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8" name="Freeform 44"/>
              <p:cNvSpPr>
                <a:spLocks/>
              </p:cNvSpPr>
              <p:nvPr/>
            </p:nvSpPr>
            <p:spPr bwMode="auto">
              <a:xfrm flipH="1">
                <a:off x="2976" y="2600"/>
                <a:ext cx="2112" cy="872"/>
              </a:xfrm>
              <a:custGeom>
                <a:avLst/>
                <a:gdLst/>
                <a:ahLst/>
                <a:cxnLst>
                  <a:cxn ang="0">
                    <a:pos x="0" y="872"/>
                  </a:cxn>
                  <a:cxn ang="0">
                    <a:pos x="1536" y="680"/>
                  </a:cxn>
                  <a:cxn ang="0">
                    <a:pos x="2016" y="104"/>
                  </a:cxn>
                  <a:cxn ang="0">
                    <a:pos x="2112" y="56"/>
                  </a:cxn>
                </a:cxnLst>
                <a:rect l="0" t="0" r="r" b="b"/>
                <a:pathLst>
                  <a:path w="2112" h="872">
                    <a:moveTo>
                      <a:pt x="0" y="872"/>
                    </a:moveTo>
                    <a:cubicBezTo>
                      <a:pt x="600" y="840"/>
                      <a:pt x="1200" y="808"/>
                      <a:pt x="1536" y="680"/>
                    </a:cubicBezTo>
                    <a:cubicBezTo>
                      <a:pt x="1872" y="552"/>
                      <a:pt x="1920" y="208"/>
                      <a:pt x="2016" y="104"/>
                    </a:cubicBezTo>
                    <a:cubicBezTo>
                      <a:pt x="2112" y="0"/>
                      <a:pt x="2096" y="64"/>
                      <a:pt x="2112" y="56"/>
                    </a:cubicBezTo>
                  </a:path>
                </a:pathLst>
              </a:cu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989" name="Line 45"/>
            <p:cNvSpPr>
              <a:spLocks noChangeShapeType="1"/>
            </p:cNvSpPr>
            <p:nvPr/>
          </p:nvSpPr>
          <p:spPr bwMode="auto">
            <a:xfrm>
              <a:off x="2057400" y="5638800"/>
              <a:ext cx="5791200" cy="0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1524000" y="5181600"/>
              <a:ext cx="6705600" cy="533400"/>
              <a:chOff x="864" y="2592"/>
              <a:chExt cx="4224" cy="880"/>
            </a:xfrm>
          </p:grpSpPr>
          <p:sp>
            <p:nvSpPr>
              <p:cNvPr id="82991" name="Freeform 47"/>
              <p:cNvSpPr>
                <a:spLocks/>
              </p:cNvSpPr>
              <p:nvPr/>
            </p:nvSpPr>
            <p:spPr bwMode="auto">
              <a:xfrm>
                <a:off x="864" y="2592"/>
                <a:ext cx="2112" cy="872"/>
              </a:xfrm>
              <a:custGeom>
                <a:avLst/>
                <a:gdLst/>
                <a:ahLst/>
                <a:cxnLst>
                  <a:cxn ang="0">
                    <a:pos x="0" y="872"/>
                  </a:cxn>
                  <a:cxn ang="0">
                    <a:pos x="1536" y="680"/>
                  </a:cxn>
                  <a:cxn ang="0">
                    <a:pos x="2016" y="104"/>
                  </a:cxn>
                  <a:cxn ang="0">
                    <a:pos x="2112" y="56"/>
                  </a:cxn>
                </a:cxnLst>
                <a:rect l="0" t="0" r="r" b="b"/>
                <a:pathLst>
                  <a:path w="2112" h="872">
                    <a:moveTo>
                      <a:pt x="0" y="872"/>
                    </a:moveTo>
                    <a:cubicBezTo>
                      <a:pt x="600" y="840"/>
                      <a:pt x="1200" y="808"/>
                      <a:pt x="1536" y="680"/>
                    </a:cubicBezTo>
                    <a:cubicBezTo>
                      <a:pt x="1872" y="552"/>
                      <a:pt x="1920" y="208"/>
                      <a:pt x="2016" y="104"/>
                    </a:cubicBezTo>
                    <a:cubicBezTo>
                      <a:pt x="2112" y="0"/>
                      <a:pt x="2096" y="64"/>
                      <a:pt x="2112" y="56"/>
                    </a:cubicBezTo>
                  </a:path>
                </a:pathLst>
              </a:custGeom>
              <a:noFill/>
              <a:ln w="57150">
                <a:solidFill>
                  <a:srgbClr val="33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2" name="Freeform 48"/>
              <p:cNvSpPr>
                <a:spLocks/>
              </p:cNvSpPr>
              <p:nvPr/>
            </p:nvSpPr>
            <p:spPr bwMode="auto">
              <a:xfrm flipH="1">
                <a:off x="2976" y="2600"/>
                <a:ext cx="2112" cy="872"/>
              </a:xfrm>
              <a:custGeom>
                <a:avLst/>
                <a:gdLst/>
                <a:ahLst/>
                <a:cxnLst>
                  <a:cxn ang="0">
                    <a:pos x="0" y="872"/>
                  </a:cxn>
                  <a:cxn ang="0">
                    <a:pos x="1536" y="680"/>
                  </a:cxn>
                  <a:cxn ang="0">
                    <a:pos x="2016" y="104"/>
                  </a:cxn>
                  <a:cxn ang="0">
                    <a:pos x="2112" y="56"/>
                  </a:cxn>
                </a:cxnLst>
                <a:rect l="0" t="0" r="r" b="b"/>
                <a:pathLst>
                  <a:path w="2112" h="872">
                    <a:moveTo>
                      <a:pt x="0" y="872"/>
                    </a:moveTo>
                    <a:cubicBezTo>
                      <a:pt x="600" y="840"/>
                      <a:pt x="1200" y="808"/>
                      <a:pt x="1536" y="680"/>
                    </a:cubicBezTo>
                    <a:cubicBezTo>
                      <a:pt x="1872" y="552"/>
                      <a:pt x="1920" y="208"/>
                      <a:pt x="2016" y="104"/>
                    </a:cubicBezTo>
                    <a:cubicBezTo>
                      <a:pt x="2112" y="0"/>
                      <a:pt x="2096" y="64"/>
                      <a:pt x="2112" y="56"/>
                    </a:cubicBezTo>
                  </a:path>
                </a:pathLst>
              </a:custGeom>
              <a:noFill/>
              <a:ln w="57150">
                <a:solidFill>
                  <a:srgbClr val="33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993" name="Line 49"/>
            <p:cNvSpPr>
              <a:spLocks noChangeShapeType="1"/>
            </p:cNvSpPr>
            <p:nvPr/>
          </p:nvSpPr>
          <p:spPr bwMode="auto">
            <a:xfrm>
              <a:off x="2057400" y="5634038"/>
              <a:ext cx="5791200" cy="0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Oval 36"/>
            <p:cNvSpPr/>
            <p:nvPr/>
          </p:nvSpPr>
          <p:spPr>
            <a:xfrm>
              <a:off x="973138" y="6492875"/>
              <a:ext cx="152400" cy="119063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 dirty="0"/>
            </a:p>
          </p:txBody>
        </p:sp>
        <p:sp>
          <p:nvSpPr>
            <p:cNvPr id="3" name="Oval 35"/>
            <p:cNvSpPr/>
            <p:nvPr/>
          </p:nvSpPr>
          <p:spPr>
            <a:xfrm>
              <a:off x="990600" y="5943600"/>
              <a:ext cx="152400" cy="12065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8" name="Oval 28"/>
            <p:cNvSpPr/>
            <p:nvPr/>
          </p:nvSpPr>
          <p:spPr>
            <a:xfrm>
              <a:off x="990600" y="6203950"/>
              <a:ext cx="152400" cy="12065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838200" y="1295400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3200" dirty="0" smtClean="0">
                <a:solidFill>
                  <a:prstClr val="black"/>
                </a:solidFill>
              </a:rPr>
              <a:t>Peak Oriented Motif Discovery Algorithm</a:t>
            </a:r>
          </a:p>
          <a:p>
            <a:endParaRPr lang="en-US" dirty="0"/>
          </a:p>
        </p:txBody>
      </p:sp>
      <p:sp>
        <p:nvSpPr>
          <p:cNvPr id="58" name="Date Placeholder 5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F00C-F3A1-4EAF-A81F-957C28FC99AF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0" name="Footer Placeholder 5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Motif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String Motif : Smaller searching space, enable fast string matching algorithm</a:t>
            </a:r>
          </a:p>
          <a:p>
            <a:r>
              <a:rPr lang="en-US" altLang="zh-CN" dirty="0" smtClean="0"/>
              <a:t>PWM Motif: More precise approximation to the real motif, statistics sound</a:t>
            </a:r>
            <a:r>
              <a:rPr lang="en-US" altLang="zh-CN" dirty="0" smtClean="0"/>
              <a:t>. (PWM—Position Weighted Matrix)</a:t>
            </a:r>
            <a:endParaRPr lang="zh-CN" alt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EF7-50AD-4DCC-B981-F948827D1036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Organism Specified Background:</a:t>
            </a:r>
          </a:p>
          <a:p>
            <a:pPr lvl="1"/>
            <a:r>
              <a:rPr lang="en-US" altLang="zh-CN" dirty="0" smtClean="0"/>
              <a:t>Hard to capture the negative information in background</a:t>
            </a:r>
          </a:p>
          <a:p>
            <a:r>
              <a:rPr lang="en-US" altLang="zh-CN" dirty="0" smtClean="0"/>
              <a:t>Position Specified Background:</a:t>
            </a:r>
          </a:p>
          <a:p>
            <a:pPr lvl="1"/>
            <a:r>
              <a:rPr lang="en-US" altLang="zh-CN" dirty="0" smtClean="0"/>
              <a:t>Reveal the biological context, and easier to capture the negative information</a:t>
            </a:r>
            <a:endParaRPr lang="zh-CN" alt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648200"/>
            <a:ext cx="3876675" cy="163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D8235-C518-4ABF-BB12-973AEE9D2D4D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Position Specified Background</a:t>
            </a:r>
            <a:endParaRPr lang="zh-CN" alt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Given the peak position in chip-</a:t>
            </a:r>
            <a:r>
              <a:rPr lang="en-US" altLang="zh-CN" dirty="0" err="1" smtClean="0"/>
              <a:t>seq</a:t>
            </a:r>
            <a:r>
              <a:rPr lang="en-US" altLang="zh-CN" dirty="0" smtClean="0"/>
              <a:t>, we not only identify the active position(center) of the master TF, but also the active region of its co-motif. </a:t>
            </a:r>
            <a:endParaRPr lang="zh-CN" altLang="en-US" dirty="0"/>
          </a:p>
        </p:txBody>
      </p:sp>
      <p:grpSp>
        <p:nvGrpSpPr>
          <p:cNvPr id="3" name="Group 14"/>
          <p:cNvGrpSpPr/>
          <p:nvPr/>
        </p:nvGrpSpPr>
        <p:grpSpPr>
          <a:xfrm>
            <a:off x="685800" y="3276600"/>
            <a:ext cx="8229600" cy="3155414"/>
            <a:chOff x="637309" y="3286124"/>
            <a:chExt cx="8229600" cy="3155414"/>
          </a:xfrm>
        </p:grpSpPr>
        <p:sp>
          <p:nvSpPr>
            <p:cNvPr id="8" name="Left Brace 7"/>
            <p:cNvSpPr/>
            <p:nvPr/>
          </p:nvSpPr>
          <p:spPr>
            <a:xfrm rot="16200000">
              <a:off x="4750595" y="5107793"/>
              <a:ext cx="357190" cy="1428760"/>
            </a:xfrm>
            <a:prstGeom prst="leftBrace">
              <a:avLst>
                <a:gd name="adj1" fmla="val 8333"/>
                <a:gd name="adj2" fmla="val 49308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" name="Right Brace 8"/>
            <p:cNvSpPr/>
            <p:nvPr/>
          </p:nvSpPr>
          <p:spPr>
            <a:xfrm rot="16200000">
              <a:off x="2214546" y="3286124"/>
              <a:ext cx="571504" cy="3000396"/>
            </a:xfrm>
            <a:prstGeom prst="rightBrac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Right Brace 9"/>
            <p:cNvSpPr/>
            <p:nvPr/>
          </p:nvSpPr>
          <p:spPr>
            <a:xfrm rot="16200000">
              <a:off x="6786578" y="3214686"/>
              <a:ext cx="642942" cy="3071834"/>
            </a:xfrm>
            <a:prstGeom prst="rightBrac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14810" y="6072206"/>
              <a:ext cx="1928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altLang="zh-CN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A</a:t>
              </a:r>
              <a:r>
                <a:rPr lang="en-US" altLang="zh-CN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ctive </a:t>
              </a:r>
              <a:r>
                <a:rPr lang="en-US" altLang="zh-CN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Region</a:t>
              </a:r>
              <a:endParaRPr lang="zh-CN" alt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42976" y="4143380"/>
              <a:ext cx="2286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ln w="18415" cmpd="sng">
                    <a:solidFill>
                      <a:srgbClr val="92D050"/>
                    </a:solidFill>
                    <a:prstDash val="solid"/>
                  </a:ln>
                  <a:solidFill>
                    <a:srgbClr val="92D05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Background Region</a:t>
              </a:r>
              <a:endParaRPr lang="zh-CN" altLang="en-US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43636" y="4071942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ln w="18415" cmpd="sng">
                    <a:solidFill>
                      <a:srgbClr val="92D050"/>
                    </a:solidFill>
                    <a:prstDash val="solid"/>
                  </a:ln>
                  <a:solidFill>
                    <a:srgbClr val="92D05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Background Region</a:t>
              </a:r>
              <a:endParaRPr lang="zh-CN" altLang="en-US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2786050" y="3286124"/>
              <a:ext cx="2000264" cy="71438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Peak in Chip-</a:t>
              </a:r>
              <a:r>
                <a:rPr lang="en-US" altLang="zh-CN" dirty="0" err="1" smtClean="0"/>
                <a:t>Seq</a:t>
              </a:r>
              <a:endParaRPr lang="zh-CN" altLang="en-US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37309" y="3290454"/>
              <a:ext cx="8229600" cy="2551546"/>
            </a:xfrm>
            <a:custGeom>
              <a:avLst/>
              <a:gdLst>
                <a:gd name="connsiteX0" fmla="*/ 0 w 8229600"/>
                <a:gd name="connsiteY0" fmla="*/ 1653309 h 2232891"/>
                <a:gd name="connsiteX1" fmla="*/ 2937164 w 8229600"/>
                <a:gd name="connsiteY1" fmla="*/ 1376218 h 2232891"/>
                <a:gd name="connsiteX2" fmla="*/ 3865418 w 8229600"/>
                <a:gd name="connsiteY2" fmla="*/ 1971964 h 2232891"/>
                <a:gd name="connsiteX3" fmla="*/ 4184073 w 8229600"/>
                <a:gd name="connsiteY3" fmla="*/ 4618 h 2232891"/>
                <a:gd name="connsiteX4" fmla="*/ 4765964 w 8229600"/>
                <a:gd name="connsiteY4" fmla="*/ 1999673 h 2232891"/>
                <a:gd name="connsiteX5" fmla="*/ 5084618 w 8229600"/>
                <a:gd name="connsiteY5" fmla="*/ 1403927 h 2232891"/>
                <a:gd name="connsiteX6" fmla="*/ 8229600 w 8229600"/>
                <a:gd name="connsiteY6" fmla="*/ 1487055 h 2232891"/>
                <a:gd name="connsiteX0" fmla="*/ 0 w 8229600"/>
                <a:gd name="connsiteY0" fmla="*/ 1653309 h 2232891"/>
                <a:gd name="connsiteX1" fmla="*/ 2937164 w 8229600"/>
                <a:gd name="connsiteY1" fmla="*/ 1376218 h 2232891"/>
                <a:gd name="connsiteX2" fmla="*/ 3865418 w 8229600"/>
                <a:gd name="connsiteY2" fmla="*/ 1971964 h 2232891"/>
                <a:gd name="connsiteX3" fmla="*/ 4184073 w 8229600"/>
                <a:gd name="connsiteY3" fmla="*/ 4618 h 2232891"/>
                <a:gd name="connsiteX4" fmla="*/ 4765964 w 8229600"/>
                <a:gd name="connsiteY4" fmla="*/ 1999673 h 2232891"/>
                <a:gd name="connsiteX5" fmla="*/ 5727528 w 8229600"/>
                <a:gd name="connsiteY5" fmla="*/ 1403927 h 2232891"/>
                <a:gd name="connsiteX6" fmla="*/ 8229600 w 8229600"/>
                <a:gd name="connsiteY6" fmla="*/ 1487055 h 2232891"/>
                <a:gd name="connsiteX0" fmla="*/ 0 w 8229600"/>
                <a:gd name="connsiteY0" fmla="*/ 1974273 h 2551546"/>
                <a:gd name="connsiteX1" fmla="*/ 2937164 w 8229600"/>
                <a:gd name="connsiteY1" fmla="*/ 1697182 h 2551546"/>
                <a:gd name="connsiteX2" fmla="*/ 3865418 w 8229600"/>
                <a:gd name="connsiteY2" fmla="*/ 2292928 h 2551546"/>
                <a:gd name="connsiteX3" fmla="*/ 4184073 w 8229600"/>
                <a:gd name="connsiteY3" fmla="*/ 325582 h 2551546"/>
                <a:gd name="connsiteX4" fmla="*/ 4398355 w 8229600"/>
                <a:gd name="connsiteY4" fmla="*/ 339437 h 2551546"/>
                <a:gd name="connsiteX5" fmla="*/ 4765964 w 8229600"/>
                <a:gd name="connsiteY5" fmla="*/ 2320637 h 2551546"/>
                <a:gd name="connsiteX6" fmla="*/ 5727528 w 8229600"/>
                <a:gd name="connsiteY6" fmla="*/ 1724891 h 2551546"/>
                <a:gd name="connsiteX7" fmla="*/ 8229600 w 8229600"/>
                <a:gd name="connsiteY7" fmla="*/ 1808019 h 2551546"/>
                <a:gd name="connsiteX0" fmla="*/ 0 w 8229600"/>
                <a:gd name="connsiteY0" fmla="*/ 1759935 h 2551546"/>
                <a:gd name="connsiteX1" fmla="*/ 2937164 w 8229600"/>
                <a:gd name="connsiteY1" fmla="*/ 1697182 h 2551546"/>
                <a:gd name="connsiteX2" fmla="*/ 3865418 w 8229600"/>
                <a:gd name="connsiteY2" fmla="*/ 2292928 h 2551546"/>
                <a:gd name="connsiteX3" fmla="*/ 4184073 w 8229600"/>
                <a:gd name="connsiteY3" fmla="*/ 325582 h 2551546"/>
                <a:gd name="connsiteX4" fmla="*/ 4398355 w 8229600"/>
                <a:gd name="connsiteY4" fmla="*/ 339437 h 2551546"/>
                <a:gd name="connsiteX5" fmla="*/ 4765964 w 8229600"/>
                <a:gd name="connsiteY5" fmla="*/ 2320637 h 2551546"/>
                <a:gd name="connsiteX6" fmla="*/ 5727528 w 8229600"/>
                <a:gd name="connsiteY6" fmla="*/ 1724891 h 2551546"/>
                <a:gd name="connsiteX7" fmla="*/ 8229600 w 8229600"/>
                <a:gd name="connsiteY7" fmla="*/ 1808019 h 255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29600" h="2551546">
                  <a:moveTo>
                    <a:pt x="0" y="1759935"/>
                  </a:moveTo>
                  <a:cubicBezTo>
                    <a:pt x="1146464" y="1594835"/>
                    <a:pt x="2292928" y="1608350"/>
                    <a:pt x="2937164" y="1697182"/>
                  </a:cubicBezTo>
                  <a:cubicBezTo>
                    <a:pt x="3581400" y="1786014"/>
                    <a:pt x="3657600" y="2521528"/>
                    <a:pt x="3865418" y="2292928"/>
                  </a:cubicBezTo>
                  <a:cubicBezTo>
                    <a:pt x="4073236" y="2064328"/>
                    <a:pt x="4095250" y="651164"/>
                    <a:pt x="4184073" y="325582"/>
                  </a:cubicBezTo>
                  <a:cubicBezTo>
                    <a:pt x="4272896" y="0"/>
                    <a:pt x="4301373" y="6928"/>
                    <a:pt x="4398355" y="339437"/>
                  </a:cubicBezTo>
                  <a:cubicBezTo>
                    <a:pt x="4495337" y="671946"/>
                    <a:pt x="4544435" y="2089728"/>
                    <a:pt x="4765964" y="2320637"/>
                  </a:cubicBezTo>
                  <a:cubicBezTo>
                    <a:pt x="4987493" y="2551546"/>
                    <a:pt x="5150255" y="1810327"/>
                    <a:pt x="5727528" y="1724891"/>
                  </a:cubicBezTo>
                  <a:cubicBezTo>
                    <a:pt x="6304801" y="1639455"/>
                    <a:pt x="7707745" y="1803401"/>
                    <a:pt x="8229600" y="1808019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063C-AC34-4002-BC5B-5FCE93E5F722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Center Enrichment Score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Since we don’t know the exact size of the active region, and it may vary for different motif. Hence, we define a odd-ratio score base on dynamic window size.</a:t>
            </a:r>
            <a:endParaRPr lang="zh-CN" altLang="en-US" dirty="0"/>
          </a:p>
        </p:txBody>
      </p:sp>
      <p:graphicFrame>
        <p:nvGraphicFramePr>
          <p:cNvPr id="2050" name="Content Placeholder 14"/>
          <p:cNvGraphicFramePr>
            <a:graphicFrameLocks noChangeAspect="1"/>
          </p:cNvGraphicFramePr>
          <p:nvPr/>
        </p:nvGraphicFramePr>
        <p:xfrm>
          <a:off x="1000125" y="3760788"/>
          <a:ext cx="7207250" cy="1731962"/>
        </p:xfrm>
        <a:graphic>
          <a:graphicData uri="http://schemas.openxmlformats.org/presentationml/2006/ole">
            <p:oleObj spid="_x0000_s1026" name="公式" r:id="rId4" imgW="3644640" imgH="876240" progId="Equation.3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C687-96FA-4110-B760-75A9754085E7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Algorithm Overview</a:t>
            </a:r>
            <a:br>
              <a:rPr lang="en-US" altLang="zh-CN" dirty="0" smtClean="0"/>
            </a:br>
            <a:endParaRPr lang="zh-CN" alt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50863" y="1981200"/>
          <a:ext cx="7770812" cy="4279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D664-0CC8-4A50-927A-FE055218E5C0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Seeds Finding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>
                <a:solidFill>
                  <a:srgbClr val="FFC000"/>
                </a:solidFill>
              </a:rPr>
              <a:t>GG</a:t>
            </a:r>
            <a:r>
              <a:rPr lang="en-US" altLang="zh-CN" sz="1600" dirty="0" smtClean="0">
                <a:solidFill>
                  <a:srgbClr val="FF0000"/>
                </a:solidFill>
              </a:rPr>
              <a:t>T</a:t>
            </a:r>
            <a:r>
              <a:rPr lang="en-US" altLang="zh-CN" sz="1600" dirty="0" smtClean="0"/>
              <a:t>C</a:t>
            </a:r>
            <a:r>
              <a:rPr lang="en-US" altLang="zh-CN" sz="1600" dirty="0" smtClean="0">
                <a:solidFill>
                  <a:srgbClr val="00FF00"/>
                </a:solidFill>
              </a:rPr>
              <a:t>A</a:t>
            </a:r>
            <a:r>
              <a:rPr lang="en-US" altLang="zh-CN" sz="1600" dirty="0" smtClean="0"/>
              <a:t>C</a:t>
            </a:r>
            <a:endParaRPr lang="en-US" altLang="zh-CN" sz="1600" dirty="0" smtClean="0"/>
          </a:p>
          <a:p>
            <a:r>
              <a:rPr lang="en-US" altLang="zh-CN" sz="1600" dirty="0" smtClean="0"/>
              <a:t>C</a:t>
            </a:r>
            <a:r>
              <a:rPr lang="en-US" altLang="zh-CN" sz="1600" dirty="0" smtClean="0">
                <a:solidFill>
                  <a:srgbClr val="FFC000"/>
                </a:solidFill>
              </a:rPr>
              <a:t>GG</a:t>
            </a:r>
            <a:r>
              <a:rPr lang="en-US" altLang="zh-CN" sz="1600" dirty="0" smtClean="0">
                <a:solidFill>
                  <a:srgbClr val="FF0000"/>
                </a:solidFill>
              </a:rPr>
              <a:t>T</a:t>
            </a:r>
            <a:r>
              <a:rPr lang="en-US" altLang="zh-CN" sz="1600" dirty="0" smtClean="0"/>
              <a:t>C</a:t>
            </a:r>
            <a:r>
              <a:rPr lang="en-US" altLang="zh-CN" sz="1600" dirty="0" smtClean="0">
                <a:solidFill>
                  <a:srgbClr val="00FF00"/>
                </a:solidFill>
              </a:rPr>
              <a:t>A</a:t>
            </a:r>
          </a:p>
          <a:p>
            <a:r>
              <a:rPr lang="en-US" altLang="zh-CN" sz="1600" dirty="0" smtClean="0">
                <a:solidFill>
                  <a:srgbClr val="FFC000"/>
                </a:solidFill>
              </a:rPr>
              <a:t>GGG</a:t>
            </a:r>
            <a:r>
              <a:rPr lang="en-US" altLang="zh-CN" sz="1600" dirty="0" smtClean="0">
                <a:solidFill>
                  <a:srgbClr val="FF0000"/>
                </a:solidFill>
              </a:rPr>
              <a:t>T</a:t>
            </a:r>
            <a:r>
              <a:rPr lang="en-US" altLang="zh-CN" sz="1600" dirty="0" smtClean="0"/>
              <a:t>C</a:t>
            </a:r>
            <a:r>
              <a:rPr lang="en-US" altLang="zh-CN" sz="1600" dirty="0" smtClean="0">
                <a:solidFill>
                  <a:srgbClr val="00FF00"/>
                </a:solidFill>
              </a:rPr>
              <a:t>A</a:t>
            </a:r>
          </a:p>
          <a:p>
            <a:r>
              <a:rPr lang="en-US" altLang="zh-CN" sz="1600" dirty="0" smtClean="0">
                <a:solidFill>
                  <a:srgbClr val="00FF00"/>
                </a:solidFill>
              </a:rPr>
              <a:t>A</a:t>
            </a:r>
            <a:r>
              <a:rPr lang="en-US" altLang="zh-CN" sz="1600" dirty="0" smtClean="0">
                <a:solidFill>
                  <a:srgbClr val="FFC000"/>
                </a:solidFill>
              </a:rPr>
              <a:t>GG</a:t>
            </a:r>
            <a:r>
              <a:rPr lang="en-US" altLang="zh-CN" sz="1600" dirty="0" smtClean="0">
                <a:solidFill>
                  <a:srgbClr val="FF0000"/>
                </a:solidFill>
              </a:rPr>
              <a:t>T</a:t>
            </a:r>
            <a:r>
              <a:rPr lang="en-US" altLang="zh-CN" sz="1600" dirty="0" smtClean="0"/>
              <a:t>C</a:t>
            </a:r>
            <a:r>
              <a:rPr lang="en-US" altLang="zh-CN" sz="1600" dirty="0" smtClean="0">
                <a:solidFill>
                  <a:srgbClr val="00FF00"/>
                </a:solidFill>
              </a:rPr>
              <a:t>A</a:t>
            </a:r>
          </a:p>
          <a:p>
            <a:r>
              <a:rPr lang="en-US" altLang="zh-CN" sz="1600" dirty="0" smtClean="0"/>
              <a:t>…</a:t>
            </a:r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…</a:t>
            </a:r>
            <a:endParaRPr lang="en-US" altLang="zh-CN" sz="1600" dirty="0" smtClean="0"/>
          </a:p>
          <a:p>
            <a:r>
              <a:rPr lang="en-US" altLang="zh-CN" sz="1600" dirty="0" smtClean="0">
                <a:solidFill>
                  <a:srgbClr val="00FF00"/>
                </a:solidFill>
              </a:rPr>
              <a:t>A</a:t>
            </a:r>
            <a:r>
              <a:rPr lang="en-US" altLang="zh-CN" sz="1600" dirty="0" smtClean="0">
                <a:solidFill>
                  <a:srgbClr val="FF0000"/>
                </a:solidFill>
              </a:rPr>
              <a:t>T</a:t>
            </a:r>
            <a:r>
              <a:rPr lang="en-US" altLang="zh-CN" sz="1600" dirty="0" smtClean="0">
                <a:solidFill>
                  <a:srgbClr val="FFC000"/>
                </a:solidFill>
              </a:rPr>
              <a:t>G</a:t>
            </a:r>
            <a:r>
              <a:rPr lang="en-US" altLang="zh-CN" sz="1600" dirty="0" smtClean="0">
                <a:solidFill>
                  <a:srgbClr val="00FF00"/>
                </a:solidFill>
              </a:rPr>
              <a:t>A</a:t>
            </a:r>
            <a:r>
              <a:rPr lang="en-US" altLang="zh-CN" sz="1600" dirty="0" smtClean="0"/>
              <a:t>CC</a:t>
            </a:r>
            <a:endParaRPr lang="en-US" altLang="zh-CN" sz="1600" dirty="0" smtClean="0"/>
          </a:p>
          <a:p>
            <a:r>
              <a:rPr lang="en-US" altLang="zh-CN" sz="1600" dirty="0" smtClean="0"/>
              <a:t>C</a:t>
            </a:r>
            <a:r>
              <a:rPr lang="en-US" altLang="zh-CN" sz="1600" dirty="0" smtClean="0">
                <a:solidFill>
                  <a:srgbClr val="00FF00"/>
                </a:solidFill>
              </a:rPr>
              <a:t>A</a:t>
            </a:r>
            <a:r>
              <a:rPr lang="en-US" altLang="zh-CN" sz="1600" dirty="0" smtClean="0">
                <a:solidFill>
                  <a:srgbClr val="FFC000"/>
                </a:solidFill>
              </a:rPr>
              <a:t>G</a:t>
            </a:r>
            <a:r>
              <a:rPr lang="en-US" altLang="zh-CN" sz="1600" dirty="0" smtClean="0"/>
              <a:t>G</a:t>
            </a:r>
            <a:r>
              <a:rPr lang="en-US" altLang="zh-CN" sz="1600" dirty="0" smtClean="0">
                <a:solidFill>
                  <a:srgbClr val="FF0000"/>
                </a:solidFill>
              </a:rPr>
              <a:t>T</a:t>
            </a:r>
            <a:r>
              <a:rPr lang="en-US" altLang="zh-CN" sz="1600" dirty="0" smtClean="0"/>
              <a:t>C</a:t>
            </a:r>
          </a:p>
          <a:p>
            <a:r>
              <a:rPr lang="en-US" altLang="zh-CN" sz="1600" dirty="0" smtClean="0">
                <a:solidFill>
                  <a:srgbClr val="00FF00"/>
                </a:solidFill>
              </a:rPr>
              <a:t>A</a:t>
            </a:r>
            <a:r>
              <a:rPr lang="en-US" altLang="zh-CN" sz="1600" dirty="0" smtClean="0"/>
              <a:t>G</a:t>
            </a:r>
            <a:r>
              <a:rPr lang="en-US" altLang="zh-CN" sz="1600" dirty="0" smtClean="0">
                <a:solidFill>
                  <a:srgbClr val="FFC000"/>
                </a:solidFill>
              </a:rPr>
              <a:t>G</a:t>
            </a:r>
            <a:r>
              <a:rPr lang="en-US" altLang="zh-CN" sz="1600" dirty="0" smtClean="0">
                <a:solidFill>
                  <a:srgbClr val="FF0000"/>
                </a:solidFill>
              </a:rPr>
              <a:t>T</a:t>
            </a:r>
            <a:r>
              <a:rPr lang="en-US" altLang="zh-CN" sz="1600" dirty="0" smtClean="0"/>
              <a:t>CG</a:t>
            </a:r>
            <a:endParaRPr lang="en-US" altLang="zh-CN" sz="1600" dirty="0" smtClean="0"/>
          </a:p>
          <a:p>
            <a:r>
              <a:rPr lang="en-US" altLang="zh-CN" sz="1600" dirty="0" smtClean="0"/>
              <a:t>C</a:t>
            </a:r>
            <a:r>
              <a:rPr lang="en-US" altLang="zh-CN" sz="1600" dirty="0" smtClean="0">
                <a:solidFill>
                  <a:srgbClr val="FFC000"/>
                </a:solidFill>
              </a:rPr>
              <a:t>G</a:t>
            </a:r>
            <a:r>
              <a:rPr lang="en-US" altLang="zh-CN" sz="1600" dirty="0" smtClean="0">
                <a:solidFill>
                  <a:srgbClr val="FF0000"/>
                </a:solidFill>
              </a:rPr>
              <a:t>T</a:t>
            </a:r>
            <a:r>
              <a:rPr lang="en-US" altLang="zh-CN" sz="1600" dirty="0" smtClean="0">
                <a:solidFill>
                  <a:srgbClr val="FFC000"/>
                </a:solidFill>
              </a:rPr>
              <a:t>G</a:t>
            </a:r>
            <a:r>
              <a:rPr lang="en-US" altLang="zh-CN" sz="1600" dirty="0" smtClean="0">
                <a:solidFill>
                  <a:srgbClr val="00FF00"/>
                </a:solidFill>
              </a:rPr>
              <a:t>A</a:t>
            </a:r>
            <a:r>
              <a:rPr lang="en-US" altLang="zh-CN" sz="1600" dirty="0" smtClean="0"/>
              <a:t>C</a:t>
            </a:r>
          </a:p>
          <a:p>
            <a:r>
              <a:rPr lang="en-US" altLang="zh-CN" sz="1600" dirty="0" smtClean="0"/>
              <a:t>C</a:t>
            </a:r>
            <a:r>
              <a:rPr lang="en-US" altLang="zh-CN" sz="1600" dirty="0" smtClean="0">
                <a:solidFill>
                  <a:srgbClr val="FF0000"/>
                </a:solidFill>
              </a:rPr>
              <a:t>T</a:t>
            </a:r>
            <a:r>
              <a:rPr lang="en-US" altLang="zh-CN" sz="1600" dirty="0" smtClean="0">
                <a:solidFill>
                  <a:srgbClr val="FFC000"/>
                </a:solidFill>
              </a:rPr>
              <a:t>G</a:t>
            </a:r>
            <a:r>
              <a:rPr lang="en-US" altLang="zh-CN" sz="1600" dirty="0" smtClean="0">
                <a:solidFill>
                  <a:srgbClr val="00FF00"/>
                </a:solidFill>
              </a:rPr>
              <a:t>A</a:t>
            </a:r>
            <a:r>
              <a:rPr lang="en-US" altLang="zh-CN" sz="1600" dirty="0" smtClean="0"/>
              <a:t>CC</a:t>
            </a:r>
            <a:endParaRPr lang="en-US" altLang="zh-CN" sz="1600" dirty="0" smtClean="0"/>
          </a:p>
          <a:p>
            <a:endParaRPr lang="zh-CN" altLang="en-US" sz="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BB501-6E47-4AFC-BF29-E50F75373569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429000" y="2667000"/>
          <a:ext cx="4071963" cy="22860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09"/>
                <a:gridCol w="581709"/>
                <a:gridCol w="581709"/>
                <a:gridCol w="581709"/>
                <a:gridCol w="581709"/>
                <a:gridCol w="581709"/>
                <a:gridCol w="581709"/>
              </a:tblGrid>
              <a:tr h="4572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</a:tr>
              <a:tr h="45720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0.97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0.97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0.01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0.01</a:t>
                      </a:r>
                      <a:endParaRPr lang="zh-CN" altLang="en-US" sz="1600" dirty="0"/>
                    </a:p>
                  </a:txBody>
                  <a:tcPr/>
                </a:tc>
              </a:tr>
              <a:tr h="45720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0.01</a:t>
                      </a:r>
                      <a:endParaRPr lang="zh-CN" alt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0.97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0.01</a:t>
                      </a:r>
                      <a:endParaRPr lang="zh-CN" altLang="en-US" sz="1600" dirty="0"/>
                    </a:p>
                  </a:txBody>
                  <a:tcPr/>
                </a:tc>
              </a:tr>
              <a:tr h="45720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G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0.01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0.97</a:t>
                      </a:r>
                      <a:endParaRPr lang="zh-CN" altLang="en-US" sz="1600" dirty="0"/>
                    </a:p>
                  </a:txBody>
                  <a:tcPr/>
                </a:tc>
              </a:tr>
              <a:tr h="457204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0.01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0.97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0.97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0.01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85800" y="3429000"/>
            <a:ext cx="204624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2400" dirty="0" smtClean="0">
                <a:solidFill>
                  <a:srgbClr val="00FF00"/>
                </a:solidFill>
              </a:rPr>
              <a:t> </a:t>
            </a:r>
            <a:r>
              <a:rPr lang="en-US" altLang="zh-CN" sz="2400" dirty="0" smtClean="0">
                <a:solidFill>
                  <a:srgbClr val="00FF00"/>
                </a:solidFill>
              </a:rPr>
              <a:t>     AA</a:t>
            </a:r>
            <a:r>
              <a:rPr lang="en-US" altLang="zh-CN" sz="2400" dirty="0" smtClean="0">
                <a:solidFill>
                  <a:schemeClr val="accent2"/>
                </a:solidFill>
              </a:rPr>
              <a:t>C</a:t>
            </a:r>
            <a:r>
              <a:rPr lang="en-US" altLang="zh-CN" sz="2400" dirty="0" smtClean="0">
                <a:solidFill>
                  <a:srgbClr val="FF0000"/>
                </a:solidFill>
              </a:rPr>
              <a:t>TT</a:t>
            </a:r>
            <a:r>
              <a:rPr lang="en-US" altLang="zh-CN" sz="2400" dirty="0" smtClean="0">
                <a:solidFill>
                  <a:srgbClr val="FFC000"/>
                </a:solidFill>
              </a:rPr>
              <a:t>G</a:t>
            </a:r>
            <a:endParaRPr lang="en-US" altLang="zh-CN" sz="2400" dirty="0" smtClean="0">
              <a:solidFill>
                <a:srgbClr val="00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1981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Enumerate all length 6 </a:t>
            </a:r>
            <a:r>
              <a:rPr lang="en-US" altLang="zh-CN" dirty="0" smtClean="0">
                <a:solidFill>
                  <a:srgbClr val="FF0000"/>
                </a:solidFill>
              </a:rPr>
              <a:t>patterns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257800"/>
            <a:ext cx="69532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ght Arrow 10"/>
          <p:cNvSpPr/>
          <p:nvPr/>
        </p:nvSpPr>
        <p:spPr bwMode="auto">
          <a:xfrm>
            <a:off x="2590800" y="3581400"/>
            <a:ext cx="685800" cy="152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3429000"/>
          <a:ext cx="8110566" cy="2651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42929"/>
                <a:gridCol w="509560"/>
              </a:tblGrid>
              <a:tr h="4572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……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……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26</a:t>
                      </a:r>
                      <a:endParaRPr lang="zh-CN" altLang="en-US" dirty="0"/>
                    </a:p>
                  </a:txBody>
                  <a:tcPr/>
                </a:tc>
              </a:tr>
              <a:tr h="45720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……</a:t>
                      </a:r>
                      <a:endParaRPr lang="zh-CN" altLang="en-US" sz="1400" b="1" dirty="0" smtClean="0"/>
                    </a:p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0.97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0.97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……</a:t>
                      </a:r>
                      <a:endParaRPr lang="zh-CN" altLang="en-US" sz="1400" b="1" dirty="0" smtClean="0"/>
                    </a:p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</a:tr>
              <a:tr h="45720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……</a:t>
                      </a:r>
                      <a:endParaRPr lang="zh-CN" altLang="en-US" sz="1400" b="1" dirty="0" smtClean="0"/>
                    </a:p>
                    <a:p>
                      <a:endParaRPr lang="zh-CN" alt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0.01</a:t>
                      </a:r>
                      <a:endParaRPr lang="zh-CN" altLang="en-US" sz="1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0.97</a:t>
                      </a:r>
                      <a:endParaRPr lang="zh-CN" alt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……</a:t>
                      </a:r>
                      <a:endParaRPr lang="zh-CN" altLang="en-US" sz="1400" b="1" dirty="0" smtClean="0"/>
                    </a:p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</a:tr>
              <a:tr h="45720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G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……</a:t>
                      </a:r>
                      <a:endParaRPr lang="zh-CN" altLang="en-US" sz="1400" b="1" dirty="0" smtClean="0"/>
                    </a:p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zh-CN" alt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0.97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……</a:t>
                      </a:r>
                      <a:endParaRPr lang="zh-CN" altLang="en-US" sz="1400" b="1" dirty="0" smtClean="0"/>
                    </a:p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</a:tr>
              <a:tr h="457204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……</a:t>
                      </a:r>
                      <a:endParaRPr lang="zh-CN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zh-CN" alt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0.97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0.97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……</a:t>
                      </a:r>
                      <a:endParaRPr lang="zh-CN" altLang="en-US" sz="1400" b="1" dirty="0" smtClean="0"/>
                    </a:p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PWM Extending &amp; Refinement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Encapsulate the core PWM into a </a:t>
            </a:r>
            <a:r>
              <a:rPr lang="en-US" dirty="0" smtClean="0"/>
              <a:t>wide</a:t>
            </a:r>
            <a:r>
              <a:rPr lang="en-US" dirty="0" smtClean="0"/>
              <a:t> </a:t>
            </a:r>
            <a:r>
              <a:rPr lang="en-US" dirty="0" smtClean="0"/>
              <a:t>PWM </a:t>
            </a:r>
          </a:p>
          <a:p>
            <a:r>
              <a:rPr lang="en-US" altLang="zh-CN" dirty="0" smtClean="0"/>
              <a:t>For  example, we implant the length 6 PWM into a length 26 PWM, as following:</a:t>
            </a:r>
          </a:p>
          <a:p>
            <a:endParaRPr lang="en-US" altLang="zh-CN" dirty="0" smtClean="0"/>
          </a:p>
        </p:txBody>
      </p:sp>
      <p:sp>
        <p:nvSpPr>
          <p:cNvPr id="6" name="Right Brace 5"/>
          <p:cNvSpPr/>
          <p:nvPr/>
        </p:nvSpPr>
        <p:spPr>
          <a:xfrm rot="5400000">
            <a:off x="4645819" y="4498181"/>
            <a:ext cx="385762" cy="31242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86200" y="6248400"/>
            <a:ext cx="194786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Core </a:t>
            </a:r>
            <a:r>
              <a:rPr lang="en-US" dirty="0" smtClean="0">
                <a:solidFill>
                  <a:srgbClr val="FF0000"/>
                </a:solidFill>
              </a:rPr>
              <a:t>PWM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E20E-5CAF-4D82-B58E-B32C8BD6A159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G:\Public\ForChengwei\Presentation diagrams\nkx22_small_bin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28800"/>
            <a:ext cx="5706533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PWM Extending &amp; </a:t>
            </a:r>
            <a:r>
              <a:rPr lang="en-US" altLang="zh-CN" dirty="0" smtClean="0"/>
              <a:t>Refinement </a:t>
            </a:r>
            <a:endParaRPr lang="zh-CN" alt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EB75-A377-4B78-91D1-949E0174F44D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Copyright 2009 @ Zhang </a:t>
            </a:r>
            <a:r>
              <a:rPr lang="en-US" dirty="0" err="1" smtClean="0"/>
              <a:t>ZhiZhuo</a:t>
            </a:r>
            <a:endParaRPr lang="en-US" dirty="0"/>
          </a:p>
        </p:txBody>
      </p:sp>
      <p:sp>
        <p:nvSpPr>
          <p:cNvPr id="16" name="Flowchart: Process 15"/>
          <p:cNvSpPr/>
          <p:nvPr/>
        </p:nvSpPr>
        <p:spPr>
          <a:xfrm>
            <a:off x="2895600" y="1905000"/>
            <a:ext cx="914400" cy="3200400"/>
          </a:xfrm>
          <a:prstGeom prst="flowChartProcess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Rectangle 18"/>
          <p:cNvSpPr/>
          <p:nvPr/>
        </p:nvSpPr>
        <p:spPr>
          <a:xfrm>
            <a:off x="2057400" y="5380672"/>
            <a:ext cx="3657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00FF00"/>
                </a:solidFill>
              </a:rPr>
              <a:t>A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00FF00"/>
                </a:solidFill>
              </a:rPr>
              <a:t>A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C000"/>
                </a:solidFill>
              </a:rPr>
              <a:t>GG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en-US" altLang="zh-CN" dirty="0" smtClean="0">
                <a:solidFill>
                  <a:schemeClr val="accent2"/>
                </a:solidFill>
              </a:rPr>
              <a:t>C</a:t>
            </a:r>
            <a:r>
              <a:rPr lang="en-US" altLang="zh-CN" dirty="0" smtClean="0">
                <a:solidFill>
                  <a:srgbClr val="00FF00"/>
                </a:solidFill>
              </a:rPr>
              <a:t>A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chemeClr val="accent2"/>
                </a:solidFill>
              </a:rPr>
              <a:t>C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chemeClr val="accent2"/>
                </a:solidFill>
              </a:rPr>
              <a:t>C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 T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C000"/>
                </a:solidFill>
              </a:rPr>
              <a:t>G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C000"/>
                </a:solidFill>
              </a:rPr>
              <a:t>GG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en-US" altLang="zh-CN" dirty="0" smtClean="0">
                <a:solidFill>
                  <a:schemeClr val="accent2"/>
                </a:solidFill>
              </a:rPr>
              <a:t>C</a:t>
            </a:r>
            <a:r>
              <a:rPr lang="en-US" altLang="zh-CN" dirty="0" smtClean="0">
                <a:solidFill>
                  <a:srgbClr val="00FF00"/>
                </a:solidFill>
              </a:rPr>
              <a:t>A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chemeClr val="accent2"/>
                </a:solidFill>
              </a:rPr>
              <a:t>C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C000"/>
                </a:solidFill>
              </a:rPr>
              <a:t>G</a:t>
            </a:r>
            <a:endParaRPr lang="en-US" altLang="zh-CN" dirty="0" smtClean="0">
              <a:solidFill>
                <a:schemeClr val="accent2"/>
              </a:solidFill>
            </a:endParaRPr>
          </a:p>
          <a:p>
            <a:r>
              <a:rPr lang="en-US" altLang="zh-CN" dirty="0" smtClean="0">
                <a:solidFill>
                  <a:schemeClr val="accent2"/>
                </a:solidFill>
              </a:rPr>
              <a:t>	……</a:t>
            </a:r>
          </a:p>
          <a:p>
            <a:r>
              <a:rPr lang="en-US" altLang="zh-CN" dirty="0" smtClean="0">
                <a:solidFill>
                  <a:schemeClr val="accent2"/>
                </a:solidFill>
              </a:rPr>
              <a:t> C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C000"/>
                </a:solidFill>
              </a:rPr>
              <a:t>GG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en-US" altLang="zh-CN" dirty="0" smtClean="0">
                <a:solidFill>
                  <a:schemeClr val="accent2"/>
                </a:solidFill>
              </a:rPr>
              <a:t>C</a:t>
            </a:r>
            <a:r>
              <a:rPr lang="en-US" altLang="zh-CN" dirty="0" smtClean="0">
                <a:solidFill>
                  <a:srgbClr val="00FF00"/>
                </a:solidFill>
              </a:rPr>
              <a:t>A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chemeClr val="accent2"/>
                </a:solidFill>
              </a:rPr>
              <a:t>C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00FF00"/>
                </a:solidFill>
              </a:rPr>
              <a:t>A</a:t>
            </a:r>
            <a:endParaRPr lang="en-US" altLang="zh-CN" dirty="0" smtClean="0">
              <a:solidFill>
                <a:schemeClr val="accent2"/>
              </a:solidFill>
            </a:endParaRPr>
          </a:p>
          <a:p>
            <a:endParaRPr lang="en-US" altLang="zh-CN" dirty="0" smtClean="0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96000" y="1295400"/>
            <a:ext cx="304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00FF00"/>
                </a:solidFill>
              </a:rPr>
              <a:t>A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00FF00"/>
                </a:solidFill>
              </a:rPr>
              <a:t>A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C000"/>
                </a:solidFill>
              </a:rPr>
              <a:t>GG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en-US" altLang="zh-CN" dirty="0" smtClean="0">
                <a:solidFill>
                  <a:schemeClr val="accent2"/>
                </a:solidFill>
              </a:rPr>
              <a:t>C</a:t>
            </a:r>
            <a:r>
              <a:rPr lang="en-US" altLang="zh-CN" dirty="0" smtClean="0">
                <a:solidFill>
                  <a:srgbClr val="00FF00"/>
                </a:solidFill>
              </a:rPr>
              <a:t>A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chemeClr val="accent2"/>
                </a:solidFill>
              </a:rPr>
              <a:t>C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chemeClr val="accent2"/>
                </a:solidFill>
              </a:rPr>
              <a:t>C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C000"/>
                </a:solidFill>
              </a:rPr>
              <a:t>G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C000"/>
                </a:solidFill>
              </a:rPr>
              <a:t>GG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en-US" altLang="zh-CN" dirty="0" smtClean="0">
                <a:solidFill>
                  <a:schemeClr val="accent2"/>
                </a:solidFill>
              </a:rPr>
              <a:t>C</a:t>
            </a:r>
            <a:r>
              <a:rPr lang="en-US" altLang="zh-CN" dirty="0" smtClean="0">
                <a:solidFill>
                  <a:srgbClr val="00FF00"/>
                </a:solidFill>
              </a:rPr>
              <a:t>A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00FF00"/>
                </a:solidFill>
              </a:rPr>
              <a:t>A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C000"/>
                </a:solidFill>
              </a:rPr>
              <a:t>G</a:t>
            </a:r>
          </a:p>
          <a:p>
            <a:r>
              <a:rPr lang="en-US" altLang="zh-CN" dirty="0" smtClean="0">
                <a:solidFill>
                  <a:srgbClr val="FFC000"/>
                </a:solidFill>
              </a:rPr>
              <a:t> G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00FF00"/>
                </a:solidFill>
              </a:rPr>
              <a:t>A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C000"/>
                </a:solidFill>
              </a:rPr>
              <a:t>GG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en-US" altLang="zh-CN" dirty="0" smtClean="0">
                <a:solidFill>
                  <a:schemeClr val="accent2"/>
                </a:solidFill>
              </a:rPr>
              <a:t>C</a:t>
            </a:r>
            <a:r>
              <a:rPr lang="en-US" altLang="zh-CN" dirty="0" smtClean="0">
                <a:solidFill>
                  <a:srgbClr val="00FF00"/>
                </a:solidFill>
              </a:rPr>
              <a:t>A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endParaRPr lang="en-US" altLang="zh-CN" dirty="0" smtClean="0">
              <a:solidFill>
                <a:srgbClr val="FFC000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 T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C000"/>
                </a:solidFill>
              </a:rPr>
              <a:t>G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C000"/>
                </a:solidFill>
              </a:rPr>
              <a:t>GG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en-US" altLang="zh-CN" dirty="0" smtClean="0">
                <a:solidFill>
                  <a:schemeClr val="accent2"/>
                </a:solidFill>
              </a:rPr>
              <a:t>C</a:t>
            </a:r>
            <a:r>
              <a:rPr lang="en-US" altLang="zh-CN" dirty="0" smtClean="0">
                <a:solidFill>
                  <a:srgbClr val="00FF00"/>
                </a:solidFill>
              </a:rPr>
              <a:t>A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C000"/>
                </a:solidFill>
              </a:rPr>
              <a:t>G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C000"/>
                </a:solidFill>
              </a:rPr>
              <a:t>G</a:t>
            </a:r>
            <a:endParaRPr lang="en-US" altLang="zh-CN" dirty="0" smtClean="0">
              <a:solidFill>
                <a:schemeClr val="accent2"/>
              </a:solidFill>
            </a:endParaRPr>
          </a:p>
          <a:p>
            <a:r>
              <a:rPr lang="en-US" altLang="zh-CN" dirty="0" smtClean="0">
                <a:solidFill>
                  <a:schemeClr val="accent2"/>
                </a:solidFill>
              </a:rPr>
              <a:t>	……</a:t>
            </a:r>
          </a:p>
          <a:p>
            <a:r>
              <a:rPr lang="en-US" altLang="zh-CN" dirty="0" smtClean="0">
                <a:solidFill>
                  <a:schemeClr val="accent2"/>
                </a:solidFill>
              </a:rPr>
              <a:t> </a:t>
            </a:r>
            <a:r>
              <a:rPr lang="en-US" altLang="zh-CN" dirty="0" smtClean="0">
                <a:solidFill>
                  <a:schemeClr val="accent2"/>
                </a:solidFill>
              </a:rPr>
              <a:t> C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C000"/>
                </a:solidFill>
              </a:rPr>
              <a:t>GG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en-US" altLang="zh-CN" dirty="0" smtClean="0">
                <a:solidFill>
                  <a:schemeClr val="accent2"/>
                </a:solidFill>
              </a:rPr>
              <a:t>C</a:t>
            </a:r>
            <a:r>
              <a:rPr lang="en-US" altLang="zh-CN" dirty="0" smtClean="0">
                <a:solidFill>
                  <a:srgbClr val="00FF00"/>
                </a:solidFill>
              </a:rPr>
              <a:t>A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en-US" altLang="zh-CN" dirty="0" smtClean="0"/>
              <a:t>…</a:t>
            </a:r>
            <a:r>
              <a:rPr lang="en-US" altLang="zh-CN" dirty="0" smtClean="0">
                <a:solidFill>
                  <a:srgbClr val="00FF00"/>
                </a:solidFill>
              </a:rPr>
              <a:t>A</a:t>
            </a:r>
            <a:endParaRPr lang="en-US" altLang="zh-CN" dirty="0" smtClean="0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001000" y="1295400"/>
            <a:ext cx="228600" cy="17526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962400" y="5334000"/>
            <a:ext cx="228600" cy="12192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7010400" y="1295400"/>
            <a:ext cx="838200" cy="1752600"/>
          </a:xfrm>
          <a:prstGeom prst="flowChartProcess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Flowchart: Process 23"/>
          <p:cNvSpPr/>
          <p:nvPr/>
        </p:nvSpPr>
        <p:spPr>
          <a:xfrm>
            <a:off x="2895600" y="5257800"/>
            <a:ext cx="838200" cy="1295400"/>
          </a:xfrm>
          <a:prstGeom prst="flowChartProcess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4648200" y="2362200"/>
            <a:ext cx="2209800" cy="6858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Cloud Callout 26"/>
          <p:cNvSpPr/>
          <p:nvPr/>
        </p:nvSpPr>
        <p:spPr bwMode="auto">
          <a:xfrm>
            <a:off x="838200" y="5410200"/>
            <a:ext cx="1219200" cy="609600"/>
          </a:xfrm>
          <a:prstGeom prst="cloudCallout">
            <a:avLst>
              <a:gd name="adj1" fmla="val 35417"/>
              <a:gd name="adj2" fmla="val 625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 smtClean="0">
                <a:latin typeface="Times" pitchFamily="18" charset="0"/>
              </a:rPr>
              <a:t>Center Instances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24600" y="586740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FFC000"/>
                </a:solidFill>
              </a:rPr>
              <a:t>GG</a:t>
            </a:r>
            <a:r>
              <a:rPr lang="en-US" altLang="zh-CN" sz="2400" dirty="0" smtClean="0">
                <a:solidFill>
                  <a:srgbClr val="FF0000"/>
                </a:solidFill>
              </a:rPr>
              <a:t>T</a:t>
            </a:r>
            <a:r>
              <a:rPr lang="en-US" altLang="zh-CN" sz="2400" dirty="0" smtClean="0">
                <a:solidFill>
                  <a:schemeClr val="accent2"/>
                </a:solidFill>
              </a:rPr>
              <a:t>C</a:t>
            </a:r>
            <a:r>
              <a:rPr lang="en-US" altLang="zh-CN" sz="2400" dirty="0" smtClean="0">
                <a:solidFill>
                  <a:srgbClr val="00FF00"/>
                </a:solidFill>
              </a:rPr>
              <a:t>A</a:t>
            </a:r>
            <a:r>
              <a:rPr lang="en-US" altLang="zh-CN" sz="2400" dirty="0" smtClean="0"/>
              <a:t>NNNN</a:t>
            </a:r>
            <a:r>
              <a:rPr lang="en-US" altLang="zh-CN" sz="2400" dirty="0" smtClean="0">
                <a:solidFill>
                  <a:schemeClr val="accent2"/>
                </a:solidFill>
              </a:rPr>
              <a:t>C</a:t>
            </a:r>
            <a:endParaRPr lang="zh-CN" altLang="en-US" sz="2400" dirty="0"/>
          </a:p>
        </p:txBody>
      </p:sp>
      <p:sp>
        <p:nvSpPr>
          <p:cNvPr id="29" name="Oval Callout 28"/>
          <p:cNvSpPr/>
          <p:nvPr/>
        </p:nvSpPr>
        <p:spPr bwMode="auto">
          <a:xfrm>
            <a:off x="6096000" y="533400"/>
            <a:ext cx="1219200" cy="609600"/>
          </a:xfrm>
          <a:prstGeom prst="wedgeEllipseCallout">
            <a:avLst>
              <a:gd name="adj1" fmla="val -32197"/>
              <a:gd name="adj2" fmla="val 965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Background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 smtClean="0">
                <a:latin typeface="Times" pitchFamily="18" charset="0"/>
              </a:rPr>
              <a:t>Instances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0" name="Down Arrow Callout 29"/>
          <p:cNvSpPr/>
          <p:nvPr/>
        </p:nvSpPr>
        <p:spPr bwMode="auto">
          <a:xfrm>
            <a:off x="6248400" y="4191000"/>
            <a:ext cx="2667000" cy="1676400"/>
          </a:xfrm>
          <a:prstGeom prst="down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Select the best column to update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 based on Center PWM and </a:t>
            </a:r>
            <a:r>
              <a:rPr kumimoji="0" lang="en-US" altLang="zh-CN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Bg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 PWM.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Redundant Motifs Filtering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Positions overlap more than 5%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PWM divergence less than 0.18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BB501-6E47-4AFC-BF29-E50F75373569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533400" y="3352800"/>
          <a:ext cx="8266697" cy="923925"/>
        </p:xfrm>
        <a:graphic>
          <a:graphicData uri="http://schemas.openxmlformats.org/presentationml/2006/ole">
            <p:oleObj spid="_x0000_s64515" r:id="rId3" imgW="4229100" imgH="4699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Introduction of Chip-</a:t>
            </a:r>
            <a:r>
              <a:rPr lang="en-US" altLang="zh-CN" dirty="0" err="1" smtClean="0"/>
              <a:t>Seq</a:t>
            </a:r>
            <a:r>
              <a:rPr lang="en-US" altLang="zh-CN" dirty="0" smtClean="0"/>
              <a:t> Data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The Impact of Chip-</a:t>
            </a:r>
            <a:r>
              <a:rPr lang="en-US" altLang="zh-CN" dirty="0" err="1" smtClean="0"/>
              <a:t>Seq’s</a:t>
            </a:r>
            <a:r>
              <a:rPr lang="en-US" altLang="zh-CN" dirty="0" smtClean="0"/>
              <a:t> Properties in Motif </a:t>
            </a:r>
            <a:r>
              <a:rPr lang="en-US" altLang="zh-CN" dirty="0" smtClean="0"/>
              <a:t>Finding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Our proposing algorithm (</a:t>
            </a:r>
            <a:r>
              <a:rPr lang="en-US" altLang="zh-CN" dirty="0" err="1" smtClean="0"/>
              <a:t>Pomoda</a:t>
            </a:r>
            <a:r>
              <a:rPr lang="en-US" altLang="zh-CN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Experiment Result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Exploring Center Distribution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BB501-6E47-4AFC-BF29-E50F75373569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Results – Comparison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Dataset:</a:t>
            </a:r>
          </a:p>
          <a:p>
            <a:pPr marL="794984" lvl="1" indent="-457200">
              <a:buFont typeface="+mj-lt"/>
              <a:buAutoNum type="arabicPeriod"/>
            </a:pPr>
            <a:r>
              <a:rPr lang="en-US" altLang="zh-CN" dirty="0" smtClean="0"/>
              <a:t> MCF7 dataset (ER</a:t>
            </a:r>
            <a:r>
              <a:rPr lang="en-US" altLang="zh-CN" dirty="0" smtClean="0"/>
              <a:t>), </a:t>
            </a:r>
            <a:r>
              <a:rPr lang="en-US" altLang="zh-CN" dirty="0" smtClean="0"/>
              <a:t>4361 sequences</a:t>
            </a:r>
          </a:p>
          <a:p>
            <a:pPr marL="794984" lvl="1" indent="-457200">
              <a:buFont typeface="+mj-lt"/>
              <a:buAutoNum type="arabicPeriod"/>
            </a:pPr>
            <a:r>
              <a:rPr lang="en-US" altLang="zh-CN" dirty="0" smtClean="0"/>
              <a:t>LNCAP dataset (</a:t>
            </a:r>
            <a:r>
              <a:rPr lang="en-US" altLang="zh-CN" dirty="0" smtClean="0"/>
              <a:t>AR), </a:t>
            </a:r>
            <a:r>
              <a:rPr lang="en-US" altLang="zh-CN" dirty="0" smtClean="0"/>
              <a:t>10000 sequences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Evaluate “PWM divergence” with </a:t>
            </a:r>
            <a:r>
              <a:rPr lang="en-US" altLang="zh-CN" dirty="0" err="1" smtClean="0"/>
              <a:t>Transfac</a:t>
            </a:r>
            <a:r>
              <a:rPr lang="en-US" altLang="zh-CN" dirty="0" smtClean="0"/>
              <a:t> motif as in </a:t>
            </a:r>
            <a:r>
              <a:rPr lang="en-US" altLang="zh-CN" dirty="0" err="1" smtClean="0"/>
              <a:t>Harbison</a:t>
            </a:r>
            <a:r>
              <a:rPr lang="en-US" altLang="zh-CN" dirty="0" smtClean="0"/>
              <a:t> et al (2004) and Amadeus (2008)  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+/- 5000 bases from </a:t>
            </a:r>
            <a:r>
              <a:rPr lang="en-US" altLang="zh-CN" dirty="0" smtClean="0"/>
              <a:t>peak (</a:t>
            </a:r>
            <a:r>
              <a:rPr lang="en-US" altLang="zh-CN" dirty="0" err="1" smtClean="0"/>
              <a:t>Pomoda</a:t>
            </a:r>
            <a:r>
              <a:rPr lang="en-US" altLang="zh-CN" dirty="0" smtClean="0"/>
              <a:t>),  and +/- 200 </a:t>
            </a:r>
            <a:r>
              <a:rPr lang="en-US" altLang="zh-CN" dirty="0" smtClean="0"/>
              <a:t>bases from peak </a:t>
            </a:r>
            <a:r>
              <a:rPr lang="en-US" altLang="zh-CN" dirty="0" smtClean="0"/>
              <a:t>for other algorithms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Each motif finder report its top20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BB501-6E47-4AFC-BF29-E50F75373569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BB501-6E47-4AFC-BF29-E50F75373569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81000"/>
          <a:ext cx="60960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Cell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Pomoda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Amadeus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Trawler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Weeder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Mcf7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ER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HNF3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GATA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AP1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SP1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BACH1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E2F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OCT1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AP4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824423" rtl="0" eaLnBrk="1" latinLnBrk="0" hangingPunct="1"/>
                      <a:r>
                        <a:rPr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LNCAP</a:t>
                      </a:r>
                      <a:endParaRPr lang="zh-CN" alt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824423" rtl="0" eaLnBrk="1" fontAlgn="b" latinLnBrk="0" hangingPunct="1"/>
                      <a:r>
                        <a:rPr lang="en-US" altLang="zh-CN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HNF3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NF1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GATA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391400" y="2133600"/>
          <a:ext cx="152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ysClr val="windowText" lastClr="000000"/>
                          </a:solidFill>
                        </a:rPr>
                        <a:t>&lt;0.12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ysClr val="windowText" lastClr="000000"/>
                          </a:solidFill>
                        </a:rPr>
                        <a:t>&lt;0.18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ysClr val="windowText" lastClr="000000"/>
                          </a:solidFill>
                        </a:rPr>
                        <a:t>&lt;0.24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518763" cy="1143717"/>
          </a:xfrm>
        </p:spPr>
        <p:txBody>
          <a:bodyPr/>
          <a:lstStyle/>
          <a:p>
            <a:r>
              <a:rPr lang="en-US" altLang="zh-CN" dirty="0" smtClean="0"/>
              <a:t>Comparison</a:t>
            </a:r>
            <a:endParaRPr lang="zh-CN" alt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295400"/>
          <a:ext cx="7770810" cy="500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162"/>
                <a:gridCol w="1554162"/>
                <a:gridCol w="1554162"/>
                <a:gridCol w="1554162"/>
                <a:gridCol w="1554162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Pomoda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Amadeus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Trawler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Weeder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Background model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Position</a:t>
                      </a:r>
                      <a:r>
                        <a:rPr lang="en-US" altLang="zh-CN" sz="1400" baseline="0" dirty="0" smtClean="0"/>
                        <a:t> Specified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Organism Specified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Organism Specified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Organism Specified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Motif model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PWM</a:t>
                      </a:r>
                    </a:p>
                    <a:p>
                      <a:r>
                        <a:rPr lang="en-US" altLang="zh-CN" sz="1400" dirty="0" smtClean="0"/>
                        <a:t>(</a:t>
                      </a:r>
                      <a:r>
                        <a:rPr lang="en-US" altLang="zh-CN" sz="1400" i="1" dirty="0" smtClean="0"/>
                        <a:t>k</a:t>
                      </a:r>
                      <a:r>
                        <a:rPr lang="en-US" altLang="zh-CN" sz="1400" dirty="0" smtClean="0"/>
                        <a:t>-</a:t>
                      </a:r>
                      <a:r>
                        <a:rPr lang="en-US" altLang="zh-CN" sz="1400" dirty="0" err="1" smtClean="0"/>
                        <a:t>mer</a:t>
                      </a:r>
                      <a:r>
                        <a:rPr lang="en-US" altLang="zh-CN" sz="1400" dirty="0" smtClean="0"/>
                        <a:t> exact match)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2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PWM </a:t>
                      </a:r>
                      <a:b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zh-CN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altLang="zh-CN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mismatches )</a:t>
                      </a:r>
                      <a:endParaRPr lang="zh-CN" altLang="en-US" sz="1400" dirty="0" smtClean="0"/>
                    </a:p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2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PWM </a:t>
                      </a:r>
                      <a:b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(IUPAC string in initial scan)</a:t>
                      </a:r>
                      <a:endParaRPr lang="zh-CN" altLang="en-US" sz="1400" dirty="0" smtClean="0"/>
                    </a:p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2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altLang="zh-CN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mismatches</a:t>
                      </a:r>
                      <a:endParaRPr lang="zh-CN" altLang="en-US" sz="1400" dirty="0" smtClean="0"/>
                    </a:p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82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Algorithm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2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Exhaustive search</a:t>
                      </a:r>
                      <a:endParaRPr lang="zh-CN" altLang="en-US" sz="1400" dirty="0" smtClean="0"/>
                    </a:p>
                    <a:p>
                      <a:r>
                        <a:rPr lang="en-US" altLang="zh-CN" sz="1400" dirty="0" smtClean="0"/>
                        <a:t>+PWM column updating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mismatches 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Merge (recursively)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Exhaustive search + clustering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Exhaustive search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82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Motif Length</a:t>
                      </a:r>
                      <a:endParaRPr lang="zh-CN" altLang="en-US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Various</a:t>
                      </a:r>
                      <a:r>
                        <a:rPr lang="en-US" altLang="zh-CN" sz="1400" baseline="0" dirty="0" smtClean="0"/>
                        <a:t> length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Fixed length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Semi-various</a:t>
                      </a:r>
                      <a:r>
                        <a:rPr lang="en-US" altLang="zh-CN" sz="1400" baseline="0" dirty="0" smtClean="0"/>
                        <a:t> length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Semi-various</a:t>
                      </a:r>
                      <a:r>
                        <a:rPr lang="en-US" altLang="zh-CN" sz="1400" baseline="0" dirty="0" smtClean="0"/>
                        <a:t> length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82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Gap Detection</a:t>
                      </a:r>
                      <a:endParaRPr lang="zh-CN" altLang="en-US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Supported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Not Supported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Not Supported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Not Supported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82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Localization</a:t>
                      </a:r>
                      <a:endParaRPr lang="zh-CN" altLang="en-US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center windows size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Over-represented bins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Not supported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Not supported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82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Sequence Weighting</a:t>
                      </a:r>
                      <a:endParaRPr lang="zh-CN" altLang="en-US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Supported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Not Supported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Not Supported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Not Supported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</a:t>
                      </a:r>
                    </a:p>
                    <a:p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Running time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30min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93min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&gt;4hours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&gt;4 hours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BB501-6E47-4AFC-BF29-E50F75373569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Center Distribution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40FC-9A97-4CCC-8BCA-DEC917A3C999}" type="datetime1">
              <a:rPr lang="en-US" altLang="zh-CN" smtClean="0"/>
              <a:t>7/13/2009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50863" y="1981200"/>
          <a:ext cx="4173537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758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2057400"/>
            <a:ext cx="41148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15"/>
          <p:cNvGrpSpPr/>
          <p:nvPr/>
        </p:nvGrpSpPr>
        <p:grpSpPr>
          <a:xfrm>
            <a:off x="0" y="5029200"/>
            <a:ext cx="4588510" cy="865819"/>
            <a:chOff x="0" y="5029200"/>
            <a:chExt cx="4588510" cy="865819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914400" y="5105400"/>
            <a:ext cx="3674110" cy="789619"/>
          </p:xfrm>
          <a:graphic>
            <a:graphicData uri="http://schemas.openxmlformats.org/presentationml/2006/ole">
              <p:oleObj spid="_x0000_s67587" name="公式" r:id="rId6" imgW="1307880" imgH="253800" progId="Equation.3">
                <p:embed/>
              </p:oleObj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0" y="50292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Mixture Model:</a:t>
              </a:r>
              <a:endParaRPr lang="zh-CN" altLang="en-US" dirty="0"/>
            </a:p>
          </p:txBody>
        </p:sp>
      </p:grpSp>
      <p:sp>
        <p:nvSpPr>
          <p:cNvPr id="13" name="Up Arrow Callout 12"/>
          <p:cNvSpPr/>
          <p:nvPr/>
        </p:nvSpPr>
        <p:spPr bwMode="auto">
          <a:xfrm>
            <a:off x="5334000" y="4800600"/>
            <a:ext cx="3124200" cy="1600200"/>
          </a:xfrm>
          <a:prstGeom prst="up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                    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096000" y="5410200"/>
          <a:ext cx="1752600" cy="914400"/>
        </p:xfrm>
        <a:graphic>
          <a:graphicData uri="http://schemas.openxmlformats.org/presentationml/2006/ole">
            <p:oleObj spid="_x0000_s67588" name="公式" r:id="rId7" imgW="698400" imgH="634680" progId="Equation.3">
              <p:embed/>
            </p:oleObj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562600" y="5257800"/>
          <a:ext cx="2819400" cy="1187496"/>
        </p:xfrm>
        <a:graphic>
          <a:graphicData uri="http://schemas.openxmlformats.org/presentationml/2006/ole">
            <p:oleObj spid="_x0000_s67589" name="公式" r:id="rId8" imgW="186660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1104-3C39-4769-B7A2-9BE45A0673F2}" type="datetime1">
              <a:rPr lang="en-US" altLang="zh-CN" smtClean="0"/>
              <a:t>7/13/2009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0" y="2133600"/>
            <a:ext cx="3679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You!</a:t>
            </a:r>
            <a:endParaRPr lang="en-US" altLang="zh-CN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9633" name="Picture 1" descr="C:\Program Files (x86)\Microsoft Office\MEDIA\CAGCAT10\j029917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581400"/>
            <a:ext cx="1535113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371600"/>
            <a:ext cx="5029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518275" cy="1143000"/>
          </a:xfrm>
        </p:spPr>
        <p:txBody>
          <a:bodyPr/>
          <a:lstStyle/>
          <a:p>
            <a:r>
              <a:rPr lang="en-US" altLang="zh-CN" dirty="0" smtClean="0"/>
              <a:t>Chip-</a:t>
            </a:r>
            <a:r>
              <a:rPr lang="en-US" altLang="zh-CN" dirty="0" err="1" smtClean="0"/>
              <a:t>Seq</a:t>
            </a:r>
            <a:r>
              <a:rPr lang="en-US" altLang="zh-CN" dirty="0" smtClean="0"/>
              <a:t>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DOCUME~1\G08001~1.NUS\LOCALS~1\Temp\msohtmlclip1\01\clip_image0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81000"/>
            <a:ext cx="2133600" cy="6172200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EEC6-864D-4724-9F52-2A5944C71B6F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Chip-Chip</a:t>
            </a:r>
            <a:endParaRPr 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50863" y="2289576"/>
            <a:ext cx="7770812" cy="3663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A64D-8223-4EE6-8FCA-D4806A17995B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Chip-</a:t>
            </a:r>
            <a:r>
              <a:rPr lang="en-US" altLang="zh-CN" dirty="0" err="1" smtClean="0"/>
              <a:t>Seq</a:t>
            </a:r>
            <a:r>
              <a:rPr lang="en-US" altLang="zh-CN" dirty="0" smtClean="0"/>
              <a:t> means to us</a:t>
            </a:r>
            <a:r>
              <a:rPr lang="zh-CN" altLang="en-US" dirty="0" smtClean="0"/>
              <a:t>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Good news for data mining, but necessary for </a:t>
            </a:r>
            <a:r>
              <a:rPr lang="en-US" dirty="0" err="1" smtClean="0"/>
              <a:t>denovo</a:t>
            </a:r>
            <a:r>
              <a:rPr lang="en-US" dirty="0" smtClean="0"/>
              <a:t> motif finding</a:t>
            </a:r>
          </a:p>
          <a:p>
            <a:r>
              <a:rPr lang="en-US" dirty="0" smtClean="0"/>
              <a:t>Higher resolution</a:t>
            </a:r>
          </a:p>
          <a:p>
            <a:pPr lvl="1"/>
            <a:r>
              <a:rPr lang="en-US" dirty="0" smtClean="0"/>
              <a:t>job becomes easier, localization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1983-2C3E-41BF-84D8-4746EA083D58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447800"/>
          <a:ext cx="6096000" cy="233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large the data 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definition of “large data” keeps changing!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10 </a:t>
            </a:r>
            <a:r>
              <a:rPr lang="en-US" altLang="zh-CN" sz="2400" dirty="0" smtClean="0"/>
              <a:t>years before, tens of sequences </a:t>
            </a:r>
            <a:r>
              <a:rPr lang="en-US" altLang="zh-CN" sz="2400" dirty="0" smtClean="0"/>
              <a:t>(Promoter Sequences: </a:t>
            </a:r>
            <a:r>
              <a:rPr lang="en-US" altLang="zh-CN" sz="2400" dirty="0" err="1" smtClean="0"/>
              <a:t>MEME,AlignACE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5 </a:t>
            </a:r>
            <a:r>
              <a:rPr lang="en-US" altLang="zh-CN" sz="2400" dirty="0" smtClean="0"/>
              <a:t>years before, hundreds of sequences </a:t>
            </a:r>
            <a:r>
              <a:rPr lang="en-US" altLang="zh-CN" sz="2400" dirty="0" smtClean="0"/>
              <a:t>(Chip-Chip: </a:t>
            </a:r>
            <a:r>
              <a:rPr lang="en-US" altLang="zh-CN" sz="2400" dirty="0" err="1" smtClean="0"/>
              <a:t>Weeder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2 years before, thousands of  sequences </a:t>
            </a:r>
            <a:r>
              <a:rPr lang="en-US" sz="2400" dirty="0" smtClean="0"/>
              <a:t>(higher throughput Chip-Chip: Trawler</a:t>
            </a:r>
            <a:r>
              <a:rPr lang="en-US" sz="2400" dirty="0" smtClean="0"/>
              <a:t>, </a:t>
            </a:r>
            <a:r>
              <a:rPr lang="en-US" sz="2400" dirty="0" err="1" smtClean="0"/>
              <a:t>Amandeus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Now, tens of thousands of  sequences </a:t>
            </a:r>
            <a:r>
              <a:rPr lang="en-US" sz="2400" dirty="0" smtClean="0"/>
              <a:t>(Chip-</a:t>
            </a:r>
            <a:r>
              <a:rPr lang="en-US" sz="2400" dirty="0" err="1" smtClean="0"/>
              <a:t>Seq</a:t>
            </a:r>
            <a:r>
              <a:rPr lang="en-US" sz="2400" dirty="0" smtClean="0"/>
              <a:t>: ?)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2B47-D6E6-422C-B56C-9EBFC23DF169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Resolution Means?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finding main motif </a:t>
            </a:r>
            <a:r>
              <a:rPr lang="en-US" dirty="0" smtClean="0"/>
              <a:t>(antibody targeting </a:t>
            </a:r>
            <a:r>
              <a:rPr lang="en-US" dirty="0" smtClean="0"/>
              <a:t>TF) becomes a easy job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Main Motif would be very over-represented</a:t>
            </a:r>
          </a:p>
          <a:p>
            <a:pPr lvl="1"/>
            <a:r>
              <a:rPr lang="en-US" dirty="0" smtClean="0"/>
              <a:t>The Peak range just about 50 </a:t>
            </a:r>
            <a:r>
              <a:rPr lang="en-US" dirty="0" err="1" smtClean="0"/>
              <a:t>bp</a:t>
            </a:r>
            <a:r>
              <a:rPr lang="en-US" dirty="0" smtClean="0"/>
              <a:t>, simply align all the peak region, we can get the good motif.</a:t>
            </a:r>
          </a:p>
          <a:p>
            <a:r>
              <a:rPr lang="en-US" dirty="0" smtClean="0"/>
              <a:t>It means our focuses may change from the main TF to the TFs who are working with the main one.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090D-C927-49A9-B8C0-1D4228807999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Localization =</a:t>
            </a:r>
            <a:r>
              <a:rPr lang="zh-CN" altLang="en-US" dirty="0" smtClean="0"/>
              <a:t>？</a:t>
            </a:r>
            <a:r>
              <a:rPr lang="en-US" altLang="zh-CN" dirty="0" smtClean="0"/>
              <a:t>Over-Representation</a:t>
            </a:r>
            <a:endParaRPr lang="zh-CN" alt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752600"/>
          <a:ext cx="4191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724400" y="1905000"/>
          <a:ext cx="4191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C14E-C019-4185-B957-0DFCD1D35818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Peak Oriented Motif Discovery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What information of Peak can be helpful?</a:t>
            </a:r>
          </a:p>
          <a:p>
            <a:pPr lvl="1"/>
            <a:r>
              <a:rPr lang="en-US" altLang="zh-CN" dirty="0" smtClean="0"/>
              <a:t>Peak Intensity</a:t>
            </a:r>
          </a:p>
          <a:p>
            <a:pPr lvl="1"/>
            <a:r>
              <a:rPr lang="en-US" altLang="zh-CN" dirty="0" smtClean="0"/>
              <a:t>Peak location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Our targets: not only the main motif, but also the co-motifs sitting around the main motif.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4079-9014-48E4-84BE-EC577971747B}" type="datetime1">
              <a:rPr lang="en-US" altLang="zh-CN" smtClean="0"/>
              <a:t>7/12/2009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2009 @ Zhang ZhiZhuo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POMODA</Template>
  <TotalTime>2700</TotalTime>
  <Words>1202</Words>
  <Application>Microsoft Office PowerPoint</Application>
  <PresentationFormat>On-screen Show (4:3)</PresentationFormat>
  <Paragraphs>413</Paragraphs>
  <Slides>24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Blank</vt:lpstr>
      <vt:lpstr>公式</vt:lpstr>
      <vt:lpstr>Equation.DSMT4</vt:lpstr>
      <vt:lpstr>Microsoft 公式 3.0</vt:lpstr>
      <vt:lpstr>De novo Motif Finding using ChIP-Seq</vt:lpstr>
      <vt:lpstr>Outline</vt:lpstr>
      <vt:lpstr>Chip-Seq Technique</vt:lpstr>
      <vt:lpstr>Comparison with Chip-Chip</vt:lpstr>
      <vt:lpstr>What Chip-Seq means to us？</vt:lpstr>
      <vt:lpstr>How large the data is?</vt:lpstr>
      <vt:lpstr>Higher Resolution Means?</vt:lpstr>
      <vt:lpstr>Localization =？Over-Representation</vt:lpstr>
      <vt:lpstr>Peak Oriented Motif Discovery</vt:lpstr>
      <vt:lpstr>Slide 10</vt:lpstr>
      <vt:lpstr>Motif Modeling</vt:lpstr>
      <vt:lpstr>Background Modeling</vt:lpstr>
      <vt:lpstr>Position Specified Background</vt:lpstr>
      <vt:lpstr>Center Enrichment Score</vt:lpstr>
      <vt:lpstr>Algorithm Overview </vt:lpstr>
      <vt:lpstr>Seeds Finding</vt:lpstr>
      <vt:lpstr>PWM Extending &amp; Refinement</vt:lpstr>
      <vt:lpstr>PWM Extending &amp; Refinement </vt:lpstr>
      <vt:lpstr>Redundant Motifs Filtering</vt:lpstr>
      <vt:lpstr>Results – Comparison</vt:lpstr>
      <vt:lpstr>Slide 21</vt:lpstr>
      <vt:lpstr>Comparison</vt:lpstr>
      <vt:lpstr>Center Distribution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novo motif finding using ChIP-seq</dc:title>
  <dc:creator/>
  <cp:lastModifiedBy>user</cp:lastModifiedBy>
  <cp:revision>174</cp:revision>
  <dcterms:created xsi:type="dcterms:W3CDTF">2006-08-16T00:00:00Z</dcterms:created>
  <dcterms:modified xsi:type="dcterms:W3CDTF">2009-07-12T16:40:41Z</dcterms:modified>
</cp:coreProperties>
</file>