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9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164EA-8DBF-5344-BE61-75250FF8ABBD}" type="datetimeFigureOut">
              <a:rPr kumimoji="1" lang="zh-CN" altLang="en-US" smtClean="0"/>
              <a:t>27/3/14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877CC-BF78-4A47-AC64-982740B2BE5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8020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fr-FR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ə'ɡlɔmərətiv</a:t>
            </a:r>
            <a:r>
              <a:rPr lang="fr-FR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0250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dirty="0" smtClean="0"/>
              <a:t>It is unclear how much the results depend on the details of the algorithms used to extract them.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7748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Explain a network corresponds to multiple </a:t>
            </a:r>
            <a:r>
              <a:rPr kumimoji="1" lang="en-US" altLang="zh-CN" dirty="0" err="1" smtClean="0"/>
              <a:t>dendrograms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6981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dirty="0" smtClean="0"/>
              <a:t>Use the standard Metropolis-Hastings sampling scheme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1983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This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infer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general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hierarchical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organization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network.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33401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Pair</a:t>
            </a:r>
            <a:r>
              <a:rPr kumimoji="1" lang="en-US" altLang="zh-CN" baseline="0" dirty="0" smtClean="0"/>
              <a:t> of predators often share prey species, but they cannot be connected.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6282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Pair</a:t>
            </a:r>
            <a:r>
              <a:rPr kumimoji="1" lang="en-US" altLang="zh-CN" baseline="0" dirty="0" smtClean="0"/>
              <a:t> of predators often share prey species, but they cannot be connected.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877CC-BF78-4A47-AC64-982740B2BE5C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6282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22922" y="1466532"/>
            <a:ext cx="6498158" cy="1965651"/>
          </a:xfrm>
        </p:spPr>
        <p:txBody>
          <a:bodyPr/>
          <a:lstStyle/>
          <a:p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en-US" altLang="zh-CN" dirty="0"/>
              <a:t/>
            </a:r>
            <a:br>
              <a:rPr kumimoji="1" lang="en-US" altLang="zh-CN" dirty="0"/>
            </a:br>
            <a:r>
              <a:rPr kumimoji="1" lang="en-US" altLang="zh-CN" dirty="0" smtClean="0"/>
              <a:t>Structural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Inference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Hierarchies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Networks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22922" y="3432183"/>
            <a:ext cx="6498159" cy="916641"/>
          </a:xfrm>
        </p:spPr>
        <p:txBody>
          <a:bodyPr/>
          <a:lstStyle/>
          <a:p>
            <a:r>
              <a:rPr kumimoji="1" lang="en-US" altLang="zh-CN" dirty="0" smtClean="0"/>
              <a:t>BY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Shuzhi</a:t>
            </a:r>
          </a:p>
          <a:p>
            <a:r>
              <a:rPr kumimoji="1" lang="en-US" altLang="zh-CN" dirty="0" smtClean="0"/>
              <a:t>27,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Mar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2014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423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/>
              <a:t>Random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1800" dirty="0" smtClean="0"/>
              <a:t>After a while, the Markov Chain generates </a:t>
            </a:r>
            <a:r>
              <a:rPr kumimoji="1" lang="en-US" altLang="zh-CN" sz="1800" dirty="0" err="1" smtClean="0"/>
              <a:t>dendrograms</a:t>
            </a:r>
            <a:r>
              <a:rPr kumimoji="1" lang="en-US" altLang="zh-CN" sz="1800" dirty="0" smtClean="0"/>
              <a:t> </a:t>
            </a:r>
            <a:r>
              <a:rPr kumimoji="1" lang="en-US" altLang="zh-CN" sz="1800" dirty="0" err="1" smtClean="0"/>
              <a:t>μat</a:t>
            </a:r>
            <a:r>
              <a:rPr kumimoji="1" lang="en-US" altLang="zh-CN" sz="1800" dirty="0" smtClean="0"/>
              <a:t> equilibrium with probabilities proportional to </a:t>
            </a:r>
            <a:r>
              <a:rPr kumimoji="1" lang="en-US" altLang="zh-CN" sz="1800" dirty="0" err="1" smtClean="0"/>
              <a:t>Lμ</a:t>
            </a:r>
            <a:r>
              <a:rPr kumimoji="1" lang="en-US" altLang="zh-CN" sz="1800" dirty="0" smtClean="0"/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2134949"/>
            <a:ext cx="1541524" cy="188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514" y="2134949"/>
            <a:ext cx="1599870" cy="188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6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Consensus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Hierarchies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1800" dirty="0" smtClean="0"/>
              <a:t>The idea is :</a:t>
            </a:r>
          </a:p>
          <a:p>
            <a:pPr lvl="1"/>
            <a:r>
              <a:rPr kumimoji="1" lang="en-US" altLang="zh-CN" sz="1600" dirty="0" smtClean="0"/>
              <a:t>Instead of using one </a:t>
            </a:r>
            <a:r>
              <a:rPr kumimoji="1" lang="en-US" altLang="zh-CN" sz="1600" dirty="0" err="1" smtClean="0"/>
              <a:t>dendrogram</a:t>
            </a:r>
            <a:r>
              <a:rPr kumimoji="1" lang="en-US" altLang="zh-CN" sz="1600" dirty="0" smtClean="0"/>
              <a:t> to represent the hierarchical structure of the graph, we compute average features of the </a:t>
            </a:r>
            <a:r>
              <a:rPr kumimoji="1" lang="en-US" altLang="zh-CN" sz="1600" dirty="0" err="1" smtClean="0"/>
              <a:t>dendrograms</a:t>
            </a:r>
            <a:r>
              <a:rPr kumimoji="1" lang="en-US" altLang="zh-CN" sz="1600" dirty="0"/>
              <a:t> </a:t>
            </a:r>
            <a:r>
              <a:rPr kumimoji="1" lang="en-US" altLang="zh-CN" sz="1600" dirty="0" smtClean="0"/>
              <a:t>over the equilibrium distribution of models.</a:t>
            </a:r>
            <a:endParaRPr kumimoji="1" lang="en-US" altLang="zh-CN" sz="1600" dirty="0"/>
          </a:p>
          <a:p>
            <a:r>
              <a:rPr kumimoji="1" lang="en-US" altLang="zh-CN" sz="1800" dirty="0" smtClean="0"/>
              <a:t>Method:</a:t>
            </a:r>
          </a:p>
          <a:p>
            <a:pPr lvl="1"/>
            <a:r>
              <a:rPr kumimoji="1" lang="en-US" altLang="zh-CN" sz="1600" dirty="0" smtClean="0"/>
              <a:t>Take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collection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dendrograms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equilibrium.</a:t>
            </a:r>
          </a:p>
          <a:p>
            <a:pPr lvl="1"/>
            <a:r>
              <a:rPr kumimoji="1" lang="en-US" altLang="zh-CN" sz="1600" dirty="0" smtClean="0"/>
              <a:t>Derives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majority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consensus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dendrogram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containing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only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those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hierarchical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features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have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majority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weight.</a:t>
            </a:r>
            <a:r>
              <a:rPr kumimoji="1" lang="zh-CN" altLang="en-US" sz="1600" dirty="0" smtClean="0"/>
              <a:t> </a:t>
            </a:r>
            <a:endParaRPr kumimoji="1" lang="en-US" altLang="zh-CN" sz="1600" dirty="0"/>
          </a:p>
          <a:p>
            <a:pPr lvl="1"/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weight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here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represented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by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likelihood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dendrogram</a:t>
            </a:r>
            <a:r>
              <a:rPr kumimoji="1" lang="en-US" altLang="zh-CN" sz="1600" dirty="0" smtClean="0"/>
              <a:t>.</a:t>
            </a:r>
          </a:p>
          <a:p>
            <a:r>
              <a:rPr kumimoji="1" lang="en-US" altLang="zh-CN" sz="1800" dirty="0" smtClean="0"/>
              <a:t>Result:</a:t>
            </a:r>
          </a:p>
          <a:p>
            <a:pPr lvl="1"/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resulting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hierarchical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structures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better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summary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network’s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structure.</a:t>
            </a:r>
          </a:p>
          <a:p>
            <a:pPr lvl="1"/>
            <a:r>
              <a:rPr kumimoji="1" lang="en-US" altLang="zh-CN" sz="1600" dirty="0" smtClean="0"/>
              <a:t>Some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coarsening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hierarchy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structures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are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removed.</a:t>
            </a:r>
          </a:p>
        </p:txBody>
      </p:sp>
    </p:spTree>
    <p:extLst>
      <p:ext uri="{BB962C8B-B14F-4D97-AF65-F5344CB8AC3E}">
        <p14:creationId xmlns:p14="http://schemas.microsoft.com/office/powerpoint/2010/main" val="18706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/>
              <a:t>Random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endParaRPr kumimoji="1"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49275" y="1073711"/>
            <a:ext cx="8042276" cy="4869890"/>
          </a:xfrm>
        </p:spPr>
        <p:txBody>
          <a:bodyPr/>
          <a:lstStyle/>
          <a:p>
            <a:r>
              <a:rPr kumimoji="1" lang="en-US" altLang="zh-CN" dirty="0" smtClean="0"/>
              <a:t>Examples:</a:t>
            </a:r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2406650" lvl="8" indent="0">
              <a:buNone/>
            </a:pPr>
            <a:endParaRPr kumimoji="1" lang="en-US" altLang="zh-CN" dirty="0" smtClean="0"/>
          </a:p>
          <a:p>
            <a:pPr marL="2406650" lvl="8" indent="0">
              <a:buNone/>
            </a:pPr>
            <a:endParaRPr kumimoji="1" lang="en-US" altLang="zh-CN" dirty="0"/>
          </a:p>
          <a:p>
            <a:pPr marL="2406650" lvl="8" indent="0">
              <a:buNone/>
            </a:pPr>
            <a:r>
              <a:rPr kumimoji="1" lang="en-US" altLang="zh-CN" dirty="0" smtClean="0"/>
              <a:t>Original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dendrogram</a:t>
            </a:r>
            <a:r>
              <a:rPr kumimoji="1" lang="zh-CN" altLang="zh-CN" dirty="0"/>
              <a:t> 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consensus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dendrogram</a:t>
            </a:r>
            <a:endParaRPr kumimoji="1"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688" y="1073711"/>
            <a:ext cx="4920865" cy="23369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688" y="4007484"/>
            <a:ext cx="5392222" cy="254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Node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Edge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Annotation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1800" dirty="0" smtClean="0"/>
              <a:t>Similar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to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the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concept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of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consensus,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we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can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assign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majority</a:t>
            </a:r>
            <a:r>
              <a:rPr kumimoji="1" lang="zh-CN" altLang="en-US" sz="1800" dirty="0" smtClean="0"/>
              <a:t>-</a:t>
            </a:r>
            <a:r>
              <a:rPr kumimoji="1" lang="en-US" altLang="zh-CN" sz="1800" dirty="0" smtClean="0"/>
              <a:t>weight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properties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to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nodes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and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edges.</a:t>
            </a:r>
          </a:p>
          <a:p>
            <a:r>
              <a:rPr kumimoji="1" lang="en-US" altLang="zh-CN" sz="1800" dirty="0" smtClean="0"/>
              <a:t>Through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weighting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each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err="1" smtClean="0"/>
              <a:t>dendrogram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at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equilibrium by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likelihood</a:t>
            </a:r>
            <a:r>
              <a:rPr kumimoji="1" lang="zh-CN" altLang="en-US" sz="1800" dirty="0" smtClean="0"/>
              <a:t> </a:t>
            </a:r>
            <a:endParaRPr kumimoji="1" lang="en-US" altLang="zh-CN" sz="1800" dirty="0" smtClean="0"/>
          </a:p>
          <a:p>
            <a:pPr lvl="1"/>
            <a:r>
              <a:rPr kumimoji="1" lang="en-US" altLang="zh-CN" sz="1600" dirty="0" smtClean="0"/>
              <a:t>For node, measure the average probability that a node belongs to its native group’s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subtree</a:t>
            </a:r>
            <a:r>
              <a:rPr kumimoji="1" lang="en-US" altLang="zh-CN" sz="1600" dirty="0" smtClean="0"/>
              <a:t>.</a:t>
            </a:r>
          </a:p>
          <a:p>
            <a:pPr lvl="1"/>
            <a:r>
              <a:rPr kumimoji="1" lang="en-US" altLang="zh-CN" sz="1600" dirty="0" smtClean="0"/>
              <a:t>For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edge,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measure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average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probability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edge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exists.</a:t>
            </a:r>
          </a:p>
          <a:p>
            <a:pPr lvl="1"/>
            <a:endParaRPr kumimoji="1" lang="en-US" altLang="zh-CN" sz="1600" dirty="0"/>
          </a:p>
          <a:p>
            <a:r>
              <a:rPr kumimoji="1" lang="en-US" altLang="zh-CN" sz="1800" dirty="0" smtClean="0"/>
              <a:t>Benefits:</a:t>
            </a:r>
          </a:p>
          <a:p>
            <a:pPr lvl="1"/>
            <a:r>
              <a:rPr kumimoji="1" lang="en-US" altLang="zh-CN" sz="1600" dirty="0" smtClean="0"/>
              <a:t>Allow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us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annotate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network,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highlighting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most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plausible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features</a:t>
            </a:r>
            <a:r>
              <a:rPr kumimoji="1" lang="zh-CN" altLang="en-US" sz="1600" dirty="0"/>
              <a:t>.</a:t>
            </a:r>
            <a:endParaRPr kumimoji="1"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18706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Node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Edge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Annotation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1600" dirty="0" smtClean="0"/>
              <a:t>Example:</a:t>
            </a:r>
          </a:p>
          <a:p>
            <a:endParaRPr kumimoji="1" lang="en-US" altLang="zh-CN" sz="1600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05" y="1838116"/>
            <a:ext cx="3108696" cy="287367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768" y="1838116"/>
            <a:ext cx="4432300" cy="28194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13571" y="4530535"/>
            <a:ext cx="37315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 smtClean="0"/>
              <a:t>Annotated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version:</a:t>
            </a:r>
          </a:p>
          <a:p>
            <a:r>
              <a:rPr kumimoji="1" lang="en-US" altLang="zh-CN" sz="1600" dirty="0" smtClean="0">
                <a:solidFill>
                  <a:srgbClr val="FF0000"/>
                </a:solidFill>
              </a:rPr>
              <a:t>Line</a:t>
            </a:r>
            <a:r>
              <a:rPr kumimoji="1" lang="zh-CN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 smtClean="0">
                <a:solidFill>
                  <a:srgbClr val="FF0000"/>
                </a:solidFill>
              </a:rPr>
              <a:t>thickness</a:t>
            </a:r>
            <a:r>
              <a:rPr kumimoji="1" lang="zh-CN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 smtClean="0"/>
              <a:t>for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edges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proportional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their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average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probability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existance</a:t>
            </a:r>
            <a:endParaRPr kumimoji="1" lang="en-US" altLang="zh-CN" sz="1600" dirty="0" smtClean="0"/>
          </a:p>
          <a:p>
            <a:r>
              <a:rPr kumimoji="1" lang="en-US" altLang="zh-CN" sz="1600" dirty="0" smtClean="0">
                <a:solidFill>
                  <a:srgbClr val="FF0000"/>
                </a:solidFill>
              </a:rPr>
              <a:t>Shape</a:t>
            </a:r>
            <a:r>
              <a:rPr kumimoji="1" lang="zh-CN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 smtClean="0"/>
              <a:t>indicates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group</a:t>
            </a:r>
          </a:p>
          <a:p>
            <a:r>
              <a:rPr kumimoji="1" lang="en-US" altLang="zh-CN" sz="1600" dirty="0" smtClean="0">
                <a:solidFill>
                  <a:srgbClr val="FF0000"/>
                </a:solidFill>
              </a:rPr>
              <a:t>Shaded</a:t>
            </a:r>
            <a:r>
              <a:rPr kumimoji="1" lang="zh-CN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1600" dirty="0" smtClean="0"/>
              <a:t>proportional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sampled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weight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their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native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group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affiliation(lighter,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higher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probability)</a:t>
            </a:r>
            <a:endParaRPr kumimoji="1"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95436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317081"/>
            <a:ext cx="8042276" cy="966135"/>
          </a:xfrm>
        </p:spPr>
        <p:txBody>
          <a:bodyPr/>
          <a:lstStyle/>
          <a:p>
            <a:r>
              <a:rPr kumimoji="1" lang="en-US" altLang="zh-CN" sz="4000" dirty="0" smtClean="0"/>
              <a:t>Prediction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of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Missing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Interactions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in Network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584377"/>
            <a:ext cx="8042276" cy="5119767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Hierarchical decomposition method: Find those highly possible connections but unconnected in real graph. These connections are probably missed.</a:t>
            </a:r>
          </a:p>
          <a:p>
            <a:r>
              <a:rPr kumimoji="1" lang="en-US" altLang="zh-CN" dirty="0" smtClean="0"/>
              <a:t>Previous </a:t>
            </a:r>
            <a:r>
              <a:rPr kumimoji="1" lang="en-US" altLang="zh-CN" dirty="0" smtClean="0"/>
              <a:t>methods:</a:t>
            </a:r>
            <a:endParaRPr kumimoji="1" lang="en-US" altLang="zh-CN" sz="1400" dirty="0"/>
          </a:p>
          <a:p>
            <a:pPr lvl="1"/>
            <a:r>
              <a:rPr kumimoji="1" lang="en-US" altLang="zh-CN" dirty="0" smtClean="0"/>
              <a:t>Assume </a:t>
            </a:r>
            <a:r>
              <a:rPr kumimoji="1" lang="en-US" altLang="zh-CN" dirty="0" smtClean="0"/>
              <a:t>that vertices are likely to be connected if </a:t>
            </a:r>
          </a:p>
          <a:p>
            <a:pPr lvl="2"/>
            <a:r>
              <a:rPr kumimoji="1" lang="en-US" altLang="zh-CN" dirty="0" smtClean="0"/>
              <a:t>They have many common neighbors</a:t>
            </a:r>
          </a:p>
          <a:p>
            <a:pPr lvl="2"/>
            <a:r>
              <a:rPr kumimoji="1" lang="en-US" altLang="zh-CN" dirty="0" smtClean="0"/>
              <a:t>There are short paths between them</a:t>
            </a:r>
          </a:p>
          <a:p>
            <a:pPr lvl="1"/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They </a:t>
            </a:r>
            <a:r>
              <a:rPr kumimoji="1" lang="en-US" altLang="zh-CN" dirty="0" smtClean="0"/>
              <a:t>work well for strongly </a:t>
            </a:r>
            <a:r>
              <a:rPr kumimoji="1" lang="en-US" altLang="zh-CN" dirty="0" err="1" smtClean="0"/>
              <a:t>assortative</a:t>
            </a:r>
            <a:r>
              <a:rPr kumimoji="1" lang="en-US" altLang="zh-CN" dirty="0" smtClean="0"/>
              <a:t> networks, like citation and terrorist network.</a:t>
            </a:r>
          </a:p>
          <a:p>
            <a:pPr lvl="1"/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Not </a:t>
            </a:r>
            <a:r>
              <a:rPr kumimoji="1" lang="en-US" altLang="zh-CN" dirty="0" smtClean="0"/>
              <a:t>good for </a:t>
            </a:r>
            <a:r>
              <a:rPr kumimoji="1" lang="en-US" altLang="zh-CN" dirty="0" err="1" smtClean="0"/>
              <a:t>disassortative</a:t>
            </a:r>
            <a:r>
              <a:rPr kumimoji="1" lang="en-US" altLang="zh-CN" dirty="0" smtClean="0"/>
              <a:t> network, like food webs.</a:t>
            </a:r>
          </a:p>
          <a:p>
            <a:endParaRPr kumimoji="1" lang="en-US" altLang="zh-CN" dirty="0"/>
          </a:p>
          <a:p>
            <a:pPr lvl="1"/>
            <a:endParaRPr kumimoji="1" lang="en-US" altLang="zh-CN" dirty="0" smtClean="0"/>
          </a:p>
          <a:p>
            <a:pPr lvl="1"/>
            <a:endParaRPr kumimoji="1" lang="en-US" altLang="zh-CN" dirty="0"/>
          </a:p>
          <a:p>
            <a:pPr lvl="1"/>
            <a:endParaRPr kumimoji="1" lang="en-US" altLang="zh-CN" dirty="0" smtClean="0"/>
          </a:p>
          <a:p>
            <a:pPr lvl="1"/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649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317081"/>
            <a:ext cx="8042276" cy="966135"/>
          </a:xfrm>
        </p:spPr>
        <p:txBody>
          <a:bodyPr/>
          <a:lstStyle/>
          <a:p>
            <a:r>
              <a:rPr kumimoji="1" lang="en-US" altLang="zh-CN" sz="4000" dirty="0" smtClean="0"/>
              <a:t>Prediction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of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Missing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Interactions</a:t>
            </a:r>
            <a:r>
              <a:rPr kumimoji="1" lang="zh-CN" altLang="en-US" sz="4000" dirty="0" smtClean="0"/>
              <a:t> </a:t>
            </a:r>
            <a:r>
              <a:rPr kumimoji="1" lang="en-US" altLang="zh-CN" sz="4000" dirty="0" smtClean="0"/>
              <a:t>in Network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584377"/>
            <a:ext cx="8042276" cy="5119767"/>
          </a:xfrm>
        </p:spPr>
        <p:txBody>
          <a:bodyPr/>
          <a:lstStyle/>
          <a:p>
            <a:r>
              <a:rPr kumimoji="1" lang="en-US" altLang="zh-CN" dirty="0" smtClean="0"/>
              <a:t>Hierarchical decomposition method works well for both </a:t>
            </a:r>
            <a:r>
              <a:rPr kumimoji="1" lang="en-US" altLang="zh-CN" dirty="0" err="1" smtClean="0"/>
              <a:t>assortative</a:t>
            </a:r>
            <a:r>
              <a:rPr kumimoji="1" lang="en-US" altLang="zh-CN" dirty="0" smtClean="0"/>
              <a:t> and </a:t>
            </a:r>
            <a:r>
              <a:rPr kumimoji="1" lang="en-US" altLang="zh-CN" dirty="0" err="1" smtClean="0"/>
              <a:t>disassortative</a:t>
            </a:r>
            <a:r>
              <a:rPr kumimoji="1" lang="en-US" altLang="zh-CN" dirty="0" smtClean="0"/>
              <a:t> networks.</a:t>
            </a:r>
          </a:p>
          <a:p>
            <a:pPr lvl="1"/>
            <a:endParaRPr kumimoji="1" lang="en-US" altLang="zh-CN" dirty="0"/>
          </a:p>
          <a:p>
            <a:pPr lvl="1"/>
            <a:endParaRPr kumimoji="1" lang="en-US" altLang="zh-CN" dirty="0" smtClean="0"/>
          </a:p>
          <a:p>
            <a:pPr lvl="1"/>
            <a:endParaRPr kumimoji="1" lang="en-US" altLang="zh-CN" dirty="0"/>
          </a:p>
          <a:p>
            <a:pPr lvl="1"/>
            <a:endParaRPr kumimoji="1" lang="en-US" altLang="zh-CN" dirty="0" smtClean="0"/>
          </a:p>
          <a:p>
            <a:pPr lvl="1"/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1123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18511"/>
          </a:xfrm>
        </p:spPr>
        <p:txBody>
          <a:bodyPr/>
          <a:lstStyle/>
          <a:p>
            <a:r>
              <a:rPr kumimoji="1" lang="en-US" altLang="zh-CN" dirty="0" smtClean="0"/>
              <a:t>Testing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335591"/>
            <a:ext cx="8042276" cy="4608010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zh-CN" dirty="0" smtClean="0"/>
              <a:t>Provided program:</a:t>
            </a:r>
          </a:p>
          <a:p>
            <a:pPr lvl="1"/>
            <a:r>
              <a:rPr kumimoji="1" lang="en-US" altLang="zh-CN" dirty="0" err="1" smtClean="0"/>
              <a:t>fitHRG</a:t>
            </a:r>
            <a:r>
              <a:rPr kumimoji="1" lang="en-US" altLang="zh-CN" dirty="0" smtClean="0"/>
              <a:t>: </a:t>
            </a:r>
          </a:p>
          <a:p>
            <a:pPr lvl="2"/>
            <a:r>
              <a:rPr kumimoji="1" lang="en-US" altLang="zh-CN" dirty="0" smtClean="0"/>
              <a:t>input a graph(edges list);</a:t>
            </a:r>
          </a:p>
          <a:p>
            <a:pPr lvl="2"/>
            <a:r>
              <a:rPr kumimoji="1" lang="en-US" altLang="zh-CN" dirty="0" smtClean="0"/>
              <a:t>Output  </a:t>
            </a:r>
            <a:r>
              <a:rPr kumimoji="1" lang="en-US" altLang="zh-CN" dirty="0" smtClean="0"/>
              <a:t>Hierarchical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</a:t>
            </a:r>
            <a:r>
              <a:rPr kumimoji="1" lang="en-US" altLang="zh-CN" dirty="0" smtClean="0"/>
              <a:t> Graph</a:t>
            </a:r>
            <a:endParaRPr kumimoji="1" lang="en-US" altLang="zh-CN" dirty="0" smtClean="0"/>
          </a:p>
          <a:p>
            <a:pPr lvl="2"/>
            <a:endParaRPr kumimoji="1" lang="en-US" altLang="zh-CN" dirty="0"/>
          </a:p>
          <a:p>
            <a:pPr lvl="1"/>
            <a:r>
              <a:rPr kumimoji="1" lang="en-US" altLang="zh-CN" dirty="0" err="1" smtClean="0"/>
              <a:t>ConsensusHRG</a:t>
            </a:r>
            <a:r>
              <a:rPr kumimoji="1" lang="en-US" altLang="zh-CN" dirty="0" smtClean="0"/>
              <a:t>: </a:t>
            </a:r>
          </a:p>
          <a:p>
            <a:pPr lvl="2"/>
            <a:r>
              <a:rPr kumimoji="1" lang="en-US" altLang="zh-CN" dirty="0" smtClean="0"/>
              <a:t>input a </a:t>
            </a:r>
            <a:r>
              <a:rPr kumimoji="1" lang="en-US" altLang="zh-CN" dirty="0" err="1" smtClean="0"/>
              <a:t>dendrogram</a:t>
            </a:r>
            <a:r>
              <a:rPr kumimoji="1" lang="en-US" altLang="zh-CN" dirty="0" smtClean="0"/>
              <a:t> from </a:t>
            </a:r>
            <a:r>
              <a:rPr kumimoji="1" lang="en-US" altLang="zh-CN" dirty="0" err="1" smtClean="0"/>
              <a:t>fitHRG</a:t>
            </a:r>
            <a:r>
              <a:rPr kumimoji="1" lang="en-US" altLang="zh-CN" dirty="0" smtClean="0"/>
              <a:t> program</a:t>
            </a:r>
          </a:p>
          <a:p>
            <a:pPr lvl="2"/>
            <a:r>
              <a:rPr kumimoji="1" lang="en-US" altLang="zh-CN" dirty="0" smtClean="0"/>
              <a:t>Output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Hierarchical</a:t>
            </a:r>
            <a:r>
              <a:rPr kumimoji="1" lang="zh-CN" altLang="en-US" dirty="0"/>
              <a:t> </a:t>
            </a:r>
            <a:r>
              <a:rPr kumimoji="1" lang="en-US" altLang="zh-CN" dirty="0"/>
              <a:t>Random </a:t>
            </a:r>
            <a:r>
              <a:rPr kumimoji="1" lang="en-US" altLang="zh-CN" dirty="0" smtClean="0"/>
              <a:t>Graph</a:t>
            </a:r>
            <a:endParaRPr kumimoji="1" lang="en-US" altLang="zh-CN" dirty="0" smtClean="0"/>
          </a:p>
          <a:p>
            <a:pPr lvl="1"/>
            <a:r>
              <a:rPr kumimoji="1" lang="en-US" altLang="zh-CN" dirty="0" err="1" smtClean="0"/>
              <a:t>PredictHRG</a:t>
            </a:r>
            <a:endParaRPr kumimoji="1" lang="en-US" altLang="zh-CN" dirty="0" smtClean="0"/>
          </a:p>
          <a:p>
            <a:pPr lvl="2"/>
            <a:r>
              <a:rPr kumimoji="1" lang="en-US" altLang="zh-CN" dirty="0" smtClean="0"/>
              <a:t>Input a graph(edges list)</a:t>
            </a:r>
          </a:p>
          <a:p>
            <a:pPr lvl="2"/>
            <a:r>
              <a:rPr lang="en-US" altLang="zh-CN" dirty="0" smtClean="0"/>
              <a:t>Output list </a:t>
            </a:r>
            <a:r>
              <a:rPr lang="en-US" altLang="zh-CN" dirty="0"/>
              <a:t>of non-edges ranked by their model-</a:t>
            </a:r>
            <a:r>
              <a:rPr lang="en-US" altLang="zh-CN" dirty="0" smtClean="0"/>
              <a:t>averaged </a:t>
            </a:r>
            <a:r>
              <a:rPr lang="en-US" altLang="zh-CN" dirty="0"/>
              <a:t>likelihood</a:t>
            </a:r>
            <a:endParaRPr kumimoji="1" lang="en-US" altLang="zh-CN" dirty="0" smtClean="0"/>
          </a:p>
          <a:p>
            <a:r>
              <a:rPr kumimoji="1" lang="en-US" altLang="zh-CN" dirty="0" smtClean="0"/>
              <a:t>Benchmark Test program provides:</a:t>
            </a:r>
          </a:p>
          <a:p>
            <a:pPr lvl="1"/>
            <a:r>
              <a:rPr kumimoji="1" lang="en-US" altLang="zh-CN" dirty="0" smtClean="0"/>
              <a:t>Input a graph(edges list)</a:t>
            </a:r>
          </a:p>
          <a:p>
            <a:pPr lvl="1"/>
            <a:r>
              <a:rPr kumimoji="1" lang="en-US" altLang="zh-CN" dirty="0" smtClean="0"/>
              <a:t>A list of nodes and their membership for the micro-communities</a:t>
            </a:r>
          </a:p>
          <a:p>
            <a:pPr lvl="1"/>
            <a:r>
              <a:rPr kumimoji="1" lang="en-US" altLang="zh-CN" dirty="0" smtClean="0"/>
              <a:t>A list of nodes and their membership for the macro-communities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198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Work to do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Figure out how to convert </a:t>
            </a:r>
            <a:r>
              <a:rPr kumimoji="1" lang="en-US" altLang="zh-CN" dirty="0" err="1" smtClean="0"/>
              <a:t>dendrogram</a:t>
            </a:r>
            <a:r>
              <a:rPr kumimoji="1" lang="en-US" altLang="zh-CN" dirty="0" smtClean="0"/>
              <a:t> into group list</a:t>
            </a:r>
          </a:p>
          <a:p>
            <a:r>
              <a:rPr kumimoji="1" lang="en-US" altLang="zh-CN" dirty="0" smtClean="0"/>
              <a:t>Improve the algorithm and compare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6445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References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  <a:r>
              <a:rPr lang="en-US" altLang="zh-CN" dirty="0"/>
              <a:t>. </a:t>
            </a:r>
            <a:r>
              <a:rPr lang="en-US" altLang="zh-CN" dirty="0" err="1"/>
              <a:t>Clauset</a:t>
            </a:r>
            <a:r>
              <a:rPr lang="en-US" altLang="zh-CN" dirty="0"/>
              <a:t>, C. Moore, and M.E.J. Newman. </a:t>
            </a:r>
            <a:br>
              <a:rPr lang="en-US" altLang="zh-CN" dirty="0"/>
            </a:br>
            <a:r>
              <a:rPr lang="en-US" altLang="zh-CN" dirty="0"/>
              <a:t>In E. M. </a:t>
            </a:r>
            <a:r>
              <a:rPr lang="en-US" altLang="zh-CN" dirty="0" err="1"/>
              <a:t>Airoldi</a:t>
            </a:r>
            <a:r>
              <a:rPr lang="en-US" altLang="zh-CN" dirty="0"/>
              <a:t> et al. (Eds.): </a:t>
            </a:r>
            <a:r>
              <a:rPr lang="en-US" altLang="zh-CN" i="1" dirty="0"/>
              <a:t>ICML 2006 </a:t>
            </a:r>
            <a:r>
              <a:rPr lang="en-US" altLang="zh-CN" i="1" dirty="0" err="1"/>
              <a:t>Ws</a:t>
            </a:r>
            <a:r>
              <a:rPr lang="en-US" altLang="zh-CN" i="1" dirty="0"/>
              <a:t>, Lecture Notes in Computer Science</a:t>
            </a:r>
            <a:r>
              <a:rPr lang="en-US" altLang="zh-CN" dirty="0"/>
              <a:t> </a:t>
            </a:r>
            <a:r>
              <a:rPr lang="en-US" altLang="zh-CN" b="1" dirty="0"/>
              <a:t>4503</a:t>
            </a:r>
            <a:r>
              <a:rPr lang="en-US" altLang="zh-CN" dirty="0"/>
              <a:t>, </a:t>
            </a:r>
            <a:br>
              <a:rPr lang="en-US" altLang="zh-CN" dirty="0"/>
            </a:br>
            <a:r>
              <a:rPr lang="en-US" altLang="zh-CN" dirty="0"/>
              <a:t>1 - 13. Springer-</a:t>
            </a:r>
            <a:r>
              <a:rPr lang="en-US" altLang="zh-CN" dirty="0" err="1"/>
              <a:t>Verlag</a:t>
            </a:r>
            <a:r>
              <a:rPr lang="en-US" altLang="zh-CN" dirty="0"/>
              <a:t>, Berlin Heidelberg (2007)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A. </a:t>
            </a:r>
            <a:r>
              <a:rPr lang="en-US" altLang="zh-CN" dirty="0" err="1"/>
              <a:t>Clauset</a:t>
            </a:r>
            <a:r>
              <a:rPr lang="en-US" altLang="zh-CN" dirty="0"/>
              <a:t>, C. Moore, and M.E.J. Newman. </a:t>
            </a:r>
            <a:br>
              <a:rPr lang="en-US" altLang="zh-CN" dirty="0"/>
            </a:br>
            <a:r>
              <a:rPr lang="en-US" altLang="zh-CN" i="1" dirty="0"/>
              <a:t>Nature</a:t>
            </a:r>
            <a:r>
              <a:rPr lang="en-US" altLang="zh-CN" dirty="0"/>
              <a:t> </a:t>
            </a:r>
            <a:r>
              <a:rPr lang="en-US" altLang="zh-CN" b="1" dirty="0"/>
              <a:t>453</a:t>
            </a:r>
            <a:r>
              <a:rPr lang="en-US" altLang="zh-CN" dirty="0"/>
              <a:t>, 98 - 101 (2008)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490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Content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1.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Background</a:t>
            </a:r>
          </a:p>
          <a:p>
            <a:r>
              <a:rPr kumimoji="1" lang="zh-CN" altLang="zh-CN" dirty="0" smtClean="0"/>
              <a:t>2</a:t>
            </a:r>
            <a:r>
              <a:rPr kumimoji="1" lang="en-US" altLang="zh-CN" dirty="0" smtClean="0"/>
              <a:t>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Hierarchical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Structures</a:t>
            </a:r>
          </a:p>
          <a:p>
            <a:r>
              <a:rPr kumimoji="1" lang="zh-CN" altLang="zh-CN" dirty="0" smtClean="0"/>
              <a:t>3</a:t>
            </a:r>
            <a:r>
              <a:rPr kumimoji="1" lang="en-US" altLang="zh-CN" dirty="0" smtClean="0"/>
              <a:t>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Random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 Model of Hierarchical Organization</a:t>
            </a:r>
          </a:p>
          <a:p>
            <a:r>
              <a:rPr kumimoji="1" lang="en-US" altLang="zh-CN" dirty="0" smtClean="0"/>
              <a:t>4. Consensus Hierarchies</a:t>
            </a:r>
          </a:p>
          <a:p>
            <a:r>
              <a:rPr kumimoji="1" lang="en-US" altLang="zh-CN" dirty="0" smtClean="0"/>
              <a:t>5. Edge and Node Annotation</a:t>
            </a:r>
          </a:p>
          <a:p>
            <a:r>
              <a:rPr kumimoji="1" lang="en-US" altLang="zh-CN" dirty="0" smtClean="0"/>
              <a:t>6. Prediction of Missing Interactions in Network</a:t>
            </a:r>
          </a:p>
          <a:p>
            <a:r>
              <a:rPr kumimoji="1" lang="en-US" altLang="zh-CN" dirty="0" smtClean="0"/>
              <a:t>7. Testing</a:t>
            </a:r>
          </a:p>
          <a:p>
            <a:r>
              <a:rPr kumimoji="1" lang="en-US" altLang="zh-CN" dirty="0" smtClean="0"/>
              <a:t>8. Work to do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568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Background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4490163"/>
          </a:xfrm>
        </p:spPr>
        <p:txBody>
          <a:bodyPr/>
          <a:lstStyle/>
          <a:p>
            <a:r>
              <a:rPr kumimoji="1" lang="en-US" altLang="zh-CN" dirty="0" smtClean="0"/>
              <a:t>Network and graph is a useful tool for analyzing complex systems.</a:t>
            </a:r>
          </a:p>
          <a:p>
            <a:r>
              <a:rPr kumimoji="1" lang="en-US" altLang="zh-CN" dirty="0" smtClean="0"/>
              <a:t>Researchers try to develop new techniques and models for the analysis and interpretation of the network and graphs.</a:t>
            </a:r>
          </a:p>
          <a:p>
            <a:r>
              <a:rPr kumimoji="1" lang="en-US" altLang="zh-CN" dirty="0" smtClean="0"/>
              <a:t>Hierarchy is an important property of real-world networks, since it can be observed in many networks.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8840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Background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4490163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Previously, </a:t>
            </a:r>
            <a:r>
              <a:rPr kumimoji="1" lang="en-US" altLang="zh-CN" dirty="0" smtClean="0">
                <a:solidFill>
                  <a:srgbClr val="FF0000"/>
                </a:solidFill>
              </a:rPr>
              <a:t>Hierarchical Clustering algorithms </a:t>
            </a:r>
            <a:r>
              <a:rPr kumimoji="1" lang="en-US" altLang="zh-CN" dirty="0" smtClean="0"/>
              <a:t>are used to analyze the hierarchical structure.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Choose a similarity </a:t>
            </a:r>
            <a:r>
              <a:rPr kumimoji="1" lang="en-US" altLang="zh-CN" dirty="0" smtClean="0"/>
              <a:t>measure</a:t>
            </a:r>
            <a:r>
              <a:rPr kumimoji="1" lang="en-US" altLang="zh-CN" dirty="0" smtClean="0"/>
              <a:t> method</a:t>
            </a:r>
            <a:endParaRPr kumimoji="1" lang="en-US" altLang="zh-CN" dirty="0" smtClean="0"/>
          </a:p>
          <a:p>
            <a:pPr>
              <a:lnSpc>
                <a:spcPct val="50000"/>
              </a:lnSpc>
            </a:pPr>
            <a:endParaRPr kumimoji="1" lang="en-US" altLang="zh-CN" sz="1000" dirty="0"/>
          </a:p>
          <a:p>
            <a:r>
              <a:rPr kumimoji="1" lang="en-US" altLang="zh-CN" dirty="0" smtClean="0"/>
              <a:t>Compute similarity for each pair of vertices(</a:t>
            </a:r>
            <a:r>
              <a:rPr kumimoji="1" lang="en-US" altLang="zh-CN" dirty="0" err="1" smtClean="0"/>
              <a:t>n×n</a:t>
            </a:r>
            <a:r>
              <a:rPr kumimoji="1" lang="en-US" altLang="zh-CN" dirty="0" smtClean="0"/>
              <a:t> matrix)</a:t>
            </a:r>
          </a:p>
          <a:p>
            <a:r>
              <a:rPr kumimoji="1" lang="en-US" altLang="zh-CN" dirty="0" smtClean="0"/>
              <a:t>Identify groups of vertices with high similarity</a:t>
            </a:r>
          </a:p>
          <a:p>
            <a:pPr lvl="1"/>
            <a:r>
              <a:rPr kumimoji="1" lang="en-US" altLang="zh-CN" dirty="0" smtClean="0"/>
              <a:t>Agglomerative algorithms (iteratively merged)</a:t>
            </a:r>
          </a:p>
          <a:p>
            <a:pPr lvl="1"/>
            <a:r>
              <a:rPr kumimoji="1" lang="en-US" altLang="zh-CN" dirty="0" smtClean="0"/>
              <a:t>Divisive algorithms (iteratively split)</a:t>
            </a:r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  <p:sp>
        <p:nvSpPr>
          <p:cNvPr id="4" name="下箭头 3"/>
          <p:cNvSpPr/>
          <p:nvPr/>
        </p:nvSpPr>
        <p:spPr>
          <a:xfrm>
            <a:off x="4137468" y="1859352"/>
            <a:ext cx="484632" cy="116537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下箭头 4"/>
          <p:cNvSpPr/>
          <p:nvPr/>
        </p:nvSpPr>
        <p:spPr>
          <a:xfrm>
            <a:off x="2784144" y="3325885"/>
            <a:ext cx="484632" cy="5368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下箭头 5"/>
          <p:cNvSpPr/>
          <p:nvPr/>
        </p:nvSpPr>
        <p:spPr>
          <a:xfrm>
            <a:off x="2784144" y="4241376"/>
            <a:ext cx="484632" cy="59032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9350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Background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4490163"/>
          </a:xfrm>
        </p:spPr>
        <p:txBody>
          <a:bodyPr/>
          <a:lstStyle/>
          <a:p>
            <a:r>
              <a:rPr kumimoji="1" lang="en-US" altLang="zh-CN" dirty="0" smtClean="0"/>
              <a:t>Weakness of Traditional Hierarchical Clustering algorithms:</a:t>
            </a:r>
          </a:p>
          <a:p>
            <a:pPr lvl="1"/>
            <a:r>
              <a:rPr kumimoji="1" lang="en-US" altLang="zh-CN" dirty="0" smtClean="0"/>
              <a:t>The algorithm only provides a single </a:t>
            </a:r>
            <a:r>
              <a:rPr kumimoji="1" lang="en-US" altLang="zh-CN" dirty="0" smtClean="0"/>
              <a:t>structure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It is unclear the result is unbiased</a:t>
            </a:r>
            <a:r>
              <a:rPr kumimoji="1" lang="en-US" altLang="zh-CN" dirty="0" smtClean="0"/>
              <a:t>.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09350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Hierarchical Structure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dirty="0" smtClean="0"/>
              <a:t>Definition of Hierarchical Structure:</a:t>
            </a:r>
          </a:p>
          <a:p>
            <a:pPr lvl="1"/>
            <a:r>
              <a:rPr kumimoji="1" lang="en-US" altLang="zh-CN" dirty="0" smtClean="0"/>
              <a:t>It is one that divides naturally into groups and these groups themselves divide into subgroups, and so on until reaching the level of individual vertices.</a:t>
            </a:r>
          </a:p>
          <a:p>
            <a:r>
              <a:rPr kumimoji="1" lang="en-US" altLang="zh-CN" dirty="0" smtClean="0"/>
              <a:t>Representations:</a:t>
            </a:r>
          </a:p>
          <a:p>
            <a:pPr lvl="1"/>
            <a:r>
              <a:rPr kumimoji="1" lang="en-US" altLang="zh-CN" dirty="0" err="1" smtClean="0"/>
              <a:t>Dendrogram</a:t>
            </a:r>
            <a:r>
              <a:rPr kumimoji="1" lang="en-US" altLang="zh-CN" dirty="0" smtClean="0"/>
              <a:t> or Trees</a:t>
            </a:r>
          </a:p>
          <a:p>
            <a:pPr lvl="1"/>
            <a:r>
              <a:rPr kumimoji="1" lang="en-US" altLang="zh-CN" dirty="0" smtClean="0"/>
              <a:t>Example of </a:t>
            </a:r>
            <a:r>
              <a:rPr kumimoji="1" lang="en-US" altLang="zh-CN" dirty="0" err="1" smtClean="0"/>
              <a:t>dendrogram</a:t>
            </a:r>
            <a:r>
              <a:rPr kumimoji="1" lang="en-US" altLang="zh-CN" dirty="0" smtClean="0"/>
              <a:t>:</a:t>
            </a:r>
            <a:r>
              <a:rPr kumimoji="1" lang="zh-CN" altLang="en-US" dirty="0" smtClean="0"/>
              <a:t> </a:t>
            </a:r>
            <a:r>
              <a:rPr kumimoji="1" lang="en-US" altLang="zh-CN" sz="2000" dirty="0" smtClean="0"/>
              <a:t>leaves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are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graph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vertices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internal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vertices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represent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hierarchical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relationships</a:t>
            </a: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60103" y="4894924"/>
            <a:ext cx="3234840" cy="1663692"/>
            <a:chOff x="6703" y="269"/>
            <a:chExt cx="4050" cy="1940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8043" y="1628"/>
              <a:ext cx="2" cy="453"/>
              <a:chOff x="8043" y="1628"/>
              <a:chExt cx="2" cy="453"/>
            </a:xfrm>
          </p:grpSpPr>
          <p:sp>
            <p:nvSpPr>
              <p:cNvPr id="120" name="Freeform 3"/>
              <p:cNvSpPr>
                <a:spLocks/>
              </p:cNvSpPr>
              <p:nvPr/>
            </p:nvSpPr>
            <p:spPr bwMode="auto">
              <a:xfrm>
                <a:off x="8043" y="1628"/>
                <a:ext cx="2" cy="453"/>
              </a:xfrm>
              <a:custGeom>
                <a:avLst/>
                <a:gdLst>
                  <a:gd name="T0" fmla="+- 0 2081 1628"/>
                  <a:gd name="T1" fmla="*/ 2081 h 453"/>
                  <a:gd name="T2" fmla="+- 0 1628 1628"/>
                  <a:gd name="T3" fmla="*/ 1628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417" y="1628"/>
              <a:ext cx="2" cy="453"/>
              <a:chOff x="8417" y="1628"/>
              <a:chExt cx="2" cy="453"/>
            </a:xfrm>
          </p:grpSpPr>
          <p:sp>
            <p:nvSpPr>
              <p:cNvPr id="119" name="Freeform 5"/>
              <p:cNvSpPr>
                <a:spLocks/>
              </p:cNvSpPr>
              <p:nvPr/>
            </p:nvSpPr>
            <p:spPr bwMode="auto">
              <a:xfrm>
                <a:off x="8417" y="1628"/>
                <a:ext cx="2" cy="453"/>
              </a:xfrm>
              <a:custGeom>
                <a:avLst/>
                <a:gdLst>
                  <a:gd name="T0" fmla="+- 0 2081 1628"/>
                  <a:gd name="T1" fmla="*/ 2081 h 453"/>
                  <a:gd name="T2" fmla="+- 0 1628 1628"/>
                  <a:gd name="T3" fmla="*/ 1628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8230" y="1175"/>
              <a:ext cx="2" cy="453"/>
              <a:chOff x="8230" y="1175"/>
              <a:chExt cx="2" cy="453"/>
            </a:xfrm>
          </p:grpSpPr>
          <p:sp>
            <p:nvSpPr>
              <p:cNvPr id="118" name="Freeform 7"/>
              <p:cNvSpPr>
                <a:spLocks/>
              </p:cNvSpPr>
              <p:nvPr/>
            </p:nvSpPr>
            <p:spPr bwMode="auto">
              <a:xfrm>
                <a:off x="8230" y="1175"/>
                <a:ext cx="2" cy="453"/>
              </a:xfrm>
              <a:custGeom>
                <a:avLst/>
                <a:gdLst>
                  <a:gd name="T0" fmla="+- 0 1628 1175"/>
                  <a:gd name="T1" fmla="*/ 1628 h 453"/>
                  <a:gd name="T2" fmla="+- 0 1175 1175"/>
                  <a:gd name="T3" fmla="*/ 1175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8043" y="1628"/>
              <a:ext cx="373" cy="2"/>
              <a:chOff x="8043" y="1628"/>
              <a:chExt cx="373" cy="2"/>
            </a:xfrm>
          </p:grpSpPr>
          <p:sp>
            <p:nvSpPr>
              <p:cNvPr id="117" name="Freeform 9"/>
              <p:cNvSpPr>
                <a:spLocks/>
              </p:cNvSpPr>
              <p:nvPr/>
            </p:nvSpPr>
            <p:spPr bwMode="auto">
              <a:xfrm>
                <a:off x="8043" y="1628"/>
                <a:ext cx="373" cy="2"/>
              </a:xfrm>
              <a:custGeom>
                <a:avLst/>
                <a:gdLst>
                  <a:gd name="T0" fmla="+- 0 8043 8043"/>
                  <a:gd name="T1" fmla="*/ T0 w 373"/>
                  <a:gd name="T2" fmla="+- 0 8417 8043"/>
                  <a:gd name="T3" fmla="*/ T2 w 37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373">
                    <a:moveTo>
                      <a:pt x="0" y="0"/>
                    </a:moveTo>
                    <a:lnTo>
                      <a:pt x="374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8790" y="1628"/>
              <a:ext cx="2" cy="453"/>
              <a:chOff x="8790" y="1628"/>
              <a:chExt cx="2" cy="453"/>
            </a:xfrm>
          </p:grpSpPr>
          <p:sp>
            <p:nvSpPr>
              <p:cNvPr id="116" name="Freeform 11"/>
              <p:cNvSpPr>
                <a:spLocks/>
              </p:cNvSpPr>
              <p:nvPr/>
            </p:nvSpPr>
            <p:spPr bwMode="auto">
              <a:xfrm>
                <a:off x="8790" y="1628"/>
                <a:ext cx="2" cy="453"/>
              </a:xfrm>
              <a:custGeom>
                <a:avLst/>
                <a:gdLst>
                  <a:gd name="T0" fmla="+- 0 2081 1628"/>
                  <a:gd name="T1" fmla="*/ 2081 h 453"/>
                  <a:gd name="T2" fmla="+- 0 1628 1628"/>
                  <a:gd name="T3" fmla="*/ 1628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9163" y="1628"/>
              <a:ext cx="2" cy="453"/>
              <a:chOff x="9163" y="1628"/>
              <a:chExt cx="2" cy="453"/>
            </a:xfrm>
          </p:grpSpPr>
          <p:sp>
            <p:nvSpPr>
              <p:cNvPr id="115" name="Freeform 13"/>
              <p:cNvSpPr>
                <a:spLocks/>
              </p:cNvSpPr>
              <p:nvPr/>
            </p:nvSpPr>
            <p:spPr bwMode="auto">
              <a:xfrm>
                <a:off x="9163" y="1628"/>
                <a:ext cx="2" cy="453"/>
              </a:xfrm>
              <a:custGeom>
                <a:avLst/>
                <a:gdLst>
                  <a:gd name="T0" fmla="+- 0 2081 1628"/>
                  <a:gd name="T1" fmla="*/ 2081 h 453"/>
                  <a:gd name="T2" fmla="+- 0 1628 1628"/>
                  <a:gd name="T3" fmla="*/ 1628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8977" y="1175"/>
              <a:ext cx="2" cy="453"/>
              <a:chOff x="8977" y="1175"/>
              <a:chExt cx="2" cy="453"/>
            </a:xfrm>
          </p:grpSpPr>
          <p:sp>
            <p:nvSpPr>
              <p:cNvPr id="114" name="Freeform 15"/>
              <p:cNvSpPr>
                <a:spLocks/>
              </p:cNvSpPr>
              <p:nvPr/>
            </p:nvSpPr>
            <p:spPr bwMode="auto">
              <a:xfrm>
                <a:off x="8977" y="1175"/>
                <a:ext cx="2" cy="453"/>
              </a:xfrm>
              <a:custGeom>
                <a:avLst/>
                <a:gdLst>
                  <a:gd name="T0" fmla="+- 0 1628 1175"/>
                  <a:gd name="T1" fmla="*/ 1628 h 453"/>
                  <a:gd name="T2" fmla="+- 0 1175 1175"/>
                  <a:gd name="T3" fmla="*/ 1175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2" name="Group 16"/>
            <p:cNvGrpSpPr>
              <a:grpSpLocks/>
            </p:cNvGrpSpPr>
            <p:nvPr/>
          </p:nvGrpSpPr>
          <p:grpSpPr bwMode="auto">
            <a:xfrm>
              <a:off x="8790" y="1628"/>
              <a:ext cx="373" cy="2"/>
              <a:chOff x="8790" y="1628"/>
              <a:chExt cx="373" cy="2"/>
            </a:xfrm>
          </p:grpSpPr>
          <p:sp>
            <p:nvSpPr>
              <p:cNvPr id="113" name="Freeform 17"/>
              <p:cNvSpPr>
                <a:spLocks/>
              </p:cNvSpPr>
              <p:nvPr/>
            </p:nvSpPr>
            <p:spPr bwMode="auto">
              <a:xfrm>
                <a:off x="8790" y="1628"/>
                <a:ext cx="373" cy="2"/>
              </a:xfrm>
              <a:custGeom>
                <a:avLst/>
                <a:gdLst>
                  <a:gd name="T0" fmla="+- 0 8790 8790"/>
                  <a:gd name="T1" fmla="*/ T0 w 373"/>
                  <a:gd name="T2" fmla="+- 0 9163 8790"/>
                  <a:gd name="T3" fmla="*/ T2 w 37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373">
                    <a:moveTo>
                      <a:pt x="0" y="0"/>
                    </a:moveTo>
                    <a:lnTo>
                      <a:pt x="373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8603" y="269"/>
              <a:ext cx="2" cy="906"/>
              <a:chOff x="8603" y="269"/>
              <a:chExt cx="2" cy="906"/>
            </a:xfrm>
          </p:grpSpPr>
          <p:sp>
            <p:nvSpPr>
              <p:cNvPr id="112" name="Freeform 19"/>
              <p:cNvSpPr>
                <a:spLocks/>
              </p:cNvSpPr>
              <p:nvPr/>
            </p:nvSpPr>
            <p:spPr bwMode="auto">
              <a:xfrm>
                <a:off x="8603" y="269"/>
                <a:ext cx="2" cy="906"/>
              </a:xfrm>
              <a:custGeom>
                <a:avLst/>
                <a:gdLst>
                  <a:gd name="T0" fmla="+- 0 1175 269"/>
                  <a:gd name="T1" fmla="*/ 1175 h 906"/>
                  <a:gd name="T2" fmla="+- 0 269 269"/>
                  <a:gd name="T3" fmla="*/ 269 h 906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906">
                    <a:moveTo>
                      <a:pt x="0" y="906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8230" y="1175"/>
              <a:ext cx="747" cy="2"/>
              <a:chOff x="8230" y="1175"/>
              <a:chExt cx="747" cy="2"/>
            </a:xfrm>
          </p:grpSpPr>
          <p:sp>
            <p:nvSpPr>
              <p:cNvPr id="111" name="Freeform 21"/>
              <p:cNvSpPr>
                <a:spLocks/>
              </p:cNvSpPr>
              <p:nvPr/>
            </p:nvSpPr>
            <p:spPr bwMode="auto">
              <a:xfrm>
                <a:off x="8230" y="1175"/>
                <a:ext cx="747" cy="2"/>
              </a:xfrm>
              <a:custGeom>
                <a:avLst/>
                <a:gdLst>
                  <a:gd name="T0" fmla="+- 0 8230 8230"/>
                  <a:gd name="T1" fmla="*/ T0 w 747"/>
                  <a:gd name="T2" fmla="+- 0 8977 8230"/>
                  <a:gd name="T3" fmla="*/ T2 w 747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747">
                    <a:moveTo>
                      <a:pt x="0" y="0"/>
                    </a:moveTo>
                    <a:lnTo>
                      <a:pt x="747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" name="Group 22"/>
            <p:cNvGrpSpPr>
              <a:grpSpLocks/>
            </p:cNvGrpSpPr>
            <p:nvPr/>
          </p:nvGrpSpPr>
          <p:grpSpPr bwMode="auto">
            <a:xfrm>
              <a:off x="10283" y="1628"/>
              <a:ext cx="2" cy="453"/>
              <a:chOff x="10283" y="1628"/>
              <a:chExt cx="2" cy="453"/>
            </a:xfrm>
          </p:grpSpPr>
          <p:sp>
            <p:nvSpPr>
              <p:cNvPr id="110" name="Freeform 23"/>
              <p:cNvSpPr>
                <a:spLocks/>
              </p:cNvSpPr>
              <p:nvPr/>
            </p:nvSpPr>
            <p:spPr bwMode="auto">
              <a:xfrm>
                <a:off x="10283" y="1628"/>
                <a:ext cx="2" cy="453"/>
              </a:xfrm>
              <a:custGeom>
                <a:avLst/>
                <a:gdLst>
                  <a:gd name="T0" fmla="+- 0 2081 1628"/>
                  <a:gd name="T1" fmla="*/ 2081 h 453"/>
                  <a:gd name="T2" fmla="+- 0 1628 1628"/>
                  <a:gd name="T3" fmla="*/ 1628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6" name="Group 24"/>
            <p:cNvGrpSpPr>
              <a:grpSpLocks/>
            </p:cNvGrpSpPr>
            <p:nvPr/>
          </p:nvGrpSpPr>
          <p:grpSpPr bwMode="auto">
            <a:xfrm>
              <a:off x="10657" y="1628"/>
              <a:ext cx="2" cy="453"/>
              <a:chOff x="10657" y="1628"/>
              <a:chExt cx="2" cy="453"/>
            </a:xfrm>
          </p:grpSpPr>
          <p:sp>
            <p:nvSpPr>
              <p:cNvPr id="109" name="Freeform 25"/>
              <p:cNvSpPr>
                <a:spLocks/>
              </p:cNvSpPr>
              <p:nvPr/>
            </p:nvSpPr>
            <p:spPr bwMode="auto">
              <a:xfrm>
                <a:off x="10657" y="1628"/>
                <a:ext cx="2" cy="453"/>
              </a:xfrm>
              <a:custGeom>
                <a:avLst/>
                <a:gdLst>
                  <a:gd name="T0" fmla="+- 0 2081 1628"/>
                  <a:gd name="T1" fmla="*/ 2081 h 453"/>
                  <a:gd name="T2" fmla="+- 0 1628 1628"/>
                  <a:gd name="T3" fmla="*/ 1628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7" name="Group 26"/>
            <p:cNvGrpSpPr>
              <a:grpSpLocks/>
            </p:cNvGrpSpPr>
            <p:nvPr/>
          </p:nvGrpSpPr>
          <p:grpSpPr bwMode="auto">
            <a:xfrm>
              <a:off x="10470" y="1175"/>
              <a:ext cx="2" cy="453"/>
              <a:chOff x="10470" y="1175"/>
              <a:chExt cx="2" cy="453"/>
            </a:xfrm>
          </p:grpSpPr>
          <p:sp>
            <p:nvSpPr>
              <p:cNvPr id="108" name="Freeform 27"/>
              <p:cNvSpPr>
                <a:spLocks/>
              </p:cNvSpPr>
              <p:nvPr/>
            </p:nvSpPr>
            <p:spPr bwMode="auto">
              <a:xfrm>
                <a:off x="10470" y="1175"/>
                <a:ext cx="2" cy="453"/>
              </a:xfrm>
              <a:custGeom>
                <a:avLst/>
                <a:gdLst>
                  <a:gd name="T0" fmla="+- 0 1628 1175"/>
                  <a:gd name="T1" fmla="*/ 1628 h 453"/>
                  <a:gd name="T2" fmla="+- 0 1175 1175"/>
                  <a:gd name="T3" fmla="*/ 1175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8" name="Group 28"/>
            <p:cNvGrpSpPr>
              <a:grpSpLocks/>
            </p:cNvGrpSpPr>
            <p:nvPr/>
          </p:nvGrpSpPr>
          <p:grpSpPr bwMode="auto">
            <a:xfrm>
              <a:off x="10283" y="1628"/>
              <a:ext cx="373" cy="2"/>
              <a:chOff x="10283" y="1628"/>
              <a:chExt cx="373" cy="2"/>
            </a:xfrm>
          </p:grpSpPr>
          <p:sp>
            <p:nvSpPr>
              <p:cNvPr id="107" name="Freeform 29"/>
              <p:cNvSpPr>
                <a:spLocks/>
              </p:cNvSpPr>
              <p:nvPr/>
            </p:nvSpPr>
            <p:spPr bwMode="auto">
              <a:xfrm>
                <a:off x="10283" y="1628"/>
                <a:ext cx="373" cy="2"/>
              </a:xfrm>
              <a:custGeom>
                <a:avLst/>
                <a:gdLst>
                  <a:gd name="T0" fmla="+- 0 10283 10283"/>
                  <a:gd name="T1" fmla="*/ T0 w 373"/>
                  <a:gd name="T2" fmla="+- 0 10657 10283"/>
                  <a:gd name="T3" fmla="*/ T2 w 37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373">
                    <a:moveTo>
                      <a:pt x="0" y="0"/>
                    </a:moveTo>
                    <a:lnTo>
                      <a:pt x="374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9" name="Group 30"/>
            <p:cNvGrpSpPr>
              <a:grpSpLocks/>
            </p:cNvGrpSpPr>
            <p:nvPr/>
          </p:nvGrpSpPr>
          <p:grpSpPr bwMode="auto">
            <a:xfrm>
              <a:off x="9910" y="1175"/>
              <a:ext cx="2" cy="907"/>
              <a:chOff x="9910" y="1175"/>
              <a:chExt cx="2" cy="907"/>
            </a:xfrm>
          </p:grpSpPr>
          <p:sp>
            <p:nvSpPr>
              <p:cNvPr id="106" name="Freeform 31"/>
              <p:cNvSpPr>
                <a:spLocks/>
              </p:cNvSpPr>
              <p:nvPr/>
            </p:nvSpPr>
            <p:spPr bwMode="auto">
              <a:xfrm>
                <a:off x="9910" y="1175"/>
                <a:ext cx="2" cy="907"/>
              </a:xfrm>
              <a:custGeom>
                <a:avLst/>
                <a:gdLst>
                  <a:gd name="T0" fmla="+- 0 2081 1175"/>
                  <a:gd name="T1" fmla="*/ 2081 h 907"/>
                  <a:gd name="T2" fmla="+- 0 1175 1175"/>
                  <a:gd name="T3" fmla="*/ 1175 h 907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907">
                    <a:moveTo>
                      <a:pt x="0" y="906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0" name="Group 32"/>
            <p:cNvGrpSpPr>
              <a:grpSpLocks/>
            </p:cNvGrpSpPr>
            <p:nvPr/>
          </p:nvGrpSpPr>
          <p:grpSpPr bwMode="auto">
            <a:xfrm>
              <a:off x="10190" y="722"/>
              <a:ext cx="2" cy="453"/>
              <a:chOff x="10190" y="722"/>
              <a:chExt cx="2" cy="453"/>
            </a:xfrm>
          </p:grpSpPr>
          <p:sp>
            <p:nvSpPr>
              <p:cNvPr id="105" name="Freeform 33"/>
              <p:cNvSpPr>
                <a:spLocks/>
              </p:cNvSpPr>
              <p:nvPr/>
            </p:nvSpPr>
            <p:spPr bwMode="auto">
              <a:xfrm>
                <a:off x="10190" y="722"/>
                <a:ext cx="2" cy="453"/>
              </a:xfrm>
              <a:custGeom>
                <a:avLst/>
                <a:gdLst>
                  <a:gd name="T0" fmla="+- 0 1175 722"/>
                  <a:gd name="T1" fmla="*/ 1175 h 453"/>
                  <a:gd name="T2" fmla="+- 0 722 722"/>
                  <a:gd name="T3" fmla="*/ 722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9910" y="1175"/>
              <a:ext cx="560" cy="2"/>
              <a:chOff x="9910" y="1175"/>
              <a:chExt cx="560" cy="2"/>
            </a:xfrm>
          </p:grpSpPr>
          <p:sp>
            <p:nvSpPr>
              <p:cNvPr id="104" name="Freeform 35"/>
              <p:cNvSpPr>
                <a:spLocks/>
              </p:cNvSpPr>
              <p:nvPr/>
            </p:nvSpPr>
            <p:spPr bwMode="auto">
              <a:xfrm>
                <a:off x="9910" y="1175"/>
                <a:ext cx="560" cy="2"/>
              </a:xfrm>
              <a:custGeom>
                <a:avLst/>
                <a:gdLst>
                  <a:gd name="T0" fmla="+- 0 9910 9910"/>
                  <a:gd name="T1" fmla="*/ T0 w 560"/>
                  <a:gd name="T2" fmla="+- 0 10470 9910"/>
                  <a:gd name="T3" fmla="*/ T2 w 560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560">
                    <a:moveTo>
                      <a:pt x="0" y="0"/>
                    </a:moveTo>
                    <a:lnTo>
                      <a:pt x="56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2" name="Group 36"/>
            <p:cNvGrpSpPr>
              <a:grpSpLocks/>
            </p:cNvGrpSpPr>
            <p:nvPr/>
          </p:nvGrpSpPr>
          <p:grpSpPr bwMode="auto">
            <a:xfrm>
              <a:off x="9537" y="722"/>
              <a:ext cx="2" cy="1359"/>
              <a:chOff x="9537" y="722"/>
              <a:chExt cx="2" cy="1359"/>
            </a:xfrm>
          </p:grpSpPr>
          <p:sp>
            <p:nvSpPr>
              <p:cNvPr id="103" name="Freeform 37"/>
              <p:cNvSpPr>
                <a:spLocks/>
              </p:cNvSpPr>
              <p:nvPr/>
            </p:nvSpPr>
            <p:spPr bwMode="auto">
              <a:xfrm>
                <a:off x="9537" y="722"/>
                <a:ext cx="2" cy="1359"/>
              </a:xfrm>
              <a:custGeom>
                <a:avLst/>
                <a:gdLst>
                  <a:gd name="T0" fmla="+- 0 2081 722"/>
                  <a:gd name="T1" fmla="*/ 2081 h 1359"/>
                  <a:gd name="T2" fmla="+- 0 722 722"/>
                  <a:gd name="T3" fmla="*/ 722 h 1359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1359">
                    <a:moveTo>
                      <a:pt x="0" y="1359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3" name="Group 38"/>
            <p:cNvGrpSpPr>
              <a:grpSpLocks/>
            </p:cNvGrpSpPr>
            <p:nvPr/>
          </p:nvGrpSpPr>
          <p:grpSpPr bwMode="auto">
            <a:xfrm>
              <a:off x="9863" y="269"/>
              <a:ext cx="2" cy="453"/>
              <a:chOff x="9863" y="269"/>
              <a:chExt cx="2" cy="453"/>
            </a:xfrm>
          </p:grpSpPr>
          <p:sp>
            <p:nvSpPr>
              <p:cNvPr id="102" name="Freeform 39"/>
              <p:cNvSpPr>
                <a:spLocks/>
              </p:cNvSpPr>
              <p:nvPr/>
            </p:nvSpPr>
            <p:spPr bwMode="auto">
              <a:xfrm>
                <a:off x="9863" y="269"/>
                <a:ext cx="2" cy="453"/>
              </a:xfrm>
              <a:custGeom>
                <a:avLst/>
                <a:gdLst>
                  <a:gd name="T0" fmla="+- 0 722 269"/>
                  <a:gd name="T1" fmla="*/ 722 h 453"/>
                  <a:gd name="T2" fmla="+- 0 269 269"/>
                  <a:gd name="T3" fmla="*/ 269 h 45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453">
                    <a:moveTo>
                      <a:pt x="0" y="45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4" name="Group 40"/>
            <p:cNvGrpSpPr>
              <a:grpSpLocks/>
            </p:cNvGrpSpPr>
            <p:nvPr/>
          </p:nvGrpSpPr>
          <p:grpSpPr bwMode="auto">
            <a:xfrm>
              <a:off x="9537" y="722"/>
              <a:ext cx="653" cy="2"/>
              <a:chOff x="9537" y="722"/>
              <a:chExt cx="653" cy="2"/>
            </a:xfrm>
          </p:grpSpPr>
          <p:sp>
            <p:nvSpPr>
              <p:cNvPr id="101" name="Freeform 41"/>
              <p:cNvSpPr>
                <a:spLocks/>
              </p:cNvSpPr>
              <p:nvPr/>
            </p:nvSpPr>
            <p:spPr bwMode="auto">
              <a:xfrm>
                <a:off x="9537" y="722"/>
                <a:ext cx="653" cy="2"/>
              </a:xfrm>
              <a:custGeom>
                <a:avLst/>
                <a:gdLst>
                  <a:gd name="T0" fmla="+- 0 9537 9537"/>
                  <a:gd name="T1" fmla="*/ T0 w 653"/>
                  <a:gd name="T2" fmla="+- 0 10190 9537"/>
                  <a:gd name="T3" fmla="*/ T2 w 65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53">
                    <a:moveTo>
                      <a:pt x="0" y="0"/>
                    </a:moveTo>
                    <a:lnTo>
                      <a:pt x="653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5" name="Group 42"/>
            <p:cNvGrpSpPr>
              <a:grpSpLocks/>
            </p:cNvGrpSpPr>
            <p:nvPr/>
          </p:nvGrpSpPr>
          <p:grpSpPr bwMode="auto">
            <a:xfrm>
              <a:off x="8603" y="269"/>
              <a:ext cx="1260" cy="2"/>
              <a:chOff x="8603" y="269"/>
              <a:chExt cx="1260" cy="2"/>
            </a:xfrm>
          </p:grpSpPr>
          <p:sp>
            <p:nvSpPr>
              <p:cNvPr id="100" name="Freeform 43"/>
              <p:cNvSpPr>
                <a:spLocks/>
              </p:cNvSpPr>
              <p:nvPr/>
            </p:nvSpPr>
            <p:spPr bwMode="auto">
              <a:xfrm>
                <a:off x="8603" y="269"/>
                <a:ext cx="1260" cy="2"/>
              </a:xfrm>
              <a:custGeom>
                <a:avLst/>
                <a:gdLst>
                  <a:gd name="T0" fmla="+- 0 8603 8603"/>
                  <a:gd name="T1" fmla="*/ T0 w 1260"/>
                  <a:gd name="T2" fmla="+- 0 9863 8603"/>
                  <a:gd name="T3" fmla="*/ T2 w 1260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260">
                    <a:moveTo>
                      <a:pt x="0" y="0"/>
                    </a:moveTo>
                    <a:lnTo>
                      <a:pt x="126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6" name="Group 44"/>
            <p:cNvGrpSpPr>
              <a:grpSpLocks/>
            </p:cNvGrpSpPr>
            <p:nvPr/>
          </p:nvGrpSpPr>
          <p:grpSpPr bwMode="auto">
            <a:xfrm>
              <a:off x="7947" y="1954"/>
              <a:ext cx="192" cy="255"/>
              <a:chOff x="7947" y="1954"/>
              <a:chExt cx="192" cy="255"/>
            </a:xfrm>
          </p:grpSpPr>
          <p:sp>
            <p:nvSpPr>
              <p:cNvPr id="99" name="Freeform 45"/>
              <p:cNvSpPr>
                <a:spLocks/>
              </p:cNvSpPr>
              <p:nvPr/>
            </p:nvSpPr>
            <p:spPr bwMode="auto">
              <a:xfrm>
                <a:off x="7947" y="1954"/>
                <a:ext cx="192" cy="255"/>
              </a:xfrm>
              <a:custGeom>
                <a:avLst/>
                <a:gdLst>
                  <a:gd name="T0" fmla="+- 0 8043 7947"/>
                  <a:gd name="T1" fmla="*/ T0 w 192"/>
                  <a:gd name="T2" fmla="+- 0 1954 1954"/>
                  <a:gd name="T3" fmla="*/ 1954 h 255"/>
                  <a:gd name="T4" fmla="+- 0 7947 7947"/>
                  <a:gd name="T5" fmla="*/ T4 w 192"/>
                  <a:gd name="T6" fmla="+- 0 2081 1954"/>
                  <a:gd name="T7" fmla="*/ 2081 h 255"/>
                  <a:gd name="T8" fmla="+- 0 8043 7947"/>
                  <a:gd name="T9" fmla="*/ T8 w 192"/>
                  <a:gd name="T10" fmla="+- 0 2209 1954"/>
                  <a:gd name="T11" fmla="*/ 2209 h 255"/>
                  <a:gd name="T12" fmla="+- 0 8139 7947"/>
                  <a:gd name="T13" fmla="*/ T12 w 192"/>
                  <a:gd name="T14" fmla="+- 0 2081 1954"/>
                  <a:gd name="T15" fmla="*/ 2081 h 255"/>
                  <a:gd name="T16" fmla="+- 0 8043 7947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7" name="Group 46"/>
            <p:cNvGrpSpPr>
              <a:grpSpLocks/>
            </p:cNvGrpSpPr>
            <p:nvPr/>
          </p:nvGrpSpPr>
          <p:grpSpPr bwMode="auto">
            <a:xfrm>
              <a:off x="7947" y="1954"/>
              <a:ext cx="192" cy="255"/>
              <a:chOff x="7947" y="1954"/>
              <a:chExt cx="192" cy="255"/>
            </a:xfrm>
          </p:grpSpPr>
          <p:sp>
            <p:nvSpPr>
              <p:cNvPr id="98" name="Freeform 47"/>
              <p:cNvSpPr>
                <a:spLocks/>
              </p:cNvSpPr>
              <p:nvPr/>
            </p:nvSpPr>
            <p:spPr bwMode="auto">
              <a:xfrm>
                <a:off x="7947" y="1954"/>
                <a:ext cx="192" cy="255"/>
              </a:xfrm>
              <a:custGeom>
                <a:avLst/>
                <a:gdLst>
                  <a:gd name="T0" fmla="+- 0 8043 7947"/>
                  <a:gd name="T1" fmla="*/ T0 w 192"/>
                  <a:gd name="T2" fmla="+- 0 2209 1954"/>
                  <a:gd name="T3" fmla="*/ 2209 h 255"/>
                  <a:gd name="T4" fmla="+- 0 8139 7947"/>
                  <a:gd name="T5" fmla="*/ T4 w 192"/>
                  <a:gd name="T6" fmla="+- 0 2081 1954"/>
                  <a:gd name="T7" fmla="*/ 2081 h 255"/>
                  <a:gd name="T8" fmla="+- 0 8043 7947"/>
                  <a:gd name="T9" fmla="*/ T8 w 192"/>
                  <a:gd name="T10" fmla="+- 0 1954 1954"/>
                  <a:gd name="T11" fmla="*/ 1954 h 255"/>
                  <a:gd name="T12" fmla="+- 0 7947 7947"/>
                  <a:gd name="T13" fmla="*/ T12 w 192"/>
                  <a:gd name="T14" fmla="+- 0 2081 1954"/>
                  <a:gd name="T15" fmla="*/ 2081 h 255"/>
                  <a:gd name="T16" fmla="+- 0 8043 7947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8" name="Group 48"/>
            <p:cNvGrpSpPr>
              <a:grpSpLocks/>
            </p:cNvGrpSpPr>
            <p:nvPr/>
          </p:nvGrpSpPr>
          <p:grpSpPr bwMode="auto">
            <a:xfrm>
              <a:off x="8321" y="1954"/>
              <a:ext cx="192" cy="255"/>
              <a:chOff x="8321" y="1954"/>
              <a:chExt cx="192" cy="255"/>
            </a:xfrm>
          </p:grpSpPr>
          <p:sp>
            <p:nvSpPr>
              <p:cNvPr id="97" name="Freeform 49"/>
              <p:cNvSpPr>
                <a:spLocks/>
              </p:cNvSpPr>
              <p:nvPr/>
            </p:nvSpPr>
            <p:spPr bwMode="auto">
              <a:xfrm>
                <a:off x="8321" y="1954"/>
                <a:ext cx="192" cy="255"/>
              </a:xfrm>
              <a:custGeom>
                <a:avLst/>
                <a:gdLst>
                  <a:gd name="T0" fmla="+- 0 8417 8321"/>
                  <a:gd name="T1" fmla="*/ T0 w 192"/>
                  <a:gd name="T2" fmla="+- 0 1954 1954"/>
                  <a:gd name="T3" fmla="*/ 1954 h 255"/>
                  <a:gd name="T4" fmla="+- 0 8321 8321"/>
                  <a:gd name="T5" fmla="*/ T4 w 192"/>
                  <a:gd name="T6" fmla="+- 0 2081 1954"/>
                  <a:gd name="T7" fmla="*/ 2081 h 255"/>
                  <a:gd name="T8" fmla="+- 0 8417 8321"/>
                  <a:gd name="T9" fmla="*/ T8 w 192"/>
                  <a:gd name="T10" fmla="+- 0 2209 1954"/>
                  <a:gd name="T11" fmla="*/ 2209 h 255"/>
                  <a:gd name="T12" fmla="+- 0 8513 8321"/>
                  <a:gd name="T13" fmla="*/ T12 w 192"/>
                  <a:gd name="T14" fmla="+- 0 2081 1954"/>
                  <a:gd name="T15" fmla="*/ 2081 h 255"/>
                  <a:gd name="T16" fmla="+- 0 8417 8321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9" name="Group 50"/>
            <p:cNvGrpSpPr>
              <a:grpSpLocks/>
            </p:cNvGrpSpPr>
            <p:nvPr/>
          </p:nvGrpSpPr>
          <p:grpSpPr bwMode="auto">
            <a:xfrm>
              <a:off x="8321" y="1954"/>
              <a:ext cx="192" cy="255"/>
              <a:chOff x="8321" y="1954"/>
              <a:chExt cx="192" cy="255"/>
            </a:xfrm>
          </p:grpSpPr>
          <p:sp>
            <p:nvSpPr>
              <p:cNvPr id="96" name="Freeform 51"/>
              <p:cNvSpPr>
                <a:spLocks/>
              </p:cNvSpPr>
              <p:nvPr/>
            </p:nvSpPr>
            <p:spPr bwMode="auto">
              <a:xfrm>
                <a:off x="8321" y="1954"/>
                <a:ext cx="192" cy="255"/>
              </a:xfrm>
              <a:custGeom>
                <a:avLst/>
                <a:gdLst>
                  <a:gd name="T0" fmla="+- 0 8417 8321"/>
                  <a:gd name="T1" fmla="*/ T0 w 192"/>
                  <a:gd name="T2" fmla="+- 0 2209 1954"/>
                  <a:gd name="T3" fmla="*/ 2209 h 255"/>
                  <a:gd name="T4" fmla="+- 0 8513 8321"/>
                  <a:gd name="T5" fmla="*/ T4 w 192"/>
                  <a:gd name="T6" fmla="+- 0 2081 1954"/>
                  <a:gd name="T7" fmla="*/ 2081 h 255"/>
                  <a:gd name="T8" fmla="+- 0 8417 8321"/>
                  <a:gd name="T9" fmla="*/ T8 w 192"/>
                  <a:gd name="T10" fmla="+- 0 1954 1954"/>
                  <a:gd name="T11" fmla="*/ 1954 h 255"/>
                  <a:gd name="T12" fmla="+- 0 8321 8321"/>
                  <a:gd name="T13" fmla="*/ T12 w 192"/>
                  <a:gd name="T14" fmla="+- 0 2081 1954"/>
                  <a:gd name="T15" fmla="*/ 2081 h 255"/>
                  <a:gd name="T16" fmla="+- 0 8417 8321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0" name="Group 52"/>
            <p:cNvGrpSpPr>
              <a:grpSpLocks/>
            </p:cNvGrpSpPr>
            <p:nvPr/>
          </p:nvGrpSpPr>
          <p:grpSpPr bwMode="auto">
            <a:xfrm>
              <a:off x="8694" y="1954"/>
              <a:ext cx="192" cy="255"/>
              <a:chOff x="8694" y="1954"/>
              <a:chExt cx="192" cy="255"/>
            </a:xfrm>
          </p:grpSpPr>
          <p:sp>
            <p:nvSpPr>
              <p:cNvPr id="95" name="Freeform 53"/>
              <p:cNvSpPr>
                <a:spLocks/>
              </p:cNvSpPr>
              <p:nvPr/>
            </p:nvSpPr>
            <p:spPr bwMode="auto">
              <a:xfrm>
                <a:off x="8694" y="1954"/>
                <a:ext cx="192" cy="255"/>
              </a:xfrm>
              <a:custGeom>
                <a:avLst/>
                <a:gdLst>
                  <a:gd name="T0" fmla="+- 0 8790 8694"/>
                  <a:gd name="T1" fmla="*/ T0 w 192"/>
                  <a:gd name="T2" fmla="+- 0 1954 1954"/>
                  <a:gd name="T3" fmla="*/ 1954 h 255"/>
                  <a:gd name="T4" fmla="+- 0 8694 8694"/>
                  <a:gd name="T5" fmla="*/ T4 w 192"/>
                  <a:gd name="T6" fmla="+- 0 2081 1954"/>
                  <a:gd name="T7" fmla="*/ 2081 h 255"/>
                  <a:gd name="T8" fmla="+- 0 8790 8694"/>
                  <a:gd name="T9" fmla="*/ T8 w 192"/>
                  <a:gd name="T10" fmla="+- 0 2209 1954"/>
                  <a:gd name="T11" fmla="*/ 2209 h 255"/>
                  <a:gd name="T12" fmla="+- 0 8886 8694"/>
                  <a:gd name="T13" fmla="*/ T12 w 192"/>
                  <a:gd name="T14" fmla="+- 0 2081 1954"/>
                  <a:gd name="T15" fmla="*/ 2081 h 255"/>
                  <a:gd name="T16" fmla="+- 0 8790 8694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1" name="Group 54"/>
            <p:cNvGrpSpPr>
              <a:grpSpLocks/>
            </p:cNvGrpSpPr>
            <p:nvPr/>
          </p:nvGrpSpPr>
          <p:grpSpPr bwMode="auto">
            <a:xfrm>
              <a:off x="8694" y="1954"/>
              <a:ext cx="192" cy="255"/>
              <a:chOff x="8694" y="1954"/>
              <a:chExt cx="192" cy="255"/>
            </a:xfrm>
          </p:grpSpPr>
          <p:sp>
            <p:nvSpPr>
              <p:cNvPr id="94" name="Freeform 55"/>
              <p:cNvSpPr>
                <a:spLocks/>
              </p:cNvSpPr>
              <p:nvPr/>
            </p:nvSpPr>
            <p:spPr bwMode="auto">
              <a:xfrm>
                <a:off x="8694" y="1954"/>
                <a:ext cx="192" cy="255"/>
              </a:xfrm>
              <a:custGeom>
                <a:avLst/>
                <a:gdLst>
                  <a:gd name="T0" fmla="+- 0 8790 8694"/>
                  <a:gd name="T1" fmla="*/ T0 w 192"/>
                  <a:gd name="T2" fmla="+- 0 2209 1954"/>
                  <a:gd name="T3" fmla="*/ 2209 h 255"/>
                  <a:gd name="T4" fmla="+- 0 8886 8694"/>
                  <a:gd name="T5" fmla="*/ T4 w 192"/>
                  <a:gd name="T6" fmla="+- 0 2081 1954"/>
                  <a:gd name="T7" fmla="*/ 2081 h 255"/>
                  <a:gd name="T8" fmla="+- 0 8790 8694"/>
                  <a:gd name="T9" fmla="*/ T8 w 192"/>
                  <a:gd name="T10" fmla="+- 0 1954 1954"/>
                  <a:gd name="T11" fmla="*/ 1954 h 255"/>
                  <a:gd name="T12" fmla="+- 0 8694 8694"/>
                  <a:gd name="T13" fmla="*/ T12 w 192"/>
                  <a:gd name="T14" fmla="+- 0 2081 1954"/>
                  <a:gd name="T15" fmla="*/ 2081 h 255"/>
                  <a:gd name="T16" fmla="+- 0 8790 8694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2" name="Group 56"/>
            <p:cNvGrpSpPr>
              <a:grpSpLocks/>
            </p:cNvGrpSpPr>
            <p:nvPr/>
          </p:nvGrpSpPr>
          <p:grpSpPr bwMode="auto">
            <a:xfrm>
              <a:off x="9067" y="1954"/>
              <a:ext cx="192" cy="255"/>
              <a:chOff x="9067" y="1954"/>
              <a:chExt cx="192" cy="255"/>
            </a:xfrm>
          </p:grpSpPr>
          <p:sp>
            <p:nvSpPr>
              <p:cNvPr id="93" name="Freeform 57"/>
              <p:cNvSpPr>
                <a:spLocks/>
              </p:cNvSpPr>
              <p:nvPr/>
            </p:nvSpPr>
            <p:spPr bwMode="auto">
              <a:xfrm>
                <a:off x="9067" y="1954"/>
                <a:ext cx="192" cy="255"/>
              </a:xfrm>
              <a:custGeom>
                <a:avLst/>
                <a:gdLst>
                  <a:gd name="T0" fmla="+- 0 9163 9067"/>
                  <a:gd name="T1" fmla="*/ T0 w 192"/>
                  <a:gd name="T2" fmla="+- 0 1954 1954"/>
                  <a:gd name="T3" fmla="*/ 1954 h 255"/>
                  <a:gd name="T4" fmla="+- 0 9067 9067"/>
                  <a:gd name="T5" fmla="*/ T4 w 192"/>
                  <a:gd name="T6" fmla="+- 0 2081 1954"/>
                  <a:gd name="T7" fmla="*/ 2081 h 255"/>
                  <a:gd name="T8" fmla="+- 0 9163 9067"/>
                  <a:gd name="T9" fmla="*/ T8 w 192"/>
                  <a:gd name="T10" fmla="+- 0 2209 1954"/>
                  <a:gd name="T11" fmla="*/ 2209 h 255"/>
                  <a:gd name="T12" fmla="+- 0 9259 9067"/>
                  <a:gd name="T13" fmla="*/ T12 w 192"/>
                  <a:gd name="T14" fmla="+- 0 2081 1954"/>
                  <a:gd name="T15" fmla="*/ 2081 h 255"/>
                  <a:gd name="T16" fmla="+- 0 9163 9067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3" name="Group 58"/>
            <p:cNvGrpSpPr>
              <a:grpSpLocks/>
            </p:cNvGrpSpPr>
            <p:nvPr/>
          </p:nvGrpSpPr>
          <p:grpSpPr bwMode="auto">
            <a:xfrm>
              <a:off x="9067" y="1954"/>
              <a:ext cx="192" cy="255"/>
              <a:chOff x="9067" y="1954"/>
              <a:chExt cx="192" cy="255"/>
            </a:xfrm>
          </p:grpSpPr>
          <p:sp>
            <p:nvSpPr>
              <p:cNvPr id="92" name="Freeform 59"/>
              <p:cNvSpPr>
                <a:spLocks/>
              </p:cNvSpPr>
              <p:nvPr/>
            </p:nvSpPr>
            <p:spPr bwMode="auto">
              <a:xfrm>
                <a:off x="9067" y="1954"/>
                <a:ext cx="192" cy="255"/>
              </a:xfrm>
              <a:custGeom>
                <a:avLst/>
                <a:gdLst>
                  <a:gd name="T0" fmla="+- 0 9163 9067"/>
                  <a:gd name="T1" fmla="*/ T0 w 192"/>
                  <a:gd name="T2" fmla="+- 0 2209 1954"/>
                  <a:gd name="T3" fmla="*/ 2209 h 255"/>
                  <a:gd name="T4" fmla="+- 0 9259 9067"/>
                  <a:gd name="T5" fmla="*/ T4 w 192"/>
                  <a:gd name="T6" fmla="+- 0 2081 1954"/>
                  <a:gd name="T7" fmla="*/ 2081 h 255"/>
                  <a:gd name="T8" fmla="+- 0 9163 9067"/>
                  <a:gd name="T9" fmla="*/ T8 w 192"/>
                  <a:gd name="T10" fmla="+- 0 1954 1954"/>
                  <a:gd name="T11" fmla="*/ 1954 h 255"/>
                  <a:gd name="T12" fmla="+- 0 9067 9067"/>
                  <a:gd name="T13" fmla="*/ T12 w 192"/>
                  <a:gd name="T14" fmla="+- 0 2081 1954"/>
                  <a:gd name="T15" fmla="*/ 2081 h 255"/>
                  <a:gd name="T16" fmla="+- 0 9163 9067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4" name="Group 60"/>
            <p:cNvGrpSpPr>
              <a:grpSpLocks/>
            </p:cNvGrpSpPr>
            <p:nvPr/>
          </p:nvGrpSpPr>
          <p:grpSpPr bwMode="auto">
            <a:xfrm>
              <a:off x="9441" y="1954"/>
              <a:ext cx="192" cy="255"/>
              <a:chOff x="9441" y="1954"/>
              <a:chExt cx="192" cy="255"/>
            </a:xfrm>
          </p:grpSpPr>
          <p:sp>
            <p:nvSpPr>
              <p:cNvPr id="91" name="Freeform 61"/>
              <p:cNvSpPr>
                <a:spLocks/>
              </p:cNvSpPr>
              <p:nvPr/>
            </p:nvSpPr>
            <p:spPr bwMode="auto">
              <a:xfrm>
                <a:off x="9441" y="1954"/>
                <a:ext cx="192" cy="255"/>
              </a:xfrm>
              <a:custGeom>
                <a:avLst/>
                <a:gdLst>
                  <a:gd name="T0" fmla="+- 0 9537 9441"/>
                  <a:gd name="T1" fmla="*/ T0 w 192"/>
                  <a:gd name="T2" fmla="+- 0 1954 1954"/>
                  <a:gd name="T3" fmla="*/ 1954 h 255"/>
                  <a:gd name="T4" fmla="+- 0 9441 9441"/>
                  <a:gd name="T5" fmla="*/ T4 w 192"/>
                  <a:gd name="T6" fmla="+- 0 2081 1954"/>
                  <a:gd name="T7" fmla="*/ 2081 h 255"/>
                  <a:gd name="T8" fmla="+- 0 9537 9441"/>
                  <a:gd name="T9" fmla="*/ T8 w 192"/>
                  <a:gd name="T10" fmla="+- 0 2209 1954"/>
                  <a:gd name="T11" fmla="*/ 2209 h 255"/>
                  <a:gd name="T12" fmla="+- 0 9633 9441"/>
                  <a:gd name="T13" fmla="*/ T12 w 192"/>
                  <a:gd name="T14" fmla="+- 0 2081 1954"/>
                  <a:gd name="T15" fmla="*/ 2081 h 255"/>
                  <a:gd name="T16" fmla="+- 0 9537 9441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5" name="Group 62"/>
            <p:cNvGrpSpPr>
              <a:grpSpLocks/>
            </p:cNvGrpSpPr>
            <p:nvPr/>
          </p:nvGrpSpPr>
          <p:grpSpPr bwMode="auto">
            <a:xfrm>
              <a:off x="9441" y="1954"/>
              <a:ext cx="192" cy="255"/>
              <a:chOff x="9441" y="1954"/>
              <a:chExt cx="192" cy="255"/>
            </a:xfrm>
          </p:grpSpPr>
          <p:sp>
            <p:nvSpPr>
              <p:cNvPr id="90" name="Freeform 63"/>
              <p:cNvSpPr>
                <a:spLocks/>
              </p:cNvSpPr>
              <p:nvPr/>
            </p:nvSpPr>
            <p:spPr bwMode="auto">
              <a:xfrm>
                <a:off x="9441" y="1954"/>
                <a:ext cx="192" cy="255"/>
              </a:xfrm>
              <a:custGeom>
                <a:avLst/>
                <a:gdLst>
                  <a:gd name="T0" fmla="+- 0 9537 9441"/>
                  <a:gd name="T1" fmla="*/ T0 w 192"/>
                  <a:gd name="T2" fmla="+- 0 2209 1954"/>
                  <a:gd name="T3" fmla="*/ 2209 h 255"/>
                  <a:gd name="T4" fmla="+- 0 9633 9441"/>
                  <a:gd name="T5" fmla="*/ T4 w 192"/>
                  <a:gd name="T6" fmla="+- 0 2081 1954"/>
                  <a:gd name="T7" fmla="*/ 2081 h 255"/>
                  <a:gd name="T8" fmla="+- 0 9537 9441"/>
                  <a:gd name="T9" fmla="*/ T8 w 192"/>
                  <a:gd name="T10" fmla="+- 0 1954 1954"/>
                  <a:gd name="T11" fmla="*/ 1954 h 255"/>
                  <a:gd name="T12" fmla="+- 0 9441 9441"/>
                  <a:gd name="T13" fmla="*/ T12 w 192"/>
                  <a:gd name="T14" fmla="+- 0 2081 1954"/>
                  <a:gd name="T15" fmla="*/ 2081 h 255"/>
                  <a:gd name="T16" fmla="+- 0 9537 9441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6" name="Group 64"/>
            <p:cNvGrpSpPr>
              <a:grpSpLocks/>
            </p:cNvGrpSpPr>
            <p:nvPr/>
          </p:nvGrpSpPr>
          <p:grpSpPr bwMode="auto">
            <a:xfrm>
              <a:off x="9814" y="1954"/>
              <a:ext cx="192" cy="255"/>
              <a:chOff x="9814" y="1954"/>
              <a:chExt cx="192" cy="255"/>
            </a:xfrm>
          </p:grpSpPr>
          <p:sp>
            <p:nvSpPr>
              <p:cNvPr id="89" name="Freeform 65"/>
              <p:cNvSpPr>
                <a:spLocks/>
              </p:cNvSpPr>
              <p:nvPr/>
            </p:nvSpPr>
            <p:spPr bwMode="auto">
              <a:xfrm>
                <a:off x="9814" y="1954"/>
                <a:ext cx="192" cy="255"/>
              </a:xfrm>
              <a:custGeom>
                <a:avLst/>
                <a:gdLst>
                  <a:gd name="T0" fmla="+- 0 9910 9814"/>
                  <a:gd name="T1" fmla="*/ T0 w 192"/>
                  <a:gd name="T2" fmla="+- 0 1954 1954"/>
                  <a:gd name="T3" fmla="*/ 1954 h 255"/>
                  <a:gd name="T4" fmla="+- 0 9814 9814"/>
                  <a:gd name="T5" fmla="*/ T4 w 192"/>
                  <a:gd name="T6" fmla="+- 0 2081 1954"/>
                  <a:gd name="T7" fmla="*/ 2081 h 255"/>
                  <a:gd name="T8" fmla="+- 0 9910 9814"/>
                  <a:gd name="T9" fmla="*/ T8 w 192"/>
                  <a:gd name="T10" fmla="+- 0 2209 1954"/>
                  <a:gd name="T11" fmla="*/ 2209 h 255"/>
                  <a:gd name="T12" fmla="+- 0 10006 9814"/>
                  <a:gd name="T13" fmla="*/ T12 w 192"/>
                  <a:gd name="T14" fmla="+- 0 2081 1954"/>
                  <a:gd name="T15" fmla="*/ 2081 h 255"/>
                  <a:gd name="T16" fmla="+- 0 9910 9814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7" name="Group 66"/>
            <p:cNvGrpSpPr>
              <a:grpSpLocks/>
            </p:cNvGrpSpPr>
            <p:nvPr/>
          </p:nvGrpSpPr>
          <p:grpSpPr bwMode="auto">
            <a:xfrm>
              <a:off x="9814" y="1954"/>
              <a:ext cx="192" cy="255"/>
              <a:chOff x="9814" y="1954"/>
              <a:chExt cx="192" cy="255"/>
            </a:xfrm>
          </p:grpSpPr>
          <p:sp>
            <p:nvSpPr>
              <p:cNvPr id="88" name="Freeform 67"/>
              <p:cNvSpPr>
                <a:spLocks/>
              </p:cNvSpPr>
              <p:nvPr/>
            </p:nvSpPr>
            <p:spPr bwMode="auto">
              <a:xfrm>
                <a:off x="9814" y="1954"/>
                <a:ext cx="192" cy="255"/>
              </a:xfrm>
              <a:custGeom>
                <a:avLst/>
                <a:gdLst>
                  <a:gd name="T0" fmla="+- 0 9910 9814"/>
                  <a:gd name="T1" fmla="*/ T0 w 192"/>
                  <a:gd name="T2" fmla="+- 0 2209 1954"/>
                  <a:gd name="T3" fmla="*/ 2209 h 255"/>
                  <a:gd name="T4" fmla="+- 0 10006 9814"/>
                  <a:gd name="T5" fmla="*/ T4 w 192"/>
                  <a:gd name="T6" fmla="+- 0 2081 1954"/>
                  <a:gd name="T7" fmla="*/ 2081 h 255"/>
                  <a:gd name="T8" fmla="+- 0 9910 9814"/>
                  <a:gd name="T9" fmla="*/ T8 w 192"/>
                  <a:gd name="T10" fmla="+- 0 1954 1954"/>
                  <a:gd name="T11" fmla="*/ 1954 h 255"/>
                  <a:gd name="T12" fmla="+- 0 9814 9814"/>
                  <a:gd name="T13" fmla="*/ T12 w 192"/>
                  <a:gd name="T14" fmla="+- 0 2081 1954"/>
                  <a:gd name="T15" fmla="*/ 2081 h 255"/>
                  <a:gd name="T16" fmla="+- 0 9910 9814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8" name="Group 68"/>
            <p:cNvGrpSpPr>
              <a:grpSpLocks/>
            </p:cNvGrpSpPr>
            <p:nvPr/>
          </p:nvGrpSpPr>
          <p:grpSpPr bwMode="auto">
            <a:xfrm>
              <a:off x="10187" y="1954"/>
              <a:ext cx="192" cy="255"/>
              <a:chOff x="10187" y="1954"/>
              <a:chExt cx="192" cy="255"/>
            </a:xfrm>
          </p:grpSpPr>
          <p:sp>
            <p:nvSpPr>
              <p:cNvPr id="87" name="Freeform 69"/>
              <p:cNvSpPr>
                <a:spLocks/>
              </p:cNvSpPr>
              <p:nvPr/>
            </p:nvSpPr>
            <p:spPr bwMode="auto">
              <a:xfrm>
                <a:off x="10187" y="1954"/>
                <a:ext cx="192" cy="255"/>
              </a:xfrm>
              <a:custGeom>
                <a:avLst/>
                <a:gdLst>
                  <a:gd name="T0" fmla="+- 0 10283 10187"/>
                  <a:gd name="T1" fmla="*/ T0 w 192"/>
                  <a:gd name="T2" fmla="+- 0 1954 1954"/>
                  <a:gd name="T3" fmla="*/ 1954 h 255"/>
                  <a:gd name="T4" fmla="+- 0 10187 10187"/>
                  <a:gd name="T5" fmla="*/ T4 w 192"/>
                  <a:gd name="T6" fmla="+- 0 2081 1954"/>
                  <a:gd name="T7" fmla="*/ 2081 h 255"/>
                  <a:gd name="T8" fmla="+- 0 10283 10187"/>
                  <a:gd name="T9" fmla="*/ T8 w 192"/>
                  <a:gd name="T10" fmla="+- 0 2209 1954"/>
                  <a:gd name="T11" fmla="*/ 2209 h 255"/>
                  <a:gd name="T12" fmla="+- 0 10379 10187"/>
                  <a:gd name="T13" fmla="*/ T12 w 192"/>
                  <a:gd name="T14" fmla="+- 0 2081 1954"/>
                  <a:gd name="T15" fmla="*/ 2081 h 255"/>
                  <a:gd name="T16" fmla="+- 0 10283 10187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9" name="Group 70"/>
            <p:cNvGrpSpPr>
              <a:grpSpLocks/>
            </p:cNvGrpSpPr>
            <p:nvPr/>
          </p:nvGrpSpPr>
          <p:grpSpPr bwMode="auto">
            <a:xfrm>
              <a:off x="10187" y="1954"/>
              <a:ext cx="192" cy="255"/>
              <a:chOff x="10187" y="1954"/>
              <a:chExt cx="192" cy="255"/>
            </a:xfrm>
          </p:grpSpPr>
          <p:sp>
            <p:nvSpPr>
              <p:cNvPr id="86" name="Freeform 71"/>
              <p:cNvSpPr>
                <a:spLocks/>
              </p:cNvSpPr>
              <p:nvPr/>
            </p:nvSpPr>
            <p:spPr bwMode="auto">
              <a:xfrm>
                <a:off x="10187" y="1954"/>
                <a:ext cx="192" cy="255"/>
              </a:xfrm>
              <a:custGeom>
                <a:avLst/>
                <a:gdLst>
                  <a:gd name="T0" fmla="+- 0 10283 10187"/>
                  <a:gd name="T1" fmla="*/ T0 w 192"/>
                  <a:gd name="T2" fmla="+- 0 2209 1954"/>
                  <a:gd name="T3" fmla="*/ 2209 h 255"/>
                  <a:gd name="T4" fmla="+- 0 10379 10187"/>
                  <a:gd name="T5" fmla="*/ T4 w 192"/>
                  <a:gd name="T6" fmla="+- 0 2081 1954"/>
                  <a:gd name="T7" fmla="*/ 2081 h 255"/>
                  <a:gd name="T8" fmla="+- 0 10283 10187"/>
                  <a:gd name="T9" fmla="*/ T8 w 192"/>
                  <a:gd name="T10" fmla="+- 0 1954 1954"/>
                  <a:gd name="T11" fmla="*/ 1954 h 255"/>
                  <a:gd name="T12" fmla="+- 0 10187 10187"/>
                  <a:gd name="T13" fmla="*/ T12 w 192"/>
                  <a:gd name="T14" fmla="+- 0 2081 1954"/>
                  <a:gd name="T15" fmla="*/ 2081 h 255"/>
                  <a:gd name="T16" fmla="+- 0 10283 10187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0" name="Group 72"/>
            <p:cNvGrpSpPr>
              <a:grpSpLocks/>
            </p:cNvGrpSpPr>
            <p:nvPr/>
          </p:nvGrpSpPr>
          <p:grpSpPr bwMode="auto">
            <a:xfrm>
              <a:off x="10561" y="1954"/>
              <a:ext cx="192" cy="255"/>
              <a:chOff x="10561" y="1954"/>
              <a:chExt cx="192" cy="255"/>
            </a:xfrm>
          </p:grpSpPr>
          <p:sp>
            <p:nvSpPr>
              <p:cNvPr id="85" name="Freeform 73"/>
              <p:cNvSpPr>
                <a:spLocks/>
              </p:cNvSpPr>
              <p:nvPr/>
            </p:nvSpPr>
            <p:spPr bwMode="auto">
              <a:xfrm>
                <a:off x="10561" y="1954"/>
                <a:ext cx="192" cy="255"/>
              </a:xfrm>
              <a:custGeom>
                <a:avLst/>
                <a:gdLst>
                  <a:gd name="T0" fmla="+- 0 10657 10561"/>
                  <a:gd name="T1" fmla="*/ T0 w 192"/>
                  <a:gd name="T2" fmla="+- 0 1954 1954"/>
                  <a:gd name="T3" fmla="*/ 1954 h 255"/>
                  <a:gd name="T4" fmla="+- 0 10561 10561"/>
                  <a:gd name="T5" fmla="*/ T4 w 192"/>
                  <a:gd name="T6" fmla="+- 0 2081 1954"/>
                  <a:gd name="T7" fmla="*/ 2081 h 255"/>
                  <a:gd name="T8" fmla="+- 0 10657 10561"/>
                  <a:gd name="T9" fmla="*/ T8 w 192"/>
                  <a:gd name="T10" fmla="+- 0 2209 1954"/>
                  <a:gd name="T11" fmla="*/ 2209 h 255"/>
                  <a:gd name="T12" fmla="+- 0 10753 10561"/>
                  <a:gd name="T13" fmla="*/ T12 w 192"/>
                  <a:gd name="T14" fmla="+- 0 2081 1954"/>
                  <a:gd name="T15" fmla="*/ 2081 h 255"/>
                  <a:gd name="T16" fmla="+- 0 10657 10561"/>
                  <a:gd name="T17" fmla="*/ T16 w 192"/>
                  <a:gd name="T18" fmla="+- 0 1954 1954"/>
                  <a:gd name="T19" fmla="*/ 1954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5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1" name="Group 74"/>
            <p:cNvGrpSpPr>
              <a:grpSpLocks/>
            </p:cNvGrpSpPr>
            <p:nvPr/>
          </p:nvGrpSpPr>
          <p:grpSpPr bwMode="auto">
            <a:xfrm>
              <a:off x="10561" y="1954"/>
              <a:ext cx="192" cy="255"/>
              <a:chOff x="10561" y="1954"/>
              <a:chExt cx="192" cy="255"/>
            </a:xfrm>
          </p:grpSpPr>
          <p:sp>
            <p:nvSpPr>
              <p:cNvPr id="84" name="Freeform 75"/>
              <p:cNvSpPr>
                <a:spLocks/>
              </p:cNvSpPr>
              <p:nvPr/>
            </p:nvSpPr>
            <p:spPr bwMode="auto">
              <a:xfrm>
                <a:off x="10561" y="1954"/>
                <a:ext cx="192" cy="255"/>
              </a:xfrm>
              <a:custGeom>
                <a:avLst/>
                <a:gdLst>
                  <a:gd name="T0" fmla="+- 0 10657 10561"/>
                  <a:gd name="T1" fmla="*/ T0 w 192"/>
                  <a:gd name="T2" fmla="+- 0 2209 1954"/>
                  <a:gd name="T3" fmla="*/ 2209 h 255"/>
                  <a:gd name="T4" fmla="+- 0 10753 10561"/>
                  <a:gd name="T5" fmla="*/ T4 w 192"/>
                  <a:gd name="T6" fmla="+- 0 2081 1954"/>
                  <a:gd name="T7" fmla="*/ 2081 h 255"/>
                  <a:gd name="T8" fmla="+- 0 10657 10561"/>
                  <a:gd name="T9" fmla="*/ T8 w 192"/>
                  <a:gd name="T10" fmla="+- 0 1954 1954"/>
                  <a:gd name="T11" fmla="*/ 1954 h 255"/>
                  <a:gd name="T12" fmla="+- 0 10561 10561"/>
                  <a:gd name="T13" fmla="*/ T12 w 192"/>
                  <a:gd name="T14" fmla="+- 0 2081 1954"/>
                  <a:gd name="T15" fmla="*/ 2081 h 255"/>
                  <a:gd name="T16" fmla="+- 0 10657 10561"/>
                  <a:gd name="T17" fmla="*/ T16 w 192"/>
                  <a:gd name="T18" fmla="+- 0 2209 1954"/>
                  <a:gd name="T19" fmla="*/ 220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5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5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2" name="Group 76"/>
            <p:cNvGrpSpPr>
              <a:grpSpLocks/>
            </p:cNvGrpSpPr>
            <p:nvPr/>
          </p:nvGrpSpPr>
          <p:grpSpPr bwMode="auto">
            <a:xfrm>
              <a:off x="7048" y="420"/>
              <a:ext cx="747" cy="604"/>
              <a:chOff x="7048" y="420"/>
              <a:chExt cx="747" cy="604"/>
            </a:xfrm>
          </p:grpSpPr>
          <p:sp>
            <p:nvSpPr>
              <p:cNvPr id="83" name="Freeform 77"/>
              <p:cNvSpPr>
                <a:spLocks/>
              </p:cNvSpPr>
              <p:nvPr/>
            </p:nvSpPr>
            <p:spPr bwMode="auto">
              <a:xfrm>
                <a:off x="7048" y="420"/>
                <a:ext cx="747" cy="604"/>
              </a:xfrm>
              <a:custGeom>
                <a:avLst/>
                <a:gdLst>
                  <a:gd name="T0" fmla="+- 0 7421 7048"/>
                  <a:gd name="T1" fmla="*/ T0 w 747"/>
                  <a:gd name="T2" fmla="+- 0 420 420"/>
                  <a:gd name="T3" fmla="*/ 420 h 604"/>
                  <a:gd name="T4" fmla="+- 0 7795 7048"/>
                  <a:gd name="T5" fmla="*/ T4 w 747"/>
                  <a:gd name="T6" fmla="+- 0 722 420"/>
                  <a:gd name="T7" fmla="*/ 722 h 604"/>
                  <a:gd name="T8" fmla="+- 0 7421 7048"/>
                  <a:gd name="T9" fmla="*/ T8 w 747"/>
                  <a:gd name="T10" fmla="+- 0 1024 420"/>
                  <a:gd name="T11" fmla="*/ 1024 h 604"/>
                  <a:gd name="T12" fmla="+- 0 7048 7048"/>
                  <a:gd name="T13" fmla="*/ T12 w 747"/>
                  <a:gd name="T14" fmla="+- 0 722 420"/>
                  <a:gd name="T15" fmla="*/ 722 h 604"/>
                  <a:gd name="T16" fmla="+- 0 7421 7048"/>
                  <a:gd name="T17" fmla="*/ T16 w 747"/>
                  <a:gd name="T18" fmla="+- 0 420 420"/>
                  <a:gd name="T19" fmla="*/ 420 h 60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747" h="604">
                    <a:moveTo>
                      <a:pt x="373" y="0"/>
                    </a:moveTo>
                    <a:lnTo>
                      <a:pt x="747" y="302"/>
                    </a:lnTo>
                    <a:lnTo>
                      <a:pt x="373" y="604"/>
                    </a:lnTo>
                    <a:lnTo>
                      <a:pt x="0" y="302"/>
                    </a:lnTo>
                    <a:lnTo>
                      <a:pt x="373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3" name="Group 78"/>
            <p:cNvGrpSpPr>
              <a:grpSpLocks/>
            </p:cNvGrpSpPr>
            <p:nvPr/>
          </p:nvGrpSpPr>
          <p:grpSpPr bwMode="auto">
            <a:xfrm>
              <a:off x="6799" y="1326"/>
              <a:ext cx="747" cy="604"/>
              <a:chOff x="6799" y="1326"/>
              <a:chExt cx="747" cy="604"/>
            </a:xfrm>
          </p:grpSpPr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6799" y="1326"/>
                <a:ext cx="747" cy="604"/>
              </a:xfrm>
              <a:custGeom>
                <a:avLst/>
                <a:gdLst>
                  <a:gd name="T0" fmla="+- 0 7173 6799"/>
                  <a:gd name="T1" fmla="*/ T0 w 747"/>
                  <a:gd name="T2" fmla="+- 0 1326 1326"/>
                  <a:gd name="T3" fmla="*/ 1326 h 604"/>
                  <a:gd name="T4" fmla="+- 0 7546 6799"/>
                  <a:gd name="T5" fmla="*/ T4 w 747"/>
                  <a:gd name="T6" fmla="+- 0 1628 1326"/>
                  <a:gd name="T7" fmla="*/ 1628 h 604"/>
                  <a:gd name="T8" fmla="+- 0 7173 6799"/>
                  <a:gd name="T9" fmla="*/ T8 w 747"/>
                  <a:gd name="T10" fmla="+- 0 1930 1326"/>
                  <a:gd name="T11" fmla="*/ 1930 h 604"/>
                  <a:gd name="T12" fmla="+- 0 6799 6799"/>
                  <a:gd name="T13" fmla="*/ T12 w 747"/>
                  <a:gd name="T14" fmla="+- 0 1628 1326"/>
                  <a:gd name="T15" fmla="*/ 1628 h 604"/>
                  <a:gd name="T16" fmla="+- 0 7173 6799"/>
                  <a:gd name="T17" fmla="*/ T16 w 747"/>
                  <a:gd name="T18" fmla="+- 0 1326 1326"/>
                  <a:gd name="T19" fmla="*/ 1326 h 60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747" h="604">
                    <a:moveTo>
                      <a:pt x="374" y="0"/>
                    </a:moveTo>
                    <a:lnTo>
                      <a:pt x="747" y="302"/>
                    </a:lnTo>
                    <a:lnTo>
                      <a:pt x="374" y="604"/>
                    </a:lnTo>
                    <a:lnTo>
                      <a:pt x="0" y="302"/>
                    </a:lnTo>
                    <a:lnTo>
                      <a:pt x="374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4" name="Group 80"/>
            <p:cNvGrpSpPr>
              <a:grpSpLocks/>
            </p:cNvGrpSpPr>
            <p:nvPr/>
          </p:nvGrpSpPr>
          <p:grpSpPr bwMode="auto">
            <a:xfrm>
              <a:off x="7173" y="1024"/>
              <a:ext cx="249" cy="302"/>
              <a:chOff x="7173" y="1024"/>
              <a:chExt cx="249" cy="302"/>
            </a:xfrm>
          </p:grpSpPr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7173" y="1024"/>
                <a:ext cx="249" cy="302"/>
              </a:xfrm>
              <a:custGeom>
                <a:avLst/>
                <a:gdLst>
                  <a:gd name="T0" fmla="+- 0 7421 7173"/>
                  <a:gd name="T1" fmla="*/ T0 w 249"/>
                  <a:gd name="T2" fmla="+- 0 1024 1024"/>
                  <a:gd name="T3" fmla="*/ 1024 h 302"/>
                  <a:gd name="T4" fmla="+- 0 7173 7173"/>
                  <a:gd name="T5" fmla="*/ T4 w 249"/>
                  <a:gd name="T6" fmla="+- 0 1326 1024"/>
                  <a:gd name="T7" fmla="*/ 1326 h 30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</a:cxnLst>
                <a:rect l="0" t="0" r="r" b="b"/>
                <a:pathLst>
                  <a:path w="249" h="302">
                    <a:moveTo>
                      <a:pt x="248" y="0"/>
                    </a:moveTo>
                    <a:lnTo>
                      <a:pt x="0" y="302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5" name="Group 82"/>
            <p:cNvGrpSpPr>
              <a:grpSpLocks/>
            </p:cNvGrpSpPr>
            <p:nvPr/>
          </p:nvGrpSpPr>
          <p:grpSpPr bwMode="auto">
            <a:xfrm>
              <a:off x="7048" y="722"/>
              <a:ext cx="747" cy="2"/>
              <a:chOff x="7048" y="722"/>
              <a:chExt cx="747" cy="2"/>
            </a:xfrm>
          </p:grpSpPr>
          <p:sp>
            <p:nvSpPr>
              <p:cNvPr id="80" name="Freeform 83"/>
              <p:cNvSpPr>
                <a:spLocks/>
              </p:cNvSpPr>
              <p:nvPr/>
            </p:nvSpPr>
            <p:spPr bwMode="auto">
              <a:xfrm>
                <a:off x="7048" y="722"/>
                <a:ext cx="747" cy="2"/>
              </a:xfrm>
              <a:custGeom>
                <a:avLst/>
                <a:gdLst>
                  <a:gd name="T0" fmla="+- 0 7795 7048"/>
                  <a:gd name="T1" fmla="*/ T0 w 747"/>
                  <a:gd name="T2" fmla="+- 0 7048 7048"/>
                  <a:gd name="T3" fmla="*/ T2 w 747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747">
                    <a:moveTo>
                      <a:pt x="747" y="0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6" name="Group 84"/>
            <p:cNvGrpSpPr>
              <a:grpSpLocks/>
            </p:cNvGrpSpPr>
            <p:nvPr/>
          </p:nvGrpSpPr>
          <p:grpSpPr bwMode="auto">
            <a:xfrm>
              <a:off x="6799" y="1628"/>
              <a:ext cx="747" cy="2"/>
              <a:chOff x="6799" y="1628"/>
              <a:chExt cx="747" cy="2"/>
            </a:xfrm>
          </p:grpSpPr>
          <p:sp>
            <p:nvSpPr>
              <p:cNvPr id="79" name="Freeform 85"/>
              <p:cNvSpPr>
                <a:spLocks/>
              </p:cNvSpPr>
              <p:nvPr/>
            </p:nvSpPr>
            <p:spPr bwMode="auto">
              <a:xfrm>
                <a:off x="6799" y="1628"/>
                <a:ext cx="747" cy="2"/>
              </a:xfrm>
              <a:custGeom>
                <a:avLst/>
                <a:gdLst>
                  <a:gd name="T0" fmla="+- 0 7546 6799"/>
                  <a:gd name="T1" fmla="*/ T0 w 747"/>
                  <a:gd name="T2" fmla="+- 0 6799 6799"/>
                  <a:gd name="T3" fmla="*/ T2 w 747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747">
                    <a:moveTo>
                      <a:pt x="747" y="0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7" name="Group 86"/>
            <p:cNvGrpSpPr>
              <a:grpSpLocks/>
            </p:cNvGrpSpPr>
            <p:nvPr/>
          </p:nvGrpSpPr>
          <p:grpSpPr bwMode="auto">
            <a:xfrm>
              <a:off x="7325" y="293"/>
              <a:ext cx="192" cy="255"/>
              <a:chOff x="7325" y="293"/>
              <a:chExt cx="192" cy="255"/>
            </a:xfrm>
          </p:grpSpPr>
          <p:sp>
            <p:nvSpPr>
              <p:cNvPr id="78" name="Freeform 87"/>
              <p:cNvSpPr>
                <a:spLocks/>
              </p:cNvSpPr>
              <p:nvPr/>
            </p:nvSpPr>
            <p:spPr bwMode="auto">
              <a:xfrm>
                <a:off x="7325" y="293"/>
                <a:ext cx="192" cy="255"/>
              </a:xfrm>
              <a:custGeom>
                <a:avLst/>
                <a:gdLst>
                  <a:gd name="T0" fmla="+- 0 7421 7325"/>
                  <a:gd name="T1" fmla="*/ T0 w 192"/>
                  <a:gd name="T2" fmla="+- 0 293 293"/>
                  <a:gd name="T3" fmla="*/ 293 h 255"/>
                  <a:gd name="T4" fmla="+- 0 7325 7325"/>
                  <a:gd name="T5" fmla="*/ T4 w 192"/>
                  <a:gd name="T6" fmla="+- 0 420 293"/>
                  <a:gd name="T7" fmla="*/ 420 h 255"/>
                  <a:gd name="T8" fmla="+- 0 7421 7325"/>
                  <a:gd name="T9" fmla="*/ T8 w 192"/>
                  <a:gd name="T10" fmla="+- 0 547 293"/>
                  <a:gd name="T11" fmla="*/ 547 h 255"/>
                  <a:gd name="T12" fmla="+- 0 7517 7325"/>
                  <a:gd name="T13" fmla="*/ T12 w 192"/>
                  <a:gd name="T14" fmla="+- 0 420 293"/>
                  <a:gd name="T15" fmla="*/ 420 h 255"/>
                  <a:gd name="T16" fmla="+- 0 7421 7325"/>
                  <a:gd name="T17" fmla="*/ T16 w 192"/>
                  <a:gd name="T18" fmla="+- 0 293 293"/>
                  <a:gd name="T19" fmla="*/ 293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8" name="Group 88"/>
            <p:cNvGrpSpPr>
              <a:grpSpLocks/>
            </p:cNvGrpSpPr>
            <p:nvPr/>
          </p:nvGrpSpPr>
          <p:grpSpPr bwMode="auto">
            <a:xfrm>
              <a:off x="7325" y="293"/>
              <a:ext cx="192" cy="255"/>
              <a:chOff x="7325" y="293"/>
              <a:chExt cx="192" cy="255"/>
            </a:xfrm>
          </p:grpSpPr>
          <p:sp>
            <p:nvSpPr>
              <p:cNvPr id="77" name="Freeform 89"/>
              <p:cNvSpPr>
                <a:spLocks/>
              </p:cNvSpPr>
              <p:nvPr/>
            </p:nvSpPr>
            <p:spPr bwMode="auto">
              <a:xfrm>
                <a:off x="7325" y="293"/>
                <a:ext cx="192" cy="255"/>
              </a:xfrm>
              <a:custGeom>
                <a:avLst/>
                <a:gdLst>
                  <a:gd name="T0" fmla="+- 0 7421 7325"/>
                  <a:gd name="T1" fmla="*/ T0 w 192"/>
                  <a:gd name="T2" fmla="+- 0 547 293"/>
                  <a:gd name="T3" fmla="*/ 547 h 255"/>
                  <a:gd name="T4" fmla="+- 0 7517 7325"/>
                  <a:gd name="T5" fmla="*/ T4 w 192"/>
                  <a:gd name="T6" fmla="+- 0 420 293"/>
                  <a:gd name="T7" fmla="*/ 420 h 255"/>
                  <a:gd name="T8" fmla="+- 0 7421 7325"/>
                  <a:gd name="T9" fmla="*/ T8 w 192"/>
                  <a:gd name="T10" fmla="+- 0 293 293"/>
                  <a:gd name="T11" fmla="*/ 293 h 255"/>
                  <a:gd name="T12" fmla="+- 0 7325 7325"/>
                  <a:gd name="T13" fmla="*/ T12 w 192"/>
                  <a:gd name="T14" fmla="+- 0 420 293"/>
                  <a:gd name="T15" fmla="*/ 420 h 255"/>
                  <a:gd name="T16" fmla="+- 0 7421 7325"/>
                  <a:gd name="T17" fmla="*/ T16 w 192"/>
                  <a:gd name="T18" fmla="+- 0 547 293"/>
                  <a:gd name="T19" fmla="*/ 547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9" name="Group 90"/>
            <p:cNvGrpSpPr>
              <a:grpSpLocks/>
            </p:cNvGrpSpPr>
            <p:nvPr/>
          </p:nvGrpSpPr>
          <p:grpSpPr bwMode="auto">
            <a:xfrm>
              <a:off x="7699" y="595"/>
              <a:ext cx="192" cy="255"/>
              <a:chOff x="7699" y="595"/>
              <a:chExt cx="192" cy="255"/>
            </a:xfrm>
          </p:grpSpPr>
          <p:sp>
            <p:nvSpPr>
              <p:cNvPr id="76" name="Freeform 91"/>
              <p:cNvSpPr>
                <a:spLocks/>
              </p:cNvSpPr>
              <p:nvPr/>
            </p:nvSpPr>
            <p:spPr bwMode="auto">
              <a:xfrm>
                <a:off x="7699" y="595"/>
                <a:ext cx="192" cy="255"/>
              </a:xfrm>
              <a:custGeom>
                <a:avLst/>
                <a:gdLst>
                  <a:gd name="T0" fmla="+- 0 7795 7699"/>
                  <a:gd name="T1" fmla="*/ T0 w 192"/>
                  <a:gd name="T2" fmla="+- 0 595 595"/>
                  <a:gd name="T3" fmla="*/ 595 h 255"/>
                  <a:gd name="T4" fmla="+- 0 7699 7699"/>
                  <a:gd name="T5" fmla="*/ T4 w 192"/>
                  <a:gd name="T6" fmla="+- 0 722 595"/>
                  <a:gd name="T7" fmla="*/ 722 h 255"/>
                  <a:gd name="T8" fmla="+- 0 7795 7699"/>
                  <a:gd name="T9" fmla="*/ T8 w 192"/>
                  <a:gd name="T10" fmla="+- 0 849 595"/>
                  <a:gd name="T11" fmla="*/ 849 h 255"/>
                  <a:gd name="T12" fmla="+- 0 7891 7699"/>
                  <a:gd name="T13" fmla="*/ T12 w 192"/>
                  <a:gd name="T14" fmla="+- 0 722 595"/>
                  <a:gd name="T15" fmla="*/ 722 h 255"/>
                  <a:gd name="T16" fmla="+- 0 7795 7699"/>
                  <a:gd name="T17" fmla="*/ T16 w 192"/>
                  <a:gd name="T18" fmla="+- 0 595 595"/>
                  <a:gd name="T19" fmla="*/ 595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0" name="Group 92"/>
            <p:cNvGrpSpPr>
              <a:grpSpLocks/>
            </p:cNvGrpSpPr>
            <p:nvPr/>
          </p:nvGrpSpPr>
          <p:grpSpPr bwMode="auto">
            <a:xfrm>
              <a:off x="7699" y="595"/>
              <a:ext cx="192" cy="255"/>
              <a:chOff x="7699" y="595"/>
              <a:chExt cx="192" cy="255"/>
            </a:xfrm>
          </p:grpSpPr>
          <p:sp>
            <p:nvSpPr>
              <p:cNvPr id="75" name="Freeform 93"/>
              <p:cNvSpPr>
                <a:spLocks/>
              </p:cNvSpPr>
              <p:nvPr/>
            </p:nvSpPr>
            <p:spPr bwMode="auto">
              <a:xfrm>
                <a:off x="7699" y="595"/>
                <a:ext cx="192" cy="255"/>
              </a:xfrm>
              <a:custGeom>
                <a:avLst/>
                <a:gdLst>
                  <a:gd name="T0" fmla="+- 0 7795 7699"/>
                  <a:gd name="T1" fmla="*/ T0 w 192"/>
                  <a:gd name="T2" fmla="+- 0 849 595"/>
                  <a:gd name="T3" fmla="*/ 849 h 255"/>
                  <a:gd name="T4" fmla="+- 0 7891 7699"/>
                  <a:gd name="T5" fmla="*/ T4 w 192"/>
                  <a:gd name="T6" fmla="+- 0 722 595"/>
                  <a:gd name="T7" fmla="*/ 722 h 255"/>
                  <a:gd name="T8" fmla="+- 0 7795 7699"/>
                  <a:gd name="T9" fmla="*/ T8 w 192"/>
                  <a:gd name="T10" fmla="+- 0 595 595"/>
                  <a:gd name="T11" fmla="*/ 595 h 255"/>
                  <a:gd name="T12" fmla="+- 0 7699 7699"/>
                  <a:gd name="T13" fmla="*/ T12 w 192"/>
                  <a:gd name="T14" fmla="+- 0 722 595"/>
                  <a:gd name="T15" fmla="*/ 722 h 255"/>
                  <a:gd name="T16" fmla="+- 0 7795 7699"/>
                  <a:gd name="T17" fmla="*/ T16 w 192"/>
                  <a:gd name="T18" fmla="+- 0 849 595"/>
                  <a:gd name="T19" fmla="*/ 84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1" name="Group 94"/>
            <p:cNvGrpSpPr>
              <a:grpSpLocks/>
            </p:cNvGrpSpPr>
            <p:nvPr/>
          </p:nvGrpSpPr>
          <p:grpSpPr bwMode="auto">
            <a:xfrm>
              <a:off x="7325" y="897"/>
              <a:ext cx="192" cy="255"/>
              <a:chOff x="7325" y="897"/>
              <a:chExt cx="192" cy="255"/>
            </a:xfrm>
          </p:grpSpPr>
          <p:sp>
            <p:nvSpPr>
              <p:cNvPr id="74" name="Freeform 95"/>
              <p:cNvSpPr>
                <a:spLocks/>
              </p:cNvSpPr>
              <p:nvPr/>
            </p:nvSpPr>
            <p:spPr bwMode="auto">
              <a:xfrm>
                <a:off x="7325" y="897"/>
                <a:ext cx="192" cy="255"/>
              </a:xfrm>
              <a:custGeom>
                <a:avLst/>
                <a:gdLst>
                  <a:gd name="T0" fmla="+- 0 7421 7325"/>
                  <a:gd name="T1" fmla="*/ T0 w 192"/>
                  <a:gd name="T2" fmla="+- 0 897 897"/>
                  <a:gd name="T3" fmla="*/ 897 h 255"/>
                  <a:gd name="T4" fmla="+- 0 7325 7325"/>
                  <a:gd name="T5" fmla="*/ T4 w 192"/>
                  <a:gd name="T6" fmla="+- 0 1024 897"/>
                  <a:gd name="T7" fmla="*/ 1024 h 255"/>
                  <a:gd name="T8" fmla="+- 0 7421 7325"/>
                  <a:gd name="T9" fmla="*/ T8 w 192"/>
                  <a:gd name="T10" fmla="+- 0 1151 897"/>
                  <a:gd name="T11" fmla="*/ 1151 h 255"/>
                  <a:gd name="T12" fmla="+- 0 7517 7325"/>
                  <a:gd name="T13" fmla="*/ T12 w 192"/>
                  <a:gd name="T14" fmla="+- 0 1024 897"/>
                  <a:gd name="T15" fmla="*/ 1024 h 255"/>
                  <a:gd name="T16" fmla="+- 0 7421 7325"/>
                  <a:gd name="T17" fmla="*/ T16 w 192"/>
                  <a:gd name="T18" fmla="+- 0 897 897"/>
                  <a:gd name="T19" fmla="*/ 897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2" name="Group 96"/>
            <p:cNvGrpSpPr>
              <a:grpSpLocks/>
            </p:cNvGrpSpPr>
            <p:nvPr/>
          </p:nvGrpSpPr>
          <p:grpSpPr bwMode="auto">
            <a:xfrm>
              <a:off x="7325" y="897"/>
              <a:ext cx="192" cy="255"/>
              <a:chOff x="7325" y="897"/>
              <a:chExt cx="192" cy="255"/>
            </a:xfrm>
          </p:grpSpPr>
          <p:sp>
            <p:nvSpPr>
              <p:cNvPr id="73" name="Freeform 97"/>
              <p:cNvSpPr>
                <a:spLocks/>
              </p:cNvSpPr>
              <p:nvPr/>
            </p:nvSpPr>
            <p:spPr bwMode="auto">
              <a:xfrm>
                <a:off x="7325" y="897"/>
                <a:ext cx="192" cy="255"/>
              </a:xfrm>
              <a:custGeom>
                <a:avLst/>
                <a:gdLst>
                  <a:gd name="T0" fmla="+- 0 7421 7325"/>
                  <a:gd name="T1" fmla="*/ T0 w 192"/>
                  <a:gd name="T2" fmla="+- 0 1151 897"/>
                  <a:gd name="T3" fmla="*/ 1151 h 255"/>
                  <a:gd name="T4" fmla="+- 0 7517 7325"/>
                  <a:gd name="T5" fmla="*/ T4 w 192"/>
                  <a:gd name="T6" fmla="+- 0 1024 897"/>
                  <a:gd name="T7" fmla="*/ 1024 h 255"/>
                  <a:gd name="T8" fmla="+- 0 7421 7325"/>
                  <a:gd name="T9" fmla="*/ T8 w 192"/>
                  <a:gd name="T10" fmla="+- 0 897 897"/>
                  <a:gd name="T11" fmla="*/ 897 h 255"/>
                  <a:gd name="T12" fmla="+- 0 7325 7325"/>
                  <a:gd name="T13" fmla="*/ T12 w 192"/>
                  <a:gd name="T14" fmla="+- 0 1024 897"/>
                  <a:gd name="T15" fmla="*/ 1024 h 255"/>
                  <a:gd name="T16" fmla="+- 0 7421 7325"/>
                  <a:gd name="T17" fmla="*/ T16 w 192"/>
                  <a:gd name="T18" fmla="+- 0 1151 897"/>
                  <a:gd name="T19" fmla="*/ 1151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3" name="Group 98"/>
            <p:cNvGrpSpPr>
              <a:grpSpLocks/>
            </p:cNvGrpSpPr>
            <p:nvPr/>
          </p:nvGrpSpPr>
          <p:grpSpPr bwMode="auto">
            <a:xfrm>
              <a:off x="6952" y="595"/>
              <a:ext cx="192" cy="255"/>
              <a:chOff x="6952" y="595"/>
              <a:chExt cx="192" cy="255"/>
            </a:xfrm>
          </p:grpSpPr>
          <p:sp>
            <p:nvSpPr>
              <p:cNvPr id="72" name="Freeform 99"/>
              <p:cNvSpPr>
                <a:spLocks/>
              </p:cNvSpPr>
              <p:nvPr/>
            </p:nvSpPr>
            <p:spPr bwMode="auto">
              <a:xfrm>
                <a:off x="6952" y="595"/>
                <a:ext cx="192" cy="255"/>
              </a:xfrm>
              <a:custGeom>
                <a:avLst/>
                <a:gdLst>
                  <a:gd name="T0" fmla="+- 0 7048 6952"/>
                  <a:gd name="T1" fmla="*/ T0 w 192"/>
                  <a:gd name="T2" fmla="+- 0 595 595"/>
                  <a:gd name="T3" fmla="*/ 595 h 255"/>
                  <a:gd name="T4" fmla="+- 0 6952 6952"/>
                  <a:gd name="T5" fmla="*/ T4 w 192"/>
                  <a:gd name="T6" fmla="+- 0 722 595"/>
                  <a:gd name="T7" fmla="*/ 722 h 255"/>
                  <a:gd name="T8" fmla="+- 0 7048 6952"/>
                  <a:gd name="T9" fmla="*/ T8 w 192"/>
                  <a:gd name="T10" fmla="+- 0 849 595"/>
                  <a:gd name="T11" fmla="*/ 849 h 255"/>
                  <a:gd name="T12" fmla="+- 0 7144 6952"/>
                  <a:gd name="T13" fmla="*/ T12 w 192"/>
                  <a:gd name="T14" fmla="+- 0 722 595"/>
                  <a:gd name="T15" fmla="*/ 722 h 255"/>
                  <a:gd name="T16" fmla="+- 0 7048 6952"/>
                  <a:gd name="T17" fmla="*/ T16 w 192"/>
                  <a:gd name="T18" fmla="+- 0 595 595"/>
                  <a:gd name="T19" fmla="*/ 595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4" name="Group 100"/>
            <p:cNvGrpSpPr>
              <a:grpSpLocks/>
            </p:cNvGrpSpPr>
            <p:nvPr/>
          </p:nvGrpSpPr>
          <p:grpSpPr bwMode="auto">
            <a:xfrm>
              <a:off x="6952" y="595"/>
              <a:ext cx="192" cy="255"/>
              <a:chOff x="6952" y="595"/>
              <a:chExt cx="192" cy="255"/>
            </a:xfrm>
          </p:grpSpPr>
          <p:sp>
            <p:nvSpPr>
              <p:cNvPr id="71" name="Freeform 101"/>
              <p:cNvSpPr>
                <a:spLocks/>
              </p:cNvSpPr>
              <p:nvPr/>
            </p:nvSpPr>
            <p:spPr bwMode="auto">
              <a:xfrm>
                <a:off x="6952" y="595"/>
                <a:ext cx="192" cy="255"/>
              </a:xfrm>
              <a:custGeom>
                <a:avLst/>
                <a:gdLst>
                  <a:gd name="T0" fmla="+- 0 7048 6952"/>
                  <a:gd name="T1" fmla="*/ T0 w 192"/>
                  <a:gd name="T2" fmla="+- 0 849 595"/>
                  <a:gd name="T3" fmla="*/ 849 h 255"/>
                  <a:gd name="T4" fmla="+- 0 7144 6952"/>
                  <a:gd name="T5" fmla="*/ T4 w 192"/>
                  <a:gd name="T6" fmla="+- 0 722 595"/>
                  <a:gd name="T7" fmla="*/ 722 h 255"/>
                  <a:gd name="T8" fmla="+- 0 7048 6952"/>
                  <a:gd name="T9" fmla="*/ T8 w 192"/>
                  <a:gd name="T10" fmla="+- 0 595 595"/>
                  <a:gd name="T11" fmla="*/ 595 h 255"/>
                  <a:gd name="T12" fmla="+- 0 6952 6952"/>
                  <a:gd name="T13" fmla="*/ T12 w 192"/>
                  <a:gd name="T14" fmla="+- 0 722 595"/>
                  <a:gd name="T15" fmla="*/ 722 h 255"/>
                  <a:gd name="T16" fmla="+- 0 7048 6952"/>
                  <a:gd name="T17" fmla="*/ T16 w 192"/>
                  <a:gd name="T18" fmla="+- 0 849 595"/>
                  <a:gd name="T19" fmla="*/ 84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5" name="Group 102"/>
            <p:cNvGrpSpPr>
              <a:grpSpLocks/>
            </p:cNvGrpSpPr>
            <p:nvPr/>
          </p:nvGrpSpPr>
          <p:grpSpPr bwMode="auto">
            <a:xfrm>
              <a:off x="7077" y="1199"/>
              <a:ext cx="192" cy="255"/>
              <a:chOff x="7077" y="1199"/>
              <a:chExt cx="192" cy="255"/>
            </a:xfrm>
          </p:grpSpPr>
          <p:sp>
            <p:nvSpPr>
              <p:cNvPr id="70" name="Freeform 103"/>
              <p:cNvSpPr>
                <a:spLocks/>
              </p:cNvSpPr>
              <p:nvPr/>
            </p:nvSpPr>
            <p:spPr bwMode="auto">
              <a:xfrm>
                <a:off x="7077" y="1199"/>
                <a:ext cx="192" cy="255"/>
              </a:xfrm>
              <a:custGeom>
                <a:avLst/>
                <a:gdLst>
                  <a:gd name="T0" fmla="+- 0 7173 7077"/>
                  <a:gd name="T1" fmla="*/ T0 w 192"/>
                  <a:gd name="T2" fmla="+- 0 1199 1199"/>
                  <a:gd name="T3" fmla="*/ 1199 h 255"/>
                  <a:gd name="T4" fmla="+- 0 7077 7077"/>
                  <a:gd name="T5" fmla="*/ T4 w 192"/>
                  <a:gd name="T6" fmla="+- 0 1326 1199"/>
                  <a:gd name="T7" fmla="*/ 1326 h 255"/>
                  <a:gd name="T8" fmla="+- 0 7173 7077"/>
                  <a:gd name="T9" fmla="*/ T8 w 192"/>
                  <a:gd name="T10" fmla="+- 0 1453 1199"/>
                  <a:gd name="T11" fmla="*/ 1453 h 255"/>
                  <a:gd name="T12" fmla="+- 0 7269 7077"/>
                  <a:gd name="T13" fmla="*/ T12 w 192"/>
                  <a:gd name="T14" fmla="+- 0 1326 1199"/>
                  <a:gd name="T15" fmla="*/ 1326 h 255"/>
                  <a:gd name="T16" fmla="+- 0 7173 7077"/>
                  <a:gd name="T17" fmla="*/ T16 w 192"/>
                  <a:gd name="T18" fmla="+- 0 1199 1199"/>
                  <a:gd name="T19" fmla="*/ 1199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6" name="Group 104"/>
            <p:cNvGrpSpPr>
              <a:grpSpLocks/>
            </p:cNvGrpSpPr>
            <p:nvPr/>
          </p:nvGrpSpPr>
          <p:grpSpPr bwMode="auto">
            <a:xfrm>
              <a:off x="7077" y="1199"/>
              <a:ext cx="192" cy="255"/>
              <a:chOff x="7077" y="1199"/>
              <a:chExt cx="192" cy="255"/>
            </a:xfrm>
          </p:grpSpPr>
          <p:sp>
            <p:nvSpPr>
              <p:cNvPr id="69" name="Freeform 105"/>
              <p:cNvSpPr>
                <a:spLocks/>
              </p:cNvSpPr>
              <p:nvPr/>
            </p:nvSpPr>
            <p:spPr bwMode="auto">
              <a:xfrm>
                <a:off x="7077" y="1199"/>
                <a:ext cx="192" cy="255"/>
              </a:xfrm>
              <a:custGeom>
                <a:avLst/>
                <a:gdLst>
                  <a:gd name="T0" fmla="+- 0 7173 7077"/>
                  <a:gd name="T1" fmla="*/ T0 w 192"/>
                  <a:gd name="T2" fmla="+- 0 1453 1199"/>
                  <a:gd name="T3" fmla="*/ 1453 h 255"/>
                  <a:gd name="T4" fmla="+- 0 7269 7077"/>
                  <a:gd name="T5" fmla="*/ T4 w 192"/>
                  <a:gd name="T6" fmla="+- 0 1326 1199"/>
                  <a:gd name="T7" fmla="*/ 1326 h 255"/>
                  <a:gd name="T8" fmla="+- 0 7173 7077"/>
                  <a:gd name="T9" fmla="*/ T8 w 192"/>
                  <a:gd name="T10" fmla="+- 0 1199 1199"/>
                  <a:gd name="T11" fmla="*/ 1199 h 255"/>
                  <a:gd name="T12" fmla="+- 0 7077 7077"/>
                  <a:gd name="T13" fmla="*/ T12 w 192"/>
                  <a:gd name="T14" fmla="+- 0 1326 1199"/>
                  <a:gd name="T15" fmla="*/ 1326 h 255"/>
                  <a:gd name="T16" fmla="+- 0 7173 7077"/>
                  <a:gd name="T17" fmla="*/ T16 w 192"/>
                  <a:gd name="T18" fmla="+- 0 1453 1199"/>
                  <a:gd name="T19" fmla="*/ 1453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7" name="Group 106"/>
            <p:cNvGrpSpPr>
              <a:grpSpLocks/>
            </p:cNvGrpSpPr>
            <p:nvPr/>
          </p:nvGrpSpPr>
          <p:grpSpPr bwMode="auto">
            <a:xfrm>
              <a:off x="7450" y="1501"/>
              <a:ext cx="192" cy="255"/>
              <a:chOff x="7450" y="1501"/>
              <a:chExt cx="192" cy="255"/>
            </a:xfrm>
          </p:grpSpPr>
          <p:sp>
            <p:nvSpPr>
              <p:cNvPr id="68" name="Freeform 107"/>
              <p:cNvSpPr>
                <a:spLocks/>
              </p:cNvSpPr>
              <p:nvPr/>
            </p:nvSpPr>
            <p:spPr bwMode="auto">
              <a:xfrm>
                <a:off x="7450" y="1501"/>
                <a:ext cx="192" cy="255"/>
              </a:xfrm>
              <a:custGeom>
                <a:avLst/>
                <a:gdLst>
                  <a:gd name="T0" fmla="+- 0 7546 7450"/>
                  <a:gd name="T1" fmla="*/ T0 w 192"/>
                  <a:gd name="T2" fmla="+- 0 1501 1501"/>
                  <a:gd name="T3" fmla="*/ 1501 h 255"/>
                  <a:gd name="T4" fmla="+- 0 7450 7450"/>
                  <a:gd name="T5" fmla="*/ T4 w 192"/>
                  <a:gd name="T6" fmla="+- 0 1628 1501"/>
                  <a:gd name="T7" fmla="*/ 1628 h 255"/>
                  <a:gd name="T8" fmla="+- 0 7546 7450"/>
                  <a:gd name="T9" fmla="*/ T8 w 192"/>
                  <a:gd name="T10" fmla="+- 0 1755 1501"/>
                  <a:gd name="T11" fmla="*/ 1755 h 255"/>
                  <a:gd name="T12" fmla="+- 0 7642 7450"/>
                  <a:gd name="T13" fmla="*/ T12 w 192"/>
                  <a:gd name="T14" fmla="+- 0 1628 1501"/>
                  <a:gd name="T15" fmla="*/ 1628 h 255"/>
                  <a:gd name="T16" fmla="+- 0 7546 7450"/>
                  <a:gd name="T17" fmla="*/ T16 w 192"/>
                  <a:gd name="T18" fmla="+- 0 1501 1501"/>
                  <a:gd name="T19" fmla="*/ 1501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8" name="Group 108"/>
            <p:cNvGrpSpPr>
              <a:grpSpLocks/>
            </p:cNvGrpSpPr>
            <p:nvPr/>
          </p:nvGrpSpPr>
          <p:grpSpPr bwMode="auto">
            <a:xfrm>
              <a:off x="7450" y="1501"/>
              <a:ext cx="192" cy="255"/>
              <a:chOff x="7450" y="1501"/>
              <a:chExt cx="192" cy="255"/>
            </a:xfrm>
          </p:grpSpPr>
          <p:sp>
            <p:nvSpPr>
              <p:cNvPr id="67" name="Freeform 109"/>
              <p:cNvSpPr>
                <a:spLocks/>
              </p:cNvSpPr>
              <p:nvPr/>
            </p:nvSpPr>
            <p:spPr bwMode="auto">
              <a:xfrm>
                <a:off x="7450" y="1501"/>
                <a:ext cx="192" cy="255"/>
              </a:xfrm>
              <a:custGeom>
                <a:avLst/>
                <a:gdLst>
                  <a:gd name="T0" fmla="+- 0 7546 7450"/>
                  <a:gd name="T1" fmla="*/ T0 w 192"/>
                  <a:gd name="T2" fmla="+- 0 1755 1501"/>
                  <a:gd name="T3" fmla="*/ 1755 h 255"/>
                  <a:gd name="T4" fmla="+- 0 7642 7450"/>
                  <a:gd name="T5" fmla="*/ T4 w 192"/>
                  <a:gd name="T6" fmla="+- 0 1628 1501"/>
                  <a:gd name="T7" fmla="*/ 1628 h 255"/>
                  <a:gd name="T8" fmla="+- 0 7546 7450"/>
                  <a:gd name="T9" fmla="*/ T8 w 192"/>
                  <a:gd name="T10" fmla="+- 0 1501 1501"/>
                  <a:gd name="T11" fmla="*/ 1501 h 255"/>
                  <a:gd name="T12" fmla="+- 0 7450 7450"/>
                  <a:gd name="T13" fmla="*/ T12 w 192"/>
                  <a:gd name="T14" fmla="+- 0 1628 1501"/>
                  <a:gd name="T15" fmla="*/ 1628 h 255"/>
                  <a:gd name="T16" fmla="+- 0 7546 7450"/>
                  <a:gd name="T17" fmla="*/ T16 w 192"/>
                  <a:gd name="T18" fmla="+- 0 1755 1501"/>
                  <a:gd name="T19" fmla="*/ 1755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9" name="Group 110"/>
            <p:cNvGrpSpPr>
              <a:grpSpLocks/>
            </p:cNvGrpSpPr>
            <p:nvPr/>
          </p:nvGrpSpPr>
          <p:grpSpPr bwMode="auto">
            <a:xfrm>
              <a:off x="7077" y="1803"/>
              <a:ext cx="192" cy="255"/>
              <a:chOff x="7077" y="1803"/>
              <a:chExt cx="192" cy="255"/>
            </a:xfrm>
          </p:grpSpPr>
          <p:sp>
            <p:nvSpPr>
              <p:cNvPr id="66" name="Freeform 111"/>
              <p:cNvSpPr>
                <a:spLocks/>
              </p:cNvSpPr>
              <p:nvPr/>
            </p:nvSpPr>
            <p:spPr bwMode="auto">
              <a:xfrm>
                <a:off x="7077" y="1803"/>
                <a:ext cx="192" cy="255"/>
              </a:xfrm>
              <a:custGeom>
                <a:avLst/>
                <a:gdLst>
                  <a:gd name="T0" fmla="+- 0 7173 7077"/>
                  <a:gd name="T1" fmla="*/ T0 w 192"/>
                  <a:gd name="T2" fmla="+- 0 1803 1803"/>
                  <a:gd name="T3" fmla="*/ 1803 h 255"/>
                  <a:gd name="T4" fmla="+- 0 7077 7077"/>
                  <a:gd name="T5" fmla="*/ T4 w 192"/>
                  <a:gd name="T6" fmla="+- 0 1930 1803"/>
                  <a:gd name="T7" fmla="*/ 1930 h 255"/>
                  <a:gd name="T8" fmla="+- 0 7173 7077"/>
                  <a:gd name="T9" fmla="*/ T8 w 192"/>
                  <a:gd name="T10" fmla="+- 0 2057 1803"/>
                  <a:gd name="T11" fmla="*/ 2057 h 255"/>
                  <a:gd name="T12" fmla="+- 0 7269 7077"/>
                  <a:gd name="T13" fmla="*/ T12 w 192"/>
                  <a:gd name="T14" fmla="+- 0 1930 1803"/>
                  <a:gd name="T15" fmla="*/ 1930 h 255"/>
                  <a:gd name="T16" fmla="+- 0 7173 7077"/>
                  <a:gd name="T17" fmla="*/ T16 w 192"/>
                  <a:gd name="T18" fmla="+- 0 1803 1803"/>
                  <a:gd name="T19" fmla="*/ 1803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0" name="Group 112"/>
            <p:cNvGrpSpPr>
              <a:grpSpLocks/>
            </p:cNvGrpSpPr>
            <p:nvPr/>
          </p:nvGrpSpPr>
          <p:grpSpPr bwMode="auto">
            <a:xfrm>
              <a:off x="7077" y="1803"/>
              <a:ext cx="192" cy="255"/>
              <a:chOff x="7077" y="1803"/>
              <a:chExt cx="192" cy="255"/>
            </a:xfrm>
          </p:grpSpPr>
          <p:sp>
            <p:nvSpPr>
              <p:cNvPr id="65" name="Freeform 113"/>
              <p:cNvSpPr>
                <a:spLocks/>
              </p:cNvSpPr>
              <p:nvPr/>
            </p:nvSpPr>
            <p:spPr bwMode="auto">
              <a:xfrm>
                <a:off x="7077" y="1803"/>
                <a:ext cx="192" cy="255"/>
              </a:xfrm>
              <a:custGeom>
                <a:avLst/>
                <a:gdLst>
                  <a:gd name="T0" fmla="+- 0 7173 7077"/>
                  <a:gd name="T1" fmla="*/ T0 w 192"/>
                  <a:gd name="T2" fmla="+- 0 2057 1803"/>
                  <a:gd name="T3" fmla="*/ 2057 h 255"/>
                  <a:gd name="T4" fmla="+- 0 7269 7077"/>
                  <a:gd name="T5" fmla="*/ T4 w 192"/>
                  <a:gd name="T6" fmla="+- 0 1930 1803"/>
                  <a:gd name="T7" fmla="*/ 1930 h 255"/>
                  <a:gd name="T8" fmla="+- 0 7173 7077"/>
                  <a:gd name="T9" fmla="*/ T8 w 192"/>
                  <a:gd name="T10" fmla="+- 0 1803 1803"/>
                  <a:gd name="T11" fmla="*/ 1803 h 255"/>
                  <a:gd name="T12" fmla="+- 0 7077 7077"/>
                  <a:gd name="T13" fmla="*/ T12 w 192"/>
                  <a:gd name="T14" fmla="+- 0 1930 1803"/>
                  <a:gd name="T15" fmla="*/ 1930 h 255"/>
                  <a:gd name="T16" fmla="+- 0 7173 7077"/>
                  <a:gd name="T17" fmla="*/ T16 w 192"/>
                  <a:gd name="T18" fmla="+- 0 2057 1803"/>
                  <a:gd name="T19" fmla="*/ 2057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1" name="Group 114"/>
            <p:cNvGrpSpPr>
              <a:grpSpLocks/>
            </p:cNvGrpSpPr>
            <p:nvPr/>
          </p:nvGrpSpPr>
          <p:grpSpPr bwMode="auto">
            <a:xfrm>
              <a:off x="6703" y="1501"/>
              <a:ext cx="192" cy="255"/>
              <a:chOff x="6703" y="1501"/>
              <a:chExt cx="192" cy="255"/>
            </a:xfrm>
          </p:grpSpPr>
          <p:sp>
            <p:nvSpPr>
              <p:cNvPr id="64" name="Freeform 115"/>
              <p:cNvSpPr>
                <a:spLocks/>
              </p:cNvSpPr>
              <p:nvPr/>
            </p:nvSpPr>
            <p:spPr bwMode="auto">
              <a:xfrm>
                <a:off x="6703" y="1501"/>
                <a:ext cx="192" cy="255"/>
              </a:xfrm>
              <a:custGeom>
                <a:avLst/>
                <a:gdLst>
                  <a:gd name="T0" fmla="+- 0 6799 6703"/>
                  <a:gd name="T1" fmla="*/ T0 w 192"/>
                  <a:gd name="T2" fmla="+- 0 1501 1501"/>
                  <a:gd name="T3" fmla="*/ 1501 h 255"/>
                  <a:gd name="T4" fmla="+- 0 6703 6703"/>
                  <a:gd name="T5" fmla="*/ T4 w 192"/>
                  <a:gd name="T6" fmla="+- 0 1628 1501"/>
                  <a:gd name="T7" fmla="*/ 1628 h 255"/>
                  <a:gd name="T8" fmla="+- 0 6799 6703"/>
                  <a:gd name="T9" fmla="*/ T8 w 192"/>
                  <a:gd name="T10" fmla="+- 0 1755 1501"/>
                  <a:gd name="T11" fmla="*/ 1755 h 255"/>
                  <a:gd name="T12" fmla="+- 0 6895 6703"/>
                  <a:gd name="T13" fmla="*/ T12 w 192"/>
                  <a:gd name="T14" fmla="+- 0 1628 1501"/>
                  <a:gd name="T15" fmla="*/ 1628 h 255"/>
                  <a:gd name="T16" fmla="+- 0 6799 6703"/>
                  <a:gd name="T17" fmla="*/ T16 w 192"/>
                  <a:gd name="T18" fmla="+- 0 1501 1501"/>
                  <a:gd name="T19" fmla="*/ 1501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0"/>
                    </a:moveTo>
                    <a:lnTo>
                      <a:pt x="0" y="127"/>
                    </a:lnTo>
                    <a:lnTo>
                      <a:pt x="96" y="254"/>
                    </a:lnTo>
                    <a:lnTo>
                      <a:pt x="192" y="127"/>
                    </a:lnTo>
                    <a:lnTo>
                      <a:pt x="96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2" name="Group 116"/>
            <p:cNvGrpSpPr>
              <a:grpSpLocks/>
            </p:cNvGrpSpPr>
            <p:nvPr/>
          </p:nvGrpSpPr>
          <p:grpSpPr bwMode="auto">
            <a:xfrm>
              <a:off x="6703" y="1501"/>
              <a:ext cx="192" cy="255"/>
              <a:chOff x="6703" y="1501"/>
              <a:chExt cx="192" cy="255"/>
            </a:xfrm>
          </p:grpSpPr>
          <p:sp>
            <p:nvSpPr>
              <p:cNvPr id="63" name="Freeform 117"/>
              <p:cNvSpPr>
                <a:spLocks/>
              </p:cNvSpPr>
              <p:nvPr/>
            </p:nvSpPr>
            <p:spPr bwMode="auto">
              <a:xfrm>
                <a:off x="6703" y="1501"/>
                <a:ext cx="192" cy="255"/>
              </a:xfrm>
              <a:custGeom>
                <a:avLst/>
                <a:gdLst>
                  <a:gd name="T0" fmla="+- 0 6799 6703"/>
                  <a:gd name="T1" fmla="*/ T0 w 192"/>
                  <a:gd name="T2" fmla="+- 0 1755 1501"/>
                  <a:gd name="T3" fmla="*/ 1755 h 255"/>
                  <a:gd name="T4" fmla="+- 0 6895 6703"/>
                  <a:gd name="T5" fmla="*/ T4 w 192"/>
                  <a:gd name="T6" fmla="+- 0 1628 1501"/>
                  <a:gd name="T7" fmla="*/ 1628 h 255"/>
                  <a:gd name="T8" fmla="+- 0 6799 6703"/>
                  <a:gd name="T9" fmla="*/ T8 w 192"/>
                  <a:gd name="T10" fmla="+- 0 1501 1501"/>
                  <a:gd name="T11" fmla="*/ 1501 h 255"/>
                  <a:gd name="T12" fmla="+- 0 6703 6703"/>
                  <a:gd name="T13" fmla="*/ T12 w 192"/>
                  <a:gd name="T14" fmla="+- 0 1628 1501"/>
                  <a:gd name="T15" fmla="*/ 1628 h 255"/>
                  <a:gd name="T16" fmla="+- 0 6799 6703"/>
                  <a:gd name="T17" fmla="*/ T16 w 192"/>
                  <a:gd name="T18" fmla="+- 0 1755 1501"/>
                  <a:gd name="T19" fmla="*/ 1755 h 25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92" h="255">
                    <a:moveTo>
                      <a:pt x="96" y="254"/>
                    </a:moveTo>
                    <a:lnTo>
                      <a:pt x="192" y="127"/>
                    </a:lnTo>
                    <a:lnTo>
                      <a:pt x="96" y="0"/>
                    </a:lnTo>
                    <a:lnTo>
                      <a:pt x="0" y="127"/>
                    </a:lnTo>
                    <a:lnTo>
                      <a:pt x="96" y="254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9350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 smtClean="0"/>
              <a:t>Random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Graph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2000" dirty="0" smtClean="0"/>
              <a:t>Assumption:</a:t>
            </a:r>
            <a:r>
              <a:rPr kumimoji="1" lang="zh-CN" altLang="en-US" sz="2000" dirty="0" smtClean="0"/>
              <a:t> </a:t>
            </a:r>
            <a:endParaRPr kumimoji="1" lang="en-US" altLang="zh-CN" sz="2000" dirty="0" smtClean="0"/>
          </a:p>
          <a:p>
            <a:pPr lvl="1"/>
            <a:r>
              <a:rPr kumimoji="1" lang="en-US" altLang="zh-CN" sz="1800" dirty="0" smtClean="0"/>
              <a:t>The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edges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of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the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graph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exist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independently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but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with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a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probability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that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is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not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identically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distributed.</a:t>
            </a:r>
            <a:r>
              <a:rPr kumimoji="1" lang="zh-CN" altLang="zh-CN" sz="2000" dirty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probability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represented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as</a:t>
            </a:r>
            <a:r>
              <a:rPr kumimoji="1" lang="zh-CN" altLang="en-US" sz="2000" dirty="0" smtClean="0"/>
              <a:t>Θ</a:t>
            </a:r>
            <a:r>
              <a:rPr kumimoji="1" lang="en-US" altLang="zh-CN" sz="2000" baseline="-25000" dirty="0" err="1" smtClean="0"/>
              <a:t>i</a:t>
            </a:r>
            <a:r>
              <a:rPr kumimoji="1" lang="zh-CN" altLang="zh-CN" sz="2000" dirty="0" smtClean="0"/>
              <a:t>.</a:t>
            </a:r>
            <a:endParaRPr kumimoji="1" lang="en-US" altLang="zh-CN" sz="2000" dirty="0" smtClean="0"/>
          </a:p>
          <a:p>
            <a:r>
              <a:rPr kumimoji="1" lang="en-US" altLang="zh-CN" sz="2000" dirty="0" smtClean="0"/>
              <a:t>How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to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determine</a:t>
            </a:r>
            <a:r>
              <a:rPr kumimoji="1" lang="zh-CN" altLang="en-US" sz="2000" dirty="0" smtClean="0"/>
              <a:t>Θ</a:t>
            </a:r>
            <a:r>
              <a:rPr kumimoji="1" lang="en-US" altLang="zh-CN" sz="2000" baseline="-25000" dirty="0" err="1" smtClean="0"/>
              <a:t>i</a:t>
            </a:r>
            <a:r>
              <a:rPr kumimoji="1" lang="zh-CN" altLang="zh-CN" sz="2000" dirty="0" smtClean="0"/>
              <a:t>:</a:t>
            </a:r>
            <a:endParaRPr kumimoji="1" lang="en-US" altLang="zh-CN" sz="2000" dirty="0" smtClean="0"/>
          </a:p>
          <a:p>
            <a:pPr lvl="1"/>
            <a:r>
              <a:rPr kumimoji="1" lang="en-US" altLang="zh-CN" sz="1800" dirty="0" smtClean="0"/>
              <a:t>For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a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err="1" smtClean="0"/>
              <a:t>dendrogram</a:t>
            </a:r>
            <a:r>
              <a:rPr kumimoji="1" lang="zh-CN" altLang="zh-CN" sz="1800" dirty="0" smtClean="0"/>
              <a:t>,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use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the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method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of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maximum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likelihood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to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estimate</a:t>
            </a:r>
            <a:r>
              <a:rPr kumimoji="1" lang="zh-CN" altLang="en-US" sz="1800" dirty="0" smtClean="0"/>
              <a:t> Θ</a:t>
            </a:r>
            <a:r>
              <a:rPr kumimoji="1" lang="en-US" altLang="zh-CN" sz="1800" baseline="-25000" dirty="0" err="1" smtClean="0"/>
              <a:t>i</a:t>
            </a:r>
            <a:r>
              <a:rPr kumimoji="1" lang="zh-CN" altLang="zh-CN" sz="1800" dirty="0" smtClean="0"/>
              <a:t>.</a:t>
            </a:r>
            <a:endParaRPr kumimoji="1" lang="en-US" altLang="zh-CN" sz="1800" dirty="0" smtClean="0"/>
          </a:p>
          <a:p>
            <a:pPr lvl="1"/>
            <a:r>
              <a:rPr kumimoji="1" lang="zh-CN" altLang="en-US" sz="1800" dirty="0" smtClean="0"/>
              <a:t>Θ</a:t>
            </a:r>
            <a:r>
              <a:rPr kumimoji="1" lang="en-US" altLang="zh-CN" sz="1800" baseline="-25000" dirty="0" err="1" smtClean="0"/>
              <a:t>i</a:t>
            </a:r>
            <a:r>
              <a:rPr kumimoji="1" lang="zh-CN" altLang="en-US" sz="1800" baseline="-25000" dirty="0" smtClean="0"/>
              <a:t> </a:t>
            </a:r>
            <a:r>
              <a:rPr kumimoji="1" lang="zh-CN" altLang="zh-CN" sz="1800" dirty="0" smtClean="0"/>
              <a:t>=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/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(L</a:t>
            </a:r>
            <a:r>
              <a:rPr kumimoji="1" lang="en-US" altLang="zh-CN" sz="1800" baseline="-25000" dirty="0" smtClean="0"/>
              <a:t>i</a:t>
            </a:r>
            <a:r>
              <a:rPr kumimoji="1" lang="zh-CN" altLang="en-US" sz="1800" dirty="0" smtClean="0"/>
              <a:t>*</a:t>
            </a:r>
            <a:r>
              <a:rPr kumimoji="1" lang="en-US" altLang="zh-CN" sz="1800" dirty="0" err="1" smtClean="0"/>
              <a:t>R</a:t>
            </a:r>
            <a:r>
              <a:rPr kumimoji="1" lang="en-US" altLang="zh-CN" sz="1800" baseline="-25000" dirty="0" err="1" smtClean="0"/>
              <a:t>i</a:t>
            </a:r>
            <a:r>
              <a:rPr kumimoji="1" lang="en-US" altLang="zh-CN" sz="1800" dirty="0" smtClean="0"/>
              <a:t>)</a:t>
            </a:r>
            <a:r>
              <a:rPr kumimoji="1" lang="zh-CN" altLang="en-US" sz="1800" dirty="0" smtClean="0"/>
              <a:t> </a:t>
            </a:r>
            <a:endParaRPr kumimoji="1" lang="en-US" altLang="zh-CN" sz="1800" dirty="0" smtClean="0"/>
          </a:p>
          <a:p>
            <a:pPr lvl="2"/>
            <a:r>
              <a:rPr kumimoji="1" lang="en-US" altLang="zh-CN" sz="1600" dirty="0" err="1" smtClean="0"/>
              <a:t>E</a:t>
            </a:r>
            <a:r>
              <a:rPr kumimoji="1" lang="en-US" altLang="zh-CN" sz="1600" baseline="-25000" dirty="0" err="1" smtClean="0"/>
              <a:t>i</a:t>
            </a:r>
            <a:r>
              <a:rPr kumimoji="1" lang="en-US" altLang="zh-CN" sz="1600" dirty="0" smtClean="0"/>
              <a:t>: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number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edges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graph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have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lowest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common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ancestor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i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(the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internal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node)</a:t>
            </a:r>
          </a:p>
          <a:p>
            <a:pPr lvl="2"/>
            <a:r>
              <a:rPr kumimoji="1" lang="en-US" altLang="zh-CN" sz="1600" dirty="0" smtClean="0"/>
              <a:t>L</a:t>
            </a:r>
            <a:r>
              <a:rPr kumimoji="1" lang="en-US" altLang="zh-CN" sz="1600" baseline="-25000" dirty="0" smtClean="0"/>
              <a:t>i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R</a:t>
            </a:r>
            <a:r>
              <a:rPr kumimoji="1" lang="en-US" altLang="zh-CN" sz="1600" baseline="-25000" dirty="0" err="1" smtClean="0"/>
              <a:t>i</a:t>
            </a:r>
            <a:r>
              <a:rPr kumimoji="1" lang="zh-CN" altLang="zh-CN" sz="1600" dirty="0" smtClean="0"/>
              <a:t>:</a:t>
            </a:r>
            <a:r>
              <a:rPr kumimoji="1" lang="en-US" altLang="zh-CN" sz="1600" dirty="0" smtClean="0"/>
              <a:t>number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leaves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left-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right-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subtree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rooted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i</a:t>
            </a:r>
            <a:r>
              <a:rPr kumimoji="1" lang="en-US" altLang="zh-CN" sz="1600" dirty="0" smtClean="0"/>
              <a:t>.</a:t>
            </a:r>
          </a:p>
          <a:p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likelihood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err="1" smtClean="0"/>
              <a:t>dendrogram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is:</a:t>
            </a:r>
          </a:p>
          <a:p>
            <a:pPr lvl="1"/>
            <a:r>
              <a:rPr kumimoji="1" lang="en-US" altLang="zh-CN" sz="1800" dirty="0" smtClean="0"/>
              <a:t>L</a:t>
            </a:r>
            <a:r>
              <a:rPr kumimoji="1" lang="en-US" altLang="zh-CN" sz="1800" baseline="-25000" dirty="0" smtClean="0"/>
              <a:t>H</a:t>
            </a:r>
            <a:r>
              <a:rPr kumimoji="1" lang="en-US" altLang="zh-CN" sz="1800" dirty="0" smtClean="0"/>
              <a:t>(D,</a:t>
            </a:r>
            <a:r>
              <a:rPr kumimoji="1" lang="zh-CN" altLang="en-US" sz="1800" dirty="0" smtClean="0"/>
              <a:t> Θ</a:t>
            </a:r>
            <a:r>
              <a:rPr kumimoji="1" lang="en-US" altLang="zh-CN" sz="1800" dirty="0" smtClean="0"/>
              <a:t>)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=</a:t>
            </a:r>
            <a:r>
              <a:rPr kumimoji="1" lang="zh-CN" altLang="en-US" sz="1800" dirty="0" smtClean="0"/>
              <a:t> Π</a:t>
            </a:r>
            <a:r>
              <a:rPr kumimoji="1" lang="en-US" altLang="zh-CN" sz="1800" baseline="-25000" dirty="0" err="1" smtClean="0"/>
              <a:t>i</a:t>
            </a:r>
            <a:r>
              <a:rPr kumimoji="1" lang="en-US" altLang="zh-CN" sz="1800" baseline="-25000" dirty="0" smtClean="0"/>
              <a:t>=1</a:t>
            </a:r>
            <a:r>
              <a:rPr kumimoji="1" lang="en-US" altLang="zh-CN" sz="1800" baseline="30000" dirty="0" smtClean="0"/>
              <a:t>n-1</a:t>
            </a:r>
            <a:r>
              <a:rPr kumimoji="1" lang="en-US" altLang="zh-CN" sz="1800" dirty="0" smtClean="0"/>
              <a:t>(</a:t>
            </a:r>
            <a:r>
              <a:rPr kumimoji="1" lang="en-US" altLang="zh-CN" sz="1800" dirty="0" err="1" smtClean="0"/>
              <a:t>Θ</a:t>
            </a:r>
            <a:r>
              <a:rPr kumimoji="1" lang="en-US" altLang="zh-CN" sz="1800" baseline="-25000" dirty="0" err="1" smtClean="0"/>
              <a:t>i</a:t>
            </a:r>
            <a:r>
              <a:rPr kumimoji="1" lang="en-US" altLang="zh-CN" sz="1800" dirty="0" smtClean="0"/>
              <a:t>)</a:t>
            </a:r>
            <a:r>
              <a:rPr kumimoji="1" lang="en-US" altLang="zh-CN" sz="1800" baseline="30000" dirty="0" err="1" smtClean="0"/>
              <a:t>E</a:t>
            </a:r>
            <a:r>
              <a:rPr kumimoji="1" lang="en-US" altLang="zh-CN" sz="1800" baseline="-25000" dirty="0" err="1" smtClean="0"/>
              <a:t>i</a:t>
            </a:r>
            <a:r>
              <a:rPr kumimoji="1" lang="zh-CN" altLang="en-US" sz="1800" baseline="-25000" dirty="0" smtClean="0"/>
              <a:t> </a:t>
            </a:r>
            <a:r>
              <a:rPr kumimoji="1" lang="en-US" altLang="zh-CN" sz="1800" dirty="0" smtClean="0"/>
              <a:t>(1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–</a:t>
            </a:r>
            <a:r>
              <a:rPr kumimoji="1" lang="zh-CN" altLang="en-US" sz="1800" dirty="0" smtClean="0"/>
              <a:t> Θ</a:t>
            </a:r>
            <a:r>
              <a:rPr kumimoji="1" lang="en-US" altLang="zh-CN" sz="1800" baseline="-25000" dirty="0" err="1" smtClean="0"/>
              <a:t>i</a:t>
            </a:r>
            <a:r>
              <a:rPr kumimoji="1" lang="en-US" altLang="zh-CN" sz="1800" dirty="0" smtClean="0"/>
              <a:t>)</a:t>
            </a:r>
            <a:r>
              <a:rPr kumimoji="1" lang="en-US" altLang="zh-CN" sz="1800" dirty="0"/>
              <a:t> </a:t>
            </a:r>
            <a:r>
              <a:rPr kumimoji="1" lang="en-US" altLang="zh-CN" sz="1800" baseline="30000" dirty="0"/>
              <a:t>Li</a:t>
            </a:r>
            <a:r>
              <a:rPr kumimoji="1" lang="zh-CN" altLang="en-US" sz="1800" baseline="30000" dirty="0"/>
              <a:t>*</a:t>
            </a:r>
            <a:r>
              <a:rPr kumimoji="1" lang="en-US" altLang="zh-CN" sz="1800" baseline="30000" dirty="0" err="1" smtClean="0"/>
              <a:t>Ri</a:t>
            </a:r>
            <a:r>
              <a:rPr kumimoji="1" lang="zh-CN" altLang="zh-CN" sz="1800" baseline="30000" dirty="0" smtClean="0"/>
              <a:t>-</a:t>
            </a:r>
            <a:r>
              <a:rPr kumimoji="1" lang="en-US" altLang="zh-CN" sz="1800" baseline="30000" dirty="0" err="1" smtClean="0"/>
              <a:t>Ei</a:t>
            </a:r>
            <a:endParaRPr kumimoji="1" lang="en-US" altLang="zh-CN" sz="1800" baseline="30000" dirty="0"/>
          </a:p>
        </p:txBody>
      </p:sp>
    </p:spTree>
    <p:extLst>
      <p:ext uri="{BB962C8B-B14F-4D97-AF65-F5344CB8AC3E}">
        <p14:creationId xmlns:p14="http://schemas.microsoft.com/office/powerpoint/2010/main" val="312199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/>
              <a:t>Random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2000" dirty="0" smtClean="0"/>
              <a:t>How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to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find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err="1" smtClean="0"/>
              <a:t>dendrogram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with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maximum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likelihood:</a:t>
            </a:r>
          </a:p>
          <a:p>
            <a:pPr lvl="1"/>
            <a:endParaRPr kumimoji="1" lang="en-US" altLang="zh-CN" sz="1800" dirty="0" smtClean="0"/>
          </a:p>
          <a:p>
            <a:pPr lvl="1"/>
            <a:r>
              <a:rPr kumimoji="1" lang="en-US" altLang="zh-CN" sz="1800" dirty="0" smtClean="0"/>
              <a:t>It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is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difficult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to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maximize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the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resulting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likelihood</a:t>
            </a:r>
            <a:r>
              <a:rPr kumimoji="1" lang="en-US" altLang="zh-CN" sz="1800" dirty="0" smtClean="0"/>
              <a:t>.</a:t>
            </a:r>
            <a:endParaRPr kumimoji="1" lang="en-US" altLang="zh-CN" sz="1800" dirty="0" smtClean="0"/>
          </a:p>
          <a:p>
            <a:pPr lvl="1"/>
            <a:r>
              <a:rPr kumimoji="1" lang="en-US" altLang="zh-CN" sz="1800" dirty="0" smtClean="0"/>
              <a:t>Employ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a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Markov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Chain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Monte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Carlo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(MCMC)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method</a:t>
            </a:r>
            <a:r>
              <a:rPr kumimoji="1" lang="zh-CN" altLang="en-US" sz="1800" dirty="0"/>
              <a:t>.</a:t>
            </a:r>
            <a:endParaRPr kumimoji="1" lang="en-US" altLang="zh-CN" sz="1800" dirty="0" smtClean="0"/>
          </a:p>
          <a:p>
            <a:pPr lvl="1"/>
            <a:endParaRPr kumimoji="1" lang="en-US" altLang="zh-CN" sz="1800" dirty="0" smtClean="0"/>
          </a:p>
          <a:p>
            <a:pPr lvl="1"/>
            <a:r>
              <a:rPr kumimoji="1" lang="en-US" altLang="zh-CN" sz="1800" dirty="0" smtClean="0"/>
              <a:t>The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number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of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err="1" smtClean="0"/>
              <a:t>dendrograms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with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n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leaves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is</a:t>
            </a:r>
            <a:r>
              <a:rPr kumimoji="1" lang="zh-CN" altLang="en-US" sz="1800" dirty="0" smtClean="0"/>
              <a:t> </a:t>
            </a:r>
            <a:r>
              <a:rPr kumimoji="1" lang="en-US" altLang="zh-CN" sz="1800" dirty="0" smtClean="0"/>
              <a:t>super-exponential:</a:t>
            </a:r>
            <a:r>
              <a:rPr kumimoji="1" lang="zh-CN" altLang="zh-CN" sz="1800" dirty="0" smtClean="0">
                <a:sym typeface="Wingdings"/>
              </a:rPr>
              <a:t>(</a:t>
            </a:r>
            <a:r>
              <a:rPr kumimoji="1" lang="en-US" altLang="zh-CN" sz="1800" dirty="0" smtClean="0">
                <a:sym typeface="Wingdings"/>
              </a:rPr>
              <a:t>2n-3)!!.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However,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in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practice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the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MCMC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process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works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relatively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quickly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for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networks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up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to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a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few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thousand</a:t>
            </a:r>
            <a:r>
              <a:rPr kumimoji="1" lang="zh-CN" altLang="en-US" sz="1800" dirty="0" smtClean="0">
                <a:sym typeface="Wingdings"/>
              </a:rPr>
              <a:t> </a:t>
            </a:r>
            <a:r>
              <a:rPr kumimoji="1" lang="en-US" altLang="zh-CN" sz="1800" dirty="0" smtClean="0">
                <a:sym typeface="Wingdings"/>
              </a:rPr>
              <a:t>vertices.</a:t>
            </a:r>
            <a:endParaRPr kumimoji="1"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3443365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6135"/>
          </a:xfrm>
        </p:spPr>
        <p:txBody>
          <a:bodyPr/>
          <a:lstStyle/>
          <a:p>
            <a:r>
              <a:rPr kumimoji="1" lang="en-US" altLang="zh-CN" dirty="0"/>
              <a:t>Random</a:t>
            </a:r>
            <a:r>
              <a:rPr kumimoji="1" lang="zh-CN" altLang="en-US" dirty="0"/>
              <a:t> </a:t>
            </a:r>
            <a:r>
              <a:rPr kumimoji="1" lang="en-US" altLang="zh-CN" dirty="0"/>
              <a:t>Graph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453437"/>
            <a:ext cx="8042276" cy="5250708"/>
          </a:xfrm>
        </p:spPr>
        <p:txBody>
          <a:bodyPr/>
          <a:lstStyle/>
          <a:p>
            <a:r>
              <a:rPr kumimoji="1" lang="en-US" altLang="zh-CN" sz="1800" dirty="0" smtClean="0"/>
              <a:t>Markov Chain Monte Carlo sampling:</a:t>
            </a:r>
          </a:p>
          <a:p>
            <a:pPr lvl="1"/>
            <a:r>
              <a:rPr kumimoji="1" lang="en-US" altLang="zh-CN" sz="1600" dirty="0" smtClean="0"/>
              <a:t>Let </a:t>
            </a:r>
            <a:r>
              <a:rPr kumimoji="1" lang="en-US" altLang="zh-CN" sz="1600" dirty="0" smtClean="0"/>
              <a:t>v denote the current state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(a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dendrogram</a:t>
            </a:r>
            <a:r>
              <a:rPr kumimoji="1" lang="en-US" altLang="zh-CN" sz="1600" dirty="0" smtClean="0"/>
              <a:t>) of the Markov Chain.</a:t>
            </a:r>
          </a:p>
          <a:p>
            <a:pPr lvl="1"/>
            <a:r>
              <a:rPr kumimoji="1" lang="en-US" altLang="zh-CN" sz="1600" dirty="0" smtClean="0"/>
              <a:t>Each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internal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node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dendrogram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associated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with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three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subtress</a:t>
            </a:r>
            <a:r>
              <a:rPr kumimoji="1" lang="en-US" altLang="zh-CN" sz="1600" dirty="0" smtClean="0"/>
              <a:t>: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two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are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its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children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one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its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sibling.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There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are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three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configurations</a:t>
            </a:r>
            <a:r>
              <a:rPr kumimoji="1" lang="zh-CN" altLang="en-US" sz="1600" dirty="0" smtClean="0"/>
              <a:t>.</a:t>
            </a:r>
            <a:endParaRPr kumimoji="1" lang="en-US" altLang="zh-CN" sz="1600" dirty="0" smtClean="0"/>
          </a:p>
          <a:p>
            <a:pPr lvl="1"/>
            <a:endParaRPr kumimoji="1" lang="en-US" altLang="zh-CN" sz="1600" dirty="0"/>
          </a:p>
          <a:p>
            <a:pPr lvl="1"/>
            <a:endParaRPr kumimoji="1" lang="en-US" altLang="zh-CN" sz="1600" dirty="0" smtClean="0"/>
          </a:p>
          <a:p>
            <a:pPr lvl="1"/>
            <a:endParaRPr kumimoji="1" lang="en-US" altLang="zh-CN" sz="1600" dirty="0" smtClean="0"/>
          </a:p>
          <a:p>
            <a:pPr marL="349250" lvl="1" indent="0">
              <a:buNone/>
            </a:pPr>
            <a:r>
              <a:rPr kumimoji="1" lang="zh-CN" altLang="en-US" sz="1200" dirty="0" smtClean="0"/>
              <a:t>    </a:t>
            </a:r>
            <a:endParaRPr kumimoji="1" lang="en-US" altLang="zh-CN" sz="1200" dirty="0" smtClean="0"/>
          </a:p>
          <a:p>
            <a:pPr marL="349250" lvl="1" indent="0">
              <a:buNone/>
            </a:pPr>
            <a:r>
              <a:rPr kumimoji="1" lang="zh-CN" altLang="zh-CN" sz="1200" dirty="0" smtClean="0"/>
              <a:t> </a:t>
            </a:r>
            <a:r>
              <a:rPr kumimoji="1" lang="zh-CN" altLang="en-US" sz="1200" dirty="0" smtClean="0"/>
              <a:t>    </a:t>
            </a:r>
            <a:r>
              <a:rPr kumimoji="1" lang="en-US" altLang="zh-CN" sz="1200" dirty="0" smtClean="0"/>
              <a:t>a</a:t>
            </a:r>
            <a:r>
              <a:rPr kumimoji="1" lang="zh-CN" altLang="en-US" sz="1200" dirty="0" smtClean="0"/>
              <a:t>     </a:t>
            </a:r>
            <a:r>
              <a:rPr kumimoji="1" lang="en-US" altLang="zh-CN" sz="1200" dirty="0" smtClean="0"/>
              <a:t>b</a:t>
            </a:r>
            <a:r>
              <a:rPr kumimoji="1" lang="zh-CN" altLang="en-US" sz="1200" dirty="0" smtClean="0"/>
              <a:t>     </a:t>
            </a:r>
            <a:r>
              <a:rPr kumimoji="1" lang="en-US" altLang="zh-CN" sz="1200" dirty="0" smtClean="0"/>
              <a:t>c</a:t>
            </a:r>
            <a:r>
              <a:rPr kumimoji="1" lang="zh-CN" altLang="en-US" sz="1200" dirty="0" smtClean="0"/>
              <a:t>            </a:t>
            </a:r>
            <a:r>
              <a:rPr kumimoji="1" lang="en-US" altLang="zh-CN" sz="1200" dirty="0" smtClean="0"/>
              <a:t>a</a:t>
            </a:r>
            <a:r>
              <a:rPr kumimoji="1" lang="zh-CN" altLang="en-US" sz="1200" dirty="0" smtClean="0"/>
              <a:t>     </a:t>
            </a:r>
            <a:r>
              <a:rPr kumimoji="1" lang="en-US" altLang="zh-CN" sz="1200" dirty="0" smtClean="0"/>
              <a:t>b</a:t>
            </a:r>
            <a:r>
              <a:rPr kumimoji="1" lang="zh-CN" altLang="en-US" sz="1200" dirty="0" smtClean="0"/>
              <a:t>     </a:t>
            </a:r>
            <a:r>
              <a:rPr kumimoji="1" lang="en-US" altLang="zh-CN" sz="1200" dirty="0" smtClean="0"/>
              <a:t>c</a:t>
            </a:r>
            <a:r>
              <a:rPr kumimoji="1" lang="zh-CN" altLang="en-US" sz="1200" dirty="0" smtClean="0"/>
              <a:t>         </a:t>
            </a:r>
            <a:r>
              <a:rPr kumimoji="1" lang="en-US" altLang="zh-CN" sz="1200" dirty="0" smtClean="0"/>
              <a:t>a</a:t>
            </a:r>
            <a:r>
              <a:rPr kumimoji="1" lang="zh-CN" altLang="en-US" sz="1200" dirty="0" smtClean="0"/>
              <a:t>    </a:t>
            </a:r>
            <a:r>
              <a:rPr kumimoji="1" lang="en-US" altLang="zh-CN" sz="1200" dirty="0" smtClean="0"/>
              <a:t>c</a:t>
            </a:r>
            <a:r>
              <a:rPr kumimoji="1" lang="zh-CN" altLang="en-US" sz="1200" dirty="0" smtClean="0"/>
              <a:t>     </a:t>
            </a:r>
            <a:r>
              <a:rPr kumimoji="1" lang="en-US" altLang="zh-CN" sz="1200" dirty="0" smtClean="0"/>
              <a:t>b</a:t>
            </a:r>
            <a:endParaRPr kumimoji="1" lang="en-US" altLang="zh-CN" sz="1200" dirty="0"/>
          </a:p>
          <a:p>
            <a:pPr lvl="1"/>
            <a:endParaRPr kumimoji="1" lang="en-US" altLang="zh-CN" sz="1600" dirty="0" smtClean="0"/>
          </a:p>
          <a:p>
            <a:pPr lvl="1"/>
            <a:r>
              <a:rPr kumimoji="1" lang="en-US" altLang="zh-CN" sz="1600" dirty="0" smtClean="0"/>
              <a:t>Each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time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for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transition,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choose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internal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node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randomly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choose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one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its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two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alternate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configurations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uniformly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random. For larger graphs, we can apply more dramatically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change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structure. </a:t>
            </a:r>
          </a:p>
          <a:p>
            <a:pPr lvl="1"/>
            <a:r>
              <a:rPr kumimoji="1" lang="en-US" altLang="zh-CN" sz="1600" dirty="0" smtClean="0"/>
              <a:t>We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only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accept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transition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yields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increase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in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likelihood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or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no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change: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Lμ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&gt;=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L</a:t>
            </a:r>
            <a:r>
              <a:rPr kumimoji="1" lang="en-US" altLang="zh-CN" sz="1600" baseline="-25000" dirty="0" err="1" smtClean="0"/>
              <a:t>v</a:t>
            </a:r>
            <a:r>
              <a:rPr kumimoji="1" lang="en-US" altLang="zh-CN" sz="1600" dirty="0" smtClean="0"/>
              <a:t>;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otherwise,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accept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a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transition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that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decreases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likihood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with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probability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equal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ratio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of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the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respective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state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likelihoods</a:t>
            </a:r>
            <a:r>
              <a:rPr kumimoji="1" lang="zh-CN" altLang="en-US" sz="1600" dirty="0" smtClean="0"/>
              <a:t>: </a:t>
            </a:r>
            <a:r>
              <a:rPr kumimoji="1" lang="en-US" altLang="zh-CN" sz="1600" dirty="0" err="1" smtClean="0"/>
              <a:t>Lμ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/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L</a:t>
            </a:r>
            <a:r>
              <a:rPr kumimoji="1" lang="en-US" altLang="zh-CN" sz="1600" baseline="-25000" dirty="0" err="1" smtClean="0"/>
              <a:t>v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smtClean="0"/>
              <a:t>=</a:t>
            </a:r>
            <a:r>
              <a:rPr kumimoji="1" lang="zh-CN" altLang="en-US" sz="1600" dirty="0" smtClean="0"/>
              <a:t> </a:t>
            </a:r>
            <a:r>
              <a:rPr kumimoji="1" lang="en-US" altLang="zh-CN" sz="1600" dirty="0" err="1" smtClean="0"/>
              <a:t>e</a:t>
            </a:r>
            <a:r>
              <a:rPr kumimoji="1" lang="en-US" altLang="zh-CN" sz="1600" baseline="30000" dirty="0" err="1" smtClean="0"/>
              <a:t>logLv</a:t>
            </a:r>
            <a:r>
              <a:rPr kumimoji="1" lang="zh-CN" altLang="en-US" sz="1600" baseline="30000" dirty="0" smtClean="0"/>
              <a:t> </a:t>
            </a:r>
            <a:r>
              <a:rPr kumimoji="1" lang="en-US" altLang="zh-CN" sz="1600" baseline="30000" dirty="0" smtClean="0"/>
              <a:t>-</a:t>
            </a:r>
            <a:r>
              <a:rPr kumimoji="1" lang="zh-CN" altLang="en-US" sz="1600" baseline="30000" dirty="0" smtClean="0"/>
              <a:t> </a:t>
            </a:r>
            <a:r>
              <a:rPr kumimoji="1" lang="en-US" altLang="zh-CN" sz="1600" baseline="30000" dirty="0" err="1" smtClean="0"/>
              <a:t>logLμ</a:t>
            </a:r>
            <a:endParaRPr kumimoji="1" lang="en-US" altLang="zh-CN" sz="1600" dirty="0" smtClean="0"/>
          </a:p>
          <a:p>
            <a:pPr lvl="1"/>
            <a:endParaRPr kumimoji="1" lang="en-US" altLang="zh-CN" sz="1600" dirty="0"/>
          </a:p>
          <a:p>
            <a:pPr lvl="1"/>
            <a:endParaRPr kumimoji="1" lang="en-US" altLang="zh-CN" sz="1600" dirty="0" smtClean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269632" y="3200306"/>
            <a:ext cx="715963" cy="687387"/>
            <a:chOff x="6681" y="-1133"/>
            <a:chExt cx="1128" cy="1082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6803" y="-623"/>
              <a:ext cx="2" cy="501"/>
              <a:chOff x="6803" y="-623"/>
              <a:chExt cx="2" cy="501"/>
            </a:xfrm>
          </p:grpSpPr>
          <p:sp>
            <p:nvSpPr>
              <p:cNvPr id="32" name="Freeform 3"/>
              <p:cNvSpPr>
                <a:spLocks/>
              </p:cNvSpPr>
              <p:nvPr/>
            </p:nvSpPr>
            <p:spPr bwMode="auto">
              <a:xfrm>
                <a:off x="6803" y="-623"/>
                <a:ext cx="2" cy="501"/>
              </a:xfrm>
              <a:custGeom>
                <a:avLst/>
                <a:gdLst>
                  <a:gd name="T0" fmla="+- 0 -122 -623"/>
                  <a:gd name="T1" fmla="*/ -122 h 501"/>
                  <a:gd name="T2" fmla="+- 0 -623 -623"/>
                  <a:gd name="T3" fmla="*/ -623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1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7245" y="-623"/>
              <a:ext cx="2" cy="501"/>
              <a:chOff x="7245" y="-623"/>
              <a:chExt cx="2" cy="501"/>
            </a:xfrm>
          </p:grpSpPr>
          <p:sp>
            <p:nvSpPr>
              <p:cNvPr id="31" name="Freeform 5"/>
              <p:cNvSpPr>
                <a:spLocks/>
              </p:cNvSpPr>
              <p:nvPr/>
            </p:nvSpPr>
            <p:spPr bwMode="auto">
              <a:xfrm>
                <a:off x="7245" y="-623"/>
                <a:ext cx="2" cy="501"/>
              </a:xfrm>
              <a:custGeom>
                <a:avLst/>
                <a:gdLst>
                  <a:gd name="T0" fmla="+- 0 -122 -623"/>
                  <a:gd name="T1" fmla="*/ -122 h 501"/>
                  <a:gd name="T2" fmla="+- 0 -623 -623"/>
                  <a:gd name="T3" fmla="*/ -623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1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7023" y="-1125"/>
              <a:ext cx="2" cy="501"/>
              <a:chOff x="7023" y="-1125"/>
              <a:chExt cx="2" cy="501"/>
            </a:xfrm>
          </p:grpSpPr>
          <p:sp>
            <p:nvSpPr>
              <p:cNvPr id="30" name="Freeform 7"/>
              <p:cNvSpPr>
                <a:spLocks/>
              </p:cNvSpPr>
              <p:nvPr/>
            </p:nvSpPr>
            <p:spPr bwMode="auto">
              <a:xfrm>
                <a:off x="7023" y="-1125"/>
                <a:ext cx="2" cy="501"/>
              </a:xfrm>
              <a:custGeom>
                <a:avLst/>
                <a:gdLst>
                  <a:gd name="T0" fmla="+- 0 -623 -1125"/>
                  <a:gd name="T1" fmla="*/ -623 h 501"/>
                  <a:gd name="T2" fmla="+- 0 -1125 -1125"/>
                  <a:gd name="T3" fmla="*/ -1125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2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6803" y="-623"/>
              <a:ext cx="442" cy="2"/>
              <a:chOff x="6803" y="-623"/>
              <a:chExt cx="442" cy="2"/>
            </a:xfrm>
          </p:grpSpPr>
          <p:sp>
            <p:nvSpPr>
              <p:cNvPr id="29" name="Freeform 9"/>
              <p:cNvSpPr>
                <a:spLocks/>
              </p:cNvSpPr>
              <p:nvPr/>
            </p:nvSpPr>
            <p:spPr bwMode="auto">
              <a:xfrm>
                <a:off x="6803" y="-623"/>
                <a:ext cx="442" cy="2"/>
              </a:xfrm>
              <a:custGeom>
                <a:avLst/>
                <a:gdLst>
                  <a:gd name="T0" fmla="+- 0 6803 6803"/>
                  <a:gd name="T1" fmla="*/ T0 w 442"/>
                  <a:gd name="T2" fmla="+- 0 7245 6803"/>
                  <a:gd name="T3" fmla="*/ T2 w 442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442">
                    <a:moveTo>
                      <a:pt x="0" y="0"/>
                    </a:moveTo>
                    <a:lnTo>
                      <a:pt x="442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7687" y="-1125"/>
              <a:ext cx="2" cy="1003"/>
              <a:chOff x="7687" y="-1125"/>
              <a:chExt cx="2" cy="1003"/>
            </a:xfrm>
          </p:grpSpPr>
          <p:sp>
            <p:nvSpPr>
              <p:cNvPr id="28" name="Freeform 11"/>
              <p:cNvSpPr>
                <a:spLocks/>
              </p:cNvSpPr>
              <p:nvPr/>
            </p:nvSpPr>
            <p:spPr bwMode="auto">
              <a:xfrm>
                <a:off x="7687" y="-1125"/>
                <a:ext cx="2" cy="1003"/>
              </a:xfrm>
              <a:custGeom>
                <a:avLst/>
                <a:gdLst>
                  <a:gd name="T0" fmla="+- 0 -122 -1125"/>
                  <a:gd name="T1" fmla="*/ -122 h 1003"/>
                  <a:gd name="T2" fmla="+- 0 -1125 -1125"/>
                  <a:gd name="T3" fmla="*/ -1125 h 100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1003">
                    <a:moveTo>
                      <a:pt x="0" y="100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7023" y="-1125"/>
              <a:ext cx="663" cy="2"/>
              <a:chOff x="7023" y="-1125"/>
              <a:chExt cx="663" cy="2"/>
            </a:xfrm>
          </p:grpSpPr>
          <p:sp>
            <p:nvSpPr>
              <p:cNvPr id="27" name="Freeform 13"/>
              <p:cNvSpPr>
                <a:spLocks/>
              </p:cNvSpPr>
              <p:nvPr/>
            </p:nvSpPr>
            <p:spPr bwMode="auto">
              <a:xfrm>
                <a:off x="7023" y="-1125"/>
                <a:ext cx="663" cy="2"/>
              </a:xfrm>
              <a:custGeom>
                <a:avLst/>
                <a:gdLst>
                  <a:gd name="T0" fmla="+- 0 7023 7023"/>
                  <a:gd name="T1" fmla="*/ T0 w 663"/>
                  <a:gd name="T2" fmla="+- 0 7687 7023"/>
                  <a:gd name="T3" fmla="*/ T2 w 66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63">
                    <a:moveTo>
                      <a:pt x="0" y="0"/>
                    </a:moveTo>
                    <a:lnTo>
                      <a:pt x="664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6959" y="-686"/>
              <a:ext cx="128" cy="126"/>
              <a:chOff x="6959" y="-686"/>
              <a:chExt cx="128" cy="126"/>
            </a:xfrm>
          </p:grpSpPr>
          <p:sp>
            <p:nvSpPr>
              <p:cNvPr id="26" name="Freeform 15"/>
              <p:cNvSpPr>
                <a:spLocks/>
              </p:cNvSpPr>
              <p:nvPr/>
            </p:nvSpPr>
            <p:spPr bwMode="auto">
              <a:xfrm>
                <a:off x="6959" y="-686"/>
                <a:ext cx="128" cy="126"/>
              </a:xfrm>
              <a:custGeom>
                <a:avLst/>
                <a:gdLst>
                  <a:gd name="T0" fmla="+- 0 7011 6959"/>
                  <a:gd name="T1" fmla="*/ T0 w 128"/>
                  <a:gd name="T2" fmla="+- 0 -686 -686"/>
                  <a:gd name="T3" fmla="*/ -686 h 126"/>
                  <a:gd name="T4" fmla="+- 0 6991 6959"/>
                  <a:gd name="T5" fmla="*/ T4 w 128"/>
                  <a:gd name="T6" fmla="+- 0 -678 -686"/>
                  <a:gd name="T7" fmla="*/ -678 h 126"/>
                  <a:gd name="T8" fmla="+- 0 6974 6959"/>
                  <a:gd name="T9" fmla="*/ T8 w 128"/>
                  <a:gd name="T10" fmla="+- 0 -664 -686"/>
                  <a:gd name="T11" fmla="*/ -664 h 126"/>
                  <a:gd name="T12" fmla="+- 0 6963 6959"/>
                  <a:gd name="T13" fmla="*/ T12 w 128"/>
                  <a:gd name="T14" fmla="+- 0 -646 -686"/>
                  <a:gd name="T15" fmla="*/ -646 h 126"/>
                  <a:gd name="T16" fmla="+- 0 6959 6959"/>
                  <a:gd name="T17" fmla="*/ T16 w 128"/>
                  <a:gd name="T18" fmla="+- 0 -623 -686"/>
                  <a:gd name="T19" fmla="*/ -623 h 126"/>
                  <a:gd name="T20" fmla="+- 0 6963 6959"/>
                  <a:gd name="T21" fmla="*/ T20 w 128"/>
                  <a:gd name="T22" fmla="+- 0 -603 -686"/>
                  <a:gd name="T23" fmla="*/ -603 h 126"/>
                  <a:gd name="T24" fmla="+- 0 6972 6959"/>
                  <a:gd name="T25" fmla="*/ T24 w 128"/>
                  <a:gd name="T26" fmla="+- 0 -586 -686"/>
                  <a:gd name="T27" fmla="*/ -586 h 126"/>
                  <a:gd name="T28" fmla="+- 0 6988 6959"/>
                  <a:gd name="T29" fmla="*/ T28 w 128"/>
                  <a:gd name="T30" fmla="+- 0 -572 -686"/>
                  <a:gd name="T31" fmla="*/ -572 h 126"/>
                  <a:gd name="T32" fmla="+- 0 7009 6959"/>
                  <a:gd name="T33" fmla="*/ T32 w 128"/>
                  <a:gd name="T34" fmla="+- 0 -563 -686"/>
                  <a:gd name="T35" fmla="*/ -563 h 126"/>
                  <a:gd name="T36" fmla="+- 0 7035 6959"/>
                  <a:gd name="T37" fmla="*/ T36 w 128"/>
                  <a:gd name="T38" fmla="+- 0 -560 -686"/>
                  <a:gd name="T39" fmla="*/ -560 h 126"/>
                  <a:gd name="T40" fmla="+- 0 7056 6959"/>
                  <a:gd name="T41" fmla="*/ T40 w 128"/>
                  <a:gd name="T42" fmla="+- 0 -568 -686"/>
                  <a:gd name="T43" fmla="*/ -568 h 126"/>
                  <a:gd name="T44" fmla="+- 0 7072 6959"/>
                  <a:gd name="T45" fmla="*/ T44 w 128"/>
                  <a:gd name="T46" fmla="+- 0 -582 -686"/>
                  <a:gd name="T47" fmla="*/ -582 h 126"/>
                  <a:gd name="T48" fmla="+- 0 7083 6959"/>
                  <a:gd name="T49" fmla="*/ T48 w 128"/>
                  <a:gd name="T50" fmla="+- 0 -601 -686"/>
                  <a:gd name="T51" fmla="*/ -601 h 126"/>
                  <a:gd name="T52" fmla="+- 0 7087 6959"/>
                  <a:gd name="T53" fmla="*/ T52 w 128"/>
                  <a:gd name="T54" fmla="+- 0 -623 -686"/>
                  <a:gd name="T55" fmla="*/ -623 h 126"/>
                  <a:gd name="T56" fmla="+- 0 7087 6959"/>
                  <a:gd name="T57" fmla="*/ T56 w 128"/>
                  <a:gd name="T58" fmla="+- 0 -624 -686"/>
                  <a:gd name="T59" fmla="*/ -624 h 126"/>
                  <a:gd name="T60" fmla="+- 0 7084 6959"/>
                  <a:gd name="T61" fmla="*/ T60 w 128"/>
                  <a:gd name="T62" fmla="+- 0 -644 -686"/>
                  <a:gd name="T63" fmla="*/ -644 h 126"/>
                  <a:gd name="T64" fmla="+- 0 7074 6959"/>
                  <a:gd name="T65" fmla="*/ T64 w 128"/>
                  <a:gd name="T66" fmla="+- 0 -661 -686"/>
                  <a:gd name="T67" fmla="*/ -661 h 126"/>
                  <a:gd name="T68" fmla="+- 0 7058 6959"/>
                  <a:gd name="T69" fmla="*/ T68 w 128"/>
                  <a:gd name="T70" fmla="+- 0 -675 -686"/>
                  <a:gd name="T71" fmla="*/ -675 h 126"/>
                  <a:gd name="T72" fmla="+- 0 7037 6959"/>
                  <a:gd name="T73" fmla="*/ T72 w 128"/>
                  <a:gd name="T74" fmla="+- 0 -684 -686"/>
                  <a:gd name="T75" fmla="*/ -684 h 126"/>
                  <a:gd name="T76" fmla="+- 0 7011 6959"/>
                  <a:gd name="T77" fmla="*/ T76 w 128"/>
                  <a:gd name="T78" fmla="+- 0 -686 -686"/>
                  <a:gd name="T79" fmla="*/ -686 h 1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</a:cxnLst>
                <a:rect l="0" t="0" r="r" b="b"/>
                <a:pathLst>
                  <a:path w="128" h="126">
                    <a:moveTo>
                      <a:pt x="52" y="0"/>
                    </a:moveTo>
                    <a:lnTo>
                      <a:pt x="32" y="8"/>
                    </a:lnTo>
                    <a:lnTo>
                      <a:pt x="15" y="22"/>
                    </a:lnTo>
                    <a:lnTo>
                      <a:pt x="4" y="40"/>
                    </a:lnTo>
                    <a:lnTo>
                      <a:pt x="0" y="63"/>
                    </a:lnTo>
                    <a:lnTo>
                      <a:pt x="4" y="83"/>
                    </a:lnTo>
                    <a:lnTo>
                      <a:pt x="13" y="100"/>
                    </a:lnTo>
                    <a:lnTo>
                      <a:pt x="29" y="114"/>
                    </a:lnTo>
                    <a:lnTo>
                      <a:pt x="50" y="123"/>
                    </a:lnTo>
                    <a:lnTo>
                      <a:pt x="76" y="126"/>
                    </a:lnTo>
                    <a:lnTo>
                      <a:pt x="97" y="118"/>
                    </a:lnTo>
                    <a:lnTo>
                      <a:pt x="113" y="104"/>
                    </a:lnTo>
                    <a:lnTo>
                      <a:pt x="124" y="85"/>
                    </a:lnTo>
                    <a:lnTo>
                      <a:pt x="128" y="63"/>
                    </a:lnTo>
                    <a:lnTo>
                      <a:pt x="128" y="62"/>
                    </a:lnTo>
                    <a:lnTo>
                      <a:pt x="125" y="42"/>
                    </a:lnTo>
                    <a:lnTo>
                      <a:pt x="115" y="25"/>
                    </a:lnTo>
                    <a:lnTo>
                      <a:pt x="99" y="11"/>
                    </a:lnTo>
                    <a:lnTo>
                      <a:pt x="78" y="2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2" name="Group 16"/>
            <p:cNvGrpSpPr>
              <a:grpSpLocks/>
            </p:cNvGrpSpPr>
            <p:nvPr/>
          </p:nvGrpSpPr>
          <p:grpSpPr bwMode="auto">
            <a:xfrm>
              <a:off x="6959" y="-686"/>
              <a:ext cx="128" cy="126"/>
              <a:chOff x="6959" y="-686"/>
              <a:chExt cx="128" cy="126"/>
            </a:xfrm>
          </p:grpSpPr>
          <p:sp>
            <p:nvSpPr>
              <p:cNvPr id="25" name="Freeform 17"/>
              <p:cNvSpPr>
                <a:spLocks/>
              </p:cNvSpPr>
              <p:nvPr/>
            </p:nvSpPr>
            <p:spPr bwMode="auto">
              <a:xfrm>
                <a:off x="6959" y="-686"/>
                <a:ext cx="128" cy="126"/>
              </a:xfrm>
              <a:custGeom>
                <a:avLst/>
                <a:gdLst>
                  <a:gd name="T0" fmla="+- 0 7087 6959"/>
                  <a:gd name="T1" fmla="*/ T0 w 128"/>
                  <a:gd name="T2" fmla="+- 0 -623 -686"/>
                  <a:gd name="T3" fmla="*/ -623 h 126"/>
                  <a:gd name="T4" fmla="+- 0 7083 6959"/>
                  <a:gd name="T5" fmla="*/ T4 w 128"/>
                  <a:gd name="T6" fmla="+- 0 -601 -686"/>
                  <a:gd name="T7" fmla="*/ -601 h 126"/>
                  <a:gd name="T8" fmla="+- 0 7072 6959"/>
                  <a:gd name="T9" fmla="*/ T8 w 128"/>
                  <a:gd name="T10" fmla="+- 0 -582 -686"/>
                  <a:gd name="T11" fmla="*/ -582 h 126"/>
                  <a:gd name="T12" fmla="+- 0 7056 6959"/>
                  <a:gd name="T13" fmla="*/ T12 w 128"/>
                  <a:gd name="T14" fmla="+- 0 -568 -686"/>
                  <a:gd name="T15" fmla="*/ -568 h 126"/>
                  <a:gd name="T16" fmla="+- 0 7035 6959"/>
                  <a:gd name="T17" fmla="*/ T16 w 128"/>
                  <a:gd name="T18" fmla="+- 0 -560 -686"/>
                  <a:gd name="T19" fmla="*/ -560 h 126"/>
                  <a:gd name="T20" fmla="+- 0 7009 6959"/>
                  <a:gd name="T21" fmla="*/ T20 w 128"/>
                  <a:gd name="T22" fmla="+- 0 -563 -686"/>
                  <a:gd name="T23" fmla="*/ -563 h 126"/>
                  <a:gd name="T24" fmla="+- 0 6988 6959"/>
                  <a:gd name="T25" fmla="*/ T24 w 128"/>
                  <a:gd name="T26" fmla="+- 0 -572 -686"/>
                  <a:gd name="T27" fmla="*/ -572 h 126"/>
                  <a:gd name="T28" fmla="+- 0 6972 6959"/>
                  <a:gd name="T29" fmla="*/ T28 w 128"/>
                  <a:gd name="T30" fmla="+- 0 -586 -686"/>
                  <a:gd name="T31" fmla="*/ -586 h 126"/>
                  <a:gd name="T32" fmla="+- 0 6963 6959"/>
                  <a:gd name="T33" fmla="*/ T32 w 128"/>
                  <a:gd name="T34" fmla="+- 0 -603 -686"/>
                  <a:gd name="T35" fmla="*/ -603 h 126"/>
                  <a:gd name="T36" fmla="+- 0 6959 6959"/>
                  <a:gd name="T37" fmla="*/ T36 w 128"/>
                  <a:gd name="T38" fmla="+- 0 -623 -686"/>
                  <a:gd name="T39" fmla="*/ -623 h 126"/>
                  <a:gd name="T40" fmla="+- 0 6963 6959"/>
                  <a:gd name="T41" fmla="*/ T40 w 128"/>
                  <a:gd name="T42" fmla="+- 0 -646 -686"/>
                  <a:gd name="T43" fmla="*/ -646 h 126"/>
                  <a:gd name="T44" fmla="+- 0 6974 6959"/>
                  <a:gd name="T45" fmla="*/ T44 w 128"/>
                  <a:gd name="T46" fmla="+- 0 -664 -686"/>
                  <a:gd name="T47" fmla="*/ -664 h 126"/>
                  <a:gd name="T48" fmla="+- 0 6991 6959"/>
                  <a:gd name="T49" fmla="*/ T48 w 128"/>
                  <a:gd name="T50" fmla="+- 0 -678 -686"/>
                  <a:gd name="T51" fmla="*/ -678 h 126"/>
                  <a:gd name="T52" fmla="+- 0 7011 6959"/>
                  <a:gd name="T53" fmla="*/ T52 w 128"/>
                  <a:gd name="T54" fmla="+- 0 -686 -686"/>
                  <a:gd name="T55" fmla="*/ -686 h 126"/>
                  <a:gd name="T56" fmla="+- 0 7037 6959"/>
                  <a:gd name="T57" fmla="*/ T56 w 128"/>
                  <a:gd name="T58" fmla="+- 0 -684 -686"/>
                  <a:gd name="T59" fmla="*/ -684 h 126"/>
                  <a:gd name="T60" fmla="+- 0 7058 6959"/>
                  <a:gd name="T61" fmla="*/ T60 w 128"/>
                  <a:gd name="T62" fmla="+- 0 -675 -686"/>
                  <a:gd name="T63" fmla="*/ -675 h 126"/>
                  <a:gd name="T64" fmla="+- 0 7074 6959"/>
                  <a:gd name="T65" fmla="*/ T64 w 128"/>
                  <a:gd name="T66" fmla="+- 0 -661 -686"/>
                  <a:gd name="T67" fmla="*/ -661 h 126"/>
                  <a:gd name="T68" fmla="+- 0 7084 6959"/>
                  <a:gd name="T69" fmla="*/ T68 w 128"/>
                  <a:gd name="T70" fmla="+- 0 -644 -686"/>
                  <a:gd name="T71" fmla="*/ -644 h 126"/>
                  <a:gd name="T72" fmla="+- 0 7087 6959"/>
                  <a:gd name="T73" fmla="*/ T72 w 128"/>
                  <a:gd name="T74" fmla="+- 0 -624 -686"/>
                  <a:gd name="T75" fmla="*/ -624 h 1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</a:cxnLst>
                <a:rect l="0" t="0" r="r" b="b"/>
                <a:pathLst>
                  <a:path w="128" h="126">
                    <a:moveTo>
                      <a:pt x="128" y="63"/>
                    </a:moveTo>
                    <a:lnTo>
                      <a:pt x="124" y="85"/>
                    </a:lnTo>
                    <a:lnTo>
                      <a:pt x="113" y="104"/>
                    </a:lnTo>
                    <a:lnTo>
                      <a:pt x="97" y="118"/>
                    </a:lnTo>
                    <a:lnTo>
                      <a:pt x="76" y="126"/>
                    </a:lnTo>
                    <a:lnTo>
                      <a:pt x="50" y="123"/>
                    </a:lnTo>
                    <a:lnTo>
                      <a:pt x="29" y="114"/>
                    </a:lnTo>
                    <a:lnTo>
                      <a:pt x="13" y="100"/>
                    </a:lnTo>
                    <a:lnTo>
                      <a:pt x="4" y="83"/>
                    </a:lnTo>
                    <a:lnTo>
                      <a:pt x="0" y="63"/>
                    </a:lnTo>
                    <a:lnTo>
                      <a:pt x="4" y="40"/>
                    </a:lnTo>
                    <a:lnTo>
                      <a:pt x="15" y="22"/>
                    </a:lnTo>
                    <a:lnTo>
                      <a:pt x="32" y="8"/>
                    </a:lnTo>
                    <a:lnTo>
                      <a:pt x="52" y="0"/>
                    </a:lnTo>
                    <a:lnTo>
                      <a:pt x="78" y="2"/>
                    </a:lnTo>
                    <a:lnTo>
                      <a:pt x="99" y="11"/>
                    </a:lnTo>
                    <a:lnTo>
                      <a:pt x="115" y="25"/>
                    </a:lnTo>
                    <a:lnTo>
                      <a:pt x="125" y="42"/>
                    </a:lnTo>
                    <a:lnTo>
                      <a:pt x="128" y="62"/>
                    </a:lnTo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6683" y="-260"/>
              <a:ext cx="240" cy="207"/>
              <a:chOff x="6683" y="-260"/>
              <a:chExt cx="240" cy="207"/>
            </a:xfrm>
          </p:grpSpPr>
          <p:sp>
            <p:nvSpPr>
              <p:cNvPr id="24" name="Freeform 19"/>
              <p:cNvSpPr>
                <a:spLocks/>
              </p:cNvSpPr>
              <p:nvPr/>
            </p:nvSpPr>
            <p:spPr bwMode="auto">
              <a:xfrm>
                <a:off x="6683" y="-260"/>
                <a:ext cx="240" cy="207"/>
              </a:xfrm>
              <a:custGeom>
                <a:avLst/>
                <a:gdLst>
                  <a:gd name="T0" fmla="+- 0 6803 6683"/>
                  <a:gd name="T1" fmla="*/ T0 w 240"/>
                  <a:gd name="T2" fmla="+- 0 -260 -260"/>
                  <a:gd name="T3" fmla="*/ -260 h 207"/>
                  <a:gd name="T4" fmla="+- 0 6683 6683"/>
                  <a:gd name="T5" fmla="*/ T4 w 240"/>
                  <a:gd name="T6" fmla="+- 0 -53 -260"/>
                  <a:gd name="T7" fmla="*/ -53 h 207"/>
                  <a:gd name="T8" fmla="+- 0 6923 6683"/>
                  <a:gd name="T9" fmla="*/ T8 w 240"/>
                  <a:gd name="T10" fmla="+- 0 -53 -260"/>
                  <a:gd name="T11" fmla="*/ -53 h 207"/>
                  <a:gd name="T12" fmla="+- 0 6803 6683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6683" y="-260"/>
              <a:ext cx="240" cy="207"/>
              <a:chOff x="6683" y="-260"/>
              <a:chExt cx="240" cy="207"/>
            </a:xfrm>
          </p:grpSpPr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6683" y="-260"/>
                <a:ext cx="240" cy="207"/>
              </a:xfrm>
              <a:custGeom>
                <a:avLst/>
                <a:gdLst>
                  <a:gd name="T0" fmla="+- 0 6683 6683"/>
                  <a:gd name="T1" fmla="*/ T0 w 240"/>
                  <a:gd name="T2" fmla="+- 0 -53 -260"/>
                  <a:gd name="T3" fmla="*/ -53 h 207"/>
                  <a:gd name="T4" fmla="+- 0 6923 6683"/>
                  <a:gd name="T5" fmla="*/ T4 w 240"/>
                  <a:gd name="T6" fmla="+- 0 -53 -260"/>
                  <a:gd name="T7" fmla="*/ -53 h 207"/>
                  <a:gd name="T8" fmla="+- 0 6803 6683"/>
                  <a:gd name="T9" fmla="*/ T8 w 240"/>
                  <a:gd name="T10" fmla="+- 0 -260 -260"/>
                  <a:gd name="T11" fmla="*/ -260 h 207"/>
                  <a:gd name="T12" fmla="+- 0 6683 6683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5" name="Group 22"/>
            <p:cNvGrpSpPr>
              <a:grpSpLocks/>
            </p:cNvGrpSpPr>
            <p:nvPr/>
          </p:nvGrpSpPr>
          <p:grpSpPr bwMode="auto">
            <a:xfrm>
              <a:off x="7125" y="-260"/>
              <a:ext cx="240" cy="207"/>
              <a:chOff x="7125" y="-260"/>
              <a:chExt cx="240" cy="207"/>
            </a:xfrm>
          </p:grpSpPr>
          <p:sp>
            <p:nvSpPr>
              <p:cNvPr id="22" name="Freeform 23"/>
              <p:cNvSpPr>
                <a:spLocks/>
              </p:cNvSpPr>
              <p:nvPr/>
            </p:nvSpPr>
            <p:spPr bwMode="auto">
              <a:xfrm>
                <a:off x="7125" y="-260"/>
                <a:ext cx="240" cy="207"/>
              </a:xfrm>
              <a:custGeom>
                <a:avLst/>
                <a:gdLst>
                  <a:gd name="T0" fmla="+- 0 7245 7125"/>
                  <a:gd name="T1" fmla="*/ T0 w 240"/>
                  <a:gd name="T2" fmla="+- 0 -260 -260"/>
                  <a:gd name="T3" fmla="*/ -260 h 207"/>
                  <a:gd name="T4" fmla="+- 0 7125 7125"/>
                  <a:gd name="T5" fmla="*/ T4 w 240"/>
                  <a:gd name="T6" fmla="+- 0 -53 -260"/>
                  <a:gd name="T7" fmla="*/ -53 h 207"/>
                  <a:gd name="T8" fmla="+- 0 7365 7125"/>
                  <a:gd name="T9" fmla="*/ T8 w 240"/>
                  <a:gd name="T10" fmla="+- 0 -53 -260"/>
                  <a:gd name="T11" fmla="*/ -53 h 207"/>
                  <a:gd name="T12" fmla="+- 0 7245 7125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6" name="Group 24"/>
            <p:cNvGrpSpPr>
              <a:grpSpLocks/>
            </p:cNvGrpSpPr>
            <p:nvPr/>
          </p:nvGrpSpPr>
          <p:grpSpPr bwMode="auto">
            <a:xfrm>
              <a:off x="7125" y="-260"/>
              <a:ext cx="240" cy="207"/>
              <a:chOff x="7125" y="-260"/>
              <a:chExt cx="240" cy="207"/>
            </a:xfrm>
          </p:grpSpPr>
          <p:sp>
            <p:nvSpPr>
              <p:cNvPr id="21" name="Freeform 25"/>
              <p:cNvSpPr>
                <a:spLocks/>
              </p:cNvSpPr>
              <p:nvPr/>
            </p:nvSpPr>
            <p:spPr bwMode="auto">
              <a:xfrm>
                <a:off x="7125" y="-260"/>
                <a:ext cx="240" cy="207"/>
              </a:xfrm>
              <a:custGeom>
                <a:avLst/>
                <a:gdLst>
                  <a:gd name="T0" fmla="+- 0 7125 7125"/>
                  <a:gd name="T1" fmla="*/ T0 w 240"/>
                  <a:gd name="T2" fmla="+- 0 -53 -260"/>
                  <a:gd name="T3" fmla="*/ -53 h 207"/>
                  <a:gd name="T4" fmla="+- 0 7365 7125"/>
                  <a:gd name="T5" fmla="*/ T4 w 240"/>
                  <a:gd name="T6" fmla="+- 0 -53 -260"/>
                  <a:gd name="T7" fmla="*/ -53 h 207"/>
                  <a:gd name="T8" fmla="+- 0 7245 7125"/>
                  <a:gd name="T9" fmla="*/ T8 w 240"/>
                  <a:gd name="T10" fmla="+- 0 -260 -260"/>
                  <a:gd name="T11" fmla="*/ -260 h 207"/>
                  <a:gd name="T12" fmla="+- 0 7125 7125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7" name="Group 26"/>
            <p:cNvGrpSpPr>
              <a:grpSpLocks/>
            </p:cNvGrpSpPr>
            <p:nvPr/>
          </p:nvGrpSpPr>
          <p:grpSpPr bwMode="auto">
            <a:xfrm>
              <a:off x="7567" y="-260"/>
              <a:ext cx="240" cy="207"/>
              <a:chOff x="7567" y="-260"/>
              <a:chExt cx="240" cy="207"/>
            </a:xfrm>
          </p:grpSpPr>
          <p:sp>
            <p:nvSpPr>
              <p:cNvPr id="20" name="Freeform 27"/>
              <p:cNvSpPr>
                <a:spLocks/>
              </p:cNvSpPr>
              <p:nvPr/>
            </p:nvSpPr>
            <p:spPr bwMode="auto">
              <a:xfrm>
                <a:off x="7567" y="-260"/>
                <a:ext cx="240" cy="207"/>
              </a:xfrm>
              <a:custGeom>
                <a:avLst/>
                <a:gdLst>
                  <a:gd name="T0" fmla="+- 0 7687 7567"/>
                  <a:gd name="T1" fmla="*/ T0 w 240"/>
                  <a:gd name="T2" fmla="+- 0 -260 -260"/>
                  <a:gd name="T3" fmla="*/ -260 h 207"/>
                  <a:gd name="T4" fmla="+- 0 7567 7567"/>
                  <a:gd name="T5" fmla="*/ T4 w 240"/>
                  <a:gd name="T6" fmla="+- 0 -53 -260"/>
                  <a:gd name="T7" fmla="*/ -53 h 207"/>
                  <a:gd name="T8" fmla="+- 0 7807 7567"/>
                  <a:gd name="T9" fmla="*/ T8 w 240"/>
                  <a:gd name="T10" fmla="+- 0 -53 -260"/>
                  <a:gd name="T11" fmla="*/ -53 h 207"/>
                  <a:gd name="T12" fmla="+- 0 7687 7567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8" name="Group 28"/>
            <p:cNvGrpSpPr>
              <a:grpSpLocks/>
            </p:cNvGrpSpPr>
            <p:nvPr/>
          </p:nvGrpSpPr>
          <p:grpSpPr bwMode="auto">
            <a:xfrm>
              <a:off x="7567" y="-260"/>
              <a:ext cx="240" cy="207"/>
              <a:chOff x="7567" y="-260"/>
              <a:chExt cx="240" cy="207"/>
            </a:xfrm>
          </p:grpSpPr>
          <p:sp>
            <p:nvSpPr>
              <p:cNvPr id="19" name="Freeform 29"/>
              <p:cNvSpPr>
                <a:spLocks/>
              </p:cNvSpPr>
              <p:nvPr/>
            </p:nvSpPr>
            <p:spPr bwMode="auto">
              <a:xfrm>
                <a:off x="7567" y="-260"/>
                <a:ext cx="240" cy="207"/>
              </a:xfrm>
              <a:custGeom>
                <a:avLst/>
                <a:gdLst>
                  <a:gd name="T0" fmla="+- 0 7567 7567"/>
                  <a:gd name="T1" fmla="*/ T0 w 240"/>
                  <a:gd name="T2" fmla="+- 0 -53 -260"/>
                  <a:gd name="T3" fmla="*/ -53 h 207"/>
                  <a:gd name="T4" fmla="+- 0 7807 7567"/>
                  <a:gd name="T5" fmla="*/ T4 w 240"/>
                  <a:gd name="T6" fmla="+- 0 -53 -260"/>
                  <a:gd name="T7" fmla="*/ -53 h 207"/>
                  <a:gd name="T8" fmla="+- 0 7687 7567"/>
                  <a:gd name="T9" fmla="*/ T8 w 240"/>
                  <a:gd name="T10" fmla="+- 0 -260 -260"/>
                  <a:gd name="T11" fmla="*/ -260 h 207"/>
                  <a:gd name="T12" fmla="+- 0 7567 7567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33" name="Group 30"/>
          <p:cNvGrpSpPr>
            <a:grpSpLocks/>
          </p:cNvGrpSpPr>
          <p:nvPr/>
        </p:nvGrpSpPr>
        <p:grpSpPr bwMode="auto">
          <a:xfrm>
            <a:off x="2516898" y="3220635"/>
            <a:ext cx="715963" cy="687387"/>
            <a:chOff x="8007" y="-1133"/>
            <a:chExt cx="1127" cy="1082"/>
          </a:xfrm>
        </p:grpSpPr>
        <p:grpSp>
          <p:nvGrpSpPr>
            <p:cNvPr id="34" name="Group 31"/>
            <p:cNvGrpSpPr>
              <a:grpSpLocks/>
            </p:cNvGrpSpPr>
            <p:nvPr/>
          </p:nvGrpSpPr>
          <p:grpSpPr bwMode="auto">
            <a:xfrm>
              <a:off x="8570" y="-623"/>
              <a:ext cx="2" cy="501"/>
              <a:chOff x="8570" y="-623"/>
              <a:chExt cx="2" cy="501"/>
            </a:xfrm>
          </p:grpSpPr>
          <p:sp>
            <p:nvSpPr>
              <p:cNvPr id="61" name="Freeform 32"/>
              <p:cNvSpPr>
                <a:spLocks/>
              </p:cNvSpPr>
              <p:nvPr/>
            </p:nvSpPr>
            <p:spPr bwMode="auto">
              <a:xfrm>
                <a:off x="8570" y="-623"/>
                <a:ext cx="2" cy="501"/>
              </a:xfrm>
              <a:custGeom>
                <a:avLst/>
                <a:gdLst>
                  <a:gd name="T0" fmla="+- 0 -122 -623"/>
                  <a:gd name="T1" fmla="*/ -122 h 501"/>
                  <a:gd name="T2" fmla="+- 0 -623 -623"/>
                  <a:gd name="T3" fmla="*/ -623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1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5" name="Group 33"/>
            <p:cNvGrpSpPr>
              <a:grpSpLocks/>
            </p:cNvGrpSpPr>
            <p:nvPr/>
          </p:nvGrpSpPr>
          <p:grpSpPr bwMode="auto">
            <a:xfrm>
              <a:off x="9012" y="-623"/>
              <a:ext cx="2" cy="501"/>
              <a:chOff x="9012" y="-623"/>
              <a:chExt cx="2" cy="501"/>
            </a:xfrm>
          </p:grpSpPr>
          <p:sp>
            <p:nvSpPr>
              <p:cNvPr id="60" name="Freeform 34"/>
              <p:cNvSpPr>
                <a:spLocks/>
              </p:cNvSpPr>
              <p:nvPr/>
            </p:nvSpPr>
            <p:spPr bwMode="auto">
              <a:xfrm>
                <a:off x="9012" y="-623"/>
                <a:ext cx="2" cy="501"/>
              </a:xfrm>
              <a:custGeom>
                <a:avLst/>
                <a:gdLst>
                  <a:gd name="T0" fmla="+- 0 -122 -623"/>
                  <a:gd name="T1" fmla="*/ -122 h 501"/>
                  <a:gd name="T2" fmla="+- 0 -623 -623"/>
                  <a:gd name="T3" fmla="*/ -623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1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6" name="Group 35"/>
            <p:cNvGrpSpPr>
              <a:grpSpLocks/>
            </p:cNvGrpSpPr>
            <p:nvPr/>
          </p:nvGrpSpPr>
          <p:grpSpPr bwMode="auto">
            <a:xfrm>
              <a:off x="8791" y="-1125"/>
              <a:ext cx="2" cy="501"/>
              <a:chOff x="8791" y="-1125"/>
              <a:chExt cx="2" cy="501"/>
            </a:xfrm>
          </p:grpSpPr>
          <p:sp>
            <p:nvSpPr>
              <p:cNvPr id="59" name="Freeform 36"/>
              <p:cNvSpPr>
                <a:spLocks/>
              </p:cNvSpPr>
              <p:nvPr/>
            </p:nvSpPr>
            <p:spPr bwMode="auto">
              <a:xfrm>
                <a:off x="8791" y="-1125"/>
                <a:ext cx="2" cy="501"/>
              </a:xfrm>
              <a:custGeom>
                <a:avLst/>
                <a:gdLst>
                  <a:gd name="T0" fmla="+- 0 -623 -1125"/>
                  <a:gd name="T1" fmla="*/ -623 h 501"/>
                  <a:gd name="T2" fmla="+- 0 -1125 -1125"/>
                  <a:gd name="T3" fmla="*/ -1125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2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7" name="Group 37"/>
            <p:cNvGrpSpPr>
              <a:grpSpLocks/>
            </p:cNvGrpSpPr>
            <p:nvPr/>
          </p:nvGrpSpPr>
          <p:grpSpPr bwMode="auto">
            <a:xfrm>
              <a:off x="8570" y="-623"/>
              <a:ext cx="442" cy="2"/>
              <a:chOff x="8570" y="-623"/>
              <a:chExt cx="442" cy="2"/>
            </a:xfrm>
          </p:grpSpPr>
          <p:sp>
            <p:nvSpPr>
              <p:cNvPr id="58" name="Freeform 38"/>
              <p:cNvSpPr>
                <a:spLocks/>
              </p:cNvSpPr>
              <p:nvPr/>
            </p:nvSpPr>
            <p:spPr bwMode="auto">
              <a:xfrm>
                <a:off x="8570" y="-623"/>
                <a:ext cx="442" cy="2"/>
              </a:xfrm>
              <a:custGeom>
                <a:avLst/>
                <a:gdLst>
                  <a:gd name="T0" fmla="+- 0 8570 8570"/>
                  <a:gd name="T1" fmla="*/ T0 w 442"/>
                  <a:gd name="T2" fmla="+- 0 9012 8570"/>
                  <a:gd name="T3" fmla="*/ T2 w 442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442">
                    <a:moveTo>
                      <a:pt x="0" y="0"/>
                    </a:moveTo>
                    <a:lnTo>
                      <a:pt x="442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8" name="Group 39"/>
            <p:cNvGrpSpPr>
              <a:grpSpLocks/>
            </p:cNvGrpSpPr>
            <p:nvPr/>
          </p:nvGrpSpPr>
          <p:grpSpPr bwMode="auto">
            <a:xfrm>
              <a:off x="8129" y="-1125"/>
              <a:ext cx="2" cy="1003"/>
              <a:chOff x="8129" y="-1125"/>
              <a:chExt cx="2" cy="1003"/>
            </a:xfrm>
          </p:grpSpPr>
          <p:sp>
            <p:nvSpPr>
              <p:cNvPr id="57" name="Freeform 40"/>
              <p:cNvSpPr>
                <a:spLocks/>
              </p:cNvSpPr>
              <p:nvPr/>
            </p:nvSpPr>
            <p:spPr bwMode="auto">
              <a:xfrm>
                <a:off x="8129" y="-1125"/>
                <a:ext cx="2" cy="1003"/>
              </a:xfrm>
              <a:custGeom>
                <a:avLst/>
                <a:gdLst>
                  <a:gd name="T0" fmla="+- 0 -122 -1125"/>
                  <a:gd name="T1" fmla="*/ -122 h 1003"/>
                  <a:gd name="T2" fmla="+- 0 -1125 -1125"/>
                  <a:gd name="T3" fmla="*/ -1125 h 100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1003">
                    <a:moveTo>
                      <a:pt x="0" y="100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9" name="Group 41"/>
            <p:cNvGrpSpPr>
              <a:grpSpLocks/>
            </p:cNvGrpSpPr>
            <p:nvPr/>
          </p:nvGrpSpPr>
          <p:grpSpPr bwMode="auto">
            <a:xfrm>
              <a:off x="8129" y="-1125"/>
              <a:ext cx="663" cy="2"/>
              <a:chOff x="8129" y="-1125"/>
              <a:chExt cx="663" cy="2"/>
            </a:xfrm>
          </p:grpSpPr>
          <p:sp>
            <p:nvSpPr>
              <p:cNvPr id="56" name="Freeform 42"/>
              <p:cNvSpPr>
                <a:spLocks/>
              </p:cNvSpPr>
              <p:nvPr/>
            </p:nvSpPr>
            <p:spPr bwMode="auto">
              <a:xfrm>
                <a:off x="8129" y="-1125"/>
                <a:ext cx="663" cy="2"/>
              </a:xfrm>
              <a:custGeom>
                <a:avLst/>
                <a:gdLst>
                  <a:gd name="T0" fmla="+- 0 8129 8129"/>
                  <a:gd name="T1" fmla="*/ T0 w 663"/>
                  <a:gd name="T2" fmla="+- 0 8791 8129"/>
                  <a:gd name="T3" fmla="*/ T2 w 66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63">
                    <a:moveTo>
                      <a:pt x="0" y="0"/>
                    </a:moveTo>
                    <a:lnTo>
                      <a:pt x="662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0" name="Group 43"/>
            <p:cNvGrpSpPr>
              <a:grpSpLocks/>
            </p:cNvGrpSpPr>
            <p:nvPr/>
          </p:nvGrpSpPr>
          <p:grpSpPr bwMode="auto">
            <a:xfrm>
              <a:off x="8727" y="-686"/>
              <a:ext cx="128" cy="126"/>
              <a:chOff x="8727" y="-686"/>
              <a:chExt cx="128" cy="126"/>
            </a:xfrm>
          </p:grpSpPr>
          <p:sp>
            <p:nvSpPr>
              <p:cNvPr id="55" name="Freeform 44"/>
              <p:cNvSpPr>
                <a:spLocks/>
              </p:cNvSpPr>
              <p:nvPr/>
            </p:nvSpPr>
            <p:spPr bwMode="auto">
              <a:xfrm>
                <a:off x="8727" y="-686"/>
                <a:ext cx="128" cy="126"/>
              </a:xfrm>
              <a:custGeom>
                <a:avLst/>
                <a:gdLst>
                  <a:gd name="T0" fmla="+- 0 8779 8727"/>
                  <a:gd name="T1" fmla="*/ T0 w 128"/>
                  <a:gd name="T2" fmla="+- 0 -686 -686"/>
                  <a:gd name="T3" fmla="*/ -686 h 126"/>
                  <a:gd name="T4" fmla="+- 0 8759 8727"/>
                  <a:gd name="T5" fmla="*/ T4 w 128"/>
                  <a:gd name="T6" fmla="+- 0 -678 -686"/>
                  <a:gd name="T7" fmla="*/ -678 h 126"/>
                  <a:gd name="T8" fmla="+- 0 8742 8727"/>
                  <a:gd name="T9" fmla="*/ T8 w 128"/>
                  <a:gd name="T10" fmla="+- 0 -664 -686"/>
                  <a:gd name="T11" fmla="*/ -664 h 126"/>
                  <a:gd name="T12" fmla="+- 0 8731 8727"/>
                  <a:gd name="T13" fmla="*/ T12 w 128"/>
                  <a:gd name="T14" fmla="+- 0 -646 -686"/>
                  <a:gd name="T15" fmla="*/ -646 h 126"/>
                  <a:gd name="T16" fmla="+- 0 8727 8727"/>
                  <a:gd name="T17" fmla="*/ T16 w 128"/>
                  <a:gd name="T18" fmla="+- 0 -623 -686"/>
                  <a:gd name="T19" fmla="*/ -623 h 126"/>
                  <a:gd name="T20" fmla="+- 0 8731 8727"/>
                  <a:gd name="T21" fmla="*/ T20 w 128"/>
                  <a:gd name="T22" fmla="+- 0 -603 -686"/>
                  <a:gd name="T23" fmla="*/ -603 h 126"/>
                  <a:gd name="T24" fmla="+- 0 8740 8727"/>
                  <a:gd name="T25" fmla="*/ T24 w 128"/>
                  <a:gd name="T26" fmla="+- 0 -586 -686"/>
                  <a:gd name="T27" fmla="*/ -586 h 126"/>
                  <a:gd name="T28" fmla="+- 0 8756 8727"/>
                  <a:gd name="T29" fmla="*/ T28 w 128"/>
                  <a:gd name="T30" fmla="+- 0 -572 -686"/>
                  <a:gd name="T31" fmla="*/ -572 h 126"/>
                  <a:gd name="T32" fmla="+- 0 8777 8727"/>
                  <a:gd name="T33" fmla="*/ T32 w 128"/>
                  <a:gd name="T34" fmla="+- 0 -563 -686"/>
                  <a:gd name="T35" fmla="*/ -563 h 126"/>
                  <a:gd name="T36" fmla="+- 0 8803 8727"/>
                  <a:gd name="T37" fmla="*/ T36 w 128"/>
                  <a:gd name="T38" fmla="+- 0 -560 -686"/>
                  <a:gd name="T39" fmla="*/ -560 h 126"/>
                  <a:gd name="T40" fmla="+- 0 8824 8727"/>
                  <a:gd name="T41" fmla="*/ T40 w 128"/>
                  <a:gd name="T42" fmla="+- 0 -568 -686"/>
                  <a:gd name="T43" fmla="*/ -568 h 126"/>
                  <a:gd name="T44" fmla="+- 0 8840 8727"/>
                  <a:gd name="T45" fmla="*/ T44 w 128"/>
                  <a:gd name="T46" fmla="+- 0 -582 -686"/>
                  <a:gd name="T47" fmla="*/ -582 h 126"/>
                  <a:gd name="T48" fmla="+- 0 8851 8727"/>
                  <a:gd name="T49" fmla="*/ T48 w 128"/>
                  <a:gd name="T50" fmla="+- 0 -601 -686"/>
                  <a:gd name="T51" fmla="*/ -601 h 126"/>
                  <a:gd name="T52" fmla="+- 0 8855 8727"/>
                  <a:gd name="T53" fmla="*/ T52 w 128"/>
                  <a:gd name="T54" fmla="+- 0 -623 -686"/>
                  <a:gd name="T55" fmla="*/ -623 h 126"/>
                  <a:gd name="T56" fmla="+- 0 8855 8727"/>
                  <a:gd name="T57" fmla="*/ T56 w 128"/>
                  <a:gd name="T58" fmla="+- 0 -624 -686"/>
                  <a:gd name="T59" fmla="*/ -624 h 126"/>
                  <a:gd name="T60" fmla="+- 0 8852 8727"/>
                  <a:gd name="T61" fmla="*/ T60 w 128"/>
                  <a:gd name="T62" fmla="+- 0 -644 -686"/>
                  <a:gd name="T63" fmla="*/ -644 h 126"/>
                  <a:gd name="T64" fmla="+- 0 8842 8727"/>
                  <a:gd name="T65" fmla="*/ T64 w 128"/>
                  <a:gd name="T66" fmla="+- 0 -661 -686"/>
                  <a:gd name="T67" fmla="*/ -661 h 126"/>
                  <a:gd name="T68" fmla="+- 0 8826 8727"/>
                  <a:gd name="T69" fmla="*/ T68 w 128"/>
                  <a:gd name="T70" fmla="+- 0 -675 -686"/>
                  <a:gd name="T71" fmla="*/ -675 h 126"/>
                  <a:gd name="T72" fmla="+- 0 8805 8727"/>
                  <a:gd name="T73" fmla="*/ T72 w 128"/>
                  <a:gd name="T74" fmla="+- 0 -684 -686"/>
                  <a:gd name="T75" fmla="*/ -684 h 126"/>
                  <a:gd name="T76" fmla="+- 0 8779 8727"/>
                  <a:gd name="T77" fmla="*/ T76 w 128"/>
                  <a:gd name="T78" fmla="+- 0 -686 -686"/>
                  <a:gd name="T79" fmla="*/ -686 h 1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</a:cxnLst>
                <a:rect l="0" t="0" r="r" b="b"/>
                <a:pathLst>
                  <a:path w="128" h="126">
                    <a:moveTo>
                      <a:pt x="52" y="0"/>
                    </a:moveTo>
                    <a:lnTo>
                      <a:pt x="32" y="8"/>
                    </a:lnTo>
                    <a:lnTo>
                      <a:pt x="15" y="22"/>
                    </a:lnTo>
                    <a:lnTo>
                      <a:pt x="4" y="40"/>
                    </a:lnTo>
                    <a:lnTo>
                      <a:pt x="0" y="63"/>
                    </a:lnTo>
                    <a:lnTo>
                      <a:pt x="4" y="83"/>
                    </a:lnTo>
                    <a:lnTo>
                      <a:pt x="13" y="100"/>
                    </a:lnTo>
                    <a:lnTo>
                      <a:pt x="29" y="114"/>
                    </a:lnTo>
                    <a:lnTo>
                      <a:pt x="50" y="123"/>
                    </a:lnTo>
                    <a:lnTo>
                      <a:pt x="76" y="126"/>
                    </a:lnTo>
                    <a:lnTo>
                      <a:pt x="97" y="118"/>
                    </a:lnTo>
                    <a:lnTo>
                      <a:pt x="113" y="104"/>
                    </a:lnTo>
                    <a:lnTo>
                      <a:pt x="124" y="85"/>
                    </a:lnTo>
                    <a:lnTo>
                      <a:pt x="128" y="63"/>
                    </a:lnTo>
                    <a:lnTo>
                      <a:pt x="128" y="62"/>
                    </a:lnTo>
                    <a:lnTo>
                      <a:pt x="125" y="42"/>
                    </a:lnTo>
                    <a:lnTo>
                      <a:pt x="115" y="25"/>
                    </a:lnTo>
                    <a:lnTo>
                      <a:pt x="99" y="11"/>
                    </a:lnTo>
                    <a:lnTo>
                      <a:pt x="78" y="2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1" name="Group 45"/>
            <p:cNvGrpSpPr>
              <a:grpSpLocks/>
            </p:cNvGrpSpPr>
            <p:nvPr/>
          </p:nvGrpSpPr>
          <p:grpSpPr bwMode="auto">
            <a:xfrm>
              <a:off x="8727" y="-686"/>
              <a:ext cx="128" cy="126"/>
              <a:chOff x="8727" y="-686"/>
              <a:chExt cx="128" cy="126"/>
            </a:xfrm>
          </p:grpSpPr>
          <p:sp>
            <p:nvSpPr>
              <p:cNvPr id="54" name="Freeform 46"/>
              <p:cNvSpPr>
                <a:spLocks/>
              </p:cNvSpPr>
              <p:nvPr/>
            </p:nvSpPr>
            <p:spPr bwMode="auto">
              <a:xfrm>
                <a:off x="8727" y="-686"/>
                <a:ext cx="128" cy="126"/>
              </a:xfrm>
              <a:custGeom>
                <a:avLst/>
                <a:gdLst>
                  <a:gd name="T0" fmla="+- 0 8855 8727"/>
                  <a:gd name="T1" fmla="*/ T0 w 128"/>
                  <a:gd name="T2" fmla="+- 0 -623 -686"/>
                  <a:gd name="T3" fmla="*/ -623 h 126"/>
                  <a:gd name="T4" fmla="+- 0 8851 8727"/>
                  <a:gd name="T5" fmla="*/ T4 w 128"/>
                  <a:gd name="T6" fmla="+- 0 -601 -686"/>
                  <a:gd name="T7" fmla="*/ -601 h 126"/>
                  <a:gd name="T8" fmla="+- 0 8840 8727"/>
                  <a:gd name="T9" fmla="*/ T8 w 128"/>
                  <a:gd name="T10" fmla="+- 0 -582 -686"/>
                  <a:gd name="T11" fmla="*/ -582 h 126"/>
                  <a:gd name="T12" fmla="+- 0 8824 8727"/>
                  <a:gd name="T13" fmla="*/ T12 w 128"/>
                  <a:gd name="T14" fmla="+- 0 -568 -686"/>
                  <a:gd name="T15" fmla="*/ -568 h 126"/>
                  <a:gd name="T16" fmla="+- 0 8803 8727"/>
                  <a:gd name="T17" fmla="*/ T16 w 128"/>
                  <a:gd name="T18" fmla="+- 0 -560 -686"/>
                  <a:gd name="T19" fmla="*/ -560 h 126"/>
                  <a:gd name="T20" fmla="+- 0 8777 8727"/>
                  <a:gd name="T21" fmla="*/ T20 w 128"/>
                  <a:gd name="T22" fmla="+- 0 -563 -686"/>
                  <a:gd name="T23" fmla="*/ -563 h 126"/>
                  <a:gd name="T24" fmla="+- 0 8756 8727"/>
                  <a:gd name="T25" fmla="*/ T24 w 128"/>
                  <a:gd name="T26" fmla="+- 0 -572 -686"/>
                  <a:gd name="T27" fmla="*/ -572 h 126"/>
                  <a:gd name="T28" fmla="+- 0 8740 8727"/>
                  <a:gd name="T29" fmla="*/ T28 w 128"/>
                  <a:gd name="T30" fmla="+- 0 -586 -686"/>
                  <a:gd name="T31" fmla="*/ -586 h 126"/>
                  <a:gd name="T32" fmla="+- 0 8731 8727"/>
                  <a:gd name="T33" fmla="*/ T32 w 128"/>
                  <a:gd name="T34" fmla="+- 0 -603 -686"/>
                  <a:gd name="T35" fmla="*/ -603 h 126"/>
                  <a:gd name="T36" fmla="+- 0 8727 8727"/>
                  <a:gd name="T37" fmla="*/ T36 w 128"/>
                  <a:gd name="T38" fmla="+- 0 -623 -686"/>
                  <a:gd name="T39" fmla="*/ -623 h 126"/>
                  <a:gd name="T40" fmla="+- 0 8731 8727"/>
                  <a:gd name="T41" fmla="*/ T40 w 128"/>
                  <a:gd name="T42" fmla="+- 0 -646 -686"/>
                  <a:gd name="T43" fmla="*/ -646 h 126"/>
                  <a:gd name="T44" fmla="+- 0 8742 8727"/>
                  <a:gd name="T45" fmla="*/ T44 w 128"/>
                  <a:gd name="T46" fmla="+- 0 -664 -686"/>
                  <a:gd name="T47" fmla="*/ -664 h 126"/>
                  <a:gd name="T48" fmla="+- 0 8759 8727"/>
                  <a:gd name="T49" fmla="*/ T48 w 128"/>
                  <a:gd name="T50" fmla="+- 0 -678 -686"/>
                  <a:gd name="T51" fmla="*/ -678 h 126"/>
                  <a:gd name="T52" fmla="+- 0 8779 8727"/>
                  <a:gd name="T53" fmla="*/ T52 w 128"/>
                  <a:gd name="T54" fmla="+- 0 -686 -686"/>
                  <a:gd name="T55" fmla="*/ -686 h 126"/>
                  <a:gd name="T56" fmla="+- 0 8805 8727"/>
                  <a:gd name="T57" fmla="*/ T56 w 128"/>
                  <a:gd name="T58" fmla="+- 0 -684 -686"/>
                  <a:gd name="T59" fmla="*/ -684 h 126"/>
                  <a:gd name="T60" fmla="+- 0 8826 8727"/>
                  <a:gd name="T61" fmla="*/ T60 w 128"/>
                  <a:gd name="T62" fmla="+- 0 -675 -686"/>
                  <a:gd name="T63" fmla="*/ -675 h 126"/>
                  <a:gd name="T64" fmla="+- 0 8842 8727"/>
                  <a:gd name="T65" fmla="*/ T64 w 128"/>
                  <a:gd name="T66" fmla="+- 0 -661 -686"/>
                  <a:gd name="T67" fmla="*/ -661 h 126"/>
                  <a:gd name="T68" fmla="+- 0 8852 8727"/>
                  <a:gd name="T69" fmla="*/ T68 w 128"/>
                  <a:gd name="T70" fmla="+- 0 -644 -686"/>
                  <a:gd name="T71" fmla="*/ -644 h 126"/>
                  <a:gd name="T72" fmla="+- 0 8855 8727"/>
                  <a:gd name="T73" fmla="*/ T72 w 128"/>
                  <a:gd name="T74" fmla="+- 0 -624 -686"/>
                  <a:gd name="T75" fmla="*/ -624 h 1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</a:cxnLst>
                <a:rect l="0" t="0" r="r" b="b"/>
                <a:pathLst>
                  <a:path w="128" h="126">
                    <a:moveTo>
                      <a:pt x="128" y="63"/>
                    </a:moveTo>
                    <a:lnTo>
                      <a:pt x="124" y="85"/>
                    </a:lnTo>
                    <a:lnTo>
                      <a:pt x="113" y="104"/>
                    </a:lnTo>
                    <a:lnTo>
                      <a:pt x="97" y="118"/>
                    </a:lnTo>
                    <a:lnTo>
                      <a:pt x="76" y="126"/>
                    </a:lnTo>
                    <a:lnTo>
                      <a:pt x="50" y="123"/>
                    </a:lnTo>
                    <a:lnTo>
                      <a:pt x="29" y="114"/>
                    </a:lnTo>
                    <a:lnTo>
                      <a:pt x="13" y="100"/>
                    </a:lnTo>
                    <a:lnTo>
                      <a:pt x="4" y="83"/>
                    </a:lnTo>
                    <a:lnTo>
                      <a:pt x="0" y="63"/>
                    </a:lnTo>
                    <a:lnTo>
                      <a:pt x="4" y="40"/>
                    </a:lnTo>
                    <a:lnTo>
                      <a:pt x="15" y="22"/>
                    </a:lnTo>
                    <a:lnTo>
                      <a:pt x="32" y="8"/>
                    </a:lnTo>
                    <a:lnTo>
                      <a:pt x="52" y="0"/>
                    </a:lnTo>
                    <a:lnTo>
                      <a:pt x="78" y="2"/>
                    </a:lnTo>
                    <a:lnTo>
                      <a:pt x="99" y="11"/>
                    </a:lnTo>
                    <a:lnTo>
                      <a:pt x="115" y="25"/>
                    </a:lnTo>
                    <a:lnTo>
                      <a:pt x="125" y="42"/>
                    </a:lnTo>
                    <a:lnTo>
                      <a:pt x="128" y="62"/>
                    </a:lnTo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2" name="Group 47"/>
            <p:cNvGrpSpPr>
              <a:grpSpLocks/>
            </p:cNvGrpSpPr>
            <p:nvPr/>
          </p:nvGrpSpPr>
          <p:grpSpPr bwMode="auto">
            <a:xfrm>
              <a:off x="8009" y="-260"/>
              <a:ext cx="240" cy="207"/>
              <a:chOff x="8009" y="-260"/>
              <a:chExt cx="240" cy="207"/>
            </a:xfrm>
          </p:grpSpPr>
          <p:sp>
            <p:nvSpPr>
              <p:cNvPr id="53" name="Freeform 48"/>
              <p:cNvSpPr>
                <a:spLocks/>
              </p:cNvSpPr>
              <p:nvPr/>
            </p:nvSpPr>
            <p:spPr bwMode="auto">
              <a:xfrm>
                <a:off x="8009" y="-260"/>
                <a:ext cx="240" cy="207"/>
              </a:xfrm>
              <a:custGeom>
                <a:avLst/>
                <a:gdLst>
                  <a:gd name="T0" fmla="+- 0 8129 8009"/>
                  <a:gd name="T1" fmla="*/ T0 w 240"/>
                  <a:gd name="T2" fmla="+- 0 -260 -260"/>
                  <a:gd name="T3" fmla="*/ -260 h 207"/>
                  <a:gd name="T4" fmla="+- 0 8009 8009"/>
                  <a:gd name="T5" fmla="*/ T4 w 240"/>
                  <a:gd name="T6" fmla="+- 0 -53 -260"/>
                  <a:gd name="T7" fmla="*/ -53 h 207"/>
                  <a:gd name="T8" fmla="+- 0 8249 8009"/>
                  <a:gd name="T9" fmla="*/ T8 w 240"/>
                  <a:gd name="T10" fmla="+- 0 -53 -260"/>
                  <a:gd name="T11" fmla="*/ -53 h 207"/>
                  <a:gd name="T12" fmla="+- 0 8129 8009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3" name="Group 49"/>
            <p:cNvGrpSpPr>
              <a:grpSpLocks/>
            </p:cNvGrpSpPr>
            <p:nvPr/>
          </p:nvGrpSpPr>
          <p:grpSpPr bwMode="auto">
            <a:xfrm>
              <a:off x="8009" y="-260"/>
              <a:ext cx="240" cy="207"/>
              <a:chOff x="8009" y="-260"/>
              <a:chExt cx="240" cy="207"/>
            </a:xfrm>
          </p:grpSpPr>
          <p:sp>
            <p:nvSpPr>
              <p:cNvPr id="52" name="Freeform 50"/>
              <p:cNvSpPr>
                <a:spLocks/>
              </p:cNvSpPr>
              <p:nvPr/>
            </p:nvSpPr>
            <p:spPr bwMode="auto">
              <a:xfrm>
                <a:off x="8009" y="-260"/>
                <a:ext cx="240" cy="207"/>
              </a:xfrm>
              <a:custGeom>
                <a:avLst/>
                <a:gdLst>
                  <a:gd name="T0" fmla="+- 0 8009 8009"/>
                  <a:gd name="T1" fmla="*/ T0 w 240"/>
                  <a:gd name="T2" fmla="+- 0 -53 -260"/>
                  <a:gd name="T3" fmla="*/ -53 h 207"/>
                  <a:gd name="T4" fmla="+- 0 8249 8009"/>
                  <a:gd name="T5" fmla="*/ T4 w 240"/>
                  <a:gd name="T6" fmla="+- 0 -53 -260"/>
                  <a:gd name="T7" fmla="*/ -53 h 207"/>
                  <a:gd name="T8" fmla="+- 0 8129 8009"/>
                  <a:gd name="T9" fmla="*/ T8 w 240"/>
                  <a:gd name="T10" fmla="+- 0 -260 -260"/>
                  <a:gd name="T11" fmla="*/ -260 h 207"/>
                  <a:gd name="T12" fmla="+- 0 8009 8009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4" name="Group 51"/>
            <p:cNvGrpSpPr>
              <a:grpSpLocks/>
            </p:cNvGrpSpPr>
            <p:nvPr/>
          </p:nvGrpSpPr>
          <p:grpSpPr bwMode="auto">
            <a:xfrm>
              <a:off x="8450" y="-260"/>
              <a:ext cx="240" cy="207"/>
              <a:chOff x="8450" y="-260"/>
              <a:chExt cx="240" cy="207"/>
            </a:xfrm>
          </p:grpSpPr>
          <p:sp>
            <p:nvSpPr>
              <p:cNvPr id="51" name="Freeform 52"/>
              <p:cNvSpPr>
                <a:spLocks/>
              </p:cNvSpPr>
              <p:nvPr/>
            </p:nvSpPr>
            <p:spPr bwMode="auto">
              <a:xfrm>
                <a:off x="8450" y="-260"/>
                <a:ext cx="240" cy="207"/>
              </a:xfrm>
              <a:custGeom>
                <a:avLst/>
                <a:gdLst>
                  <a:gd name="T0" fmla="+- 0 8570 8450"/>
                  <a:gd name="T1" fmla="*/ T0 w 240"/>
                  <a:gd name="T2" fmla="+- 0 -260 -260"/>
                  <a:gd name="T3" fmla="*/ -260 h 207"/>
                  <a:gd name="T4" fmla="+- 0 8450 8450"/>
                  <a:gd name="T5" fmla="*/ T4 w 240"/>
                  <a:gd name="T6" fmla="+- 0 -53 -260"/>
                  <a:gd name="T7" fmla="*/ -53 h 207"/>
                  <a:gd name="T8" fmla="+- 0 8690 8450"/>
                  <a:gd name="T9" fmla="*/ T8 w 240"/>
                  <a:gd name="T10" fmla="+- 0 -53 -260"/>
                  <a:gd name="T11" fmla="*/ -53 h 207"/>
                  <a:gd name="T12" fmla="+- 0 8570 8450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5" name="Group 53"/>
            <p:cNvGrpSpPr>
              <a:grpSpLocks/>
            </p:cNvGrpSpPr>
            <p:nvPr/>
          </p:nvGrpSpPr>
          <p:grpSpPr bwMode="auto">
            <a:xfrm>
              <a:off x="8450" y="-260"/>
              <a:ext cx="240" cy="207"/>
              <a:chOff x="8450" y="-260"/>
              <a:chExt cx="240" cy="207"/>
            </a:xfrm>
          </p:grpSpPr>
          <p:sp>
            <p:nvSpPr>
              <p:cNvPr id="50" name="Freeform 54"/>
              <p:cNvSpPr>
                <a:spLocks/>
              </p:cNvSpPr>
              <p:nvPr/>
            </p:nvSpPr>
            <p:spPr bwMode="auto">
              <a:xfrm>
                <a:off x="8450" y="-260"/>
                <a:ext cx="240" cy="207"/>
              </a:xfrm>
              <a:custGeom>
                <a:avLst/>
                <a:gdLst>
                  <a:gd name="T0" fmla="+- 0 8450 8450"/>
                  <a:gd name="T1" fmla="*/ T0 w 240"/>
                  <a:gd name="T2" fmla="+- 0 -53 -260"/>
                  <a:gd name="T3" fmla="*/ -53 h 207"/>
                  <a:gd name="T4" fmla="+- 0 8690 8450"/>
                  <a:gd name="T5" fmla="*/ T4 w 240"/>
                  <a:gd name="T6" fmla="+- 0 -53 -260"/>
                  <a:gd name="T7" fmla="*/ -53 h 207"/>
                  <a:gd name="T8" fmla="+- 0 8570 8450"/>
                  <a:gd name="T9" fmla="*/ T8 w 240"/>
                  <a:gd name="T10" fmla="+- 0 -260 -260"/>
                  <a:gd name="T11" fmla="*/ -260 h 207"/>
                  <a:gd name="T12" fmla="+- 0 8450 8450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6" name="Group 55"/>
            <p:cNvGrpSpPr>
              <a:grpSpLocks/>
            </p:cNvGrpSpPr>
            <p:nvPr/>
          </p:nvGrpSpPr>
          <p:grpSpPr bwMode="auto">
            <a:xfrm>
              <a:off x="8892" y="-260"/>
              <a:ext cx="240" cy="207"/>
              <a:chOff x="8892" y="-260"/>
              <a:chExt cx="240" cy="207"/>
            </a:xfrm>
          </p:grpSpPr>
          <p:sp>
            <p:nvSpPr>
              <p:cNvPr id="49" name="Freeform 56"/>
              <p:cNvSpPr>
                <a:spLocks/>
              </p:cNvSpPr>
              <p:nvPr/>
            </p:nvSpPr>
            <p:spPr bwMode="auto">
              <a:xfrm>
                <a:off x="8892" y="-260"/>
                <a:ext cx="240" cy="207"/>
              </a:xfrm>
              <a:custGeom>
                <a:avLst/>
                <a:gdLst>
                  <a:gd name="T0" fmla="+- 0 9012 8892"/>
                  <a:gd name="T1" fmla="*/ T0 w 240"/>
                  <a:gd name="T2" fmla="+- 0 -260 -260"/>
                  <a:gd name="T3" fmla="*/ -260 h 207"/>
                  <a:gd name="T4" fmla="+- 0 8892 8892"/>
                  <a:gd name="T5" fmla="*/ T4 w 240"/>
                  <a:gd name="T6" fmla="+- 0 -53 -260"/>
                  <a:gd name="T7" fmla="*/ -53 h 207"/>
                  <a:gd name="T8" fmla="+- 0 9132 8892"/>
                  <a:gd name="T9" fmla="*/ T8 w 240"/>
                  <a:gd name="T10" fmla="+- 0 -53 -260"/>
                  <a:gd name="T11" fmla="*/ -53 h 207"/>
                  <a:gd name="T12" fmla="+- 0 9012 8892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7" name="Group 57"/>
            <p:cNvGrpSpPr>
              <a:grpSpLocks/>
            </p:cNvGrpSpPr>
            <p:nvPr/>
          </p:nvGrpSpPr>
          <p:grpSpPr bwMode="auto">
            <a:xfrm>
              <a:off x="8892" y="-260"/>
              <a:ext cx="240" cy="207"/>
              <a:chOff x="8892" y="-260"/>
              <a:chExt cx="240" cy="207"/>
            </a:xfrm>
          </p:grpSpPr>
          <p:sp>
            <p:nvSpPr>
              <p:cNvPr id="48" name="Freeform 58"/>
              <p:cNvSpPr>
                <a:spLocks/>
              </p:cNvSpPr>
              <p:nvPr/>
            </p:nvSpPr>
            <p:spPr bwMode="auto">
              <a:xfrm>
                <a:off x="8892" y="-260"/>
                <a:ext cx="240" cy="207"/>
              </a:xfrm>
              <a:custGeom>
                <a:avLst/>
                <a:gdLst>
                  <a:gd name="T0" fmla="+- 0 8892 8892"/>
                  <a:gd name="T1" fmla="*/ T0 w 240"/>
                  <a:gd name="T2" fmla="+- 0 -53 -260"/>
                  <a:gd name="T3" fmla="*/ -53 h 207"/>
                  <a:gd name="T4" fmla="+- 0 9132 8892"/>
                  <a:gd name="T5" fmla="*/ T4 w 240"/>
                  <a:gd name="T6" fmla="+- 0 -53 -260"/>
                  <a:gd name="T7" fmla="*/ -53 h 207"/>
                  <a:gd name="T8" fmla="+- 0 9012 8892"/>
                  <a:gd name="T9" fmla="*/ T8 w 240"/>
                  <a:gd name="T10" fmla="+- 0 -260 -260"/>
                  <a:gd name="T11" fmla="*/ -260 h 207"/>
                  <a:gd name="T12" fmla="+- 0 8892 8892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62" name="Group 59"/>
          <p:cNvGrpSpPr>
            <a:grpSpLocks/>
          </p:cNvGrpSpPr>
          <p:nvPr/>
        </p:nvGrpSpPr>
        <p:grpSpPr bwMode="auto">
          <a:xfrm>
            <a:off x="3693261" y="3202211"/>
            <a:ext cx="715962" cy="687387"/>
            <a:chOff x="9332" y="-1133"/>
            <a:chExt cx="1128" cy="1082"/>
          </a:xfrm>
        </p:grpSpPr>
        <p:grpSp>
          <p:nvGrpSpPr>
            <p:cNvPr id="63" name="Group 60"/>
            <p:cNvGrpSpPr>
              <a:grpSpLocks/>
            </p:cNvGrpSpPr>
            <p:nvPr/>
          </p:nvGrpSpPr>
          <p:grpSpPr bwMode="auto">
            <a:xfrm>
              <a:off x="9454" y="-623"/>
              <a:ext cx="2" cy="501"/>
              <a:chOff x="9454" y="-623"/>
              <a:chExt cx="2" cy="501"/>
            </a:xfrm>
          </p:grpSpPr>
          <p:sp>
            <p:nvSpPr>
              <p:cNvPr id="90" name="Freeform 61"/>
              <p:cNvSpPr>
                <a:spLocks/>
              </p:cNvSpPr>
              <p:nvPr/>
            </p:nvSpPr>
            <p:spPr bwMode="auto">
              <a:xfrm>
                <a:off x="9454" y="-623"/>
                <a:ext cx="2" cy="501"/>
              </a:xfrm>
              <a:custGeom>
                <a:avLst/>
                <a:gdLst>
                  <a:gd name="T0" fmla="+- 0 -122 -623"/>
                  <a:gd name="T1" fmla="*/ -122 h 501"/>
                  <a:gd name="T2" fmla="+- 0 -623 -623"/>
                  <a:gd name="T3" fmla="*/ -623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1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4" name="Group 62"/>
            <p:cNvGrpSpPr>
              <a:grpSpLocks/>
            </p:cNvGrpSpPr>
            <p:nvPr/>
          </p:nvGrpSpPr>
          <p:grpSpPr bwMode="auto">
            <a:xfrm>
              <a:off x="9896" y="-623"/>
              <a:ext cx="2" cy="501"/>
              <a:chOff x="9896" y="-623"/>
              <a:chExt cx="2" cy="501"/>
            </a:xfrm>
          </p:grpSpPr>
          <p:sp>
            <p:nvSpPr>
              <p:cNvPr id="89" name="Freeform 63"/>
              <p:cNvSpPr>
                <a:spLocks/>
              </p:cNvSpPr>
              <p:nvPr/>
            </p:nvSpPr>
            <p:spPr bwMode="auto">
              <a:xfrm>
                <a:off x="9896" y="-623"/>
                <a:ext cx="2" cy="501"/>
              </a:xfrm>
              <a:custGeom>
                <a:avLst/>
                <a:gdLst>
                  <a:gd name="T0" fmla="+- 0 -122 -623"/>
                  <a:gd name="T1" fmla="*/ -122 h 501"/>
                  <a:gd name="T2" fmla="+- 0 -623 -623"/>
                  <a:gd name="T3" fmla="*/ -623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1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5" name="Group 64"/>
            <p:cNvGrpSpPr>
              <a:grpSpLocks/>
            </p:cNvGrpSpPr>
            <p:nvPr/>
          </p:nvGrpSpPr>
          <p:grpSpPr bwMode="auto">
            <a:xfrm>
              <a:off x="9675" y="-1125"/>
              <a:ext cx="2" cy="501"/>
              <a:chOff x="9675" y="-1125"/>
              <a:chExt cx="2" cy="501"/>
            </a:xfrm>
          </p:grpSpPr>
          <p:sp>
            <p:nvSpPr>
              <p:cNvPr id="88" name="Freeform 65"/>
              <p:cNvSpPr>
                <a:spLocks/>
              </p:cNvSpPr>
              <p:nvPr/>
            </p:nvSpPr>
            <p:spPr bwMode="auto">
              <a:xfrm>
                <a:off x="9675" y="-1125"/>
                <a:ext cx="2" cy="501"/>
              </a:xfrm>
              <a:custGeom>
                <a:avLst/>
                <a:gdLst>
                  <a:gd name="T0" fmla="+- 0 -623 -1125"/>
                  <a:gd name="T1" fmla="*/ -623 h 501"/>
                  <a:gd name="T2" fmla="+- 0 -1125 -1125"/>
                  <a:gd name="T3" fmla="*/ -1125 h 501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501">
                    <a:moveTo>
                      <a:pt x="0" y="502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6" name="Group 66"/>
            <p:cNvGrpSpPr>
              <a:grpSpLocks/>
            </p:cNvGrpSpPr>
            <p:nvPr/>
          </p:nvGrpSpPr>
          <p:grpSpPr bwMode="auto">
            <a:xfrm>
              <a:off x="9454" y="-623"/>
              <a:ext cx="442" cy="2"/>
              <a:chOff x="9454" y="-623"/>
              <a:chExt cx="442" cy="2"/>
            </a:xfrm>
          </p:grpSpPr>
          <p:sp>
            <p:nvSpPr>
              <p:cNvPr id="87" name="Freeform 67"/>
              <p:cNvSpPr>
                <a:spLocks/>
              </p:cNvSpPr>
              <p:nvPr/>
            </p:nvSpPr>
            <p:spPr bwMode="auto">
              <a:xfrm>
                <a:off x="9454" y="-623"/>
                <a:ext cx="442" cy="2"/>
              </a:xfrm>
              <a:custGeom>
                <a:avLst/>
                <a:gdLst>
                  <a:gd name="T0" fmla="+- 0 9454 9454"/>
                  <a:gd name="T1" fmla="*/ T0 w 442"/>
                  <a:gd name="T2" fmla="+- 0 9896 9454"/>
                  <a:gd name="T3" fmla="*/ T2 w 442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442">
                    <a:moveTo>
                      <a:pt x="0" y="0"/>
                    </a:moveTo>
                    <a:lnTo>
                      <a:pt x="442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7" name="Group 68"/>
            <p:cNvGrpSpPr>
              <a:grpSpLocks/>
            </p:cNvGrpSpPr>
            <p:nvPr/>
          </p:nvGrpSpPr>
          <p:grpSpPr bwMode="auto">
            <a:xfrm>
              <a:off x="10338" y="-1125"/>
              <a:ext cx="2" cy="1003"/>
              <a:chOff x="10338" y="-1125"/>
              <a:chExt cx="2" cy="1003"/>
            </a:xfrm>
          </p:grpSpPr>
          <p:sp>
            <p:nvSpPr>
              <p:cNvPr id="86" name="Freeform 69"/>
              <p:cNvSpPr>
                <a:spLocks/>
              </p:cNvSpPr>
              <p:nvPr/>
            </p:nvSpPr>
            <p:spPr bwMode="auto">
              <a:xfrm>
                <a:off x="10338" y="-1125"/>
                <a:ext cx="2" cy="1003"/>
              </a:xfrm>
              <a:custGeom>
                <a:avLst/>
                <a:gdLst>
                  <a:gd name="T0" fmla="+- 0 -122 -1125"/>
                  <a:gd name="T1" fmla="*/ -122 h 1003"/>
                  <a:gd name="T2" fmla="+- 0 -1125 -1125"/>
                  <a:gd name="T3" fmla="*/ -1125 h 100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1003">
                    <a:moveTo>
                      <a:pt x="0" y="1003"/>
                    </a:moveTo>
                    <a:lnTo>
                      <a:pt x="0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8" name="Group 70"/>
            <p:cNvGrpSpPr>
              <a:grpSpLocks/>
            </p:cNvGrpSpPr>
            <p:nvPr/>
          </p:nvGrpSpPr>
          <p:grpSpPr bwMode="auto">
            <a:xfrm>
              <a:off x="9675" y="-1125"/>
              <a:ext cx="663" cy="2"/>
              <a:chOff x="9675" y="-1125"/>
              <a:chExt cx="663" cy="2"/>
            </a:xfrm>
          </p:grpSpPr>
          <p:sp>
            <p:nvSpPr>
              <p:cNvPr id="85" name="Freeform 71"/>
              <p:cNvSpPr>
                <a:spLocks/>
              </p:cNvSpPr>
              <p:nvPr/>
            </p:nvSpPr>
            <p:spPr bwMode="auto">
              <a:xfrm>
                <a:off x="9675" y="-1125"/>
                <a:ext cx="663" cy="2"/>
              </a:xfrm>
              <a:custGeom>
                <a:avLst/>
                <a:gdLst>
                  <a:gd name="T0" fmla="+- 0 9675 9675"/>
                  <a:gd name="T1" fmla="*/ T0 w 663"/>
                  <a:gd name="T2" fmla="+- 0 10338 9675"/>
                  <a:gd name="T3" fmla="*/ T2 w 663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63">
                    <a:moveTo>
                      <a:pt x="0" y="0"/>
                    </a:moveTo>
                    <a:lnTo>
                      <a:pt x="663" y="0"/>
                    </a:lnTo>
                  </a:path>
                </a:pathLst>
              </a:custGeom>
              <a:noFill/>
              <a:ln w="1016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69" name="Group 72"/>
            <p:cNvGrpSpPr>
              <a:grpSpLocks/>
            </p:cNvGrpSpPr>
            <p:nvPr/>
          </p:nvGrpSpPr>
          <p:grpSpPr bwMode="auto">
            <a:xfrm>
              <a:off x="9611" y="-686"/>
              <a:ext cx="128" cy="126"/>
              <a:chOff x="9611" y="-686"/>
              <a:chExt cx="128" cy="126"/>
            </a:xfrm>
          </p:grpSpPr>
          <p:sp>
            <p:nvSpPr>
              <p:cNvPr id="84" name="Freeform 73"/>
              <p:cNvSpPr>
                <a:spLocks/>
              </p:cNvSpPr>
              <p:nvPr/>
            </p:nvSpPr>
            <p:spPr bwMode="auto">
              <a:xfrm>
                <a:off x="9611" y="-686"/>
                <a:ext cx="128" cy="126"/>
              </a:xfrm>
              <a:custGeom>
                <a:avLst/>
                <a:gdLst>
                  <a:gd name="T0" fmla="+- 0 9663 9611"/>
                  <a:gd name="T1" fmla="*/ T0 w 128"/>
                  <a:gd name="T2" fmla="+- 0 -686 -686"/>
                  <a:gd name="T3" fmla="*/ -686 h 126"/>
                  <a:gd name="T4" fmla="+- 0 9643 9611"/>
                  <a:gd name="T5" fmla="*/ T4 w 128"/>
                  <a:gd name="T6" fmla="+- 0 -678 -686"/>
                  <a:gd name="T7" fmla="*/ -678 h 126"/>
                  <a:gd name="T8" fmla="+- 0 9626 9611"/>
                  <a:gd name="T9" fmla="*/ T8 w 128"/>
                  <a:gd name="T10" fmla="+- 0 -664 -686"/>
                  <a:gd name="T11" fmla="*/ -664 h 126"/>
                  <a:gd name="T12" fmla="+- 0 9615 9611"/>
                  <a:gd name="T13" fmla="*/ T12 w 128"/>
                  <a:gd name="T14" fmla="+- 0 -646 -686"/>
                  <a:gd name="T15" fmla="*/ -646 h 126"/>
                  <a:gd name="T16" fmla="+- 0 9611 9611"/>
                  <a:gd name="T17" fmla="*/ T16 w 128"/>
                  <a:gd name="T18" fmla="+- 0 -623 -686"/>
                  <a:gd name="T19" fmla="*/ -623 h 126"/>
                  <a:gd name="T20" fmla="+- 0 9615 9611"/>
                  <a:gd name="T21" fmla="*/ T20 w 128"/>
                  <a:gd name="T22" fmla="+- 0 -603 -686"/>
                  <a:gd name="T23" fmla="*/ -603 h 126"/>
                  <a:gd name="T24" fmla="+- 0 9624 9611"/>
                  <a:gd name="T25" fmla="*/ T24 w 128"/>
                  <a:gd name="T26" fmla="+- 0 -586 -686"/>
                  <a:gd name="T27" fmla="*/ -586 h 126"/>
                  <a:gd name="T28" fmla="+- 0 9640 9611"/>
                  <a:gd name="T29" fmla="*/ T28 w 128"/>
                  <a:gd name="T30" fmla="+- 0 -572 -686"/>
                  <a:gd name="T31" fmla="*/ -572 h 126"/>
                  <a:gd name="T32" fmla="+- 0 9661 9611"/>
                  <a:gd name="T33" fmla="*/ T32 w 128"/>
                  <a:gd name="T34" fmla="+- 0 -563 -686"/>
                  <a:gd name="T35" fmla="*/ -563 h 126"/>
                  <a:gd name="T36" fmla="+- 0 9687 9611"/>
                  <a:gd name="T37" fmla="*/ T36 w 128"/>
                  <a:gd name="T38" fmla="+- 0 -560 -686"/>
                  <a:gd name="T39" fmla="*/ -560 h 126"/>
                  <a:gd name="T40" fmla="+- 0 9708 9611"/>
                  <a:gd name="T41" fmla="*/ T40 w 128"/>
                  <a:gd name="T42" fmla="+- 0 -568 -686"/>
                  <a:gd name="T43" fmla="*/ -568 h 126"/>
                  <a:gd name="T44" fmla="+- 0 9724 9611"/>
                  <a:gd name="T45" fmla="*/ T44 w 128"/>
                  <a:gd name="T46" fmla="+- 0 -582 -686"/>
                  <a:gd name="T47" fmla="*/ -582 h 126"/>
                  <a:gd name="T48" fmla="+- 0 9735 9611"/>
                  <a:gd name="T49" fmla="*/ T48 w 128"/>
                  <a:gd name="T50" fmla="+- 0 -601 -686"/>
                  <a:gd name="T51" fmla="*/ -601 h 126"/>
                  <a:gd name="T52" fmla="+- 0 9739 9611"/>
                  <a:gd name="T53" fmla="*/ T52 w 128"/>
                  <a:gd name="T54" fmla="+- 0 -623 -686"/>
                  <a:gd name="T55" fmla="*/ -623 h 126"/>
                  <a:gd name="T56" fmla="+- 0 9739 9611"/>
                  <a:gd name="T57" fmla="*/ T56 w 128"/>
                  <a:gd name="T58" fmla="+- 0 -623 -686"/>
                  <a:gd name="T59" fmla="*/ -623 h 126"/>
                  <a:gd name="T60" fmla="+- 0 9736 9611"/>
                  <a:gd name="T61" fmla="*/ T60 w 128"/>
                  <a:gd name="T62" fmla="+- 0 -644 -686"/>
                  <a:gd name="T63" fmla="*/ -644 h 126"/>
                  <a:gd name="T64" fmla="+- 0 9726 9611"/>
                  <a:gd name="T65" fmla="*/ T64 w 128"/>
                  <a:gd name="T66" fmla="+- 0 -661 -686"/>
                  <a:gd name="T67" fmla="*/ -661 h 126"/>
                  <a:gd name="T68" fmla="+- 0 9710 9611"/>
                  <a:gd name="T69" fmla="*/ T68 w 128"/>
                  <a:gd name="T70" fmla="+- 0 -675 -686"/>
                  <a:gd name="T71" fmla="*/ -675 h 126"/>
                  <a:gd name="T72" fmla="+- 0 9689 9611"/>
                  <a:gd name="T73" fmla="*/ T72 w 128"/>
                  <a:gd name="T74" fmla="+- 0 -684 -686"/>
                  <a:gd name="T75" fmla="*/ -684 h 126"/>
                  <a:gd name="T76" fmla="+- 0 9663 9611"/>
                  <a:gd name="T77" fmla="*/ T76 w 128"/>
                  <a:gd name="T78" fmla="+- 0 -686 -686"/>
                  <a:gd name="T79" fmla="*/ -686 h 1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</a:cxnLst>
                <a:rect l="0" t="0" r="r" b="b"/>
                <a:pathLst>
                  <a:path w="128" h="126">
                    <a:moveTo>
                      <a:pt x="52" y="0"/>
                    </a:moveTo>
                    <a:lnTo>
                      <a:pt x="32" y="8"/>
                    </a:lnTo>
                    <a:lnTo>
                      <a:pt x="15" y="22"/>
                    </a:lnTo>
                    <a:lnTo>
                      <a:pt x="4" y="40"/>
                    </a:lnTo>
                    <a:lnTo>
                      <a:pt x="0" y="63"/>
                    </a:lnTo>
                    <a:lnTo>
                      <a:pt x="4" y="83"/>
                    </a:lnTo>
                    <a:lnTo>
                      <a:pt x="13" y="100"/>
                    </a:lnTo>
                    <a:lnTo>
                      <a:pt x="29" y="114"/>
                    </a:lnTo>
                    <a:lnTo>
                      <a:pt x="50" y="123"/>
                    </a:lnTo>
                    <a:lnTo>
                      <a:pt x="76" y="126"/>
                    </a:lnTo>
                    <a:lnTo>
                      <a:pt x="97" y="118"/>
                    </a:lnTo>
                    <a:lnTo>
                      <a:pt x="113" y="104"/>
                    </a:lnTo>
                    <a:lnTo>
                      <a:pt x="124" y="85"/>
                    </a:lnTo>
                    <a:lnTo>
                      <a:pt x="128" y="63"/>
                    </a:lnTo>
                    <a:lnTo>
                      <a:pt x="125" y="42"/>
                    </a:lnTo>
                    <a:lnTo>
                      <a:pt x="115" y="25"/>
                    </a:lnTo>
                    <a:lnTo>
                      <a:pt x="99" y="11"/>
                    </a:lnTo>
                    <a:lnTo>
                      <a:pt x="78" y="2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0" name="Group 74"/>
            <p:cNvGrpSpPr>
              <a:grpSpLocks/>
            </p:cNvGrpSpPr>
            <p:nvPr/>
          </p:nvGrpSpPr>
          <p:grpSpPr bwMode="auto">
            <a:xfrm>
              <a:off x="9611" y="-686"/>
              <a:ext cx="128" cy="126"/>
              <a:chOff x="9611" y="-686"/>
              <a:chExt cx="128" cy="126"/>
            </a:xfrm>
          </p:grpSpPr>
          <p:sp>
            <p:nvSpPr>
              <p:cNvPr id="83" name="Freeform 75"/>
              <p:cNvSpPr>
                <a:spLocks/>
              </p:cNvSpPr>
              <p:nvPr/>
            </p:nvSpPr>
            <p:spPr bwMode="auto">
              <a:xfrm>
                <a:off x="9611" y="-686"/>
                <a:ext cx="128" cy="126"/>
              </a:xfrm>
              <a:custGeom>
                <a:avLst/>
                <a:gdLst>
                  <a:gd name="T0" fmla="+- 0 9739 9611"/>
                  <a:gd name="T1" fmla="*/ T0 w 128"/>
                  <a:gd name="T2" fmla="+- 0 -623 -686"/>
                  <a:gd name="T3" fmla="*/ -623 h 126"/>
                  <a:gd name="T4" fmla="+- 0 9735 9611"/>
                  <a:gd name="T5" fmla="*/ T4 w 128"/>
                  <a:gd name="T6" fmla="+- 0 -601 -686"/>
                  <a:gd name="T7" fmla="*/ -601 h 126"/>
                  <a:gd name="T8" fmla="+- 0 9724 9611"/>
                  <a:gd name="T9" fmla="*/ T8 w 128"/>
                  <a:gd name="T10" fmla="+- 0 -582 -686"/>
                  <a:gd name="T11" fmla="*/ -582 h 126"/>
                  <a:gd name="T12" fmla="+- 0 9708 9611"/>
                  <a:gd name="T13" fmla="*/ T12 w 128"/>
                  <a:gd name="T14" fmla="+- 0 -568 -686"/>
                  <a:gd name="T15" fmla="*/ -568 h 126"/>
                  <a:gd name="T16" fmla="+- 0 9687 9611"/>
                  <a:gd name="T17" fmla="*/ T16 w 128"/>
                  <a:gd name="T18" fmla="+- 0 -560 -686"/>
                  <a:gd name="T19" fmla="*/ -560 h 126"/>
                  <a:gd name="T20" fmla="+- 0 9661 9611"/>
                  <a:gd name="T21" fmla="*/ T20 w 128"/>
                  <a:gd name="T22" fmla="+- 0 -563 -686"/>
                  <a:gd name="T23" fmla="*/ -563 h 126"/>
                  <a:gd name="T24" fmla="+- 0 9640 9611"/>
                  <a:gd name="T25" fmla="*/ T24 w 128"/>
                  <a:gd name="T26" fmla="+- 0 -572 -686"/>
                  <a:gd name="T27" fmla="*/ -572 h 126"/>
                  <a:gd name="T28" fmla="+- 0 9624 9611"/>
                  <a:gd name="T29" fmla="*/ T28 w 128"/>
                  <a:gd name="T30" fmla="+- 0 -586 -686"/>
                  <a:gd name="T31" fmla="*/ -586 h 126"/>
                  <a:gd name="T32" fmla="+- 0 9615 9611"/>
                  <a:gd name="T33" fmla="*/ T32 w 128"/>
                  <a:gd name="T34" fmla="+- 0 -603 -686"/>
                  <a:gd name="T35" fmla="*/ -603 h 126"/>
                  <a:gd name="T36" fmla="+- 0 9611 9611"/>
                  <a:gd name="T37" fmla="*/ T36 w 128"/>
                  <a:gd name="T38" fmla="+- 0 -623 -686"/>
                  <a:gd name="T39" fmla="*/ -623 h 126"/>
                  <a:gd name="T40" fmla="+- 0 9615 9611"/>
                  <a:gd name="T41" fmla="*/ T40 w 128"/>
                  <a:gd name="T42" fmla="+- 0 -646 -686"/>
                  <a:gd name="T43" fmla="*/ -646 h 126"/>
                  <a:gd name="T44" fmla="+- 0 9626 9611"/>
                  <a:gd name="T45" fmla="*/ T44 w 128"/>
                  <a:gd name="T46" fmla="+- 0 -664 -686"/>
                  <a:gd name="T47" fmla="*/ -664 h 126"/>
                  <a:gd name="T48" fmla="+- 0 9643 9611"/>
                  <a:gd name="T49" fmla="*/ T48 w 128"/>
                  <a:gd name="T50" fmla="+- 0 -678 -686"/>
                  <a:gd name="T51" fmla="*/ -678 h 126"/>
                  <a:gd name="T52" fmla="+- 0 9663 9611"/>
                  <a:gd name="T53" fmla="*/ T52 w 128"/>
                  <a:gd name="T54" fmla="+- 0 -686 -686"/>
                  <a:gd name="T55" fmla="*/ -686 h 126"/>
                  <a:gd name="T56" fmla="+- 0 9689 9611"/>
                  <a:gd name="T57" fmla="*/ T56 w 128"/>
                  <a:gd name="T58" fmla="+- 0 -684 -686"/>
                  <a:gd name="T59" fmla="*/ -684 h 126"/>
                  <a:gd name="T60" fmla="+- 0 9710 9611"/>
                  <a:gd name="T61" fmla="*/ T60 w 128"/>
                  <a:gd name="T62" fmla="+- 0 -675 -686"/>
                  <a:gd name="T63" fmla="*/ -675 h 126"/>
                  <a:gd name="T64" fmla="+- 0 9726 9611"/>
                  <a:gd name="T65" fmla="*/ T64 w 128"/>
                  <a:gd name="T66" fmla="+- 0 -661 -686"/>
                  <a:gd name="T67" fmla="*/ -661 h 126"/>
                  <a:gd name="T68" fmla="+- 0 9736 9611"/>
                  <a:gd name="T69" fmla="*/ T68 w 128"/>
                  <a:gd name="T70" fmla="+- 0 -644 -686"/>
                  <a:gd name="T71" fmla="*/ -644 h 126"/>
                  <a:gd name="T72" fmla="+- 0 9739 9611"/>
                  <a:gd name="T73" fmla="*/ T72 w 128"/>
                  <a:gd name="T74" fmla="+- 0 -623 -686"/>
                  <a:gd name="T75" fmla="*/ -623 h 1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</a:cxnLst>
                <a:rect l="0" t="0" r="r" b="b"/>
                <a:pathLst>
                  <a:path w="128" h="126">
                    <a:moveTo>
                      <a:pt x="128" y="63"/>
                    </a:moveTo>
                    <a:lnTo>
                      <a:pt x="124" y="85"/>
                    </a:lnTo>
                    <a:lnTo>
                      <a:pt x="113" y="104"/>
                    </a:lnTo>
                    <a:lnTo>
                      <a:pt x="97" y="118"/>
                    </a:lnTo>
                    <a:lnTo>
                      <a:pt x="76" y="126"/>
                    </a:lnTo>
                    <a:lnTo>
                      <a:pt x="50" y="123"/>
                    </a:lnTo>
                    <a:lnTo>
                      <a:pt x="29" y="114"/>
                    </a:lnTo>
                    <a:lnTo>
                      <a:pt x="13" y="100"/>
                    </a:lnTo>
                    <a:lnTo>
                      <a:pt x="4" y="83"/>
                    </a:lnTo>
                    <a:lnTo>
                      <a:pt x="0" y="63"/>
                    </a:lnTo>
                    <a:lnTo>
                      <a:pt x="4" y="40"/>
                    </a:lnTo>
                    <a:lnTo>
                      <a:pt x="15" y="22"/>
                    </a:lnTo>
                    <a:lnTo>
                      <a:pt x="32" y="8"/>
                    </a:lnTo>
                    <a:lnTo>
                      <a:pt x="52" y="0"/>
                    </a:lnTo>
                    <a:lnTo>
                      <a:pt x="78" y="2"/>
                    </a:lnTo>
                    <a:lnTo>
                      <a:pt x="99" y="11"/>
                    </a:lnTo>
                    <a:lnTo>
                      <a:pt x="115" y="25"/>
                    </a:lnTo>
                    <a:lnTo>
                      <a:pt x="125" y="42"/>
                    </a:lnTo>
                    <a:lnTo>
                      <a:pt x="128" y="63"/>
                    </a:lnTo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1" name="Group 76"/>
            <p:cNvGrpSpPr>
              <a:grpSpLocks/>
            </p:cNvGrpSpPr>
            <p:nvPr/>
          </p:nvGrpSpPr>
          <p:grpSpPr bwMode="auto">
            <a:xfrm>
              <a:off x="9334" y="-260"/>
              <a:ext cx="240" cy="207"/>
              <a:chOff x="9334" y="-260"/>
              <a:chExt cx="240" cy="207"/>
            </a:xfrm>
          </p:grpSpPr>
          <p:sp>
            <p:nvSpPr>
              <p:cNvPr id="82" name="Freeform 77"/>
              <p:cNvSpPr>
                <a:spLocks/>
              </p:cNvSpPr>
              <p:nvPr/>
            </p:nvSpPr>
            <p:spPr bwMode="auto">
              <a:xfrm>
                <a:off x="9334" y="-260"/>
                <a:ext cx="240" cy="207"/>
              </a:xfrm>
              <a:custGeom>
                <a:avLst/>
                <a:gdLst>
                  <a:gd name="T0" fmla="+- 0 9454 9334"/>
                  <a:gd name="T1" fmla="*/ T0 w 240"/>
                  <a:gd name="T2" fmla="+- 0 -260 -260"/>
                  <a:gd name="T3" fmla="*/ -260 h 207"/>
                  <a:gd name="T4" fmla="+- 0 9334 9334"/>
                  <a:gd name="T5" fmla="*/ T4 w 240"/>
                  <a:gd name="T6" fmla="+- 0 -53 -260"/>
                  <a:gd name="T7" fmla="*/ -53 h 207"/>
                  <a:gd name="T8" fmla="+- 0 9574 9334"/>
                  <a:gd name="T9" fmla="*/ T8 w 240"/>
                  <a:gd name="T10" fmla="+- 0 -53 -260"/>
                  <a:gd name="T11" fmla="*/ -53 h 207"/>
                  <a:gd name="T12" fmla="+- 0 9454 9334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2" name="Group 78"/>
            <p:cNvGrpSpPr>
              <a:grpSpLocks/>
            </p:cNvGrpSpPr>
            <p:nvPr/>
          </p:nvGrpSpPr>
          <p:grpSpPr bwMode="auto">
            <a:xfrm>
              <a:off x="9334" y="-260"/>
              <a:ext cx="240" cy="207"/>
              <a:chOff x="9334" y="-260"/>
              <a:chExt cx="240" cy="207"/>
            </a:xfrm>
          </p:grpSpPr>
          <p:sp>
            <p:nvSpPr>
              <p:cNvPr id="81" name="Freeform 79"/>
              <p:cNvSpPr>
                <a:spLocks/>
              </p:cNvSpPr>
              <p:nvPr/>
            </p:nvSpPr>
            <p:spPr bwMode="auto">
              <a:xfrm>
                <a:off x="9334" y="-260"/>
                <a:ext cx="240" cy="207"/>
              </a:xfrm>
              <a:custGeom>
                <a:avLst/>
                <a:gdLst>
                  <a:gd name="T0" fmla="+- 0 9334 9334"/>
                  <a:gd name="T1" fmla="*/ T0 w 240"/>
                  <a:gd name="T2" fmla="+- 0 -53 -260"/>
                  <a:gd name="T3" fmla="*/ -53 h 207"/>
                  <a:gd name="T4" fmla="+- 0 9574 9334"/>
                  <a:gd name="T5" fmla="*/ T4 w 240"/>
                  <a:gd name="T6" fmla="+- 0 -53 -260"/>
                  <a:gd name="T7" fmla="*/ -53 h 207"/>
                  <a:gd name="T8" fmla="+- 0 9454 9334"/>
                  <a:gd name="T9" fmla="*/ T8 w 240"/>
                  <a:gd name="T10" fmla="+- 0 -260 -260"/>
                  <a:gd name="T11" fmla="*/ -260 h 207"/>
                  <a:gd name="T12" fmla="+- 0 9334 9334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3" name="Group 80"/>
            <p:cNvGrpSpPr>
              <a:grpSpLocks/>
            </p:cNvGrpSpPr>
            <p:nvPr/>
          </p:nvGrpSpPr>
          <p:grpSpPr bwMode="auto">
            <a:xfrm>
              <a:off x="9776" y="-260"/>
              <a:ext cx="240" cy="207"/>
              <a:chOff x="9776" y="-260"/>
              <a:chExt cx="240" cy="207"/>
            </a:xfrm>
          </p:grpSpPr>
          <p:sp>
            <p:nvSpPr>
              <p:cNvPr id="80" name="Freeform 81"/>
              <p:cNvSpPr>
                <a:spLocks/>
              </p:cNvSpPr>
              <p:nvPr/>
            </p:nvSpPr>
            <p:spPr bwMode="auto">
              <a:xfrm>
                <a:off x="9776" y="-260"/>
                <a:ext cx="240" cy="207"/>
              </a:xfrm>
              <a:custGeom>
                <a:avLst/>
                <a:gdLst>
                  <a:gd name="T0" fmla="+- 0 9896 9776"/>
                  <a:gd name="T1" fmla="*/ T0 w 240"/>
                  <a:gd name="T2" fmla="+- 0 -260 -260"/>
                  <a:gd name="T3" fmla="*/ -260 h 207"/>
                  <a:gd name="T4" fmla="+- 0 9776 9776"/>
                  <a:gd name="T5" fmla="*/ T4 w 240"/>
                  <a:gd name="T6" fmla="+- 0 -53 -260"/>
                  <a:gd name="T7" fmla="*/ -53 h 207"/>
                  <a:gd name="T8" fmla="+- 0 10016 9776"/>
                  <a:gd name="T9" fmla="*/ T8 w 240"/>
                  <a:gd name="T10" fmla="+- 0 -53 -260"/>
                  <a:gd name="T11" fmla="*/ -53 h 207"/>
                  <a:gd name="T12" fmla="+- 0 9896 9776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4" name="Group 82"/>
            <p:cNvGrpSpPr>
              <a:grpSpLocks/>
            </p:cNvGrpSpPr>
            <p:nvPr/>
          </p:nvGrpSpPr>
          <p:grpSpPr bwMode="auto">
            <a:xfrm>
              <a:off x="9776" y="-260"/>
              <a:ext cx="240" cy="207"/>
              <a:chOff x="9776" y="-260"/>
              <a:chExt cx="240" cy="207"/>
            </a:xfrm>
          </p:grpSpPr>
          <p:sp>
            <p:nvSpPr>
              <p:cNvPr id="79" name="Freeform 83"/>
              <p:cNvSpPr>
                <a:spLocks/>
              </p:cNvSpPr>
              <p:nvPr/>
            </p:nvSpPr>
            <p:spPr bwMode="auto">
              <a:xfrm>
                <a:off x="9776" y="-260"/>
                <a:ext cx="240" cy="207"/>
              </a:xfrm>
              <a:custGeom>
                <a:avLst/>
                <a:gdLst>
                  <a:gd name="T0" fmla="+- 0 9776 9776"/>
                  <a:gd name="T1" fmla="*/ T0 w 240"/>
                  <a:gd name="T2" fmla="+- 0 -53 -260"/>
                  <a:gd name="T3" fmla="*/ -53 h 207"/>
                  <a:gd name="T4" fmla="+- 0 10016 9776"/>
                  <a:gd name="T5" fmla="*/ T4 w 240"/>
                  <a:gd name="T6" fmla="+- 0 -53 -260"/>
                  <a:gd name="T7" fmla="*/ -53 h 207"/>
                  <a:gd name="T8" fmla="+- 0 9896 9776"/>
                  <a:gd name="T9" fmla="*/ T8 w 240"/>
                  <a:gd name="T10" fmla="+- 0 -260 -260"/>
                  <a:gd name="T11" fmla="*/ -260 h 207"/>
                  <a:gd name="T12" fmla="+- 0 9776 9776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5" name="Group 84"/>
            <p:cNvGrpSpPr>
              <a:grpSpLocks/>
            </p:cNvGrpSpPr>
            <p:nvPr/>
          </p:nvGrpSpPr>
          <p:grpSpPr bwMode="auto">
            <a:xfrm>
              <a:off x="10218" y="-260"/>
              <a:ext cx="240" cy="207"/>
              <a:chOff x="10218" y="-260"/>
              <a:chExt cx="240" cy="207"/>
            </a:xfrm>
          </p:grpSpPr>
          <p:sp>
            <p:nvSpPr>
              <p:cNvPr id="78" name="Freeform 85"/>
              <p:cNvSpPr>
                <a:spLocks/>
              </p:cNvSpPr>
              <p:nvPr/>
            </p:nvSpPr>
            <p:spPr bwMode="auto">
              <a:xfrm>
                <a:off x="10218" y="-260"/>
                <a:ext cx="240" cy="207"/>
              </a:xfrm>
              <a:custGeom>
                <a:avLst/>
                <a:gdLst>
                  <a:gd name="T0" fmla="+- 0 10338 10218"/>
                  <a:gd name="T1" fmla="*/ T0 w 240"/>
                  <a:gd name="T2" fmla="+- 0 -260 -260"/>
                  <a:gd name="T3" fmla="*/ -260 h 207"/>
                  <a:gd name="T4" fmla="+- 0 10218 10218"/>
                  <a:gd name="T5" fmla="*/ T4 w 240"/>
                  <a:gd name="T6" fmla="+- 0 -53 -260"/>
                  <a:gd name="T7" fmla="*/ -53 h 207"/>
                  <a:gd name="T8" fmla="+- 0 10458 10218"/>
                  <a:gd name="T9" fmla="*/ T8 w 240"/>
                  <a:gd name="T10" fmla="+- 0 -53 -260"/>
                  <a:gd name="T11" fmla="*/ -53 h 207"/>
                  <a:gd name="T12" fmla="+- 0 10338 10218"/>
                  <a:gd name="T13" fmla="*/ T12 w 240"/>
                  <a:gd name="T14" fmla="+- 0 -260 -260"/>
                  <a:gd name="T15" fmla="*/ -260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120" y="0"/>
                    </a:moveTo>
                    <a:lnTo>
                      <a:pt x="0" y="207"/>
                    </a:lnTo>
                    <a:lnTo>
                      <a:pt x="240" y="207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6" name="Group 86"/>
            <p:cNvGrpSpPr>
              <a:grpSpLocks/>
            </p:cNvGrpSpPr>
            <p:nvPr/>
          </p:nvGrpSpPr>
          <p:grpSpPr bwMode="auto">
            <a:xfrm>
              <a:off x="10218" y="-260"/>
              <a:ext cx="240" cy="207"/>
              <a:chOff x="10218" y="-260"/>
              <a:chExt cx="240" cy="207"/>
            </a:xfrm>
          </p:grpSpPr>
          <p:sp>
            <p:nvSpPr>
              <p:cNvPr id="77" name="Freeform 87"/>
              <p:cNvSpPr>
                <a:spLocks/>
              </p:cNvSpPr>
              <p:nvPr/>
            </p:nvSpPr>
            <p:spPr bwMode="auto">
              <a:xfrm>
                <a:off x="10218" y="-260"/>
                <a:ext cx="240" cy="207"/>
              </a:xfrm>
              <a:custGeom>
                <a:avLst/>
                <a:gdLst>
                  <a:gd name="T0" fmla="+- 0 10218 10218"/>
                  <a:gd name="T1" fmla="*/ T0 w 240"/>
                  <a:gd name="T2" fmla="+- 0 -53 -260"/>
                  <a:gd name="T3" fmla="*/ -53 h 207"/>
                  <a:gd name="T4" fmla="+- 0 10458 10218"/>
                  <a:gd name="T5" fmla="*/ T4 w 240"/>
                  <a:gd name="T6" fmla="+- 0 -53 -260"/>
                  <a:gd name="T7" fmla="*/ -53 h 207"/>
                  <a:gd name="T8" fmla="+- 0 10338 10218"/>
                  <a:gd name="T9" fmla="*/ T8 w 240"/>
                  <a:gd name="T10" fmla="+- 0 -260 -260"/>
                  <a:gd name="T11" fmla="*/ -260 h 207"/>
                  <a:gd name="T12" fmla="+- 0 10218 10218"/>
                  <a:gd name="T13" fmla="*/ T12 w 240"/>
                  <a:gd name="T14" fmla="+- 0 -53 -260"/>
                  <a:gd name="T15" fmla="*/ -53 h 20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40" h="207">
                    <a:moveTo>
                      <a:pt x="0" y="207"/>
                    </a:moveTo>
                    <a:lnTo>
                      <a:pt x="240" y="207"/>
                    </a:lnTo>
                    <a:lnTo>
                      <a:pt x="120" y="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25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250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微风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微风.thmx</Template>
  <TotalTime>1104</TotalTime>
  <Words>1106</Words>
  <Application>Microsoft Macintosh PowerPoint</Application>
  <PresentationFormat>全屏显示(4:3)</PresentationFormat>
  <Paragraphs>154</Paragraphs>
  <Slides>19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微风</vt:lpstr>
      <vt:lpstr>  Structural Inference of Hierarchies in Networks</vt:lpstr>
      <vt:lpstr>Content</vt:lpstr>
      <vt:lpstr>Background</vt:lpstr>
      <vt:lpstr>Background</vt:lpstr>
      <vt:lpstr>Background</vt:lpstr>
      <vt:lpstr>Hierarchical Structure</vt:lpstr>
      <vt:lpstr>Random Graph Model</vt:lpstr>
      <vt:lpstr>Random Graph Model</vt:lpstr>
      <vt:lpstr>Random Graph Model</vt:lpstr>
      <vt:lpstr>Random Graph Model</vt:lpstr>
      <vt:lpstr>Consensus Hierarchies</vt:lpstr>
      <vt:lpstr>Random Graph Model</vt:lpstr>
      <vt:lpstr>Node and Edge Annotation</vt:lpstr>
      <vt:lpstr>Node and Edge Annotation</vt:lpstr>
      <vt:lpstr>Prediction of Missing Interactions in Network</vt:lpstr>
      <vt:lpstr>Prediction of Missing Interactions in Network</vt:lpstr>
      <vt:lpstr>Testing</vt:lpstr>
      <vt:lpstr>Work to do</vt:lpstr>
      <vt:lpstr>References</vt:lpstr>
    </vt:vector>
  </TitlesOfParts>
  <Company>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Inference of Hierarchies in Networks</dc:title>
  <dc:creator>Shuzhi Yu</dc:creator>
  <cp:lastModifiedBy>Shuzhi Yu</cp:lastModifiedBy>
  <cp:revision>394</cp:revision>
  <dcterms:created xsi:type="dcterms:W3CDTF">2014-03-26T08:49:55Z</dcterms:created>
  <dcterms:modified xsi:type="dcterms:W3CDTF">2014-03-27T11:51:06Z</dcterms:modified>
</cp:coreProperties>
</file>