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0" r:id="rId9"/>
    <p:sldId id="265" r:id="rId10"/>
    <p:sldId id="267" r:id="rId11"/>
    <p:sldId id="268" r:id="rId12"/>
    <p:sldId id="272" r:id="rId13"/>
    <p:sldId id="271" r:id="rId14"/>
    <p:sldId id="273" r:id="rId15"/>
    <p:sldId id="264" r:id="rId16"/>
    <p:sldId id="275" r:id="rId17"/>
    <p:sldId id="274" r:id="rId18"/>
    <p:sldId id="276" r:id="rId19"/>
    <p:sldId id="277" r:id="rId20"/>
    <p:sldId id="278" r:id="rId21"/>
    <p:sldId id="283" r:id="rId22"/>
    <p:sldId id="284" r:id="rId23"/>
    <p:sldId id="286" r:id="rId24"/>
    <p:sldId id="285" r:id="rId25"/>
    <p:sldId id="287" r:id="rId26"/>
    <p:sldId id="288" r:id="rId27"/>
    <p:sldId id="289" r:id="rId28"/>
    <p:sldId id="292" r:id="rId29"/>
    <p:sldId id="290" r:id="rId30"/>
    <p:sldId id="293" r:id="rId31"/>
    <p:sldId id="291" r:id="rId32"/>
    <p:sldId id="294" r:id="rId33"/>
    <p:sldId id="295" r:id="rId34"/>
    <p:sldId id="297" r:id="rId35"/>
    <p:sldId id="296" r:id="rId36"/>
    <p:sldId id="298" r:id="rId37"/>
    <p:sldId id="299" r:id="rId38"/>
    <p:sldId id="300" r:id="rId39"/>
    <p:sldId id="301" r:id="rId40"/>
    <p:sldId id="304" r:id="rId41"/>
    <p:sldId id="302" r:id="rId42"/>
    <p:sldId id="303" r:id="rId43"/>
    <p:sldId id="305" r:id="rId44"/>
    <p:sldId id="308" r:id="rId45"/>
    <p:sldId id="306" r:id="rId46"/>
    <p:sldId id="307" r:id="rId47"/>
    <p:sldId id="309" r:id="rId48"/>
    <p:sldId id="310" r:id="rId49"/>
    <p:sldId id="311" r:id="rId50"/>
    <p:sldId id="313" r:id="rId51"/>
    <p:sldId id="315" r:id="rId52"/>
    <p:sldId id="279" r:id="rId53"/>
    <p:sldId id="280" r:id="rId54"/>
    <p:sldId id="281" r:id="rId55"/>
    <p:sldId id="282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EB19FE6-7A39-4DC1-9521-193DE44DEA39}" type="datetimeFigureOut">
              <a:rPr lang="en-SG" smtClean="0"/>
              <a:t>3/4/2014</a:t>
            </a:fld>
            <a:endParaRPr lang="en-SG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8D377E-E497-47C8-A3BE-9113EA3D41B0}" type="slidenum">
              <a:rPr lang="en-SG" smtClean="0"/>
              <a:t>‹#›</a:t>
            </a:fld>
            <a:endParaRPr lang="en-SG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SG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9FE6-7A39-4DC1-9521-193DE44DEA39}" type="datetimeFigureOut">
              <a:rPr lang="en-SG" smtClean="0"/>
              <a:t>3/4/2014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377E-E497-47C8-A3BE-9113EA3D41B0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9FE6-7A39-4DC1-9521-193DE44DEA39}" type="datetimeFigureOut">
              <a:rPr lang="en-SG" smtClean="0"/>
              <a:t>3/4/2014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98D377E-E497-47C8-A3BE-9113EA3D41B0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9FE6-7A39-4DC1-9521-193DE44DEA39}" type="datetimeFigureOut">
              <a:rPr lang="en-SG" smtClean="0"/>
              <a:t>3/4/2014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377E-E497-47C8-A3BE-9113EA3D41B0}" type="slidenum">
              <a:rPr lang="en-SG" smtClean="0"/>
              <a:t>‹#›</a:t>
            </a:fld>
            <a:endParaRPr lang="en-S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B19FE6-7A39-4DC1-9521-193DE44DEA39}" type="datetimeFigureOut">
              <a:rPr lang="en-SG" smtClean="0"/>
              <a:t>3/4/2014</a:t>
            </a:fld>
            <a:endParaRPr lang="en-S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98D377E-E497-47C8-A3BE-9113EA3D41B0}" type="slidenum">
              <a:rPr lang="en-SG" smtClean="0"/>
              <a:t>‹#›</a:t>
            </a:fld>
            <a:endParaRPr lang="en-SG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9FE6-7A39-4DC1-9521-193DE44DEA39}" type="datetimeFigureOut">
              <a:rPr lang="en-SG" smtClean="0"/>
              <a:t>3/4/2014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377E-E497-47C8-A3BE-9113EA3D41B0}" type="slidenum">
              <a:rPr lang="en-SG" smtClean="0"/>
              <a:t>‹#›</a:t>
            </a:fld>
            <a:endParaRPr lang="en-S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9FE6-7A39-4DC1-9521-193DE44DEA39}" type="datetimeFigureOut">
              <a:rPr lang="en-SG" smtClean="0"/>
              <a:t>3/4/2014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377E-E497-47C8-A3BE-9113EA3D41B0}" type="slidenum">
              <a:rPr lang="en-SG" smtClean="0"/>
              <a:t>‹#›</a:t>
            </a:fld>
            <a:endParaRPr lang="en-SG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9FE6-7A39-4DC1-9521-193DE44DEA39}" type="datetimeFigureOut">
              <a:rPr lang="en-SG" smtClean="0"/>
              <a:t>3/4/2014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377E-E497-47C8-A3BE-9113EA3D41B0}" type="slidenum">
              <a:rPr lang="en-SG" smtClean="0"/>
              <a:t>‹#›</a:t>
            </a:fld>
            <a:endParaRPr lang="en-SG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9FE6-7A39-4DC1-9521-193DE44DEA39}" type="datetimeFigureOut">
              <a:rPr lang="en-SG" smtClean="0"/>
              <a:t>3/4/2014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377E-E497-47C8-A3BE-9113EA3D41B0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9FE6-7A39-4DC1-9521-193DE44DEA39}" type="datetimeFigureOut">
              <a:rPr lang="en-SG" smtClean="0"/>
              <a:t>3/4/2014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8D377E-E497-47C8-A3BE-9113EA3D41B0}" type="slidenum">
              <a:rPr lang="en-SG" smtClean="0"/>
              <a:t>‹#›</a:t>
            </a:fld>
            <a:endParaRPr lang="en-SG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9FE6-7A39-4DC1-9521-193DE44DEA39}" type="datetimeFigureOut">
              <a:rPr lang="en-SG" smtClean="0"/>
              <a:t>3/4/2014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377E-E497-47C8-A3BE-9113EA3D41B0}" type="slidenum">
              <a:rPr lang="en-SG" smtClean="0"/>
              <a:t>‹#›</a:t>
            </a:fld>
            <a:endParaRPr lang="en-SG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EB19FE6-7A39-4DC1-9521-193DE44DEA39}" type="datetimeFigureOut">
              <a:rPr lang="en-SG" smtClean="0"/>
              <a:t>3/4/2014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298D377E-E497-47C8-A3BE-9113EA3D41B0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36296" y="2852936"/>
            <a:ext cx="1688232" cy="369332"/>
          </a:xfrm>
        </p:spPr>
        <p:txBody>
          <a:bodyPr wrap="square">
            <a:spAutoFit/>
          </a:bodyPr>
          <a:lstStyle/>
          <a:p>
            <a:r>
              <a:rPr lang="en-US" sz="1800" dirty="0" smtClean="0"/>
              <a:t>Eugene Lim</a:t>
            </a:r>
            <a:endParaRPr lang="en-SG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 Percolation Method</a:t>
            </a:r>
            <a:br>
              <a:rPr lang="en-US" dirty="0" smtClean="0"/>
            </a:br>
            <a:r>
              <a:rPr lang="en-US" dirty="0" smtClean="0"/>
              <a:t>(CPM)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04887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 flipH="1">
            <a:off x="4247964" y="4105481"/>
            <a:ext cx="756084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91880" y="4105481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k-Clique Communities</a:t>
            </a:r>
            <a:endParaRPr lang="en-SG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40740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/>
              <a:t>Adjacent k-cliques</a:t>
            </a:r>
          </a:p>
          <a:p>
            <a:pPr marL="365760" lvl="1" indent="0">
              <a:lnSpc>
                <a:spcPct val="200000"/>
              </a:lnSpc>
              <a:buNone/>
            </a:pPr>
            <a:r>
              <a:rPr lang="en-US" dirty="0" smtClean="0"/>
              <a:t>Two k-cliques are adjacent when they share </a:t>
            </a:r>
            <a:r>
              <a:rPr lang="en-US" b="1" u="sng" dirty="0" smtClean="0"/>
              <a:t>k-1</a:t>
            </a:r>
            <a:r>
              <a:rPr lang="en-US" b="1" dirty="0" smtClean="0"/>
              <a:t> </a:t>
            </a:r>
            <a:r>
              <a:rPr lang="en-US" dirty="0" smtClean="0"/>
              <a:t>nodes</a:t>
            </a:r>
          </a:p>
          <a:p>
            <a:pPr marL="45720" indent="0">
              <a:lnSpc>
                <a:spcPct val="200000"/>
              </a:lnSpc>
              <a:buNone/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b="1" dirty="0" smtClean="0"/>
          </a:p>
        </p:txBody>
      </p:sp>
      <p:sp>
        <p:nvSpPr>
          <p:cNvPr id="5" name="Oval 4"/>
          <p:cNvSpPr/>
          <p:nvPr/>
        </p:nvSpPr>
        <p:spPr>
          <a:xfrm>
            <a:off x="3275856" y="3889457"/>
            <a:ext cx="432048" cy="43204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2411760" y="5075599"/>
            <a:ext cx="432048" cy="43204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Oval 6"/>
          <p:cNvSpPr/>
          <p:nvPr/>
        </p:nvSpPr>
        <p:spPr>
          <a:xfrm>
            <a:off x="4067944" y="5075599"/>
            <a:ext cx="432048" cy="43204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2627784" y="4105481"/>
            <a:ext cx="864096" cy="118614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491880" y="4105481"/>
            <a:ext cx="792088" cy="118614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627784" y="5291623"/>
            <a:ext cx="165618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971600" y="3697523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k = 3</a:t>
            </a:r>
            <a:endParaRPr lang="en-US" dirty="0" smtClean="0"/>
          </a:p>
        </p:txBody>
      </p:sp>
      <p:sp>
        <p:nvSpPr>
          <p:cNvPr id="12" name="Oval 11"/>
          <p:cNvSpPr/>
          <p:nvPr/>
        </p:nvSpPr>
        <p:spPr>
          <a:xfrm>
            <a:off x="4788024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Oval 12"/>
          <p:cNvSpPr/>
          <p:nvPr/>
        </p:nvSpPr>
        <p:spPr>
          <a:xfrm>
            <a:off x="5508104" y="5046962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9" name="Straight Connector 18"/>
          <p:cNvCxnSpPr/>
          <p:nvPr/>
        </p:nvCxnSpPr>
        <p:spPr>
          <a:xfrm>
            <a:off x="5004048" y="4105481"/>
            <a:ext cx="720080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300192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2" name="Straight Connector 21"/>
          <p:cNvCxnSpPr/>
          <p:nvPr/>
        </p:nvCxnSpPr>
        <p:spPr>
          <a:xfrm>
            <a:off x="5004048" y="4105481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5724128" y="4105481"/>
            <a:ext cx="792088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2807804" y="5507647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6319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40740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/>
              <a:t>Adjacent k-cliques</a:t>
            </a:r>
          </a:p>
          <a:p>
            <a:pPr marL="365760" lvl="1" indent="0">
              <a:lnSpc>
                <a:spcPct val="200000"/>
              </a:lnSpc>
              <a:buNone/>
            </a:pPr>
            <a:r>
              <a:rPr lang="en-US" dirty="0" smtClean="0"/>
              <a:t>Two k-cliques are adjacent when they share </a:t>
            </a:r>
            <a:r>
              <a:rPr lang="en-US" b="1" u="sng" dirty="0" smtClean="0"/>
              <a:t>k-1</a:t>
            </a:r>
            <a:r>
              <a:rPr lang="en-US" b="1" dirty="0" smtClean="0"/>
              <a:t> </a:t>
            </a:r>
            <a:r>
              <a:rPr lang="en-US" dirty="0" smtClean="0"/>
              <a:t>nodes</a:t>
            </a:r>
          </a:p>
          <a:p>
            <a:pPr marL="45720" indent="0">
              <a:lnSpc>
                <a:spcPct val="200000"/>
              </a:lnSpc>
              <a:buNone/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b="1" dirty="0" smtClean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4247964" y="4105481"/>
            <a:ext cx="756084" cy="118614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91880" y="4105481"/>
            <a:ext cx="1512168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k-Clique Communities</a:t>
            </a:r>
            <a:endParaRPr lang="en-SG" dirty="0"/>
          </a:p>
        </p:txBody>
      </p:sp>
      <p:sp>
        <p:nvSpPr>
          <p:cNvPr id="6" name="Oval 5"/>
          <p:cNvSpPr/>
          <p:nvPr/>
        </p:nvSpPr>
        <p:spPr>
          <a:xfrm>
            <a:off x="2411760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2627784" y="4105481"/>
            <a:ext cx="864096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491880" y="4105481"/>
            <a:ext cx="792088" cy="118614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627784" y="5291623"/>
            <a:ext cx="1656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971600" y="3697523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k = 3</a:t>
            </a:r>
            <a:endParaRPr lang="en-US" dirty="0" smtClean="0"/>
          </a:p>
        </p:txBody>
      </p:sp>
      <p:sp>
        <p:nvSpPr>
          <p:cNvPr id="13" name="Oval 12"/>
          <p:cNvSpPr/>
          <p:nvPr/>
        </p:nvSpPr>
        <p:spPr>
          <a:xfrm>
            <a:off x="5508104" y="5046962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9" name="Straight Connector 18"/>
          <p:cNvCxnSpPr/>
          <p:nvPr/>
        </p:nvCxnSpPr>
        <p:spPr>
          <a:xfrm>
            <a:off x="5004048" y="4105481"/>
            <a:ext cx="720080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300192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2" name="Straight Connector 21"/>
          <p:cNvCxnSpPr/>
          <p:nvPr/>
        </p:nvCxnSpPr>
        <p:spPr>
          <a:xfrm>
            <a:off x="5004048" y="4105481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5724128" y="4105481"/>
            <a:ext cx="792088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3275856" y="3889457"/>
            <a:ext cx="432048" cy="43204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Oval 6"/>
          <p:cNvSpPr/>
          <p:nvPr/>
        </p:nvSpPr>
        <p:spPr>
          <a:xfrm>
            <a:off x="4067944" y="5075599"/>
            <a:ext cx="432048" cy="43204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2" name="Oval 11"/>
          <p:cNvSpPr/>
          <p:nvPr/>
        </p:nvSpPr>
        <p:spPr>
          <a:xfrm>
            <a:off x="4788024" y="3889457"/>
            <a:ext cx="432048" cy="43204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668056" y="3289488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7004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40740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/>
              <a:t>Adjacent k-cliques</a:t>
            </a:r>
          </a:p>
          <a:p>
            <a:pPr marL="365760" lvl="1" indent="0">
              <a:lnSpc>
                <a:spcPct val="200000"/>
              </a:lnSpc>
              <a:buNone/>
            </a:pPr>
            <a:r>
              <a:rPr lang="en-US" dirty="0" smtClean="0"/>
              <a:t>Two k-cliques are adjacent when they share </a:t>
            </a:r>
            <a:r>
              <a:rPr lang="en-US" b="1" u="sng" dirty="0" smtClean="0"/>
              <a:t>k-1</a:t>
            </a:r>
            <a:r>
              <a:rPr lang="en-US" b="1" dirty="0" smtClean="0"/>
              <a:t> </a:t>
            </a:r>
            <a:r>
              <a:rPr lang="en-US" dirty="0" smtClean="0"/>
              <a:t>nodes</a:t>
            </a:r>
          </a:p>
          <a:p>
            <a:pPr marL="45720" indent="0">
              <a:lnSpc>
                <a:spcPct val="200000"/>
              </a:lnSpc>
              <a:buNone/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b="1" dirty="0" smtClean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4247964" y="4105481"/>
            <a:ext cx="756084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91880" y="4105481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k-Clique Communities</a:t>
            </a:r>
            <a:endParaRPr lang="en-SG" dirty="0"/>
          </a:p>
        </p:txBody>
      </p:sp>
      <p:sp>
        <p:nvSpPr>
          <p:cNvPr id="6" name="Oval 5"/>
          <p:cNvSpPr/>
          <p:nvPr/>
        </p:nvSpPr>
        <p:spPr>
          <a:xfrm>
            <a:off x="2411760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2627784" y="4105481"/>
            <a:ext cx="864096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491880" y="4105481"/>
            <a:ext cx="792088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627784" y="5291623"/>
            <a:ext cx="1656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971600" y="3697523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k = 3</a:t>
            </a:r>
            <a:endParaRPr lang="en-US" dirty="0" smtClean="0"/>
          </a:p>
        </p:txBody>
      </p:sp>
      <p:sp>
        <p:nvSpPr>
          <p:cNvPr id="13" name="Oval 12"/>
          <p:cNvSpPr/>
          <p:nvPr/>
        </p:nvSpPr>
        <p:spPr>
          <a:xfrm>
            <a:off x="5508104" y="5046962"/>
            <a:ext cx="432048" cy="43204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9" name="Straight Connector 18"/>
          <p:cNvCxnSpPr/>
          <p:nvPr/>
        </p:nvCxnSpPr>
        <p:spPr>
          <a:xfrm>
            <a:off x="5004048" y="4105481"/>
            <a:ext cx="720080" cy="115750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300192" y="3889457"/>
            <a:ext cx="432048" cy="43204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2" name="Straight Connector 21"/>
          <p:cNvCxnSpPr/>
          <p:nvPr/>
        </p:nvCxnSpPr>
        <p:spPr>
          <a:xfrm>
            <a:off x="5004048" y="4105481"/>
            <a:ext cx="1512168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5724128" y="4105481"/>
            <a:ext cx="792088" cy="115750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3275856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Oval 6"/>
          <p:cNvSpPr/>
          <p:nvPr/>
        </p:nvSpPr>
        <p:spPr>
          <a:xfrm>
            <a:off x="4067944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2" name="Oval 11"/>
          <p:cNvSpPr/>
          <p:nvPr/>
        </p:nvSpPr>
        <p:spPr>
          <a:xfrm>
            <a:off x="4788024" y="3889457"/>
            <a:ext cx="432048" cy="43204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145289" y="3289488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9696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40740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/>
              <a:t>Adjacent k-cliques</a:t>
            </a:r>
          </a:p>
          <a:p>
            <a:pPr marL="365760" lvl="1" indent="0">
              <a:lnSpc>
                <a:spcPct val="200000"/>
              </a:lnSpc>
              <a:buNone/>
            </a:pPr>
            <a:r>
              <a:rPr lang="en-US" dirty="0" smtClean="0"/>
              <a:t>Two k-cliques are adjacent when they share </a:t>
            </a:r>
            <a:r>
              <a:rPr lang="en-US" b="1" u="sng" dirty="0" smtClean="0"/>
              <a:t>k-1</a:t>
            </a:r>
            <a:r>
              <a:rPr lang="en-US" b="1" dirty="0" smtClean="0"/>
              <a:t> </a:t>
            </a:r>
            <a:r>
              <a:rPr lang="en-US" dirty="0" smtClean="0"/>
              <a:t>nodes</a:t>
            </a:r>
          </a:p>
          <a:p>
            <a:pPr marL="45720" indent="0">
              <a:lnSpc>
                <a:spcPct val="200000"/>
              </a:lnSpc>
              <a:buNone/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k-Clique Communities</a:t>
            </a:r>
            <a:endParaRPr lang="en-SG" dirty="0"/>
          </a:p>
        </p:txBody>
      </p:sp>
      <p:sp>
        <p:nvSpPr>
          <p:cNvPr id="6" name="Oval 5"/>
          <p:cNvSpPr/>
          <p:nvPr/>
        </p:nvSpPr>
        <p:spPr>
          <a:xfrm>
            <a:off x="2411760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Oval 6"/>
          <p:cNvSpPr/>
          <p:nvPr/>
        </p:nvSpPr>
        <p:spPr>
          <a:xfrm>
            <a:off x="4067944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2627784" y="4105481"/>
            <a:ext cx="864096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491880" y="4105481"/>
            <a:ext cx="792088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627784" y="5291623"/>
            <a:ext cx="1656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971600" y="3697523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k = 3</a:t>
            </a:r>
            <a:endParaRPr lang="en-US" dirty="0" smtClean="0"/>
          </a:p>
        </p:txBody>
      </p:sp>
      <p:sp>
        <p:nvSpPr>
          <p:cNvPr id="13" name="Oval 12"/>
          <p:cNvSpPr/>
          <p:nvPr/>
        </p:nvSpPr>
        <p:spPr>
          <a:xfrm>
            <a:off x="5508104" y="5046962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9" name="Straight Connector 18"/>
          <p:cNvCxnSpPr/>
          <p:nvPr/>
        </p:nvCxnSpPr>
        <p:spPr>
          <a:xfrm>
            <a:off x="5004048" y="4105481"/>
            <a:ext cx="720080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300192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2" name="Straight Connector 21"/>
          <p:cNvCxnSpPr/>
          <p:nvPr/>
        </p:nvCxnSpPr>
        <p:spPr>
          <a:xfrm>
            <a:off x="5004048" y="4105481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5724128" y="4105481"/>
            <a:ext cx="792088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247964" y="4105481"/>
            <a:ext cx="756084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491880" y="4105481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4788024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3275856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Oval 25"/>
          <p:cNvSpPr/>
          <p:nvPr/>
        </p:nvSpPr>
        <p:spPr>
          <a:xfrm>
            <a:off x="4067944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" name="Oval 1"/>
          <p:cNvSpPr/>
          <p:nvPr/>
        </p:nvSpPr>
        <p:spPr>
          <a:xfrm>
            <a:off x="2267744" y="3789040"/>
            <a:ext cx="2395119" cy="2395119"/>
          </a:xfrm>
          <a:prstGeom prst="ellipse">
            <a:avLst/>
          </a:prstGeom>
          <a:solidFill>
            <a:srgbClr val="0070C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Oval 28"/>
          <p:cNvSpPr/>
          <p:nvPr/>
        </p:nvSpPr>
        <p:spPr>
          <a:xfrm>
            <a:off x="3059832" y="3257981"/>
            <a:ext cx="2331259" cy="2331259"/>
          </a:xfrm>
          <a:prstGeom prst="ellipse">
            <a:avLst/>
          </a:prstGeom>
          <a:solidFill>
            <a:srgbClr val="FFFF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807804" y="5507647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1</a:t>
            </a:r>
            <a:endParaRPr lang="en-US" dirty="0" smtClean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3668056" y="3289488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2012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40740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/>
              <a:t>Adjacent k-cliques</a:t>
            </a:r>
          </a:p>
          <a:p>
            <a:pPr marL="365760" lvl="1" indent="0">
              <a:lnSpc>
                <a:spcPct val="200000"/>
              </a:lnSpc>
              <a:buNone/>
            </a:pPr>
            <a:r>
              <a:rPr lang="en-US" dirty="0" smtClean="0"/>
              <a:t>Two k-cliques are adjacent when they share </a:t>
            </a:r>
            <a:r>
              <a:rPr lang="en-US" b="1" u="sng" dirty="0" smtClean="0"/>
              <a:t>k-1</a:t>
            </a:r>
            <a:r>
              <a:rPr lang="en-US" b="1" dirty="0" smtClean="0"/>
              <a:t> </a:t>
            </a:r>
            <a:r>
              <a:rPr lang="en-US" dirty="0" smtClean="0"/>
              <a:t>nodes</a:t>
            </a:r>
          </a:p>
          <a:p>
            <a:pPr marL="45720" indent="0">
              <a:lnSpc>
                <a:spcPct val="200000"/>
              </a:lnSpc>
              <a:buNone/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k-Clique Communities</a:t>
            </a:r>
            <a:endParaRPr lang="en-SG" dirty="0"/>
          </a:p>
        </p:txBody>
      </p:sp>
      <p:sp>
        <p:nvSpPr>
          <p:cNvPr id="6" name="Oval 5"/>
          <p:cNvSpPr/>
          <p:nvPr/>
        </p:nvSpPr>
        <p:spPr>
          <a:xfrm>
            <a:off x="2411760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Oval 6"/>
          <p:cNvSpPr/>
          <p:nvPr/>
        </p:nvSpPr>
        <p:spPr>
          <a:xfrm>
            <a:off x="4067944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2627784" y="4105481"/>
            <a:ext cx="864096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491880" y="4105481"/>
            <a:ext cx="792088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627784" y="5291623"/>
            <a:ext cx="1656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971600" y="3697523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k = 3</a:t>
            </a:r>
            <a:endParaRPr lang="en-US" dirty="0" smtClean="0"/>
          </a:p>
        </p:txBody>
      </p:sp>
      <p:sp>
        <p:nvSpPr>
          <p:cNvPr id="13" name="Oval 12"/>
          <p:cNvSpPr/>
          <p:nvPr/>
        </p:nvSpPr>
        <p:spPr>
          <a:xfrm>
            <a:off x="5508104" y="5046962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9" name="Straight Connector 18"/>
          <p:cNvCxnSpPr/>
          <p:nvPr/>
        </p:nvCxnSpPr>
        <p:spPr>
          <a:xfrm>
            <a:off x="5004048" y="4105481"/>
            <a:ext cx="720080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300192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2" name="Straight Connector 21"/>
          <p:cNvCxnSpPr/>
          <p:nvPr/>
        </p:nvCxnSpPr>
        <p:spPr>
          <a:xfrm>
            <a:off x="5004048" y="4105481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5724128" y="4105481"/>
            <a:ext cx="792088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247964" y="4105481"/>
            <a:ext cx="756084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491880" y="4105481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4788024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3275856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Oval 25"/>
          <p:cNvSpPr/>
          <p:nvPr/>
        </p:nvSpPr>
        <p:spPr>
          <a:xfrm>
            <a:off x="4067944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" name="Oval 1"/>
          <p:cNvSpPr/>
          <p:nvPr/>
        </p:nvSpPr>
        <p:spPr>
          <a:xfrm>
            <a:off x="4605371" y="3225855"/>
            <a:ext cx="2395119" cy="2395119"/>
          </a:xfrm>
          <a:prstGeom prst="ellipse">
            <a:avLst/>
          </a:prstGeom>
          <a:solidFill>
            <a:srgbClr val="0070C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Oval 28"/>
          <p:cNvSpPr/>
          <p:nvPr/>
        </p:nvSpPr>
        <p:spPr>
          <a:xfrm>
            <a:off x="3059832" y="3257981"/>
            <a:ext cx="2331259" cy="2331259"/>
          </a:xfrm>
          <a:prstGeom prst="ellipse">
            <a:avLst/>
          </a:prstGeom>
          <a:solidFill>
            <a:srgbClr val="FFFF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292080" y="3290100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3</a:t>
            </a:r>
            <a:endParaRPr lang="en-US" dirty="0" smtClean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3668056" y="3289488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5992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k-Clique Communities</a:t>
            </a:r>
            <a:endParaRPr lang="en-SG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40740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/>
              <a:t>k-clique community</a:t>
            </a:r>
          </a:p>
          <a:p>
            <a:pPr marL="365760" lvl="1" indent="0">
              <a:lnSpc>
                <a:spcPct val="200000"/>
              </a:lnSpc>
              <a:buNone/>
            </a:pPr>
            <a:r>
              <a:rPr lang="en-US" dirty="0" smtClean="0"/>
              <a:t>Union of all k-cliques that can be reached from each other through a series of adjacent k-cliques</a:t>
            </a:r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809594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k-Clique Communities</a:t>
            </a:r>
            <a:endParaRPr lang="en-SG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40740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/>
              <a:t>k-clique community</a:t>
            </a:r>
          </a:p>
          <a:p>
            <a:pPr marL="365760" lvl="1" indent="0">
              <a:lnSpc>
                <a:spcPct val="200000"/>
              </a:lnSpc>
              <a:buNone/>
            </a:pPr>
            <a:r>
              <a:rPr lang="en-US" dirty="0" smtClean="0"/>
              <a:t>Union of all k-cliques that can be reached from each other through a series of adjacent k-cliques</a:t>
            </a:r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b="1" dirty="0" smtClean="0"/>
          </a:p>
        </p:txBody>
      </p:sp>
      <p:sp>
        <p:nvSpPr>
          <p:cNvPr id="5" name="Oval 4"/>
          <p:cNvSpPr/>
          <p:nvPr/>
        </p:nvSpPr>
        <p:spPr>
          <a:xfrm>
            <a:off x="2411760" y="549476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067944" y="549476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627784" y="4524650"/>
            <a:ext cx="864096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91880" y="4524650"/>
            <a:ext cx="792088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627784" y="5710792"/>
            <a:ext cx="1656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971600" y="4116692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k = 3</a:t>
            </a:r>
            <a:endParaRPr lang="en-US" dirty="0" smtClean="0"/>
          </a:p>
        </p:txBody>
      </p:sp>
      <p:sp>
        <p:nvSpPr>
          <p:cNvPr id="11" name="Oval 10"/>
          <p:cNvSpPr/>
          <p:nvPr/>
        </p:nvSpPr>
        <p:spPr>
          <a:xfrm>
            <a:off x="5508104" y="546613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2" name="Straight Connector 11"/>
          <p:cNvCxnSpPr/>
          <p:nvPr/>
        </p:nvCxnSpPr>
        <p:spPr>
          <a:xfrm>
            <a:off x="5004048" y="4524650"/>
            <a:ext cx="720080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300192" y="4308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4" name="Straight Connector 13"/>
          <p:cNvCxnSpPr/>
          <p:nvPr/>
        </p:nvCxnSpPr>
        <p:spPr>
          <a:xfrm>
            <a:off x="5004048" y="452465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724128" y="4524650"/>
            <a:ext cx="792088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247964" y="4524650"/>
            <a:ext cx="756084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491880" y="452465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788024" y="4308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9" name="Oval 18"/>
          <p:cNvSpPr/>
          <p:nvPr/>
        </p:nvSpPr>
        <p:spPr>
          <a:xfrm>
            <a:off x="3275856" y="4308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Oval 19"/>
          <p:cNvSpPr/>
          <p:nvPr/>
        </p:nvSpPr>
        <p:spPr>
          <a:xfrm>
            <a:off x="4067944" y="549476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2" name="Oval 21"/>
          <p:cNvSpPr/>
          <p:nvPr/>
        </p:nvSpPr>
        <p:spPr>
          <a:xfrm>
            <a:off x="2208615" y="4163204"/>
            <a:ext cx="2395119" cy="2395119"/>
          </a:xfrm>
          <a:prstGeom prst="ellipse">
            <a:avLst/>
          </a:prstGeom>
          <a:solidFill>
            <a:srgbClr val="0070C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Oval 22"/>
          <p:cNvSpPr/>
          <p:nvPr/>
        </p:nvSpPr>
        <p:spPr>
          <a:xfrm>
            <a:off x="3000703" y="3632145"/>
            <a:ext cx="2331259" cy="2331259"/>
          </a:xfrm>
          <a:prstGeom prst="ellipse">
            <a:avLst/>
          </a:prstGeom>
          <a:solidFill>
            <a:srgbClr val="FFFF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2748675" y="5881811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1</a:t>
            </a:r>
            <a:endParaRPr lang="en-US" dirty="0" smtClean="0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3608927" y="3663652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9741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k-Clique Communities</a:t>
            </a:r>
            <a:endParaRPr lang="en-SG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40740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/>
              <a:t>k-clique community</a:t>
            </a:r>
          </a:p>
          <a:p>
            <a:pPr marL="365760" lvl="1" indent="0">
              <a:lnSpc>
                <a:spcPct val="200000"/>
              </a:lnSpc>
              <a:buNone/>
            </a:pPr>
            <a:r>
              <a:rPr lang="en-US" dirty="0" smtClean="0"/>
              <a:t>Union of all k-cliques that can be reached from each other through a series of adjacent k-cliques</a:t>
            </a:r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b="1" dirty="0" smtClean="0"/>
          </a:p>
        </p:txBody>
      </p:sp>
      <p:sp>
        <p:nvSpPr>
          <p:cNvPr id="5" name="Oval 4"/>
          <p:cNvSpPr/>
          <p:nvPr/>
        </p:nvSpPr>
        <p:spPr>
          <a:xfrm>
            <a:off x="2411760" y="549476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067944" y="549476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627784" y="4524650"/>
            <a:ext cx="864096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91880" y="4524650"/>
            <a:ext cx="792088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627784" y="5710792"/>
            <a:ext cx="1656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971600" y="4116692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k = 3</a:t>
            </a:r>
            <a:endParaRPr lang="en-US" dirty="0" smtClean="0"/>
          </a:p>
        </p:txBody>
      </p:sp>
      <p:sp>
        <p:nvSpPr>
          <p:cNvPr id="11" name="Oval 10"/>
          <p:cNvSpPr/>
          <p:nvPr/>
        </p:nvSpPr>
        <p:spPr>
          <a:xfrm>
            <a:off x="5508104" y="546613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2" name="Straight Connector 11"/>
          <p:cNvCxnSpPr/>
          <p:nvPr/>
        </p:nvCxnSpPr>
        <p:spPr>
          <a:xfrm>
            <a:off x="5004048" y="4524650"/>
            <a:ext cx="720080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300192" y="4308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4" name="Straight Connector 13"/>
          <p:cNvCxnSpPr/>
          <p:nvPr/>
        </p:nvCxnSpPr>
        <p:spPr>
          <a:xfrm>
            <a:off x="5004048" y="452465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724128" y="4524650"/>
            <a:ext cx="792088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247964" y="4524650"/>
            <a:ext cx="756084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491880" y="452465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788024" y="4308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9" name="Oval 18"/>
          <p:cNvSpPr/>
          <p:nvPr/>
        </p:nvSpPr>
        <p:spPr>
          <a:xfrm>
            <a:off x="3275856" y="4308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Oval 19"/>
          <p:cNvSpPr/>
          <p:nvPr/>
        </p:nvSpPr>
        <p:spPr>
          <a:xfrm>
            <a:off x="4067944" y="549476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Oval 24"/>
          <p:cNvSpPr/>
          <p:nvPr/>
        </p:nvSpPr>
        <p:spPr>
          <a:xfrm>
            <a:off x="2157133" y="3501008"/>
            <a:ext cx="3206955" cy="3024336"/>
          </a:xfrm>
          <a:prstGeom prst="ellipse">
            <a:avLst/>
          </a:prstGeom>
          <a:solidFill>
            <a:srgbClr val="FFFF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2869101" y="3668915"/>
            <a:ext cx="1783017" cy="8328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Community 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9726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k-Clique Communities</a:t>
            </a:r>
            <a:endParaRPr lang="en-SG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40740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/>
              <a:t>k-clique community</a:t>
            </a:r>
          </a:p>
          <a:p>
            <a:pPr marL="365760" lvl="1" indent="0">
              <a:lnSpc>
                <a:spcPct val="200000"/>
              </a:lnSpc>
              <a:buNone/>
            </a:pPr>
            <a:r>
              <a:rPr lang="en-US" dirty="0" smtClean="0"/>
              <a:t>Union of all k-cliques that can be reached from each other through a series of adjacent k-cliques</a:t>
            </a:r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b="1" dirty="0" smtClean="0"/>
          </a:p>
        </p:txBody>
      </p:sp>
      <p:sp>
        <p:nvSpPr>
          <p:cNvPr id="5" name="Oval 4"/>
          <p:cNvSpPr/>
          <p:nvPr/>
        </p:nvSpPr>
        <p:spPr>
          <a:xfrm>
            <a:off x="2411760" y="549476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067944" y="549476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627784" y="4524650"/>
            <a:ext cx="864096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91880" y="4524650"/>
            <a:ext cx="792088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627784" y="5710792"/>
            <a:ext cx="1656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971600" y="4116692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k = 3</a:t>
            </a:r>
            <a:endParaRPr lang="en-US" dirty="0" smtClean="0"/>
          </a:p>
        </p:txBody>
      </p:sp>
      <p:sp>
        <p:nvSpPr>
          <p:cNvPr id="11" name="Oval 10"/>
          <p:cNvSpPr/>
          <p:nvPr/>
        </p:nvSpPr>
        <p:spPr>
          <a:xfrm>
            <a:off x="5508104" y="546613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2" name="Straight Connector 11"/>
          <p:cNvCxnSpPr/>
          <p:nvPr/>
        </p:nvCxnSpPr>
        <p:spPr>
          <a:xfrm>
            <a:off x="5004048" y="4524650"/>
            <a:ext cx="720080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300192" y="4308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4" name="Straight Connector 13"/>
          <p:cNvCxnSpPr/>
          <p:nvPr/>
        </p:nvCxnSpPr>
        <p:spPr>
          <a:xfrm>
            <a:off x="5004048" y="452465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724128" y="4524650"/>
            <a:ext cx="792088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247964" y="4524650"/>
            <a:ext cx="756084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491880" y="452465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788024" y="4308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9" name="Oval 18"/>
          <p:cNvSpPr/>
          <p:nvPr/>
        </p:nvSpPr>
        <p:spPr>
          <a:xfrm>
            <a:off x="3275856" y="4308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Oval 19"/>
          <p:cNvSpPr/>
          <p:nvPr/>
        </p:nvSpPr>
        <p:spPr>
          <a:xfrm>
            <a:off x="4067944" y="549476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Oval 24"/>
          <p:cNvSpPr/>
          <p:nvPr/>
        </p:nvSpPr>
        <p:spPr>
          <a:xfrm>
            <a:off x="2157133" y="3501008"/>
            <a:ext cx="3206955" cy="3024336"/>
          </a:xfrm>
          <a:prstGeom prst="ellipse">
            <a:avLst/>
          </a:prstGeom>
          <a:solidFill>
            <a:srgbClr val="FFFF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2869101" y="3668915"/>
            <a:ext cx="1783017" cy="8328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Community 1</a:t>
            </a:r>
            <a:endParaRPr lang="en-US" dirty="0" smtClean="0"/>
          </a:p>
        </p:txBody>
      </p:sp>
      <p:sp>
        <p:nvSpPr>
          <p:cNvPr id="22" name="Oval 21"/>
          <p:cNvSpPr/>
          <p:nvPr/>
        </p:nvSpPr>
        <p:spPr>
          <a:xfrm>
            <a:off x="4626006" y="3616053"/>
            <a:ext cx="2395119" cy="2395119"/>
          </a:xfrm>
          <a:prstGeom prst="ellipse">
            <a:avLst/>
          </a:prstGeom>
          <a:solidFill>
            <a:srgbClr val="0070C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5312715" y="3680298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7155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k-Clique Communities</a:t>
            </a:r>
            <a:endParaRPr lang="en-SG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40740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/>
              <a:t>k-clique community</a:t>
            </a:r>
          </a:p>
          <a:p>
            <a:pPr marL="365760" lvl="1" indent="0">
              <a:lnSpc>
                <a:spcPct val="200000"/>
              </a:lnSpc>
              <a:buNone/>
            </a:pPr>
            <a:r>
              <a:rPr lang="en-US" dirty="0" smtClean="0"/>
              <a:t>Union of all k-cliques that can be reached from each other through a series of adjacent k-cliques</a:t>
            </a:r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b="1" dirty="0" smtClean="0"/>
          </a:p>
        </p:txBody>
      </p:sp>
      <p:sp>
        <p:nvSpPr>
          <p:cNvPr id="5" name="Oval 4"/>
          <p:cNvSpPr/>
          <p:nvPr/>
        </p:nvSpPr>
        <p:spPr>
          <a:xfrm>
            <a:off x="2411760" y="549476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067944" y="549476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627784" y="4524650"/>
            <a:ext cx="864096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91880" y="4524650"/>
            <a:ext cx="792088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627784" y="5710792"/>
            <a:ext cx="1656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971600" y="4116692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k = 3</a:t>
            </a:r>
            <a:endParaRPr lang="en-US" dirty="0" smtClean="0"/>
          </a:p>
        </p:txBody>
      </p:sp>
      <p:sp>
        <p:nvSpPr>
          <p:cNvPr id="11" name="Oval 10"/>
          <p:cNvSpPr/>
          <p:nvPr/>
        </p:nvSpPr>
        <p:spPr>
          <a:xfrm>
            <a:off x="5508104" y="546613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2" name="Straight Connector 11"/>
          <p:cNvCxnSpPr/>
          <p:nvPr/>
        </p:nvCxnSpPr>
        <p:spPr>
          <a:xfrm>
            <a:off x="5004048" y="4524650"/>
            <a:ext cx="720080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300192" y="4308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4" name="Straight Connector 13"/>
          <p:cNvCxnSpPr/>
          <p:nvPr/>
        </p:nvCxnSpPr>
        <p:spPr>
          <a:xfrm>
            <a:off x="5004048" y="452465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724128" y="4524650"/>
            <a:ext cx="792088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247964" y="4524650"/>
            <a:ext cx="756084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491880" y="452465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788024" y="4308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9" name="Oval 18"/>
          <p:cNvSpPr/>
          <p:nvPr/>
        </p:nvSpPr>
        <p:spPr>
          <a:xfrm>
            <a:off x="3275856" y="4308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Oval 19"/>
          <p:cNvSpPr/>
          <p:nvPr/>
        </p:nvSpPr>
        <p:spPr>
          <a:xfrm>
            <a:off x="4067944" y="549476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Oval 24"/>
          <p:cNvSpPr/>
          <p:nvPr/>
        </p:nvSpPr>
        <p:spPr>
          <a:xfrm>
            <a:off x="2157133" y="3501008"/>
            <a:ext cx="3206955" cy="3024336"/>
          </a:xfrm>
          <a:prstGeom prst="ellipse">
            <a:avLst/>
          </a:prstGeom>
          <a:solidFill>
            <a:srgbClr val="FFFF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2869101" y="3668915"/>
            <a:ext cx="1783017" cy="8328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Community 1</a:t>
            </a:r>
            <a:endParaRPr lang="en-US" dirty="0" smtClean="0"/>
          </a:p>
        </p:txBody>
      </p:sp>
      <p:sp>
        <p:nvSpPr>
          <p:cNvPr id="22" name="Oval 21"/>
          <p:cNvSpPr/>
          <p:nvPr/>
        </p:nvSpPr>
        <p:spPr>
          <a:xfrm>
            <a:off x="4626006" y="3616053"/>
            <a:ext cx="2395119" cy="2395119"/>
          </a:xfrm>
          <a:prstGeom prst="ellipse">
            <a:avLst/>
          </a:prstGeom>
          <a:solidFill>
            <a:srgbClr val="0070C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5004048" y="3752305"/>
            <a:ext cx="1728192" cy="97283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Community 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3906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What is CPM?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Algorithm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Analysis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Conclusion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69101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Locate maximal cliques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Convert from cliques to k-clique communities</a:t>
            </a:r>
          </a:p>
          <a:p>
            <a:pPr>
              <a:lnSpc>
                <a:spcPct val="200000"/>
              </a:lnSpc>
            </a:pP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51328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Largest possible clique size can be determined from degrees of vertices</a:t>
            </a:r>
          </a:p>
          <a:p>
            <a:pPr marL="45720" indent="0">
              <a:buNone/>
            </a:pP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Starting from this size, find all cliques, then reduce size by 1 and repeat</a:t>
            </a:r>
          </a:p>
          <a:p>
            <a:pPr>
              <a:lnSpc>
                <a:spcPct val="200000"/>
              </a:lnSpc>
            </a:pP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Locate Maximal Cliques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704355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Finding all cliques: brute-force</a:t>
            </a:r>
          </a:p>
          <a:p>
            <a:pPr marL="708660" lvl="1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Set A initially contains vertex v, Set B contains </a:t>
            </a:r>
            <a:r>
              <a:rPr lang="en-US" dirty="0" err="1" smtClean="0"/>
              <a:t>neighbours</a:t>
            </a:r>
            <a:r>
              <a:rPr lang="en-US" dirty="0" smtClean="0"/>
              <a:t> of v</a:t>
            </a:r>
          </a:p>
          <a:p>
            <a:pPr marL="708660" lvl="1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Transfer one vertex w from B to A</a:t>
            </a:r>
          </a:p>
          <a:p>
            <a:pPr marL="708660" lvl="1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Remove vertices that are not </a:t>
            </a:r>
            <a:r>
              <a:rPr lang="en-US" dirty="0" err="1" smtClean="0"/>
              <a:t>neighbours</a:t>
            </a:r>
            <a:r>
              <a:rPr lang="en-US" dirty="0" smtClean="0"/>
              <a:t> of w from B</a:t>
            </a:r>
          </a:p>
          <a:p>
            <a:pPr marL="708660" lvl="1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Repeat until A reaches desired size</a:t>
            </a:r>
          </a:p>
          <a:p>
            <a:pPr marL="708660" lvl="1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If fail, step back and try other possibilities</a:t>
            </a:r>
          </a:p>
          <a:p>
            <a:pPr>
              <a:lnSpc>
                <a:spcPct val="200000"/>
              </a:lnSpc>
            </a:pP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Locate Maximal Cliques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21213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Locate maximal cliques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Convert from cliques to k-clique communities</a:t>
            </a:r>
          </a:p>
          <a:p>
            <a:pPr>
              <a:lnSpc>
                <a:spcPct val="200000"/>
              </a:lnSpc>
            </a:pP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43974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to k-Clique Communities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275856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4788024" y="322256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067944" y="602128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491880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91880" y="4691130"/>
            <a:ext cx="792088" cy="14741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83968" y="6165304"/>
            <a:ext cx="14401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508104" y="599265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2" name="Straight Connector 11"/>
          <p:cNvCxnSpPr/>
          <p:nvPr/>
        </p:nvCxnSpPr>
        <p:spPr>
          <a:xfrm>
            <a:off x="3491880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283968" y="3438585"/>
            <a:ext cx="720080" cy="27987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04048" y="3438585"/>
            <a:ext cx="720080" cy="27267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300192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04048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724128" y="4691130"/>
            <a:ext cx="79208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740352" y="319062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9" name="Oval 18"/>
          <p:cNvSpPr/>
          <p:nvPr/>
        </p:nvSpPr>
        <p:spPr>
          <a:xfrm>
            <a:off x="4788024" y="170080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Oval 19"/>
          <p:cNvSpPr/>
          <p:nvPr/>
        </p:nvSpPr>
        <p:spPr>
          <a:xfrm>
            <a:off x="3239852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2" name="Oval 21"/>
          <p:cNvSpPr/>
          <p:nvPr/>
        </p:nvSpPr>
        <p:spPr>
          <a:xfrm>
            <a:off x="1691680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Oval 22"/>
          <p:cNvSpPr/>
          <p:nvPr/>
        </p:nvSpPr>
        <p:spPr>
          <a:xfrm>
            <a:off x="1662288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9" name="Straight Connector 28"/>
          <p:cNvCxnSpPr/>
          <p:nvPr/>
        </p:nvCxnSpPr>
        <p:spPr>
          <a:xfrm>
            <a:off x="3491880" y="4691130"/>
            <a:ext cx="223224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5004048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283968" y="4691130"/>
            <a:ext cx="2232248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516216" y="3406653"/>
            <a:ext cx="1440160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004049" y="3406653"/>
            <a:ext cx="2952327" cy="319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491880" y="3438585"/>
            <a:ext cx="4464496" cy="1252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004048" y="1916832"/>
            <a:ext cx="0" cy="14767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455876" y="1916832"/>
            <a:ext cx="1548172" cy="11521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3455876" y="3068960"/>
            <a:ext cx="36004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3455876" y="3068960"/>
            <a:ext cx="1548172" cy="3246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1878312" y="4691130"/>
            <a:ext cx="16135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1907704" y="3068960"/>
            <a:ext cx="1584176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907704" y="3068960"/>
            <a:ext cx="15481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1907704" y="3068960"/>
            <a:ext cx="0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23" idx="3"/>
          </p:cNvCxnSpPr>
          <p:nvPr/>
        </p:nvCxnSpPr>
        <p:spPr>
          <a:xfrm flipH="1">
            <a:off x="1725560" y="3068960"/>
            <a:ext cx="1730316" cy="17749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 flipV="1">
            <a:off x="1878312" y="4691130"/>
            <a:ext cx="2405656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1907704" y="4691130"/>
            <a:ext cx="3816424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747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to k-Clique Communities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275856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4788024" y="322256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067944" y="602128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491880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91880" y="4691130"/>
            <a:ext cx="792088" cy="14741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83968" y="6165304"/>
            <a:ext cx="14401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508104" y="599265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2" name="Straight Connector 11"/>
          <p:cNvCxnSpPr/>
          <p:nvPr/>
        </p:nvCxnSpPr>
        <p:spPr>
          <a:xfrm>
            <a:off x="3491880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283968" y="3438585"/>
            <a:ext cx="720080" cy="27987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04048" y="3438585"/>
            <a:ext cx="720080" cy="27267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300192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04048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724128" y="4691130"/>
            <a:ext cx="79208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491880" y="4691130"/>
            <a:ext cx="223224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5004048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283968" y="4691130"/>
            <a:ext cx="2232248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2"/>
          <p:cNvSpPr txBox="1">
            <a:spLocks/>
          </p:cNvSpPr>
          <p:nvPr/>
        </p:nvSpPr>
        <p:spPr>
          <a:xfrm>
            <a:off x="1115616" y="5632875"/>
            <a:ext cx="2592288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1: 5-clique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744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to k-Clique Communities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275856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4788024" y="322256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067944" y="602128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491880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91880" y="4691130"/>
            <a:ext cx="792088" cy="14741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83968" y="6165304"/>
            <a:ext cx="14401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508104" y="599265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2" name="Straight Connector 11"/>
          <p:cNvCxnSpPr/>
          <p:nvPr/>
        </p:nvCxnSpPr>
        <p:spPr>
          <a:xfrm>
            <a:off x="3491880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283968" y="3438585"/>
            <a:ext cx="720080" cy="27987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04048" y="3438585"/>
            <a:ext cx="720080" cy="27267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300192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04048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724128" y="4691130"/>
            <a:ext cx="79208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740352" y="319062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9" name="Oval 18"/>
          <p:cNvSpPr/>
          <p:nvPr/>
        </p:nvSpPr>
        <p:spPr>
          <a:xfrm>
            <a:off x="4788024" y="170080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Oval 19"/>
          <p:cNvSpPr/>
          <p:nvPr/>
        </p:nvSpPr>
        <p:spPr>
          <a:xfrm>
            <a:off x="3239852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2" name="Oval 21"/>
          <p:cNvSpPr/>
          <p:nvPr/>
        </p:nvSpPr>
        <p:spPr>
          <a:xfrm>
            <a:off x="1691680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Oval 22"/>
          <p:cNvSpPr/>
          <p:nvPr/>
        </p:nvSpPr>
        <p:spPr>
          <a:xfrm>
            <a:off x="1662288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9" name="Straight Connector 28"/>
          <p:cNvCxnSpPr/>
          <p:nvPr/>
        </p:nvCxnSpPr>
        <p:spPr>
          <a:xfrm>
            <a:off x="3491880" y="4691130"/>
            <a:ext cx="223224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5004048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283968" y="4691130"/>
            <a:ext cx="2232248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516216" y="3406653"/>
            <a:ext cx="1440160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004049" y="3406653"/>
            <a:ext cx="2952327" cy="319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491880" y="3438585"/>
            <a:ext cx="4464496" cy="1252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004048" y="1916832"/>
            <a:ext cx="0" cy="14767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455876" y="1916832"/>
            <a:ext cx="1548172" cy="11521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3455876" y="3068960"/>
            <a:ext cx="36004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3455876" y="3068960"/>
            <a:ext cx="1548172" cy="3246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1878312" y="4691130"/>
            <a:ext cx="16135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1907704" y="3068960"/>
            <a:ext cx="1584176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907704" y="3068960"/>
            <a:ext cx="15481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1907704" y="3068960"/>
            <a:ext cx="0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23" idx="3"/>
          </p:cNvCxnSpPr>
          <p:nvPr/>
        </p:nvCxnSpPr>
        <p:spPr>
          <a:xfrm flipH="1">
            <a:off x="1725560" y="3068960"/>
            <a:ext cx="1730316" cy="17749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 flipV="1">
            <a:off x="1878312" y="4691130"/>
            <a:ext cx="2405656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1907704" y="4691130"/>
            <a:ext cx="3816424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420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to k-Clique Communities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275856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4788024" y="322256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491880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91880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300192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04048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740352" y="319062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1" name="Straight Connector 30"/>
          <p:cNvCxnSpPr/>
          <p:nvPr/>
        </p:nvCxnSpPr>
        <p:spPr>
          <a:xfrm flipH="1" flipV="1">
            <a:off x="5004048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516216" y="3406653"/>
            <a:ext cx="1440160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004049" y="3406653"/>
            <a:ext cx="2952327" cy="319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491880" y="3438585"/>
            <a:ext cx="4464496" cy="1252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2"/>
          <p:cNvSpPr txBox="1">
            <a:spLocks/>
          </p:cNvSpPr>
          <p:nvPr/>
        </p:nvSpPr>
        <p:spPr>
          <a:xfrm>
            <a:off x="6745613" y="5085184"/>
            <a:ext cx="2592288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2: 4-clique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0320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to k-Clique Communities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275856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4788024" y="322256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067944" y="602128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491880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91880" y="4691130"/>
            <a:ext cx="792088" cy="14741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83968" y="6165304"/>
            <a:ext cx="14401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508104" y="599265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2" name="Straight Connector 11"/>
          <p:cNvCxnSpPr/>
          <p:nvPr/>
        </p:nvCxnSpPr>
        <p:spPr>
          <a:xfrm>
            <a:off x="3491880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283968" y="3438585"/>
            <a:ext cx="720080" cy="27987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04048" y="3438585"/>
            <a:ext cx="720080" cy="27267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300192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04048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724128" y="4691130"/>
            <a:ext cx="79208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740352" y="319062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9" name="Oval 18"/>
          <p:cNvSpPr/>
          <p:nvPr/>
        </p:nvSpPr>
        <p:spPr>
          <a:xfrm>
            <a:off x="4788024" y="170080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Oval 19"/>
          <p:cNvSpPr/>
          <p:nvPr/>
        </p:nvSpPr>
        <p:spPr>
          <a:xfrm>
            <a:off x="3239852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2" name="Oval 21"/>
          <p:cNvSpPr/>
          <p:nvPr/>
        </p:nvSpPr>
        <p:spPr>
          <a:xfrm>
            <a:off x="1691680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Oval 22"/>
          <p:cNvSpPr/>
          <p:nvPr/>
        </p:nvSpPr>
        <p:spPr>
          <a:xfrm>
            <a:off x="1662288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9" name="Straight Connector 28"/>
          <p:cNvCxnSpPr/>
          <p:nvPr/>
        </p:nvCxnSpPr>
        <p:spPr>
          <a:xfrm>
            <a:off x="3491880" y="4691130"/>
            <a:ext cx="223224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5004048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283968" y="4691130"/>
            <a:ext cx="2232248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516216" y="3406653"/>
            <a:ext cx="1440160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004049" y="3406653"/>
            <a:ext cx="2952327" cy="319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491880" y="3438585"/>
            <a:ext cx="4464496" cy="1252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004048" y="1916832"/>
            <a:ext cx="0" cy="14767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455876" y="1916832"/>
            <a:ext cx="1548172" cy="11521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3455876" y="3068960"/>
            <a:ext cx="36004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3455876" y="3068960"/>
            <a:ext cx="1548172" cy="3246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1878312" y="4691130"/>
            <a:ext cx="16135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1907704" y="3068960"/>
            <a:ext cx="1584176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907704" y="3068960"/>
            <a:ext cx="15481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1907704" y="3068960"/>
            <a:ext cx="0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23" idx="3"/>
          </p:cNvCxnSpPr>
          <p:nvPr/>
        </p:nvCxnSpPr>
        <p:spPr>
          <a:xfrm flipH="1">
            <a:off x="1725560" y="3068960"/>
            <a:ext cx="1730316" cy="17749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 flipV="1">
            <a:off x="1878312" y="4691130"/>
            <a:ext cx="2405656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1907704" y="4691130"/>
            <a:ext cx="3816424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10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to k-Clique Communities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275856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Oval 19"/>
          <p:cNvSpPr/>
          <p:nvPr/>
        </p:nvSpPr>
        <p:spPr>
          <a:xfrm>
            <a:off x="3239852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2" name="Oval 21"/>
          <p:cNvSpPr/>
          <p:nvPr/>
        </p:nvSpPr>
        <p:spPr>
          <a:xfrm>
            <a:off x="1691680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Oval 22"/>
          <p:cNvSpPr/>
          <p:nvPr/>
        </p:nvSpPr>
        <p:spPr>
          <a:xfrm>
            <a:off x="1662288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7" name="Straight Connector 56"/>
          <p:cNvCxnSpPr/>
          <p:nvPr/>
        </p:nvCxnSpPr>
        <p:spPr>
          <a:xfrm flipH="1" flipV="1">
            <a:off x="3455876" y="3068960"/>
            <a:ext cx="36004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1878312" y="4691130"/>
            <a:ext cx="16135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1907704" y="3068960"/>
            <a:ext cx="1584176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907704" y="3068960"/>
            <a:ext cx="15481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1907704" y="3068960"/>
            <a:ext cx="0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23" idx="3"/>
          </p:cNvCxnSpPr>
          <p:nvPr/>
        </p:nvCxnSpPr>
        <p:spPr>
          <a:xfrm flipH="1">
            <a:off x="1725560" y="3068960"/>
            <a:ext cx="1730316" cy="17749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2"/>
          <p:cNvSpPr txBox="1">
            <a:spLocks/>
          </p:cNvSpPr>
          <p:nvPr/>
        </p:nvSpPr>
        <p:spPr>
          <a:xfrm>
            <a:off x="395536" y="2132856"/>
            <a:ext cx="2592288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3: 4-clique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7328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SG" dirty="0"/>
              <a:t>Method to find </a:t>
            </a:r>
            <a:r>
              <a:rPr lang="en-SG" b="1" u="sng" dirty="0"/>
              <a:t>overlapping</a:t>
            </a:r>
            <a:r>
              <a:rPr lang="en-SG" dirty="0"/>
              <a:t> </a:t>
            </a:r>
            <a:r>
              <a:rPr lang="en-SG" dirty="0" smtClean="0"/>
              <a:t>communities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Based on concept: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internal edges of community likely to form cliques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Intercommunity edges unlikely to form cliques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CPM?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91135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to k-Clique Communities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275856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4788024" y="322256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067944" y="602128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491880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91880" y="4691130"/>
            <a:ext cx="792088" cy="14741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83968" y="6165304"/>
            <a:ext cx="14401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508104" y="599265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2" name="Straight Connector 11"/>
          <p:cNvCxnSpPr/>
          <p:nvPr/>
        </p:nvCxnSpPr>
        <p:spPr>
          <a:xfrm>
            <a:off x="3491880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283968" y="3438585"/>
            <a:ext cx="720080" cy="27987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04048" y="3438585"/>
            <a:ext cx="720080" cy="27267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300192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04048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724128" y="4691130"/>
            <a:ext cx="79208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740352" y="319062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9" name="Oval 18"/>
          <p:cNvSpPr/>
          <p:nvPr/>
        </p:nvSpPr>
        <p:spPr>
          <a:xfrm>
            <a:off x="4788024" y="170080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Oval 19"/>
          <p:cNvSpPr/>
          <p:nvPr/>
        </p:nvSpPr>
        <p:spPr>
          <a:xfrm>
            <a:off x="3239852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2" name="Oval 21"/>
          <p:cNvSpPr/>
          <p:nvPr/>
        </p:nvSpPr>
        <p:spPr>
          <a:xfrm>
            <a:off x="1691680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Oval 22"/>
          <p:cNvSpPr/>
          <p:nvPr/>
        </p:nvSpPr>
        <p:spPr>
          <a:xfrm>
            <a:off x="1662288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9" name="Straight Connector 28"/>
          <p:cNvCxnSpPr/>
          <p:nvPr/>
        </p:nvCxnSpPr>
        <p:spPr>
          <a:xfrm>
            <a:off x="3491880" y="4691130"/>
            <a:ext cx="223224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5004048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283968" y="4691130"/>
            <a:ext cx="2232248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516216" y="3406653"/>
            <a:ext cx="1440160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004049" y="3406653"/>
            <a:ext cx="2952327" cy="319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491880" y="3438585"/>
            <a:ext cx="4464496" cy="1252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004048" y="1916832"/>
            <a:ext cx="0" cy="14767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455876" y="1916832"/>
            <a:ext cx="1548172" cy="11521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3455876" y="3068960"/>
            <a:ext cx="36004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3455876" y="3068960"/>
            <a:ext cx="1548172" cy="3246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1878312" y="4691130"/>
            <a:ext cx="16135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1907704" y="3068960"/>
            <a:ext cx="1584176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907704" y="3068960"/>
            <a:ext cx="15481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1907704" y="3068960"/>
            <a:ext cx="0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23" idx="3"/>
          </p:cNvCxnSpPr>
          <p:nvPr/>
        </p:nvCxnSpPr>
        <p:spPr>
          <a:xfrm flipH="1">
            <a:off x="1725560" y="3068960"/>
            <a:ext cx="1730316" cy="17749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 flipV="1">
            <a:off x="1878312" y="4691130"/>
            <a:ext cx="2405656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1907704" y="4691130"/>
            <a:ext cx="3816424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10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to k-Clique Communities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275856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067944" y="602128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8" name="Straight Connector 7"/>
          <p:cNvCxnSpPr/>
          <p:nvPr/>
        </p:nvCxnSpPr>
        <p:spPr>
          <a:xfrm>
            <a:off x="3491880" y="4691130"/>
            <a:ext cx="792088" cy="14741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83968" y="6165304"/>
            <a:ext cx="14401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508104" y="599265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Oval 22"/>
          <p:cNvSpPr/>
          <p:nvPr/>
        </p:nvSpPr>
        <p:spPr>
          <a:xfrm>
            <a:off x="1662288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9" name="Straight Connector 28"/>
          <p:cNvCxnSpPr/>
          <p:nvPr/>
        </p:nvCxnSpPr>
        <p:spPr>
          <a:xfrm>
            <a:off x="3491880" y="4691130"/>
            <a:ext cx="223224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1878312" y="4691130"/>
            <a:ext cx="16135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 flipV="1">
            <a:off x="1878312" y="4691130"/>
            <a:ext cx="2405656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1907704" y="4691130"/>
            <a:ext cx="3816424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 txBox="1">
            <a:spLocks/>
          </p:cNvSpPr>
          <p:nvPr/>
        </p:nvSpPr>
        <p:spPr>
          <a:xfrm>
            <a:off x="611560" y="5812039"/>
            <a:ext cx="2592288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4: 4-clique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0671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to k-Clique Communities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275856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4788024" y="322256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067944" y="602128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491880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91880" y="4691130"/>
            <a:ext cx="792088" cy="14741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83968" y="6165304"/>
            <a:ext cx="14401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508104" y="599265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2" name="Straight Connector 11"/>
          <p:cNvCxnSpPr/>
          <p:nvPr/>
        </p:nvCxnSpPr>
        <p:spPr>
          <a:xfrm>
            <a:off x="3491880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283968" y="3438585"/>
            <a:ext cx="720080" cy="27987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04048" y="3438585"/>
            <a:ext cx="720080" cy="27267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300192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04048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724128" y="4691130"/>
            <a:ext cx="79208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740352" y="319062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9" name="Oval 18"/>
          <p:cNvSpPr/>
          <p:nvPr/>
        </p:nvSpPr>
        <p:spPr>
          <a:xfrm>
            <a:off x="4788024" y="170080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Oval 19"/>
          <p:cNvSpPr/>
          <p:nvPr/>
        </p:nvSpPr>
        <p:spPr>
          <a:xfrm>
            <a:off x="3239852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2" name="Oval 21"/>
          <p:cNvSpPr/>
          <p:nvPr/>
        </p:nvSpPr>
        <p:spPr>
          <a:xfrm>
            <a:off x="1691680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Oval 22"/>
          <p:cNvSpPr/>
          <p:nvPr/>
        </p:nvSpPr>
        <p:spPr>
          <a:xfrm>
            <a:off x="1662288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9" name="Straight Connector 28"/>
          <p:cNvCxnSpPr/>
          <p:nvPr/>
        </p:nvCxnSpPr>
        <p:spPr>
          <a:xfrm>
            <a:off x="3491880" y="4691130"/>
            <a:ext cx="223224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5004048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283968" y="4691130"/>
            <a:ext cx="2232248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516216" y="3406653"/>
            <a:ext cx="1440160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004049" y="3406653"/>
            <a:ext cx="2952327" cy="319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491880" y="3438585"/>
            <a:ext cx="4464496" cy="1252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004048" y="1916832"/>
            <a:ext cx="0" cy="14767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455876" y="1916832"/>
            <a:ext cx="1548172" cy="11521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3455876" y="3068960"/>
            <a:ext cx="36004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3455876" y="3068960"/>
            <a:ext cx="1548172" cy="3246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1878312" y="4691130"/>
            <a:ext cx="16135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1907704" y="3068960"/>
            <a:ext cx="1584176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907704" y="3068960"/>
            <a:ext cx="15481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1907704" y="3068960"/>
            <a:ext cx="0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23" idx="3"/>
          </p:cNvCxnSpPr>
          <p:nvPr/>
        </p:nvCxnSpPr>
        <p:spPr>
          <a:xfrm flipH="1">
            <a:off x="1725560" y="3068960"/>
            <a:ext cx="1730316" cy="17749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 flipV="1">
            <a:off x="1878312" y="4691130"/>
            <a:ext cx="2405656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1907704" y="4691130"/>
            <a:ext cx="3816424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66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to k-Clique Communities</a:t>
            </a:r>
            <a:endParaRPr lang="en-SG" dirty="0"/>
          </a:p>
        </p:txBody>
      </p:sp>
      <p:sp>
        <p:nvSpPr>
          <p:cNvPr id="5" name="Oval 4"/>
          <p:cNvSpPr/>
          <p:nvPr/>
        </p:nvSpPr>
        <p:spPr>
          <a:xfrm>
            <a:off x="4788024" y="322256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9" name="Oval 18"/>
          <p:cNvSpPr/>
          <p:nvPr/>
        </p:nvSpPr>
        <p:spPr>
          <a:xfrm>
            <a:off x="4788024" y="170080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Oval 19"/>
          <p:cNvSpPr/>
          <p:nvPr/>
        </p:nvSpPr>
        <p:spPr>
          <a:xfrm>
            <a:off x="3239852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1" name="Straight Connector 50"/>
          <p:cNvCxnSpPr/>
          <p:nvPr/>
        </p:nvCxnSpPr>
        <p:spPr>
          <a:xfrm>
            <a:off x="5004048" y="1916832"/>
            <a:ext cx="0" cy="14767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455876" y="1916832"/>
            <a:ext cx="1548172" cy="11521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3455876" y="3068960"/>
            <a:ext cx="1548172" cy="3246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2"/>
          <p:cNvSpPr txBox="1">
            <a:spLocks/>
          </p:cNvSpPr>
          <p:nvPr/>
        </p:nvSpPr>
        <p:spPr>
          <a:xfrm>
            <a:off x="5652120" y="2125503"/>
            <a:ext cx="2592288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5: 3-clique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666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to k-Clique Communities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275856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4788024" y="322256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067944" y="602128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491880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91880" y="4691130"/>
            <a:ext cx="792088" cy="14741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83968" y="6165304"/>
            <a:ext cx="14401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508104" y="599265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2" name="Straight Connector 11"/>
          <p:cNvCxnSpPr/>
          <p:nvPr/>
        </p:nvCxnSpPr>
        <p:spPr>
          <a:xfrm>
            <a:off x="3491880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283968" y="3438585"/>
            <a:ext cx="720080" cy="27987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04048" y="3438585"/>
            <a:ext cx="720080" cy="27267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300192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04048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724128" y="4691130"/>
            <a:ext cx="79208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740352" y="319062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9" name="Oval 18"/>
          <p:cNvSpPr/>
          <p:nvPr/>
        </p:nvSpPr>
        <p:spPr>
          <a:xfrm>
            <a:off x="4788024" y="170080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Oval 19"/>
          <p:cNvSpPr/>
          <p:nvPr/>
        </p:nvSpPr>
        <p:spPr>
          <a:xfrm>
            <a:off x="3239852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2" name="Oval 21"/>
          <p:cNvSpPr/>
          <p:nvPr/>
        </p:nvSpPr>
        <p:spPr>
          <a:xfrm>
            <a:off x="1691680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Oval 22"/>
          <p:cNvSpPr/>
          <p:nvPr/>
        </p:nvSpPr>
        <p:spPr>
          <a:xfrm>
            <a:off x="1662288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9" name="Straight Connector 28"/>
          <p:cNvCxnSpPr/>
          <p:nvPr/>
        </p:nvCxnSpPr>
        <p:spPr>
          <a:xfrm>
            <a:off x="3491880" y="4691130"/>
            <a:ext cx="223224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5004048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283968" y="4691130"/>
            <a:ext cx="2232248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516216" y="3406653"/>
            <a:ext cx="1440160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004049" y="3406653"/>
            <a:ext cx="2952327" cy="319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491880" y="3438585"/>
            <a:ext cx="4464496" cy="1252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004048" y="1916832"/>
            <a:ext cx="0" cy="14767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455876" y="1916832"/>
            <a:ext cx="1548172" cy="11521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3455876" y="3068960"/>
            <a:ext cx="36004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3455876" y="3068960"/>
            <a:ext cx="1548172" cy="3246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1878312" y="4691130"/>
            <a:ext cx="16135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1907704" y="3068960"/>
            <a:ext cx="1584176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907704" y="3068960"/>
            <a:ext cx="15481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1907704" y="3068960"/>
            <a:ext cx="0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23" idx="3"/>
          </p:cNvCxnSpPr>
          <p:nvPr/>
        </p:nvCxnSpPr>
        <p:spPr>
          <a:xfrm flipH="1">
            <a:off x="1725560" y="3068960"/>
            <a:ext cx="1730316" cy="17749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 flipV="1">
            <a:off x="1878312" y="4691130"/>
            <a:ext cx="2405656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1907704" y="4691130"/>
            <a:ext cx="3816424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336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to k-Clique Communities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275856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4788024" y="322256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491880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239852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7" name="Straight Connector 56"/>
          <p:cNvCxnSpPr/>
          <p:nvPr/>
        </p:nvCxnSpPr>
        <p:spPr>
          <a:xfrm flipH="1" flipV="1">
            <a:off x="3455876" y="3068960"/>
            <a:ext cx="36004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3455876" y="3068960"/>
            <a:ext cx="1548172" cy="3246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899592" y="2100385"/>
            <a:ext cx="2592288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6: 3-clique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6119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9858488"/>
              </p:ext>
            </p:extLst>
          </p:nvPr>
        </p:nvGraphicFramePr>
        <p:xfrm>
          <a:off x="1331636" y="2060844"/>
          <a:ext cx="6336708" cy="374441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05244"/>
                <a:gridCol w="905244"/>
                <a:gridCol w="905244"/>
                <a:gridCol w="905244"/>
                <a:gridCol w="905244"/>
                <a:gridCol w="905244"/>
                <a:gridCol w="905244"/>
              </a:tblGrid>
              <a:tr h="534917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Cliques to k-Clique Communities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17495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43284"/>
              </p:ext>
            </p:extLst>
          </p:nvPr>
        </p:nvGraphicFramePr>
        <p:xfrm>
          <a:off x="1331636" y="2060844"/>
          <a:ext cx="6336708" cy="374441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05244"/>
                <a:gridCol w="905244"/>
                <a:gridCol w="905244"/>
                <a:gridCol w="905244"/>
                <a:gridCol w="905244"/>
                <a:gridCol w="905244"/>
                <a:gridCol w="905244"/>
              </a:tblGrid>
              <a:tr h="534917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Cliques to k-Clique Communities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06161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to k-Clique Communities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275856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4788024" y="322256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067944" y="602128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491880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91880" y="4691130"/>
            <a:ext cx="792088" cy="14741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83968" y="6165304"/>
            <a:ext cx="14401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508104" y="599265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2" name="Straight Connector 11"/>
          <p:cNvCxnSpPr/>
          <p:nvPr/>
        </p:nvCxnSpPr>
        <p:spPr>
          <a:xfrm>
            <a:off x="3491880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283968" y="3438585"/>
            <a:ext cx="720080" cy="27987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04048" y="3438585"/>
            <a:ext cx="720080" cy="27267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300192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04048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724128" y="4691130"/>
            <a:ext cx="79208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491880" y="4691130"/>
            <a:ext cx="223224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5004048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283968" y="4691130"/>
            <a:ext cx="2232248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2"/>
          <p:cNvSpPr txBox="1">
            <a:spLocks/>
          </p:cNvSpPr>
          <p:nvPr/>
        </p:nvSpPr>
        <p:spPr>
          <a:xfrm>
            <a:off x="1115616" y="5632875"/>
            <a:ext cx="2592288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1: 5-clique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8289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to k-Clique Communities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275856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4788024" y="322256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491880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91880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300192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04048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740352" y="319062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1" name="Straight Connector 30"/>
          <p:cNvCxnSpPr/>
          <p:nvPr/>
        </p:nvCxnSpPr>
        <p:spPr>
          <a:xfrm flipH="1" flipV="1">
            <a:off x="5004048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516216" y="3406653"/>
            <a:ext cx="1440160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004049" y="3406653"/>
            <a:ext cx="2952327" cy="319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491880" y="3438585"/>
            <a:ext cx="4464496" cy="1252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2"/>
          <p:cNvSpPr txBox="1">
            <a:spLocks/>
          </p:cNvSpPr>
          <p:nvPr/>
        </p:nvSpPr>
        <p:spPr>
          <a:xfrm>
            <a:off x="6745613" y="5085184"/>
            <a:ext cx="2592288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 2: 4-clique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5761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Clique: Complete graph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k-clique: Complete graph with k vertices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11943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317488"/>
              </p:ext>
            </p:extLst>
          </p:nvPr>
        </p:nvGraphicFramePr>
        <p:xfrm>
          <a:off x="1331636" y="2060844"/>
          <a:ext cx="6336708" cy="374441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05244"/>
                <a:gridCol w="905244"/>
                <a:gridCol w="905244"/>
                <a:gridCol w="905244"/>
                <a:gridCol w="905244"/>
                <a:gridCol w="905244"/>
                <a:gridCol w="905244"/>
              </a:tblGrid>
              <a:tr h="534917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Cliques to k-Clique Communities</a:t>
            </a:r>
            <a:endParaRPr lang="en-SG" dirty="0"/>
          </a:p>
        </p:txBody>
      </p:sp>
      <p:sp>
        <p:nvSpPr>
          <p:cNvPr id="3" name="Oval 2"/>
          <p:cNvSpPr/>
          <p:nvPr/>
        </p:nvSpPr>
        <p:spPr>
          <a:xfrm>
            <a:off x="3399380" y="2696041"/>
            <a:ext cx="360040" cy="360040"/>
          </a:xfrm>
          <a:prstGeom prst="ellipse">
            <a:avLst/>
          </a:prstGeom>
          <a:solidFill>
            <a:srgbClr val="0070C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2483768" y="3208481"/>
            <a:ext cx="360040" cy="360040"/>
          </a:xfrm>
          <a:prstGeom prst="ellipse">
            <a:avLst/>
          </a:prstGeom>
          <a:solidFill>
            <a:srgbClr val="0070C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54133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765393"/>
              </p:ext>
            </p:extLst>
          </p:nvPr>
        </p:nvGraphicFramePr>
        <p:xfrm>
          <a:off x="1331636" y="2060844"/>
          <a:ext cx="6336708" cy="374441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05244"/>
                <a:gridCol w="905244"/>
                <a:gridCol w="905244"/>
                <a:gridCol w="905244"/>
                <a:gridCol w="905244"/>
                <a:gridCol w="905244"/>
                <a:gridCol w="905244"/>
              </a:tblGrid>
              <a:tr h="534917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Cliques to k-Clique Communities</a:t>
            </a:r>
            <a:endParaRPr lang="en-SG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528" y="1628800"/>
            <a:ext cx="864096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/>
              <a:t>k</a:t>
            </a:r>
            <a:r>
              <a:rPr lang="en-US" dirty="0" smtClean="0"/>
              <a:t>=4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4617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933664"/>
              </p:ext>
            </p:extLst>
          </p:nvPr>
        </p:nvGraphicFramePr>
        <p:xfrm>
          <a:off x="1331636" y="2060844"/>
          <a:ext cx="6336708" cy="374441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05244"/>
                <a:gridCol w="905244"/>
                <a:gridCol w="905244"/>
                <a:gridCol w="905244"/>
                <a:gridCol w="905244"/>
                <a:gridCol w="905244"/>
                <a:gridCol w="905244"/>
              </a:tblGrid>
              <a:tr h="534917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Cliques to k-Clique Communities</a:t>
            </a:r>
            <a:endParaRPr lang="en-SG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528" y="1628800"/>
            <a:ext cx="864096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/>
              <a:t>k</a:t>
            </a:r>
            <a:r>
              <a:rPr lang="en-US" dirty="0" smtClean="0"/>
              <a:t>=4</a:t>
            </a:r>
            <a:endParaRPr lang="en-US" dirty="0" smtClean="0"/>
          </a:p>
        </p:txBody>
      </p:sp>
      <p:sp>
        <p:nvSpPr>
          <p:cNvPr id="3" name="Oval 2"/>
          <p:cNvSpPr/>
          <p:nvPr/>
        </p:nvSpPr>
        <p:spPr>
          <a:xfrm rot="1799127">
            <a:off x="1851592" y="3936986"/>
            <a:ext cx="6368230" cy="536733"/>
          </a:xfrm>
          <a:custGeom>
            <a:avLst/>
            <a:gdLst>
              <a:gd name="connsiteX0" fmla="*/ 0 w 6357734"/>
              <a:gd name="connsiteY0" fmla="*/ 231213 h 462426"/>
              <a:gd name="connsiteX1" fmla="*/ 3178867 w 6357734"/>
              <a:gd name="connsiteY1" fmla="*/ 0 h 462426"/>
              <a:gd name="connsiteX2" fmla="*/ 6357734 w 6357734"/>
              <a:gd name="connsiteY2" fmla="*/ 231213 h 462426"/>
              <a:gd name="connsiteX3" fmla="*/ 3178867 w 6357734"/>
              <a:gd name="connsiteY3" fmla="*/ 462426 h 462426"/>
              <a:gd name="connsiteX4" fmla="*/ 0 w 6357734"/>
              <a:gd name="connsiteY4" fmla="*/ 231213 h 462426"/>
              <a:gd name="connsiteX0" fmla="*/ 0 w 6539625"/>
              <a:gd name="connsiteY0" fmla="*/ 231213 h 476898"/>
              <a:gd name="connsiteX1" fmla="*/ 3178867 w 6539625"/>
              <a:gd name="connsiteY1" fmla="*/ 0 h 476898"/>
              <a:gd name="connsiteX2" fmla="*/ 6357734 w 6539625"/>
              <a:gd name="connsiteY2" fmla="*/ 231213 h 476898"/>
              <a:gd name="connsiteX3" fmla="*/ 5784316 w 6539625"/>
              <a:gd name="connsiteY3" fmla="*/ 428525 h 476898"/>
              <a:gd name="connsiteX4" fmla="*/ 3178867 w 6539625"/>
              <a:gd name="connsiteY4" fmla="*/ 462426 h 476898"/>
              <a:gd name="connsiteX5" fmla="*/ 0 w 6539625"/>
              <a:gd name="connsiteY5" fmla="*/ 231213 h 476898"/>
              <a:gd name="connsiteX0" fmla="*/ 0 w 6367084"/>
              <a:gd name="connsiteY0" fmla="*/ 236998 h 482683"/>
              <a:gd name="connsiteX1" fmla="*/ 3178867 w 6367084"/>
              <a:gd name="connsiteY1" fmla="*/ 5785 h 482683"/>
              <a:gd name="connsiteX2" fmla="*/ 5567191 w 6367084"/>
              <a:gd name="connsiteY2" fmla="*/ 83784 h 482683"/>
              <a:gd name="connsiteX3" fmla="*/ 6357734 w 6367084"/>
              <a:gd name="connsiteY3" fmla="*/ 236998 h 482683"/>
              <a:gd name="connsiteX4" fmla="*/ 5784316 w 6367084"/>
              <a:gd name="connsiteY4" fmla="*/ 434310 h 482683"/>
              <a:gd name="connsiteX5" fmla="*/ 3178867 w 6367084"/>
              <a:gd name="connsiteY5" fmla="*/ 468211 h 482683"/>
              <a:gd name="connsiteX6" fmla="*/ 0 w 6367084"/>
              <a:gd name="connsiteY6" fmla="*/ 236998 h 482683"/>
              <a:gd name="connsiteX0" fmla="*/ 133718 w 6500802"/>
              <a:gd name="connsiteY0" fmla="*/ 301829 h 547514"/>
              <a:gd name="connsiteX1" fmla="*/ 863275 w 6500802"/>
              <a:gd name="connsiteY1" fmla="*/ 10781 h 547514"/>
              <a:gd name="connsiteX2" fmla="*/ 3312585 w 6500802"/>
              <a:gd name="connsiteY2" fmla="*/ 70616 h 547514"/>
              <a:gd name="connsiteX3" fmla="*/ 5700909 w 6500802"/>
              <a:gd name="connsiteY3" fmla="*/ 148615 h 547514"/>
              <a:gd name="connsiteX4" fmla="*/ 6491452 w 6500802"/>
              <a:gd name="connsiteY4" fmla="*/ 301829 h 547514"/>
              <a:gd name="connsiteX5" fmla="*/ 5918034 w 6500802"/>
              <a:gd name="connsiteY5" fmla="*/ 499141 h 547514"/>
              <a:gd name="connsiteX6" fmla="*/ 3312585 w 6500802"/>
              <a:gd name="connsiteY6" fmla="*/ 533042 h 547514"/>
              <a:gd name="connsiteX7" fmla="*/ 133718 w 6500802"/>
              <a:gd name="connsiteY7" fmla="*/ 301829 h 547514"/>
              <a:gd name="connsiteX0" fmla="*/ 1146 w 6368230"/>
              <a:gd name="connsiteY0" fmla="*/ 301829 h 536733"/>
              <a:gd name="connsiteX1" fmla="*/ 730703 w 6368230"/>
              <a:gd name="connsiteY1" fmla="*/ 10781 h 536733"/>
              <a:gd name="connsiteX2" fmla="*/ 3180013 w 6368230"/>
              <a:gd name="connsiteY2" fmla="*/ 70616 h 536733"/>
              <a:gd name="connsiteX3" fmla="*/ 5568337 w 6368230"/>
              <a:gd name="connsiteY3" fmla="*/ 148615 h 536733"/>
              <a:gd name="connsiteX4" fmla="*/ 6358880 w 6368230"/>
              <a:gd name="connsiteY4" fmla="*/ 301829 h 536733"/>
              <a:gd name="connsiteX5" fmla="*/ 5785462 w 6368230"/>
              <a:gd name="connsiteY5" fmla="*/ 499141 h 536733"/>
              <a:gd name="connsiteX6" fmla="*/ 3180013 w 6368230"/>
              <a:gd name="connsiteY6" fmla="*/ 533042 h 536733"/>
              <a:gd name="connsiteX7" fmla="*/ 641488 w 6368230"/>
              <a:gd name="connsiteY7" fmla="*/ 448855 h 536733"/>
              <a:gd name="connsiteX8" fmla="*/ 1146 w 6368230"/>
              <a:gd name="connsiteY8" fmla="*/ 301829 h 53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68230" h="536733">
                <a:moveTo>
                  <a:pt x="1146" y="301829"/>
                </a:moveTo>
                <a:cubicBezTo>
                  <a:pt x="16015" y="228817"/>
                  <a:pt x="200892" y="49317"/>
                  <a:pt x="730703" y="10781"/>
                </a:cubicBezTo>
                <a:cubicBezTo>
                  <a:pt x="1260514" y="-27754"/>
                  <a:pt x="2373741" y="47644"/>
                  <a:pt x="3180013" y="70616"/>
                </a:cubicBezTo>
                <a:cubicBezTo>
                  <a:pt x="3986285" y="93588"/>
                  <a:pt x="5038526" y="110080"/>
                  <a:pt x="5568337" y="148615"/>
                </a:cubicBezTo>
                <a:cubicBezTo>
                  <a:pt x="6098148" y="187151"/>
                  <a:pt x="6316615" y="254350"/>
                  <a:pt x="6358880" y="301829"/>
                </a:cubicBezTo>
                <a:cubicBezTo>
                  <a:pt x="6401145" y="349309"/>
                  <a:pt x="6315273" y="460606"/>
                  <a:pt x="5785462" y="499141"/>
                </a:cubicBezTo>
                <a:cubicBezTo>
                  <a:pt x="5255651" y="537677"/>
                  <a:pt x="4037342" y="541423"/>
                  <a:pt x="3180013" y="533042"/>
                </a:cubicBezTo>
                <a:cubicBezTo>
                  <a:pt x="2322684" y="524661"/>
                  <a:pt x="1171299" y="487391"/>
                  <a:pt x="641488" y="448855"/>
                </a:cubicBezTo>
                <a:cubicBezTo>
                  <a:pt x="111677" y="410320"/>
                  <a:pt x="-13723" y="374841"/>
                  <a:pt x="1146" y="301829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51039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450556"/>
              </p:ext>
            </p:extLst>
          </p:nvPr>
        </p:nvGraphicFramePr>
        <p:xfrm>
          <a:off x="1331636" y="2060844"/>
          <a:ext cx="6336708" cy="374441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05244"/>
                <a:gridCol w="905244"/>
                <a:gridCol w="905244"/>
                <a:gridCol w="905244"/>
                <a:gridCol w="905244"/>
                <a:gridCol w="905244"/>
                <a:gridCol w="905244"/>
              </a:tblGrid>
              <a:tr h="534917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Cliques to k-Clique Communities</a:t>
            </a:r>
            <a:endParaRPr lang="en-SG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528" y="1628800"/>
            <a:ext cx="864096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/>
              <a:t>k</a:t>
            </a:r>
            <a:r>
              <a:rPr lang="en-US" dirty="0" smtClean="0"/>
              <a:t>=4</a:t>
            </a:r>
            <a:endParaRPr lang="en-US" dirty="0" smtClean="0"/>
          </a:p>
        </p:txBody>
      </p:sp>
      <p:sp>
        <p:nvSpPr>
          <p:cNvPr id="3" name="Oval 2"/>
          <p:cNvSpPr/>
          <p:nvPr/>
        </p:nvSpPr>
        <p:spPr>
          <a:xfrm rot="1799127">
            <a:off x="1851592" y="3936986"/>
            <a:ext cx="6368230" cy="536733"/>
          </a:xfrm>
          <a:custGeom>
            <a:avLst/>
            <a:gdLst>
              <a:gd name="connsiteX0" fmla="*/ 0 w 6357734"/>
              <a:gd name="connsiteY0" fmla="*/ 231213 h 462426"/>
              <a:gd name="connsiteX1" fmla="*/ 3178867 w 6357734"/>
              <a:gd name="connsiteY1" fmla="*/ 0 h 462426"/>
              <a:gd name="connsiteX2" fmla="*/ 6357734 w 6357734"/>
              <a:gd name="connsiteY2" fmla="*/ 231213 h 462426"/>
              <a:gd name="connsiteX3" fmla="*/ 3178867 w 6357734"/>
              <a:gd name="connsiteY3" fmla="*/ 462426 h 462426"/>
              <a:gd name="connsiteX4" fmla="*/ 0 w 6357734"/>
              <a:gd name="connsiteY4" fmla="*/ 231213 h 462426"/>
              <a:gd name="connsiteX0" fmla="*/ 0 w 6539625"/>
              <a:gd name="connsiteY0" fmla="*/ 231213 h 476898"/>
              <a:gd name="connsiteX1" fmla="*/ 3178867 w 6539625"/>
              <a:gd name="connsiteY1" fmla="*/ 0 h 476898"/>
              <a:gd name="connsiteX2" fmla="*/ 6357734 w 6539625"/>
              <a:gd name="connsiteY2" fmla="*/ 231213 h 476898"/>
              <a:gd name="connsiteX3" fmla="*/ 5784316 w 6539625"/>
              <a:gd name="connsiteY3" fmla="*/ 428525 h 476898"/>
              <a:gd name="connsiteX4" fmla="*/ 3178867 w 6539625"/>
              <a:gd name="connsiteY4" fmla="*/ 462426 h 476898"/>
              <a:gd name="connsiteX5" fmla="*/ 0 w 6539625"/>
              <a:gd name="connsiteY5" fmla="*/ 231213 h 476898"/>
              <a:gd name="connsiteX0" fmla="*/ 0 w 6367084"/>
              <a:gd name="connsiteY0" fmla="*/ 236998 h 482683"/>
              <a:gd name="connsiteX1" fmla="*/ 3178867 w 6367084"/>
              <a:gd name="connsiteY1" fmla="*/ 5785 h 482683"/>
              <a:gd name="connsiteX2" fmla="*/ 5567191 w 6367084"/>
              <a:gd name="connsiteY2" fmla="*/ 83784 h 482683"/>
              <a:gd name="connsiteX3" fmla="*/ 6357734 w 6367084"/>
              <a:gd name="connsiteY3" fmla="*/ 236998 h 482683"/>
              <a:gd name="connsiteX4" fmla="*/ 5784316 w 6367084"/>
              <a:gd name="connsiteY4" fmla="*/ 434310 h 482683"/>
              <a:gd name="connsiteX5" fmla="*/ 3178867 w 6367084"/>
              <a:gd name="connsiteY5" fmla="*/ 468211 h 482683"/>
              <a:gd name="connsiteX6" fmla="*/ 0 w 6367084"/>
              <a:gd name="connsiteY6" fmla="*/ 236998 h 482683"/>
              <a:gd name="connsiteX0" fmla="*/ 133718 w 6500802"/>
              <a:gd name="connsiteY0" fmla="*/ 301829 h 547514"/>
              <a:gd name="connsiteX1" fmla="*/ 863275 w 6500802"/>
              <a:gd name="connsiteY1" fmla="*/ 10781 h 547514"/>
              <a:gd name="connsiteX2" fmla="*/ 3312585 w 6500802"/>
              <a:gd name="connsiteY2" fmla="*/ 70616 h 547514"/>
              <a:gd name="connsiteX3" fmla="*/ 5700909 w 6500802"/>
              <a:gd name="connsiteY3" fmla="*/ 148615 h 547514"/>
              <a:gd name="connsiteX4" fmla="*/ 6491452 w 6500802"/>
              <a:gd name="connsiteY4" fmla="*/ 301829 h 547514"/>
              <a:gd name="connsiteX5" fmla="*/ 5918034 w 6500802"/>
              <a:gd name="connsiteY5" fmla="*/ 499141 h 547514"/>
              <a:gd name="connsiteX6" fmla="*/ 3312585 w 6500802"/>
              <a:gd name="connsiteY6" fmla="*/ 533042 h 547514"/>
              <a:gd name="connsiteX7" fmla="*/ 133718 w 6500802"/>
              <a:gd name="connsiteY7" fmla="*/ 301829 h 547514"/>
              <a:gd name="connsiteX0" fmla="*/ 1146 w 6368230"/>
              <a:gd name="connsiteY0" fmla="*/ 301829 h 536733"/>
              <a:gd name="connsiteX1" fmla="*/ 730703 w 6368230"/>
              <a:gd name="connsiteY1" fmla="*/ 10781 h 536733"/>
              <a:gd name="connsiteX2" fmla="*/ 3180013 w 6368230"/>
              <a:gd name="connsiteY2" fmla="*/ 70616 h 536733"/>
              <a:gd name="connsiteX3" fmla="*/ 5568337 w 6368230"/>
              <a:gd name="connsiteY3" fmla="*/ 148615 h 536733"/>
              <a:gd name="connsiteX4" fmla="*/ 6358880 w 6368230"/>
              <a:gd name="connsiteY4" fmla="*/ 301829 h 536733"/>
              <a:gd name="connsiteX5" fmla="*/ 5785462 w 6368230"/>
              <a:gd name="connsiteY5" fmla="*/ 499141 h 536733"/>
              <a:gd name="connsiteX6" fmla="*/ 3180013 w 6368230"/>
              <a:gd name="connsiteY6" fmla="*/ 533042 h 536733"/>
              <a:gd name="connsiteX7" fmla="*/ 641488 w 6368230"/>
              <a:gd name="connsiteY7" fmla="*/ 448855 h 536733"/>
              <a:gd name="connsiteX8" fmla="*/ 1146 w 6368230"/>
              <a:gd name="connsiteY8" fmla="*/ 301829 h 53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68230" h="536733">
                <a:moveTo>
                  <a:pt x="1146" y="301829"/>
                </a:moveTo>
                <a:cubicBezTo>
                  <a:pt x="16015" y="228817"/>
                  <a:pt x="200892" y="49317"/>
                  <a:pt x="730703" y="10781"/>
                </a:cubicBezTo>
                <a:cubicBezTo>
                  <a:pt x="1260514" y="-27754"/>
                  <a:pt x="2373741" y="47644"/>
                  <a:pt x="3180013" y="70616"/>
                </a:cubicBezTo>
                <a:cubicBezTo>
                  <a:pt x="3986285" y="93588"/>
                  <a:pt x="5038526" y="110080"/>
                  <a:pt x="5568337" y="148615"/>
                </a:cubicBezTo>
                <a:cubicBezTo>
                  <a:pt x="6098148" y="187151"/>
                  <a:pt x="6316615" y="254350"/>
                  <a:pt x="6358880" y="301829"/>
                </a:cubicBezTo>
                <a:cubicBezTo>
                  <a:pt x="6401145" y="349309"/>
                  <a:pt x="6315273" y="460606"/>
                  <a:pt x="5785462" y="499141"/>
                </a:cubicBezTo>
                <a:cubicBezTo>
                  <a:pt x="5255651" y="537677"/>
                  <a:pt x="4037342" y="541423"/>
                  <a:pt x="3180013" y="533042"/>
                </a:cubicBezTo>
                <a:cubicBezTo>
                  <a:pt x="2322684" y="524661"/>
                  <a:pt x="1171299" y="487391"/>
                  <a:pt x="641488" y="448855"/>
                </a:cubicBezTo>
                <a:cubicBezTo>
                  <a:pt x="111677" y="410320"/>
                  <a:pt x="-13723" y="374841"/>
                  <a:pt x="1146" y="301829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28184" y="5877272"/>
            <a:ext cx="2556792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Delete if less than 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5126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824590"/>
              </p:ext>
            </p:extLst>
          </p:nvPr>
        </p:nvGraphicFramePr>
        <p:xfrm>
          <a:off x="1331636" y="2060844"/>
          <a:ext cx="6336708" cy="374441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05244"/>
                <a:gridCol w="905244"/>
                <a:gridCol w="905244"/>
                <a:gridCol w="905244"/>
                <a:gridCol w="905244"/>
                <a:gridCol w="905244"/>
                <a:gridCol w="905244"/>
              </a:tblGrid>
              <a:tr h="534917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Cliques to k-Clique Communities</a:t>
            </a:r>
            <a:endParaRPr lang="en-SG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528" y="1628800"/>
            <a:ext cx="864096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/>
              <a:t>k</a:t>
            </a:r>
            <a:r>
              <a:rPr lang="en-US" dirty="0" smtClean="0"/>
              <a:t>=4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1974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93492"/>
              </p:ext>
            </p:extLst>
          </p:nvPr>
        </p:nvGraphicFramePr>
        <p:xfrm>
          <a:off x="1331636" y="2060844"/>
          <a:ext cx="6336708" cy="374441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05244"/>
                <a:gridCol w="905244"/>
                <a:gridCol w="905244"/>
                <a:gridCol w="905244"/>
                <a:gridCol w="905244"/>
                <a:gridCol w="905244"/>
                <a:gridCol w="905244"/>
              </a:tblGrid>
              <a:tr h="534917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Cliques to k-Clique Communities</a:t>
            </a:r>
            <a:endParaRPr lang="en-SG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528" y="1628800"/>
            <a:ext cx="864096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/>
              <a:t>k</a:t>
            </a:r>
            <a:r>
              <a:rPr lang="en-US" dirty="0" smtClean="0"/>
              <a:t>=4</a:t>
            </a:r>
            <a:endParaRPr lang="en-US" dirty="0" smtClean="0"/>
          </a:p>
        </p:txBody>
      </p:sp>
      <p:sp>
        <p:nvSpPr>
          <p:cNvPr id="6" name="Right Triangle 5"/>
          <p:cNvSpPr/>
          <p:nvPr/>
        </p:nvSpPr>
        <p:spPr>
          <a:xfrm>
            <a:off x="2339752" y="2996952"/>
            <a:ext cx="5040560" cy="2808312"/>
          </a:xfrm>
          <a:prstGeom prst="rtTriangle">
            <a:avLst/>
          </a:prstGeom>
          <a:solidFill>
            <a:srgbClr val="0070C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Right Triangle 6"/>
          <p:cNvSpPr/>
          <p:nvPr/>
        </p:nvSpPr>
        <p:spPr>
          <a:xfrm rot="10800000">
            <a:off x="2843808" y="2636912"/>
            <a:ext cx="4824536" cy="2808312"/>
          </a:xfrm>
          <a:prstGeom prst="rtTriangle">
            <a:avLst/>
          </a:prstGeom>
          <a:solidFill>
            <a:srgbClr val="0070C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33439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569897"/>
              </p:ext>
            </p:extLst>
          </p:nvPr>
        </p:nvGraphicFramePr>
        <p:xfrm>
          <a:off x="1331636" y="2060844"/>
          <a:ext cx="6336708" cy="374441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05244"/>
                <a:gridCol w="905244"/>
                <a:gridCol w="905244"/>
                <a:gridCol w="905244"/>
                <a:gridCol w="905244"/>
                <a:gridCol w="905244"/>
                <a:gridCol w="905244"/>
              </a:tblGrid>
              <a:tr h="534917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Cliques to k-Clique Communities</a:t>
            </a:r>
            <a:endParaRPr lang="en-SG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528" y="1628800"/>
            <a:ext cx="864096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/>
              <a:t>k</a:t>
            </a:r>
            <a:r>
              <a:rPr lang="en-US" dirty="0" smtClean="0"/>
              <a:t>=4</a:t>
            </a:r>
            <a:endParaRPr lang="en-US" dirty="0" smtClean="0"/>
          </a:p>
        </p:txBody>
      </p:sp>
      <p:sp>
        <p:nvSpPr>
          <p:cNvPr id="6" name="Right Triangle 5"/>
          <p:cNvSpPr/>
          <p:nvPr/>
        </p:nvSpPr>
        <p:spPr>
          <a:xfrm>
            <a:off x="2339752" y="2996952"/>
            <a:ext cx="5040560" cy="2808312"/>
          </a:xfrm>
          <a:prstGeom prst="rtTriangle">
            <a:avLst/>
          </a:prstGeom>
          <a:solidFill>
            <a:srgbClr val="0070C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Right Triangle 6"/>
          <p:cNvSpPr/>
          <p:nvPr/>
        </p:nvSpPr>
        <p:spPr>
          <a:xfrm rot="10800000">
            <a:off x="2843808" y="2636912"/>
            <a:ext cx="4824536" cy="2808312"/>
          </a:xfrm>
          <a:prstGeom prst="rtTriangle">
            <a:avLst/>
          </a:prstGeom>
          <a:solidFill>
            <a:srgbClr val="0070C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418586" y="5949280"/>
            <a:ext cx="2700808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Delete if less than k-1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1295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800870"/>
              </p:ext>
            </p:extLst>
          </p:nvPr>
        </p:nvGraphicFramePr>
        <p:xfrm>
          <a:off x="1331636" y="2060844"/>
          <a:ext cx="6336708" cy="374441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05244"/>
                <a:gridCol w="905244"/>
                <a:gridCol w="905244"/>
                <a:gridCol w="905244"/>
                <a:gridCol w="905244"/>
                <a:gridCol w="905244"/>
                <a:gridCol w="905244"/>
              </a:tblGrid>
              <a:tr h="534917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Cliques to k-Clique Communities</a:t>
            </a:r>
            <a:endParaRPr lang="en-SG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528" y="1628800"/>
            <a:ext cx="864096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/>
              <a:t>k</a:t>
            </a:r>
            <a:r>
              <a:rPr lang="en-US" dirty="0" smtClean="0"/>
              <a:t>=4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3390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624623"/>
              </p:ext>
            </p:extLst>
          </p:nvPr>
        </p:nvGraphicFramePr>
        <p:xfrm>
          <a:off x="1331636" y="2060844"/>
          <a:ext cx="6336708" cy="374441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05244"/>
                <a:gridCol w="905244"/>
                <a:gridCol w="905244"/>
                <a:gridCol w="905244"/>
                <a:gridCol w="905244"/>
                <a:gridCol w="905244"/>
                <a:gridCol w="905244"/>
              </a:tblGrid>
              <a:tr h="534917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Cliques to k-Clique Communities</a:t>
            </a:r>
            <a:endParaRPr lang="en-SG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528" y="1628800"/>
            <a:ext cx="864096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/>
              <a:t>k</a:t>
            </a:r>
            <a:r>
              <a:rPr lang="en-US" dirty="0" smtClean="0"/>
              <a:t>=4</a:t>
            </a:r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915816" y="5949280"/>
            <a:ext cx="3203578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Change all non-</a:t>
            </a:r>
            <a:r>
              <a:rPr lang="en-US" dirty="0" err="1" smtClean="0"/>
              <a:t>zeros</a:t>
            </a:r>
            <a:r>
              <a:rPr lang="en-US" dirty="0" smtClean="0"/>
              <a:t> to 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7198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172332"/>
              </p:ext>
            </p:extLst>
          </p:nvPr>
        </p:nvGraphicFramePr>
        <p:xfrm>
          <a:off x="1331636" y="2060844"/>
          <a:ext cx="6336708" cy="374441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05244"/>
                <a:gridCol w="905244"/>
                <a:gridCol w="905244"/>
                <a:gridCol w="905244"/>
                <a:gridCol w="905244"/>
                <a:gridCol w="905244"/>
                <a:gridCol w="905244"/>
              </a:tblGrid>
              <a:tr h="534917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en-SG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Cliques to k-Clique Communities</a:t>
            </a:r>
            <a:endParaRPr lang="en-SG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528" y="1628800"/>
            <a:ext cx="864096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/>
              <a:t>k</a:t>
            </a:r>
            <a:r>
              <a:rPr lang="en-US" dirty="0" smtClean="0"/>
              <a:t>=4</a:t>
            </a:r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915816" y="5949280"/>
            <a:ext cx="3600400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Clique-clique overlap matrix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3855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Clique: Complete graph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k-clique: Complete graph with k vertices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995936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3131840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788024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3347864" y="4105481"/>
            <a:ext cx="864096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11960" y="4105481"/>
            <a:ext cx="792088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347864" y="5291623"/>
            <a:ext cx="1656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/>
          <p:cNvSpPr txBox="1">
            <a:spLocks/>
          </p:cNvSpPr>
          <p:nvPr/>
        </p:nvSpPr>
        <p:spPr>
          <a:xfrm>
            <a:off x="5796136" y="4321505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3-clique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9147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to k-Clique Communities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275856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4788024" y="322256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067944" y="602128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491880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91880" y="4691130"/>
            <a:ext cx="792088" cy="14741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83968" y="6165304"/>
            <a:ext cx="14401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508104" y="599265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2" name="Straight Connector 11"/>
          <p:cNvCxnSpPr/>
          <p:nvPr/>
        </p:nvCxnSpPr>
        <p:spPr>
          <a:xfrm>
            <a:off x="3491880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283968" y="3438585"/>
            <a:ext cx="720080" cy="27987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04048" y="3438585"/>
            <a:ext cx="720080" cy="27267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300192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04048" y="469113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724128" y="4691130"/>
            <a:ext cx="79208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740352" y="319062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Oval 22"/>
          <p:cNvSpPr/>
          <p:nvPr/>
        </p:nvSpPr>
        <p:spPr>
          <a:xfrm>
            <a:off x="1662288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9" name="Straight Connector 28"/>
          <p:cNvCxnSpPr/>
          <p:nvPr/>
        </p:nvCxnSpPr>
        <p:spPr>
          <a:xfrm>
            <a:off x="3491880" y="4691130"/>
            <a:ext cx="2232248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5004048" y="3406653"/>
            <a:ext cx="1512168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283968" y="4691130"/>
            <a:ext cx="2232248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516216" y="3406653"/>
            <a:ext cx="1440160" cy="12844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004049" y="3406653"/>
            <a:ext cx="2952327" cy="319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491880" y="3438585"/>
            <a:ext cx="4464496" cy="1252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1878312" y="4691130"/>
            <a:ext cx="16135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 flipV="1">
            <a:off x="1878312" y="4691130"/>
            <a:ext cx="2405656" cy="15461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1907704" y="4691130"/>
            <a:ext cx="3816424" cy="15175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2"/>
          <p:cNvSpPr txBox="1">
            <a:spLocks/>
          </p:cNvSpPr>
          <p:nvPr/>
        </p:nvSpPr>
        <p:spPr>
          <a:xfrm>
            <a:off x="323528" y="1628800"/>
            <a:ext cx="864096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/>
              <a:t>k</a:t>
            </a:r>
            <a:r>
              <a:rPr lang="en-US" dirty="0" smtClean="0"/>
              <a:t>=4</a:t>
            </a:r>
            <a:endParaRPr lang="en-US" dirty="0" smtClean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952738" y="5819241"/>
            <a:ext cx="3203578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Community 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2453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to k-Clique Communities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275856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Oval 19"/>
          <p:cNvSpPr/>
          <p:nvPr/>
        </p:nvSpPr>
        <p:spPr>
          <a:xfrm>
            <a:off x="3239852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2" name="Oval 21"/>
          <p:cNvSpPr/>
          <p:nvPr/>
        </p:nvSpPr>
        <p:spPr>
          <a:xfrm>
            <a:off x="1691680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Oval 22"/>
          <p:cNvSpPr/>
          <p:nvPr/>
        </p:nvSpPr>
        <p:spPr>
          <a:xfrm>
            <a:off x="1662288" y="447510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7" name="Straight Connector 56"/>
          <p:cNvCxnSpPr/>
          <p:nvPr/>
        </p:nvCxnSpPr>
        <p:spPr>
          <a:xfrm flipH="1" flipV="1">
            <a:off x="3455876" y="3068960"/>
            <a:ext cx="36004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1878312" y="4691130"/>
            <a:ext cx="16135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1907704" y="3068960"/>
            <a:ext cx="1584176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907704" y="3068960"/>
            <a:ext cx="15481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1907704" y="3068960"/>
            <a:ext cx="0" cy="1622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23" idx="3"/>
          </p:cNvCxnSpPr>
          <p:nvPr/>
        </p:nvCxnSpPr>
        <p:spPr>
          <a:xfrm flipH="1">
            <a:off x="1725560" y="3068960"/>
            <a:ext cx="1730316" cy="17749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323528" y="1628800"/>
            <a:ext cx="864096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/>
              <a:t>k</a:t>
            </a:r>
            <a:r>
              <a:rPr lang="en-US" dirty="0" smtClean="0"/>
              <a:t>=4</a:t>
            </a:r>
            <a:endParaRPr lang="en-US" dirty="0" smtClean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952738" y="5173137"/>
            <a:ext cx="3203578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Community 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1623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Believed to be non-polynomial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No closed formula can be given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However, claimed to be efficient on real systems</a:t>
            </a:r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70623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Widely used algorithm for detecting overlapping communities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However: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Fail to give meaningful covers for graph with few cliques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With too many cliques, might give a trivial community structure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Left out vertices?</a:t>
            </a:r>
          </a:p>
          <a:p>
            <a:pPr lvl="1">
              <a:lnSpc>
                <a:spcPct val="200000"/>
              </a:lnSpc>
            </a:pPr>
            <a:r>
              <a:rPr lang="en-US" dirty="0" err="1" smtClean="0"/>
              <a:t>Subgraphs</a:t>
            </a:r>
            <a:r>
              <a:rPr lang="en-US" dirty="0" smtClean="0"/>
              <a:t> containing many cliques == community?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What value of k to choose to give a meaningful structure?</a:t>
            </a:r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346203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err="1" smtClean="0"/>
              <a:t>Palla</a:t>
            </a:r>
            <a:r>
              <a:rPr lang="en-US" dirty="0" smtClean="0"/>
              <a:t> et al. – Uncovering the overlapping community structure of complex networks in nature and society</a:t>
            </a:r>
          </a:p>
          <a:p>
            <a:pPr marL="45720" indent="0">
              <a:buNone/>
            </a:pPr>
            <a:endParaRPr lang="en-SG" dirty="0" smtClean="0"/>
          </a:p>
          <a:p>
            <a:pPr>
              <a:lnSpc>
                <a:spcPct val="200000"/>
              </a:lnSpc>
            </a:pPr>
            <a:r>
              <a:rPr lang="en-SG" dirty="0" smtClean="0"/>
              <a:t>Santo Fortunato - Community </a:t>
            </a:r>
            <a:r>
              <a:rPr lang="en-SG" dirty="0"/>
              <a:t>detection in graphs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562818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7944" y="3212976"/>
            <a:ext cx="1262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Thank you!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41390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Clique: Complete graph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k-clique: Complete graph with k vertices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131840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3131840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788024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0" name="Straight Connector 9"/>
          <p:cNvCxnSpPr/>
          <p:nvPr/>
        </p:nvCxnSpPr>
        <p:spPr>
          <a:xfrm>
            <a:off x="3347864" y="4221088"/>
            <a:ext cx="0" cy="10705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004048" y="4105481"/>
            <a:ext cx="0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347864" y="5291623"/>
            <a:ext cx="1656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/>
          <p:cNvSpPr txBox="1">
            <a:spLocks/>
          </p:cNvSpPr>
          <p:nvPr/>
        </p:nvSpPr>
        <p:spPr>
          <a:xfrm>
            <a:off x="5796136" y="4321505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4-clique</a:t>
            </a:r>
            <a:endParaRPr lang="en-US" dirty="0" smtClean="0"/>
          </a:p>
        </p:txBody>
      </p:sp>
      <p:sp>
        <p:nvSpPr>
          <p:cNvPr id="12" name="Oval 11"/>
          <p:cNvSpPr/>
          <p:nvPr/>
        </p:nvSpPr>
        <p:spPr>
          <a:xfrm>
            <a:off x="4788024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5" name="Straight Connector 14"/>
          <p:cNvCxnSpPr/>
          <p:nvPr/>
        </p:nvCxnSpPr>
        <p:spPr>
          <a:xfrm>
            <a:off x="3347864" y="4105481"/>
            <a:ext cx="1656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347864" y="4105481"/>
            <a:ext cx="1656184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347864" y="4105481"/>
            <a:ext cx="1656184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213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Clique: Complete graph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k-clique: Complete graph with k vertices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</a:t>
            </a:r>
            <a:endParaRPr lang="en-SG" dirty="0"/>
          </a:p>
        </p:txBody>
      </p:sp>
      <p:sp>
        <p:nvSpPr>
          <p:cNvPr id="4" name="Oval 3"/>
          <p:cNvSpPr/>
          <p:nvPr/>
        </p:nvSpPr>
        <p:spPr>
          <a:xfrm>
            <a:off x="3131840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Oval 4"/>
          <p:cNvSpPr/>
          <p:nvPr/>
        </p:nvSpPr>
        <p:spPr>
          <a:xfrm>
            <a:off x="3131840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788024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0" name="Straight Connector 9"/>
          <p:cNvCxnSpPr/>
          <p:nvPr/>
        </p:nvCxnSpPr>
        <p:spPr>
          <a:xfrm>
            <a:off x="3347864" y="4221088"/>
            <a:ext cx="0" cy="10705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004048" y="4105481"/>
            <a:ext cx="0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347864" y="5291623"/>
            <a:ext cx="1656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/>
          <p:cNvSpPr txBox="1">
            <a:spLocks/>
          </p:cNvSpPr>
          <p:nvPr/>
        </p:nvSpPr>
        <p:spPr>
          <a:xfrm>
            <a:off x="5796136" y="4321505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5-clique</a:t>
            </a:r>
            <a:endParaRPr lang="en-US" dirty="0" smtClean="0"/>
          </a:p>
        </p:txBody>
      </p:sp>
      <p:sp>
        <p:nvSpPr>
          <p:cNvPr id="12" name="Oval 11"/>
          <p:cNvSpPr/>
          <p:nvPr/>
        </p:nvSpPr>
        <p:spPr>
          <a:xfrm>
            <a:off x="4788024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5" name="Straight Connector 14"/>
          <p:cNvCxnSpPr/>
          <p:nvPr/>
        </p:nvCxnSpPr>
        <p:spPr>
          <a:xfrm>
            <a:off x="3347864" y="4105481"/>
            <a:ext cx="1656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347864" y="4105481"/>
            <a:ext cx="1656184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347864" y="4105481"/>
            <a:ext cx="1656184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959932" y="5805264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9" name="Straight Connector 18"/>
          <p:cNvCxnSpPr/>
          <p:nvPr/>
        </p:nvCxnSpPr>
        <p:spPr>
          <a:xfrm flipH="1" flipV="1">
            <a:off x="3347864" y="5291623"/>
            <a:ext cx="828092" cy="7296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175956" y="5291623"/>
            <a:ext cx="828092" cy="72966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3347864" y="4105481"/>
            <a:ext cx="828092" cy="19158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175956" y="4105481"/>
            <a:ext cx="828092" cy="19158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172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k-Clique Communities</a:t>
            </a:r>
            <a:endParaRPr lang="en-SG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40740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/>
              <a:t>Adjacent k-cliques</a:t>
            </a:r>
          </a:p>
          <a:p>
            <a:pPr marL="365760" lvl="1" indent="0">
              <a:lnSpc>
                <a:spcPct val="200000"/>
              </a:lnSpc>
              <a:buNone/>
            </a:pPr>
            <a:r>
              <a:rPr lang="en-US" dirty="0" smtClean="0"/>
              <a:t>Two k-cliques are adjacent when they share </a:t>
            </a:r>
            <a:r>
              <a:rPr lang="en-US" b="1" u="sng" dirty="0" smtClean="0"/>
              <a:t>k-1</a:t>
            </a:r>
            <a:r>
              <a:rPr lang="en-US" b="1" dirty="0" smtClean="0"/>
              <a:t> </a:t>
            </a:r>
            <a:r>
              <a:rPr lang="en-US" dirty="0" smtClean="0"/>
              <a:t>nodes</a:t>
            </a:r>
          </a:p>
          <a:p>
            <a:pPr marL="45720" indent="0">
              <a:lnSpc>
                <a:spcPct val="200000"/>
              </a:lnSpc>
              <a:buNone/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238271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k-Clique Communities</a:t>
            </a:r>
            <a:endParaRPr lang="en-SG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40740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/>
              <a:t>Adjacent k-cliques</a:t>
            </a:r>
          </a:p>
          <a:p>
            <a:pPr marL="365760" lvl="1" indent="0">
              <a:lnSpc>
                <a:spcPct val="200000"/>
              </a:lnSpc>
              <a:buNone/>
            </a:pPr>
            <a:r>
              <a:rPr lang="en-US" dirty="0" smtClean="0"/>
              <a:t>Two k-cliques are adjacent when they share </a:t>
            </a:r>
            <a:r>
              <a:rPr lang="en-US" b="1" u="sng" dirty="0" smtClean="0"/>
              <a:t>k-1</a:t>
            </a:r>
            <a:r>
              <a:rPr lang="en-US" b="1" dirty="0" smtClean="0"/>
              <a:t> </a:t>
            </a:r>
            <a:r>
              <a:rPr lang="en-US" dirty="0" smtClean="0"/>
              <a:t>nodes</a:t>
            </a:r>
          </a:p>
          <a:p>
            <a:pPr marL="45720" indent="0">
              <a:lnSpc>
                <a:spcPct val="200000"/>
              </a:lnSpc>
              <a:buNone/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b="1" dirty="0" smtClean="0"/>
          </a:p>
        </p:txBody>
      </p:sp>
      <p:sp>
        <p:nvSpPr>
          <p:cNvPr id="5" name="Oval 4"/>
          <p:cNvSpPr/>
          <p:nvPr/>
        </p:nvSpPr>
        <p:spPr>
          <a:xfrm>
            <a:off x="3275856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2411760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Oval 6"/>
          <p:cNvSpPr/>
          <p:nvPr/>
        </p:nvSpPr>
        <p:spPr>
          <a:xfrm>
            <a:off x="4067944" y="507559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2627784" y="4105481"/>
            <a:ext cx="864096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491880" y="4105481"/>
            <a:ext cx="792088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627784" y="5291623"/>
            <a:ext cx="1656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971600" y="3697523"/>
            <a:ext cx="1296144" cy="605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200000"/>
              </a:lnSpc>
              <a:buNone/>
            </a:pPr>
            <a:r>
              <a:rPr lang="en-US" dirty="0" smtClean="0"/>
              <a:t>k = 3</a:t>
            </a:r>
            <a:endParaRPr lang="en-US" dirty="0" smtClean="0"/>
          </a:p>
        </p:txBody>
      </p:sp>
      <p:sp>
        <p:nvSpPr>
          <p:cNvPr id="12" name="Oval 11"/>
          <p:cNvSpPr/>
          <p:nvPr/>
        </p:nvSpPr>
        <p:spPr>
          <a:xfrm>
            <a:off x="4788024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Oval 12"/>
          <p:cNvSpPr/>
          <p:nvPr/>
        </p:nvSpPr>
        <p:spPr>
          <a:xfrm>
            <a:off x="5508104" y="5046962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4" name="Straight Connector 13"/>
          <p:cNvCxnSpPr/>
          <p:nvPr/>
        </p:nvCxnSpPr>
        <p:spPr>
          <a:xfrm>
            <a:off x="3491880" y="4105481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247964" y="4105481"/>
            <a:ext cx="756084" cy="11861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004048" y="4105481"/>
            <a:ext cx="720080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300192" y="3889457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2" name="Straight Connector 21"/>
          <p:cNvCxnSpPr/>
          <p:nvPr/>
        </p:nvCxnSpPr>
        <p:spPr>
          <a:xfrm>
            <a:off x="5004048" y="4105481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5724128" y="4105481"/>
            <a:ext cx="792088" cy="115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500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619</TotalTime>
  <Words>1274</Words>
  <Application>Microsoft Office PowerPoint</Application>
  <PresentationFormat>On-screen Show (4:3)</PresentationFormat>
  <Paragraphs>722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Grid</vt:lpstr>
      <vt:lpstr>Clique Percolation Method (CPM)</vt:lpstr>
      <vt:lpstr>Contents</vt:lpstr>
      <vt:lpstr>What is CPM?</vt:lpstr>
      <vt:lpstr>Clique</vt:lpstr>
      <vt:lpstr>Clique</vt:lpstr>
      <vt:lpstr>Clique</vt:lpstr>
      <vt:lpstr>Clique</vt:lpstr>
      <vt:lpstr>k-Clique Communities</vt:lpstr>
      <vt:lpstr>k-Clique Communities</vt:lpstr>
      <vt:lpstr>k-Clique Communities</vt:lpstr>
      <vt:lpstr>k-Clique Communities</vt:lpstr>
      <vt:lpstr>k-Clique Communities</vt:lpstr>
      <vt:lpstr>k-Clique Communities</vt:lpstr>
      <vt:lpstr>k-Clique Communities</vt:lpstr>
      <vt:lpstr>k-Clique Communities</vt:lpstr>
      <vt:lpstr>k-Clique Communities</vt:lpstr>
      <vt:lpstr>k-Clique Communities</vt:lpstr>
      <vt:lpstr>k-Clique Communities</vt:lpstr>
      <vt:lpstr>k-Clique Communities</vt:lpstr>
      <vt:lpstr>Algorithm</vt:lpstr>
      <vt:lpstr>Locate Maximal Cliques</vt:lpstr>
      <vt:lpstr>Locate Maximal Cliques</vt:lpstr>
      <vt:lpstr>Algorithm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Cliques to k-Clique Communities</vt:lpstr>
      <vt:lpstr>ANALYSIS</vt:lpstr>
      <vt:lpstr>CONCLUSION</vt:lpstr>
      <vt:lpstr>References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Clique Percolation Method (CPM)</dc:title>
  <dc:creator>Eugene</dc:creator>
  <cp:lastModifiedBy>Eugene</cp:lastModifiedBy>
  <cp:revision>21</cp:revision>
  <dcterms:created xsi:type="dcterms:W3CDTF">2014-04-02T18:53:39Z</dcterms:created>
  <dcterms:modified xsi:type="dcterms:W3CDTF">2014-04-03T05:13:24Z</dcterms:modified>
</cp:coreProperties>
</file>