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82" r:id="rId4"/>
    <p:sldId id="258" r:id="rId5"/>
    <p:sldId id="279" r:id="rId6"/>
    <p:sldId id="280" r:id="rId7"/>
    <p:sldId id="281" r:id="rId8"/>
    <p:sldId id="276" r:id="rId9"/>
    <p:sldId id="277" r:id="rId10"/>
    <p:sldId id="283" r:id="rId11"/>
    <p:sldId id="260" r:id="rId12"/>
    <p:sldId id="263" r:id="rId13"/>
    <p:sldId id="267" r:id="rId14"/>
    <p:sldId id="284" r:id="rId15"/>
    <p:sldId id="268" r:id="rId16"/>
    <p:sldId id="269" r:id="rId17"/>
    <p:sldId id="271" r:id="rId18"/>
    <p:sldId id="270" r:id="rId19"/>
    <p:sldId id="273" r:id="rId20"/>
    <p:sldId id="274" r:id="rId21"/>
    <p:sldId id="275" r:id="rId22"/>
    <p:sldId id="264" r:id="rId23"/>
    <p:sldId id="266" r:id="rId24"/>
    <p:sldId id="286" r:id="rId25"/>
    <p:sldId id="28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5AF00-852A-496F-9F65-D8EDEEE2BA8F}" type="datetimeFigureOut">
              <a:rPr lang="en-SG" smtClean="0"/>
              <a:t>27/3/2014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D00E6-4034-4844-A315-AA47684AFF6D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52010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Program text represented as a string</a:t>
            </a:r>
          </a:p>
          <a:p>
            <a:r>
              <a:rPr lang="en-US" baseline="0" dirty="0" smtClean="0"/>
              <a:t>Much easier to think of programs in terms of tokens rather than chars</a:t>
            </a:r>
          </a:p>
          <a:p>
            <a:r>
              <a:rPr lang="en-US" baseline="0" dirty="0" smtClean="0"/>
              <a:t>Builds a tree. Why a tree? Express hierarchical structure of programs</a:t>
            </a:r>
          </a:p>
          <a:p>
            <a:r>
              <a:rPr lang="en-US" baseline="0" dirty="0" smtClean="0"/>
              <a:t>Compiler/interpreter takes that tree and translates it or executes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D00E6-4034-4844-A315-AA47684AFF6D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28576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Reads</a:t>
            </a:r>
            <a:r>
              <a:rPr lang="en-US" baseline="0" dirty="0" smtClean="0"/>
              <a:t> text in one input direction without backing up</a:t>
            </a:r>
          </a:p>
          <a:p>
            <a:r>
              <a:rPr lang="en-US" baseline="0" dirty="0" smtClean="0"/>
              <a:t>Bottom up</a:t>
            </a:r>
          </a:p>
          <a:p>
            <a:r>
              <a:rPr lang="en-US" baseline="0" dirty="0" err="1" smtClean="0"/>
              <a:t>Lookahead</a:t>
            </a:r>
            <a:endParaRPr lang="en-US" baseline="0" dirty="0" smtClean="0"/>
          </a:p>
          <a:p>
            <a:r>
              <a:rPr lang="en-US" baseline="0" dirty="0" smtClean="0"/>
              <a:t>I’ll get into that in a minute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D00E6-4034-4844-A315-AA47684AFF6D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28576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Ironically these come from C++, which is a really context-sensitive language, but its parser</a:t>
            </a:r>
            <a:r>
              <a:rPr lang="en-US" baseline="0" dirty="0" smtClean="0"/>
              <a:t> is written by hand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D00E6-4034-4844-A315-AA47684AFF6D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21413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</a:t>
            </a:r>
            <a:r>
              <a:rPr lang="en-US" baseline="0" dirty="0" smtClean="0"/>
              <a:t> token id</a:t>
            </a:r>
          </a:p>
          <a:p>
            <a:r>
              <a:rPr lang="en-US" baseline="0" dirty="0" smtClean="0"/>
              <a:t>Create singleton tree node</a:t>
            </a:r>
          </a:p>
          <a:p>
            <a:r>
              <a:rPr lang="en-US" baseline="0" dirty="0" smtClean="0"/>
              <a:t>Encounters multiplication sign, does a reduce and promotes previous token into a product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D00E6-4034-4844-A315-AA47684AFF6D}" type="slidenum">
              <a:rPr lang="en-SG" smtClean="0"/>
              <a:t>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22479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Since</a:t>
            </a:r>
            <a:r>
              <a:rPr lang="en-US" baseline="0" dirty="0" smtClean="0"/>
              <a:t> shifts and reductions are all the parser can do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D00E6-4034-4844-A315-AA47684AFF6D}" type="slidenum">
              <a:rPr lang="en-SG" smtClean="0"/>
              <a:t>13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18204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 any one time the parser</a:t>
            </a:r>
            <a:r>
              <a:rPr lang="en-US" baseline="0" dirty="0" smtClean="0"/>
              <a:t> can be in a finite number of states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D00E6-4034-4844-A315-AA47684AFF6D}" type="slidenum">
              <a:rPr lang="en-SG" smtClean="0"/>
              <a:t>15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72675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Lookahead</a:t>
            </a:r>
            <a:r>
              <a:rPr lang="en-US" baseline="0" dirty="0" smtClean="0"/>
              <a:t> defines actions for terminals</a:t>
            </a:r>
          </a:p>
          <a:p>
            <a:r>
              <a:rPr lang="en-US" baseline="0" dirty="0" err="1" smtClean="0"/>
              <a:t>Goto</a:t>
            </a:r>
            <a:r>
              <a:rPr lang="en-US" baseline="0" dirty="0" smtClean="0"/>
              <a:t> defines actions for </a:t>
            </a:r>
            <a:r>
              <a:rPr lang="en-US" baseline="0" dirty="0" err="1" smtClean="0"/>
              <a:t>nonterminals</a:t>
            </a:r>
            <a:r>
              <a:rPr lang="en-US" baseline="0" dirty="0" smtClean="0"/>
              <a:t>, same thing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D00E6-4034-4844-A315-AA47684AFF6D}" type="slidenum">
              <a:rPr lang="en-SG" smtClean="0"/>
              <a:t>19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73132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 TO CODE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D00E6-4034-4844-A315-AA47684AFF6D}" type="slidenum">
              <a:rPr lang="en-SG" smtClean="0"/>
              <a:t>23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77787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D00E6-4034-4844-A315-AA47684AFF6D}" type="slidenum">
              <a:rPr lang="en-SG" smtClean="0"/>
              <a:t>24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7778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F3B3-B6D1-41ED-A01B-6C86B8F916C2}" type="datetimeFigureOut">
              <a:rPr lang="en-SG" smtClean="0"/>
              <a:t>27/3/2014</a:t>
            </a:fld>
            <a:endParaRPr lang="en-S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5ECA-B874-4A48-97C2-BFBC77B7F79D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F3B3-B6D1-41ED-A01B-6C86B8F916C2}" type="datetimeFigureOut">
              <a:rPr lang="en-SG" smtClean="0"/>
              <a:t>27/3/2014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5ECA-B874-4A48-97C2-BFBC77B7F79D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F3B3-B6D1-41ED-A01B-6C86B8F916C2}" type="datetimeFigureOut">
              <a:rPr lang="en-SG" smtClean="0"/>
              <a:t>27/3/2014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5ECA-B874-4A48-97C2-BFBC77B7F79D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F3B3-B6D1-41ED-A01B-6C86B8F916C2}" type="datetimeFigureOut">
              <a:rPr lang="en-SG" smtClean="0"/>
              <a:t>27/3/2014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5ECA-B874-4A48-97C2-BFBC77B7F79D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F3B3-B6D1-41ED-A01B-6C86B8F916C2}" type="datetimeFigureOut">
              <a:rPr lang="en-SG" smtClean="0"/>
              <a:t>27/3/2014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5ECA-B874-4A48-97C2-BFBC77B7F79D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F3B3-B6D1-41ED-A01B-6C86B8F916C2}" type="datetimeFigureOut">
              <a:rPr lang="en-SG" smtClean="0"/>
              <a:t>27/3/2014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5ECA-B874-4A48-97C2-BFBC77B7F79D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F3B3-B6D1-41ED-A01B-6C86B8F916C2}" type="datetimeFigureOut">
              <a:rPr lang="en-SG" smtClean="0"/>
              <a:t>27/3/2014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5ECA-B874-4A48-97C2-BFBC77B7F79D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F3B3-B6D1-41ED-A01B-6C86B8F916C2}" type="datetimeFigureOut">
              <a:rPr lang="en-SG" smtClean="0"/>
              <a:t>27/3/2014</a:t>
            </a:fld>
            <a:endParaRPr lang="en-SG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975ECA-B874-4A48-97C2-BFBC77B7F79D}" type="slidenum">
              <a:rPr lang="en-SG" smtClean="0"/>
              <a:t>‹#›</a:t>
            </a:fld>
            <a:endParaRPr lang="en-S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F3B3-B6D1-41ED-A01B-6C86B8F916C2}" type="datetimeFigureOut">
              <a:rPr lang="en-SG" smtClean="0"/>
              <a:t>27/3/2014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5ECA-B874-4A48-97C2-BFBC77B7F79D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F3B3-B6D1-41ED-A01B-6C86B8F916C2}" type="datetimeFigureOut">
              <a:rPr lang="en-SG" smtClean="0"/>
              <a:t>27/3/2014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7975ECA-B874-4A48-97C2-BFBC77B7F79D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4F7F3B3-B6D1-41ED-A01B-6C86B8F916C2}" type="datetimeFigureOut">
              <a:rPr lang="en-SG" smtClean="0"/>
              <a:t>27/3/2014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5ECA-B874-4A48-97C2-BFBC77B7F79D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4F7F3B3-B6D1-41ED-A01B-6C86B8F916C2}" type="datetimeFigureOut">
              <a:rPr lang="en-SG" smtClean="0"/>
              <a:t>27/3/2014</a:t>
            </a:fld>
            <a:endParaRPr lang="en-S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7975ECA-B874-4A48-97C2-BFBC77B7F79D}" type="slidenum">
              <a:rPr lang="en-SG" smtClean="0"/>
              <a:t>‹#›</a:t>
            </a:fld>
            <a:endParaRPr lang="en-S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LR PARSERS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CS3230R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79483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LR parser?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Unsuited for human languages, which require more flexible but slower methods</a:t>
            </a:r>
          </a:p>
          <a:p>
            <a:r>
              <a:rPr lang="en-US" dirty="0" smtClean="0"/>
              <a:t>Shift-reduce parser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7617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Shift-reduce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Shift</a:t>
            </a:r>
          </a:p>
          <a:p>
            <a:pPr lvl="1"/>
            <a:r>
              <a:rPr lang="en-US" dirty="0" smtClean="0"/>
              <a:t>Advances the input stream by one symbol</a:t>
            </a:r>
          </a:p>
          <a:p>
            <a:pPr lvl="1"/>
            <a:r>
              <a:rPr lang="en-US" dirty="0" smtClean="0"/>
              <a:t>That symbol becomes a new single-node parse tree</a:t>
            </a:r>
          </a:p>
          <a:p>
            <a:r>
              <a:rPr lang="en-US" dirty="0" smtClean="0"/>
              <a:t>Reduce</a:t>
            </a:r>
          </a:p>
          <a:p>
            <a:pPr lvl="1"/>
            <a:r>
              <a:rPr lang="en-US" dirty="0" smtClean="0"/>
              <a:t>Applies a grammar rule to some of the recent parse trees</a:t>
            </a:r>
          </a:p>
          <a:p>
            <a:pPr lvl="1"/>
            <a:r>
              <a:rPr lang="en-US" dirty="0" smtClean="0"/>
              <a:t>Joins them into one with a new root symbol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1928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Shift-reduce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Shifts and reduces until all input has been consumed, or until a syntax error is encountered</a:t>
            </a:r>
          </a:p>
          <a:p>
            <a:r>
              <a:rPr lang="en-US" dirty="0" smtClean="0"/>
              <a:t>Differs from other parsers in when to reduce and breaking ties between rules</a:t>
            </a:r>
          </a:p>
        </p:txBody>
      </p:sp>
      <p:pic>
        <p:nvPicPr>
          <p:cNvPr id="2050" name="Picture 2" descr="http://upload.wikimedia.org/wikipedia/en/thumb/d/db/Bottom-Up_Parser.svg/377px-Bottom-Up_Parser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293096"/>
            <a:ext cx="35909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28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Decisions, decisions…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to shift, when to reduce?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5154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Decisions, decisions…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Naïve approach: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ompare current parse trees against rules</a:t>
            </a:r>
          </a:p>
          <a:p>
            <a:pPr lvl="1"/>
            <a:r>
              <a:rPr lang="en-US" dirty="0" smtClean="0"/>
              <a:t>Reduce if any matches</a:t>
            </a:r>
          </a:p>
          <a:p>
            <a:pPr lvl="1"/>
            <a:r>
              <a:rPr lang="en-US" dirty="0" smtClean="0"/>
              <a:t>Shift if no matches</a:t>
            </a:r>
          </a:p>
          <a:p>
            <a:r>
              <a:rPr lang="en-US" dirty="0" smtClean="0"/>
              <a:t>Check all rules every time</a:t>
            </a:r>
          </a:p>
          <a:p>
            <a:r>
              <a:rPr lang="en-US" dirty="0" smtClean="0"/>
              <a:t>Parser gets slower and slower for large input programs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4030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Decisions, decisions…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Observation:</a:t>
            </a:r>
          </a:p>
          <a:p>
            <a:pPr lvl="1"/>
            <a:r>
              <a:rPr lang="en-US" dirty="0" smtClean="0"/>
              <a:t>CFGs are unambiguous</a:t>
            </a:r>
          </a:p>
          <a:p>
            <a:pPr lvl="1"/>
            <a:r>
              <a:rPr lang="en-US" dirty="0" smtClean="0"/>
              <a:t>Finite number of states</a:t>
            </a:r>
          </a:p>
        </p:txBody>
      </p:sp>
    </p:spTree>
    <p:extLst>
      <p:ext uri="{BB962C8B-B14F-4D97-AF65-F5344CB8AC3E}">
        <p14:creationId xmlns:p14="http://schemas.microsoft.com/office/powerpoint/2010/main" val="1940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Decisions, decisions…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Preprocessing</a:t>
            </a:r>
          </a:p>
          <a:p>
            <a:pPr lvl="1"/>
            <a:r>
              <a:rPr lang="en-US" dirty="0"/>
              <a:t>Encode each state the parser may be in with a </a:t>
            </a:r>
            <a:r>
              <a:rPr lang="en-US" dirty="0" smtClean="0"/>
              <a:t>number</a:t>
            </a:r>
            <a:endParaRPr lang="en-US" dirty="0"/>
          </a:p>
          <a:p>
            <a:pPr marL="448056" lvl="1" indent="0">
              <a:buNone/>
            </a:pPr>
            <a:endParaRPr lang="en-US" dirty="0" smtClean="0"/>
          </a:p>
          <a:p>
            <a:pPr marL="448056" lvl="1" indent="0">
              <a:buNone/>
            </a:pPr>
            <a:r>
              <a:rPr lang="en-SG" dirty="0"/>
              <a:t>Goal → Sums </a:t>
            </a:r>
            <a:r>
              <a:rPr lang="en-SG" dirty="0" smtClean="0"/>
              <a:t>EOF</a:t>
            </a:r>
            <a:endParaRPr lang="en-SG" dirty="0"/>
          </a:p>
          <a:p>
            <a:pPr marL="448056" lvl="1" indent="0">
              <a:buNone/>
            </a:pPr>
            <a:r>
              <a:rPr lang="en-SG" dirty="0"/>
              <a:t>Sums → Sums + Products</a:t>
            </a:r>
          </a:p>
          <a:p>
            <a:pPr marL="448056" lvl="1" indent="0">
              <a:buNone/>
            </a:pPr>
            <a:r>
              <a:rPr lang="en-SG" dirty="0"/>
              <a:t>Sums → Products</a:t>
            </a:r>
          </a:p>
          <a:p>
            <a:pPr marL="448056" lvl="1" indent="0">
              <a:buNone/>
            </a:pPr>
            <a:r>
              <a:rPr lang="en-SG" dirty="0"/>
              <a:t>Products → Products * Value</a:t>
            </a:r>
          </a:p>
          <a:p>
            <a:pPr marL="448056" lvl="1" indent="0">
              <a:buNone/>
            </a:pPr>
            <a:r>
              <a:rPr lang="en-SG" dirty="0"/>
              <a:t>Products → Value</a:t>
            </a:r>
          </a:p>
          <a:p>
            <a:pPr marL="448056" lvl="1" indent="0">
              <a:buNone/>
            </a:pPr>
            <a:r>
              <a:rPr lang="en-SG" dirty="0"/>
              <a:t>Value → </a:t>
            </a:r>
            <a:r>
              <a:rPr lang="en-SG" dirty="0" err="1"/>
              <a:t>int</a:t>
            </a:r>
            <a:endParaRPr lang="en-SG" dirty="0"/>
          </a:p>
          <a:p>
            <a:pPr marL="448056" lvl="1" indent="0">
              <a:buNone/>
            </a:pPr>
            <a:r>
              <a:rPr lang="en-SG" dirty="0"/>
              <a:t>Value → id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317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Decisions, decisions…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Preprocessing</a:t>
            </a:r>
          </a:p>
          <a:p>
            <a:pPr lvl="1"/>
            <a:r>
              <a:rPr lang="en-US" sz="2400" dirty="0" smtClean="0"/>
              <a:t>Encode each state the parser may be in with a number</a:t>
            </a:r>
          </a:p>
          <a:p>
            <a:pPr marL="448056" lvl="1" indent="0">
              <a:buNone/>
            </a:pPr>
            <a:endParaRPr lang="en-US" sz="2400" dirty="0" smtClean="0"/>
          </a:p>
          <a:p>
            <a:pPr marL="448056" lvl="1" indent="0">
              <a:buNone/>
            </a:pPr>
            <a:r>
              <a:rPr lang="en-SG" sz="2400" dirty="0" smtClean="0"/>
              <a:t>Sums → </a:t>
            </a:r>
            <a:r>
              <a:rPr lang="en-SG" sz="2400" dirty="0" smtClean="0">
                <a:solidFill>
                  <a:srgbClr val="FF0000"/>
                </a:solidFill>
                <a:latin typeface="Calibri"/>
              </a:rPr>
              <a:t>●</a:t>
            </a:r>
            <a:r>
              <a:rPr lang="en-SG" sz="2400" dirty="0" smtClean="0"/>
              <a:t>Sums + Products	</a:t>
            </a:r>
          </a:p>
          <a:p>
            <a:pPr marL="448056" lvl="1" indent="0">
              <a:buNone/>
            </a:pPr>
            <a:r>
              <a:rPr lang="en-SG" sz="2400" dirty="0" smtClean="0"/>
              <a:t>Sums → Sums </a:t>
            </a:r>
            <a:r>
              <a:rPr lang="en-SG" sz="2400" dirty="0" smtClean="0">
                <a:solidFill>
                  <a:srgbClr val="FF0000"/>
                </a:solidFill>
                <a:latin typeface="Calibri"/>
              </a:rPr>
              <a:t>●</a:t>
            </a:r>
            <a:r>
              <a:rPr lang="en-SG" sz="2400" dirty="0" smtClean="0">
                <a:latin typeface="Calibri"/>
              </a:rPr>
              <a:t> </a:t>
            </a:r>
            <a:r>
              <a:rPr lang="en-SG" sz="2400" dirty="0" smtClean="0"/>
              <a:t>+ Products</a:t>
            </a:r>
          </a:p>
          <a:p>
            <a:pPr marL="448056" lvl="1" indent="0">
              <a:buNone/>
            </a:pPr>
            <a:r>
              <a:rPr lang="en-SG" sz="2400" dirty="0" smtClean="0"/>
              <a:t>Sums → Sums + </a:t>
            </a:r>
            <a:r>
              <a:rPr lang="en-SG" sz="2400" dirty="0" smtClean="0">
                <a:solidFill>
                  <a:srgbClr val="FF0000"/>
                </a:solidFill>
                <a:latin typeface="Calibri"/>
              </a:rPr>
              <a:t>●</a:t>
            </a:r>
            <a:r>
              <a:rPr lang="en-SG" sz="2400" dirty="0" smtClean="0">
                <a:latin typeface="Calibri"/>
              </a:rPr>
              <a:t> </a:t>
            </a:r>
            <a:r>
              <a:rPr lang="en-SG" sz="2400" dirty="0" smtClean="0"/>
              <a:t>Products</a:t>
            </a:r>
          </a:p>
          <a:p>
            <a:pPr marL="448056" lvl="1" indent="0">
              <a:buNone/>
            </a:pPr>
            <a:r>
              <a:rPr lang="en-SG" sz="2400" dirty="0" smtClean="0"/>
              <a:t>Sums → Sums + Products</a:t>
            </a:r>
            <a:r>
              <a:rPr lang="en-SG" sz="2400" dirty="0" smtClean="0">
                <a:latin typeface="Calibri"/>
              </a:rPr>
              <a:t> </a:t>
            </a:r>
            <a:r>
              <a:rPr lang="en-SG" sz="2400" dirty="0" smtClean="0">
                <a:solidFill>
                  <a:srgbClr val="FF0000"/>
                </a:solidFill>
                <a:latin typeface="Calibri"/>
              </a:rPr>
              <a:t>●</a:t>
            </a:r>
            <a:endParaRPr lang="en-SG" sz="2400" dirty="0" smtClean="0">
              <a:solidFill>
                <a:srgbClr val="FF0000"/>
              </a:solidFill>
            </a:endParaRPr>
          </a:p>
          <a:p>
            <a:pPr marL="448056" lvl="1" indent="0">
              <a:buNone/>
            </a:pP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151348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Decisions, decisions…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Preprocessing</a:t>
            </a:r>
          </a:p>
          <a:p>
            <a:pPr lvl="1"/>
            <a:r>
              <a:rPr lang="en-US" dirty="0" smtClean="0"/>
              <a:t>Decide in advance whether to shift or reduce</a:t>
            </a:r>
          </a:p>
          <a:p>
            <a:pPr lvl="1"/>
            <a:r>
              <a:rPr lang="en-US" dirty="0" smtClean="0"/>
              <a:t>Note what state the parser will be in afterwards</a:t>
            </a:r>
          </a:p>
          <a:p>
            <a:pPr lvl="1"/>
            <a:r>
              <a:rPr lang="en-US" dirty="0" smtClean="0"/>
              <a:t>Build </a:t>
            </a:r>
            <a:r>
              <a:rPr lang="en-US" dirty="0"/>
              <a:t>a </a:t>
            </a:r>
            <a:r>
              <a:rPr lang="en-US" dirty="0" smtClean="0"/>
              <a:t>static </a:t>
            </a:r>
            <a:r>
              <a:rPr lang="en-US" b="1" dirty="0" smtClean="0"/>
              <a:t>parse table</a:t>
            </a:r>
            <a:r>
              <a:rPr lang="en-US" dirty="0" smtClean="0"/>
              <a:t> with this information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35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Decisions, decisions…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Parse table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2492896"/>
            <a:ext cx="480060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427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parser?</a:t>
            </a:r>
            <a:endParaRPr lang="en-SG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844824"/>
            <a:ext cx="1457325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890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Decisions, decisions…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LR parsers are table-driven FSMs</a:t>
            </a:r>
          </a:p>
        </p:txBody>
      </p:sp>
      <p:pic>
        <p:nvPicPr>
          <p:cNvPr id="5122" name="Picture 2" descr="http://upload.wikimedia.org/wikipedia/commons/2/2b/LR_Pars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780928"/>
            <a:ext cx="3095625" cy="264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24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Decisions, decisions…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LR parsers are table-driven FSMs</a:t>
            </a:r>
          </a:p>
          <a:p>
            <a:r>
              <a:rPr lang="en-US" dirty="0" smtClean="0"/>
              <a:t>Tables are large and difficult to compute by hand</a:t>
            </a:r>
          </a:p>
          <a:p>
            <a:r>
              <a:rPr lang="en-US" dirty="0" smtClean="0"/>
              <a:t>LR parsers are generated from grammars written in DSLs</a:t>
            </a:r>
          </a:p>
        </p:txBody>
      </p:sp>
    </p:spTree>
    <p:extLst>
      <p:ext uri="{BB962C8B-B14F-4D97-AF65-F5344CB8AC3E}">
        <p14:creationId xmlns:p14="http://schemas.microsoft.com/office/powerpoint/2010/main" val="169077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&lt;expression&gt; ::=</a:t>
            </a:r>
          </a:p>
          <a:p>
            <a:pPr marL="36576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&lt;number&gt;</a:t>
            </a:r>
          </a:p>
          <a:p>
            <a:pPr marL="36576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| &lt;string&gt;</a:t>
            </a:r>
          </a:p>
          <a:p>
            <a:pPr marL="36576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| &lt;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36576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| &lt;pair&gt;</a:t>
            </a:r>
          </a:p>
          <a:p>
            <a:pPr marL="36576" indent="0">
              <a:buNone/>
            </a:pPr>
            <a:r>
              <a:rPr lang="en-SG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| </a:t>
            </a:r>
            <a:r>
              <a:rPr lang="en-SG" sz="2000" dirty="0">
                <a:latin typeface="Consolas" panose="020B0609020204030204" pitchFamily="49" charset="0"/>
                <a:cs typeface="Consolas" panose="020B0609020204030204" pitchFamily="49" charset="0"/>
              </a:rPr>
              <a:t>fun (&lt;id&gt;, ...) -&gt; &lt;expression</a:t>
            </a:r>
            <a:r>
              <a:rPr lang="en-SG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6576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| &lt;id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36576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| (&lt;expression&gt;)</a:t>
            </a:r>
          </a:p>
          <a:p>
            <a:pPr marL="36576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| &lt;unary-op&gt; &lt;expression&gt;</a:t>
            </a:r>
          </a:p>
          <a:p>
            <a:pPr marL="36576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| &lt;expression&gt; &lt;binary-op&gt; &lt;expression&gt;</a:t>
            </a:r>
          </a:p>
        </p:txBody>
      </p:sp>
    </p:spTree>
    <p:extLst>
      <p:ext uri="{BB962C8B-B14F-4D97-AF65-F5344CB8AC3E}">
        <p14:creationId xmlns:p14="http://schemas.microsoft.com/office/powerpoint/2010/main" val="219097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&lt;expression&gt; ::=</a:t>
            </a:r>
          </a:p>
          <a:p>
            <a:pPr marL="36576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SG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| </a:t>
            </a:r>
            <a:r>
              <a:rPr lang="en-SG" sz="2000" dirty="0">
                <a:latin typeface="Consolas" panose="020B0609020204030204" pitchFamily="49" charset="0"/>
                <a:cs typeface="Consolas" panose="020B0609020204030204" pitchFamily="49" charset="0"/>
              </a:rPr>
              <a:t>if &lt;expression&gt; then &lt;expression&gt; else &lt;expression&gt;</a:t>
            </a:r>
          </a:p>
          <a:p>
            <a:pPr marL="36576" indent="0">
              <a:buNone/>
            </a:pPr>
            <a:r>
              <a:rPr lang="en-SG" sz="2000" dirty="0">
                <a:latin typeface="Consolas" panose="020B0609020204030204" pitchFamily="49" charset="0"/>
                <a:cs typeface="Consolas" panose="020B0609020204030204" pitchFamily="49" charset="0"/>
              </a:rPr>
              <a:t>     | let &lt;id&gt; = &lt;expression&gt; in &lt;expression&gt;</a:t>
            </a:r>
          </a:p>
          <a:p>
            <a:pPr marL="36576" indent="0">
              <a:buNone/>
            </a:pPr>
            <a:r>
              <a:rPr lang="en-SG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SG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| </a:t>
            </a:r>
            <a:r>
              <a:rPr lang="en-SG" sz="2000" dirty="0">
                <a:latin typeface="Consolas" panose="020B0609020204030204" pitchFamily="49" charset="0"/>
                <a:cs typeface="Consolas" panose="020B0609020204030204" pitchFamily="49" charset="0"/>
              </a:rPr>
              <a:t>&lt;id&gt;(&lt;expression&gt;, </a:t>
            </a:r>
            <a:r>
              <a:rPr lang="en-SG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...)</a:t>
            </a:r>
            <a:endParaRPr lang="en-SG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66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S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69651"/>
            <a:ext cx="4773711" cy="4955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59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40968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Thanks!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44450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LR parser?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852936"/>
            <a:ext cx="7467600" cy="3273227"/>
          </a:xfrm>
        </p:spPr>
        <p:txBody>
          <a:bodyPr/>
          <a:lstStyle/>
          <a:p>
            <a:pPr marL="36576" indent="0" algn="ctr">
              <a:buNone/>
            </a:pPr>
            <a:r>
              <a:rPr lang="en-US" dirty="0" smtClean="0"/>
              <a:t>A bottom-up parser that efficiently handles deterministic context-free languages in guaranteed linear time</a:t>
            </a:r>
          </a:p>
        </p:txBody>
      </p:sp>
    </p:spTree>
    <p:extLst>
      <p:ext uri="{BB962C8B-B14F-4D97-AF65-F5344CB8AC3E}">
        <p14:creationId xmlns:p14="http://schemas.microsoft.com/office/powerpoint/2010/main" val="285755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Deterministic context-free what?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8960"/>
            <a:ext cx="7467600" cy="3057203"/>
          </a:xfrm>
        </p:spPr>
        <p:txBody>
          <a:bodyPr/>
          <a:lstStyle/>
          <a:p>
            <a:pPr marL="36576" indent="0" algn="ctr">
              <a:buNone/>
            </a:pPr>
            <a:r>
              <a:rPr lang="en-US" dirty="0" smtClean="0"/>
              <a:t>Class of context-free languages that can be accepted by a deterministic pushdown automaton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7507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Deterministic context-free what?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Unambiguous</a:t>
            </a:r>
          </a:p>
          <a:p>
            <a:r>
              <a:rPr lang="en-US" dirty="0" smtClean="0"/>
              <a:t>Of great practical use</a:t>
            </a:r>
          </a:p>
        </p:txBody>
      </p:sp>
    </p:spTree>
    <p:extLst>
      <p:ext uri="{BB962C8B-B14F-4D97-AF65-F5344CB8AC3E}">
        <p14:creationId xmlns:p14="http://schemas.microsoft.com/office/powerpoint/2010/main" val="72794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Context-sensitive grammars</a:t>
            </a:r>
            <a:endParaRPr lang="en-S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492896"/>
            <a:ext cx="7467600" cy="3633267"/>
          </a:xfrm>
        </p:spPr>
        <p:txBody>
          <a:bodyPr/>
          <a:lstStyle/>
          <a:p>
            <a:pPr marL="36576" indent="0">
              <a:buNone/>
            </a:pPr>
            <a:r>
              <a:rPr lang="en-SG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SG" dirty="0">
                <a:latin typeface="Consolas" panose="020B0609020204030204" pitchFamily="49" charset="0"/>
                <a:cs typeface="Consolas" panose="020B0609020204030204" pitchFamily="49" charset="0"/>
              </a:rPr>
              <a:t> x;</a:t>
            </a:r>
          </a:p>
          <a:p>
            <a:pPr marL="36576" indent="0">
              <a:buNone/>
            </a:pPr>
            <a:r>
              <a:rPr lang="en-SG" dirty="0" err="1">
                <a:latin typeface="Consolas" panose="020B0609020204030204" pitchFamily="49" charset="0"/>
                <a:cs typeface="Consolas" panose="020B0609020204030204" pitchFamily="49" charset="0"/>
              </a:rPr>
              <a:t>typedef</a:t>
            </a:r>
            <a:r>
              <a:rPr lang="en-SG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SG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SG" dirty="0">
                <a:latin typeface="Consolas" panose="020B0609020204030204" pitchFamily="49" charset="0"/>
                <a:cs typeface="Consolas" panose="020B0609020204030204" pitchFamily="49" charset="0"/>
              </a:rPr>
              <a:t> x</a:t>
            </a:r>
            <a:r>
              <a:rPr lang="en-SG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SG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17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Context-sensitive grammars</a:t>
            </a:r>
            <a:endParaRPr lang="en-S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492896"/>
            <a:ext cx="7467600" cy="3633267"/>
          </a:xfrm>
        </p:spPr>
        <p:txBody>
          <a:bodyPr/>
          <a:lstStyle/>
          <a:p>
            <a:pPr marL="36576" indent="0">
              <a:buNone/>
            </a:pPr>
            <a:r>
              <a:rPr lang="en-SG" dirty="0" err="1">
                <a:latin typeface="Consolas" panose="020B0609020204030204" pitchFamily="49" charset="0"/>
                <a:cs typeface="Consolas" panose="020B0609020204030204" pitchFamily="49" charset="0"/>
              </a:rPr>
              <a:t>MyObject</a:t>
            </a:r>
            <a:r>
              <a:rPr lang="en-SG" dirty="0">
                <a:latin typeface="Consolas" panose="020B0609020204030204" pitchFamily="49" charset="0"/>
                <a:cs typeface="Consolas" panose="020B0609020204030204" pitchFamily="49" charset="0"/>
              </a:rPr>
              <a:t> object;</a:t>
            </a:r>
          </a:p>
          <a:p>
            <a:pPr marL="36576" indent="0">
              <a:buNone/>
            </a:pPr>
            <a:r>
              <a:rPr lang="en-SG" dirty="0" err="1">
                <a:latin typeface="Consolas" panose="020B0609020204030204" pitchFamily="49" charset="0"/>
                <a:cs typeface="Consolas" panose="020B0609020204030204" pitchFamily="49" charset="0"/>
              </a:rPr>
              <a:t>MyObject</a:t>
            </a:r>
            <a:r>
              <a:rPr lang="en-SG" dirty="0">
                <a:latin typeface="Consolas" panose="020B0609020204030204" pitchFamily="49" charset="0"/>
                <a:cs typeface="Consolas" panose="020B0609020204030204" pitchFamily="49" charset="0"/>
              </a:rPr>
              <a:t> object(parameters);</a:t>
            </a:r>
          </a:p>
          <a:p>
            <a:pPr marL="36576" indent="0">
              <a:buNone/>
            </a:pPr>
            <a:r>
              <a:rPr lang="en-SG" dirty="0" err="1">
                <a:latin typeface="Consolas" panose="020B0609020204030204" pitchFamily="49" charset="0"/>
                <a:cs typeface="Consolas" panose="020B0609020204030204" pitchFamily="49" charset="0"/>
              </a:rPr>
              <a:t>MyObject</a:t>
            </a:r>
            <a:r>
              <a:rPr lang="en-SG" dirty="0">
                <a:latin typeface="Consolas" panose="020B0609020204030204" pitchFamily="49" charset="0"/>
                <a:cs typeface="Consolas" panose="020B0609020204030204" pitchFamily="49" charset="0"/>
              </a:rPr>
              <a:t> object(); // ?</a:t>
            </a:r>
          </a:p>
        </p:txBody>
      </p:sp>
    </p:spTree>
    <p:extLst>
      <p:ext uri="{BB962C8B-B14F-4D97-AF65-F5344CB8AC3E}">
        <p14:creationId xmlns:p14="http://schemas.microsoft.com/office/powerpoint/2010/main" val="22658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LR parser?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</a:t>
            </a:r>
            <a:r>
              <a:rPr lang="en-US" dirty="0"/>
              <a:t>eft-to-right, </a:t>
            </a:r>
            <a:r>
              <a:rPr lang="en-US" b="1" dirty="0"/>
              <a:t>R</a:t>
            </a:r>
            <a:r>
              <a:rPr lang="en-US" dirty="0"/>
              <a:t>ightmost derivation</a:t>
            </a:r>
            <a:endParaRPr lang="en-SG" dirty="0"/>
          </a:p>
          <a:p>
            <a:r>
              <a:rPr lang="en-US" dirty="0" smtClean="0"/>
              <a:t>Deterministic – single correct parse without guesswork or backtracking</a:t>
            </a:r>
          </a:p>
          <a:p>
            <a:r>
              <a:rPr lang="en-US" dirty="0" err="1" smtClean="0"/>
              <a:t>Lookahead</a:t>
            </a:r>
            <a:r>
              <a:rPr lang="en-US" dirty="0" smtClean="0"/>
              <a:t> to avoid guessing or backtracking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9615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LR parser?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Bottom-up construction of syntax tree</a:t>
            </a:r>
          </a:p>
        </p:txBody>
      </p:sp>
      <p:pic>
        <p:nvPicPr>
          <p:cNvPr id="4" name="Picture 2" descr="http://upload.wikimedia.org/wikipedia/en/thumb/5/5f/Shift-Reduce_Parse_Steps_for_A%2A2%2B1.svg/212px-Shift-Reduce_Parse_Steps_for_A%2A2%2B1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852936"/>
            <a:ext cx="3168352" cy="2989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27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164</TotalTime>
  <Words>655</Words>
  <Application>Microsoft Office PowerPoint</Application>
  <PresentationFormat>On-screen Show (4:3)</PresentationFormat>
  <Paragraphs>125</Paragraphs>
  <Slides>25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Technic</vt:lpstr>
      <vt:lpstr>LR PARSERS</vt:lpstr>
      <vt:lpstr>What is a parser?</vt:lpstr>
      <vt:lpstr>What is an LR parser?</vt:lpstr>
      <vt:lpstr>Deterministic context-free what?</vt:lpstr>
      <vt:lpstr>Deterministic context-free what?</vt:lpstr>
      <vt:lpstr>Context-sensitive grammars</vt:lpstr>
      <vt:lpstr>Context-sensitive grammars</vt:lpstr>
      <vt:lpstr>What is an LR parser?</vt:lpstr>
      <vt:lpstr>What is an LR parser?</vt:lpstr>
      <vt:lpstr>What is an LR parser?</vt:lpstr>
      <vt:lpstr>Shift-reduce</vt:lpstr>
      <vt:lpstr>Shift-reduce</vt:lpstr>
      <vt:lpstr>Decisions, decisions…</vt:lpstr>
      <vt:lpstr>Decisions, decisions…</vt:lpstr>
      <vt:lpstr>Decisions, decisions…</vt:lpstr>
      <vt:lpstr>Decisions, decisions…</vt:lpstr>
      <vt:lpstr>Decisions, decisions…</vt:lpstr>
      <vt:lpstr>Decisions, decisions…</vt:lpstr>
      <vt:lpstr>Decisions, decisions…</vt:lpstr>
      <vt:lpstr>Decisions, decisions…</vt:lpstr>
      <vt:lpstr>Decisions, decisions…</vt:lpstr>
      <vt:lpstr>Example</vt:lpstr>
      <vt:lpstr>Example</vt:lpstr>
      <vt:lpstr>Example</vt:lpstr>
      <vt:lpstr>Thanks!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LR PARSERS</dc:title>
  <dc:creator>Darius</dc:creator>
  <cp:lastModifiedBy>Darius</cp:lastModifiedBy>
  <cp:revision>26</cp:revision>
  <dcterms:created xsi:type="dcterms:W3CDTF">2014-03-19T09:21:07Z</dcterms:created>
  <dcterms:modified xsi:type="dcterms:W3CDTF">2014-03-27T14:03:09Z</dcterms:modified>
</cp:coreProperties>
</file>