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3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notesSlides/notesSlide30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theme/theme3.xml" ContentType="application/vnd.openxmlformats-officedocument.theme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2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4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0" r:id="rId1"/>
  </p:sldMasterIdLst>
  <p:notesMasterIdLst>
    <p:notesMasterId r:id="rId37"/>
  </p:notesMasterIdLst>
  <p:handoutMasterIdLst>
    <p:handoutMasterId r:id="rId38"/>
  </p:handoutMasterIdLst>
  <p:sldIdLst>
    <p:sldId id="613" r:id="rId2"/>
    <p:sldId id="615" r:id="rId3"/>
    <p:sldId id="616" r:id="rId4"/>
    <p:sldId id="621" r:id="rId5"/>
    <p:sldId id="622" r:id="rId6"/>
    <p:sldId id="617" r:id="rId7"/>
    <p:sldId id="625" r:id="rId8"/>
    <p:sldId id="624" r:id="rId9"/>
    <p:sldId id="627" r:id="rId10"/>
    <p:sldId id="628" r:id="rId11"/>
    <p:sldId id="629" r:id="rId12"/>
    <p:sldId id="630" r:id="rId13"/>
    <p:sldId id="631" r:id="rId14"/>
    <p:sldId id="632" r:id="rId15"/>
    <p:sldId id="633" r:id="rId16"/>
    <p:sldId id="634" r:id="rId17"/>
    <p:sldId id="635" r:id="rId18"/>
    <p:sldId id="636" r:id="rId19"/>
    <p:sldId id="637" r:id="rId20"/>
    <p:sldId id="638" r:id="rId21"/>
    <p:sldId id="639" r:id="rId22"/>
    <p:sldId id="648" r:id="rId23"/>
    <p:sldId id="649" r:id="rId24"/>
    <p:sldId id="650" r:id="rId25"/>
    <p:sldId id="652" r:id="rId26"/>
    <p:sldId id="653" r:id="rId27"/>
    <p:sldId id="646" r:id="rId28"/>
    <p:sldId id="620" r:id="rId29"/>
    <p:sldId id="654" r:id="rId30"/>
    <p:sldId id="658" r:id="rId31"/>
    <p:sldId id="640" r:id="rId32"/>
    <p:sldId id="641" r:id="rId33"/>
    <p:sldId id="642" r:id="rId34"/>
    <p:sldId id="643" r:id="rId35"/>
    <p:sldId id="644" r:id="rId36"/>
  </p:sldIdLst>
  <p:sldSz cx="9144000" cy="6858000" type="screen4x3"/>
  <p:notesSz cx="6742113" cy="9906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DCDCDC"/>
    <a:srgbClr val="C8C8C8"/>
    <a:srgbClr val="FFFFC8"/>
    <a:srgbClr val="0000FF"/>
    <a:srgbClr val="FF3300"/>
    <a:srgbClr val="FF0000"/>
    <a:srgbClr val="00800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7861" autoAdjust="0"/>
    <p:restoredTop sz="94576" autoAdjust="0"/>
  </p:normalViewPr>
  <p:slideViewPr>
    <p:cSldViewPr showGuides="1">
      <p:cViewPr>
        <p:scale>
          <a:sx n="66" d="100"/>
          <a:sy n="66" d="100"/>
        </p:scale>
        <p:origin x="-1112" y="-5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1" d="100"/>
          <a:sy n="71" d="100"/>
        </p:scale>
        <p:origin x="-1698" y="-84"/>
      </p:cViewPr>
      <p:guideLst>
        <p:guide orient="horz" pos="3120"/>
        <p:guide pos="212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 b="1"/>
            </a:lvl1pPr>
          </a:lstStyle>
          <a:p>
            <a:endParaRPr lang="en-US"/>
          </a:p>
        </p:txBody>
      </p:sp>
      <p:sp>
        <p:nvSpPr>
          <p:cNvPr id="2672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 b="1"/>
            </a:lvl1pPr>
          </a:lstStyle>
          <a:p>
            <a:endParaRPr lang="en-US"/>
          </a:p>
        </p:txBody>
      </p:sp>
      <p:sp>
        <p:nvSpPr>
          <p:cNvPr id="2672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 b="1"/>
            </a:lvl1pPr>
          </a:lstStyle>
          <a:p>
            <a:endParaRPr lang="en-US"/>
          </a:p>
        </p:txBody>
      </p:sp>
      <p:sp>
        <p:nvSpPr>
          <p:cNvPr id="2672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7260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 b="1"/>
            </a:lvl1pPr>
          </a:lstStyle>
          <a:p>
            <a:fld id="{44073F25-523F-7542-814C-07FFCB068FE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l" defTabSz="958850">
              <a:defRPr kumimoji="1" sz="1000" i="1"/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r" defTabSz="958850">
              <a:defRPr kumimoji="1" sz="1000" i="1"/>
            </a:lvl1pPr>
          </a:lstStyle>
          <a:p>
            <a:r>
              <a:rPr lang="en-US"/>
              <a:t>07/16/96</a:t>
            </a:r>
            <a:endParaRPr lang="en-US" sz="130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705350"/>
            <a:ext cx="494506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5" tIns="48303" rIns="96605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l" defTabSz="958850">
              <a:defRPr kumimoji="1" sz="1000" i="1"/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r" defTabSz="958850">
              <a:defRPr kumimoji="1" sz="1000" i="1"/>
            </a:lvl1pPr>
          </a:lstStyle>
          <a:p>
            <a:r>
              <a:rPr lang="en-US"/>
              <a:t>##</a:t>
            </a:r>
            <a:endParaRPr lang="en-US" sz="1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90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17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19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25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3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35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37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40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0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42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4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9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4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6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6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6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6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7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7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8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4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5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01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5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03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94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0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07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13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15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0"/>
            <a:ext cx="20574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0"/>
            <a:ext cx="60198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Line 2"/>
          <p:cNvSpPr>
            <a:spLocks noChangeShapeType="1"/>
          </p:cNvSpPr>
          <p:nvPr/>
        </p:nvSpPr>
        <p:spPr bwMode="auto">
          <a:xfrm>
            <a:off x="287338" y="66151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1" name="AutoShape 3"/>
          <p:cNvSpPr>
            <a:spLocks noChangeArrowheads="1"/>
          </p:cNvSpPr>
          <p:nvPr/>
        </p:nvSpPr>
        <p:spPr bwMode="auto">
          <a:xfrm>
            <a:off x="709613" y="6469063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2" name="Line 4"/>
          <p:cNvSpPr>
            <a:spLocks noChangeShapeType="1"/>
          </p:cNvSpPr>
          <p:nvPr/>
        </p:nvSpPr>
        <p:spPr bwMode="auto">
          <a:xfrm>
            <a:off x="23813" y="838200"/>
            <a:ext cx="7978775" cy="0"/>
          </a:xfrm>
          <a:prstGeom prst="line">
            <a:avLst/>
          </a:prstGeom>
          <a:noFill/>
          <a:ln w="508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0"/>
            <a:ext cx="8196263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26829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19200"/>
            <a:ext cx="7772400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8295" name="Rectangle 7"/>
          <p:cNvSpPr>
            <a:spLocks noChangeArrowheads="1"/>
          </p:cNvSpPr>
          <p:nvPr/>
        </p:nvSpPr>
        <p:spPr bwMode="auto">
          <a:xfrm>
            <a:off x="760413" y="6510338"/>
            <a:ext cx="16303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solidFill>
                  <a:srgbClr val="0000FF"/>
                </a:solidFill>
                <a:latin typeface="Book Antiqua" pitchFamily="1" charset="0"/>
              </a:rPr>
              <a:t>LeongHW, SoC, NUS</a:t>
            </a:r>
          </a:p>
        </p:txBody>
      </p:sp>
      <p:sp>
        <p:nvSpPr>
          <p:cNvPr id="268296" name="Rectangle 8"/>
          <p:cNvSpPr>
            <a:spLocks noChangeArrowheads="1"/>
          </p:cNvSpPr>
          <p:nvPr/>
        </p:nvSpPr>
        <p:spPr bwMode="auto">
          <a:xfrm>
            <a:off x="5900738" y="6310313"/>
            <a:ext cx="22955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solidFill>
                  <a:srgbClr val="0000FF"/>
                </a:solidFill>
                <a:latin typeface="Book Antiqua" pitchFamily="1" charset="0"/>
              </a:rPr>
              <a:t>(UIT2201: Algorithms) Page </a:t>
            </a:r>
            <a:fld id="{68B0A280-7034-3346-BFCF-45DF8F18C320}" type="slidenum">
              <a:rPr lang="en-US" sz="1200">
                <a:solidFill>
                  <a:srgbClr val="0000FF"/>
                </a:solidFill>
                <a:latin typeface="Book Antiqua" pitchFamily="1" charset="0"/>
              </a:rPr>
              <a:pPr algn="l"/>
              <a:t>‹#›</a:t>
            </a:fld>
            <a:endParaRPr lang="en-US" sz="1200">
              <a:solidFill>
                <a:srgbClr val="0000FF"/>
              </a:solidFill>
              <a:latin typeface="Book Antiqua" pitchFamily="1" charset="0"/>
            </a:endParaRPr>
          </a:p>
        </p:txBody>
      </p:sp>
      <p:sp>
        <p:nvSpPr>
          <p:cNvPr id="268297" name="Rectangle 9"/>
          <p:cNvSpPr>
            <a:spLocks noChangeArrowheads="1"/>
          </p:cNvSpPr>
          <p:nvPr userDrawn="1"/>
        </p:nvSpPr>
        <p:spPr bwMode="auto">
          <a:xfrm>
            <a:off x="3316288" y="6324600"/>
            <a:ext cx="2139950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GB" sz="1200">
                <a:solidFill>
                  <a:srgbClr val="0000FF"/>
                </a:solidFill>
                <a:latin typeface="Book Antiqua" pitchFamily="1" charset="0"/>
              </a:rPr>
              <a:t>© Leong Hon Wai, 2003-2008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Font typeface="Wingdings" pitchFamily="1" charset="2"/>
        <a:buChar char="v"/>
        <a:defRPr sz="2800" b="1">
          <a:solidFill>
            <a:srgbClr val="0000CC"/>
          </a:solidFill>
          <a:latin typeface="+mn-lt"/>
          <a:ea typeface="+mn-ea"/>
          <a:cs typeface="+mn-cs"/>
        </a:defRPr>
      </a:lvl1pPr>
      <a:lvl2pPr marL="866775" indent="-3841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Monotype Sorts" pitchFamily="1" charset="2"/>
        <a:buChar char="o"/>
        <a:defRPr sz="2400" b="1">
          <a:solidFill>
            <a:srgbClr val="FF3300"/>
          </a:solidFill>
          <a:latin typeface="+mn-lt"/>
          <a:ea typeface="ＭＳ Ｐゴシック" pitchFamily="1" charset="-128"/>
        </a:defRPr>
      </a:lvl2pPr>
      <a:lvl3pPr marL="1285875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Monotype Sorts" pitchFamily="1" charset="2"/>
        <a:buChar char="u"/>
        <a:defRPr sz="2000" b="1" i="1">
          <a:solidFill>
            <a:srgbClr val="009900"/>
          </a:solidFill>
          <a:latin typeface="+mn-lt"/>
          <a:ea typeface="ＭＳ Ｐゴシック" pitchFamily="1" charset="-128"/>
        </a:defRPr>
      </a:lvl3pPr>
      <a:lvl4pPr marL="164782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Book Antiqua" pitchFamily="1" charset="0"/>
        <a:buChar char=""/>
        <a:defRPr sz="2000" b="1">
          <a:solidFill>
            <a:srgbClr val="0000CC"/>
          </a:solidFill>
          <a:latin typeface="+mn-lt"/>
          <a:ea typeface="ＭＳ Ｐゴシック" pitchFamily="1" charset="-128"/>
        </a:defRPr>
      </a:lvl4pPr>
      <a:lvl5pPr marL="20097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5pPr>
      <a:lvl6pPr marL="24669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6pPr>
      <a:lvl7pPr marL="29241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7pPr>
      <a:lvl8pPr marL="33813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8pPr>
      <a:lvl9pPr marL="38385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Arial"/>
                <a:cs typeface="Arial"/>
              </a:rPr>
              <a:t>Animation of Algorithm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>
                <a:solidFill>
                  <a:srgbClr val="F70735"/>
                </a:solidFill>
              </a:rPr>
              <a:t>Goal:</a:t>
            </a:r>
            <a:r>
              <a:rPr lang="en-US"/>
              <a:t> 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 sz="2400"/>
              <a:t> 	To understand an algorithm by animating its execution, step-by-step.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>
                <a:solidFill>
                  <a:srgbClr val="FF0000"/>
                </a:solidFill>
              </a:rPr>
              <a:t>Algorithm:</a:t>
            </a:r>
            <a:r>
              <a:rPr lang="en-US" sz="2400"/>
              <a:t> Sum 1-to-5 (find sum from 1 to 5)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 sz="2400"/>
              <a:t>    (Note: Similar to Sum 1-to-100, but shorter!!)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endParaRPr lang="en-US" sz="240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>
                <a:solidFill>
                  <a:srgbClr val="FF0000"/>
                </a:solidFill>
              </a:rPr>
              <a:t>Observe</a:t>
            </a:r>
            <a:r>
              <a:rPr lang="en-US"/>
              <a:t> carefully: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sequential operations/statements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conditional statements,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iterative statements,</a:t>
            </a:r>
          </a:p>
          <a:p>
            <a:pPr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14403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3. Repeat</a:t>
            </a:r>
            <a:r>
              <a:rPr lang="en-GB" sz="1800" dirty="0">
                <a:solidFill>
                  <a:srgbClr val="FF0000"/>
                </a:solidFill>
              </a:rPr>
              <a:t>:   add </a:t>
            </a:r>
            <a:r>
              <a:rPr lang="en-GB" sz="1800" dirty="0" err="1">
                <a:solidFill>
                  <a:srgbClr val="FF0000"/>
                </a:solidFill>
              </a:rPr>
              <a:t>k</a:t>
            </a:r>
            <a:r>
              <a:rPr lang="en-GB" sz="1800" dirty="0">
                <a:solidFill>
                  <a:srgbClr val="FF0000"/>
                </a:solidFill>
              </a:rPr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 smtClean="0"/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5.            if (</a:t>
            </a:r>
            <a:r>
              <a:rPr lang="en-GB" sz="1800" dirty="0" err="1" smtClean="0"/>
              <a:t>k</a:t>
            </a:r>
            <a:r>
              <a:rPr lang="en-GB" sz="1800" dirty="0" smtClean="0"/>
              <a:t> &lt;= 5)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sp>
        <p:nvSpPr>
          <p:cNvPr id="614404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14405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14406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407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14408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2</a:t>
              </a:r>
            </a:p>
          </p:txBody>
        </p:sp>
        <p:sp>
          <p:nvSpPr>
            <p:cNvPr id="614409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3.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sum + </a:t>
              </a:r>
              <a:r>
                <a:rPr lang="en-US" sz="1800" dirty="0" err="1">
                  <a:solidFill>
                    <a:srgbClr val="FF0000"/>
                  </a:solidFill>
                  <a:latin typeface="Arial" pitchFamily="1" charset="0"/>
                </a:rPr>
                <a:t>k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 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= 1 + 2</a:t>
              </a:r>
            </a:p>
          </p:txBody>
        </p:sp>
        <p:sp>
          <p:nvSpPr>
            <p:cNvPr id="614410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14411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14412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3</a:t>
              </a:r>
            </a:p>
          </p:txBody>
        </p:sp>
      </p:grpSp>
      <p:sp>
        <p:nvSpPr>
          <p:cNvPr id="614413" name="AutoShape 13"/>
          <p:cNvSpPr>
            <a:spLocks noChangeArrowheads="1"/>
          </p:cNvSpPr>
          <p:nvPr/>
        </p:nvSpPr>
        <p:spPr bwMode="auto">
          <a:xfrm>
            <a:off x="76200" y="3429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414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Add 2 to sum;</a:t>
            </a:r>
          </a:p>
          <a:p>
            <a:pPr algn="l" eaLnBrk="1" hangingPunct="1"/>
            <a:r>
              <a:rPr lang="en-US" sz="1800" b="1"/>
              <a:t>The new value of sum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14415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416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3.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2</a:t>
            </a:r>
            <a:r>
              <a:rPr lang="en-US" b="1" i="1" baseline="30000">
                <a:solidFill>
                  <a:srgbClr val="FF0000"/>
                </a:solidFill>
              </a:rPr>
              <a:t>nd</a:t>
            </a:r>
            <a:r>
              <a:rPr lang="en-US" b="1" i="1">
                <a:solidFill>
                  <a:srgbClr val="FF0000"/>
                </a:solidFill>
              </a:rPr>
              <a:t> round of loop-body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16451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>
                <a:solidFill>
                  <a:srgbClr val="FF0000"/>
                </a:solidFill>
              </a:rPr>
              <a:t>4.            add 1 to </a:t>
            </a:r>
            <a:r>
              <a:rPr lang="en-GB" sz="1800" dirty="0" err="1">
                <a:solidFill>
                  <a:srgbClr val="FF0000"/>
                </a:solidFill>
              </a:rPr>
              <a:t>k</a:t>
            </a:r>
            <a:endParaRPr lang="en-GB" sz="18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5.            if (</a:t>
            </a:r>
            <a:r>
              <a:rPr lang="en-GB" sz="1800" dirty="0" err="1" smtClean="0"/>
              <a:t>k</a:t>
            </a:r>
            <a:r>
              <a:rPr lang="en-GB" sz="1800" dirty="0" smtClean="0"/>
              <a:t> &lt;= 5)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sp>
        <p:nvSpPr>
          <p:cNvPr id="616452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16453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16454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455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16456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3</a:t>
              </a:r>
            </a:p>
          </p:txBody>
        </p:sp>
        <p:sp>
          <p:nvSpPr>
            <p:cNvPr id="616457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4.</a:t>
              </a:r>
            </a:p>
            <a:p>
              <a:pPr eaLnBrk="1" hangingPunct="1"/>
              <a:r>
                <a:rPr lang="en-US" sz="1800" dirty="0" err="1">
                  <a:solidFill>
                    <a:srgbClr val="FF0000"/>
                  </a:solidFill>
                  <a:latin typeface="Arial" pitchFamily="1" charset="0"/>
                </a:rPr>
                <a:t>k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 + 1 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= 2 + 1</a:t>
              </a:r>
            </a:p>
          </p:txBody>
        </p:sp>
        <p:sp>
          <p:nvSpPr>
            <p:cNvPr id="616458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16459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16460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3</a:t>
              </a:r>
            </a:p>
          </p:txBody>
        </p:sp>
      </p:grpSp>
      <p:sp>
        <p:nvSpPr>
          <p:cNvPr id="616461" name="AutoShape 13"/>
          <p:cNvSpPr>
            <a:spLocks noChangeArrowheads="1"/>
          </p:cNvSpPr>
          <p:nvPr/>
        </p:nvSpPr>
        <p:spPr bwMode="auto">
          <a:xfrm>
            <a:off x="76200" y="3733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62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Increment k;</a:t>
            </a:r>
          </a:p>
          <a:p>
            <a:pPr algn="l" eaLnBrk="1" hangingPunct="1"/>
            <a:r>
              <a:rPr lang="en-US" sz="1800" b="1"/>
              <a:t>The new value of k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16463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64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4.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2</a:t>
            </a:r>
            <a:r>
              <a:rPr lang="en-US" b="1" i="1" baseline="30000">
                <a:solidFill>
                  <a:srgbClr val="FF0000"/>
                </a:solidFill>
              </a:rPr>
              <a:t>nd</a:t>
            </a:r>
            <a:r>
              <a:rPr lang="en-US" b="1" i="1">
                <a:solidFill>
                  <a:srgbClr val="FF0000"/>
                </a:solidFill>
              </a:rPr>
              <a:t> round of loop-body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18499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 smtClean="0"/>
          </a:p>
          <a:p>
            <a:pPr>
              <a:lnSpc>
                <a:spcPct val="80000"/>
              </a:lnSpc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5.            if (</a:t>
            </a:r>
            <a:r>
              <a:rPr lang="en-GB" sz="1800" dirty="0" err="1" smtClean="0">
                <a:solidFill>
                  <a:srgbClr val="FF0000"/>
                </a:solidFill>
              </a:rPr>
              <a:t>k</a:t>
            </a:r>
            <a:r>
              <a:rPr lang="en-GB" sz="1800" dirty="0" smtClean="0">
                <a:solidFill>
                  <a:srgbClr val="FF0000"/>
                </a:solidFill>
              </a:rPr>
              <a:t> &lt;= 5)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grpSp>
        <p:nvGrpSpPr>
          <p:cNvPr id="618501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18502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503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18504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3</a:t>
              </a:r>
            </a:p>
          </p:txBody>
        </p:sp>
        <p:sp>
          <p:nvSpPr>
            <p:cNvPr id="618505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5.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(</a:t>
              </a:r>
              <a:r>
                <a:rPr lang="en-US" sz="1800" dirty="0" err="1">
                  <a:solidFill>
                    <a:srgbClr val="FF0000"/>
                  </a:solidFill>
                  <a:latin typeface="Arial" pitchFamily="1" charset="0"/>
                </a:rPr>
                <a:t>k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&lt;= 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5)?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(3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&lt;= 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5)? 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=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TRUE</a:t>
              </a:r>
              <a:endParaRPr lang="en-US" sz="1800" dirty="0">
                <a:solidFill>
                  <a:srgbClr val="FF0000"/>
                </a:solidFill>
                <a:latin typeface="Arial" pitchFamily="1" charset="0"/>
              </a:endParaRPr>
            </a:p>
          </p:txBody>
        </p:sp>
        <p:sp>
          <p:nvSpPr>
            <p:cNvPr id="618506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18507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18508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3</a:t>
              </a:r>
            </a:p>
          </p:txBody>
        </p:sp>
      </p:grpSp>
      <p:sp>
        <p:nvSpPr>
          <p:cNvPr id="618509" name="AutoShape 13"/>
          <p:cNvSpPr>
            <a:spLocks noChangeArrowheads="1"/>
          </p:cNvSpPr>
          <p:nvPr/>
        </p:nvSpPr>
        <p:spPr bwMode="auto">
          <a:xfrm>
            <a:off x="76200" y="4114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8510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 dirty="0"/>
              <a:t>Condition check: </a:t>
            </a:r>
          </a:p>
          <a:p>
            <a:pPr algn="l" eaLnBrk="1" hangingPunct="1"/>
            <a:r>
              <a:rPr lang="en-US" sz="1800" b="1" dirty="0"/>
              <a:t>  evaluate (</a:t>
            </a:r>
            <a:r>
              <a:rPr lang="en-US" sz="1800" b="1" dirty="0" err="1"/>
              <a:t>k</a:t>
            </a:r>
            <a:r>
              <a:rPr lang="en-US" sz="1800" b="1" dirty="0" smtClean="0"/>
              <a:t> &lt;= </a:t>
            </a:r>
            <a:r>
              <a:rPr lang="en-US" sz="1800" b="1" dirty="0"/>
              <a:t>5)?</a:t>
            </a:r>
          </a:p>
          <a:p>
            <a:pPr algn="l" eaLnBrk="1" hangingPunct="1"/>
            <a:r>
              <a:rPr lang="en-US" sz="1800" b="1" dirty="0"/>
              <a:t> </a:t>
            </a:r>
            <a:r>
              <a:rPr lang="en-US" sz="1800" b="1" dirty="0" smtClean="0"/>
              <a:t> TRUE </a:t>
            </a:r>
            <a:r>
              <a:rPr lang="en-US" sz="1800" b="1" dirty="0" err="1">
                <a:sym typeface="Wingdings" pitchFamily="1" charset="2"/>
              </a:rPr>
              <a:t></a:t>
            </a:r>
            <a:r>
              <a:rPr lang="en-US" sz="1800" b="1" dirty="0">
                <a:sym typeface="Wingdings" pitchFamily="1" charset="2"/>
              </a:rPr>
              <a:t> execute Step 6 next.</a:t>
            </a:r>
            <a:r>
              <a:rPr lang="en-US" sz="1800" b="1" dirty="0"/>
              <a:t> </a:t>
            </a:r>
          </a:p>
        </p:txBody>
      </p:sp>
      <p:sp>
        <p:nvSpPr>
          <p:cNvPr id="618511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8512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5.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2</a:t>
            </a:r>
            <a:r>
              <a:rPr lang="en-US" b="1" i="1" baseline="30000">
                <a:solidFill>
                  <a:srgbClr val="FF0000"/>
                </a:solidFill>
              </a:rPr>
              <a:t>nd</a:t>
            </a:r>
            <a:r>
              <a:rPr lang="en-US" b="1" i="1">
                <a:solidFill>
                  <a:srgbClr val="FF0000"/>
                </a:solidFill>
              </a:rPr>
              <a:t> loop-test</a:t>
            </a:r>
            <a:r>
              <a:rPr lang="en-US"/>
              <a:t> </a:t>
            </a:r>
          </a:p>
        </p:txBody>
      </p:sp>
      <p:sp>
        <p:nvSpPr>
          <p:cNvPr id="618513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20547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 smtClean="0"/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5.            if (</a:t>
            </a:r>
            <a:r>
              <a:rPr lang="en-GB" sz="1800" dirty="0" err="1" smtClean="0"/>
              <a:t>k</a:t>
            </a:r>
            <a:r>
              <a:rPr lang="en-GB" sz="1800" dirty="0" smtClean="0"/>
              <a:t> &lt;= 5)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6.           	   then </a:t>
            </a:r>
            <a:r>
              <a:rPr lang="en-GB" sz="1800" dirty="0" err="1" smtClean="0">
                <a:solidFill>
                  <a:srgbClr val="FF0000"/>
                </a:solidFill>
              </a:rPr>
              <a:t>Goto</a:t>
            </a:r>
            <a:r>
              <a:rPr lang="en-GB" sz="1800" dirty="0" smtClean="0">
                <a:solidFill>
                  <a:srgbClr val="FF0000"/>
                </a:solidFill>
              </a:rPr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grpSp>
        <p:nvGrpSpPr>
          <p:cNvPr id="620549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20550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0551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20552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3</a:t>
              </a:r>
            </a:p>
          </p:txBody>
        </p:sp>
        <p:sp>
          <p:nvSpPr>
            <p:cNvPr id="620553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6.</a:t>
              </a:r>
              <a:endParaRPr lang="en-US" sz="1800" dirty="0" smtClean="0">
                <a:solidFill>
                  <a:srgbClr val="FF0000"/>
                </a:solidFill>
                <a:latin typeface="Arial" pitchFamily="1" charset="0"/>
              </a:endParaRPr>
            </a:p>
            <a:p>
              <a:pPr eaLnBrk="1" hangingPunct="1"/>
              <a:r>
                <a:rPr lang="en-US" sz="1800" dirty="0" err="1" smtClean="0">
                  <a:solidFill>
                    <a:srgbClr val="FF0000"/>
                  </a:solidFill>
                  <a:latin typeface="Arial" pitchFamily="1" charset="0"/>
                </a:rPr>
                <a:t>Goto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Repeat</a:t>
              </a:r>
              <a:r>
                <a:rPr lang="en-US" sz="1800" dirty="0">
                  <a:solidFill>
                    <a:srgbClr val="0000CC"/>
                  </a:solidFill>
                  <a:latin typeface="Arial" pitchFamily="1" charset="0"/>
                </a:rPr>
                <a:t/>
              </a:r>
              <a:br>
                <a:rPr lang="en-US" sz="1800" dirty="0">
                  <a:solidFill>
                    <a:srgbClr val="0000CC"/>
                  </a:solidFill>
                  <a:latin typeface="Arial" pitchFamily="1" charset="0"/>
                </a:rPr>
              </a:br>
              <a:r>
                <a:rPr lang="en-US" sz="1800" dirty="0">
                  <a:solidFill>
                    <a:srgbClr val="0000CC"/>
                  </a:solidFill>
                  <a:latin typeface="Arial" pitchFamily="1" charset="0"/>
                </a:rPr>
                <a:t>(Step 3)</a:t>
              </a:r>
            </a:p>
          </p:txBody>
        </p:sp>
        <p:sp>
          <p:nvSpPr>
            <p:cNvPr id="620554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20555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20556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3</a:t>
              </a:r>
            </a:p>
          </p:txBody>
        </p:sp>
      </p:grpSp>
      <p:sp>
        <p:nvSpPr>
          <p:cNvPr id="620557" name="AutoShape 13"/>
          <p:cNvSpPr>
            <a:spLocks noChangeArrowheads="1"/>
          </p:cNvSpPr>
          <p:nvPr/>
        </p:nvSpPr>
        <p:spPr bwMode="auto">
          <a:xfrm>
            <a:off x="76200" y="4419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0558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Goto Step 3 and </a:t>
            </a:r>
          </a:p>
          <a:p>
            <a:pPr algn="l" eaLnBrk="1" hangingPunct="1"/>
            <a:r>
              <a:rPr lang="en-US" sz="1800" b="1"/>
              <a:t>Execute the loop-body again.  </a:t>
            </a:r>
          </a:p>
        </p:txBody>
      </p:sp>
      <p:sp>
        <p:nvSpPr>
          <p:cNvPr id="620559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0560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6.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2</a:t>
            </a:r>
            <a:r>
              <a:rPr lang="en-US" b="1" i="1" baseline="30000">
                <a:solidFill>
                  <a:srgbClr val="FF0000"/>
                </a:solidFill>
              </a:rPr>
              <a:t>nd</a:t>
            </a:r>
            <a:r>
              <a:rPr lang="en-US" b="1" i="1">
                <a:solidFill>
                  <a:srgbClr val="FF0000"/>
                </a:solidFill>
              </a:rPr>
              <a:t> round </a:t>
            </a:r>
          </a:p>
        </p:txBody>
      </p:sp>
      <p:sp>
        <p:nvSpPr>
          <p:cNvPr id="620561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24643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3. Repeat</a:t>
            </a:r>
            <a:r>
              <a:rPr lang="en-GB" sz="1800" dirty="0">
                <a:solidFill>
                  <a:srgbClr val="FF0000"/>
                </a:solidFill>
              </a:rPr>
              <a:t>:   add </a:t>
            </a:r>
            <a:r>
              <a:rPr lang="en-GB" sz="1800" dirty="0" err="1">
                <a:solidFill>
                  <a:srgbClr val="FF0000"/>
                </a:solidFill>
              </a:rPr>
              <a:t>k</a:t>
            </a:r>
            <a:r>
              <a:rPr lang="en-GB" sz="1800" dirty="0">
                <a:solidFill>
                  <a:srgbClr val="FF0000"/>
                </a:solidFill>
              </a:rPr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 smtClean="0"/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5.            if (</a:t>
            </a:r>
            <a:r>
              <a:rPr lang="en-GB" sz="1800" dirty="0" err="1" smtClean="0"/>
              <a:t>k</a:t>
            </a:r>
            <a:r>
              <a:rPr lang="en-GB" sz="1800" dirty="0" smtClean="0"/>
              <a:t> &lt;= 5)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grpSp>
        <p:nvGrpSpPr>
          <p:cNvPr id="624645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24646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647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24648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3</a:t>
              </a:r>
            </a:p>
          </p:txBody>
        </p:sp>
        <p:sp>
          <p:nvSpPr>
            <p:cNvPr id="624649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3.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sum + </a:t>
              </a:r>
              <a:r>
                <a:rPr lang="en-US" sz="1800" dirty="0" err="1">
                  <a:solidFill>
                    <a:srgbClr val="FF0000"/>
                  </a:solidFill>
                  <a:latin typeface="Arial" pitchFamily="1" charset="0"/>
                </a:rPr>
                <a:t>k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 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= 3 + 3</a:t>
              </a:r>
            </a:p>
          </p:txBody>
        </p:sp>
        <p:sp>
          <p:nvSpPr>
            <p:cNvPr id="624650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24651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24652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6</a:t>
              </a:r>
            </a:p>
          </p:txBody>
        </p:sp>
      </p:grpSp>
      <p:sp>
        <p:nvSpPr>
          <p:cNvPr id="624653" name="AutoShape 13"/>
          <p:cNvSpPr>
            <a:spLocks noChangeArrowheads="1"/>
          </p:cNvSpPr>
          <p:nvPr/>
        </p:nvSpPr>
        <p:spPr bwMode="auto">
          <a:xfrm>
            <a:off x="76200" y="3429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654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Add 3 to sum;</a:t>
            </a:r>
          </a:p>
          <a:p>
            <a:pPr algn="l" eaLnBrk="1" hangingPunct="1"/>
            <a:r>
              <a:rPr lang="en-US" sz="1800" b="1"/>
              <a:t>The new value of sum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24655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656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3.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3</a:t>
            </a:r>
            <a:r>
              <a:rPr lang="en-US" b="1" i="1" baseline="30000">
                <a:solidFill>
                  <a:srgbClr val="FF0000"/>
                </a:solidFill>
              </a:rPr>
              <a:t>rd</a:t>
            </a:r>
            <a:r>
              <a:rPr lang="en-US" b="1" i="1">
                <a:solidFill>
                  <a:srgbClr val="FF0000"/>
                </a:solidFill>
              </a:rPr>
              <a:t> round of loop-body</a:t>
            </a:r>
          </a:p>
        </p:txBody>
      </p:sp>
      <p:sp>
        <p:nvSpPr>
          <p:cNvPr id="624657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32835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>
                <a:solidFill>
                  <a:srgbClr val="FF0000"/>
                </a:solidFill>
              </a:rPr>
              <a:t>4.            add 1 to </a:t>
            </a:r>
            <a:r>
              <a:rPr lang="en-GB" sz="1800" dirty="0" err="1">
                <a:solidFill>
                  <a:srgbClr val="FF0000"/>
                </a:solidFill>
              </a:rPr>
              <a:t>k</a:t>
            </a:r>
            <a:endParaRPr lang="en-GB" sz="18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5.            if (</a:t>
            </a:r>
            <a:r>
              <a:rPr lang="en-GB" sz="1800" dirty="0" err="1" smtClean="0"/>
              <a:t>k</a:t>
            </a:r>
            <a:r>
              <a:rPr lang="en-GB" sz="1800" dirty="0" smtClean="0"/>
              <a:t> &lt;= 5)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grpSp>
        <p:nvGrpSpPr>
          <p:cNvPr id="632837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32838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2839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32840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4</a:t>
              </a:r>
            </a:p>
          </p:txBody>
        </p:sp>
        <p:sp>
          <p:nvSpPr>
            <p:cNvPr id="632841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4.</a:t>
              </a:r>
            </a:p>
            <a:p>
              <a:pPr eaLnBrk="1" hangingPunct="1"/>
              <a:r>
                <a:rPr lang="en-US" sz="1800" dirty="0" err="1">
                  <a:solidFill>
                    <a:srgbClr val="FF0000"/>
                  </a:solidFill>
                  <a:latin typeface="Arial" pitchFamily="1" charset="0"/>
                </a:rPr>
                <a:t>k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 + 1 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= 3 + 1</a:t>
              </a:r>
            </a:p>
          </p:txBody>
        </p:sp>
        <p:sp>
          <p:nvSpPr>
            <p:cNvPr id="632842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32843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32844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6</a:t>
              </a:r>
            </a:p>
          </p:txBody>
        </p:sp>
      </p:grpSp>
      <p:sp>
        <p:nvSpPr>
          <p:cNvPr id="632845" name="AutoShape 13"/>
          <p:cNvSpPr>
            <a:spLocks noChangeArrowheads="1"/>
          </p:cNvSpPr>
          <p:nvPr/>
        </p:nvSpPr>
        <p:spPr bwMode="auto">
          <a:xfrm>
            <a:off x="76200" y="3733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2846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Increment k;</a:t>
            </a:r>
          </a:p>
          <a:p>
            <a:pPr algn="l" eaLnBrk="1" hangingPunct="1"/>
            <a:r>
              <a:rPr lang="en-US" sz="1800" b="1"/>
              <a:t>The new value of k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32847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2848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4.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3</a:t>
            </a:r>
            <a:r>
              <a:rPr lang="en-US" b="1" i="1" baseline="30000">
                <a:solidFill>
                  <a:srgbClr val="FF0000"/>
                </a:solidFill>
              </a:rPr>
              <a:t>rd</a:t>
            </a:r>
            <a:r>
              <a:rPr lang="en-US" b="1" i="1">
                <a:solidFill>
                  <a:srgbClr val="FF0000"/>
                </a:solidFill>
              </a:rPr>
              <a:t> round of loop-body </a:t>
            </a:r>
          </a:p>
        </p:txBody>
      </p:sp>
      <p:sp>
        <p:nvSpPr>
          <p:cNvPr id="632849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34883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 smtClean="0"/>
          </a:p>
          <a:p>
            <a:pPr>
              <a:lnSpc>
                <a:spcPct val="80000"/>
              </a:lnSpc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5.            if (</a:t>
            </a:r>
            <a:r>
              <a:rPr lang="en-GB" sz="1800" dirty="0" err="1" smtClean="0">
                <a:solidFill>
                  <a:srgbClr val="FF0000"/>
                </a:solidFill>
              </a:rPr>
              <a:t>k</a:t>
            </a:r>
            <a:r>
              <a:rPr lang="en-GB" sz="1800" dirty="0" smtClean="0">
                <a:solidFill>
                  <a:srgbClr val="FF0000"/>
                </a:solidFill>
              </a:rPr>
              <a:t> &lt;= 5)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grpSp>
        <p:nvGrpSpPr>
          <p:cNvPr id="634885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34886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4887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34888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4</a:t>
              </a:r>
            </a:p>
          </p:txBody>
        </p:sp>
        <p:sp>
          <p:nvSpPr>
            <p:cNvPr id="634889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5.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(</a:t>
              </a:r>
              <a:r>
                <a:rPr lang="en-US" sz="1800" dirty="0" err="1">
                  <a:solidFill>
                    <a:srgbClr val="FF0000"/>
                  </a:solidFill>
                  <a:latin typeface="Arial" pitchFamily="1" charset="0"/>
                </a:rPr>
                <a:t>k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&lt;= 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5)?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(4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&lt;= 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5)? 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=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TRUE</a:t>
              </a:r>
              <a:endParaRPr lang="en-US" sz="1800" dirty="0">
                <a:solidFill>
                  <a:srgbClr val="FF0000"/>
                </a:solidFill>
                <a:latin typeface="Arial" pitchFamily="1" charset="0"/>
              </a:endParaRPr>
            </a:p>
          </p:txBody>
        </p:sp>
        <p:sp>
          <p:nvSpPr>
            <p:cNvPr id="634890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34891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34892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6</a:t>
              </a:r>
            </a:p>
          </p:txBody>
        </p:sp>
      </p:grpSp>
      <p:sp>
        <p:nvSpPr>
          <p:cNvPr id="634893" name="AutoShape 13"/>
          <p:cNvSpPr>
            <a:spLocks noChangeArrowheads="1"/>
          </p:cNvSpPr>
          <p:nvPr/>
        </p:nvSpPr>
        <p:spPr bwMode="auto">
          <a:xfrm>
            <a:off x="76200" y="4114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894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 dirty="0"/>
              <a:t>Condition check: </a:t>
            </a:r>
          </a:p>
          <a:p>
            <a:pPr algn="l" eaLnBrk="1" hangingPunct="1"/>
            <a:r>
              <a:rPr lang="en-US" sz="1800" b="1" dirty="0"/>
              <a:t>  evaluate (</a:t>
            </a:r>
            <a:r>
              <a:rPr lang="en-US" sz="1800" b="1" dirty="0" err="1"/>
              <a:t>k</a:t>
            </a:r>
            <a:r>
              <a:rPr lang="en-US" sz="1800" b="1" dirty="0" smtClean="0"/>
              <a:t> &lt;= </a:t>
            </a:r>
            <a:r>
              <a:rPr lang="en-US" sz="1800" b="1" dirty="0"/>
              <a:t>5)?</a:t>
            </a:r>
          </a:p>
          <a:p>
            <a:pPr algn="l" eaLnBrk="1" hangingPunct="1"/>
            <a:r>
              <a:rPr lang="en-US" sz="1800" b="1" dirty="0"/>
              <a:t> </a:t>
            </a:r>
            <a:r>
              <a:rPr lang="en-US" sz="1800" b="1" dirty="0" smtClean="0"/>
              <a:t> TRUE </a:t>
            </a:r>
            <a:r>
              <a:rPr lang="en-US" sz="1800" b="1" dirty="0" err="1">
                <a:sym typeface="Wingdings" pitchFamily="1" charset="2"/>
              </a:rPr>
              <a:t></a:t>
            </a:r>
            <a:r>
              <a:rPr lang="en-US" sz="1800" b="1" dirty="0">
                <a:sym typeface="Wingdings" pitchFamily="1" charset="2"/>
              </a:rPr>
              <a:t> execute Step 6 next.</a:t>
            </a:r>
            <a:r>
              <a:rPr lang="en-US" sz="1800" b="1" dirty="0"/>
              <a:t> </a:t>
            </a:r>
          </a:p>
        </p:txBody>
      </p:sp>
      <p:sp>
        <p:nvSpPr>
          <p:cNvPr id="634895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896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5.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3</a:t>
            </a:r>
            <a:r>
              <a:rPr lang="en-US" b="1" i="1" baseline="30000">
                <a:solidFill>
                  <a:srgbClr val="FF0000"/>
                </a:solidFill>
              </a:rPr>
              <a:t>rd</a:t>
            </a:r>
            <a:r>
              <a:rPr lang="en-US" b="1" i="1">
                <a:solidFill>
                  <a:srgbClr val="FF0000"/>
                </a:solidFill>
              </a:rPr>
              <a:t> loop-test</a:t>
            </a:r>
            <a:r>
              <a:rPr lang="en-US"/>
              <a:t> </a:t>
            </a:r>
          </a:p>
        </p:txBody>
      </p:sp>
      <p:sp>
        <p:nvSpPr>
          <p:cNvPr id="634897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36931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 smtClean="0"/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5.            if (</a:t>
            </a:r>
            <a:r>
              <a:rPr lang="en-GB" sz="1800" dirty="0" err="1" smtClean="0"/>
              <a:t>k</a:t>
            </a:r>
            <a:r>
              <a:rPr lang="en-GB" sz="1800" dirty="0" smtClean="0"/>
              <a:t> &lt;= 5)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6.           	   then </a:t>
            </a:r>
            <a:r>
              <a:rPr lang="en-GB" sz="1800" dirty="0" err="1" smtClean="0">
                <a:solidFill>
                  <a:srgbClr val="FF0000"/>
                </a:solidFill>
              </a:rPr>
              <a:t>Goto</a:t>
            </a:r>
            <a:r>
              <a:rPr lang="en-GB" sz="1800" dirty="0" smtClean="0">
                <a:solidFill>
                  <a:srgbClr val="FF0000"/>
                </a:solidFill>
              </a:rPr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grpSp>
        <p:nvGrpSpPr>
          <p:cNvPr id="636933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36934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6935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36936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4</a:t>
              </a:r>
            </a:p>
          </p:txBody>
        </p:sp>
        <p:sp>
          <p:nvSpPr>
            <p:cNvPr id="636937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6.</a:t>
              </a:r>
              <a:endParaRPr lang="en-US" sz="1800" dirty="0" smtClean="0">
                <a:solidFill>
                  <a:srgbClr val="FF0000"/>
                </a:solidFill>
                <a:latin typeface="Arial" pitchFamily="1" charset="0"/>
              </a:endParaRPr>
            </a:p>
            <a:p>
              <a:pPr eaLnBrk="1" hangingPunct="1"/>
              <a:r>
                <a:rPr lang="en-US" sz="1800" dirty="0" err="1" smtClean="0">
                  <a:solidFill>
                    <a:srgbClr val="FF0000"/>
                  </a:solidFill>
                  <a:latin typeface="Arial" pitchFamily="1" charset="0"/>
                </a:rPr>
                <a:t>Goto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Repeat</a:t>
              </a:r>
              <a:r>
                <a:rPr lang="en-US" sz="1800" dirty="0">
                  <a:solidFill>
                    <a:srgbClr val="0000CC"/>
                  </a:solidFill>
                  <a:latin typeface="Arial" pitchFamily="1" charset="0"/>
                </a:rPr>
                <a:t/>
              </a:r>
              <a:br>
                <a:rPr lang="en-US" sz="1800" dirty="0">
                  <a:solidFill>
                    <a:srgbClr val="0000CC"/>
                  </a:solidFill>
                  <a:latin typeface="Arial" pitchFamily="1" charset="0"/>
                </a:rPr>
              </a:br>
              <a:r>
                <a:rPr lang="en-US" sz="1800" dirty="0">
                  <a:solidFill>
                    <a:srgbClr val="0000CC"/>
                  </a:solidFill>
                  <a:latin typeface="Arial" pitchFamily="1" charset="0"/>
                </a:rPr>
                <a:t>(Step 3)</a:t>
              </a:r>
            </a:p>
          </p:txBody>
        </p:sp>
        <p:sp>
          <p:nvSpPr>
            <p:cNvPr id="636938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36939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36940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6</a:t>
              </a:r>
            </a:p>
          </p:txBody>
        </p:sp>
      </p:grpSp>
      <p:sp>
        <p:nvSpPr>
          <p:cNvPr id="636941" name="AutoShape 13"/>
          <p:cNvSpPr>
            <a:spLocks noChangeArrowheads="1"/>
          </p:cNvSpPr>
          <p:nvPr/>
        </p:nvSpPr>
        <p:spPr bwMode="auto">
          <a:xfrm>
            <a:off x="76200" y="4419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6942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 dirty="0" err="1"/>
              <a:t>Goto</a:t>
            </a:r>
            <a:r>
              <a:rPr lang="en-US" sz="1800" b="1" dirty="0"/>
              <a:t> Step 3 and </a:t>
            </a:r>
          </a:p>
          <a:p>
            <a:pPr algn="l" eaLnBrk="1" hangingPunct="1"/>
            <a:r>
              <a:rPr lang="en-US" sz="1800" b="1" dirty="0"/>
              <a:t>Execute the loop-body again.  </a:t>
            </a:r>
          </a:p>
        </p:txBody>
      </p:sp>
      <p:sp>
        <p:nvSpPr>
          <p:cNvPr id="636943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6944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6.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3</a:t>
            </a:r>
            <a:r>
              <a:rPr lang="en-US" b="1" i="1" baseline="30000">
                <a:solidFill>
                  <a:srgbClr val="FF0000"/>
                </a:solidFill>
              </a:rPr>
              <a:t>rd</a:t>
            </a:r>
            <a:r>
              <a:rPr lang="en-US" b="1" i="1">
                <a:solidFill>
                  <a:srgbClr val="FF0000"/>
                </a:solidFill>
              </a:rPr>
              <a:t> round </a:t>
            </a:r>
          </a:p>
        </p:txBody>
      </p:sp>
      <p:sp>
        <p:nvSpPr>
          <p:cNvPr id="636945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38979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3. Repeat</a:t>
            </a:r>
            <a:r>
              <a:rPr lang="en-GB" sz="1800" dirty="0">
                <a:solidFill>
                  <a:srgbClr val="FF0000"/>
                </a:solidFill>
              </a:rPr>
              <a:t>:   add </a:t>
            </a:r>
            <a:r>
              <a:rPr lang="en-GB" sz="1800" dirty="0" err="1">
                <a:solidFill>
                  <a:srgbClr val="FF0000"/>
                </a:solidFill>
              </a:rPr>
              <a:t>k</a:t>
            </a:r>
            <a:r>
              <a:rPr lang="en-GB" sz="1800" dirty="0">
                <a:solidFill>
                  <a:srgbClr val="FF0000"/>
                </a:solidFill>
              </a:rPr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 smtClean="0"/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5.            if (</a:t>
            </a:r>
            <a:r>
              <a:rPr lang="en-GB" sz="1800" dirty="0" err="1" smtClean="0"/>
              <a:t>k</a:t>
            </a:r>
            <a:r>
              <a:rPr lang="en-GB" sz="1800" dirty="0" smtClean="0"/>
              <a:t> &lt;= 5)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grpSp>
        <p:nvGrpSpPr>
          <p:cNvPr id="638981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38982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8983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38984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4</a:t>
              </a:r>
            </a:p>
          </p:txBody>
        </p:sp>
        <p:sp>
          <p:nvSpPr>
            <p:cNvPr id="638985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3.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sum + </a:t>
              </a:r>
              <a:r>
                <a:rPr lang="en-US" sz="1800" dirty="0" err="1">
                  <a:solidFill>
                    <a:srgbClr val="FF0000"/>
                  </a:solidFill>
                  <a:latin typeface="Arial" pitchFamily="1" charset="0"/>
                </a:rPr>
                <a:t>k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 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= 6 + 4</a:t>
              </a:r>
            </a:p>
          </p:txBody>
        </p:sp>
        <p:sp>
          <p:nvSpPr>
            <p:cNvPr id="638986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38987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38988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10</a:t>
              </a:r>
            </a:p>
          </p:txBody>
        </p:sp>
      </p:grpSp>
      <p:sp>
        <p:nvSpPr>
          <p:cNvPr id="638989" name="AutoShape 13"/>
          <p:cNvSpPr>
            <a:spLocks noChangeArrowheads="1"/>
          </p:cNvSpPr>
          <p:nvPr/>
        </p:nvSpPr>
        <p:spPr bwMode="auto">
          <a:xfrm>
            <a:off x="76200" y="3429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8990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Add 4 to sum;</a:t>
            </a:r>
          </a:p>
          <a:p>
            <a:pPr algn="l" eaLnBrk="1" hangingPunct="1"/>
            <a:r>
              <a:rPr lang="en-US" sz="1800" b="1"/>
              <a:t>The new value of sum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38991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8992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3.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4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round of loop-body</a:t>
            </a:r>
          </a:p>
        </p:txBody>
      </p:sp>
      <p:sp>
        <p:nvSpPr>
          <p:cNvPr id="638993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41027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>
                <a:solidFill>
                  <a:srgbClr val="FF0000"/>
                </a:solidFill>
              </a:rPr>
              <a:t>4.            add 1 to </a:t>
            </a:r>
            <a:r>
              <a:rPr lang="en-GB" sz="1800" dirty="0" err="1">
                <a:solidFill>
                  <a:srgbClr val="FF0000"/>
                </a:solidFill>
              </a:rPr>
              <a:t>k</a:t>
            </a:r>
            <a:endParaRPr lang="en-GB" sz="18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5.            if (</a:t>
            </a:r>
            <a:r>
              <a:rPr lang="en-GB" sz="1800" dirty="0" err="1" smtClean="0"/>
              <a:t>k</a:t>
            </a:r>
            <a:r>
              <a:rPr lang="en-GB" sz="1800" dirty="0" smtClean="0"/>
              <a:t> &lt;= 5)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grpSp>
        <p:nvGrpSpPr>
          <p:cNvPr id="641029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41030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1031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41032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5</a:t>
              </a:r>
            </a:p>
          </p:txBody>
        </p:sp>
        <p:sp>
          <p:nvSpPr>
            <p:cNvPr id="641033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4.</a:t>
              </a:r>
            </a:p>
            <a:p>
              <a:pPr eaLnBrk="1" hangingPunct="1"/>
              <a:r>
                <a:rPr lang="en-US" sz="1800" dirty="0" err="1">
                  <a:solidFill>
                    <a:srgbClr val="FF0000"/>
                  </a:solidFill>
                  <a:latin typeface="Arial" pitchFamily="1" charset="0"/>
                </a:rPr>
                <a:t>k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 + 1 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= 4 + 1</a:t>
              </a:r>
            </a:p>
          </p:txBody>
        </p:sp>
        <p:sp>
          <p:nvSpPr>
            <p:cNvPr id="641034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41035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41036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10</a:t>
              </a:r>
            </a:p>
          </p:txBody>
        </p:sp>
      </p:grpSp>
      <p:sp>
        <p:nvSpPr>
          <p:cNvPr id="641037" name="AutoShape 13"/>
          <p:cNvSpPr>
            <a:spLocks noChangeArrowheads="1"/>
          </p:cNvSpPr>
          <p:nvPr/>
        </p:nvSpPr>
        <p:spPr bwMode="auto">
          <a:xfrm>
            <a:off x="76200" y="3733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1038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Increment k;</a:t>
            </a:r>
          </a:p>
          <a:p>
            <a:pPr algn="l" eaLnBrk="1" hangingPunct="1"/>
            <a:r>
              <a:rPr lang="en-US" sz="1800" b="1"/>
              <a:t>The new value of k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41039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1040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4.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4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round of loop-body </a:t>
            </a:r>
          </a:p>
        </p:txBody>
      </p:sp>
      <p:sp>
        <p:nvSpPr>
          <p:cNvPr id="641041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 dirty="0"/>
              <a:t>Simulating an </a:t>
            </a:r>
            <a:r>
              <a:rPr lang="en-GB" sz="3600" i="1" dirty="0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589827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5.           </a:t>
            </a:r>
            <a:r>
              <a:rPr lang="en-GB" sz="1800" dirty="0" smtClean="0"/>
              <a:t> </a:t>
            </a:r>
            <a:r>
              <a:rPr lang="en-GB" sz="1800" dirty="0" smtClean="0"/>
              <a:t>i</a:t>
            </a:r>
            <a:r>
              <a:rPr lang="en-GB" sz="1800" dirty="0" smtClean="0"/>
              <a:t>f </a:t>
            </a:r>
            <a:r>
              <a:rPr lang="en-GB" sz="1800" dirty="0"/>
              <a:t>(</a:t>
            </a:r>
            <a:r>
              <a:rPr lang="en-GB" sz="1800" dirty="0" err="1"/>
              <a:t>k</a:t>
            </a:r>
            <a:r>
              <a:rPr lang="en-GB" sz="1800" dirty="0" smtClean="0"/>
              <a:t> &lt;= </a:t>
            </a:r>
            <a:r>
              <a:rPr lang="en-GB" sz="1800" dirty="0"/>
              <a:t>5</a:t>
            </a:r>
            <a:r>
              <a:rPr lang="en-GB" sz="1800" dirty="0" smtClean="0"/>
              <a:t>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  <a:endParaRPr lang="en-GB" sz="1800" dirty="0"/>
          </a:p>
        </p:txBody>
      </p:sp>
      <p:sp>
        <p:nvSpPr>
          <p:cNvPr id="589828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</a:t>
            </a:r>
          </a:p>
        </p:txBody>
      </p:sp>
      <p:sp>
        <p:nvSpPr>
          <p:cNvPr id="589829" name="Text Box 5"/>
          <p:cNvSpPr txBox="1">
            <a:spLocks noChangeArrowheads="1"/>
          </p:cNvSpPr>
          <p:nvPr/>
        </p:nvSpPr>
        <p:spPr bwMode="auto">
          <a:xfrm>
            <a:off x="4953000" y="2225675"/>
            <a:ext cx="403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Let’s </a:t>
            </a:r>
            <a:r>
              <a:rPr lang="en-US" b="1" i="1">
                <a:solidFill>
                  <a:srgbClr val="0000CC"/>
                </a:solidFill>
              </a:rPr>
              <a:t>animate</a:t>
            </a:r>
            <a:r>
              <a:rPr lang="en-US">
                <a:solidFill>
                  <a:srgbClr val="0000CC"/>
                </a:solidFill>
              </a:rPr>
              <a:t> the execution of this simple algorithm.</a:t>
            </a:r>
            <a:r>
              <a:rPr lang="en-US"/>
              <a:t> </a:t>
            </a:r>
            <a:endParaRPr lang="en-US">
              <a:latin typeface="Arial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82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43075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 smtClean="0"/>
          </a:p>
          <a:p>
            <a:pPr>
              <a:lnSpc>
                <a:spcPct val="80000"/>
              </a:lnSpc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5.            if (</a:t>
            </a:r>
            <a:r>
              <a:rPr lang="en-GB" sz="1800" dirty="0" err="1" smtClean="0">
                <a:solidFill>
                  <a:srgbClr val="FF0000"/>
                </a:solidFill>
              </a:rPr>
              <a:t>k</a:t>
            </a:r>
            <a:r>
              <a:rPr lang="en-GB" sz="1800" dirty="0" smtClean="0">
                <a:solidFill>
                  <a:srgbClr val="FF0000"/>
                </a:solidFill>
              </a:rPr>
              <a:t> &lt;= 5)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grpSp>
        <p:nvGrpSpPr>
          <p:cNvPr id="643077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43078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079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43080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5</a:t>
              </a:r>
            </a:p>
          </p:txBody>
        </p:sp>
        <p:sp>
          <p:nvSpPr>
            <p:cNvPr id="643081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5.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(</a:t>
              </a:r>
              <a:r>
                <a:rPr lang="en-US" sz="1800" dirty="0" err="1">
                  <a:solidFill>
                    <a:srgbClr val="FF0000"/>
                  </a:solidFill>
                  <a:latin typeface="Arial" pitchFamily="1" charset="0"/>
                </a:rPr>
                <a:t>k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&lt;= 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5)?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(5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&lt;= 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5)? 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=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TRUE</a:t>
              </a:r>
              <a:endParaRPr lang="en-US" sz="1800" dirty="0">
                <a:solidFill>
                  <a:srgbClr val="FF0000"/>
                </a:solidFill>
                <a:latin typeface="Arial" pitchFamily="1" charset="0"/>
              </a:endParaRPr>
            </a:p>
          </p:txBody>
        </p:sp>
        <p:sp>
          <p:nvSpPr>
            <p:cNvPr id="643082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43083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43084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10</a:t>
              </a:r>
            </a:p>
          </p:txBody>
        </p:sp>
      </p:grpSp>
      <p:sp>
        <p:nvSpPr>
          <p:cNvPr id="643085" name="AutoShape 13"/>
          <p:cNvSpPr>
            <a:spLocks noChangeArrowheads="1"/>
          </p:cNvSpPr>
          <p:nvPr/>
        </p:nvSpPr>
        <p:spPr bwMode="auto">
          <a:xfrm>
            <a:off x="76200" y="4114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3086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 dirty="0"/>
              <a:t>Condition check: </a:t>
            </a:r>
          </a:p>
          <a:p>
            <a:pPr algn="l" eaLnBrk="1" hangingPunct="1"/>
            <a:r>
              <a:rPr lang="en-US" sz="1800" b="1" dirty="0"/>
              <a:t>  evaluate (</a:t>
            </a:r>
            <a:r>
              <a:rPr lang="en-US" sz="1800" b="1" dirty="0" err="1"/>
              <a:t>k</a:t>
            </a:r>
            <a:r>
              <a:rPr lang="en-US" sz="1800" b="1" dirty="0" smtClean="0"/>
              <a:t> &lt;= </a:t>
            </a:r>
            <a:r>
              <a:rPr lang="en-US" sz="1800" b="1" dirty="0"/>
              <a:t>5)?</a:t>
            </a:r>
          </a:p>
          <a:p>
            <a:pPr algn="l" eaLnBrk="1" hangingPunct="1"/>
            <a:r>
              <a:rPr lang="en-US" sz="1800" b="1" dirty="0"/>
              <a:t> </a:t>
            </a:r>
            <a:r>
              <a:rPr lang="en-US" sz="1800" b="1" dirty="0" smtClean="0"/>
              <a:t> TRUE </a:t>
            </a:r>
            <a:r>
              <a:rPr lang="en-US" sz="1800" b="1" dirty="0" err="1">
                <a:sym typeface="Wingdings" pitchFamily="1" charset="2"/>
              </a:rPr>
              <a:t></a:t>
            </a:r>
            <a:r>
              <a:rPr lang="en-US" sz="1800" b="1" dirty="0">
                <a:sym typeface="Wingdings" pitchFamily="1" charset="2"/>
              </a:rPr>
              <a:t> execute Step 6 next.</a:t>
            </a:r>
            <a:r>
              <a:rPr lang="en-US" sz="1800" b="1" dirty="0"/>
              <a:t> </a:t>
            </a:r>
          </a:p>
        </p:txBody>
      </p:sp>
      <p:sp>
        <p:nvSpPr>
          <p:cNvPr id="643087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3088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5.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4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loop-test</a:t>
            </a:r>
            <a:r>
              <a:rPr lang="en-US"/>
              <a:t> </a:t>
            </a:r>
          </a:p>
        </p:txBody>
      </p:sp>
      <p:sp>
        <p:nvSpPr>
          <p:cNvPr id="643089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45123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 smtClean="0"/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5.            if (</a:t>
            </a:r>
            <a:r>
              <a:rPr lang="en-GB" sz="1800" dirty="0" err="1" smtClean="0"/>
              <a:t>k</a:t>
            </a:r>
            <a:r>
              <a:rPr lang="en-GB" sz="1800" dirty="0" smtClean="0"/>
              <a:t> &lt;= 5)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6.           	   then </a:t>
            </a:r>
            <a:r>
              <a:rPr lang="en-GB" sz="1800" dirty="0" err="1" smtClean="0">
                <a:solidFill>
                  <a:srgbClr val="FF0000"/>
                </a:solidFill>
              </a:rPr>
              <a:t>Goto</a:t>
            </a:r>
            <a:r>
              <a:rPr lang="en-GB" sz="1800" dirty="0" smtClean="0">
                <a:solidFill>
                  <a:srgbClr val="FF0000"/>
                </a:solidFill>
              </a:rPr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grpSp>
        <p:nvGrpSpPr>
          <p:cNvPr id="645125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45126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27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45128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5</a:t>
              </a:r>
            </a:p>
          </p:txBody>
        </p:sp>
        <p:sp>
          <p:nvSpPr>
            <p:cNvPr id="645129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6.</a:t>
              </a:r>
            </a:p>
            <a:p>
              <a:pPr eaLnBrk="1" hangingPunct="1"/>
              <a:r>
                <a:rPr lang="en-US" sz="1800" dirty="0" err="1">
                  <a:solidFill>
                    <a:srgbClr val="FF0000"/>
                  </a:solidFill>
                  <a:latin typeface="Arial" pitchFamily="1" charset="0"/>
                </a:rPr>
                <a:t>goto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 repeat</a:t>
              </a:r>
              <a:r>
                <a:rPr lang="en-US" sz="1800" dirty="0">
                  <a:solidFill>
                    <a:srgbClr val="0000CC"/>
                  </a:solidFill>
                  <a:latin typeface="Arial" pitchFamily="1" charset="0"/>
                </a:rPr>
                <a:t/>
              </a:r>
              <a:br>
                <a:rPr lang="en-US" sz="1800" dirty="0">
                  <a:solidFill>
                    <a:srgbClr val="0000CC"/>
                  </a:solidFill>
                  <a:latin typeface="Arial" pitchFamily="1" charset="0"/>
                </a:rPr>
              </a:br>
              <a:r>
                <a:rPr lang="en-US" sz="1800" dirty="0">
                  <a:solidFill>
                    <a:srgbClr val="0000CC"/>
                  </a:solidFill>
                  <a:latin typeface="Arial" pitchFamily="1" charset="0"/>
                </a:rPr>
                <a:t>(Step 3)</a:t>
              </a:r>
            </a:p>
          </p:txBody>
        </p:sp>
        <p:sp>
          <p:nvSpPr>
            <p:cNvPr id="645130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45131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45132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10</a:t>
              </a:r>
            </a:p>
          </p:txBody>
        </p:sp>
      </p:grpSp>
      <p:sp>
        <p:nvSpPr>
          <p:cNvPr id="645133" name="AutoShape 13"/>
          <p:cNvSpPr>
            <a:spLocks noChangeArrowheads="1"/>
          </p:cNvSpPr>
          <p:nvPr/>
        </p:nvSpPr>
        <p:spPr bwMode="auto">
          <a:xfrm>
            <a:off x="76200" y="4419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34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Goto Step 3 and </a:t>
            </a:r>
          </a:p>
          <a:p>
            <a:pPr algn="l" eaLnBrk="1" hangingPunct="1"/>
            <a:r>
              <a:rPr lang="en-US" sz="1800" b="1"/>
              <a:t>Execute the loop-body again.  </a:t>
            </a:r>
          </a:p>
        </p:txBody>
      </p:sp>
      <p:sp>
        <p:nvSpPr>
          <p:cNvPr id="645135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36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6.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4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round </a:t>
            </a:r>
          </a:p>
        </p:txBody>
      </p:sp>
      <p:sp>
        <p:nvSpPr>
          <p:cNvPr id="645137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60483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3. Repeat</a:t>
            </a:r>
            <a:r>
              <a:rPr lang="en-GB" sz="1800" dirty="0">
                <a:solidFill>
                  <a:srgbClr val="FF0000"/>
                </a:solidFill>
              </a:rPr>
              <a:t>:   add </a:t>
            </a:r>
            <a:r>
              <a:rPr lang="en-GB" sz="1800" dirty="0" err="1">
                <a:solidFill>
                  <a:srgbClr val="FF0000"/>
                </a:solidFill>
              </a:rPr>
              <a:t>k</a:t>
            </a:r>
            <a:r>
              <a:rPr lang="en-GB" sz="1800" dirty="0">
                <a:solidFill>
                  <a:srgbClr val="FF0000"/>
                </a:solidFill>
              </a:rPr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 smtClean="0"/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5.            if (</a:t>
            </a:r>
            <a:r>
              <a:rPr lang="en-GB" sz="1800" dirty="0" err="1" smtClean="0"/>
              <a:t>k</a:t>
            </a:r>
            <a:r>
              <a:rPr lang="en-GB" sz="1800" dirty="0" smtClean="0"/>
              <a:t> &lt;= 5)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grpSp>
        <p:nvGrpSpPr>
          <p:cNvPr id="660485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60486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487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60488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5</a:t>
              </a:r>
            </a:p>
          </p:txBody>
        </p:sp>
        <p:sp>
          <p:nvSpPr>
            <p:cNvPr id="660489" name="Rectangle 9"/>
            <p:cNvSpPr>
              <a:spLocks noChangeArrowheads="1"/>
            </p:cNvSpPr>
            <p:nvPr/>
          </p:nvSpPr>
          <p:spPr bwMode="auto">
            <a:xfrm>
              <a:off x="2112" y="2496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3.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sum + </a:t>
              </a:r>
              <a:r>
                <a:rPr lang="en-US" sz="1800" dirty="0" err="1">
                  <a:solidFill>
                    <a:srgbClr val="FF0000"/>
                  </a:solidFill>
                  <a:latin typeface="Arial" pitchFamily="1" charset="0"/>
                </a:rPr>
                <a:t>k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 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= 10 + 5</a:t>
              </a:r>
            </a:p>
          </p:txBody>
        </p:sp>
        <p:sp>
          <p:nvSpPr>
            <p:cNvPr id="660490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60491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60492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15</a:t>
              </a:r>
            </a:p>
          </p:txBody>
        </p:sp>
      </p:grpSp>
      <p:sp>
        <p:nvSpPr>
          <p:cNvPr id="660493" name="AutoShape 13"/>
          <p:cNvSpPr>
            <a:spLocks noChangeArrowheads="1"/>
          </p:cNvSpPr>
          <p:nvPr/>
        </p:nvSpPr>
        <p:spPr bwMode="auto">
          <a:xfrm>
            <a:off x="76200" y="3429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0494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Add 5 to sum;</a:t>
            </a:r>
          </a:p>
          <a:p>
            <a:pPr algn="l" eaLnBrk="1" hangingPunct="1"/>
            <a:r>
              <a:rPr lang="en-US" sz="1800" b="1"/>
              <a:t>The new value of sum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60495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0496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3.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5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round of loop-body</a:t>
            </a:r>
          </a:p>
        </p:txBody>
      </p:sp>
      <p:sp>
        <p:nvSpPr>
          <p:cNvPr id="660497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62531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>
                <a:solidFill>
                  <a:srgbClr val="FF0000"/>
                </a:solidFill>
              </a:rPr>
              <a:t>4.            add 1 to </a:t>
            </a:r>
            <a:r>
              <a:rPr lang="en-GB" sz="1800" dirty="0" err="1">
                <a:solidFill>
                  <a:srgbClr val="FF0000"/>
                </a:solidFill>
              </a:rPr>
              <a:t>k</a:t>
            </a:r>
            <a:endParaRPr lang="en-GB" sz="18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5.            if (</a:t>
            </a:r>
            <a:r>
              <a:rPr lang="en-GB" sz="1800" dirty="0" err="1" smtClean="0"/>
              <a:t>k</a:t>
            </a:r>
            <a:r>
              <a:rPr lang="en-GB" sz="1800" dirty="0" smtClean="0"/>
              <a:t> &lt;= 5)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grpSp>
        <p:nvGrpSpPr>
          <p:cNvPr id="662533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62534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535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62536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6</a:t>
              </a:r>
            </a:p>
          </p:txBody>
        </p:sp>
        <p:sp>
          <p:nvSpPr>
            <p:cNvPr id="662537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4.</a:t>
              </a:r>
            </a:p>
            <a:p>
              <a:pPr eaLnBrk="1" hangingPunct="1"/>
              <a:r>
                <a:rPr lang="en-US" sz="1800" dirty="0" err="1">
                  <a:solidFill>
                    <a:srgbClr val="FF0000"/>
                  </a:solidFill>
                  <a:latin typeface="Arial" pitchFamily="1" charset="0"/>
                </a:rPr>
                <a:t>k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 + 1 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= 5 + 1</a:t>
              </a:r>
            </a:p>
          </p:txBody>
        </p:sp>
        <p:sp>
          <p:nvSpPr>
            <p:cNvPr id="662538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62539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62540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15</a:t>
              </a:r>
            </a:p>
          </p:txBody>
        </p:sp>
      </p:grpSp>
      <p:sp>
        <p:nvSpPr>
          <p:cNvPr id="662541" name="AutoShape 13"/>
          <p:cNvSpPr>
            <a:spLocks noChangeArrowheads="1"/>
          </p:cNvSpPr>
          <p:nvPr/>
        </p:nvSpPr>
        <p:spPr bwMode="auto">
          <a:xfrm>
            <a:off x="76200" y="3733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2542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Increment k;</a:t>
            </a:r>
          </a:p>
          <a:p>
            <a:pPr algn="l" eaLnBrk="1" hangingPunct="1"/>
            <a:r>
              <a:rPr lang="en-US" sz="1800" b="1"/>
              <a:t>The new value of k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62543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2544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4.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5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round of loop-body </a:t>
            </a:r>
          </a:p>
        </p:txBody>
      </p:sp>
      <p:sp>
        <p:nvSpPr>
          <p:cNvPr id="662545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64579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 smtClean="0"/>
          </a:p>
          <a:p>
            <a:pPr>
              <a:lnSpc>
                <a:spcPct val="80000"/>
              </a:lnSpc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5.            if (</a:t>
            </a:r>
            <a:r>
              <a:rPr lang="en-GB" sz="1800" dirty="0" err="1" smtClean="0">
                <a:solidFill>
                  <a:srgbClr val="FF0000"/>
                </a:solidFill>
              </a:rPr>
              <a:t>k</a:t>
            </a:r>
            <a:r>
              <a:rPr lang="en-GB" sz="1800" dirty="0" smtClean="0">
                <a:solidFill>
                  <a:srgbClr val="FF0000"/>
                </a:solidFill>
              </a:rPr>
              <a:t> &lt;= 5)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grpSp>
        <p:nvGrpSpPr>
          <p:cNvPr id="664581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64582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583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64584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6</a:t>
              </a:r>
            </a:p>
          </p:txBody>
        </p:sp>
        <p:sp>
          <p:nvSpPr>
            <p:cNvPr id="664585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5.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(</a:t>
              </a:r>
              <a:r>
                <a:rPr lang="en-US" sz="1800" dirty="0" err="1">
                  <a:solidFill>
                    <a:srgbClr val="FF0000"/>
                  </a:solidFill>
                  <a:latin typeface="Arial" pitchFamily="1" charset="0"/>
                </a:rPr>
                <a:t>k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&lt;= 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5)?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(6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&lt;= 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5)? 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=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FALSE</a:t>
              </a:r>
              <a:endParaRPr lang="en-US" sz="1800" dirty="0">
                <a:solidFill>
                  <a:srgbClr val="FF0000"/>
                </a:solidFill>
                <a:latin typeface="Arial" pitchFamily="1" charset="0"/>
              </a:endParaRPr>
            </a:p>
          </p:txBody>
        </p:sp>
        <p:sp>
          <p:nvSpPr>
            <p:cNvPr id="664586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64587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64588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15</a:t>
              </a:r>
            </a:p>
          </p:txBody>
        </p:sp>
      </p:grpSp>
      <p:sp>
        <p:nvSpPr>
          <p:cNvPr id="664589" name="AutoShape 13"/>
          <p:cNvSpPr>
            <a:spLocks noChangeArrowheads="1"/>
          </p:cNvSpPr>
          <p:nvPr/>
        </p:nvSpPr>
        <p:spPr bwMode="auto">
          <a:xfrm>
            <a:off x="76200" y="4114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4590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 dirty="0"/>
              <a:t>Condition check: </a:t>
            </a:r>
          </a:p>
          <a:p>
            <a:pPr algn="l" eaLnBrk="1" hangingPunct="1"/>
            <a:r>
              <a:rPr lang="en-US" sz="1800" b="1" dirty="0"/>
              <a:t>  evaluate (</a:t>
            </a:r>
            <a:r>
              <a:rPr lang="en-US" sz="1800" b="1" dirty="0" err="1"/>
              <a:t>k</a:t>
            </a:r>
            <a:r>
              <a:rPr lang="en-US" sz="1800" b="1" dirty="0" smtClean="0"/>
              <a:t> &lt;= </a:t>
            </a:r>
            <a:r>
              <a:rPr lang="en-US" sz="1800" b="1" dirty="0"/>
              <a:t>5)?</a:t>
            </a:r>
          </a:p>
          <a:p>
            <a:pPr algn="l" eaLnBrk="1" hangingPunct="1"/>
            <a:r>
              <a:rPr lang="en-US" sz="1800" b="1" dirty="0">
                <a:solidFill>
                  <a:srgbClr val="0000CC"/>
                </a:solidFill>
              </a:rPr>
              <a:t> </a:t>
            </a:r>
            <a:r>
              <a:rPr lang="en-US" sz="1800" b="1" dirty="0" smtClean="0">
                <a:solidFill>
                  <a:srgbClr val="0000CC"/>
                </a:solidFill>
              </a:rPr>
              <a:t> FALSE </a:t>
            </a:r>
            <a:r>
              <a:rPr lang="en-US" sz="1800" b="1" dirty="0" err="1">
                <a:solidFill>
                  <a:srgbClr val="0000CC"/>
                </a:solidFill>
                <a:sym typeface="Wingdings" pitchFamily="1" charset="2"/>
              </a:rPr>
              <a:t></a:t>
            </a:r>
            <a:r>
              <a:rPr lang="en-US" sz="1800" b="1" dirty="0">
                <a:solidFill>
                  <a:srgbClr val="0000CC"/>
                </a:solidFill>
                <a:sym typeface="Wingdings" pitchFamily="1" charset="2"/>
              </a:rPr>
              <a:t> execute Step 7 next.</a:t>
            </a:r>
            <a:r>
              <a:rPr lang="en-US" sz="1800" b="1" dirty="0"/>
              <a:t> </a:t>
            </a:r>
          </a:p>
        </p:txBody>
      </p:sp>
      <p:sp>
        <p:nvSpPr>
          <p:cNvPr id="664591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4592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5.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5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loop-test</a:t>
            </a:r>
            <a:r>
              <a:rPr lang="en-US"/>
              <a:t> </a:t>
            </a:r>
          </a:p>
        </p:txBody>
      </p:sp>
      <p:sp>
        <p:nvSpPr>
          <p:cNvPr id="664593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68675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33600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 smtClean="0"/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5.            if (</a:t>
            </a:r>
            <a:r>
              <a:rPr lang="en-GB" sz="1800" dirty="0" err="1" smtClean="0"/>
              <a:t>k</a:t>
            </a:r>
            <a:r>
              <a:rPr lang="en-GB" sz="1800" dirty="0" smtClean="0"/>
              <a:t> &lt;= 5)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7.           	   else  </a:t>
            </a:r>
            <a:r>
              <a:rPr lang="en-GB" sz="1800" dirty="0" err="1" smtClean="0">
                <a:solidFill>
                  <a:srgbClr val="FF0000"/>
                </a:solidFill>
              </a:rPr>
              <a:t>Goto</a:t>
            </a:r>
            <a:r>
              <a:rPr lang="en-GB" sz="1800" dirty="0" smtClean="0">
                <a:solidFill>
                  <a:srgbClr val="FF0000"/>
                </a:solidFill>
              </a:rPr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  print out the value of sum</a:t>
            </a:r>
            <a:r>
              <a:rPr lang="en-GB" sz="2000" dirty="0"/>
              <a:t> </a:t>
            </a:r>
          </a:p>
        </p:txBody>
      </p:sp>
      <p:grpSp>
        <p:nvGrpSpPr>
          <p:cNvPr id="668677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68678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679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68680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6</a:t>
              </a:r>
            </a:p>
          </p:txBody>
        </p:sp>
        <p:sp>
          <p:nvSpPr>
            <p:cNvPr id="668681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7.</a:t>
              </a:r>
            </a:p>
            <a:p>
              <a:pPr eaLnBrk="1" hangingPunct="1"/>
              <a:r>
                <a:rPr lang="en-US" sz="1800" dirty="0" err="1">
                  <a:solidFill>
                    <a:srgbClr val="FF0000"/>
                  </a:solidFill>
                  <a:latin typeface="Arial" pitchFamily="1" charset="0"/>
                </a:rPr>
                <a:t>goto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 finish</a:t>
              </a:r>
              <a:r>
                <a:rPr lang="en-US" sz="1800" dirty="0">
                  <a:solidFill>
                    <a:srgbClr val="0000CC"/>
                  </a:solidFill>
                  <a:latin typeface="Arial" pitchFamily="1" charset="0"/>
                </a:rPr>
                <a:t/>
              </a:r>
              <a:br>
                <a:rPr lang="en-US" sz="1800" dirty="0">
                  <a:solidFill>
                    <a:srgbClr val="0000CC"/>
                  </a:solidFill>
                  <a:latin typeface="Arial" pitchFamily="1" charset="0"/>
                </a:rPr>
              </a:br>
              <a:r>
                <a:rPr lang="en-US" sz="1800" dirty="0">
                  <a:solidFill>
                    <a:srgbClr val="0000CC"/>
                  </a:solidFill>
                  <a:latin typeface="Arial" pitchFamily="1" charset="0"/>
                </a:rPr>
                <a:t>(Step 8)</a:t>
              </a:r>
            </a:p>
          </p:txBody>
        </p:sp>
        <p:sp>
          <p:nvSpPr>
            <p:cNvPr id="668682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68683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68684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15</a:t>
              </a:r>
            </a:p>
          </p:txBody>
        </p:sp>
      </p:grpSp>
      <p:sp>
        <p:nvSpPr>
          <p:cNvPr id="668685" name="AutoShape 13"/>
          <p:cNvSpPr>
            <a:spLocks noChangeArrowheads="1"/>
          </p:cNvSpPr>
          <p:nvPr/>
        </p:nvSpPr>
        <p:spPr bwMode="auto">
          <a:xfrm>
            <a:off x="76200" y="4800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8686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Goto finish </a:t>
            </a:r>
            <a:r>
              <a:rPr lang="en-US" sz="1800" b="1">
                <a:solidFill>
                  <a:srgbClr val="0000CC"/>
                </a:solidFill>
              </a:rPr>
              <a:t>(Step 8)</a:t>
            </a:r>
          </a:p>
          <a:p>
            <a:pPr algn="l" eaLnBrk="1" hangingPunct="1"/>
            <a:r>
              <a:rPr lang="en-US" sz="1800" b="1"/>
              <a:t>   (exit the iterative loop!) </a:t>
            </a:r>
          </a:p>
        </p:txBody>
      </p:sp>
      <p:sp>
        <p:nvSpPr>
          <p:cNvPr id="668687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8688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7.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&amp; exit the iterative loop </a:t>
            </a:r>
          </a:p>
        </p:txBody>
      </p:sp>
      <p:sp>
        <p:nvSpPr>
          <p:cNvPr id="668690" name="Rectangle 18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70723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 smtClean="0"/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5.            if (</a:t>
            </a:r>
            <a:r>
              <a:rPr lang="en-GB" sz="1800" dirty="0" err="1" smtClean="0"/>
              <a:t>k</a:t>
            </a:r>
            <a:r>
              <a:rPr lang="en-GB" sz="1800" dirty="0" smtClean="0"/>
              <a:t> &lt;= 5)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finish</a:t>
            </a:r>
            <a:r>
              <a:rPr lang="en-GB" sz="1800" dirty="0">
                <a:solidFill>
                  <a:srgbClr val="FF0000"/>
                </a:solidFill>
              </a:rPr>
              <a:t>:     print out the value of sum</a:t>
            </a:r>
            <a:r>
              <a:rPr lang="en-GB" sz="2000" dirty="0"/>
              <a:t> </a:t>
            </a:r>
          </a:p>
        </p:txBody>
      </p:sp>
      <p:grpSp>
        <p:nvGrpSpPr>
          <p:cNvPr id="670725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70726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0727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70728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6</a:t>
              </a:r>
            </a:p>
          </p:txBody>
        </p:sp>
        <p:sp>
          <p:nvSpPr>
            <p:cNvPr id="670729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8.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Print to output</a:t>
              </a:r>
              <a:endParaRPr lang="en-US" sz="1800" dirty="0">
                <a:solidFill>
                  <a:srgbClr val="0000CC"/>
                </a:solidFill>
                <a:latin typeface="Arial" pitchFamily="1" charset="0"/>
              </a:endParaRPr>
            </a:p>
          </p:txBody>
        </p:sp>
        <p:sp>
          <p:nvSpPr>
            <p:cNvPr id="670730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70731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70732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15</a:t>
              </a:r>
            </a:p>
          </p:txBody>
        </p:sp>
      </p:grpSp>
      <p:sp>
        <p:nvSpPr>
          <p:cNvPr id="670733" name="AutoShape 13"/>
          <p:cNvSpPr>
            <a:spLocks noChangeArrowheads="1"/>
          </p:cNvSpPr>
          <p:nvPr/>
        </p:nvSpPr>
        <p:spPr bwMode="auto">
          <a:xfrm>
            <a:off x="76200" y="5257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0734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Print statement;</a:t>
            </a:r>
          </a:p>
          <a:p>
            <a:pPr algn="l" eaLnBrk="1" hangingPunct="1"/>
            <a:r>
              <a:rPr lang="en-US" sz="1800" b="1"/>
              <a:t>  print to output the value of sum </a:t>
            </a:r>
          </a:p>
        </p:txBody>
      </p:sp>
      <p:sp>
        <p:nvSpPr>
          <p:cNvPr id="670735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0736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8.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print output and END</a:t>
            </a:r>
          </a:p>
        </p:txBody>
      </p:sp>
      <p:sp>
        <p:nvSpPr>
          <p:cNvPr id="670737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70738" name="Group 18"/>
          <p:cNvGrpSpPr>
            <a:grpSpLocks/>
          </p:cNvGrpSpPr>
          <p:nvPr/>
        </p:nvGrpSpPr>
        <p:grpSpPr bwMode="auto">
          <a:xfrm>
            <a:off x="2819400" y="5562600"/>
            <a:ext cx="2286000" cy="990600"/>
            <a:chOff x="528" y="1680"/>
            <a:chExt cx="1440" cy="624"/>
          </a:xfrm>
        </p:grpSpPr>
        <p:sp>
          <p:nvSpPr>
            <p:cNvPr id="670739" name="Rectangle 19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Output of Algorithm:</a:t>
              </a:r>
            </a:p>
          </p:txBody>
        </p:sp>
        <p:sp>
          <p:nvSpPr>
            <p:cNvPr id="670740" name="Rectangle 20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2000" b="1">
                  <a:solidFill>
                    <a:srgbClr val="FF3300"/>
                  </a:solidFill>
                  <a:latin typeface="Courier New" pitchFamily="1" charset="0"/>
                </a:rPr>
                <a:t>15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7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</a:t>
            </a:r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Summary of Steps:</a:t>
            </a:r>
          </a:p>
          <a:p>
            <a:pPr lvl="1"/>
            <a:r>
              <a:rPr lang="en-US" sz="2000"/>
              <a:t>1, 2, (3,4,5,6), (3,4,5,6), (3,4,5,6), (3,4,5,6), (3,4,5,7), 8</a:t>
            </a:r>
          </a:p>
          <a:p>
            <a:r>
              <a:rPr lang="en-US"/>
              <a:t>Note the sequential execution, except for</a:t>
            </a:r>
          </a:p>
          <a:p>
            <a:pPr lvl="1"/>
            <a:r>
              <a:rPr lang="en-US"/>
              <a:t>Conditional statements</a:t>
            </a:r>
          </a:p>
          <a:p>
            <a:pPr lvl="1"/>
            <a:r>
              <a:rPr lang="en-US"/>
              <a:t>Goto statements</a:t>
            </a:r>
          </a:p>
          <a:p>
            <a:pPr lvl="1"/>
            <a:r>
              <a:rPr lang="en-US"/>
              <a:t>iterative statements</a:t>
            </a:r>
          </a:p>
          <a:p>
            <a:r>
              <a:rPr lang="en-US"/>
              <a:t>Questions:</a:t>
            </a:r>
          </a:p>
          <a:p>
            <a:pPr lvl="1"/>
            <a:r>
              <a:rPr lang="en-US"/>
              <a:t>Where is the “loop-body”?</a:t>
            </a:r>
          </a:p>
          <a:p>
            <a:pPr lvl="1"/>
            <a:r>
              <a:rPr lang="en-US"/>
              <a:t>How many iteration of the loop-body?</a:t>
            </a:r>
          </a:p>
          <a:p>
            <a:pPr lvl="1"/>
            <a:r>
              <a:rPr lang="en-US"/>
              <a:t>How many times is the loop-test done?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Explore further (DIY)</a:t>
            </a:r>
          </a:p>
        </p:txBody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did Sum 1-to-5  (instead of Sum 1-to-100)</a:t>
            </a:r>
          </a:p>
          <a:p>
            <a:r>
              <a:rPr lang="en-US"/>
              <a:t>DIY: Simulate the execution for the original algorithm for Sum 1-to-100?</a:t>
            </a:r>
          </a:p>
          <a:p>
            <a:endParaRPr lang="en-US"/>
          </a:p>
          <a:p>
            <a:r>
              <a:rPr lang="en-US"/>
              <a:t>(Use the following “ending”-slides to help you.)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72771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Sum-1-to-100;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 smtClean="0"/>
          </a:p>
          <a:p>
            <a:pPr>
              <a:lnSpc>
                <a:spcPct val="80000"/>
              </a:lnSpc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5.            if (</a:t>
            </a:r>
            <a:r>
              <a:rPr lang="en-GB" sz="1800" dirty="0" err="1" smtClean="0">
                <a:solidFill>
                  <a:srgbClr val="FF0000"/>
                </a:solidFill>
              </a:rPr>
              <a:t>k</a:t>
            </a:r>
            <a:r>
              <a:rPr lang="en-GB" sz="1800" dirty="0" smtClean="0">
                <a:solidFill>
                  <a:srgbClr val="FF0000"/>
                </a:solidFill>
              </a:rPr>
              <a:t> &lt;=</a:t>
            </a:r>
            <a:r>
              <a:rPr lang="en-GB" sz="1800" dirty="0" smtClean="0">
                <a:solidFill>
                  <a:srgbClr val="FF0000"/>
                </a:solidFill>
              </a:rPr>
              <a:t> 100)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sp>
        <p:nvSpPr>
          <p:cNvPr id="672772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72773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72774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2775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72776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100</a:t>
              </a:r>
            </a:p>
          </p:txBody>
        </p:sp>
        <p:sp>
          <p:nvSpPr>
            <p:cNvPr id="672777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5.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(</a:t>
              </a:r>
              <a:r>
                <a:rPr lang="en-US" sz="1800" dirty="0" err="1">
                  <a:solidFill>
                    <a:srgbClr val="FF0000"/>
                  </a:solidFill>
                  <a:latin typeface="Arial" pitchFamily="1" charset="0"/>
                </a:rPr>
                <a:t>k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&lt;= 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100)?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(100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&lt;= 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100)? 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=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TRUE</a:t>
              </a:r>
              <a:endParaRPr lang="en-US" sz="1800" dirty="0">
                <a:solidFill>
                  <a:srgbClr val="FF0000"/>
                </a:solidFill>
                <a:latin typeface="Arial" pitchFamily="1" charset="0"/>
              </a:endParaRPr>
            </a:p>
          </p:txBody>
        </p:sp>
        <p:sp>
          <p:nvSpPr>
            <p:cNvPr id="672778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72779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72780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5050</a:t>
              </a:r>
            </a:p>
          </p:txBody>
        </p:sp>
      </p:grpSp>
      <p:sp>
        <p:nvSpPr>
          <p:cNvPr id="672781" name="AutoShape 13"/>
          <p:cNvSpPr>
            <a:spLocks noChangeArrowheads="1"/>
          </p:cNvSpPr>
          <p:nvPr/>
        </p:nvSpPr>
        <p:spPr bwMode="auto">
          <a:xfrm>
            <a:off x="76200" y="4114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2782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 dirty="0"/>
              <a:t>Condition check: </a:t>
            </a:r>
          </a:p>
          <a:p>
            <a:pPr algn="l" eaLnBrk="1" hangingPunct="1"/>
            <a:r>
              <a:rPr lang="en-US" sz="1800" b="1" dirty="0"/>
              <a:t>  evaluate (</a:t>
            </a:r>
            <a:r>
              <a:rPr lang="en-US" sz="1800" b="1" dirty="0" err="1"/>
              <a:t>k</a:t>
            </a:r>
            <a:r>
              <a:rPr lang="en-US" sz="1800" b="1" dirty="0" smtClean="0"/>
              <a:t> &lt;= </a:t>
            </a:r>
            <a:r>
              <a:rPr lang="en-US" sz="1800" b="1" dirty="0"/>
              <a:t>100)?</a:t>
            </a:r>
          </a:p>
          <a:p>
            <a:pPr algn="l" eaLnBrk="1" hangingPunct="1"/>
            <a:r>
              <a:rPr lang="en-US" sz="1800" b="1" dirty="0"/>
              <a:t> </a:t>
            </a:r>
            <a:r>
              <a:rPr lang="en-US" sz="1800" b="1" dirty="0" smtClean="0"/>
              <a:t> TRUE </a:t>
            </a:r>
            <a:r>
              <a:rPr lang="en-US" sz="1800" b="1" dirty="0" err="1">
                <a:sym typeface="Wingdings" pitchFamily="1" charset="2"/>
              </a:rPr>
              <a:t></a:t>
            </a:r>
            <a:r>
              <a:rPr lang="en-US" sz="1800" b="1" dirty="0">
                <a:sym typeface="Wingdings" pitchFamily="1" charset="2"/>
              </a:rPr>
              <a:t> execute Step 6 next.</a:t>
            </a:r>
            <a:r>
              <a:rPr lang="en-US" sz="1800" b="1" dirty="0"/>
              <a:t> </a:t>
            </a:r>
          </a:p>
        </p:txBody>
      </p:sp>
      <p:sp>
        <p:nvSpPr>
          <p:cNvPr id="672783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2784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5.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99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loop-test</a:t>
            </a:r>
            <a:r>
              <a:rPr lang="en-US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591875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>
                <a:solidFill>
                  <a:srgbClr val="FF0000"/>
                </a:solidFill>
              </a:rPr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 smtClean="0"/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5.            if (</a:t>
            </a:r>
            <a:r>
              <a:rPr lang="en-GB" sz="1800" dirty="0" err="1" smtClean="0"/>
              <a:t>k</a:t>
            </a:r>
            <a:r>
              <a:rPr lang="en-GB" sz="1800" dirty="0" smtClean="0"/>
              <a:t> &lt;= 5)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  <a:endParaRPr lang="en-GB" sz="1800" dirty="0"/>
          </a:p>
        </p:txBody>
      </p:sp>
      <p:sp>
        <p:nvSpPr>
          <p:cNvPr id="591876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</a:t>
            </a:r>
          </a:p>
        </p:txBody>
      </p:sp>
      <p:grpSp>
        <p:nvGrpSpPr>
          <p:cNvPr id="591877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591878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1879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591880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  <p:sp>
          <p:nvSpPr>
            <p:cNvPr id="591881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0.</a:t>
              </a:r>
            </a:p>
          </p:txBody>
        </p:sp>
        <p:sp>
          <p:nvSpPr>
            <p:cNvPr id="591882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591883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591884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</p:grpSp>
      <p:sp>
        <p:nvSpPr>
          <p:cNvPr id="591885" name="AutoShape 13"/>
          <p:cNvSpPr>
            <a:spLocks noChangeArrowheads="1"/>
          </p:cNvSpPr>
          <p:nvPr/>
        </p:nvSpPr>
        <p:spPr bwMode="auto">
          <a:xfrm>
            <a:off x="76200" y="23622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1886" name="AutoShape 14"/>
          <p:cNvSpPr>
            <a:spLocks noChangeArrowheads="1"/>
          </p:cNvSpPr>
          <p:nvPr/>
        </p:nvSpPr>
        <p:spPr bwMode="auto">
          <a:xfrm>
            <a:off x="5638800" y="5334000"/>
            <a:ext cx="2743200" cy="1219200"/>
          </a:xfrm>
          <a:prstGeom prst="upArrowCallout">
            <a:avLst>
              <a:gd name="adj1" fmla="val 19792"/>
              <a:gd name="adj2" fmla="val 28125"/>
              <a:gd name="adj3" fmla="val 17653"/>
              <a:gd name="adj4" fmla="val 66667"/>
            </a:avLst>
          </a:prstGeom>
          <a:solidFill>
            <a:srgbClr val="FFFFC8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Our abstract model 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of the computer</a:t>
            </a:r>
          </a:p>
        </p:txBody>
      </p:sp>
      <p:sp>
        <p:nvSpPr>
          <p:cNvPr id="591887" name="Text Box 15"/>
          <p:cNvSpPr txBox="1">
            <a:spLocks noChangeArrowheads="1"/>
          </p:cNvSpPr>
          <p:nvPr/>
        </p:nvSpPr>
        <p:spPr bwMode="auto">
          <a:xfrm>
            <a:off x="5181600" y="2073275"/>
            <a:ext cx="3048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Initial state of</a:t>
            </a:r>
          </a:p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   the algorithm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79939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 smtClean="0"/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5.            if (</a:t>
            </a:r>
            <a:r>
              <a:rPr lang="en-GB" sz="1800" dirty="0" err="1" smtClean="0"/>
              <a:t>k</a:t>
            </a:r>
            <a:r>
              <a:rPr lang="en-GB" sz="1800" dirty="0" smtClean="0"/>
              <a:t> &lt;=</a:t>
            </a:r>
            <a:r>
              <a:rPr lang="en-GB" sz="1800" dirty="0" smtClean="0"/>
              <a:t> 100)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6.           	   then </a:t>
            </a:r>
            <a:r>
              <a:rPr lang="en-GB" sz="1800" dirty="0" err="1" smtClean="0">
                <a:solidFill>
                  <a:srgbClr val="FF0000"/>
                </a:solidFill>
              </a:rPr>
              <a:t>Goto</a:t>
            </a:r>
            <a:r>
              <a:rPr lang="en-GB" sz="1800" dirty="0" smtClean="0">
                <a:solidFill>
                  <a:srgbClr val="FF0000"/>
                </a:solidFill>
              </a:rPr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grpSp>
        <p:nvGrpSpPr>
          <p:cNvPr id="679940" name="Group 4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79941" name="Rectangle 5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9942" name="Rectangle 6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79943" name="Rectangle 7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100</a:t>
              </a:r>
            </a:p>
          </p:txBody>
        </p:sp>
        <p:sp>
          <p:nvSpPr>
            <p:cNvPr id="679944" name="Rectangle 8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6.</a:t>
              </a:r>
              <a:endParaRPr lang="en-US" sz="1800" dirty="0" smtClean="0">
                <a:solidFill>
                  <a:srgbClr val="FF0000"/>
                </a:solidFill>
                <a:latin typeface="Arial" pitchFamily="1" charset="0"/>
              </a:endParaRPr>
            </a:p>
            <a:p>
              <a:pPr eaLnBrk="1" hangingPunct="1"/>
              <a:r>
                <a:rPr lang="en-US" sz="1800" dirty="0" err="1" smtClean="0">
                  <a:solidFill>
                    <a:srgbClr val="FF0000"/>
                  </a:solidFill>
                  <a:latin typeface="Arial" pitchFamily="1" charset="0"/>
                </a:rPr>
                <a:t>Goto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Repeat</a:t>
              </a:r>
              <a:r>
                <a:rPr lang="en-US" sz="1800" dirty="0">
                  <a:solidFill>
                    <a:srgbClr val="0000CC"/>
                  </a:solidFill>
                  <a:latin typeface="Arial" pitchFamily="1" charset="0"/>
                </a:rPr>
                <a:t/>
              </a:r>
              <a:br>
                <a:rPr lang="en-US" sz="1800" dirty="0">
                  <a:solidFill>
                    <a:srgbClr val="0000CC"/>
                  </a:solidFill>
                  <a:latin typeface="Arial" pitchFamily="1" charset="0"/>
                </a:rPr>
              </a:br>
              <a:r>
                <a:rPr lang="en-US" sz="1800" dirty="0">
                  <a:solidFill>
                    <a:srgbClr val="0000CC"/>
                  </a:solidFill>
                  <a:latin typeface="Arial" pitchFamily="1" charset="0"/>
                </a:rPr>
                <a:t>(Step 3)</a:t>
              </a:r>
            </a:p>
          </p:txBody>
        </p:sp>
        <p:sp>
          <p:nvSpPr>
            <p:cNvPr id="679945" name="Text Box 9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79946" name="Rectangle 10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79947" name="Rectangle 11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4950</a:t>
              </a:r>
            </a:p>
          </p:txBody>
        </p:sp>
      </p:grpSp>
      <p:sp>
        <p:nvSpPr>
          <p:cNvPr id="679948" name="AutoShape 12"/>
          <p:cNvSpPr>
            <a:spLocks noChangeArrowheads="1"/>
          </p:cNvSpPr>
          <p:nvPr/>
        </p:nvSpPr>
        <p:spPr bwMode="auto">
          <a:xfrm>
            <a:off x="76200" y="4419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9949" name="AutoShape 13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Goto Step 3 and </a:t>
            </a:r>
          </a:p>
          <a:p>
            <a:pPr algn="l" eaLnBrk="1" hangingPunct="1"/>
            <a:r>
              <a:rPr lang="en-US" sz="1800" b="1"/>
              <a:t>Execute the loop-body again.  </a:t>
            </a:r>
          </a:p>
        </p:txBody>
      </p:sp>
      <p:sp>
        <p:nvSpPr>
          <p:cNvPr id="679950" name="Line 14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9951" name="Text Box 15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6.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99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round </a:t>
            </a:r>
          </a:p>
        </p:txBody>
      </p:sp>
      <p:sp>
        <p:nvSpPr>
          <p:cNvPr id="679952" name="Rectangle 16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47171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Sum-1-to-100;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3. Repeat</a:t>
            </a:r>
            <a:r>
              <a:rPr lang="en-GB" sz="1800" dirty="0">
                <a:solidFill>
                  <a:srgbClr val="FF0000"/>
                </a:solidFill>
              </a:rPr>
              <a:t>:   add </a:t>
            </a:r>
            <a:r>
              <a:rPr lang="en-GB" sz="1800" dirty="0" err="1">
                <a:solidFill>
                  <a:srgbClr val="FF0000"/>
                </a:solidFill>
              </a:rPr>
              <a:t>k</a:t>
            </a:r>
            <a:r>
              <a:rPr lang="en-GB" sz="1800" dirty="0">
                <a:solidFill>
                  <a:srgbClr val="FF0000"/>
                </a:solidFill>
              </a:rPr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 smtClean="0"/>
          </a:p>
          <a:p>
            <a:pPr>
              <a:lnSpc>
                <a:spcPct val="80000"/>
              </a:lnSpc>
              <a:buNone/>
            </a:pPr>
            <a:r>
              <a:rPr lang="en-GB" sz="1800" dirty="0" smtClean="0">
                <a:solidFill>
                  <a:srgbClr val="000090"/>
                </a:solidFill>
              </a:rPr>
              <a:t>5.            if (</a:t>
            </a:r>
            <a:r>
              <a:rPr lang="en-GB" sz="1800" dirty="0" err="1" smtClean="0">
                <a:solidFill>
                  <a:srgbClr val="000090"/>
                </a:solidFill>
              </a:rPr>
              <a:t>k</a:t>
            </a:r>
            <a:r>
              <a:rPr lang="en-GB" sz="1800" dirty="0" smtClean="0">
                <a:solidFill>
                  <a:srgbClr val="000090"/>
                </a:solidFill>
              </a:rPr>
              <a:t> &lt;= 100)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sp>
        <p:nvSpPr>
          <p:cNvPr id="647172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47173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47174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7175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47176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100</a:t>
              </a:r>
            </a:p>
          </p:txBody>
        </p:sp>
        <p:sp>
          <p:nvSpPr>
            <p:cNvPr id="647177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3.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sum + </a:t>
              </a:r>
              <a:r>
                <a:rPr lang="en-US" sz="1800" dirty="0" err="1">
                  <a:solidFill>
                    <a:srgbClr val="FF0000"/>
                  </a:solidFill>
                  <a:latin typeface="Arial" pitchFamily="1" charset="0"/>
                </a:rPr>
                <a:t>k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 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= 4950 + 100</a:t>
              </a:r>
            </a:p>
          </p:txBody>
        </p:sp>
        <p:sp>
          <p:nvSpPr>
            <p:cNvPr id="647178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47179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47180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5050</a:t>
              </a:r>
            </a:p>
          </p:txBody>
        </p:sp>
      </p:grpSp>
      <p:sp>
        <p:nvSpPr>
          <p:cNvPr id="647181" name="AutoShape 13"/>
          <p:cNvSpPr>
            <a:spLocks noChangeArrowheads="1"/>
          </p:cNvSpPr>
          <p:nvPr/>
        </p:nvSpPr>
        <p:spPr bwMode="auto">
          <a:xfrm>
            <a:off x="76200" y="3429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7182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Add 100 to sum;</a:t>
            </a:r>
          </a:p>
          <a:p>
            <a:pPr algn="l" eaLnBrk="1" hangingPunct="1"/>
            <a:r>
              <a:rPr lang="en-US" sz="1800" b="1"/>
              <a:t>The new value of sum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47183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7184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65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3.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100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round of loop-body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49219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Sum-1-to-100;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>
                <a:solidFill>
                  <a:srgbClr val="FF0000"/>
                </a:solidFill>
              </a:rPr>
              <a:t>4.            add 1 to </a:t>
            </a:r>
            <a:r>
              <a:rPr lang="en-GB" sz="1800" dirty="0" err="1">
                <a:solidFill>
                  <a:srgbClr val="FF0000"/>
                </a:solidFill>
              </a:rPr>
              <a:t>k</a:t>
            </a:r>
            <a:endParaRPr lang="en-GB" sz="18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en-GB" sz="1800" dirty="0" smtClean="0">
                <a:solidFill>
                  <a:srgbClr val="000090"/>
                </a:solidFill>
              </a:rPr>
              <a:t>5.            if (</a:t>
            </a:r>
            <a:r>
              <a:rPr lang="en-GB" sz="1800" dirty="0" err="1" smtClean="0">
                <a:solidFill>
                  <a:srgbClr val="000090"/>
                </a:solidFill>
              </a:rPr>
              <a:t>k</a:t>
            </a:r>
            <a:r>
              <a:rPr lang="en-GB" sz="1800" dirty="0" smtClean="0">
                <a:solidFill>
                  <a:srgbClr val="000090"/>
                </a:solidFill>
              </a:rPr>
              <a:t> &lt;= 100)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sp>
        <p:nvSpPr>
          <p:cNvPr id="649220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49221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49222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9223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49224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101</a:t>
              </a:r>
            </a:p>
          </p:txBody>
        </p:sp>
        <p:sp>
          <p:nvSpPr>
            <p:cNvPr id="649225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4.</a:t>
              </a:r>
            </a:p>
            <a:p>
              <a:pPr eaLnBrk="1" hangingPunct="1"/>
              <a:r>
                <a:rPr lang="en-US" sz="1800" dirty="0" err="1">
                  <a:solidFill>
                    <a:srgbClr val="FF0000"/>
                  </a:solidFill>
                  <a:latin typeface="Arial" pitchFamily="1" charset="0"/>
                </a:rPr>
                <a:t>k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 + 1 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= 100 + 1</a:t>
              </a:r>
            </a:p>
          </p:txBody>
        </p:sp>
        <p:sp>
          <p:nvSpPr>
            <p:cNvPr id="649226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49227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49228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5050</a:t>
              </a:r>
            </a:p>
          </p:txBody>
        </p:sp>
      </p:grpSp>
      <p:sp>
        <p:nvSpPr>
          <p:cNvPr id="649229" name="AutoShape 13"/>
          <p:cNvSpPr>
            <a:spLocks noChangeArrowheads="1"/>
          </p:cNvSpPr>
          <p:nvPr/>
        </p:nvSpPr>
        <p:spPr bwMode="auto">
          <a:xfrm>
            <a:off x="76200" y="3733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9230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Increment k;</a:t>
            </a:r>
          </a:p>
          <a:p>
            <a:pPr algn="l" eaLnBrk="1" hangingPunct="1"/>
            <a:r>
              <a:rPr lang="en-US" sz="1800" b="1"/>
              <a:t>The new value of k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49231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9232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733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4.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100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round of loop-body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51267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Sum-1-to-100;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 smtClean="0"/>
          </a:p>
          <a:p>
            <a:pPr>
              <a:lnSpc>
                <a:spcPct val="80000"/>
              </a:lnSpc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5.            if (</a:t>
            </a:r>
            <a:r>
              <a:rPr lang="en-GB" sz="1800" dirty="0" err="1" smtClean="0">
                <a:solidFill>
                  <a:srgbClr val="FF0000"/>
                </a:solidFill>
              </a:rPr>
              <a:t>k</a:t>
            </a:r>
            <a:r>
              <a:rPr lang="en-GB" sz="1800" dirty="0" smtClean="0">
                <a:solidFill>
                  <a:srgbClr val="FF0000"/>
                </a:solidFill>
              </a:rPr>
              <a:t> &lt;= 100)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sp>
        <p:nvSpPr>
          <p:cNvPr id="651268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51269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51270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271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51272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101</a:t>
              </a:r>
            </a:p>
          </p:txBody>
        </p:sp>
        <p:sp>
          <p:nvSpPr>
            <p:cNvPr id="651273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5.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(</a:t>
              </a:r>
              <a:r>
                <a:rPr lang="en-US" sz="1800" dirty="0" err="1">
                  <a:solidFill>
                    <a:srgbClr val="FF0000"/>
                  </a:solidFill>
                  <a:latin typeface="Arial" pitchFamily="1" charset="0"/>
                </a:rPr>
                <a:t>k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&lt;= 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100)?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(101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&lt;= 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100)? 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=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FALSE</a:t>
              </a:r>
              <a:endParaRPr lang="en-US" sz="1800" dirty="0">
                <a:solidFill>
                  <a:srgbClr val="FF0000"/>
                </a:solidFill>
                <a:latin typeface="Arial" pitchFamily="1" charset="0"/>
              </a:endParaRPr>
            </a:p>
          </p:txBody>
        </p:sp>
        <p:sp>
          <p:nvSpPr>
            <p:cNvPr id="651274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51275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51276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5050</a:t>
              </a:r>
            </a:p>
          </p:txBody>
        </p:sp>
      </p:grpSp>
      <p:sp>
        <p:nvSpPr>
          <p:cNvPr id="651277" name="AutoShape 13"/>
          <p:cNvSpPr>
            <a:spLocks noChangeArrowheads="1"/>
          </p:cNvSpPr>
          <p:nvPr/>
        </p:nvSpPr>
        <p:spPr bwMode="auto">
          <a:xfrm>
            <a:off x="76200" y="4114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1278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 dirty="0"/>
              <a:t>Condition check: </a:t>
            </a:r>
          </a:p>
          <a:p>
            <a:pPr algn="l" eaLnBrk="1" hangingPunct="1"/>
            <a:r>
              <a:rPr lang="en-US" sz="1800" b="1" dirty="0"/>
              <a:t>  evaluate (</a:t>
            </a:r>
            <a:r>
              <a:rPr lang="en-US" sz="1800" b="1" dirty="0" err="1"/>
              <a:t>k</a:t>
            </a:r>
            <a:r>
              <a:rPr lang="en-US" sz="1800" b="1" dirty="0" smtClean="0"/>
              <a:t> &lt;= </a:t>
            </a:r>
            <a:r>
              <a:rPr lang="en-US" sz="1800" b="1" dirty="0"/>
              <a:t>100)?</a:t>
            </a:r>
          </a:p>
          <a:p>
            <a:pPr algn="l" eaLnBrk="1" hangingPunct="1"/>
            <a:r>
              <a:rPr lang="en-US" sz="1800" b="1" dirty="0"/>
              <a:t> 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0000CC"/>
                </a:solidFill>
              </a:rPr>
              <a:t>FALSE </a:t>
            </a:r>
            <a:r>
              <a:rPr lang="en-US" sz="1800" b="1" dirty="0" err="1">
                <a:solidFill>
                  <a:srgbClr val="0000CC"/>
                </a:solidFill>
                <a:sym typeface="Wingdings" pitchFamily="1" charset="2"/>
              </a:rPr>
              <a:t></a:t>
            </a:r>
            <a:r>
              <a:rPr lang="en-US" sz="1800" b="1" dirty="0">
                <a:solidFill>
                  <a:srgbClr val="0000CC"/>
                </a:solidFill>
                <a:sym typeface="Wingdings" pitchFamily="1" charset="2"/>
              </a:rPr>
              <a:t> execute Step 7 next.</a:t>
            </a:r>
            <a:r>
              <a:rPr lang="en-US" sz="1800" b="1" dirty="0"/>
              <a:t> </a:t>
            </a:r>
          </a:p>
        </p:txBody>
      </p:sp>
      <p:sp>
        <p:nvSpPr>
          <p:cNvPr id="651279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1280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5.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100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loop-test</a:t>
            </a:r>
            <a:r>
              <a:rPr lang="en-US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53315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Sum-1-to-100;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 smtClean="0"/>
          </a:p>
          <a:p>
            <a:pPr>
              <a:lnSpc>
                <a:spcPct val="80000"/>
              </a:lnSpc>
              <a:buNone/>
            </a:pPr>
            <a:r>
              <a:rPr lang="en-GB" sz="1800" dirty="0" smtClean="0">
                <a:solidFill>
                  <a:srgbClr val="000090"/>
                </a:solidFill>
              </a:rPr>
              <a:t>5.            if (</a:t>
            </a:r>
            <a:r>
              <a:rPr lang="en-GB" sz="1800" dirty="0" err="1" smtClean="0">
                <a:solidFill>
                  <a:srgbClr val="000090"/>
                </a:solidFill>
              </a:rPr>
              <a:t>k</a:t>
            </a:r>
            <a:r>
              <a:rPr lang="en-GB" sz="1800" dirty="0" smtClean="0">
                <a:solidFill>
                  <a:srgbClr val="000090"/>
                </a:solidFill>
              </a:rPr>
              <a:t> &lt;= 100)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7.           	   else  </a:t>
            </a:r>
            <a:r>
              <a:rPr lang="en-GB" sz="1800" dirty="0" err="1" smtClean="0">
                <a:solidFill>
                  <a:srgbClr val="FF0000"/>
                </a:solidFill>
              </a:rPr>
              <a:t>Goto</a:t>
            </a:r>
            <a:r>
              <a:rPr lang="en-GB" sz="1800" dirty="0" smtClean="0">
                <a:solidFill>
                  <a:srgbClr val="FF0000"/>
                </a:solidFill>
              </a:rPr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  print out the value of sum</a:t>
            </a:r>
            <a:r>
              <a:rPr lang="en-GB" sz="2000" dirty="0"/>
              <a:t> </a:t>
            </a:r>
          </a:p>
        </p:txBody>
      </p:sp>
      <p:sp>
        <p:nvSpPr>
          <p:cNvPr id="653316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53317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53318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319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53320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101</a:t>
              </a:r>
            </a:p>
          </p:txBody>
        </p:sp>
        <p:sp>
          <p:nvSpPr>
            <p:cNvPr id="653321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7.</a:t>
              </a:r>
              <a:endParaRPr lang="en-US" sz="1800" dirty="0" smtClean="0">
                <a:solidFill>
                  <a:srgbClr val="FF0000"/>
                </a:solidFill>
                <a:latin typeface="Arial" pitchFamily="1" charset="0"/>
              </a:endParaRPr>
            </a:p>
            <a:p>
              <a:pPr eaLnBrk="1" hangingPunct="1"/>
              <a:r>
                <a:rPr lang="en-US" sz="1800" dirty="0" err="1" smtClean="0">
                  <a:solidFill>
                    <a:srgbClr val="FF0000"/>
                  </a:solidFill>
                  <a:latin typeface="Arial" pitchFamily="1" charset="0"/>
                </a:rPr>
                <a:t>Goto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finish</a:t>
              </a:r>
              <a:r>
                <a:rPr lang="en-US" sz="1800" dirty="0">
                  <a:solidFill>
                    <a:srgbClr val="0000CC"/>
                  </a:solidFill>
                  <a:latin typeface="Arial" pitchFamily="1" charset="0"/>
                </a:rPr>
                <a:t/>
              </a:r>
              <a:br>
                <a:rPr lang="en-US" sz="1800" dirty="0">
                  <a:solidFill>
                    <a:srgbClr val="0000CC"/>
                  </a:solidFill>
                  <a:latin typeface="Arial" pitchFamily="1" charset="0"/>
                </a:rPr>
              </a:br>
              <a:r>
                <a:rPr lang="en-US" sz="1800" dirty="0">
                  <a:solidFill>
                    <a:srgbClr val="0000CC"/>
                  </a:solidFill>
                  <a:latin typeface="Arial" pitchFamily="1" charset="0"/>
                </a:rPr>
                <a:t>(Step 8)</a:t>
              </a:r>
            </a:p>
          </p:txBody>
        </p:sp>
        <p:sp>
          <p:nvSpPr>
            <p:cNvPr id="653322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53323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53324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5050</a:t>
              </a:r>
            </a:p>
          </p:txBody>
        </p:sp>
      </p:grpSp>
      <p:sp>
        <p:nvSpPr>
          <p:cNvPr id="653325" name="AutoShape 13"/>
          <p:cNvSpPr>
            <a:spLocks noChangeArrowheads="1"/>
          </p:cNvSpPr>
          <p:nvPr/>
        </p:nvSpPr>
        <p:spPr bwMode="auto">
          <a:xfrm>
            <a:off x="76200" y="4800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3326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Goto finish </a:t>
            </a:r>
            <a:r>
              <a:rPr lang="en-US" sz="1800" b="1">
                <a:solidFill>
                  <a:srgbClr val="0000CC"/>
                </a:solidFill>
              </a:rPr>
              <a:t>(Step 8)</a:t>
            </a:r>
          </a:p>
          <a:p>
            <a:pPr algn="l" eaLnBrk="1" hangingPunct="1"/>
            <a:r>
              <a:rPr lang="en-US" sz="1800" b="1"/>
              <a:t>   (exit the iterative loop!) </a:t>
            </a:r>
          </a:p>
        </p:txBody>
      </p:sp>
      <p:sp>
        <p:nvSpPr>
          <p:cNvPr id="653327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3328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7.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&amp; exit the iterative loop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00067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>
                <a:solidFill>
                  <a:srgbClr val="FF0000"/>
                </a:solidFill>
              </a:rPr>
              <a:t>1.            sum </a:t>
            </a:r>
            <a:r>
              <a:rPr lang="en-GB" sz="1800" dirty="0" err="1">
                <a:solidFill>
                  <a:srgbClr val="FF0000"/>
                </a:solidFill>
                <a:sym typeface="Wingdings" pitchFamily="1" charset="2"/>
              </a:rPr>
              <a:t></a:t>
            </a:r>
            <a:r>
              <a:rPr lang="en-GB" sz="1800" dirty="0">
                <a:solidFill>
                  <a:srgbClr val="FF0000"/>
                </a:solidFill>
              </a:rPr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 smtClean="0"/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5.            if (</a:t>
            </a:r>
            <a:r>
              <a:rPr lang="en-GB" sz="1800" dirty="0" err="1" smtClean="0"/>
              <a:t>k</a:t>
            </a:r>
            <a:r>
              <a:rPr lang="en-GB" sz="1800" dirty="0" smtClean="0"/>
              <a:t> &lt;= 5)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sp>
        <p:nvSpPr>
          <p:cNvPr id="600068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</a:t>
            </a:r>
          </a:p>
        </p:txBody>
      </p:sp>
      <p:grpSp>
        <p:nvGrpSpPr>
          <p:cNvPr id="600069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00070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0071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00072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  <p:sp>
          <p:nvSpPr>
            <p:cNvPr id="600073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1.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Sum </a:t>
              </a:r>
              <a:r>
                <a:rPr lang="en-US" sz="1800" dirty="0" err="1">
                  <a:solidFill>
                    <a:srgbClr val="FF0000"/>
                  </a:solidFill>
                  <a:latin typeface="Arial" pitchFamily="1" charset="0"/>
                  <a:sym typeface="Wingdings" pitchFamily="1" charset="2"/>
                </a:rPr>
                <a:t>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  <a:sym typeface="Wingdings" pitchFamily="1" charset="2"/>
                </a:rPr>
                <a:t> 0;</a:t>
              </a:r>
              <a:endParaRPr lang="en-US" sz="1800" dirty="0">
                <a:solidFill>
                  <a:srgbClr val="FF0000"/>
                </a:solidFill>
                <a:latin typeface="Arial" pitchFamily="1" charset="0"/>
              </a:endParaRPr>
            </a:p>
          </p:txBody>
        </p:sp>
        <p:sp>
          <p:nvSpPr>
            <p:cNvPr id="600074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00075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00076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0</a:t>
              </a:r>
            </a:p>
          </p:txBody>
        </p:sp>
      </p:grpSp>
      <p:sp>
        <p:nvSpPr>
          <p:cNvPr id="600077" name="AutoShape 13"/>
          <p:cNvSpPr>
            <a:spLocks noChangeArrowheads="1"/>
          </p:cNvSpPr>
          <p:nvPr/>
        </p:nvSpPr>
        <p:spPr bwMode="auto">
          <a:xfrm>
            <a:off x="76200" y="2667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0078" name="Text Box 14"/>
          <p:cNvSpPr txBox="1">
            <a:spLocks noChangeArrowheads="1"/>
          </p:cNvSpPr>
          <p:nvPr/>
        </p:nvSpPr>
        <p:spPr bwMode="auto">
          <a:xfrm>
            <a:off x="5181600" y="2073275"/>
            <a:ext cx="3048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Start of execution, </a:t>
            </a:r>
          </a:p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   at Step 1.</a:t>
            </a:r>
          </a:p>
        </p:txBody>
      </p:sp>
      <p:sp>
        <p:nvSpPr>
          <p:cNvPr id="600079" name="AutoShape 15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Assignment statement;</a:t>
            </a:r>
          </a:p>
          <a:p>
            <a:pPr algn="l" eaLnBrk="1" hangingPunct="1"/>
            <a:r>
              <a:rPr lang="en-US" sz="1800" b="1"/>
              <a:t>The value of 0 is stored in the</a:t>
            </a:r>
            <a:br>
              <a:rPr lang="en-US" sz="1800" b="1"/>
            </a:br>
            <a:r>
              <a:rPr lang="en-US" sz="1800" b="1"/>
              <a:t>storage box called sum.</a:t>
            </a:r>
          </a:p>
        </p:txBody>
      </p:sp>
      <p:sp>
        <p:nvSpPr>
          <p:cNvPr id="600080" name="Line 16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02115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>
                <a:solidFill>
                  <a:srgbClr val="FF3300"/>
                </a:solidFill>
              </a:rPr>
              <a:t>2.            </a:t>
            </a:r>
            <a:r>
              <a:rPr lang="en-GB" sz="1800" dirty="0" err="1">
                <a:solidFill>
                  <a:srgbClr val="FF3300"/>
                </a:solidFill>
              </a:rPr>
              <a:t>k</a:t>
            </a:r>
            <a:r>
              <a:rPr lang="en-GB" sz="1800" dirty="0">
                <a:solidFill>
                  <a:srgbClr val="FF3300"/>
                </a:solidFill>
              </a:rPr>
              <a:t> </a:t>
            </a:r>
            <a:r>
              <a:rPr lang="en-GB" sz="1800" dirty="0" err="1">
                <a:solidFill>
                  <a:srgbClr val="FF3300"/>
                </a:solidFill>
                <a:sym typeface="Wingdings" pitchFamily="1" charset="2"/>
              </a:rPr>
              <a:t></a:t>
            </a:r>
            <a:r>
              <a:rPr lang="en-GB" sz="1800" dirty="0">
                <a:solidFill>
                  <a:srgbClr val="FF3300"/>
                </a:solidFill>
              </a:rPr>
              <a:t> 1</a:t>
            </a:r>
            <a:endParaRPr lang="en-GB" sz="1800" dirty="0" smtClean="0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 smtClean="0"/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5.            if (</a:t>
            </a:r>
            <a:r>
              <a:rPr lang="en-GB" sz="1800" dirty="0" err="1" smtClean="0"/>
              <a:t>k</a:t>
            </a:r>
            <a:r>
              <a:rPr lang="en-GB" sz="1800" dirty="0" smtClean="0"/>
              <a:t> &lt;= 5)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sp>
        <p:nvSpPr>
          <p:cNvPr id="602116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02117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02118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119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02120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1</a:t>
              </a:r>
            </a:p>
          </p:txBody>
        </p:sp>
        <p:sp>
          <p:nvSpPr>
            <p:cNvPr id="602121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2.</a:t>
              </a:r>
            </a:p>
            <a:p>
              <a:pPr eaLnBrk="1" hangingPunct="1"/>
              <a:r>
                <a:rPr lang="en-US" sz="1800" dirty="0" err="1">
                  <a:solidFill>
                    <a:srgbClr val="FF0000"/>
                  </a:solidFill>
                  <a:latin typeface="Arial" pitchFamily="1" charset="0"/>
                </a:rPr>
                <a:t>k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 </a:t>
              </a:r>
              <a:r>
                <a:rPr lang="en-US" sz="1800" dirty="0" err="1">
                  <a:solidFill>
                    <a:srgbClr val="FF0000"/>
                  </a:solidFill>
                  <a:latin typeface="Arial" pitchFamily="1" charset="0"/>
                  <a:sym typeface="Wingdings" pitchFamily="1" charset="2"/>
                </a:rPr>
                <a:t>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  <a:sym typeface="Wingdings" pitchFamily="1" charset="2"/>
                </a:rPr>
                <a:t> 1;</a:t>
              </a:r>
              <a:endParaRPr lang="en-US" sz="1800" dirty="0">
                <a:solidFill>
                  <a:srgbClr val="FF0000"/>
                </a:solidFill>
                <a:latin typeface="Arial" pitchFamily="1" charset="0"/>
              </a:endParaRPr>
            </a:p>
          </p:txBody>
        </p:sp>
        <p:sp>
          <p:nvSpPr>
            <p:cNvPr id="602122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02123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02124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0</a:t>
              </a:r>
            </a:p>
          </p:txBody>
        </p:sp>
      </p:grpSp>
      <p:sp>
        <p:nvSpPr>
          <p:cNvPr id="602125" name="AutoShape 13"/>
          <p:cNvSpPr>
            <a:spLocks noChangeArrowheads="1"/>
          </p:cNvSpPr>
          <p:nvPr/>
        </p:nvSpPr>
        <p:spPr bwMode="auto">
          <a:xfrm>
            <a:off x="76200" y="3048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2127" name="AutoShape 15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Assignment statement;</a:t>
            </a:r>
          </a:p>
          <a:p>
            <a:pPr algn="l" eaLnBrk="1" hangingPunct="1"/>
            <a:r>
              <a:rPr lang="en-US" sz="1800" b="1"/>
              <a:t>The value of 1 is stored in the</a:t>
            </a:r>
            <a:br>
              <a:rPr lang="en-US" sz="1800" b="1"/>
            </a:br>
            <a:r>
              <a:rPr lang="en-US" sz="1800" b="1"/>
              <a:t>storage box called k.</a:t>
            </a:r>
          </a:p>
        </p:txBody>
      </p:sp>
      <p:sp>
        <p:nvSpPr>
          <p:cNvPr id="602128" name="Line 16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2129" name="Text Box 17"/>
          <p:cNvSpPr txBox="1">
            <a:spLocks noChangeArrowheads="1"/>
          </p:cNvSpPr>
          <p:nvPr/>
        </p:nvSpPr>
        <p:spPr bwMode="auto">
          <a:xfrm>
            <a:off x="5181600" y="2073275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2.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593923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3. Repeat</a:t>
            </a:r>
            <a:r>
              <a:rPr lang="en-GB" sz="1800" dirty="0">
                <a:solidFill>
                  <a:srgbClr val="FF0000"/>
                </a:solidFill>
              </a:rPr>
              <a:t>:   add </a:t>
            </a:r>
            <a:r>
              <a:rPr lang="en-GB" sz="1800" dirty="0" err="1">
                <a:solidFill>
                  <a:srgbClr val="FF0000"/>
                </a:solidFill>
              </a:rPr>
              <a:t>k</a:t>
            </a:r>
            <a:r>
              <a:rPr lang="en-GB" sz="1800" dirty="0">
                <a:solidFill>
                  <a:srgbClr val="FF0000"/>
                </a:solidFill>
              </a:rPr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 smtClean="0"/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5.            if (</a:t>
            </a:r>
            <a:r>
              <a:rPr lang="en-GB" sz="1800" dirty="0" err="1" smtClean="0"/>
              <a:t>k</a:t>
            </a:r>
            <a:r>
              <a:rPr lang="en-GB" sz="1800" dirty="0" smtClean="0"/>
              <a:t> &lt;= 5)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sp>
        <p:nvSpPr>
          <p:cNvPr id="593924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593925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593926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3927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593928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</a:t>
              </a:r>
            </a:p>
          </p:txBody>
        </p:sp>
        <p:sp>
          <p:nvSpPr>
            <p:cNvPr id="593929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3.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sum + </a:t>
              </a:r>
              <a:r>
                <a:rPr lang="en-US" sz="1800" dirty="0" err="1">
                  <a:solidFill>
                    <a:srgbClr val="FF0000"/>
                  </a:solidFill>
                  <a:latin typeface="Arial" pitchFamily="1" charset="0"/>
                </a:rPr>
                <a:t>k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 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= 0 + 1</a:t>
              </a:r>
            </a:p>
          </p:txBody>
        </p:sp>
        <p:sp>
          <p:nvSpPr>
            <p:cNvPr id="593930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593931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593932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1</a:t>
              </a:r>
            </a:p>
          </p:txBody>
        </p:sp>
      </p:grpSp>
      <p:sp>
        <p:nvSpPr>
          <p:cNvPr id="593933" name="AutoShape 13"/>
          <p:cNvSpPr>
            <a:spLocks noChangeArrowheads="1"/>
          </p:cNvSpPr>
          <p:nvPr/>
        </p:nvSpPr>
        <p:spPr bwMode="auto">
          <a:xfrm>
            <a:off x="76200" y="3429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35" name="AutoShape 15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Assignment statement;</a:t>
            </a:r>
          </a:p>
          <a:p>
            <a:pPr algn="l" eaLnBrk="1" hangingPunct="1"/>
            <a:r>
              <a:rPr lang="en-US" sz="1800" b="1"/>
              <a:t>The new value of sum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593936" name="Line 16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37" name="Text Box 17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3.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start of “body-of-loop”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08259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>
                <a:solidFill>
                  <a:srgbClr val="FF0000"/>
                </a:solidFill>
              </a:rPr>
              <a:t>4.            add 1 to </a:t>
            </a:r>
            <a:r>
              <a:rPr lang="en-GB" sz="1800" dirty="0" err="1">
                <a:solidFill>
                  <a:srgbClr val="FF0000"/>
                </a:solidFill>
              </a:rPr>
              <a:t>k</a:t>
            </a:r>
            <a:endParaRPr lang="en-GB" sz="18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5.            if (</a:t>
            </a:r>
            <a:r>
              <a:rPr lang="en-GB" sz="1800" dirty="0" err="1" smtClean="0"/>
              <a:t>k</a:t>
            </a:r>
            <a:r>
              <a:rPr lang="en-GB" sz="1800" dirty="0" smtClean="0"/>
              <a:t> &lt;= 5)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sp>
        <p:nvSpPr>
          <p:cNvPr id="608260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08261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08262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8263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08264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2</a:t>
              </a:r>
            </a:p>
          </p:txBody>
        </p:sp>
        <p:sp>
          <p:nvSpPr>
            <p:cNvPr id="608265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4.</a:t>
              </a:r>
            </a:p>
            <a:p>
              <a:pPr eaLnBrk="1" hangingPunct="1"/>
              <a:r>
                <a:rPr lang="en-US" sz="1800" dirty="0" err="1">
                  <a:solidFill>
                    <a:srgbClr val="FF0000"/>
                  </a:solidFill>
                  <a:latin typeface="Arial" pitchFamily="1" charset="0"/>
                </a:rPr>
                <a:t>k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 + 1 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= 1 + 1</a:t>
              </a:r>
            </a:p>
          </p:txBody>
        </p:sp>
        <p:sp>
          <p:nvSpPr>
            <p:cNvPr id="608266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08267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08268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</a:t>
              </a:r>
            </a:p>
          </p:txBody>
        </p:sp>
      </p:grpSp>
      <p:sp>
        <p:nvSpPr>
          <p:cNvPr id="608269" name="AutoShape 13"/>
          <p:cNvSpPr>
            <a:spLocks noChangeArrowheads="1"/>
          </p:cNvSpPr>
          <p:nvPr/>
        </p:nvSpPr>
        <p:spPr bwMode="auto">
          <a:xfrm>
            <a:off x="76200" y="3733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8270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Assignment statement;</a:t>
            </a:r>
          </a:p>
          <a:p>
            <a:pPr algn="l" eaLnBrk="1" hangingPunct="1"/>
            <a:r>
              <a:rPr lang="en-US" sz="1800" b="1"/>
              <a:t>The new value of k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08271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8272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4.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inside “body-of-loop”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06211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 smtClean="0"/>
          </a:p>
          <a:p>
            <a:pPr>
              <a:lnSpc>
                <a:spcPct val="80000"/>
              </a:lnSpc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5.            if (</a:t>
            </a:r>
            <a:r>
              <a:rPr lang="en-GB" sz="1800" dirty="0" err="1" smtClean="0">
                <a:solidFill>
                  <a:srgbClr val="FF0000"/>
                </a:solidFill>
              </a:rPr>
              <a:t>k</a:t>
            </a:r>
            <a:r>
              <a:rPr lang="en-GB" sz="1800" dirty="0" smtClean="0">
                <a:solidFill>
                  <a:srgbClr val="FF0000"/>
                </a:solidFill>
              </a:rPr>
              <a:t> &lt;= 5)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6.           	   then </a:t>
            </a:r>
            <a:r>
              <a:rPr lang="en-GB" sz="1800" dirty="0" err="1" smtClean="0"/>
              <a:t>Goto</a:t>
            </a:r>
            <a:r>
              <a:rPr lang="en-GB" sz="1800" dirty="0" smtClean="0"/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sp>
        <p:nvSpPr>
          <p:cNvPr id="606212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06213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06214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215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06216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2</a:t>
              </a:r>
            </a:p>
          </p:txBody>
        </p:sp>
        <p:sp>
          <p:nvSpPr>
            <p:cNvPr id="606217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5.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(</a:t>
              </a:r>
              <a:r>
                <a:rPr lang="en-US" sz="1800" dirty="0" err="1">
                  <a:solidFill>
                    <a:srgbClr val="FF0000"/>
                  </a:solidFill>
                  <a:latin typeface="Arial" pitchFamily="1" charset="0"/>
                </a:rPr>
                <a:t>k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&lt;= 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5)?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(2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&lt;= </a:t>
              </a:r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5)?</a:t>
              </a:r>
            </a:p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=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TRUE</a:t>
              </a:r>
              <a:endParaRPr lang="en-US" sz="1800" dirty="0">
                <a:solidFill>
                  <a:srgbClr val="FF0000"/>
                </a:solidFill>
                <a:latin typeface="Arial" pitchFamily="1" charset="0"/>
              </a:endParaRPr>
            </a:p>
          </p:txBody>
        </p:sp>
        <p:sp>
          <p:nvSpPr>
            <p:cNvPr id="606218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06219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06220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</a:t>
              </a:r>
            </a:p>
          </p:txBody>
        </p:sp>
      </p:grpSp>
      <p:sp>
        <p:nvSpPr>
          <p:cNvPr id="606221" name="AutoShape 13"/>
          <p:cNvSpPr>
            <a:spLocks noChangeArrowheads="1"/>
          </p:cNvSpPr>
          <p:nvPr/>
        </p:nvSpPr>
        <p:spPr bwMode="auto">
          <a:xfrm>
            <a:off x="76200" y="4114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6222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 dirty="0"/>
              <a:t>Condition check: </a:t>
            </a:r>
          </a:p>
          <a:p>
            <a:pPr algn="l" eaLnBrk="1" hangingPunct="1"/>
            <a:r>
              <a:rPr lang="en-US" sz="1800" b="1" dirty="0"/>
              <a:t>  evaluate (</a:t>
            </a:r>
            <a:r>
              <a:rPr lang="en-US" sz="1800" b="1" dirty="0" err="1"/>
              <a:t>k</a:t>
            </a:r>
            <a:r>
              <a:rPr lang="en-US" sz="1800" b="1" dirty="0" smtClean="0"/>
              <a:t> &lt;= </a:t>
            </a:r>
            <a:r>
              <a:rPr lang="en-US" sz="1800" b="1" dirty="0"/>
              <a:t>5)?</a:t>
            </a:r>
          </a:p>
          <a:p>
            <a:pPr algn="l" eaLnBrk="1" hangingPunct="1"/>
            <a:r>
              <a:rPr lang="en-US" sz="1800" b="1" dirty="0"/>
              <a:t> </a:t>
            </a:r>
            <a:r>
              <a:rPr lang="en-US" sz="1800" b="1" dirty="0" smtClean="0"/>
              <a:t> TRUE </a:t>
            </a:r>
            <a:r>
              <a:rPr lang="en-US" sz="1800" b="1" dirty="0" err="1">
                <a:sym typeface="Wingdings" pitchFamily="1" charset="2"/>
              </a:rPr>
              <a:t></a:t>
            </a:r>
            <a:r>
              <a:rPr lang="en-US" sz="1800" b="1" dirty="0">
                <a:sym typeface="Wingdings" pitchFamily="1" charset="2"/>
              </a:rPr>
              <a:t> execute Step 6 next.</a:t>
            </a:r>
            <a:r>
              <a:rPr lang="en-US" sz="1800" b="1" dirty="0"/>
              <a:t> </a:t>
            </a:r>
          </a:p>
        </p:txBody>
      </p:sp>
      <p:sp>
        <p:nvSpPr>
          <p:cNvPr id="606223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6224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5.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loop-test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12355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 dirty="0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1.            sum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2.            </a:t>
            </a:r>
            <a:r>
              <a:rPr lang="en-GB" sz="1800" dirty="0" err="1"/>
              <a:t>k</a:t>
            </a:r>
            <a:r>
              <a:rPr lang="en-GB" sz="1800" dirty="0"/>
              <a:t> </a:t>
            </a:r>
            <a:r>
              <a:rPr lang="en-GB" sz="1800" dirty="0" err="1">
                <a:sym typeface="Wingdings" pitchFamily="1" charset="2"/>
              </a:rPr>
              <a:t></a:t>
            </a:r>
            <a:r>
              <a:rPr lang="en-GB" sz="1800" dirty="0"/>
              <a:t> 1</a:t>
            </a:r>
            <a:endParaRPr lang="en-GB" sz="18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3. Repeat</a:t>
            </a:r>
            <a:r>
              <a:rPr lang="en-GB" sz="1800" dirty="0"/>
              <a:t>:   add </a:t>
            </a:r>
            <a:r>
              <a:rPr lang="en-GB" sz="1800" dirty="0" err="1"/>
              <a:t>k</a:t>
            </a:r>
            <a:r>
              <a:rPr lang="en-GB" sz="1800" dirty="0"/>
              <a:t>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/>
              <a:t>4.            add 1 to </a:t>
            </a:r>
            <a:r>
              <a:rPr lang="en-GB" sz="1800" dirty="0" err="1"/>
              <a:t>k</a:t>
            </a:r>
            <a:endParaRPr lang="en-GB" sz="1800" dirty="0" smtClean="0"/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5.            if (</a:t>
            </a:r>
            <a:r>
              <a:rPr lang="en-GB" sz="1800" dirty="0" err="1" smtClean="0"/>
              <a:t>k</a:t>
            </a:r>
            <a:r>
              <a:rPr lang="en-GB" sz="1800" dirty="0" smtClean="0"/>
              <a:t> &lt;= 5)      (* means &lt; or = *)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6.           	   then </a:t>
            </a:r>
            <a:r>
              <a:rPr lang="en-GB" sz="1800" dirty="0" err="1" smtClean="0">
                <a:solidFill>
                  <a:srgbClr val="FF0000"/>
                </a:solidFill>
              </a:rPr>
              <a:t>Goto</a:t>
            </a:r>
            <a:r>
              <a:rPr lang="en-GB" sz="1800" dirty="0" smtClean="0">
                <a:solidFill>
                  <a:srgbClr val="FF0000"/>
                </a:solidFill>
              </a:rPr>
              <a:t> Step 3. Repeat</a:t>
            </a:r>
          </a:p>
          <a:p>
            <a:pPr>
              <a:lnSpc>
                <a:spcPct val="80000"/>
              </a:lnSpc>
              <a:buNone/>
            </a:pPr>
            <a:r>
              <a:rPr lang="en-GB" sz="1800" dirty="0" smtClean="0"/>
              <a:t>7.           	   else  </a:t>
            </a:r>
            <a:r>
              <a:rPr lang="en-GB" sz="1800" dirty="0" err="1" smtClean="0"/>
              <a:t>Goto</a:t>
            </a:r>
            <a:r>
              <a:rPr lang="en-GB" sz="1800" dirty="0" smtClean="0"/>
              <a:t>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dirty="0" smtClean="0"/>
              <a:t>Finish</a:t>
            </a:r>
            <a:r>
              <a:rPr lang="en-GB" sz="1800" dirty="0"/>
              <a:t>:   print out the value of sum</a:t>
            </a:r>
            <a:r>
              <a:rPr lang="en-GB" sz="2000" dirty="0"/>
              <a:t> </a:t>
            </a:r>
          </a:p>
        </p:txBody>
      </p:sp>
      <p:sp>
        <p:nvSpPr>
          <p:cNvPr id="612356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12357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12358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2359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12360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2</a:t>
              </a:r>
            </a:p>
          </p:txBody>
        </p:sp>
        <p:sp>
          <p:nvSpPr>
            <p:cNvPr id="612361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dirty="0">
                  <a:solidFill>
                    <a:srgbClr val="FF0000"/>
                  </a:solidFill>
                  <a:latin typeface="Arial" pitchFamily="1" charset="0"/>
                </a:rPr>
                <a:t>Step 6.</a:t>
              </a:r>
              <a:endParaRPr lang="en-US" sz="1800" dirty="0" smtClean="0">
                <a:solidFill>
                  <a:srgbClr val="FF0000"/>
                </a:solidFill>
                <a:latin typeface="Arial" pitchFamily="1" charset="0"/>
              </a:endParaRPr>
            </a:p>
            <a:p>
              <a:pPr eaLnBrk="1" hangingPunct="1"/>
              <a:r>
                <a:rPr lang="en-US" sz="1800" dirty="0" err="1" smtClean="0">
                  <a:solidFill>
                    <a:srgbClr val="FF0000"/>
                  </a:solidFill>
                  <a:latin typeface="Arial" pitchFamily="1" charset="0"/>
                </a:rPr>
                <a:t>Goto</a:t>
              </a:r>
              <a:r>
                <a:rPr lang="en-US" sz="1800" dirty="0" smtClean="0">
                  <a:solidFill>
                    <a:srgbClr val="FF0000"/>
                  </a:solidFill>
                  <a:latin typeface="Arial" pitchFamily="1" charset="0"/>
                </a:rPr>
                <a:t> Repeat</a:t>
              </a:r>
              <a:r>
                <a:rPr lang="en-US" sz="1800" dirty="0">
                  <a:solidFill>
                    <a:srgbClr val="0000CC"/>
                  </a:solidFill>
                  <a:latin typeface="Arial" pitchFamily="1" charset="0"/>
                </a:rPr>
                <a:t/>
              </a:r>
              <a:br>
                <a:rPr lang="en-US" sz="1800" dirty="0">
                  <a:solidFill>
                    <a:srgbClr val="0000CC"/>
                  </a:solidFill>
                  <a:latin typeface="Arial" pitchFamily="1" charset="0"/>
                </a:rPr>
              </a:br>
              <a:r>
                <a:rPr lang="en-US" sz="1800" dirty="0">
                  <a:solidFill>
                    <a:srgbClr val="0000CC"/>
                  </a:solidFill>
                  <a:latin typeface="Arial" pitchFamily="1" charset="0"/>
                </a:rPr>
                <a:t>(Step 3)</a:t>
              </a:r>
            </a:p>
          </p:txBody>
        </p:sp>
        <p:sp>
          <p:nvSpPr>
            <p:cNvPr id="612362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12363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12364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</a:t>
              </a:r>
            </a:p>
          </p:txBody>
        </p:sp>
      </p:grpSp>
      <p:sp>
        <p:nvSpPr>
          <p:cNvPr id="612365" name="AutoShape 13"/>
          <p:cNvSpPr>
            <a:spLocks noChangeArrowheads="1"/>
          </p:cNvSpPr>
          <p:nvPr/>
        </p:nvSpPr>
        <p:spPr bwMode="auto">
          <a:xfrm>
            <a:off x="76200" y="4419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2366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 dirty="0" err="1"/>
              <a:t>goto</a:t>
            </a:r>
            <a:r>
              <a:rPr lang="en-US" sz="1800" b="1" dirty="0"/>
              <a:t> </a:t>
            </a:r>
            <a:r>
              <a:rPr lang="en-US" sz="1800" b="1" dirty="0" smtClean="0"/>
              <a:t>“Repeat</a:t>
            </a:r>
            <a:r>
              <a:rPr lang="en-US" sz="1800" b="1" dirty="0"/>
              <a:t>” means to </a:t>
            </a:r>
          </a:p>
          <a:p>
            <a:pPr algn="l" eaLnBrk="1" hangingPunct="1"/>
            <a:r>
              <a:rPr lang="en-US" sz="1800" b="1" dirty="0"/>
              <a:t>get algorithm to continue at </a:t>
            </a:r>
            <a:br>
              <a:rPr lang="en-US" sz="1800" b="1" dirty="0"/>
            </a:br>
            <a:r>
              <a:rPr lang="en-US" sz="1800" b="1" dirty="0"/>
              <a:t>the step </a:t>
            </a:r>
            <a:r>
              <a:rPr lang="en-US" sz="1800" b="1" dirty="0" err="1"/>
              <a:t>labelled</a:t>
            </a:r>
            <a:r>
              <a:rPr lang="en-US" sz="1800" b="1" dirty="0"/>
              <a:t> “repeat”.  </a:t>
            </a:r>
          </a:p>
        </p:txBody>
      </p:sp>
      <p:sp>
        <p:nvSpPr>
          <p:cNvPr id="612367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2368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6.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HW-01-intro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DADADA"/>
      </a:accent1>
      <a:accent2>
        <a:srgbClr val="474747"/>
      </a:accent2>
      <a:accent3>
        <a:srgbClr val="FFFFFF"/>
      </a:accent3>
      <a:accent4>
        <a:srgbClr val="000000"/>
      </a:accent4>
      <a:accent5>
        <a:srgbClr val="EAEAEA"/>
      </a:accent5>
      <a:accent6>
        <a:srgbClr val="3F3F3F"/>
      </a:accent6>
      <a:hlink>
        <a:srgbClr val="676767"/>
      </a:hlink>
      <a:folHlink>
        <a:srgbClr val="919191"/>
      </a:folHlink>
    </a:clrScheme>
    <a:fontScheme name="LHW-01-intro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0FFE0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0FFE0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LHW-01-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HW-01-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C:\AAA-USP-Course\LeongHW-Site\Lectures\LHW-01-intro.ppt</Template>
  <TotalTime>6111</TotalTime>
  <Words>5096</Words>
  <Application>Microsoft Macintosh PowerPoint</Application>
  <PresentationFormat>On-screen Show (4:3)</PresentationFormat>
  <Paragraphs>840</Paragraphs>
  <Slides>35</Slides>
  <Notes>31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LHW-01-intro</vt:lpstr>
      <vt:lpstr>Animation of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Summary </vt:lpstr>
      <vt:lpstr>Explore further (DIY)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Slide 35</vt:lpstr>
    </vt:vector>
  </TitlesOfParts>
  <Company>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Title</dc:title>
  <dc:creator>CDTL</dc:creator>
  <cp:lastModifiedBy>Leong Hon Wai</cp:lastModifiedBy>
  <cp:revision>1284</cp:revision>
  <cp:lastPrinted>2000-06-13T03:03:08Z</cp:lastPrinted>
  <dcterms:created xsi:type="dcterms:W3CDTF">2013-08-19T14:26:50Z</dcterms:created>
  <dcterms:modified xsi:type="dcterms:W3CDTF">2013-08-19T15:07:31Z</dcterms:modified>
</cp:coreProperties>
</file>