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40"/>
  </p:notesMasterIdLst>
  <p:handoutMasterIdLst>
    <p:handoutMasterId r:id="rId41"/>
  </p:handoutMasterIdLst>
  <p:sldIdLst>
    <p:sldId id="423" r:id="rId2"/>
    <p:sldId id="530" r:id="rId3"/>
    <p:sldId id="532" r:id="rId4"/>
    <p:sldId id="515" r:id="rId5"/>
    <p:sldId id="452" r:id="rId6"/>
    <p:sldId id="450" r:id="rId7"/>
    <p:sldId id="512" r:id="rId8"/>
    <p:sldId id="425" r:id="rId9"/>
    <p:sldId id="524" r:id="rId10"/>
    <p:sldId id="513" r:id="rId11"/>
    <p:sldId id="514" r:id="rId12"/>
    <p:sldId id="529" r:id="rId13"/>
    <p:sldId id="525" r:id="rId14"/>
    <p:sldId id="437" r:id="rId15"/>
    <p:sldId id="534" r:id="rId16"/>
    <p:sldId id="533" r:id="rId17"/>
    <p:sldId id="510" r:id="rId18"/>
    <p:sldId id="527" r:id="rId19"/>
    <p:sldId id="526" r:id="rId20"/>
    <p:sldId id="528" r:id="rId21"/>
    <p:sldId id="511" r:id="rId22"/>
    <p:sldId id="442" r:id="rId23"/>
    <p:sldId id="516" r:id="rId24"/>
    <p:sldId id="438" r:id="rId25"/>
    <p:sldId id="517" r:id="rId26"/>
    <p:sldId id="451" r:id="rId27"/>
    <p:sldId id="535" r:id="rId28"/>
    <p:sldId id="520" r:id="rId29"/>
    <p:sldId id="458" r:id="rId30"/>
    <p:sldId id="459" r:id="rId31"/>
    <p:sldId id="497" r:id="rId32"/>
    <p:sldId id="498" r:id="rId33"/>
    <p:sldId id="499" r:id="rId34"/>
    <p:sldId id="500" r:id="rId35"/>
    <p:sldId id="501" r:id="rId36"/>
    <p:sldId id="508" r:id="rId37"/>
    <p:sldId id="518" r:id="rId38"/>
    <p:sldId id="496" r:id="rId39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6600"/>
    <a:srgbClr val="969696"/>
    <a:srgbClr val="808080"/>
    <a:srgbClr val="3366CC"/>
    <a:srgbClr val="000099"/>
    <a:srgbClr val="FFFF66"/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742" autoAdjust="0"/>
    <p:restoredTop sz="94700" autoAdjust="0"/>
  </p:normalViewPr>
  <p:slideViewPr>
    <p:cSldViewPr showGuides="1">
      <p:cViewPr varScale="1">
        <p:scale>
          <a:sx n="87" d="100"/>
          <a:sy n="87" d="100"/>
        </p:scale>
        <p:origin x="-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fld id="{2EF07F42-7085-AB44-9544-CFAE1213BF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76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184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254750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296025"/>
            <a:ext cx="1504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096000"/>
            <a:ext cx="229552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14105002-5228-3245-80F7-50903EFBE9FC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0960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Ø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(more examples…)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186613" cy="4572000"/>
          </a:xfrm>
        </p:spPr>
        <p:txBody>
          <a:bodyPr/>
          <a:lstStyle/>
          <a:p>
            <a:pPr marL="533400" indent="-533400"/>
            <a:r>
              <a:rPr lang="en-US" u="sng"/>
              <a:t>Supplementary Notes: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For your reference…</a:t>
            </a:r>
          </a:p>
          <a:p>
            <a:pPr marL="939800" lvl="1" indent="-457200">
              <a:buFont typeface="Monotype Sorts" pitchFamily="1" charset="2"/>
              <a:buNone/>
            </a:pPr>
            <a:r>
              <a:rPr lang="en-US"/>
              <a:t>	   (esp. those new to programming)</a:t>
            </a:r>
          </a:p>
          <a:p>
            <a:pPr marL="939800" lvl="1" indent="-457200">
              <a:buFont typeface="Monotype Sorts" pitchFamily="1" charset="2"/>
              <a:buNone/>
            </a:pPr>
            <a:r>
              <a:rPr lang="en-US"/>
              <a:t>2.   More and simpler examples given…</a:t>
            </a:r>
          </a:p>
          <a:p>
            <a:pPr marL="533400" indent="-533400"/>
            <a:r>
              <a:rPr lang="en-US"/>
              <a:t>Readings:  [SG] Ch. 2 &amp; 3</a:t>
            </a:r>
          </a:p>
          <a:p>
            <a:pPr marL="533400" indent="-533400"/>
            <a:r>
              <a:rPr lang="en-US"/>
              <a:t>If you are new to algorithms</a:t>
            </a:r>
          </a:p>
          <a:p>
            <a:pPr marL="939800" lvl="1" indent="-457200"/>
            <a:r>
              <a:rPr lang="en-US"/>
              <a:t>read the textbook</a:t>
            </a:r>
          </a:p>
          <a:p>
            <a:pPr marL="939800" lvl="1" indent="-457200"/>
            <a:r>
              <a:rPr lang="en-US"/>
              <a:t>TRY out the algorithms</a:t>
            </a:r>
          </a:p>
          <a:p>
            <a:pPr marL="939800" lvl="1" indent="-457200"/>
            <a:r>
              <a:rPr lang="en-US"/>
              <a:t>do the exercises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(using sequential stmts)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667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0"/>
              <a:t>Problem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Given: Starting mileage, ending mileage, amount of gas used for a trip;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Calculate average “km per litre” for the trip</a:t>
            </a:r>
          </a:p>
          <a:p>
            <a:pPr>
              <a:lnSpc>
                <a:spcPct val="80000"/>
              </a:lnSpc>
            </a:pPr>
            <a:r>
              <a:rPr lang="en-US" sz="2400" b="0"/>
              <a:t>Example: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StartMiles = 12345;   EndMiles = 12745;  Petrol = 40 litre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Average = (12745 – 12345 ) / 40 = 400/40 = 10 (km/litre)</a:t>
            </a:r>
          </a:p>
        </p:txBody>
      </p:sp>
      <p:sp>
        <p:nvSpPr>
          <p:cNvPr id="443396" name="Text Box 4"/>
          <p:cNvSpPr txBox="1">
            <a:spLocks noChangeArrowheads="1"/>
          </p:cNvSpPr>
          <p:nvPr/>
        </p:nvSpPr>
        <p:spPr bwMode="auto">
          <a:xfrm>
            <a:off x="990600" y="3962400"/>
            <a:ext cx="71628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Get values for StartMiles, EndMiles, GasUsed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Let Distance be (EndMiles – StartMiles);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Let Average be Distance / GasUsed;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Print the value of Average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(using sequential stmts)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133600"/>
          </a:xfrm>
        </p:spPr>
        <p:txBody>
          <a:bodyPr/>
          <a:lstStyle/>
          <a:p>
            <a:r>
              <a:rPr lang="en-US" sz="2400" b="0"/>
              <a:t>Remarks…	</a:t>
            </a:r>
          </a:p>
          <a:p>
            <a:pPr lvl="1"/>
            <a:r>
              <a:rPr lang="en-US" sz="2000"/>
              <a:t>Algorithm below must work for all valid values of StartMiles, EndMiles, and GasUsed;</a:t>
            </a:r>
          </a:p>
          <a:p>
            <a:pPr lvl="1"/>
            <a:r>
              <a:rPr lang="en-US" sz="2000"/>
              <a:t>Do not need to change the algorithm for different data</a:t>
            </a:r>
          </a:p>
          <a:p>
            <a:r>
              <a:rPr lang="en-US" sz="2400" b="0"/>
              <a:t>Can also express algorithm (more concisely) as… 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990600" y="3505200"/>
            <a:ext cx="71628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Print Average;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(with better output)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1066800"/>
          </a:xfrm>
        </p:spPr>
        <p:txBody>
          <a:bodyPr/>
          <a:lstStyle/>
          <a:p>
            <a:r>
              <a:rPr lang="en-US" sz="2400" b="0"/>
              <a:t>To obtain a better report, use more print statements;</a:t>
            </a:r>
          </a:p>
          <a:p>
            <a:pPr lvl="1"/>
            <a:r>
              <a:rPr lang="en-US" sz="2000"/>
              <a:t>Print out Details in nice report format;</a:t>
            </a:r>
          </a:p>
        </p:txBody>
      </p:sp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7162800" cy="338296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Print “Trip Report”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Print “ Your StartMiles =“, StartMiles;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6. Print “ Your EndMiles   =“, EndMiles;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7. Print “ Gas Used        =“, GasUsed;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8. Print “ Average km/litre=“, Average;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9. Print “End of Trip Report”;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exchange the value of two variables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362200"/>
          </a:xfrm>
          <a:noFill/>
          <a:ln/>
        </p:spPr>
        <p:txBody>
          <a:bodyPr wrap="none"/>
          <a:lstStyle/>
          <a:p>
            <a:pPr>
              <a:lnSpc>
                <a:spcPct val="70000"/>
              </a:lnSpc>
            </a:pPr>
            <a:r>
              <a:rPr lang="en-US" sz="2400"/>
              <a:t>Given two values stored in A and B;</a:t>
            </a:r>
          </a:p>
          <a:p>
            <a:pPr>
              <a:lnSpc>
                <a:spcPct val="70000"/>
              </a:lnSpc>
            </a:pPr>
            <a:r>
              <a:rPr lang="en-US" sz="2400"/>
              <a:t>Wanted: An algorithm to exchange the values stored;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  <a:r>
              <a:rPr lang="en-US" sz="2000"/>
              <a:t> </a:t>
            </a:r>
          </a:p>
          <a:p>
            <a:pPr lvl="1">
              <a:lnSpc>
                <a:spcPct val="70000"/>
              </a:lnSpc>
            </a:pPr>
            <a:r>
              <a:rPr lang="en-US" sz="1800"/>
              <a:t>Input:  			</a:t>
            </a:r>
            <a:r>
              <a:rPr lang="en-US" sz="1800">
                <a:solidFill>
                  <a:srgbClr val="3366CC"/>
                </a:solidFill>
              </a:rPr>
              <a:t>A = 15</a:t>
            </a:r>
            <a:r>
              <a:rPr lang="en-US" sz="1800"/>
              <a:t>;    B = 24;</a:t>
            </a:r>
          </a:p>
          <a:p>
            <a:pPr lvl="1">
              <a:lnSpc>
                <a:spcPct val="70000"/>
              </a:lnSpc>
            </a:pPr>
            <a:r>
              <a:rPr lang="en-US" sz="1800"/>
              <a:t>Required Output:	</a:t>
            </a:r>
            <a:r>
              <a:rPr lang="en-US" sz="1800">
                <a:solidFill>
                  <a:srgbClr val="3366CC"/>
                </a:solidFill>
              </a:rPr>
              <a:t>A = </a:t>
            </a:r>
            <a:r>
              <a:rPr lang="en-US" sz="1800">
                <a:solidFill>
                  <a:srgbClr val="FF6600"/>
                </a:solidFill>
              </a:rPr>
              <a:t>24</a:t>
            </a:r>
            <a:r>
              <a:rPr lang="en-US" sz="1800"/>
              <a:t>;    B = </a:t>
            </a:r>
            <a:r>
              <a:rPr lang="en-US" sz="1800">
                <a:solidFill>
                  <a:srgbClr val="3366CC"/>
                </a:solidFill>
              </a:rPr>
              <a:t>15</a:t>
            </a:r>
            <a:r>
              <a:rPr lang="en-US" sz="1800"/>
              <a:t>;</a:t>
            </a:r>
          </a:p>
          <a:p>
            <a:pPr>
              <a:lnSpc>
                <a:spcPct val="70000"/>
              </a:lnSpc>
            </a:pPr>
            <a:r>
              <a:rPr lang="en-US" sz="2400"/>
              <a:t>Two Incorrect Algorithms</a:t>
            </a:r>
          </a:p>
        </p:txBody>
      </p:sp>
      <p:sp>
        <p:nvSpPr>
          <p:cNvPr id="457732" name="Text Box 4"/>
          <p:cNvSpPr txBox="1">
            <a:spLocks noChangeArrowheads="1"/>
          </p:cNvSpPr>
          <p:nvPr/>
        </p:nvSpPr>
        <p:spPr bwMode="auto">
          <a:xfrm>
            <a:off x="838200" y="3736975"/>
            <a:ext cx="1752600" cy="12160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 1: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A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B;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B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A;</a:t>
            </a:r>
            <a:endParaRPr lang="en-US" sz="1600">
              <a:latin typeface="Courier New" pitchFamily="1" charset="0"/>
            </a:endParaRPr>
          </a:p>
        </p:txBody>
      </p:sp>
      <p:sp>
        <p:nvSpPr>
          <p:cNvPr id="457734" name="Rectangle 6"/>
          <p:cNvSpPr>
            <a:spLocks noChangeArrowheads="1"/>
          </p:cNvSpPr>
          <p:nvPr/>
        </p:nvSpPr>
        <p:spPr bwMode="auto">
          <a:xfrm>
            <a:off x="685800" y="51054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SzPct val="75000"/>
              <a:buFont typeface="Wingdings" pitchFamily="1" charset="2"/>
              <a:buChar char="Ø"/>
            </a:pPr>
            <a:r>
              <a:rPr lang="en-US" sz="2400" b="0">
                <a:solidFill>
                  <a:srgbClr val="0000CC"/>
                </a:solidFill>
                <a:latin typeface="Arial" pitchFamily="1" charset="0"/>
              </a:rPr>
              <a:t>Error: One of the values was over-written; </a:t>
            </a:r>
          </a:p>
          <a:p>
            <a:pPr marL="285750" indent="-285750" algn="l">
              <a:lnSpc>
                <a:spcPct val="90000"/>
              </a:lnSpc>
              <a:spcBef>
                <a:spcPct val="50000"/>
              </a:spcBef>
              <a:buSzPct val="75000"/>
              <a:buFont typeface="Wingdings" pitchFamily="1" charset="2"/>
              <a:buChar char="Ø"/>
            </a:pPr>
            <a:r>
              <a:rPr lang="en-US" sz="2400" b="0">
                <a:solidFill>
                  <a:srgbClr val="0000CC"/>
                </a:solidFill>
                <a:latin typeface="Arial" pitchFamily="1" charset="0"/>
              </a:rPr>
              <a:t>HW: What is a correct algorithm to swap A &amp; B?	</a:t>
            </a:r>
          </a:p>
        </p:txBody>
      </p:sp>
      <p:sp>
        <p:nvSpPr>
          <p:cNvPr id="457736" name="Text Box 8"/>
          <p:cNvSpPr txBox="1">
            <a:spLocks noChangeArrowheads="1"/>
          </p:cNvSpPr>
          <p:nvPr/>
        </p:nvSpPr>
        <p:spPr bwMode="auto">
          <a:xfrm>
            <a:off x="2590800" y="3736975"/>
            <a:ext cx="1752600" cy="12160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A   B      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15  24</a:t>
            </a:r>
            <a:endParaRPr lang="en-US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 algn="l"/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57739" name="Text Box 11"/>
          <p:cNvSpPr txBox="1">
            <a:spLocks noChangeArrowheads="1"/>
          </p:cNvSpPr>
          <p:nvPr/>
        </p:nvSpPr>
        <p:spPr bwMode="auto">
          <a:xfrm>
            <a:off x="4876800" y="3736975"/>
            <a:ext cx="1752600" cy="12160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 2: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B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A;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A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B;</a:t>
            </a:r>
            <a:endParaRPr lang="en-US" sz="1600">
              <a:latin typeface="Courier New" pitchFamily="1" charset="0"/>
            </a:endParaRPr>
          </a:p>
        </p:txBody>
      </p:sp>
      <p:sp>
        <p:nvSpPr>
          <p:cNvPr id="457740" name="Text Box 12"/>
          <p:cNvSpPr txBox="1">
            <a:spLocks noChangeArrowheads="1"/>
          </p:cNvSpPr>
          <p:nvPr/>
        </p:nvSpPr>
        <p:spPr bwMode="auto">
          <a:xfrm>
            <a:off x="6629400" y="3736975"/>
            <a:ext cx="1752600" cy="12160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A   B      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15  24</a:t>
            </a:r>
            <a:endParaRPr lang="en-US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 algn="l"/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Operations (statements)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if statement</a:t>
            </a:r>
          </a:p>
          <a:p>
            <a:pPr lvl="1">
              <a:lnSpc>
                <a:spcPct val="80000"/>
              </a:lnSpc>
            </a:pPr>
            <a:r>
              <a:rPr lang="en-US"/>
              <a:t>to take different actions based on condition</a:t>
            </a:r>
          </a:p>
          <a:p>
            <a:pPr>
              <a:lnSpc>
                <a:spcPct val="80000"/>
              </a:lnSpc>
            </a:pPr>
            <a:r>
              <a:rPr lang="en-US"/>
              <a:t>Syntax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if (condition)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then 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else (Step B)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endif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endParaRPr lang="en-US" sz="2000"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if (condition)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then 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endif</a:t>
            </a:r>
          </a:p>
          <a:p>
            <a:pPr>
              <a:lnSpc>
                <a:spcPct val="80000"/>
              </a:lnSpc>
            </a:pPr>
            <a:r>
              <a:rPr lang="en-US"/>
              <a:t>Semantics</a:t>
            </a:r>
          </a:p>
        </p:txBody>
      </p:sp>
      <p:grpSp>
        <p:nvGrpSpPr>
          <p:cNvPr id="316420" name="Group 4"/>
          <p:cNvGrpSpPr>
            <a:grpSpLocks/>
          </p:cNvGrpSpPr>
          <p:nvPr/>
        </p:nvGrpSpPr>
        <p:grpSpPr bwMode="auto">
          <a:xfrm>
            <a:off x="4429125" y="2667000"/>
            <a:ext cx="4029075" cy="2590800"/>
            <a:chOff x="1632" y="1488"/>
            <a:chExt cx="2538" cy="1632"/>
          </a:xfrm>
        </p:grpSpPr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310" y="1916"/>
              <a:ext cx="109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condition?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3408" y="2316"/>
              <a:ext cx="76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Step B</a:t>
              </a:r>
            </a:p>
          </p:txBody>
        </p:sp>
        <p:sp>
          <p:nvSpPr>
            <p:cNvPr id="316423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0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16431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316432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3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4" name="Text Box 18"/>
            <p:cNvSpPr txBox="1">
              <a:spLocks noChangeArrowheads="1"/>
            </p:cNvSpPr>
            <p:nvPr/>
          </p:nvSpPr>
          <p:spPr bwMode="auto">
            <a:xfrm>
              <a:off x="1632" y="2304"/>
              <a:ext cx="762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Step A</a:t>
              </a:r>
            </a:p>
          </p:txBody>
        </p:sp>
        <p:sp>
          <p:nvSpPr>
            <p:cNvPr id="316435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6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(an example…)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2438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 b="0"/>
              <a:t>Problem (continue from AverageMileage Problem)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Suppose we consider good petrol consumption to be Average that is &gt;= 12 km / litre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Determine if petrol consumption for trip is Good!</a:t>
            </a:r>
          </a:p>
          <a:p>
            <a:pPr>
              <a:lnSpc>
                <a:spcPct val="70000"/>
              </a:lnSpc>
            </a:pPr>
            <a:r>
              <a:rPr lang="en-US" sz="2400" b="0"/>
              <a:t>Example: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10.0, then “Not good petrol consumption”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13.6, then “Good petrol consumption”</a:t>
            </a:r>
          </a:p>
        </p:txBody>
      </p:sp>
      <p:sp>
        <p:nvSpPr>
          <p:cNvPr id="468996" name="Text Box 4"/>
          <p:cNvSpPr txBox="1">
            <a:spLocks noChangeArrowheads="1"/>
          </p:cNvSpPr>
          <p:nvPr/>
        </p:nvSpPr>
        <p:spPr bwMode="auto">
          <a:xfrm>
            <a:off x="990600" y="3735388"/>
            <a:ext cx="7162800" cy="2284412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Get Average;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if (Average &gt;= 12)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  then Print “Good Petrol Consumption”;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  else Print “Not good petrol comsumption”;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Endif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6. Stop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AverageMileage Problem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914400"/>
          </a:xfrm>
        </p:spPr>
        <p:txBody>
          <a:bodyPr/>
          <a:lstStyle/>
          <a:p>
            <a:r>
              <a:rPr lang="en-US" b="0"/>
              <a:t>Can combine the two parts into one algorithm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7162800" cy="31083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Print “Average Mileage is”, Average;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if (Average &gt;= 12)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6.   then Print “Good Petrol Consumption”;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7.   else Print “Not good petrol comsumption”;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8. Endif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9. Stop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 Statement (example…)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2514600"/>
          </a:xfrm>
        </p:spPr>
        <p:txBody>
          <a:bodyPr/>
          <a:lstStyle/>
          <a:p>
            <a:r>
              <a:rPr lang="en-US" sz="2400"/>
              <a:t>Alg to read in a mark and print out if student pass. </a:t>
            </a:r>
          </a:p>
          <a:p>
            <a:pPr lvl="1"/>
            <a:r>
              <a:rPr lang="en-US" sz="2000"/>
              <a:t>Let’s say that the passing mark is 40;</a:t>
            </a:r>
          </a:p>
          <a:p>
            <a:r>
              <a:rPr lang="en-US" sz="2400"/>
              <a:t>Examples:</a:t>
            </a:r>
          </a:p>
          <a:p>
            <a:pPr lvl="1"/>
            <a:r>
              <a:rPr lang="en-US" sz="2000"/>
              <a:t>mark = 25;   Expected Output is “Student fail”</a:t>
            </a:r>
          </a:p>
          <a:p>
            <a:pPr lvl="1"/>
            <a:r>
              <a:rPr lang="en-US" sz="2000"/>
              <a:t>mark = 45;   Expected Output is “Student pass” </a:t>
            </a:r>
          </a:p>
          <a:p>
            <a:pPr lvl="1"/>
            <a:r>
              <a:rPr lang="en-US" sz="2000"/>
              <a:t>mark = 99;   Expected Output is “Student pass” </a:t>
            </a:r>
          </a:p>
        </p:txBody>
      </p:sp>
      <p:sp>
        <p:nvSpPr>
          <p:cNvPr id="439300" name="Text Box 4"/>
          <p:cNvSpPr txBox="1">
            <a:spLocks noChangeArrowheads="1"/>
          </p:cNvSpPr>
          <p:nvPr/>
        </p:nvSpPr>
        <p:spPr bwMode="auto">
          <a:xfrm>
            <a:off x="1143000" y="3886200"/>
            <a:ext cx="58674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Algorithm: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(mark);  (*get value of mark*)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if (mark &lt; 40)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 then (print “Student fail”)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 else (print “Student pass”)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endif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 Statement (another example…)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05200"/>
            <a:ext cx="7772400" cy="2667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Try some cases: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30;   Output is “Student fail”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42;   Output is “Student pass”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95;   Output is “Student pass” </a:t>
            </a:r>
          </a:p>
          <a:p>
            <a:pPr>
              <a:lnSpc>
                <a:spcPct val="70000"/>
              </a:lnSpc>
            </a:pPr>
            <a:r>
              <a:rPr lang="en-US" sz="2400"/>
              <a:t>Note: in the above,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either 3 or 4 is executed; </a:t>
            </a:r>
            <a:r>
              <a:rPr lang="en-US" sz="2000" i="1"/>
              <a:t>not both</a:t>
            </a:r>
            <a:r>
              <a:rPr lang="en-US"/>
              <a:t> </a:t>
            </a:r>
          </a:p>
          <a:p>
            <a:pPr>
              <a:lnSpc>
                <a:spcPct val="70000"/>
              </a:lnSpc>
            </a:pPr>
            <a:r>
              <a:rPr lang="en-US" sz="2400"/>
              <a:t>Q: What about the different grades of passes?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914400" y="1266825"/>
            <a:ext cx="58674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Algorithm: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(mark); (* Get value of mark *)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if (mark &lt; 40) 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 then (print “Student fail”)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4.  else (print “Student pass”)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endif</a:t>
            </a:r>
          </a:p>
          <a:p>
            <a:pPr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If Statements (one after another)…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133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What is output?</a:t>
            </a:r>
          </a:p>
          <a:p>
            <a:r>
              <a:rPr lang="en-US" sz="2400"/>
              <a:t>Where is the “error”?</a:t>
            </a:r>
          </a:p>
        </p:txBody>
      </p:sp>
      <p:sp>
        <p:nvSpPr>
          <p:cNvPr id="458757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5867400" cy="228441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(mark); (* Get value of mark *)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if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then (print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endif;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if (mark &gt;= 40) and (mark &lt; 50)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6.   then (print “Grade D”)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7. endif;</a:t>
            </a:r>
          </a:p>
          <a:p>
            <a:pPr marL="457200" indent="-457200"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Overview…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After this “extra lecture/notes”, you can expect to be able to do…</a:t>
            </a:r>
          </a:p>
          <a:p>
            <a:pPr lvl="1">
              <a:lnSpc>
                <a:spcPct val="80000"/>
              </a:lnSpc>
            </a:pPr>
            <a:r>
              <a:rPr lang="en-US"/>
              <a:t>Read a set of operations presented to you.</a:t>
            </a:r>
          </a:p>
          <a:p>
            <a:pPr lvl="1">
              <a:lnSpc>
                <a:spcPct val="80000"/>
              </a:lnSpc>
            </a:pPr>
            <a:r>
              <a:rPr lang="en-US"/>
              <a:t>Determine if the set is an algorithm or not.</a:t>
            </a:r>
          </a:p>
          <a:p>
            <a:pPr lvl="1">
              <a:lnSpc>
                <a:spcPct val="80000"/>
              </a:lnSpc>
            </a:pPr>
            <a:r>
              <a:rPr lang="en-US"/>
              <a:t>If so, determine whether it solves the problem or not.</a:t>
            </a:r>
          </a:p>
          <a:p>
            <a:pPr lvl="1">
              <a:lnSpc>
                <a:spcPct val="80000"/>
              </a:lnSpc>
            </a:pPr>
            <a:r>
              <a:rPr lang="en-US"/>
              <a:t>Also, determine what happens if changes are made to algorithms we have studied.</a:t>
            </a:r>
          </a:p>
          <a:p>
            <a:pPr lvl="1">
              <a:lnSpc>
                <a:spcPct val="80000"/>
              </a:lnSpc>
            </a:pPr>
            <a:r>
              <a:rPr lang="en-US"/>
              <a:t>If changes are made and the algorithm is no longer correct, what must be done to make it correct.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“Nested” If Statements (one inside another)…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1752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Output is “Grade C or better”</a:t>
            </a:r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914400" y="1174750"/>
            <a:ext cx="5867400" cy="25590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Read (mark); (* Get value of mark *)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if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then (print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else if (mark &lt; 50)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5.     then (print “Grade D”)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6.     else (print “Grade C or better”)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7.   endif</a:t>
            </a:r>
          </a:p>
          <a:p>
            <a:pPr marL="457200" indent="-457200"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7. endif;</a:t>
            </a:r>
          </a:p>
          <a:p>
            <a:pPr marL="457200" indent="-457200" algn="l"/>
            <a:r>
              <a:rPr lang="en-US" sz="1600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Complicated If Statement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1600200"/>
          </a:xfrm>
        </p:spPr>
        <p:txBody>
          <a:bodyPr/>
          <a:lstStyle/>
          <a:p>
            <a:r>
              <a:rPr lang="en-US" sz="2400"/>
              <a:t>This is a complicated if statement;</a:t>
            </a:r>
          </a:p>
          <a:p>
            <a:pPr lvl="1"/>
            <a:r>
              <a:rPr lang="en-US" sz="2000"/>
              <a:t>Study it carefully to make sure you understand it;</a:t>
            </a:r>
          </a:p>
          <a:p>
            <a:pPr lvl="1"/>
            <a:r>
              <a:rPr lang="en-US" sz="2000"/>
              <a:t>Can you come up with this algorithm yourself?</a:t>
            </a:r>
          </a:p>
        </p:txBody>
      </p:sp>
      <p:sp>
        <p:nvSpPr>
          <p:cNvPr id="440324" name="Text Box 4"/>
          <p:cNvSpPr txBox="1">
            <a:spLocks noChangeArrowheads="1"/>
          </p:cNvSpPr>
          <p:nvPr/>
        </p:nvSpPr>
        <p:spPr bwMode="auto">
          <a:xfrm>
            <a:off x="1066800" y="1339850"/>
            <a:ext cx="6400800" cy="23177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read in mark (*from the terminal*)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if (mark &lt; 40) then (Grade </a:t>
            </a:r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“F”</a:t>
            </a:r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)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  else if (mark &lt; 50) then (Grade </a:t>
            </a:r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“D”) endif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if (mark &lt; 60) then (Grade  “C”) endif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if (mark &lt; 70) then (Grade  “B”) endif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if (mark &lt; 80) then (Grade  “A”) endif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else (Grade  “A+”)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endif</a:t>
            </a:r>
          </a:p>
          <a:p>
            <a:pPr algn="l"/>
            <a:r>
              <a:rPr lang="en-US" sz="1600">
                <a:solidFill>
                  <a:srgbClr val="FF3300"/>
                </a:solidFill>
                <a:latin typeface="Courier New" pitchFamily="1" charset="0"/>
              </a:rPr>
              <a:t>print “Student grade is”, Grade</a:t>
            </a:r>
            <a:endParaRPr lang="en-US" sz="14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4191000" cy="4724400"/>
          </a:xfrm>
        </p:spPr>
        <p:txBody>
          <a:bodyPr/>
          <a:lstStyle/>
          <a:p>
            <a:pPr marL="457200" indent="-457200"/>
            <a:r>
              <a:rPr lang="en-US"/>
              <a:t>the </a:t>
            </a:r>
            <a:r>
              <a:rPr lang="en-US" u="sng"/>
              <a:t>while-loop</a:t>
            </a:r>
            <a:r>
              <a:rPr lang="en-US"/>
              <a:t> </a:t>
            </a:r>
          </a:p>
          <a:p>
            <a:pPr marL="838200" lvl="1" indent="-355600"/>
            <a:r>
              <a:rPr lang="en-US"/>
              <a:t>loop a “variable” number of times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/>
              <a:t>while (condition) </a:t>
            </a:r>
            <a:r>
              <a:rPr lang="en-GB" sz="2000"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(some sequence 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endwhile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Operations – while-loop</a:t>
            </a:r>
          </a:p>
        </p:txBody>
      </p:sp>
      <p:grpSp>
        <p:nvGrpSpPr>
          <p:cNvPr id="326676" name="Group 20"/>
          <p:cNvGrpSpPr>
            <a:grpSpLocks/>
          </p:cNvGrpSpPr>
          <p:nvPr/>
        </p:nvGrpSpPr>
        <p:grpSpPr bwMode="auto">
          <a:xfrm>
            <a:off x="5029200" y="1676400"/>
            <a:ext cx="3657600" cy="3200400"/>
            <a:chOff x="3168" y="1056"/>
            <a:chExt cx="2304" cy="2016"/>
          </a:xfrm>
        </p:grpSpPr>
        <p:sp>
          <p:nvSpPr>
            <p:cNvPr id="326662" name="Text Box 6"/>
            <p:cNvSpPr txBox="1">
              <a:spLocks noChangeArrowheads="1"/>
            </p:cNvSpPr>
            <p:nvPr/>
          </p:nvSpPr>
          <p:spPr bwMode="auto">
            <a:xfrm>
              <a:off x="3702" y="1724"/>
              <a:ext cx="109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condition?</a:t>
              </a:r>
            </a:p>
          </p:txBody>
        </p:sp>
        <p:sp>
          <p:nvSpPr>
            <p:cNvPr id="326663" name="Text Box 7"/>
            <p:cNvSpPr txBox="1">
              <a:spLocks noChangeArrowheads="1"/>
            </p:cNvSpPr>
            <p:nvPr/>
          </p:nvSpPr>
          <p:spPr bwMode="auto">
            <a:xfrm>
              <a:off x="3522" y="2364"/>
              <a:ext cx="1450" cy="420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326665" name="AutoShape 9"/>
            <p:cNvSpPr>
              <a:spLocks noChangeArrowheads="1"/>
            </p:cNvSpPr>
            <p:nvPr/>
          </p:nvSpPr>
          <p:spPr bwMode="auto">
            <a:xfrm>
              <a:off x="3648" y="1584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6" name="Line 10"/>
            <p:cNvSpPr>
              <a:spLocks noChangeShapeType="1"/>
            </p:cNvSpPr>
            <p:nvPr/>
          </p:nvSpPr>
          <p:spPr bwMode="auto">
            <a:xfrm>
              <a:off x="4272" y="1056"/>
              <a:ext cx="0" cy="5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7" name="Line 11"/>
            <p:cNvSpPr>
              <a:spLocks noChangeShapeType="1"/>
            </p:cNvSpPr>
            <p:nvPr/>
          </p:nvSpPr>
          <p:spPr bwMode="auto">
            <a:xfrm>
              <a:off x="4272" y="278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8" name="Line 12"/>
            <p:cNvSpPr>
              <a:spLocks noChangeShapeType="1"/>
            </p:cNvSpPr>
            <p:nvPr/>
          </p:nvSpPr>
          <p:spPr bwMode="auto">
            <a:xfrm>
              <a:off x="4272" y="20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0" name="Line 14"/>
            <p:cNvSpPr>
              <a:spLocks noChangeShapeType="1"/>
            </p:cNvSpPr>
            <p:nvPr/>
          </p:nvSpPr>
          <p:spPr bwMode="auto">
            <a:xfrm flipV="1">
              <a:off x="3168" y="1344"/>
              <a:ext cx="0" cy="17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1" name="Line 15"/>
            <p:cNvSpPr>
              <a:spLocks noChangeShapeType="1"/>
            </p:cNvSpPr>
            <p:nvPr/>
          </p:nvSpPr>
          <p:spPr bwMode="auto">
            <a:xfrm rot="-5400000">
              <a:off x="3720" y="792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2" name="Line 16"/>
            <p:cNvSpPr>
              <a:spLocks noChangeShapeType="1"/>
            </p:cNvSpPr>
            <p:nvPr/>
          </p:nvSpPr>
          <p:spPr bwMode="auto">
            <a:xfrm rot="5400000" flipH="1">
              <a:off x="3720" y="252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3" name="Line 17"/>
            <p:cNvSpPr>
              <a:spLocks noChangeShapeType="1"/>
            </p:cNvSpPr>
            <p:nvPr/>
          </p:nvSpPr>
          <p:spPr bwMode="auto">
            <a:xfrm rot="-5400000">
              <a:off x="5184" y="1536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4" name="Text Box 18"/>
            <p:cNvSpPr txBox="1">
              <a:spLocks noChangeArrowheads="1"/>
            </p:cNvSpPr>
            <p:nvPr/>
          </p:nvSpPr>
          <p:spPr bwMode="auto">
            <a:xfrm>
              <a:off x="4226" y="2025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26675" name="Text Box 19"/>
            <p:cNvSpPr txBox="1">
              <a:spLocks noChangeArrowheads="1"/>
            </p:cNvSpPr>
            <p:nvPr/>
          </p:nvSpPr>
          <p:spPr bwMode="auto">
            <a:xfrm>
              <a:off x="4764" y="1632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a while loop”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685800" y="1482725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while (j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do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print j;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print “--- Done ---”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685800" y="3921125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4876800" y="1524000"/>
            <a:ext cx="3505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(* General Loop *)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Read(n);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while (j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n) do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print j, A[j];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print “--- Done ---”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9" grpId="0" animBg="1"/>
      <p:bldP spid="446470" grpId="0" animBg="1"/>
      <p:bldP spid="44647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4191000" cy="4724400"/>
          </a:xfrm>
        </p:spPr>
        <p:txBody>
          <a:bodyPr/>
          <a:lstStyle/>
          <a:p>
            <a:pPr marL="457200" indent="-457200"/>
            <a:r>
              <a:rPr lang="en-US"/>
              <a:t>First, the </a:t>
            </a:r>
            <a:r>
              <a:rPr lang="en-US" u="sng"/>
              <a:t>for-loop</a:t>
            </a:r>
            <a:r>
              <a:rPr lang="en-US"/>
              <a:t> </a:t>
            </a:r>
          </a:p>
          <a:p>
            <a:pPr marL="838200" lvl="1" indent="-355600"/>
            <a:r>
              <a:rPr lang="en-US"/>
              <a:t> loop a “fixed” or (pre-determined) number of times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/>
              <a:t>for j </a:t>
            </a:r>
            <a:r>
              <a:rPr lang="en-GB" sz="2000">
                <a:sym typeface="Symbol" pitchFamily="1" charset="2"/>
              </a:rPr>
              <a:t> a to b do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(some sequence 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endfor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Primitive – for-loop</a:t>
            </a:r>
          </a:p>
        </p:txBody>
      </p:sp>
      <p:grpSp>
        <p:nvGrpSpPr>
          <p:cNvPr id="317463" name="Group 23"/>
          <p:cNvGrpSpPr>
            <a:grpSpLocks/>
          </p:cNvGrpSpPr>
          <p:nvPr/>
        </p:nvGrpSpPr>
        <p:grpSpPr bwMode="auto">
          <a:xfrm>
            <a:off x="5029200" y="1295400"/>
            <a:ext cx="3657600" cy="4648200"/>
            <a:chOff x="3168" y="864"/>
            <a:chExt cx="2304" cy="2928"/>
          </a:xfrm>
        </p:grpSpPr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3839" y="1152"/>
              <a:ext cx="817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317447" name="Text Box 7"/>
            <p:cNvSpPr txBox="1">
              <a:spLocks noChangeArrowheads="1"/>
            </p:cNvSpPr>
            <p:nvPr/>
          </p:nvSpPr>
          <p:spPr bwMode="auto">
            <a:xfrm>
              <a:off x="3745" y="1916"/>
              <a:ext cx="100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(j </a:t>
              </a:r>
              <a:r>
                <a:rPr lang="en-US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&lt;= b)?</a:t>
              </a:r>
              <a:endParaRPr lang="en-US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317448" name="Text Box 8"/>
            <p:cNvSpPr txBox="1">
              <a:spLocks noChangeArrowheads="1"/>
            </p:cNvSpPr>
            <p:nvPr/>
          </p:nvSpPr>
          <p:spPr bwMode="auto">
            <a:xfrm>
              <a:off x="3522" y="2556"/>
              <a:ext cx="1450" cy="420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317449" name="Text Box 9"/>
            <p:cNvSpPr txBox="1">
              <a:spLocks noChangeArrowheads="1"/>
            </p:cNvSpPr>
            <p:nvPr/>
          </p:nvSpPr>
          <p:spPr bwMode="auto">
            <a:xfrm>
              <a:off x="3763" y="3257"/>
              <a:ext cx="989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j+1;</a:t>
              </a:r>
              <a:endParaRPr lang="en-US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317450" name="AutoShape 10"/>
            <p:cNvSpPr>
              <a:spLocks noChangeArrowheads="1"/>
            </p:cNvSpPr>
            <p:nvPr/>
          </p:nvSpPr>
          <p:spPr bwMode="auto">
            <a:xfrm>
              <a:off x="3648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>
              <a:off x="4272" y="1392"/>
              <a:ext cx="0" cy="38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>
              <a:off x="4272" y="297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>
              <a:off x="4272" y="225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>
              <a:off x="4272" y="350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5" name="Line 15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225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6" name="Line 16"/>
            <p:cNvSpPr>
              <a:spLocks noChangeShapeType="1"/>
            </p:cNvSpPr>
            <p:nvPr/>
          </p:nvSpPr>
          <p:spPr bwMode="auto">
            <a:xfrm rot="-5400000">
              <a:off x="3720" y="984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7" name="Line 17"/>
            <p:cNvSpPr>
              <a:spLocks noChangeShapeType="1"/>
            </p:cNvSpPr>
            <p:nvPr/>
          </p:nvSpPr>
          <p:spPr bwMode="auto">
            <a:xfrm rot="5400000" flipH="1">
              <a:off x="3720" y="324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8" name="Line 18"/>
            <p:cNvSpPr>
              <a:spLocks noChangeShapeType="1"/>
            </p:cNvSpPr>
            <p:nvPr/>
          </p:nvSpPr>
          <p:spPr bwMode="auto">
            <a:xfrm rot="-5400000">
              <a:off x="5184" y="1728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9" name="Text Box 19"/>
            <p:cNvSpPr txBox="1">
              <a:spLocks noChangeArrowheads="1"/>
            </p:cNvSpPr>
            <p:nvPr/>
          </p:nvSpPr>
          <p:spPr bwMode="auto">
            <a:xfrm>
              <a:off x="4812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317460" name="Text Box 20"/>
            <p:cNvSpPr txBox="1">
              <a:spLocks noChangeArrowheads="1"/>
            </p:cNvSpPr>
            <p:nvPr/>
          </p:nvSpPr>
          <p:spPr bwMode="auto">
            <a:xfrm>
              <a:off x="4226" y="2217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17462" name="Line 22"/>
            <p:cNvSpPr>
              <a:spLocks noChangeShapeType="1"/>
            </p:cNvSpPr>
            <p:nvPr/>
          </p:nvSpPr>
          <p:spPr bwMode="auto">
            <a:xfrm>
              <a:off x="4272" y="8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the alg”:  for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3505200" cy="1336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for 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to 3 do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print j;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endfor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print “--- Done ---”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609600" y="3235325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>
              <a:solidFill>
                <a:srgbClr val="000099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the alg”:  for and while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505200" cy="1336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for 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to 4 do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print 2*j;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endfor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print “--- Done ---”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609600" y="3235325"/>
            <a:ext cx="2362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4572000" y="14478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while (j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4) do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print 2*j;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print “--- Done ---”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4572000" y="3886200"/>
            <a:ext cx="2362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>
              <a:solidFill>
                <a:srgbClr val="000099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iterative algorithm: Sum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600200"/>
          </a:xfrm>
        </p:spPr>
        <p:txBody>
          <a:bodyPr/>
          <a:lstStyle/>
          <a:p>
            <a:r>
              <a:rPr lang="en-GB" sz="200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Given:  </a:t>
            </a:r>
            <a:r>
              <a:rPr lang="en-GB" sz="2000">
                <a:solidFill>
                  <a:srgbClr val="000099"/>
                </a:solidFill>
              </a:rPr>
              <a:t>List of numbers: A</a:t>
            </a:r>
            <a:r>
              <a:rPr lang="en-GB" sz="2000" baseline="-25000">
                <a:solidFill>
                  <a:srgbClr val="000099"/>
                </a:solidFill>
              </a:rPr>
              <a:t>1</a:t>
            </a:r>
            <a:r>
              <a:rPr lang="en-GB" sz="2000">
                <a:solidFill>
                  <a:srgbClr val="000099"/>
                </a:solidFill>
              </a:rPr>
              <a:t>, A</a:t>
            </a:r>
            <a:r>
              <a:rPr lang="en-GB" sz="2000" baseline="-25000">
                <a:solidFill>
                  <a:srgbClr val="000099"/>
                </a:solidFill>
              </a:rPr>
              <a:t>2</a:t>
            </a:r>
            <a:r>
              <a:rPr lang="en-GB" sz="2000">
                <a:solidFill>
                  <a:srgbClr val="000099"/>
                </a:solidFill>
              </a:rPr>
              <a:t>, A</a:t>
            </a:r>
            <a:r>
              <a:rPr lang="en-GB" sz="2000" baseline="-25000">
                <a:solidFill>
                  <a:srgbClr val="000099"/>
                </a:solidFill>
              </a:rPr>
              <a:t>3</a:t>
            </a:r>
            <a:r>
              <a:rPr lang="en-GB" sz="2000">
                <a:solidFill>
                  <a:srgbClr val="000099"/>
                </a:solidFill>
              </a:rPr>
              <a:t>, …., A</a:t>
            </a:r>
            <a:r>
              <a:rPr lang="en-GB" sz="2000" baseline="-25000">
                <a:solidFill>
                  <a:srgbClr val="000099"/>
                </a:solidFill>
              </a:rPr>
              <a:t>n</a:t>
            </a:r>
            <a:r>
              <a:rPr lang="en-GB" sz="2000">
                <a:solidFill>
                  <a:srgbClr val="000099"/>
                </a:solidFill>
              </a:rPr>
              <a:t>  </a:t>
            </a:r>
          </a:p>
          <a:p>
            <a:r>
              <a:rPr lang="en-GB" sz="2000">
                <a:solidFill>
                  <a:srgbClr val="000099"/>
                </a:solidFill>
              </a:rPr>
              <a:t>Output: To compute the </a:t>
            </a:r>
            <a:r>
              <a:rPr lang="en-GB" sz="2000" u="sng">
                <a:solidFill>
                  <a:srgbClr val="000099"/>
                </a:solidFill>
              </a:rPr>
              <a:t>sum</a:t>
            </a:r>
            <a:r>
              <a:rPr lang="en-GB" sz="2000">
                <a:solidFill>
                  <a:srgbClr val="000099"/>
                </a:solidFill>
              </a:rPr>
              <a:t> of the numbers</a:t>
            </a:r>
          </a:p>
          <a:p>
            <a:pPr>
              <a:buFont typeface="Wingdings" pitchFamily="1" charset="2"/>
              <a:buNone/>
            </a:pPr>
            <a:r>
              <a:rPr lang="en-GB" sz="2000">
                <a:solidFill>
                  <a:srgbClr val="000099"/>
                </a:solidFill>
              </a:rPr>
              <a:t>Note: Store numbers in array A[1], A[2], … , A[n]</a:t>
            </a:r>
            <a:endParaRPr lang="en-US" sz="2000">
              <a:solidFill>
                <a:srgbClr val="000099"/>
              </a:solidFill>
            </a:endParaRPr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1295400" y="2590800"/>
            <a:ext cx="58674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Sum(A, n);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Sum_sf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k  1;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while (k &lt;= n) do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Sum_sf  Sum_sf + A[k];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k  k + 1;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 Sum_sf;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Print “Sum is”, Sum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sz="20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Exercising Algorithm Sum:</a:t>
            </a:r>
          </a:p>
        </p:txBody>
      </p:sp>
      <p:sp>
        <p:nvSpPr>
          <p:cNvPr id="450563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5867400" cy="727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A[1] A[2] A[3] A[4] A[5] A[6]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n=6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2    5    10   3    12   24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50564" name="Text Box 4"/>
          <p:cNvSpPr txBox="1">
            <a:spLocks noChangeArrowheads="1"/>
          </p:cNvSpPr>
          <p:nvPr/>
        </p:nvSpPr>
        <p:spPr bwMode="auto">
          <a:xfrm>
            <a:off x="2514600" y="2168525"/>
            <a:ext cx="3581400" cy="2860675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  k   Sum-sf     Sum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?     0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1     2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2     7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3    17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4    20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5    32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6    56         ?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6    56        56 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1752600" y="5368925"/>
            <a:ext cx="2133600" cy="422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Sum is 56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itchFamily="1" charset="0"/>
              </a:rPr>
              <a:t>Input:</a:t>
            </a:r>
            <a:r>
              <a:rPr lang="en-US"/>
              <a:t> </a:t>
            </a:r>
          </a:p>
        </p:txBody>
      </p:sp>
      <p:sp>
        <p:nvSpPr>
          <p:cNvPr id="450567" name="Text Box 7"/>
          <p:cNvSpPr txBox="1">
            <a:spLocks noChangeArrowheads="1"/>
          </p:cNvSpPr>
          <p:nvPr/>
        </p:nvSpPr>
        <p:spPr bwMode="auto">
          <a:xfrm>
            <a:off x="271463" y="2971800"/>
            <a:ext cx="21669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itchFamily="1" charset="0"/>
              </a:rPr>
              <a:t>Processing:</a:t>
            </a:r>
            <a:r>
              <a:rPr lang="en-US"/>
              <a:t> </a:t>
            </a:r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330200" y="5334000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Arial" pitchFamily="1" charset="0"/>
              </a:rPr>
              <a:t>Output: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for Sum (with for-loop)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33400"/>
          </a:xfrm>
        </p:spPr>
        <p:txBody>
          <a:bodyPr/>
          <a:lstStyle/>
          <a:p>
            <a:r>
              <a:rPr lang="en-GB" sz="2400">
                <a:solidFill>
                  <a:srgbClr val="000099"/>
                </a:solidFill>
              </a:rPr>
              <a:t>We can also use a while-loop instead of a for loop.</a:t>
            </a:r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762000" y="53340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SzPct val="75000"/>
              <a:buFont typeface="Wingdings" pitchFamily="1" charset="2"/>
              <a:buChar char="Ø"/>
            </a:pPr>
            <a:r>
              <a:rPr lang="en-US" sz="2000">
                <a:solidFill>
                  <a:srgbClr val="000099"/>
                </a:solidFill>
                <a:latin typeface="Arial" pitchFamily="1" charset="0"/>
              </a:rPr>
              <a:t>HW:	(a) Note the differences… </a:t>
            </a:r>
            <a:br>
              <a:rPr lang="en-US" sz="2000">
                <a:solidFill>
                  <a:srgbClr val="000099"/>
                </a:solidFill>
                <a:latin typeface="Arial" pitchFamily="1" charset="0"/>
              </a:rPr>
            </a:br>
            <a:r>
              <a:rPr lang="en-US" sz="2000">
                <a:solidFill>
                  <a:srgbClr val="000099"/>
                </a:solidFill>
                <a:latin typeface="Arial" pitchFamily="1" charset="0"/>
              </a:rPr>
              <a:t>     	(b) Modify it to compute the </a:t>
            </a:r>
            <a:r>
              <a:rPr lang="en-US" sz="2000" u="sng">
                <a:solidFill>
                  <a:srgbClr val="000099"/>
                </a:solidFill>
                <a:latin typeface="Arial" pitchFamily="1" charset="0"/>
              </a:rPr>
              <a:t>average</a:t>
            </a:r>
            <a:r>
              <a:rPr lang="en-US" sz="2000">
                <a:solidFill>
                  <a:srgbClr val="000099"/>
                </a:solidFill>
                <a:latin typeface="Arial" pitchFamily="1" charset="0"/>
              </a:rPr>
              <a:t>?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1676400" y="1863725"/>
            <a:ext cx="58674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u="sng">
                <a:solidFill>
                  <a:srgbClr val="FF3300"/>
                </a:solidFill>
                <a:latin typeface="Courier New" pitchFamily="1" charset="0"/>
              </a:rPr>
              <a:t>Sum(A, n);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(* Find the sum of A1, A2,…, An. *)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begin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</a:rPr>
              <a:t>  Sum_sf </a:t>
            </a:r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for k  1 to n do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Sum_sf  Sum_sf + A[k];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endfor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 Sum_sf;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Print “Sum is”, Sum</a:t>
            </a:r>
          </a:p>
          <a:p>
            <a:pPr algn="l"/>
            <a:r>
              <a:rPr lang="en-US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about Algorithm Design…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495800"/>
          </a:xfrm>
        </p:spPr>
        <p:txBody>
          <a:bodyPr/>
          <a:lstStyle/>
          <a:p>
            <a:r>
              <a:rPr lang="en-US"/>
              <a:t>To design an algorithm to solve a problem, </a:t>
            </a:r>
          </a:p>
          <a:p>
            <a:pPr lvl="1"/>
            <a:r>
              <a:rPr lang="en-US"/>
              <a:t>you must FIRST know how to solve it,</a:t>
            </a:r>
          </a:p>
          <a:p>
            <a:pPr lvl="1"/>
            <a:r>
              <a:rPr lang="en-US"/>
              <a:t>Figure out the steps involved,</a:t>
            </a:r>
          </a:p>
          <a:p>
            <a:pPr lvl="1"/>
            <a:r>
              <a:rPr lang="en-US"/>
              <a:t>Organize these steps into steps</a:t>
            </a:r>
          </a:p>
          <a:p>
            <a:pPr lvl="1"/>
            <a:r>
              <a:rPr lang="en-US"/>
              <a:t>Express them as algorithms</a:t>
            </a:r>
          </a:p>
          <a:p>
            <a:endParaRPr lang="en-US"/>
          </a:p>
          <a:p>
            <a:r>
              <a:rPr lang="en-US"/>
              <a:t>To FIRST know how to solve the problem</a:t>
            </a:r>
          </a:p>
          <a:p>
            <a:pPr lvl="1"/>
            <a:r>
              <a:rPr lang="en-US"/>
              <a:t>Suggest you work out some cases</a:t>
            </a:r>
          </a:p>
          <a:p>
            <a:pPr lvl="1"/>
            <a:r>
              <a:rPr lang="en-US"/>
              <a:t>As many cases as it takes…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Remarks about the iterative algorithm…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Note the three stages: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Initialization</a:t>
            </a:r>
          </a:p>
          <a:p>
            <a:pPr marL="1438275" lvl="2" indent="-381000"/>
            <a:r>
              <a:rPr lang="en-US"/>
              <a:t>Set some values at the beginning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Iteration</a:t>
            </a:r>
          </a:p>
          <a:p>
            <a:pPr marL="1438275" lvl="2" indent="-381000"/>
            <a:r>
              <a:rPr lang="en-US"/>
              <a:t>This is the KEY STEP</a:t>
            </a:r>
          </a:p>
          <a:p>
            <a:pPr marL="1438275" lvl="2" indent="-381000"/>
            <a:r>
              <a:rPr lang="en-US"/>
              <a:t>Where most of work is done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Post-Processing or Cleanup</a:t>
            </a:r>
          </a:p>
          <a:p>
            <a:pPr marL="1438275" lvl="2" indent="-381000"/>
            <a:endParaRPr lang="en-US"/>
          </a:p>
          <a:p>
            <a:pPr marL="533400" indent="-533400"/>
            <a:r>
              <a:rPr lang="en-US"/>
              <a:t>Can use this setup for other problems</a:t>
            </a:r>
          </a:p>
          <a:p>
            <a:pPr marL="939800" lvl="1" indent="-457200"/>
            <a:r>
              <a:rPr lang="en-US"/>
              <a:t>Calculating average, sum-of-squares</a:t>
            </a:r>
          </a:p>
          <a:p>
            <a:pPr marL="939800" lvl="1" indent="-457200"/>
            <a:r>
              <a:rPr lang="en-US"/>
              <a:t>Finding max, min; Searching for a number,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762000"/>
          </a:xfrm>
          <a:noFill/>
        </p:spPr>
        <p:txBody>
          <a:bodyPr anchor="ctr"/>
          <a:lstStyle/>
          <a:p>
            <a:r>
              <a:rPr lang="en-US" sz="2800"/>
              <a:t>Another Example of Algorithm (with loops)</a:t>
            </a:r>
            <a:endParaRPr lang="en-US"/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229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CC3300"/>
                </a:solidFill>
              </a:rPr>
              <a:t>PROBLEM: </a:t>
            </a:r>
            <a:r>
              <a:rPr lang="en-US" sz="2400"/>
              <a:t>Start with a collection of names N</a:t>
            </a:r>
            <a:r>
              <a:rPr lang="en-US" sz="2400" baseline="-25000"/>
              <a:t>1</a:t>
            </a:r>
            <a:r>
              <a:rPr lang="en-US" sz="2400"/>
              <a:t>, N</a:t>
            </a:r>
            <a:r>
              <a:rPr lang="en-US" sz="2400" baseline="-25000"/>
              <a:t>2</a:t>
            </a:r>
            <a:r>
              <a:rPr lang="en-US" sz="2400"/>
              <a:t>, ..., N</a:t>
            </a:r>
            <a:r>
              <a:rPr lang="en-US" sz="2400" baseline="-25000"/>
              <a:t>10000</a:t>
            </a:r>
            <a:r>
              <a:rPr lang="en-US" sz="2400"/>
              <a:t>, and corresponding telephone numbers T</a:t>
            </a:r>
            <a:r>
              <a:rPr lang="en-US" sz="2400" baseline="-25000"/>
              <a:t>1</a:t>
            </a:r>
            <a:r>
              <a:rPr lang="en-US" sz="2400"/>
              <a:t>, T</a:t>
            </a:r>
            <a:r>
              <a:rPr lang="en-US" sz="2400" baseline="-25000"/>
              <a:t>2</a:t>
            </a:r>
            <a:r>
              <a:rPr lang="en-US" sz="2400"/>
              <a:t>, ..., T</a:t>
            </a:r>
            <a:r>
              <a:rPr lang="en-US" sz="2400" baseline="-25000"/>
              <a:t>10000</a:t>
            </a:r>
            <a:r>
              <a:rPr lang="en-US" sz="2400"/>
              <a:t>. </a:t>
            </a:r>
            <a:br>
              <a:rPr lang="en-US" sz="2400"/>
            </a:br>
            <a:r>
              <a:rPr lang="en-US" sz="2400"/>
              <a:t>Given a name, Name, find a telephone number for that name if a match on an Ni occurs; otherwise, print "Not Found".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Note: In the book, subscripts are used for N</a:t>
            </a:r>
            <a:r>
              <a:rPr lang="en-US" sz="2400" baseline="-25000"/>
              <a:t>1</a:t>
            </a:r>
            <a:r>
              <a:rPr lang="en-US" sz="2400"/>
              <a:t>, N</a:t>
            </a:r>
            <a:r>
              <a:rPr lang="en-US" sz="2400" baseline="-25000"/>
              <a:t>2</a:t>
            </a:r>
            <a:r>
              <a:rPr lang="en-US" sz="2400"/>
              <a:t>, etc. </a:t>
            </a:r>
            <a:endParaRPr lang="en-US" sz="2400" b="0"/>
          </a:p>
        </p:txBody>
      </p:sp>
      <p:sp>
        <p:nvSpPr>
          <p:cNvPr id="425988" name="Text Box 4"/>
          <p:cNvSpPr txBox="1">
            <a:spLocks noChangeArrowheads="1"/>
          </p:cNvSpPr>
          <p:nvPr/>
        </p:nvSpPr>
        <p:spPr bwMode="auto">
          <a:xfrm>
            <a:off x="609600" y="3733800"/>
            <a:ext cx="7848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Given a problem, there are often many ways to provide an algorithm for solving the problem. 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CC3300"/>
                </a:solidFill>
              </a:rPr>
              <a:t>Note: You must understand the methodology for solving the problem in order to write an algorithm for the solution!!!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autoUpdateAnimBg="0"/>
      <p:bldP spid="42598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2000">
                <a:solidFill>
                  <a:srgbClr val="CC3300"/>
                </a:solidFill>
              </a:rPr>
              <a:t>A FIRST ATTEMPT AT A SOLUTION TO THE TELEPHONE SEARCH PROBLEM</a:t>
            </a:r>
            <a:endParaRPr lang="en-US" sz="2000"/>
          </a:p>
        </p:txBody>
      </p:sp>
      <p:sp>
        <p:nvSpPr>
          <p:cNvPr id="427011" name="Text Box 3"/>
          <p:cNvSpPr txBox="1">
            <a:spLocks noChangeArrowheads="1"/>
          </p:cNvSpPr>
          <p:nvPr/>
        </p:nvSpPr>
        <p:spPr bwMode="auto">
          <a:xfrm>
            <a:off x="263525" y="1431925"/>
            <a:ext cx="81946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/>
              <a:t>1.       	Get values for N</a:t>
            </a:r>
            <a:r>
              <a:rPr lang="en-US" sz="2000" baseline="-25000"/>
              <a:t>1</a:t>
            </a:r>
            <a:r>
              <a:rPr lang="en-US" sz="2000"/>
              <a:t>, N</a:t>
            </a:r>
            <a:r>
              <a:rPr lang="en-US" sz="2000" baseline="-25000"/>
              <a:t>2</a:t>
            </a:r>
            <a:r>
              <a:rPr lang="en-US" sz="2000"/>
              <a:t>, ..., N</a:t>
            </a:r>
            <a:r>
              <a:rPr lang="en-US" sz="2000" baseline="-25000"/>
              <a:t>10000</a:t>
            </a:r>
            <a:r>
              <a:rPr lang="en-US" sz="2000"/>
              <a:t>, T</a:t>
            </a:r>
            <a:r>
              <a:rPr lang="en-US" sz="2000" baseline="-25000"/>
              <a:t>1</a:t>
            </a:r>
            <a:r>
              <a:rPr lang="en-US" sz="2000"/>
              <a:t>, T</a:t>
            </a:r>
            <a:r>
              <a:rPr lang="en-US" sz="2000" baseline="-25000"/>
              <a:t>2</a:t>
            </a:r>
            <a:r>
              <a:rPr lang="en-US" sz="2000"/>
              <a:t>, ,,,, T</a:t>
            </a:r>
            <a:r>
              <a:rPr lang="en-US" sz="2000" baseline="-25000"/>
              <a:t>10000</a:t>
            </a:r>
            <a:r>
              <a:rPr lang="en-US" sz="2000"/>
              <a:t>, and Name.</a:t>
            </a:r>
          </a:p>
          <a:p>
            <a:pPr algn="l"/>
            <a:r>
              <a:rPr lang="en-US" sz="2000"/>
              <a:t>2.   	if Name is N</a:t>
            </a:r>
            <a:r>
              <a:rPr lang="en-US" sz="2000" baseline="-25000"/>
              <a:t>1</a:t>
            </a:r>
            <a:r>
              <a:rPr lang="en-US" sz="2000"/>
              <a:t>, then print T</a:t>
            </a:r>
            <a:r>
              <a:rPr lang="en-US" sz="2000" baseline="-25000"/>
              <a:t>1 </a:t>
            </a:r>
            <a:r>
              <a:rPr lang="en-US" sz="2000"/>
              <a:t>;  Stop endif;</a:t>
            </a:r>
          </a:p>
          <a:p>
            <a:pPr algn="l"/>
            <a:r>
              <a:rPr lang="en-US" sz="2000"/>
              <a:t>3. 	if Name is N</a:t>
            </a:r>
            <a:r>
              <a:rPr lang="en-US" sz="2000" baseline="-25000"/>
              <a:t>2</a:t>
            </a:r>
            <a:r>
              <a:rPr lang="en-US" sz="2000"/>
              <a:t>, then print T</a:t>
            </a:r>
            <a:r>
              <a:rPr lang="en-US" sz="2000" baseline="-25000"/>
              <a:t>2</a:t>
            </a:r>
            <a:r>
              <a:rPr lang="en-US" sz="2000"/>
              <a:t>;  Stop; endif;</a:t>
            </a:r>
          </a:p>
          <a:p>
            <a:pPr algn="l"/>
            <a:r>
              <a:rPr lang="en-US" sz="2000"/>
              <a:t>4.	If Name is N</a:t>
            </a:r>
            <a:r>
              <a:rPr lang="en-US" sz="2000" baseline="-25000"/>
              <a:t>3</a:t>
            </a:r>
            <a:r>
              <a:rPr lang="en-US" sz="2000"/>
              <a:t> then print T</a:t>
            </a:r>
            <a:r>
              <a:rPr lang="en-US" sz="2000" baseline="-25000"/>
              <a:t>3</a:t>
            </a:r>
            <a:r>
              <a:rPr lang="en-US" sz="2000"/>
              <a:t>; Stop; endif;</a:t>
            </a:r>
          </a:p>
          <a:p>
            <a:pPr algn="l"/>
            <a:r>
              <a:rPr lang="en-US" sz="2000"/>
              <a:t>	     . . .                  . . .                  . . .</a:t>
            </a:r>
          </a:p>
          <a:p>
            <a:pPr algn="l"/>
            <a:r>
              <a:rPr lang="en-US" sz="2000"/>
              <a:t>                {a lot of tedious writing here that is being skipped}</a:t>
            </a:r>
          </a:p>
          <a:p>
            <a:pPr algn="l"/>
            <a:r>
              <a:rPr lang="en-US" sz="2000"/>
              <a:t>	     . . .                  . . .                  . . .</a:t>
            </a:r>
          </a:p>
          <a:p>
            <a:pPr algn="l"/>
            <a:r>
              <a:rPr lang="en-US" sz="2000"/>
              <a:t>10001.   If Name is N</a:t>
            </a:r>
            <a:r>
              <a:rPr lang="en-US" sz="2000" baseline="-25000"/>
              <a:t>10000</a:t>
            </a:r>
            <a:r>
              <a:rPr lang="en-US" sz="2000"/>
              <a:t>, then print T</a:t>
            </a:r>
            <a:r>
              <a:rPr lang="en-US" sz="2000" baseline="-25000"/>
              <a:t>10000</a:t>
            </a:r>
            <a:r>
              <a:rPr lang="en-US" sz="2000"/>
              <a:t> ;  Stop; endif</a:t>
            </a:r>
          </a:p>
          <a:p>
            <a:pPr algn="l"/>
            <a:r>
              <a:rPr lang="en-US" sz="2000"/>
              <a:t>10002.  Print "Not found"</a:t>
            </a:r>
          </a:p>
          <a:p>
            <a:pPr algn="l"/>
            <a:r>
              <a:rPr lang="en-US" sz="2000"/>
              <a:t>10003.  Stop.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533400"/>
          </a:xfrm>
        </p:spPr>
        <p:txBody>
          <a:bodyPr/>
          <a:lstStyle/>
          <a:p>
            <a:r>
              <a:rPr lang="en-US" sz="2000" b="0">
                <a:solidFill>
                  <a:srgbClr val="CC3300"/>
                </a:solidFill>
              </a:rPr>
              <a:t>A SECOND ATTEMPT AT A SOLUTION TO THE TELEPHONE SEARCH PROBLEM</a:t>
            </a:r>
            <a:endParaRPr lang="en-US" sz="2000"/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/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83058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n-US" sz="2000"/>
              <a:t>1.    Get values for N</a:t>
            </a:r>
            <a:r>
              <a:rPr lang="en-US" sz="2000" baseline="-25000"/>
              <a:t>1</a:t>
            </a:r>
            <a:r>
              <a:rPr lang="en-US" sz="2000"/>
              <a:t>, N</a:t>
            </a:r>
            <a:r>
              <a:rPr lang="en-US" sz="2000" baseline="-25000"/>
              <a:t>2</a:t>
            </a:r>
            <a:r>
              <a:rPr lang="en-US" sz="2000"/>
              <a:t>, ..., N10000, T1, T2, ,,,, T10000, and Name.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2.     Set the value of i to 1 and the value of Found to NO.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3.     Repeat steps 4 through 7 until (Found is Yes)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4.     If Name is equal to Ni, then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5.	 	Print the telephone number Ti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6. 		Set the value of Found to Yes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         Else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 startAt="7"/>
            </a:pPr>
            <a:r>
              <a:rPr lang="en-US" sz="2000"/>
              <a:t> 	Add 1 to the value of I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 startAt="7"/>
            </a:pPr>
            <a:r>
              <a:rPr lang="en-US" sz="2000"/>
              <a:t>Endif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000"/>
              <a:t>9.      Stop.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609600"/>
          </a:xfrm>
        </p:spPr>
        <p:txBody>
          <a:bodyPr/>
          <a:lstStyle/>
          <a:p>
            <a:r>
              <a:rPr lang="en-US" sz="2000" b="0">
                <a:solidFill>
                  <a:srgbClr val="CC3300"/>
                </a:solidFill>
              </a:rPr>
              <a:t>ANOTHER ATTEMPT AT A SOLUTION TO THE TELEPHONE SEARCH PROBLEM</a:t>
            </a:r>
            <a:endParaRPr lang="en-US" sz="2000"/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/>
          </a:p>
        </p:txBody>
      </p:sp>
      <p:sp>
        <p:nvSpPr>
          <p:cNvPr id="429060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305800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1. Get values for N1, N2, ..., N10000, T1, T2, ,,,, T10000, and Name.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2. Set the value of i to 1 and the value of Found to NO.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3. Repeat steps 4 through 7 until (Found is Yes) </a:t>
            </a:r>
            <a:r>
              <a:rPr lang="en-US" sz="2000">
                <a:solidFill>
                  <a:srgbClr val="CC3300"/>
                </a:solidFill>
              </a:rPr>
              <a:t>or (i &gt; 10000)</a:t>
            </a:r>
            <a:endParaRPr lang="en-US" sz="2000"/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4. If Name is equal to Ni, then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5.	Print the telephone number Ti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6. 	Set the value of Found to Yes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     Else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7.	Add 1 to the value of i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8.  If (Found is No) then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9.	Print "Not found"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10. Stop.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685800"/>
          </a:xfrm>
          <a:noFill/>
        </p:spPr>
        <p:txBody>
          <a:bodyPr anchor="ctr"/>
          <a:lstStyle/>
          <a:p>
            <a:r>
              <a:rPr lang="en-US" sz="2400">
                <a:solidFill>
                  <a:srgbClr val="CC3300"/>
                </a:solidFill>
              </a:rPr>
              <a:t>Solution to Telephone Search Problem </a:t>
            </a:r>
            <a:br>
              <a:rPr lang="en-US" sz="2400">
                <a:solidFill>
                  <a:srgbClr val="CC3300"/>
                </a:solidFill>
              </a:rPr>
            </a:br>
            <a:r>
              <a:rPr lang="en-US" sz="2400">
                <a:solidFill>
                  <a:srgbClr val="CC3300"/>
                </a:solidFill>
              </a:rPr>
              <a:t>(Using a while loop)</a:t>
            </a:r>
            <a:endParaRPr lang="en-US" sz="2400"/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/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3058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Get values for N</a:t>
            </a:r>
            <a:r>
              <a:rPr lang="en-US" sz="2000" baseline="-25000"/>
              <a:t>1</a:t>
            </a:r>
            <a:r>
              <a:rPr lang="en-US" sz="2000"/>
              <a:t>, N</a:t>
            </a:r>
            <a:r>
              <a:rPr lang="en-US" sz="2000" baseline="-25000"/>
              <a:t>2</a:t>
            </a:r>
            <a:r>
              <a:rPr lang="en-US" sz="2000"/>
              <a:t>, ..., N</a:t>
            </a:r>
            <a:r>
              <a:rPr lang="en-US" sz="2000" baseline="-25000"/>
              <a:t>10000</a:t>
            </a:r>
            <a:r>
              <a:rPr lang="en-US" sz="2000"/>
              <a:t>, T</a:t>
            </a:r>
            <a:r>
              <a:rPr lang="en-US" sz="2000" baseline="-25000"/>
              <a:t>1</a:t>
            </a:r>
            <a:r>
              <a:rPr lang="en-US" sz="2000"/>
              <a:t>, T</a:t>
            </a:r>
            <a:r>
              <a:rPr lang="en-US" sz="2000" baseline="-25000"/>
              <a:t>2</a:t>
            </a:r>
            <a:r>
              <a:rPr lang="en-US" sz="2000"/>
              <a:t>, ,…, T</a:t>
            </a:r>
            <a:r>
              <a:rPr lang="en-US" sz="2000" baseline="-25000"/>
              <a:t>10000</a:t>
            </a:r>
            <a:r>
              <a:rPr lang="en-US" sz="2000"/>
              <a:t>, and Name.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Set the value of i to 1;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Set the value of Found to “NO”;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While (Found = “No”) and (i &lt;= 10000) do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	If  (Name = N</a:t>
            </a:r>
            <a:r>
              <a:rPr lang="en-US" sz="2000" baseline="-25000"/>
              <a:t>i</a:t>
            </a:r>
            <a:r>
              <a:rPr lang="en-US" sz="2000"/>
              <a:t> ) then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		Print the telephone number T</a:t>
            </a:r>
            <a:r>
              <a:rPr lang="en-US" sz="2000" baseline="-25000"/>
              <a:t>i</a:t>
            </a:r>
            <a:r>
              <a:rPr lang="en-US" sz="2000"/>
              <a:t> 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		Set the value of Found to “Yes”;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            Else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		Add 1 to the value of i;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Endwhile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If (Found = “No”) then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/>
              <a:t>	Print "Not found";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r>
              <a:rPr lang="en-US" sz="2400">
                <a:solidFill>
                  <a:srgbClr val="CC3300"/>
                </a:solidFill>
              </a:rPr>
              <a:t>FIND LARGEST ALGORITHM</a:t>
            </a:r>
            <a:endParaRPr lang="en-US" sz="2400" b="0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457200" y="1127125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</a:rPr>
              <a:t>PROBLEM:</a:t>
            </a:r>
            <a:r>
              <a:rPr lang="en-US" sz="2000"/>
              <a:t> Given n, the size of a list, and a list of  n numbers, find the largest number in the list.</a:t>
            </a:r>
            <a:endParaRPr lang="en-US" sz="2000">
              <a:solidFill>
                <a:srgbClr val="CC3300"/>
              </a:solidFill>
            </a:endParaRP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96200" cy="379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Get a value for n and values A1, A2, ..., An for the list items.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Set the value of Largest-so-far to A1.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Set the Location to 1.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Set the value of i to 2.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While ( i &lt;= n) do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	If Ai &gt; Largest-so-far then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		Set Largest-so-far to Ai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		Set Location to i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	Add 1 to the value of i.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Endwhile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2000"/>
              <a:t>Print the values of Largest-so-far and Location.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autoUpdateAnimBg="0"/>
      <p:bldP spid="43725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2400"/>
              <a:t>We can re-write the C=A+B algorithm as follows:</a:t>
            </a:r>
            <a:endParaRPr lang="en-GB" sz="2000">
              <a:latin typeface="Courier New" pitchFamily="1" charset="0"/>
            </a:endParaRPr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05000"/>
            <a:ext cx="7924800" cy="4114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u="sng">
                <a:solidFill>
                  <a:srgbClr val="FF3300"/>
                </a:solidFill>
                <a:latin typeface="Courier New" pitchFamily="1" charset="0"/>
              </a:rPr>
              <a:t>Alg. to Compute C = A + B: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(*sum two big numbers*)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for i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to m do</a:t>
            </a:r>
            <a:endParaRPr lang="en-GB" sz="2000">
              <a:solidFill>
                <a:srgbClr val="FF3300"/>
              </a:solidFill>
              <a:latin typeface="Courier New" pitchFamily="1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x[i]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a[i] + b[i] + carry ;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if (x[i] &lt; 10)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then ( c[i]</a:t>
            </a:r>
            <a:r>
              <a:rPr lang="en-GB" sz="2000" baseline="-25000">
                <a:latin typeface="Courier New" pitchFamily="1" charset="0"/>
              </a:rPr>
              <a:t>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x[i]; 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0;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else ( c[i]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x[i] – 10;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1; 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endfor;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c[m+1]</a:t>
            </a:r>
            <a:r>
              <a:rPr lang="en-GB" sz="20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Print c[m+1], c[m], …., c[1]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609600" y="1828800"/>
            <a:ext cx="8077200" cy="4191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Finally…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If you are new to algorithms</a:t>
            </a:r>
          </a:p>
          <a:p>
            <a:pPr lvl="1"/>
            <a:r>
              <a:rPr lang="en-US"/>
              <a:t>read the textbook</a:t>
            </a:r>
          </a:p>
          <a:p>
            <a:pPr lvl="1"/>
            <a:r>
              <a:rPr lang="en-US"/>
              <a:t>try out the algorithms</a:t>
            </a:r>
          </a:p>
          <a:p>
            <a:pPr lvl="1"/>
            <a:r>
              <a:rPr lang="en-US"/>
              <a:t>do the exercises</a:t>
            </a:r>
          </a:p>
          <a:p>
            <a:endParaRPr lang="en-US"/>
          </a:p>
          <a:p>
            <a:pPr>
              <a:buFont typeface="Wingdings" pitchFamily="1" charset="2"/>
              <a:buNone/>
            </a:pPr>
            <a:r>
              <a:rPr lang="en-US"/>
              <a:t>… The End 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Pseudo-Code to express Algorithms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r>
              <a:rPr lang="en-US"/>
              <a:t>Pseudo-Code</a:t>
            </a:r>
          </a:p>
          <a:p>
            <a:pPr lvl="1"/>
            <a:r>
              <a:rPr lang="en-US"/>
              <a:t>Mixture of computer language and English</a:t>
            </a:r>
          </a:p>
          <a:p>
            <a:pPr lvl="2"/>
            <a:r>
              <a:rPr lang="en-US"/>
              <a:t>Somewhere in between</a:t>
            </a:r>
          </a:p>
          <a:p>
            <a:pPr lvl="2"/>
            <a:r>
              <a:rPr lang="en-US"/>
              <a:t>precise enough to describe what is meant without being too tediuos</a:t>
            </a:r>
          </a:p>
          <a:p>
            <a:pPr lvl="1"/>
            <a:r>
              <a:rPr lang="en-US"/>
              <a:t>Examples: </a:t>
            </a:r>
          </a:p>
          <a:p>
            <a:pPr lvl="2"/>
            <a:r>
              <a:rPr lang="en-US"/>
              <a:t> Let c be 0; </a:t>
            </a:r>
          </a:p>
          <a:p>
            <a:pPr lvl="2"/>
            <a:r>
              <a:rPr lang="en-US"/>
              <a:t> c </a:t>
            </a:r>
            <a:r>
              <a:rPr lang="en-US">
                <a:sym typeface="Wingdings" pitchFamily="1" charset="2"/>
              </a:rPr>
              <a:t> 0;</a:t>
            </a:r>
            <a:endParaRPr lang="en-US"/>
          </a:p>
          <a:p>
            <a:pPr lvl="2"/>
            <a:r>
              <a:rPr lang="en-US"/>
              <a:t> Sort the list A of numbers in increasing order;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and Arrays…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Computers work with data (numbers, words, etc)</a:t>
            </a:r>
          </a:p>
          <a:p>
            <a:r>
              <a:rPr lang="en-US" sz="2400"/>
              <a:t>Data must be stored (in variables)</a:t>
            </a:r>
          </a:p>
          <a:p>
            <a:r>
              <a:rPr lang="en-US" sz="2400"/>
              <a:t>Each variable is assigned a storage “box”</a:t>
            </a:r>
          </a:p>
          <a:p>
            <a:pPr lvl="1"/>
            <a:r>
              <a:rPr lang="en-US" sz="2000"/>
              <a:t>can store one number at any time</a:t>
            </a:r>
          </a:p>
          <a:p>
            <a:pPr lvl="1"/>
            <a:r>
              <a:rPr lang="en-US" sz="2000"/>
              <a:t>eg: sum, j, carry  </a:t>
            </a:r>
          </a:p>
          <a:p>
            <a:r>
              <a:rPr lang="en-US" sz="2400"/>
              <a:t>Arrays: </a:t>
            </a:r>
          </a:p>
          <a:p>
            <a:pPr lvl="1"/>
            <a:r>
              <a:rPr lang="en-US" sz="2000"/>
              <a:t>Often deal with many numbers</a:t>
            </a:r>
          </a:p>
          <a:p>
            <a:pPr lvl="1"/>
            <a:r>
              <a:rPr lang="en-US" sz="2000"/>
              <a:t>Such as  A</a:t>
            </a:r>
            <a:r>
              <a:rPr lang="en-US" sz="2000" baseline="-25000"/>
              <a:t>1</a:t>
            </a:r>
            <a:r>
              <a:rPr lang="en-US" sz="2000"/>
              <a:t>, A</a:t>
            </a:r>
            <a:r>
              <a:rPr lang="en-US" sz="2000" baseline="-25000"/>
              <a:t>2</a:t>
            </a:r>
            <a:r>
              <a:rPr lang="en-US" sz="2000"/>
              <a:t>, A</a:t>
            </a:r>
            <a:r>
              <a:rPr lang="en-US" sz="2000" baseline="-25000"/>
              <a:t>3</a:t>
            </a:r>
            <a:r>
              <a:rPr lang="en-US" sz="2000"/>
              <a:t>, … , A</a:t>
            </a:r>
            <a:r>
              <a:rPr lang="en-US" sz="2000" baseline="-25000"/>
              <a:t>100</a:t>
            </a:r>
          </a:p>
          <a:p>
            <a:pPr lvl="1"/>
            <a:r>
              <a:rPr lang="en-US" sz="2000"/>
              <a:t>Store as an “array” A[1], A[2], … , A[100]</a:t>
            </a:r>
          </a:p>
          <a:p>
            <a:pPr lvl="2"/>
            <a:r>
              <a:rPr lang="en-US" sz="1800"/>
              <a:t>we treat each of them as a variable,</a:t>
            </a:r>
          </a:p>
          <a:p>
            <a:pPr lvl="2"/>
            <a:r>
              <a:rPr lang="en-US" sz="1800"/>
              <a:t>each is assigned a storage “box”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r>
              <a:rPr lang="en-US"/>
              <a:t>Three types of operations</a:t>
            </a:r>
          </a:p>
          <a:p>
            <a:pPr lvl="1"/>
            <a:r>
              <a:rPr lang="en-US"/>
              <a:t>Sequential Operations…</a:t>
            </a:r>
          </a:p>
          <a:p>
            <a:pPr lvl="1"/>
            <a:r>
              <a:rPr lang="en-US"/>
              <a:t>Conditional Operations…</a:t>
            </a:r>
          </a:p>
          <a:p>
            <a:pPr lvl="1"/>
            <a:r>
              <a:rPr lang="en-US"/>
              <a:t>Iterative Operations….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Examples of Sequential Operations/Statements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Assignment statements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Set count to 0;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Assign X the value of (A+B)/2;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 Interest be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 A[3] be 3;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 Smallest be A[i+3];</a:t>
            </a:r>
          </a:p>
          <a:p>
            <a:pPr>
              <a:lnSpc>
                <a:spcPct val="80000"/>
              </a:lnSpc>
            </a:pPr>
            <a:r>
              <a:rPr lang="en-US" sz="2400"/>
              <a:t>Another way to express these…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Count </a:t>
            </a:r>
            <a:r>
              <a:rPr lang="en-US" sz="2000">
                <a:sym typeface="Wingdings" pitchFamily="1" charset="2"/>
              </a:rPr>
              <a:t> 0;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2000"/>
              <a:t>X </a:t>
            </a:r>
            <a:r>
              <a:rPr lang="en-US" sz="2000">
                <a:sym typeface="Wingdings" pitchFamily="1" charset="2"/>
              </a:rPr>
              <a:t> (A+B)/2;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Interest </a:t>
            </a:r>
            <a:r>
              <a:rPr lang="en-US" sz="2000">
                <a:sym typeface="Wingdings" pitchFamily="1" charset="2"/>
              </a:rPr>
              <a:t></a:t>
            </a:r>
            <a:r>
              <a:rPr lang="en-US" sz="2000"/>
              <a:t>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A[3] </a:t>
            </a:r>
            <a:r>
              <a:rPr lang="en-US" sz="2000">
                <a:sym typeface="Wingdings" pitchFamily="1" charset="2"/>
              </a:rPr>
              <a:t> </a:t>
            </a:r>
            <a:r>
              <a:rPr lang="en-US" sz="2000"/>
              <a:t>3;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Smallest </a:t>
            </a:r>
            <a:r>
              <a:rPr lang="en-US" sz="2000">
                <a:sym typeface="Wingdings" pitchFamily="1" charset="2"/>
              </a:rPr>
              <a:t> </a:t>
            </a:r>
            <a:r>
              <a:rPr lang="en-US" sz="2000"/>
              <a:t>A[i+3];</a:t>
            </a:r>
          </a:p>
          <a:p>
            <a:pPr>
              <a:lnSpc>
                <a:spcPct val="80000"/>
              </a:lnSpc>
            </a:pPr>
            <a:r>
              <a:rPr lang="en-US" sz="2400"/>
              <a:t>Note: These statements are executed one-by-one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Sequential Operations/Statements</a:t>
            </a:r>
          </a:p>
        </p:txBody>
      </p:sp>
      <p:sp>
        <p:nvSpPr>
          <p:cNvPr id="29593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Input / Output Statements;</a:t>
            </a:r>
          </a:p>
          <a:p>
            <a:pPr lvl="1"/>
            <a:r>
              <a:rPr lang="en-US" sz="2000"/>
              <a:t>Get the value of N;</a:t>
            </a:r>
          </a:p>
          <a:p>
            <a:pPr lvl="1"/>
            <a:r>
              <a:rPr lang="en-US" sz="2000"/>
              <a:t>Read in the value of A[1], A[2], A[3], A[4];</a:t>
            </a:r>
          </a:p>
          <a:p>
            <a:pPr lvl="1"/>
            <a:r>
              <a:rPr lang="en-US" sz="2000"/>
              <a:t>Print the string “Welcome to my Intelligent Agent”;</a:t>
            </a:r>
          </a:p>
          <a:p>
            <a:pPr lvl="1"/>
            <a:r>
              <a:rPr lang="en-US" sz="2000"/>
              <a:t>Print “Your IQ is”, A, “ but your EQ is”, A/3;</a:t>
            </a:r>
          </a:p>
          <a:p>
            <a:r>
              <a:rPr lang="en-US" sz="2400"/>
              <a:t>Another way of expressing them…</a:t>
            </a:r>
          </a:p>
          <a:p>
            <a:pPr lvl="1"/>
            <a:r>
              <a:rPr lang="en-US" sz="2000"/>
              <a:t>Read ( N );</a:t>
            </a:r>
          </a:p>
          <a:p>
            <a:pPr lvl="1"/>
            <a:r>
              <a:rPr lang="en-US" sz="2000"/>
              <a:t>Read ( A[1], A[2], A[3], A[4] );</a:t>
            </a:r>
          </a:p>
          <a:p>
            <a:pPr lvl="1"/>
            <a:r>
              <a:rPr lang="en-US" sz="2000"/>
              <a:t>Print “Welcome to my Intelligent Agent”;</a:t>
            </a:r>
          </a:p>
          <a:p>
            <a:r>
              <a:rPr lang="en-US" sz="2400"/>
              <a:t>Note: These statements are executed one-by-one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(exercising) an algorithm…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657600"/>
            <a:ext cx="7924800" cy="1828800"/>
          </a:xfrm>
        </p:spPr>
        <p:txBody>
          <a:bodyPr/>
          <a:lstStyle/>
          <a:p>
            <a:r>
              <a:rPr lang="en-US" sz="2400" b="0"/>
              <a:t>Given an algorithm (above left), to </a:t>
            </a:r>
            <a:r>
              <a:rPr lang="en-US" sz="2400" b="0" i="1"/>
              <a:t>exercise</a:t>
            </a:r>
            <a:r>
              <a:rPr lang="en-US" sz="2400" b="0"/>
              <a:t> it means </a:t>
            </a:r>
          </a:p>
          <a:p>
            <a:pPr lvl="1"/>
            <a:r>
              <a:rPr lang="en-US" sz="2000"/>
              <a:t>to “trace” the algorithm step-by-step; and </a:t>
            </a:r>
          </a:p>
          <a:p>
            <a:pPr lvl="1"/>
            <a:r>
              <a:rPr lang="en-US" sz="2000"/>
              <a:t>observe the value of each variable after each step;</a:t>
            </a:r>
          </a:p>
          <a:p>
            <a:pPr lvl="1"/>
            <a:r>
              <a:rPr lang="en-US" sz="2000"/>
              <a:t>Good to organize as a “table” as shown above (right)</a:t>
            </a:r>
          </a:p>
        </p:txBody>
      </p:sp>
      <p:sp>
        <p:nvSpPr>
          <p:cNvPr id="456708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Sample Algorithm</a:t>
            </a:r>
          </a:p>
          <a:p>
            <a:pPr algn="l"/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1. J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3;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2. X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14;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3. J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+ 2*J;</a:t>
            </a:r>
            <a:endParaRPr lang="en-US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endParaRPr lang="en-US" sz="1600">
              <a:latin typeface="Courier New" pitchFamily="1" charset="0"/>
            </a:endParaRPr>
          </a:p>
        </p:txBody>
      </p:sp>
      <p:sp>
        <p:nvSpPr>
          <p:cNvPr id="456710" name="Text Box 6"/>
          <p:cNvSpPr txBox="1">
            <a:spLocks noChangeArrowheads="1"/>
          </p:cNvSpPr>
          <p:nvPr/>
        </p:nvSpPr>
        <p:spPr bwMode="auto">
          <a:xfrm>
            <a:off x="4191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 J	   X	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 ?	   ?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 3	   ?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 3	  14</a:t>
            </a:r>
          </a:p>
          <a:p>
            <a:pPr algn="l"/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20	  14</a:t>
            </a:r>
          </a:p>
          <a:p>
            <a:pPr algn="l"/>
            <a:endParaRPr lang="en-US" sz="1600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3773</TotalTime>
  <Words>3718</Words>
  <Application>Microsoft Macintosh PowerPoint</Application>
  <PresentationFormat>On-screen Show (4:3)</PresentationFormat>
  <Paragraphs>506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Times New Roman</vt:lpstr>
      <vt:lpstr>Arial</vt:lpstr>
      <vt:lpstr>Wingdings</vt:lpstr>
      <vt:lpstr>Monotype Sorts</vt:lpstr>
      <vt:lpstr>Book Antiqua</vt:lpstr>
      <vt:lpstr>Courier New</vt:lpstr>
      <vt:lpstr>Symbol</vt:lpstr>
      <vt:lpstr>LHW-01-intro</vt:lpstr>
      <vt:lpstr>Algorithms (more examples…)</vt:lpstr>
      <vt:lpstr>Overview…</vt:lpstr>
      <vt:lpstr>Notes about Algorithm Design…</vt:lpstr>
      <vt:lpstr>Pseudo-Code to express Algorithms</vt:lpstr>
      <vt:lpstr>Variables and Arrays…</vt:lpstr>
      <vt:lpstr>Algorithms</vt:lpstr>
      <vt:lpstr>Examples of Sequential Operations/Statements</vt:lpstr>
      <vt:lpstr>More Sequential Operations/Statements</vt:lpstr>
      <vt:lpstr>Tracing (exercising) an algorithm…</vt:lpstr>
      <vt:lpstr>Algorithms (using sequential stmts)</vt:lpstr>
      <vt:lpstr>Algorithms (using sequential stmts)</vt:lpstr>
      <vt:lpstr>Algorithms (with better output)</vt:lpstr>
      <vt:lpstr>To exchange the value of two variables</vt:lpstr>
      <vt:lpstr>Conditional Operations (statements)</vt:lpstr>
      <vt:lpstr>Conditional (an example…)</vt:lpstr>
      <vt:lpstr>AverageMileage Problem</vt:lpstr>
      <vt:lpstr>If Statement (example…)</vt:lpstr>
      <vt:lpstr>If Statement (another example…)</vt:lpstr>
      <vt:lpstr>Two If Statements (one after another)…</vt:lpstr>
      <vt:lpstr>“Nested” If Statements (one inside another)…</vt:lpstr>
      <vt:lpstr>Complicated If Statement</vt:lpstr>
      <vt:lpstr>Looping Operations – while-loop</vt:lpstr>
      <vt:lpstr>“Exercising a while loop”</vt:lpstr>
      <vt:lpstr>Looping Primitive – for-loop</vt:lpstr>
      <vt:lpstr>“Exercising the alg”:  for</vt:lpstr>
      <vt:lpstr>“Exercising the alg”:  for and while</vt:lpstr>
      <vt:lpstr>Simple iterative algorithm: Sum</vt:lpstr>
      <vt:lpstr>Exercising Algorithm Sum:</vt:lpstr>
      <vt:lpstr>Algorithm for Sum (with for-loop)</vt:lpstr>
      <vt:lpstr>Remarks about the iterative algorithm…</vt:lpstr>
      <vt:lpstr>Another Example of Algorithm (with loops)</vt:lpstr>
      <vt:lpstr>A FIRST ATTEMPT AT A SOLUTION TO THE TELEPHONE SEARCH PROBLEM</vt:lpstr>
      <vt:lpstr>A SECOND ATTEMPT AT A SOLUTION TO THE TELEPHONE SEARCH PROBLEM</vt:lpstr>
      <vt:lpstr>ANOTHER ATTEMPT AT A SOLUTION TO THE TELEPHONE SEARCH PROBLEM</vt:lpstr>
      <vt:lpstr>Solution to Telephone Search Problem  (Using a while loop)</vt:lpstr>
      <vt:lpstr>FIND LARGEST ALGORITHM</vt:lpstr>
      <vt:lpstr>Algorithm: A = B + C (in pseudo-code)</vt:lpstr>
      <vt:lpstr>Finally…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653</cp:revision>
  <cp:lastPrinted>2000-06-13T03:03:08Z</cp:lastPrinted>
  <dcterms:created xsi:type="dcterms:W3CDTF">2012-01-28T16:41:08Z</dcterms:created>
  <dcterms:modified xsi:type="dcterms:W3CDTF">2012-01-28T16:42:02Z</dcterms:modified>
</cp:coreProperties>
</file>