
<file path=[Content_Types].xml><?xml version="1.0" encoding="utf-8"?>
<Types xmlns="http://schemas.openxmlformats.org/package/2006/content-types">
  <Override PartName="/ppt/slides/slide45.xml" ContentType="application/vnd.openxmlformats-officedocument.presentationml.slide+xml"/>
  <Override PartName="/ppt/slides/slide18.xml" ContentType="application/vnd.openxmlformats-officedocument.presentationml.slide+xml"/>
  <Override PartName="/ppt/slides/slide9.xml" ContentType="application/vnd.openxmlformats-officedocument.presentationml.slide+xml"/>
  <Override PartName="/ppt/slides/slide41.xml" ContentType="application/vnd.openxmlformats-officedocument.presentationml.slide+xml"/>
  <Override PartName="/ppt/slides/slide14.xml" ContentType="application/vnd.openxmlformats-officedocument.presentationml.slide+xml"/>
  <Override PartName="/ppt/slideLayouts/slideLayout9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s/slide5.xml" ContentType="application/vnd.openxmlformats-officedocument.presentationml.slide+xml"/>
  <Override PartName="/ppt/slides/slide38.xml" ContentType="application/vnd.openxmlformats-officedocument.presentationml.slide+xml"/>
  <Default Extension="rels" ContentType="application/vnd.openxmlformats-package.relationships+xml"/>
  <Override PartName="/ppt/slides/slide10.xml" ContentType="application/vnd.openxmlformats-officedocument.presentationml.slide+xml"/>
  <Override PartName="/ppt/slideLayouts/slideLayout5.xml" ContentType="application/vnd.openxmlformats-officedocument.presentationml.slideLayout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s/slide26.xml" ContentType="application/vnd.openxmlformats-officedocument.presentationml.slide+xml"/>
  <Override PartName="/ppt/handoutMasters/handoutMaster1.xml" ContentType="application/vnd.openxmlformats-officedocument.presentationml.handoutMaster+xml"/>
  <Override PartName="/ppt/slides/slide34.xml" ContentType="application/vnd.openxmlformats-officedocument.presentationml.slide+xml"/>
  <Override PartName="/ppt/theme/theme2.xml" ContentType="application/vnd.openxmlformats-officedocument.theme+xml"/>
  <Override PartName="/ppt/slideLayouts/slideLayout1.xml" ContentType="application/vnd.openxmlformats-officedocument.presentationml.slideLayout+xml"/>
  <Default Extension="jpeg" ContentType="image/jpeg"/>
  <Override PartName="/ppt/slides/slide22.xml" ContentType="application/vnd.openxmlformats-officedocument.presentationml.slide+xml"/>
  <Override PartName="/ppt/slides/slide30.xml" ContentType="application/vnd.openxmlformats-officedocument.presentationml.slide+xml"/>
  <Override PartName="/docProps/app.xml" ContentType="application/vnd.openxmlformats-officedocument.extended-properties+xml"/>
  <Override PartName="/ppt/slides/slide46.xml" ContentType="application/vnd.openxmlformats-officedocument.presentationml.slide+xml"/>
  <Default Extension="xml" ContentType="application/xml"/>
  <Override PartName="/ppt/slides/slide19.xml" ContentType="application/vnd.openxmlformats-officedocument.presentationml.slide+xml"/>
  <Override PartName="/ppt/tableStyles.xml" ContentType="application/vnd.openxmlformats-officedocument.presentationml.tableStyles+xml"/>
  <Override PartName="/ppt/slides/slide42.xml" ContentType="application/vnd.openxmlformats-officedocument.presentationml.slide+xml"/>
  <Override PartName="/ppt/slides/slide15.xml" ContentType="application/vnd.openxmlformats-officedocument.presentationml.slide+xml"/>
  <Override PartName="/ppt/slideLayouts/slideLayout12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6.xml" ContentType="application/vnd.openxmlformats-officedocument.presentationml.slide+xml"/>
  <Override PartName="/ppt/slides/slide39.xml" ContentType="application/vnd.openxmlformats-officedocument.presentationml.slide+xml"/>
  <Override PartName="/docProps/core.xml" ContentType="application/vnd.openxmlformats-package.core-properties+xml"/>
  <Override PartName="/ppt/slides/slide11.xml" ContentType="application/vnd.openxmlformats-officedocument.presentationml.slide+xml"/>
  <Override PartName="/ppt/slideLayouts/slideLayout6.xml" ContentType="application/vnd.openxmlformats-officedocument.presentationml.slideLayout+xml"/>
  <Override PartName="/ppt/slides/slide27.xml" ContentType="application/vnd.openxmlformats-officedocument.presentationml.slide+xml"/>
  <Override PartName="/ppt/slides/slide35.xml" ContentType="application/vnd.openxmlformats-officedocument.presentationml.slide+xml"/>
  <Override PartName="/ppt/slides/slide2.xml" ContentType="application/vnd.openxmlformats-officedocument.presentationml.slide+xml"/>
  <Override PartName="/ppt/theme/theme3.xml" ContentType="application/vnd.openxmlformats-officedocument.theme+xml"/>
  <Override PartName="/ppt/slideLayouts/slideLayout2.xml" ContentType="application/vnd.openxmlformats-officedocument.presentationml.slideLayout+xml"/>
  <Default Extension="png" ContentType="image/png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slides/slide43.xml" ContentType="application/vnd.openxmlformats-officedocument.presentationml.slide+xml"/>
  <Override PartName="/ppt/slides/slide16.xml" ContentType="application/vnd.openxmlformats-officedocument.presentationml.slide+xml"/>
  <Override PartName="/ppt/slides/slide7.xml" ContentType="application/vnd.openxmlformats-officedocument.presentationml.slide+xml"/>
  <Override PartName="/ppt/presentation.xml" ContentType="application/vnd.openxmlformats-officedocument.presentationml.presentation.main+xml"/>
  <Override PartName="/ppt/slides/slide12.xml" ContentType="application/vnd.openxmlformats-officedocument.presentationml.slide+xml"/>
  <Override PartName="/ppt/slideLayouts/slideLayout7.xml" ContentType="application/vnd.openxmlformats-officedocument.presentationml.slideLayout+xml"/>
  <Override PartName="/ppt/slides/slide3.xml" ContentType="application/vnd.openxmlformats-officedocument.presentationml.slide+xml"/>
  <Override PartName="/ppt/slides/slide28.xml" ContentType="application/vnd.openxmlformats-officedocument.presentationml.slide+xml"/>
  <Override PartName="/ppt/slides/slide36.xml" ContentType="application/vnd.openxmlformats-officedocument.presentationml.slide+xml"/>
  <Override PartName="/ppt/slideLayouts/slideLayout3.xml" ContentType="application/vnd.openxmlformats-officedocument.presentationml.slideLayout+xml"/>
  <Override PartName="/ppt/slides/slide24.xml" ContentType="application/vnd.openxmlformats-officedocument.presentationml.slide+xml"/>
  <Override PartName="/ppt/slides/slide32.xml" ContentType="application/vnd.openxmlformats-officedocument.presentationml.slide+xml"/>
  <Override PartName="/ppt/slides/slide20.xml" ContentType="application/vnd.openxmlformats-officedocument.presentationml.slide+xml"/>
  <Override PartName="/ppt/slides/slide44.xml" ContentType="application/vnd.openxmlformats-officedocument.presentationml.slide+xml"/>
  <Override PartName="/ppt/slides/slide17.xml" ContentType="application/vnd.openxmlformats-officedocument.presentationml.slide+xml"/>
  <Override PartName="/ppt/slides/slide8.xml" ContentType="application/vnd.openxmlformats-officedocument.presentationml.slide+xml"/>
  <Override PartName="/ppt/slides/slide40.xml" ContentType="application/vnd.openxmlformats-officedocument.presentationml.slide+xml"/>
  <Override PartName="/ppt/presProps.xml" ContentType="application/vnd.openxmlformats-officedocument.presentationml.presProps+xml"/>
  <Override PartName="/ppt/slides/slide13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4.xml" ContentType="application/vnd.openxmlformats-officedocument.presentationml.slide+xml"/>
  <Override PartName="/ppt/slides/slide37.xml" ContentType="application/vnd.openxmlformats-officedocument.presentationml.slide+xml"/>
  <Override PartName="/ppt/slides/slide29.xml" ContentType="application/vnd.openxmlformats-officedocument.presentationml.slide+xml"/>
  <Override PartName="/ppt/slideLayouts/slideLayout4.xml" ContentType="application/vnd.openxmlformats-officedocument.presentationml.slideLayout+xml"/>
  <Override PartName="/ppt/slides/slide25.xml" ContentType="application/vnd.openxmlformats-officedocument.presentationml.slide+xml"/>
  <Override PartName="/ppt/slides/slide33.xml" ContentType="application/vnd.openxmlformats-officedocument.presentationml.slide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s/slide21.xml" ContentType="application/vnd.openxmlformats-officedocument.presentationml.slide+xml"/>
  <Default Extension="bin" ContentType="application/vnd.openxmlformats-officedocument.presentationml.printerSettings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trictFirstAndLastChars="0" saveSubsetFonts="1" autoCompressPictures="0">
  <p:sldMasterIdLst>
    <p:sldMasterId id="2147483650" r:id="rId1"/>
  </p:sldMasterIdLst>
  <p:notesMasterIdLst>
    <p:notesMasterId r:id="rId48"/>
  </p:notesMasterIdLst>
  <p:handoutMasterIdLst>
    <p:handoutMasterId r:id="rId49"/>
  </p:handoutMasterIdLst>
  <p:sldIdLst>
    <p:sldId id="518" r:id="rId2"/>
    <p:sldId id="498" r:id="rId3"/>
    <p:sldId id="499" r:id="rId4"/>
    <p:sldId id="630" r:id="rId5"/>
    <p:sldId id="625" r:id="rId6"/>
    <p:sldId id="626" r:id="rId7"/>
    <p:sldId id="627" r:id="rId8"/>
    <p:sldId id="623" r:id="rId9"/>
    <p:sldId id="624" r:id="rId10"/>
    <p:sldId id="571" r:id="rId11"/>
    <p:sldId id="631" r:id="rId12"/>
    <p:sldId id="459" r:id="rId13"/>
    <p:sldId id="556" r:id="rId14"/>
    <p:sldId id="620" r:id="rId15"/>
    <p:sldId id="557" r:id="rId16"/>
    <p:sldId id="559" r:id="rId17"/>
    <p:sldId id="560" r:id="rId18"/>
    <p:sldId id="575" r:id="rId19"/>
    <p:sldId id="628" r:id="rId20"/>
    <p:sldId id="629" r:id="rId21"/>
    <p:sldId id="562" r:id="rId22"/>
    <p:sldId id="622" r:id="rId23"/>
    <p:sldId id="565" r:id="rId24"/>
    <p:sldId id="585" r:id="rId25"/>
    <p:sldId id="474" r:id="rId26"/>
    <p:sldId id="588" r:id="rId27"/>
    <p:sldId id="591" r:id="rId28"/>
    <p:sldId id="592" r:id="rId29"/>
    <p:sldId id="593" r:id="rId30"/>
    <p:sldId id="594" r:id="rId31"/>
    <p:sldId id="595" r:id="rId32"/>
    <p:sldId id="596" r:id="rId33"/>
    <p:sldId id="597" r:id="rId34"/>
    <p:sldId id="566" r:id="rId35"/>
    <p:sldId id="600" r:id="rId36"/>
    <p:sldId id="601" r:id="rId37"/>
    <p:sldId id="602" r:id="rId38"/>
    <p:sldId id="603" r:id="rId39"/>
    <p:sldId id="604" r:id="rId40"/>
    <p:sldId id="606" r:id="rId41"/>
    <p:sldId id="613" r:id="rId42"/>
    <p:sldId id="570" r:id="rId43"/>
    <p:sldId id="569" r:id="rId44"/>
    <p:sldId id="605" r:id="rId45"/>
    <p:sldId id="496" r:id="rId46"/>
    <p:sldId id="617" r:id="rId47"/>
  </p:sldIdLst>
  <p:sldSz cx="9144000" cy="6858000" type="screen4x3"/>
  <p:notesSz cx="6742113" cy="99060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5pPr>
    <a:lvl6pPr marL="22860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6pPr>
    <a:lvl7pPr marL="27432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7pPr>
    <a:lvl8pPr marL="32004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8pPr>
    <a:lvl9pPr marL="3657600" algn="l" defTabSz="457200" rtl="0" eaLnBrk="1" latinLnBrk="0" hangingPunct="1">
      <a:defRPr sz="2000" b="1" kern="1200">
        <a:solidFill>
          <a:srgbClr val="0000FF"/>
        </a:solidFill>
        <a:latin typeface="Arial" pitchFamily="1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showPr showNarration="1">
    <p:present/>
    <p:sldAll/>
    <p:penClr>
      <a:schemeClr val="tx1"/>
    </p:penClr>
  </p:showPr>
  <p:clrMru>
    <a:srgbClr val="A82323"/>
    <a:srgbClr val="DCDCDC"/>
    <a:srgbClr val="C8C8C8"/>
    <a:srgbClr val="FFFFC8"/>
    <a:srgbClr val="0000FF"/>
    <a:srgbClr val="FF3300"/>
    <a:srgbClr val="FF0000"/>
    <a:srgbClr val="E0FFE0"/>
    <a:srgbClr val="0000CC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793D81CF-94F2-401A-BA57-92F5A7B2D0C5}" styleName="Medium Style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>
    <p:restoredLeft sz="15599" autoAdjust="0"/>
    <p:restoredTop sz="94576" autoAdjust="0"/>
  </p:normalViewPr>
  <p:slideViewPr>
    <p:cSldViewPr snapToGrid="0" showGuides="1">
      <p:cViewPr>
        <p:scale>
          <a:sx n="75" d="100"/>
          <a:sy n="75" d="100"/>
        </p:scale>
        <p:origin x="-944" y="-36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66" d="100"/>
        <a:sy n="66" d="100"/>
      </p:scale>
      <p:origin x="0" y="3036"/>
    </p:cViewPr>
  </p:sorterViewPr>
  <p:notesViewPr>
    <p:cSldViewPr snapToGrid="0" showGuides="1">
      <p:cViewPr varScale="1">
        <p:scale>
          <a:sx n="71" d="100"/>
          <a:sy n="71" d="100"/>
        </p:scale>
        <p:origin x="-1698" y="-84"/>
      </p:cViewPr>
      <p:guideLst>
        <p:guide orient="horz" pos="3120"/>
        <p:guide pos="2124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50" Type="http://schemas.openxmlformats.org/officeDocument/2006/relationships/printerSettings" Target="printerSettings/printerSettings1.bin"/><Relationship Id="rId51" Type="http://schemas.openxmlformats.org/officeDocument/2006/relationships/presProps" Target="presProps.xml"/><Relationship Id="rId52" Type="http://schemas.openxmlformats.org/officeDocument/2006/relationships/viewProps" Target="viewProps.xml"/><Relationship Id="rId53" Type="http://schemas.openxmlformats.org/officeDocument/2006/relationships/theme" Target="theme/theme1.xml"/><Relationship Id="rId54" Type="http://schemas.openxmlformats.org/officeDocument/2006/relationships/tableStyles" Target="tableStyles.xml"/><Relationship Id="rId40" Type="http://schemas.openxmlformats.org/officeDocument/2006/relationships/slide" Target="slides/slide39.xml"/><Relationship Id="rId41" Type="http://schemas.openxmlformats.org/officeDocument/2006/relationships/slide" Target="slides/slide40.xml"/><Relationship Id="rId42" Type="http://schemas.openxmlformats.org/officeDocument/2006/relationships/slide" Target="slides/slide41.xml"/><Relationship Id="rId43" Type="http://schemas.openxmlformats.org/officeDocument/2006/relationships/slide" Target="slides/slide42.xml"/><Relationship Id="rId44" Type="http://schemas.openxmlformats.org/officeDocument/2006/relationships/slide" Target="slides/slide43.xml"/><Relationship Id="rId45" Type="http://schemas.openxmlformats.org/officeDocument/2006/relationships/slide" Target="slides/slide44.xml"/><Relationship Id="rId46" Type="http://schemas.openxmlformats.org/officeDocument/2006/relationships/slide" Target="slides/slide45.xml"/><Relationship Id="rId47" Type="http://schemas.openxmlformats.org/officeDocument/2006/relationships/slide" Target="slides/slide46.xml"/><Relationship Id="rId48" Type="http://schemas.openxmlformats.org/officeDocument/2006/relationships/notesMaster" Target="notesMasters/notesMaster1.xml"/><Relationship Id="rId4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37" Type="http://schemas.openxmlformats.org/officeDocument/2006/relationships/slide" Target="slides/slide36.xml"/><Relationship Id="rId38" Type="http://schemas.openxmlformats.org/officeDocument/2006/relationships/slide" Target="slides/slide37.xml"/><Relationship Id="rId39" Type="http://schemas.openxmlformats.org/officeDocument/2006/relationships/slide" Target="slides/slide38.xml"/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7266" name="Rectangle 1026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7" name="Rectangle 1027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06825" y="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8" name="Rectangle 1028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72600"/>
            <a:ext cx="2911475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endParaRPr lang="en-US"/>
          </a:p>
        </p:txBody>
      </p:sp>
      <p:sp>
        <p:nvSpPr>
          <p:cNvPr id="267269" name="Rectangle 1029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06825" y="9372600"/>
            <a:ext cx="2909888" cy="533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lnSpc>
                <a:spcPct val="90000"/>
              </a:lnSpc>
              <a:spcBef>
                <a:spcPct val="20000"/>
              </a:spcBef>
              <a:buClr>
                <a:schemeClr val="accent2"/>
              </a:buClr>
              <a:buSzPct val="60000"/>
              <a:buFont typeface="Monotype Sorts" pitchFamily="1" charset="2"/>
              <a:buChar char="u"/>
              <a:defRPr kumimoji="1" sz="1200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fld id="{D88EBD06-B6D0-0F45-9448-089EDEBB1124}" type="slidenum">
              <a:rPr lang="en-US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21113" y="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t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07/16/96</a:t>
            </a:r>
            <a:endParaRPr lang="en-US" sz="1300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 idx="2"/>
          </p:nvPr>
        </p:nvSpPr>
        <p:spPr bwMode="auto">
          <a:xfrm>
            <a:off x="895350" y="742950"/>
            <a:ext cx="4953000" cy="3714750"/>
          </a:xfrm>
          <a:prstGeom prst="rect">
            <a:avLst/>
          </a:prstGeom>
          <a:noFill/>
          <a:ln w="12700" cap="sq">
            <a:solidFill>
              <a:schemeClr val="tx1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898525" y="4705350"/>
            <a:ext cx="4945063" cy="445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05" tIns="48303" rIns="96605" bIns="4830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*</a:t>
            </a:r>
            <a:endParaRPr lang="en-US" sz="130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21113" y="9410700"/>
            <a:ext cx="2921000" cy="495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19987" tIns="0" rIns="19987" bIns="0" numCol="1" anchor="b" anchorCtr="0" compatLnSpc="1">
            <a:prstTxWarp prst="textNoShape">
              <a:avLst/>
            </a:prstTxWarp>
          </a:bodyPr>
          <a:lstStyle>
            <a:lvl1pPr algn="r" defTabSz="958850">
              <a:defRPr kumimoji="1" sz="1000" b="0" i="1">
                <a:solidFill>
                  <a:schemeClr val="tx1"/>
                </a:solidFill>
                <a:latin typeface="Times New Roman" pitchFamily="1" charset="0"/>
              </a:defRPr>
            </a:lvl1pPr>
          </a:lstStyle>
          <a:p>
            <a:r>
              <a:rPr lang="en-US"/>
              <a:t>##</a:t>
            </a:r>
            <a:endParaRPr lang="en-US" sz="13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" charset="0"/>
        <a:ea typeface="ＭＳ Ｐゴシック" pitchFamily="1" charset="-128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46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 sz="quarter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 idx="1"/>
          </p:nvPr>
        </p:nvSpPr>
        <p:spPr>
          <a:ln/>
        </p:spPr>
        <p:txBody>
          <a:bodyPr/>
          <a:lstStyle/>
          <a:p>
            <a:r>
              <a:rPr lang="en-US"/>
              <a:t>07/16/96</a:t>
            </a:r>
            <a:endParaRPr lang="en-US" sz="1300" i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4"/>
          </p:nvPr>
        </p:nvSpPr>
        <p:spPr>
          <a:ln/>
        </p:spPr>
        <p:txBody>
          <a:bodyPr/>
          <a:lstStyle/>
          <a:p>
            <a:r>
              <a:rPr lang="en-US"/>
              <a:t>*</a:t>
            </a:r>
            <a:endParaRPr lang="en-US" sz="1300" i="0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r>
              <a:rPr lang="en-US"/>
              <a:t>##</a:t>
            </a:r>
            <a:endParaRPr lang="en-US" sz="1300" i="0"/>
          </a:p>
        </p:txBody>
      </p:sp>
      <p:sp>
        <p:nvSpPr>
          <p:cNvPr id="57139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713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4688" y="4705350"/>
            <a:ext cx="5392737" cy="4457700"/>
          </a:xfrm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77000" y="0"/>
            <a:ext cx="2057400" cy="6096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304800" y="0"/>
            <a:ext cx="6019800" cy="6096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OverTx" preserve="1">
  <p:cSld name="Title and Content ov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0" y="0"/>
            <a:ext cx="8196263" cy="8382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0" y="3733800"/>
            <a:ext cx="7772400" cy="23622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219200"/>
            <a:ext cx="3810000" cy="4876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290" name="Line 2"/>
          <p:cNvSpPr>
            <a:spLocks noChangeShapeType="1"/>
          </p:cNvSpPr>
          <p:nvPr/>
        </p:nvSpPr>
        <p:spPr bwMode="auto">
          <a:xfrm>
            <a:off x="287338" y="6615113"/>
            <a:ext cx="8147050" cy="0"/>
          </a:xfrm>
          <a:prstGeom prst="line">
            <a:avLst/>
          </a:prstGeom>
          <a:noFill/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1" name="AutoShape 3"/>
          <p:cNvSpPr>
            <a:spLocks noChangeArrowheads="1"/>
          </p:cNvSpPr>
          <p:nvPr/>
        </p:nvSpPr>
        <p:spPr bwMode="auto">
          <a:xfrm>
            <a:off x="709613" y="6469063"/>
            <a:ext cx="1816100" cy="292100"/>
          </a:xfrm>
          <a:prstGeom prst="roundRect">
            <a:avLst>
              <a:gd name="adj" fmla="val 12495"/>
            </a:avLst>
          </a:prstGeom>
          <a:solidFill>
            <a:schemeClr val="bg1"/>
          </a:solidFill>
          <a:ln w="12700">
            <a:solidFill>
              <a:srgbClr val="0000FF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2" name="Line 4"/>
          <p:cNvSpPr>
            <a:spLocks noChangeShapeType="1"/>
          </p:cNvSpPr>
          <p:nvPr/>
        </p:nvSpPr>
        <p:spPr bwMode="auto">
          <a:xfrm>
            <a:off x="23813" y="838200"/>
            <a:ext cx="7978775" cy="0"/>
          </a:xfrm>
          <a:prstGeom prst="line">
            <a:avLst/>
          </a:prstGeom>
          <a:noFill/>
          <a:ln w="50800">
            <a:solidFill>
              <a:srgbClr val="CC6600"/>
            </a:solidFill>
            <a:round/>
            <a:headEnd/>
            <a:tailEnd/>
          </a:ln>
          <a:effectLst/>
        </p:spPr>
        <p:txBody>
          <a:bodyPr wrap="none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68293" name="Rectangle 5"/>
          <p:cNvSpPr>
            <a:spLocks noGrp="1" noChangeArrowheads="1"/>
          </p:cNvSpPr>
          <p:nvPr>
            <p:ph type="title"/>
          </p:nvPr>
        </p:nvSpPr>
        <p:spPr bwMode="auto">
          <a:xfrm>
            <a:off x="541601" y="118535"/>
            <a:ext cx="7772666" cy="635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Slide Title</a:t>
            </a:r>
          </a:p>
        </p:txBody>
      </p:sp>
      <p:sp>
        <p:nvSpPr>
          <p:cNvPr id="268294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219200"/>
            <a:ext cx="7772400" cy="48768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Body Text</a:t>
            </a:r>
          </a:p>
          <a:p>
            <a:pPr lvl="1"/>
            <a:r>
              <a:rPr lang="en-US" dirty="0"/>
              <a:t> Second Level</a:t>
            </a:r>
          </a:p>
          <a:p>
            <a:pPr lvl="2"/>
            <a:r>
              <a:rPr lang="en-US" dirty="0"/>
              <a:t>  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268295" name="Rectangle 7"/>
          <p:cNvSpPr>
            <a:spLocks noChangeArrowheads="1"/>
          </p:cNvSpPr>
          <p:nvPr/>
        </p:nvSpPr>
        <p:spPr bwMode="auto">
          <a:xfrm>
            <a:off x="760413" y="6510338"/>
            <a:ext cx="1630362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LeongHW, SoC, NUS</a:t>
            </a:r>
          </a:p>
        </p:txBody>
      </p:sp>
      <p:sp>
        <p:nvSpPr>
          <p:cNvPr id="268296" name="Rectangle 8"/>
          <p:cNvSpPr>
            <a:spLocks noChangeArrowheads="1"/>
          </p:cNvSpPr>
          <p:nvPr/>
        </p:nvSpPr>
        <p:spPr bwMode="auto">
          <a:xfrm>
            <a:off x="5900738" y="6310313"/>
            <a:ext cx="2295525" cy="271462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US" sz="1200" b="0">
                <a:latin typeface="Book Antiqua" pitchFamily="1" charset="0"/>
              </a:rPr>
              <a:t>(UIT2201: Algorithms) Page </a:t>
            </a:r>
            <a:fld id="{67F1D51D-D049-9B4B-A70B-8CB5C0FB520F}" type="slidenum">
              <a:rPr lang="en-US" sz="1200" b="0">
                <a:latin typeface="Book Antiqua" pitchFamily="1" charset="0"/>
              </a:rPr>
              <a:pPr/>
              <a:t>‹#›</a:t>
            </a:fld>
            <a:endParaRPr lang="en-US" sz="1200" b="0">
              <a:latin typeface="Book Antiqua" pitchFamily="1" charset="0"/>
            </a:endParaRPr>
          </a:p>
        </p:txBody>
      </p:sp>
      <p:sp>
        <p:nvSpPr>
          <p:cNvPr id="268297" name="Rectangle 9"/>
          <p:cNvSpPr>
            <a:spLocks noChangeArrowheads="1"/>
          </p:cNvSpPr>
          <p:nvPr userDrawn="1"/>
        </p:nvSpPr>
        <p:spPr bwMode="auto">
          <a:xfrm>
            <a:off x="3316288" y="6369050"/>
            <a:ext cx="2139950" cy="27146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90488" tIns="44450" rIns="90488" bIns="44450">
            <a:prstTxWarp prst="textNoShape">
              <a:avLst/>
            </a:prstTxWarp>
            <a:spAutoFit/>
          </a:bodyPr>
          <a:lstStyle/>
          <a:p>
            <a:r>
              <a:rPr lang="en-GB" sz="1200" b="0">
                <a:latin typeface="Book Antiqua" pitchFamily="1" charset="0"/>
              </a:rPr>
              <a:t>© Leong Hon Wai, 2003-2009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  <p:sldLayoutId id="2147483662" r:id="rId12"/>
  </p:sldLayoutIdLst>
  <p:transition/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A82323"/>
          </a:solidFill>
          <a:latin typeface="Times New Roman"/>
          <a:ea typeface="+mj-ea"/>
          <a:cs typeface="Times New Roman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5pPr>
      <a:lvl6pPr marL="4572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6pPr>
      <a:lvl7pPr marL="9144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7pPr>
      <a:lvl8pPr marL="13716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8pPr>
      <a:lvl9pPr marL="1828800"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3200" b="1">
          <a:solidFill>
            <a:srgbClr val="0000CC"/>
          </a:solidFill>
          <a:latin typeface="Arial" pitchFamily="1" charset="0"/>
        </a:defRPr>
      </a:lvl9pPr>
    </p:titleStyle>
    <p:bodyStyle>
      <a:lvl1pPr marL="285750" indent="-285750" algn="l" rtl="0" eaLnBrk="0" fontAlgn="base" hangingPunct="0">
        <a:lnSpc>
          <a:spcPct val="90000"/>
        </a:lnSpc>
        <a:spcBef>
          <a:spcPct val="50000"/>
        </a:spcBef>
        <a:spcAft>
          <a:spcPct val="0"/>
        </a:spcAft>
        <a:buFont typeface="Wingdings" pitchFamily="1" charset="2"/>
        <a:buChar char="v"/>
        <a:defRPr sz="2800" b="0">
          <a:solidFill>
            <a:srgbClr val="0000CC"/>
          </a:solidFill>
          <a:latin typeface="+mn-lt"/>
          <a:ea typeface="+mn-ea"/>
          <a:cs typeface="+mn-cs"/>
        </a:defRPr>
      </a:lvl1pPr>
      <a:lvl2pPr marL="866775" indent="-384175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o"/>
        <a:defRPr sz="2400" b="0">
          <a:solidFill>
            <a:srgbClr val="FF3300"/>
          </a:solidFill>
          <a:latin typeface="+mn-lt"/>
          <a:ea typeface="ＭＳ Ｐゴシック" pitchFamily="1" charset="-128"/>
        </a:defRPr>
      </a:lvl2pPr>
      <a:lvl3pPr marL="1285875" indent="-22860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Monotype Sorts" pitchFamily="1" charset="2"/>
        <a:buChar char="u"/>
        <a:defRPr sz="2000" b="1" i="1">
          <a:solidFill>
            <a:srgbClr val="009900"/>
          </a:solidFill>
          <a:latin typeface="+mn-lt"/>
          <a:ea typeface="ＭＳ Ｐゴシック" pitchFamily="1" charset="-128"/>
        </a:defRPr>
      </a:lvl3pPr>
      <a:lvl4pPr marL="164782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Font typeface="Book Antiqua" pitchFamily="1" charset="0"/>
        <a:buChar char=""/>
        <a:defRPr sz="2000" b="1">
          <a:solidFill>
            <a:srgbClr val="0000CC"/>
          </a:solidFill>
          <a:latin typeface="+mn-lt"/>
          <a:ea typeface="ＭＳ Ｐゴシック" pitchFamily="1" charset="-128"/>
        </a:defRPr>
      </a:lvl4pPr>
      <a:lvl5pPr marL="20097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5pPr>
      <a:lvl6pPr marL="24669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6pPr>
      <a:lvl7pPr marL="29241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7pPr>
      <a:lvl8pPr marL="33813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8pPr>
      <a:lvl9pPr marL="3838575" indent="-171450" algn="l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Char char="–"/>
        <a:defRPr b="1">
          <a:solidFill>
            <a:schemeClr val="tx1"/>
          </a:solidFill>
          <a:latin typeface="+mn-lt"/>
          <a:ea typeface="ＭＳ Ｐゴシック" pitchFamily="1" charset="-128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1.png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hyperlink" Target="file://localhost/Users/leonghw/Dropbox/00-Fa-2013-UIT2201/Lectures/2013-03b-array-sum-anim.ppt%23-1,1,Animation%20of%20Algorithm" TargetMode="Externa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3.png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1588" name="AutoShape 4"/>
          <p:cNvSpPr>
            <a:spLocks noChangeArrowheads="1"/>
          </p:cNvSpPr>
          <p:nvPr/>
        </p:nvSpPr>
        <p:spPr bwMode="auto">
          <a:xfrm>
            <a:off x="533400" y="3657600"/>
            <a:ext cx="7924800" cy="1143000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451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Problem Solving</a:t>
            </a:r>
          </a:p>
        </p:txBody>
      </p:sp>
      <p:sp>
        <p:nvSpPr>
          <p:cNvPr id="4515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543800" cy="4876800"/>
          </a:xfrm>
        </p:spPr>
        <p:txBody>
          <a:bodyPr/>
          <a:lstStyle/>
          <a:p>
            <a:pPr marL="533400" indent="-533400"/>
            <a:r>
              <a:rPr lang="en-US" dirty="0"/>
              <a:t>Readings:  [SG] Ch. 2</a:t>
            </a:r>
          </a:p>
          <a:p>
            <a:pPr marL="533400" indent="-533400"/>
            <a:r>
              <a:rPr lang="en-US" u="sng" dirty="0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Some Simple Algorithms [SG] Ch. 2.3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Computing</a:t>
            </a:r>
            <a:r>
              <a:rPr lang="en-US" dirty="0" smtClean="0"/>
              <a:t> Array-Sum</a:t>
            </a:r>
            <a:endParaRPr lang="en-US" dirty="0"/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 dirty="0"/>
              <a:t>Structure of Basic Iterative Algorithm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 dirty="0"/>
              <a:t>Examples of Algorithmic Problem Solving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3776134" y="5706533"/>
            <a:ext cx="4792133" cy="400110"/>
          </a:xfrm>
          <a:prstGeom prst="rect">
            <a:avLst/>
          </a:prstGeom>
          <a:solidFill>
            <a:srgbClr val="E0FFE0"/>
          </a:solidFill>
          <a:ln w="19050">
            <a:solidFill>
              <a:srgbClr val="0000FF"/>
            </a:solidFill>
          </a:ln>
        </p:spPr>
        <p:txBody>
          <a:bodyPr wrap="square" rtlCol="0">
            <a:spAutoFit/>
          </a:bodyPr>
          <a:lstStyle/>
          <a:p>
            <a:r>
              <a:rPr lang="en-US" b="0" dirty="0" smtClean="0">
                <a:latin typeface="+mn-lt"/>
              </a:rPr>
              <a:t>Last Revised: September 2013.</a:t>
            </a:r>
            <a:endParaRPr lang="en-US" b="0" dirty="0">
              <a:latin typeface="+mn-lt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06" name="AutoShape 6"/>
          <p:cNvSpPr>
            <a:spLocks noChangeArrowheads="1"/>
          </p:cNvSpPr>
          <p:nvPr/>
        </p:nvSpPr>
        <p:spPr bwMode="auto">
          <a:xfrm>
            <a:off x="528638" y="4029075"/>
            <a:ext cx="8243887" cy="2143125"/>
          </a:xfrm>
          <a:prstGeom prst="roundRect">
            <a:avLst>
              <a:gd name="adj" fmla="val 16667"/>
            </a:avLst>
          </a:prstGeom>
          <a:solidFill>
            <a:srgbClr val="CCFFCC"/>
          </a:solidFill>
          <a:ln w="12700">
            <a:solidFill>
              <a:schemeClr val="tx1"/>
            </a:solidFill>
            <a:round/>
            <a:headEnd/>
            <a:tailEnd/>
          </a:ln>
          <a:effectLst>
            <a:outerShdw blurRad="63500"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lIns="182562" tIns="46038" rIns="182562" bIns="46038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2003" name="Rectangle 3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Algorithms (Introduction)</a:t>
            </a:r>
          </a:p>
        </p:txBody>
      </p:sp>
      <p:sp>
        <p:nvSpPr>
          <p:cNvPr id="51200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8077200" cy="4876800"/>
          </a:xfrm>
        </p:spPr>
        <p:txBody>
          <a:bodyPr/>
          <a:lstStyle/>
          <a:p>
            <a:pPr marL="533400" indent="-533400"/>
            <a:r>
              <a:rPr lang="en-US"/>
              <a:t>Readings:  [SG] Ch. 2</a:t>
            </a:r>
          </a:p>
          <a:p>
            <a:pPr marL="533400" indent="-533400"/>
            <a:r>
              <a:rPr lang="en-US" u="sng"/>
              <a:t>Chapter Outline: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Chapter Goals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What are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Pseudo-Code to Express Algorithms 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Some Simple Algorithms</a:t>
            </a:r>
          </a:p>
          <a:p>
            <a:pPr marL="939800" lvl="1" indent="-457200">
              <a:buFont typeface="Monotype Sorts" pitchFamily="1" charset="2"/>
              <a:buAutoNum type="arabicPeriod"/>
            </a:pPr>
            <a:r>
              <a:rPr lang="en-US"/>
              <a:t>Examples of Algorithmic Problem Solving [Ch. 2.3]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Searching Example,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Finding Maximum/Largest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Modular Program Design</a:t>
            </a:r>
          </a:p>
          <a:p>
            <a:pPr marL="1438275" lvl="2" indent="-381000">
              <a:buFont typeface="Monotype Sorts" pitchFamily="1" charset="2"/>
              <a:buAutoNum type="arabicPeriod"/>
            </a:pPr>
            <a:r>
              <a:rPr lang="en-US"/>
              <a:t>Pattern Matching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25" name="Rectangle 17"/>
          <p:cNvSpPr>
            <a:spLocks noChangeArrowheads="1"/>
          </p:cNvSpPr>
          <p:nvPr/>
        </p:nvSpPr>
        <p:spPr bwMode="auto">
          <a:xfrm>
            <a:off x="990600" y="4419600"/>
            <a:ext cx="32004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4" name="Rectangle 16"/>
          <p:cNvSpPr>
            <a:spLocks noChangeArrowheads="1"/>
          </p:cNvSpPr>
          <p:nvPr/>
        </p:nvSpPr>
        <p:spPr bwMode="auto">
          <a:xfrm>
            <a:off x="990600" y="3200400"/>
            <a:ext cx="4191000" cy="12192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1" name="Rectangle 13"/>
          <p:cNvSpPr>
            <a:spLocks noChangeArrowheads="1"/>
          </p:cNvSpPr>
          <p:nvPr/>
        </p:nvSpPr>
        <p:spPr bwMode="auto">
          <a:xfrm>
            <a:off x="990600" y="2590800"/>
            <a:ext cx="31242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Structure of </a:t>
            </a:r>
            <a:r>
              <a:rPr lang="en-US" dirty="0">
                <a:solidFill>
                  <a:srgbClr val="000090"/>
                </a:solidFill>
              </a:rPr>
              <a:t>“</a:t>
            </a:r>
            <a:r>
              <a:rPr lang="en-US" i="1" dirty="0">
                <a:solidFill>
                  <a:srgbClr val="000090"/>
                </a:solidFill>
              </a:rPr>
              <a:t>basic iterative algorithm</a:t>
            </a:r>
            <a:r>
              <a:rPr lang="en-US" dirty="0">
                <a:solidFill>
                  <a:srgbClr val="000090"/>
                </a:solidFill>
              </a:rPr>
              <a:t>”</a:t>
            </a: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Algorithm 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Sum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end;</a:t>
            </a:r>
            <a:endParaRPr lang="en-US" dirty="0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</p:txBody>
      </p:sp>
      <p:sp>
        <p:nvSpPr>
          <p:cNvPr id="529422" name="Text Box 14"/>
          <p:cNvSpPr txBox="1">
            <a:spLocks noChangeArrowheads="1"/>
          </p:cNvSpPr>
          <p:nvPr/>
        </p:nvSpPr>
        <p:spPr bwMode="auto">
          <a:xfrm>
            <a:off x="5638800" y="2590800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3" name="Line 15"/>
          <p:cNvSpPr>
            <a:spLocks noChangeShapeType="1"/>
          </p:cNvSpPr>
          <p:nvPr/>
        </p:nvSpPr>
        <p:spPr bwMode="auto">
          <a:xfrm flipH="1">
            <a:off x="4267200" y="2819400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6" name="Text Box 18"/>
          <p:cNvSpPr txBox="1">
            <a:spLocks noChangeArrowheads="1"/>
          </p:cNvSpPr>
          <p:nvPr/>
        </p:nvSpPr>
        <p:spPr bwMode="auto">
          <a:xfrm>
            <a:off x="5638800" y="3200400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29427" name="Line 19"/>
          <p:cNvSpPr>
            <a:spLocks noChangeShapeType="1"/>
          </p:cNvSpPr>
          <p:nvPr/>
        </p:nvSpPr>
        <p:spPr bwMode="auto">
          <a:xfrm flipH="1">
            <a:off x="5257800" y="3824288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8" name="Text Box 20"/>
          <p:cNvSpPr txBox="1">
            <a:spLocks noChangeArrowheads="1"/>
          </p:cNvSpPr>
          <p:nvPr/>
        </p:nvSpPr>
        <p:spPr bwMode="auto">
          <a:xfrm>
            <a:off x="5638800" y="4510088"/>
            <a:ext cx="2057400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29429" name="Line 21"/>
          <p:cNvSpPr>
            <a:spLocks noChangeShapeType="1"/>
          </p:cNvSpPr>
          <p:nvPr/>
        </p:nvSpPr>
        <p:spPr bwMode="auto">
          <a:xfrm flipH="1">
            <a:off x="4267200" y="4738688"/>
            <a:ext cx="13716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0" name="AutoShape 22"/>
          <p:cNvSpPr>
            <a:spLocks/>
          </p:cNvSpPr>
          <p:nvPr/>
        </p:nvSpPr>
        <p:spPr bwMode="auto">
          <a:xfrm>
            <a:off x="7772400" y="2590800"/>
            <a:ext cx="304800" cy="2590800"/>
          </a:xfrm>
          <a:prstGeom prst="rightBrace">
            <a:avLst>
              <a:gd name="adj1" fmla="val 70833"/>
              <a:gd name="adj2" fmla="val 50000"/>
            </a:avLst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5" name="Line 27"/>
          <p:cNvSpPr>
            <a:spLocks noChangeShapeType="1"/>
          </p:cNvSpPr>
          <p:nvPr/>
        </p:nvSpPr>
        <p:spPr bwMode="auto">
          <a:xfrm flipH="1">
            <a:off x="7031038" y="5867400"/>
            <a:ext cx="1503362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stealth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7" name="Line 29"/>
          <p:cNvSpPr>
            <a:spLocks noChangeShapeType="1"/>
          </p:cNvSpPr>
          <p:nvPr/>
        </p:nvSpPr>
        <p:spPr bwMode="auto">
          <a:xfrm flipV="1">
            <a:off x="8153400" y="3886200"/>
            <a:ext cx="3810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 type="none" w="lg" len="lg"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8" name="Line 30"/>
          <p:cNvSpPr>
            <a:spLocks noChangeShapeType="1"/>
          </p:cNvSpPr>
          <p:nvPr/>
        </p:nvSpPr>
        <p:spPr bwMode="auto">
          <a:xfrm rot="16200000" flipH="1">
            <a:off x="7543800" y="4876800"/>
            <a:ext cx="1981200" cy="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39" name="Text Box 31"/>
          <p:cNvSpPr txBox="1">
            <a:spLocks noChangeArrowheads="1"/>
          </p:cNvSpPr>
          <p:nvPr/>
        </p:nvSpPr>
        <p:spPr bwMode="auto">
          <a:xfrm>
            <a:off x="4233863" y="5548313"/>
            <a:ext cx="2667000" cy="64135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1800" i="1">
                <a:latin typeface="Times New Roman" pitchFamily="1" charset="0"/>
              </a:rPr>
              <a:t>Structure of</a:t>
            </a: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 </a:t>
            </a:r>
            <a:br>
              <a:rPr lang="en-US" sz="1800" i="1">
                <a:solidFill>
                  <a:srgbClr val="FF0000"/>
                </a:solidFill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Basic iterative algorithm</a:t>
            </a:r>
          </a:p>
        </p:txBody>
      </p:sp>
      <p:sp>
        <p:nvSpPr>
          <p:cNvPr id="529440" name="Text Box 32"/>
          <p:cNvSpPr txBox="1">
            <a:spLocks noChangeArrowheads="1"/>
          </p:cNvSpPr>
          <p:nvPr/>
        </p:nvSpPr>
        <p:spPr bwMode="auto">
          <a:xfrm>
            <a:off x="592138" y="5514975"/>
            <a:ext cx="3536950" cy="787400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/>
            <a:r>
              <a:rPr lang="en-US" dirty="0">
                <a:solidFill>
                  <a:srgbClr val="0000CC"/>
                </a:solidFill>
                <a:latin typeface="Times New Roman" pitchFamily="1" charset="0"/>
              </a:rPr>
              <a:t>Recall Recurring Principle:</a:t>
            </a:r>
          </a:p>
          <a:p>
            <a:pPr algn="ctr"/>
            <a:r>
              <a:rPr lang="en-US" dirty="0">
                <a:solidFill>
                  <a:srgbClr val="0000CC"/>
                </a:solidFill>
                <a:latin typeface="Times New Roman" pitchFamily="1" charset="0"/>
              </a:rPr>
              <a:t>   </a:t>
            </a:r>
            <a:r>
              <a:rPr lang="en-US" i="1" dirty="0">
                <a:solidFill>
                  <a:srgbClr val="FF3300"/>
                </a:solidFill>
                <a:latin typeface="Times New Roman" pitchFamily="1" charset="0"/>
              </a:rPr>
              <a:t>The Power of Iterations</a:t>
            </a:r>
            <a:r>
              <a:rPr lang="en-US" sz="2400" dirty="0">
                <a:solidFill>
                  <a:srgbClr val="0000CC"/>
                </a:solidFill>
                <a:latin typeface="Times New Roman" pitchFamily="1" charset="0"/>
              </a:rPr>
              <a:t> </a:t>
            </a:r>
            <a:endParaRPr lang="en-US" sz="2400" b="0" dirty="0">
              <a:solidFill>
                <a:schemeClr val="tx1"/>
              </a:solidFill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4" dur="500"/>
                                        <p:tgtEl>
                                          <p:spTgt spid="5294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" fill="hold">
                            <p:stCondLst>
                              <p:cond delay="500"/>
                            </p:stCondLst>
                            <p:childTnLst>
                              <p:par>
                                <p:cTn id="36" presetID="2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8" dur="500"/>
                                        <p:tgtEl>
                                          <p:spTgt spid="529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1000"/>
                            </p:stCondLst>
                            <p:childTnLst>
                              <p:par>
                                <p:cTn id="40" presetID="2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2" dur="500"/>
                                        <p:tgtEl>
                                          <p:spTgt spid="529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1500"/>
                            </p:stCondLst>
                            <p:childTnLst>
                              <p:par>
                                <p:cTn id="44" presetID="1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9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50" dur="500"/>
                                        <p:tgtEl>
                                          <p:spTgt spid="5294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9425" grpId="0" animBg="1"/>
      <p:bldP spid="529424" grpId="0" animBg="1"/>
      <p:bldP spid="529421" grpId="0" animBg="1"/>
      <p:bldP spid="529422" grpId="0" animBg="1"/>
      <p:bldP spid="529423" grpId="0" animBg="1"/>
      <p:bldP spid="529426" grpId="0" animBg="1"/>
      <p:bldP spid="529427" grpId="0" animBg="1"/>
      <p:bldP spid="529428" grpId="0" animBg="1"/>
      <p:bldP spid="529429" grpId="0" animBg="1"/>
      <p:bldP spid="529430" grpId="0" animBg="1"/>
      <p:bldP spid="529435" grpId="0" animBg="1"/>
      <p:bldP spid="529437" grpId="0" animBg="1"/>
      <p:bldP spid="529438" grpId="0" animBg="1"/>
      <p:bldP spid="529439" grpId="0"/>
      <p:bldP spid="529440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53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Re-use of “</a:t>
            </a:r>
            <a:r>
              <a:rPr lang="en-US" i="1">
                <a:solidFill>
                  <a:srgbClr val="FF0000"/>
                </a:solidFill>
              </a:rPr>
              <a:t>basic iterative algorithm</a:t>
            </a:r>
            <a:r>
              <a:rPr lang="en-US"/>
              <a:t>”</a:t>
            </a:r>
          </a:p>
        </p:txBody>
      </p:sp>
      <p:sp>
        <p:nvSpPr>
          <p:cNvPr id="3553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09600" y="1219200"/>
            <a:ext cx="7924800" cy="5029200"/>
          </a:xfrm>
        </p:spPr>
        <p:txBody>
          <a:bodyPr/>
          <a:lstStyle/>
          <a:p>
            <a:pPr marL="533400" indent="-533400"/>
            <a:r>
              <a:rPr lang="en-US" dirty="0"/>
              <a:t>Once an algorithm is developed, </a:t>
            </a:r>
          </a:p>
          <a:p>
            <a:pPr marL="939800" lvl="1" indent="-457200"/>
            <a:r>
              <a:rPr lang="en-US" sz="2000" dirty="0"/>
              <a:t>Give it a name (an </a:t>
            </a:r>
            <a:r>
              <a:rPr lang="en-US" sz="2000" i="1" dirty="0">
                <a:solidFill>
                  <a:srgbClr val="0000FF"/>
                </a:solidFill>
              </a:rPr>
              <a:t>abstraction</a:t>
            </a:r>
            <a:r>
              <a:rPr lang="en-US" sz="2000" dirty="0"/>
              <a:t>):  </a:t>
            </a:r>
            <a:r>
              <a:rPr lang="en-US" sz="2000" dirty="0" smtClean="0"/>
              <a:t> </a:t>
            </a:r>
            <a:r>
              <a:rPr lang="en-US" sz="2000" dirty="0" smtClean="0">
                <a:solidFill>
                  <a:srgbClr val="0000FF"/>
                </a:solidFill>
              </a:rPr>
              <a:t>Array-</a:t>
            </a:r>
            <a:r>
              <a:rPr lang="en-US" sz="2000" dirty="0" err="1" smtClean="0">
                <a:solidFill>
                  <a:srgbClr val="0000FF"/>
                </a:solidFill>
              </a:rPr>
              <a:t>Sum</a:t>
            </a:r>
            <a:r>
              <a:rPr lang="en-US" sz="2000" dirty="0" err="1">
                <a:solidFill>
                  <a:srgbClr val="0000FF"/>
                </a:solidFill>
              </a:rPr>
              <a:t>(</a:t>
            </a:r>
            <a:r>
              <a:rPr lang="en-US" sz="2000" i="1" dirty="0" err="1">
                <a:solidFill>
                  <a:srgbClr val="0000FF"/>
                </a:solidFill>
              </a:rPr>
              <a:t>A</a:t>
            </a:r>
            <a:r>
              <a:rPr lang="en-US" sz="2000" dirty="0" smtClean="0">
                <a:solidFill>
                  <a:srgbClr val="0000FF"/>
                </a:solidFill>
              </a:rPr>
              <a:t>, </a:t>
            </a:r>
            <a:r>
              <a:rPr lang="en-US" sz="2000" i="1" dirty="0" err="1" smtClean="0">
                <a:solidFill>
                  <a:srgbClr val="0000FF"/>
                </a:solidFill>
              </a:rPr>
              <a:t>n</a:t>
            </a:r>
            <a:r>
              <a:rPr lang="en-US" sz="2000" dirty="0">
                <a:solidFill>
                  <a:srgbClr val="0000FF"/>
                </a:solidFill>
              </a:rPr>
              <a:t>)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re-used</a:t>
            </a:r>
            <a:r>
              <a:rPr lang="en-US" sz="2000" dirty="0"/>
              <a:t> in solving more complex problems</a:t>
            </a:r>
          </a:p>
          <a:p>
            <a:pPr marL="939800" lvl="1" indent="-457200"/>
            <a:r>
              <a:rPr lang="en-US" sz="2000" dirty="0"/>
              <a:t>It can be </a:t>
            </a:r>
            <a:r>
              <a:rPr lang="en-US" sz="2000" i="1" dirty="0">
                <a:solidFill>
                  <a:srgbClr val="0000FF"/>
                </a:solidFill>
              </a:rPr>
              <a:t>modified</a:t>
            </a:r>
            <a:r>
              <a:rPr lang="en-US" sz="2000" dirty="0"/>
              <a:t> to solve other similar problems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Modify algorithm for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</a:t>
            </a:r>
            <a:r>
              <a:rPr lang="en-US" i="1" dirty="0" err="1"/>
              <a:t>A</a:t>
            </a:r>
            <a:r>
              <a:rPr lang="en-US" dirty="0" err="1"/>
              <a:t>,</a:t>
            </a:r>
            <a:r>
              <a:rPr lang="en-US" i="1" dirty="0" err="1"/>
              <a:t>n</a:t>
            </a:r>
            <a:r>
              <a:rPr lang="en-US" dirty="0"/>
              <a:t>) to…</a:t>
            </a:r>
          </a:p>
          <a:p>
            <a:pPr marL="939800" lvl="1" indent="-457200"/>
            <a:r>
              <a:rPr lang="en-US" sz="2000" dirty="0"/>
              <a:t>Calculate the  average and sum-of-squares</a:t>
            </a:r>
          </a:p>
          <a:p>
            <a:pPr marL="939800" lvl="1" indent="-457200"/>
            <a:r>
              <a:rPr lang="en-US" sz="2000" dirty="0"/>
              <a:t>Search for a number; find the max, min</a:t>
            </a:r>
          </a:p>
          <a:p>
            <a:pPr marL="533400" indent="-533400">
              <a:spcBef>
                <a:spcPct val="70000"/>
              </a:spcBef>
            </a:pPr>
            <a:r>
              <a:rPr lang="en-US" dirty="0"/>
              <a:t>Develop a algorithm library</a:t>
            </a:r>
          </a:p>
          <a:p>
            <a:pPr marL="939800" lvl="1" indent="-457200"/>
            <a:r>
              <a:rPr lang="en-US" sz="2000" dirty="0"/>
              <a:t>A collection of useful algorithms</a:t>
            </a:r>
          </a:p>
          <a:p>
            <a:pPr marL="939800" lvl="1" indent="-457200"/>
            <a:r>
              <a:rPr lang="en-US" sz="2000" dirty="0"/>
              <a:t>An important tool-kit for algorithm development</a:t>
            </a:r>
            <a:r>
              <a:rPr lang="en-US" dirty="0"/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553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5533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35533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" dur="500"/>
                                        <p:tgtEl>
                                          <p:spTgt spid="35533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" dur="500"/>
                                        <p:tgtEl>
                                          <p:spTgt spid="35533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4" dur="500"/>
                                        <p:tgtEl>
                                          <p:spTgt spid="35533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35533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5533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5533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355331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5331" grpId="0" build="p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6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Algorithmic Problem Solving</a:t>
            </a:r>
          </a:p>
        </p:txBody>
      </p:sp>
      <p:sp>
        <p:nvSpPr>
          <p:cNvPr id="4966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65263"/>
            <a:ext cx="7772400" cy="4630737"/>
          </a:xfrm>
        </p:spPr>
        <p:txBody>
          <a:bodyPr/>
          <a:lstStyle/>
          <a:p>
            <a:pPr marL="533400" indent="-533400">
              <a:spcBef>
                <a:spcPct val="100000"/>
              </a:spcBef>
            </a:pPr>
            <a:r>
              <a:rPr lang="en-US" sz="2600"/>
              <a:t>Examples of algorithmic problem solving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Sequential search</a:t>
            </a:r>
            <a:r>
              <a:rPr lang="en-US"/>
              <a:t>: find a particular value in an unordered collection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Find maximum</a:t>
            </a:r>
            <a:r>
              <a:rPr lang="en-US"/>
              <a:t>: find the largest value in a collection of data</a:t>
            </a:r>
          </a:p>
          <a:p>
            <a:pPr marL="939800" lvl="1" indent="-457200">
              <a:spcBef>
                <a:spcPct val="100000"/>
              </a:spcBef>
              <a:buFont typeface="Monotype Sorts" pitchFamily="1" charset="2"/>
              <a:buAutoNum type="arabicPeriod"/>
            </a:pPr>
            <a:r>
              <a:rPr lang="en-US" u="sng"/>
              <a:t>Pattern matching</a:t>
            </a:r>
            <a:r>
              <a:rPr lang="en-US"/>
              <a:t>: determine if and where a particular pattern occurs in a piece of text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8000" y="169334"/>
            <a:ext cx="7993063" cy="635000"/>
          </a:xfrm>
        </p:spPr>
        <p:txBody>
          <a:bodyPr/>
          <a:lstStyle/>
          <a:p>
            <a:r>
              <a:rPr lang="en-US" dirty="0" smtClean="0"/>
              <a:t>An Lookup Problem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440268" y="1203960"/>
          <a:ext cx="4064000" cy="4450080"/>
        </p:xfrm>
        <a:graphic>
          <a:graphicData uri="http://schemas.openxmlformats.org/drawingml/2006/table">
            <a:tbl>
              <a:tblPr firstRow="1" bandRow="1">
                <a:tableStyleId>{073A0DAA-6AF3-43AB-8588-CEC1D06C72B9}</a:tableStyleId>
              </a:tblPr>
              <a:tblGrid>
                <a:gridCol w="757858"/>
                <a:gridCol w="1865498"/>
                <a:gridCol w="1440644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RICHARD</a:t>
                      </a:r>
                      <a:r>
                        <a:rPr lang="en-US" baseline="0" dirty="0" smtClean="0"/>
                        <a:t> Son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6666-8989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HENZ Marvin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7575-7575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3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TEO Alfred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1212-4343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 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5001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LEONG Hon Wai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8888-8888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5002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HOU Manuel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7555-7555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…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10000</a:t>
                      </a:r>
                      <a:endParaRPr lang="en-US" dirty="0"/>
                    </a:p>
                  </a:txBody>
                  <a:tcP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ZZZ Zorro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4545-6767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 Box 32"/>
          <p:cNvSpPr txBox="1">
            <a:spLocks noChangeArrowheads="1"/>
          </p:cNvSpPr>
          <p:nvPr/>
        </p:nvSpPr>
        <p:spPr bwMode="auto">
          <a:xfrm>
            <a:off x="4792133" y="1061508"/>
            <a:ext cx="3860799" cy="1190625"/>
          </a:xfrm>
          <a:prstGeom prst="rect">
            <a:avLst/>
          </a:prstGeom>
          <a:solidFill>
            <a:srgbClr val="FFFF99"/>
          </a:solidFill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An </a:t>
            </a:r>
            <a:r>
              <a:rPr lang="en-US" i="1" dirty="0" smtClean="0">
                <a:solidFill>
                  <a:srgbClr val="0000CC"/>
                </a:solidFill>
                <a:latin typeface="Times New Roman" pitchFamily="1" charset="0"/>
              </a:rPr>
              <a:t>unordered</a:t>
            </a:r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 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telephone Directory with </a:t>
            </a:r>
          </a:p>
          <a:p>
            <a:pPr algn="ctr"/>
            <a:r>
              <a:rPr lang="en-US" dirty="0" smtClean="0">
                <a:solidFill>
                  <a:srgbClr val="0000CC"/>
                </a:solidFill>
                <a:latin typeface="Times New Roman" pitchFamily="1" charset="0"/>
              </a:rPr>
              <a:t>10,000 names and phone numbers</a:t>
            </a:r>
            <a:endParaRPr lang="en-US" sz="2400" b="0" dirty="0">
              <a:solidFill>
                <a:schemeClr val="tx1"/>
              </a:solidFill>
              <a:latin typeface="Times New Roman" pitchFamily="1" charset="0"/>
            </a:endParaRPr>
          </a:p>
        </p:txBody>
      </p:sp>
      <p:sp>
        <p:nvSpPr>
          <p:cNvPr id="7" name="Text Box 8"/>
          <p:cNvSpPr txBox="1">
            <a:spLocks noChangeArrowheads="1"/>
          </p:cNvSpPr>
          <p:nvPr/>
        </p:nvSpPr>
        <p:spPr bwMode="auto">
          <a:xfrm>
            <a:off x="4800071" y="2658530"/>
            <a:ext cx="3852861" cy="132080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olid"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itchFamily="1" charset="0"/>
              </a:rPr>
              <a:t>TASK: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latin typeface="Times New Roman" pitchFamily="1" charset="0"/>
              </a:rPr>
              <a:t>Look up the telephone number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of a particular person.</a:t>
            </a:r>
            <a:endParaRPr lang="en-US" sz="1800" dirty="0">
              <a:latin typeface="Times New Roman" pitchFamily="1" charset="0"/>
            </a:endParaRPr>
          </a:p>
        </p:txBody>
      </p:sp>
      <p:sp>
        <p:nvSpPr>
          <p:cNvPr id="8" name="Text Box 8"/>
          <p:cNvSpPr txBox="1">
            <a:spLocks noChangeArrowheads="1"/>
          </p:cNvSpPr>
          <p:nvPr/>
        </p:nvSpPr>
        <p:spPr bwMode="auto">
          <a:xfrm>
            <a:off x="4800074" y="4334900"/>
            <a:ext cx="3852861" cy="1744167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olid"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noAutofit/>
          </a:bodyPr>
          <a:lstStyle/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itchFamily="1" charset="0"/>
              </a:rPr>
              <a:t>ALGORITHMIC TASK:</a:t>
            </a:r>
            <a:r>
              <a:rPr lang="en-US" dirty="0" smtClean="0">
                <a:latin typeface="Times New Roman" pitchFamily="1" charset="0"/>
              </a:rPr>
              <a:t> </a:t>
            </a:r>
          </a:p>
          <a:p>
            <a:pPr algn="ctr">
              <a:spcBef>
                <a:spcPct val="50000"/>
              </a:spcBef>
            </a:pPr>
            <a:r>
              <a:rPr lang="en-US" dirty="0" smtClean="0">
                <a:solidFill>
                  <a:srgbClr val="FF0000"/>
                </a:solidFill>
                <a:latin typeface="Times New Roman" pitchFamily="1" charset="0"/>
              </a:rPr>
              <a:t>Give an algorithm to</a:t>
            </a:r>
            <a:r>
              <a:rPr lang="en-US" dirty="0" smtClean="0">
                <a:latin typeface="Times New Roman" pitchFamily="1" charset="0"/>
              </a:rPr>
              <a:t>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Look up the telephone number </a:t>
            </a:r>
            <a:br>
              <a:rPr lang="en-US" dirty="0" smtClean="0">
                <a:latin typeface="Times New Roman" pitchFamily="1" charset="0"/>
              </a:rPr>
            </a:br>
            <a:r>
              <a:rPr lang="en-US" dirty="0" smtClean="0">
                <a:latin typeface="Times New Roman" pitchFamily="1" charset="0"/>
              </a:rPr>
              <a:t>of a particular person.</a:t>
            </a:r>
            <a:endParaRPr lang="en-US" sz="1800" dirty="0">
              <a:latin typeface="Times New Roman" pitchFamily="1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7666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76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408646"/>
            <a:ext cx="7772400" cy="4467225"/>
          </a:xfrm>
        </p:spPr>
        <p:txBody>
          <a:bodyPr/>
          <a:lstStyle/>
          <a:p>
            <a:pPr>
              <a:spcBef>
                <a:spcPct val="100000"/>
              </a:spcBef>
            </a:pPr>
            <a:r>
              <a:rPr lang="en-US" sz="2600" dirty="0" smtClean="0"/>
              <a:t> Given:  </a:t>
            </a:r>
            <a:r>
              <a:rPr lang="en-US" sz="2600" dirty="0" smtClean="0">
                <a:solidFill>
                  <a:srgbClr val="FF0000"/>
                </a:solidFill>
              </a:rPr>
              <a:t>An unordered </a:t>
            </a:r>
            <a:r>
              <a:rPr lang="en-US" sz="2400" dirty="0" smtClean="0">
                <a:solidFill>
                  <a:srgbClr val="FF0000"/>
                </a:solidFill>
              </a:rPr>
              <a:t>telephone directory</a:t>
            </a:r>
            <a:r>
              <a:rPr lang="en-US" sz="2400" dirty="0" smtClean="0"/>
              <a:t> </a:t>
            </a:r>
            <a:r>
              <a:rPr lang="en-US" sz="2600" dirty="0" smtClean="0"/>
              <a:t>   </a:t>
            </a:r>
          </a:p>
          <a:p>
            <a:pPr>
              <a:spcBef>
                <a:spcPct val="100000"/>
              </a:spcBef>
            </a:pPr>
            <a:r>
              <a:rPr lang="en-US" sz="2600" dirty="0" smtClean="0"/>
              <a:t>Task</a:t>
            </a:r>
          </a:p>
          <a:p>
            <a:pPr lvl="1">
              <a:spcBef>
                <a:spcPct val="100000"/>
              </a:spcBef>
            </a:pPr>
            <a:r>
              <a:rPr lang="en-US" dirty="0" smtClean="0"/>
              <a:t>Look up the telephone number of a </a:t>
            </a:r>
            <a:r>
              <a:rPr lang="en-US" dirty="0"/>
              <a:t>particular </a:t>
            </a:r>
            <a:r>
              <a:rPr lang="en-US" dirty="0" smtClean="0"/>
              <a:t>person </a:t>
            </a:r>
            <a:r>
              <a:rPr lang="en-US" dirty="0"/>
              <a:t>from an unordered list of telephone subscribers</a:t>
            </a:r>
          </a:p>
          <a:p>
            <a:pPr>
              <a:spcBef>
                <a:spcPct val="100000"/>
              </a:spcBef>
            </a:pPr>
            <a:r>
              <a:rPr lang="en-US" sz="2600" dirty="0"/>
              <a:t>Algorithm outline</a:t>
            </a:r>
          </a:p>
          <a:p>
            <a:pPr lvl="1">
              <a:spcBef>
                <a:spcPct val="100000"/>
              </a:spcBef>
            </a:pPr>
            <a:r>
              <a:rPr lang="en-US" dirty="0"/>
              <a:t>Start with the first entry and check its name, then repeat the process for all entries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97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Looking, Looking, Looking…</a:t>
            </a:r>
          </a:p>
        </p:txBody>
      </p:sp>
      <p:sp>
        <p:nvSpPr>
          <p:cNvPr id="4997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95400"/>
            <a:ext cx="7772400" cy="44672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dirty="0"/>
              <a:t> Sequential search algorithm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i="1" dirty="0">
                <a:solidFill>
                  <a:srgbClr val="0000FF"/>
                </a:solidFill>
              </a:rPr>
              <a:t>Re-</a:t>
            </a:r>
            <a:r>
              <a:rPr lang="en-US" i="1" dirty="0" smtClean="0">
                <a:solidFill>
                  <a:srgbClr val="0000FF"/>
                </a:solidFill>
              </a:rPr>
              <a:t>uses</a:t>
            </a:r>
            <a:r>
              <a:rPr lang="en-US" dirty="0" smtClean="0"/>
              <a:t> </a:t>
            </a:r>
            <a:r>
              <a:rPr lang="en-US" dirty="0"/>
              <a:t>the basic iterative algorithm</a:t>
            </a:r>
            <a:r>
              <a:rPr lang="en-US" dirty="0" smtClean="0"/>
              <a:t> Array-</a:t>
            </a:r>
            <a:r>
              <a:rPr lang="en-US" dirty="0" err="1" smtClean="0"/>
              <a:t>Sum(</a:t>
            </a:r>
            <a:r>
              <a:rPr lang="en-US" i="1" dirty="0" err="1" smtClean="0"/>
              <a:t>A</a:t>
            </a:r>
            <a:r>
              <a:rPr lang="en-US" dirty="0" smtClean="0"/>
              <a:t>, </a:t>
            </a:r>
            <a:r>
              <a:rPr lang="en-US" i="1" dirty="0" err="1" smtClean="0"/>
              <a:t>n</a:t>
            </a:r>
            <a:r>
              <a:rPr lang="en-US" dirty="0" smtClean="0"/>
              <a:t>)</a:t>
            </a:r>
            <a:endParaRPr lang="en-US" dirty="0" smtClean="0">
              <a:solidFill>
                <a:srgbClr val="0000FF"/>
              </a:solidFill>
              <a:latin typeface="Courier New" pitchFamily="1" charset="0"/>
            </a:endParaRP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dirty="0"/>
              <a:t>Refers to a value in the list using an </a:t>
            </a:r>
            <a:r>
              <a:rPr lang="en-US" i="1" dirty="0">
                <a:solidFill>
                  <a:srgbClr val="0000FF"/>
                </a:solidFill>
              </a:rPr>
              <a:t>index</a:t>
            </a:r>
            <a:r>
              <a:rPr lang="en-US" dirty="0"/>
              <a:t> </a:t>
            </a:r>
            <a:r>
              <a:rPr lang="en-US" i="1" dirty="0" err="1">
                <a:solidFill>
                  <a:srgbClr val="0000FF"/>
                </a:solidFill>
              </a:rPr>
              <a:t>i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  (or pointer/subscript)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dirty="0"/>
              <a:t>Uses the variable </a:t>
            </a:r>
            <a:r>
              <a:rPr lang="en-US" i="1" dirty="0">
                <a:solidFill>
                  <a:srgbClr val="0000FF"/>
                </a:solidFill>
              </a:rPr>
              <a:t>Found</a:t>
            </a:r>
            <a:r>
              <a:rPr lang="en-US" dirty="0"/>
              <a:t> to exit the iteration </a:t>
            </a:r>
            <a:br>
              <a:rPr lang="en-US" dirty="0"/>
            </a:br>
            <a:r>
              <a:rPr lang="en-US" dirty="0"/>
              <a:t>  as soon as a match is found</a:t>
            </a:r>
          </a:p>
          <a:p>
            <a:pPr lvl="1">
              <a:lnSpc>
                <a:spcPct val="80000"/>
              </a:lnSpc>
              <a:spcBef>
                <a:spcPct val="50000"/>
              </a:spcBef>
            </a:pPr>
            <a:r>
              <a:rPr lang="en-US" dirty="0"/>
              <a:t>Handles special cases 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 dirty="0"/>
              <a:t> like a name not found in the collection</a:t>
            </a:r>
          </a:p>
          <a:p>
            <a:pPr>
              <a:lnSpc>
                <a:spcPct val="80000"/>
              </a:lnSpc>
            </a:pPr>
            <a:r>
              <a:rPr lang="en-US" dirty="0"/>
              <a:t>Question:  What to change in </a:t>
            </a:r>
          </a:p>
          <a:p>
            <a:pPr lvl="1" algn="ctr">
              <a:lnSpc>
                <a:spcPct val="80000"/>
              </a:lnSpc>
              <a:spcBef>
                <a:spcPct val="50000"/>
              </a:spcBef>
              <a:buFont typeface="Monotype Sorts" pitchFamily="1" charset="2"/>
              <a:buNone/>
            </a:pPr>
            <a:r>
              <a:rPr lang="en-US" dirty="0"/>
              <a:t>Initialization, Iteration, Post-Processing?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971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9715" grpId="0" build="p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073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142" r="8466"/>
          <a:stretch>
            <a:fillRect/>
          </a:stretch>
        </p:blipFill>
        <p:spPr>
          <a:xfrm>
            <a:off x="457200" y="927100"/>
            <a:ext cx="7239000" cy="4635500"/>
          </a:xfrm>
          <a:noFill/>
          <a:ln/>
        </p:spPr>
      </p:pic>
      <p:sp>
        <p:nvSpPr>
          <p:cNvPr id="50073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838200" y="5638800"/>
            <a:ext cx="6324600" cy="4572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2.9:  The Sequential Search Algorithm</a:t>
            </a:r>
          </a:p>
        </p:txBody>
      </p:sp>
      <p:sp>
        <p:nvSpPr>
          <p:cNvPr id="50074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1: Sequential Search Algorithm</a:t>
            </a:r>
          </a:p>
        </p:txBody>
      </p:sp>
      <p:grpSp>
        <p:nvGrpSpPr>
          <p:cNvPr id="500749" name="Group 13"/>
          <p:cNvGrpSpPr>
            <a:grpSpLocks/>
          </p:cNvGrpSpPr>
          <p:nvPr/>
        </p:nvGrpSpPr>
        <p:grpSpPr bwMode="auto">
          <a:xfrm>
            <a:off x="1524000" y="1741488"/>
            <a:ext cx="7467600" cy="925512"/>
            <a:chOff x="960" y="1097"/>
            <a:chExt cx="4704" cy="583"/>
          </a:xfrm>
        </p:grpSpPr>
        <p:sp>
          <p:nvSpPr>
            <p:cNvPr id="500741" name="Rectangle 5"/>
            <p:cNvSpPr>
              <a:spLocks noChangeArrowheads="1"/>
            </p:cNvSpPr>
            <p:nvPr/>
          </p:nvSpPr>
          <p:spPr bwMode="auto">
            <a:xfrm>
              <a:off x="960" y="1479"/>
              <a:ext cx="3534" cy="201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2" name="Text Box 6"/>
            <p:cNvSpPr txBox="1">
              <a:spLocks noChangeArrowheads="1"/>
            </p:cNvSpPr>
            <p:nvPr/>
          </p:nvSpPr>
          <p:spPr bwMode="auto">
            <a:xfrm>
              <a:off x="4368" y="1097"/>
              <a:ext cx="1296" cy="247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Initialization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3" name="Line 7"/>
            <p:cNvSpPr>
              <a:spLocks noChangeShapeType="1"/>
            </p:cNvSpPr>
            <p:nvPr/>
          </p:nvSpPr>
          <p:spPr bwMode="auto">
            <a:xfrm flipH="1">
              <a:off x="4545" y="1365"/>
              <a:ext cx="480" cy="19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00750" name="Group 14"/>
          <p:cNvGrpSpPr>
            <a:grpSpLocks/>
          </p:cNvGrpSpPr>
          <p:nvPr/>
        </p:nvGrpSpPr>
        <p:grpSpPr bwMode="auto">
          <a:xfrm>
            <a:off x="1524000" y="2667000"/>
            <a:ext cx="7472363" cy="1693863"/>
            <a:chOff x="960" y="1680"/>
            <a:chExt cx="4707" cy="1067"/>
          </a:xfrm>
        </p:grpSpPr>
        <p:sp>
          <p:nvSpPr>
            <p:cNvPr id="500744" name="Rectangle 8"/>
            <p:cNvSpPr>
              <a:spLocks noChangeArrowheads="1"/>
            </p:cNvSpPr>
            <p:nvPr/>
          </p:nvSpPr>
          <p:spPr bwMode="auto">
            <a:xfrm>
              <a:off x="960" y="1680"/>
              <a:ext cx="3744" cy="1067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5" name="Text Box 9"/>
            <p:cNvSpPr txBox="1">
              <a:spLocks noChangeArrowheads="1"/>
            </p:cNvSpPr>
            <p:nvPr/>
          </p:nvSpPr>
          <p:spPr bwMode="auto">
            <a:xfrm>
              <a:off x="4371" y="1890"/>
              <a:ext cx="1296" cy="766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Iteration</a:t>
              </a:r>
              <a:r>
                <a:rPr lang="en-US" sz="1800" dirty="0">
                  <a:latin typeface="Times New Roman" pitchFamily="1" charset="0"/>
                </a:rPr>
                <a:t> block;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the key step where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most of the work </a:t>
              </a:r>
              <a:br>
                <a:rPr lang="en-US" sz="1800" dirty="0">
                  <a:latin typeface="Times New Roman" pitchFamily="1" charset="0"/>
                </a:rPr>
              </a:br>
              <a:r>
                <a:rPr lang="en-US" sz="1800" dirty="0">
                  <a:latin typeface="Times New Roman" pitchFamily="1" charset="0"/>
                </a:rPr>
                <a:t>  is done</a:t>
              </a:r>
            </a:p>
          </p:txBody>
        </p:sp>
      </p:grpSp>
      <p:grpSp>
        <p:nvGrpSpPr>
          <p:cNvPr id="500751" name="Group 15"/>
          <p:cNvGrpSpPr>
            <a:grpSpLocks/>
          </p:cNvGrpSpPr>
          <p:nvPr/>
        </p:nvGrpSpPr>
        <p:grpSpPr bwMode="auto">
          <a:xfrm>
            <a:off x="1519238" y="4371975"/>
            <a:ext cx="7477125" cy="1504950"/>
            <a:chOff x="957" y="2754"/>
            <a:chExt cx="4710" cy="948"/>
          </a:xfrm>
        </p:grpSpPr>
        <p:sp>
          <p:nvSpPr>
            <p:cNvPr id="500746" name="Text Box 10"/>
            <p:cNvSpPr txBox="1">
              <a:spLocks noChangeArrowheads="1"/>
            </p:cNvSpPr>
            <p:nvPr/>
          </p:nvSpPr>
          <p:spPr bwMode="auto">
            <a:xfrm>
              <a:off x="4371" y="3282"/>
              <a:ext cx="1296" cy="420"/>
            </a:xfrm>
            <a:prstGeom prst="rect">
              <a:avLst/>
            </a:prstGeom>
            <a:solidFill>
              <a:srgbClr val="FFFFC8"/>
            </a:solidFill>
            <a:ln w="25400" cap="rnd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Post-Processing</a:t>
              </a:r>
              <a:r>
                <a:rPr lang="en-US" sz="1800">
                  <a:latin typeface="Times New Roman" pitchFamily="1" charset="0"/>
                </a:rPr>
                <a:t> block</a:t>
              </a:r>
            </a:p>
          </p:txBody>
        </p:sp>
        <p:sp>
          <p:nvSpPr>
            <p:cNvPr id="500747" name="Rectangle 11"/>
            <p:cNvSpPr>
              <a:spLocks noChangeArrowheads="1"/>
            </p:cNvSpPr>
            <p:nvPr/>
          </p:nvSpPr>
          <p:spPr bwMode="auto">
            <a:xfrm>
              <a:off x="957" y="2754"/>
              <a:ext cx="3689" cy="356"/>
            </a:xfrm>
            <a:prstGeom prst="rect">
              <a:avLst/>
            </a:prstGeom>
            <a:noFill/>
            <a:ln w="25400">
              <a:solidFill>
                <a:srgbClr val="0000FF"/>
              </a:solidFill>
              <a:miter lim="800000"/>
              <a:headEnd/>
              <a:tailEnd type="none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00748" name="Line 12"/>
            <p:cNvSpPr>
              <a:spLocks noChangeShapeType="1"/>
            </p:cNvSpPr>
            <p:nvPr/>
          </p:nvSpPr>
          <p:spPr bwMode="auto">
            <a:xfrm flipH="1" flipV="1">
              <a:off x="3782" y="3162"/>
              <a:ext cx="590" cy="31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07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9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Sequential Search (</a:t>
            </a:r>
            <a:r>
              <a:rPr lang="en-US" i="1">
                <a:solidFill>
                  <a:srgbClr val="FF0000"/>
                </a:solidFill>
              </a:rPr>
              <a:t>revised</a:t>
            </a:r>
            <a:r>
              <a:rPr lang="en-US"/>
              <a:t>)</a:t>
            </a:r>
          </a:p>
        </p:txBody>
      </p:sp>
      <p:sp>
        <p:nvSpPr>
          <p:cNvPr id="519171" name="Text Box 3"/>
          <p:cNvSpPr txBox="1">
            <a:spLocks noChangeArrowheads="1"/>
          </p:cNvSpPr>
          <p:nvPr/>
        </p:nvSpPr>
        <p:spPr bwMode="auto">
          <a:xfrm>
            <a:off x="1371600" y="2057400"/>
            <a:ext cx="6324600" cy="4401847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Algorithm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Seq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-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Search (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i="1" dirty="0" err="1" smtClean="0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NAME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No;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 = 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and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(NAME 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T[i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 Found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Yes; 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(Found=No)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NAME “is not found” </a:t>
            </a:r>
            <a:r>
              <a:rPr lang="en-US" dirty="0" err="1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 smtClean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return </a:t>
            </a:r>
            <a:r>
              <a:rPr lang="en-US" dirty="0" smtClean="0">
                <a:solidFill>
                  <a:srgbClr val="FF0000"/>
                </a:solidFill>
                <a:latin typeface="Courier New" pitchFamily="1" charset="0"/>
                <a:sym typeface="Wingdings" pitchFamily="1" charset="2"/>
              </a:rPr>
              <a:t>Found, </a:t>
            </a:r>
            <a:r>
              <a:rPr lang="en-US" dirty="0" err="1" smtClean="0">
                <a:solidFill>
                  <a:srgbClr val="FF00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 smtClean="0">
                <a:solidFill>
                  <a:srgbClr val="FF00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191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1143000"/>
            <a:ext cx="7772400" cy="838200"/>
          </a:xfrm>
        </p:spPr>
        <p:txBody>
          <a:bodyPr/>
          <a:lstStyle/>
          <a:p>
            <a:r>
              <a:rPr lang="en-US" sz="2400" i="1" dirty="0"/>
              <a:t>Preconditions:</a:t>
            </a:r>
            <a:r>
              <a:rPr lang="en-US" sz="2000" dirty="0"/>
              <a:t>  The </a:t>
            </a:r>
            <a:r>
              <a:rPr lang="en-US" sz="2000" dirty="0" smtClean="0"/>
              <a:t>variables NAME, </a:t>
            </a:r>
            <a:r>
              <a:rPr lang="en-US" sz="2000" i="1" dirty="0" err="1" smtClean="0"/>
              <a:t>m</a:t>
            </a:r>
            <a:r>
              <a:rPr lang="en-US" sz="2000" dirty="0" smtClean="0"/>
              <a:t>, and </a:t>
            </a:r>
            <a:r>
              <a:rPr lang="en-US" sz="2000" dirty="0"/>
              <a:t>the arrays </a:t>
            </a:r>
            <a:r>
              <a:rPr lang="en-US" sz="2000" dirty="0" smtClean="0"/>
              <a:t>N[1..m] </a:t>
            </a:r>
            <a:r>
              <a:rPr lang="en-US" sz="2000" dirty="0"/>
              <a:t>and </a:t>
            </a:r>
            <a:r>
              <a:rPr lang="en-US" sz="2000" dirty="0" smtClean="0"/>
              <a:t>T[1..m] </a:t>
            </a:r>
            <a:r>
              <a:rPr lang="en-US" sz="2000" dirty="0"/>
              <a:t>have been read into memory.</a:t>
            </a:r>
            <a:r>
              <a:rPr lang="en-US" sz="2400" dirty="0"/>
              <a:t>  </a:t>
            </a:r>
          </a:p>
        </p:txBody>
      </p:sp>
      <p:sp>
        <p:nvSpPr>
          <p:cNvPr id="519173" name="Rectangle 5"/>
          <p:cNvSpPr>
            <a:spLocks noChangeArrowheads="1"/>
          </p:cNvSpPr>
          <p:nvPr/>
        </p:nvSpPr>
        <p:spPr bwMode="auto">
          <a:xfrm>
            <a:off x="1795463" y="2705100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4" name="Text Box 6"/>
          <p:cNvSpPr txBox="1">
            <a:spLocks noChangeArrowheads="1"/>
          </p:cNvSpPr>
          <p:nvPr/>
        </p:nvSpPr>
        <p:spPr bwMode="auto">
          <a:xfrm>
            <a:off x="6934200" y="2784475"/>
            <a:ext cx="2057400" cy="392113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19175" name="Rectangle 7"/>
          <p:cNvSpPr>
            <a:spLocks noChangeArrowheads="1"/>
          </p:cNvSpPr>
          <p:nvPr/>
        </p:nvSpPr>
        <p:spPr bwMode="auto">
          <a:xfrm>
            <a:off x="1801813" y="3338513"/>
            <a:ext cx="5624512" cy="182403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6" name="Text Box 8"/>
          <p:cNvSpPr txBox="1">
            <a:spLocks noChangeArrowheads="1"/>
          </p:cNvSpPr>
          <p:nvPr/>
        </p:nvSpPr>
        <p:spPr bwMode="auto">
          <a:xfrm>
            <a:off x="7038975" y="3700463"/>
            <a:ext cx="2057400" cy="1216025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19177" name="Rectangle 9"/>
          <p:cNvSpPr>
            <a:spLocks noChangeArrowheads="1"/>
          </p:cNvSpPr>
          <p:nvPr/>
        </p:nvSpPr>
        <p:spPr bwMode="auto">
          <a:xfrm>
            <a:off x="1795463" y="5172075"/>
            <a:ext cx="5637212" cy="63605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19178" name="Text Box 10"/>
          <p:cNvSpPr txBox="1">
            <a:spLocks noChangeArrowheads="1"/>
          </p:cNvSpPr>
          <p:nvPr/>
        </p:nvSpPr>
        <p:spPr bwMode="auto">
          <a:xfrm>
            <a:off x="7110413" y="5324475"/>
            <a:ext cx="1679575" cy="666750"/>
          </a:xfrm>
          <a:prstGeom prst="rect">
            <a:avLst/>
          </a:prstGeom>
          <a:solidFill>
            <a:srgbClr val="FFFFC8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91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9173" grpId="0" animBg="1"/>
      <p:bldP spid="519174" grpId="0" animBg="1"/>
      <p:bldP spid="519175" grpId="0" animBg="1"/>
      <p:bldP spid="519176" grpId="0" animBg="1"/>
      <p:bldP spid="519177" grpId="0" animBg="1"/>
      <p:bldP spid="519178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another High-level Primitive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34535"/>
            <a:ext cx="7772400" cy="982133"/>
          </a:xfrm>
        </p:spPr>
        <p:txBody>
          <a:bodyPr/>
          <a:lstStyle/>
          <a:p>
            <a:r>
              <a:rPr lang="en-US" b="0" dirty="0" smtClean="0"/>
              <a:t> Then </a:t>
            </a:r>
            <a:r>
              <a:rPr lang="en-US" b="0" dirty="0" err="1" smtClean="0"/>
              <a:t>Seq</a:t>
            </a:r>
            <a:r>
              <a:rPr lang="en-US" b="0" dirty="0" smtClean="0"/>
              <a:t>-Search becomes a </a:t>
            </a:r>
            <a:r>
              <a:rPr lang="en-US" b="0" i="1" dirty="0" smtClean="0"/>
              <a:t>high- level primitive</a:t>
            </a:r>
            <a:br>
              <a:rPr lang="en-US" b="0" i="1" dirty="0" smtClean="0"/>
            </a:br>
            <a:r>
              <a:rPr lang="en-US" b="0" i="1" dirty="0" smtClean="0"/>
              <a:t>defined as  </a:t>
            </a:r>
            <a:r>
              <a:rPr lang="en-US" b="0" dirty="0" err="1" smtClean="0"/>
              <a:t>Seq</a:t>
            </a:r>
            <a:r>
              <a:rPr lang="en-US" b="0" dirty="0" smtClean="0"/>
              <a:t>-Search (</a:t>
            </a:r>
            <a:r>
              <a:rPr lang="en-US" b="0" i="1" dirty="0" smtClean="0"/>
              <a:t>N</a:t>
            </a:r>
            <a:r>
              <a:rPr lang="en-US" b="0" dirty="0" smtClean="0"/>
              <a:t>, </a:t>
            </a:r>
            <a:r>
              <a:rPr lang="en-US" b="0" i="1" dirty="0" smtClean="0"/>
              <a:t>T, </a:t>
            </a:r>
            <a:r>
              <a:rPr lang="en-US" b="0" i="1" dirty="0" err="1" smtClean="0"/>
              <a:t>m</a:t>
            </a:r>
            <a:r>
              <a:rPr lang="en-US" b="0" i="1" dirty="0" smtClean="0"/>
              <a:t>, Name</a:t>
            </a:r>
            <a:r>
              <a:rPr lang="en-US" b="0" dirty="0" smtClean="0"/>
              <a:t>)</a:t>
            </a:r>
            <a:endParaRPr lang="en-US" b="0" i="1" dirty="0" smtClean="0"/>
          </a:p>
        </p:txBody>
      </p: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592672" y="4368740"/>
            <a:ext cx="7941727" cy="181193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indent="1588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Definition:  </a:t>
            </a:r>
            <a:r>
              <a:rPr lang="en-US" sz="2400" kern="0" dirty="0" err="1" smtClean="0">
                <a:solidFill>
                  <a:srgbClr val="0000CC"/>
                </a:solidFill>
                <a:latin typeface="+mn-lt"/>
              </a:rPr>
              <a:t>Seq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-Search 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N, T,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m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, Name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 </a:t>
            </a:r>
            <a:r>
              <a:rPr lang="en-US" sz="2400" b="0" kern="0" dirty="0" err="1" smtClean="0">
                <a:solidFill>
                  <a:srgbClr val="0000CC"/>
                </a:solidFill>
                <a:latin typeface="+mn-lt"/>
              </a:rPr>
              <a:t>Seq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-Search takes in two input arrays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storing name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), and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T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(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storing telephone #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Times New Roman"/>
              </a:rPr>
              <a:t>s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),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Times New Roman"/>
              </a:rPr>
              <a:t>m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 the size of the arrays, and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Name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, the name to search; and return the 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variables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Found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 and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Loc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ounded Rectangular Callout 12"/>
          <p:cNvSpPr/>
          <p:nvPr/>
        </p:nvSpPr>
        <p:spPr bwMode="auto">
          <a:xfrm>
            <a:off x="423336" y="8669775"/>
            <a:ext cx="3149602" cy="1574803"/>
          </a:xfrm>
          <a:prstGeom prst="wedgeRoundRectCallout">
            <a:avLst>
              <a:gd name="adj1" fmla="val -3505"/>
              <a:gd name="adj2" fmla="val -102433"/>
              <a:gd name="adj3" fmla="val 166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These are the inputs to Array-Sum;</a:t>
            </a:r>
            <a:r>
              <a:rPr lang="en-US" b="0" dirty="0" smtClean="0"/>
              <a:t> namely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  Array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A,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  var</a:t>
            </a:r>
            <a:r>
              <a:rPr lang="en-US" b="0" dirty="0" smtClean="0"/>
              <a:t>iable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1" charset="0"/>
            </a:endParaRPr>
          </a:p>
        </p:txBody>
      </p:sp>
      <p:sp>
        <p:nvSpPr>
          <p:cNvPr id="16" name="Rectangle 15"/>
          <p:cNvSpPr/>
          <p:nvPr/>
        </p:nvSpPr>
        <p:spPr bwMode="auto">
          <a:xfrm>
            <a:off x="1032932" y="3513665"/>
            <a:ext cx="965197" cy="474122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effectLst/>
                <a:latin typeface="Times New Roman"/>
                <a:cs typeface="Times New Roman"/>
              </a:rPr>
              <a:t>Inputs</a:t>
            </a:r>
            <a:endParaRPr kumimoji="0" lang="en-US" sz="2400" b="0" i="1" u="none" strike="noStrike" cap="none" normalizeH="0" baseline="0" dirty="0" smtClean="0">
              <a:ln>
                <a:noFill/>
              </a:ln>
              <a:effectLst/>
              <a:latin typeface="Times New Roman"/>
              <a:cs typeface="Times New Roman"/>
            </a:endParaRPr>
          </a:p>
        </p:txBody>
      </p:sp>
      <p:sp>
        <p:nvSpPr>
          <p:cNvPr id="21" name="Rectangle 20"/>
          <p:cNvSpPr/>
          <p:nvPr/>
        </p:nvSpPr>
        <p:spPr bwMode="auto">
          <a:xfrm>
            <a:off x="6536267" y="3429000"/>
            <a:ext cx="2269067" cy="846668"/>
          </a:xfrm>
          <a:prstGeom prst="rect">
            <a:avLst/>
          </a:prstGeom>
          <a:noFill/>
          <a:ln w="25400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Outputs </a:t>
            </a:r>
            <a:b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</a:b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(more 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than</a:t>
            </a:r>
            <a:r>
              <a:rPr kumimoji="0" lang="en-US" sz="24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rPr>
              <a:t> one)</a:t>
            </a:r>
            <a:endParaRPr kumimoji="0" lang="en-US" sz="2400" b="0" i="0" u="none" strike="noStrike" cap="none" normalizeH="0" baseline="0" dirty="0" smtClean="0">
              <a:ln>
                <a:noFill/>
              </a:ln>
              <a:solidFill>
                <a:srgbClr val="FF0000"/>
              </a:solidFill>
              <a:effectLst/>
              <a:latin typeface="Times New Roman"/>
              <a:cs typeface="Times New Roman"/>
            </a:endParaRPr>
          </a:p>
        </p:txBody>
      </p:sp>
      <p:grpSp>
        <p:nvGrpSpPr>
          <p:cNvPr id="23" name="Group 22"/>
          <p:cNvGrpSpPr/>
          <p:nvPr/>
        </p:nvGrpSpPr>
        <p:grpSpPr>
          <a:xfrm>
            <a:off x="1557850" y="2252162"/>
            <a:ext cx="5997111" cy="1270000"/>
            <a:chOff x="711200" y="3556003"/>
            <a:chExt cx="5997111" cy="1270000"/>
          </a:xfrm>
        </p:grpSpPr>
        <p:sp>
          <p:nvSpPr>
            <p:cNvPr id="24" name="Text Box 8"/>
            <p:cNvSpPr txBox="1">
              <a:spLocks noChangeArrowheads="1"/>
            </p:cNvSpPr>
            <p:nvPr/>
          </p:nvSpPr>
          <p:spPr bwMode="auto">
            <a:xfrm>
              <a:off x="2514600" y="3556003"/>
              <a:ext cx="2413000" cy="1270000"/>
            </a:xfrm>
            <a:prstGeom prst="rect">
              <a:avLst/>
            </a:prstGeom>
            <a:solidFill>
              <a:srgbClr val="FFFFC8"/>
            </a:solidFill>
            <a:ln w="28575" cap="rnd" cmpd="sng">
              <a:solidFill>
                <a:srgbClr val="0000FF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400" dirty="0" err="1" smtClean="0">
                  <a:solidFill>
                    <a:srgbClr val="0000CC"/>
                  </a:solidFill>
                  <a:latin typeface="Times New Roman" pitchFamily="1" charset="0"/>
                </a:rPr>
                <a:t>Seq</a:t>
              </a:r>
              <a:r>
                <a:rPr lang="en-US" sz="2400" dirty="0" smtClean="0">
                  <a:solidFill>
                    <a:srgbClr val="0000CC"/>
                  </a:solidFill>
                  <a:latin typeface="Times New Roman" pitchFamily="1" charset="0"/>
                </a:rPr>
                <a:t>-Search</a:t>
              </a:r>
              <a:endParaRPr lang="en-US" sz="2400" dirty="0">
                <a:solidFill>
                  <a:srgbClr val="0000CC"/>
                </a:solidFill>
                <a:latin typeface="Times New Roman" pitchFamily="1" charset="0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 bwMode="auto">
            <a:xfrm>
              <a:off x="1676401" y="3826935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26" name="TextBox 25"/>
            <p:cNvSpPr txBox="1"/>
            <p:nvPr/>
          </p:nvSpPr>
          <p:spPr>
            <a:xfrm>
              <a:off x="982124" y="3572937"/>
              <a:ext cx="67197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/>
                <a:t>N, T</a:t>
              </a:r>
              <a:endParaRPr lang="en-US" dirty="0"/>
            </a:p>
          </p:txBody>
        </p:sp>
        <p:cxnSp>
          <p:nvCxnSpPr>
            <p:cNvPr id="27" name="Straight Connector 26"/>
            <p:cNvCxnSpPr/>
            <p:nvPr/>
          </p:nvCxnSpPr>
          <p:spPr bwMode="auto">
            <a:xfrm>
              <a:off x="1676404" y="4250263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28" name="TextBox 27"/>
            <p:cNvSpPr txBox="1"/>
            <p:nvPr/>
          </p:nvSpPr>
          <p:spPr>
            <a:xfrm>
              <a:off x="1253055" y="4013198"/>
              <a:ext cx="41271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err="1" smtClean="0"/>
                <a:t>m</a:t>
              </a:r>
              <a:endParaRPr lang="en-US" dirty="0"/>
            </a:p>
          </p:txBody>
        </p:sp>
        <p:cxnSp>
          <p:nvCxnSpPr>
            <p:cNvPr id="29" name="Straight Connector 28"/>
            <p:cNvCxnSpPr/>
            <p:nvPr/>
          </p:nvCxnSpPr>
          <p:spPr bwMode="auto">
            <a:xfrm>
              <a:off x="1676407" y="4639725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30" name="TextBox 29"/>
            <p:cNvSpPr txBox="1"/>
            <p:nvPr/>
          </p:nvSpPr>
          <p:spPr>
            <a:xfrm>
              <a:off x="711200" y="4402659"/>
              <a:ext cx="933991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NAME</a:t>
              </a:r>
              <a:endParaRPr lang="en-US" dirty="0"/>
            </a:p>
          </p:txBody>
        </p:sp>
        <p:cxnSp>
          <p:nvCxnSpPr>
            <p:cNvPr id="31" name="Straight Connector 30"/>
            <p:cNvCxnSpPr/>
            <p:nvPr/>
          </p:nvCxnSpPr>
          <p:spPr bwMode="auto">
            <a:xfrm>
              <a:off x="4978342" y="4013204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32" name="TextBox 31"/>
            <p:cNvSpPr txBox="1"/>
            <p:nvPr/>
          </p:nvSpPr>
          <p:spPr>
            <a:xfrm>
              <a:off x="5740303" y="3793072"/>
              <a:ext cx="96800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Found</a:t>
              </a:r>
              <a:endParaRPr lang="en-US" dirty="0">
                <a:solidFill>
                  <a:srgbClr val="FF0000"/>
                </a:solidFill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 bwMode="auto">
            <a:xfrm>
              <a:off x="4995278" y="4453465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34" name="TextBox 33"/>
            <p:cNvSpPr txBox="1"/>
            <p:nvPr/>
          </p:nvSpPr>
          <p:spPr>
            <a:xfrm>
              <a:off x="5757239" y="4233333"/>
              <a:ext cx="64064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 smtClean="0">
                  <a:solidFill>
                    <a:srgbClr val="FF0000"/>
                  </a:solidFill>
                </a:rPr>
                <a:t>Loc</a:t>
              </a:r>
              <a:endParaRPr lang="en-US" dirty="0">
                <a:solidFill>
                  <a:srgbClr val="FF0000"/>
                </a:solidFill>
              </a:endParaRPr>
            </a:p>
          </p:txBody>
        </p:sp>
      </p:grpSp>
      <p:sp>
        <p:nvSpPr>
          <p:cNvPr id="38" name="AutoShape 9"/>
          <p:cNvSpPr>
            <a:spLocks/>
          </p:cNvSpPr>
          <p:nvPr/>
        </p:nvSpPr>
        <p:spPr bwMode="auto">
          <a:xfrm flipH="1">
            <a:off x="1253069" y="2328603"/>
            <a:ext cx="251320" cy="1134264"/>
          </a:xfrm>
          <a:prstGeom prst="rightBrace">
            <a:avLst>
              <a:gd name="adj1" fmla="val 102550"/>
              <a:gd name="adj2" fmla="val 50000"/>
            </a:avLst>
          </a:prstGeom>
          <a:noFill/>
          <a:ln w="9525">
            <a:solidFill>
              <a:srgbClr val="0000FF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3200">
              <a:solidFill>
                <a:srgbClr val="000000"/>
              </a:solidFill>
            </a:endParaRPr>
          </a:p>
        </p:txBody>
      </p:sp>
      <p:sp>
        <p:nvSpPr>
          <p:cNvPr id="39" name="AutoShape 9"/>
          <p:cNvSpPr>
            <a:spLocks/>
          </p:cNvSpPr>
          <p:nvPr/>
        </p:nvSpPr>
        <p:spPr bwMode="auto">
          <a:xfrm>
            <a:off x="7552267" y="2345535"/>
            <a:ext cx="251320" cy="1134264"/>
          </a:xfrm>
          <a:prstGeom prst="rightBrace">
            <a:avLst>
              <a:gd name="adj1" fmla="val 102550"/>
              <a:gd name="adj2" fmla="val 50000"/>
            </a:avLst>
          </a:prstGeom>
          <a:noFill/>
          <a:ln w="9525">
            <a:solidFill>
              <a:srgbClr val="FF0000"/>
            </a:solidFill>
            <a:round/>
            <a:headEnd/>
            <a:tailEnd/>
          </a:ln>
        </p:spPr>
        <p:txBody>
          <a:bodyPr wrap="none" anchor="ctr">
            <a:prstTxWarp prst="textNoShape">
              <a:avLst/>
            </a:prstTxWarp>
          </a:bodyPr>
          <a:lstStyle/>
          <a:p>
            <a:pPr algn="ctr"/>
            <a:endParaRPr lang="en-US" sz="3200">
              <a:solidFill>
                <a:srgbClr val="000000"/>
              </a:solidFill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803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86267"/>
            <a:ext cx="8449733" cy="601134"/>
          </a:xfrm>
        </p:spPr>
        <p:txBody>
          <a:bodyPr/>
          <a:lstStyle/>
          <a:p>
            <a:r>
              <a:rPr lang="en-US" dirty="0"/>
              <a:t>Simple iterative algorithm: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</a:t>
            </a:r>
            <a:r>
              <a:rPr lang="en-US" dirty="0" err="1" smtClean="0"/>
              <a:t>,n</a:t>
            </a:r>
            <a:r>
              <a:rPr lang="en-US" dirty="0"/>
              <a:t>)</a:t>
            </a:r>
          </a:p>
        </p:txBody>
      </p:sp>
      <p:sp>
        <p:nvSpPr>
          <p:cNvPr id="4280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016004"/>
            <a:ext cx="7772400" cy="1439333"/>
          </a:xfrm>
        </p:spPr>
        <p:txBody>
          <a:bodyPr/>
          <a:lstStyle/>
          <a:p>
            <a:r>
              <a:rPr lang="en-GB" sz="2400" b="1" dirty="0" smtClean="0">
                <a:solidFill>
                  <a:srgbClr val="000099"/>
                </a:solidFill>
                <a:effectLst>
                  <a:outerShdw blurRad="38100" dist="38100" dir="2700000" algn="tl">
                    <a:srgbClr val="DDDDDD"/>
                  </a:outerShdw>
                </a:effectLst>
              </a:rPr>
              <a:t>Input:  </a:t>
            </a:r>
            <a:r>
              <a:rPr lang="en-GB" sz="2400" b="1" dirty="0">
                <a:solidFill>
                  <a:srgbClr val="000099"/>
                </a:solidFill>
              </a:rPr>
              <a:t>List of numbers: </a:t>
            </a:r>
            <a:r>
              <a:rPr lang="en-GB" sz="2400" b="1" i="1" dirty="0">
                <a:solidFill>
                  <a:srgbClr val="000099"/>
                </a:solidFill>
              </a:rPr>
              <a:t>A</a:t>
            </a:r>
            <a:r>
              <a:rPr lang="en-GB" sz="2400" b="1" baseline="-25000" dirty="0">
                <a:solidFill>
                  <a:srgbClr val="000099"/>
                </a:solidFill>
              </a:rPr>
              <a:t>1</a:t>
            </a:r>
            <a:r>
              <a:rPr lang="en-GB" sz="2400" b="1" dirty="0">
                <a:solidFill>
                  <a:srgbClr val="000099"/>
                </a:solidFill>
              </a:rPr>
              <a:t>, </a:t>
            </a:r>
            <a:r>
              <a:rPr lang="en-GB" sz="2400" b="1" i="1" dirty="0">
                <a:solidFill>
                  <a:srgbClr val="000099"/>
                </a:solidFill>
              </a:rPr>
              <a:t>A</a:t>
            </a:r>
            <a:r>
              <a:rPr lang="en-GB" sz="2400" b="1" baseline="-25000" dirty="0">
                <a:solidFill>
                  <a:srgbClr val="000099"/>
                </a:solidFill>
              </a:rPr>
              <a:t>2</a:t>
            </a:r>
            <a:r>
              <a:rPr lang="en-GB" sz="2400" b="1" dirty="0">
                <a:solidFill>
                  <a:srgbClr val="000099"/>
                </a:solidFill>
              </a:rPr>
              <a:t>, </a:t>
            </a:r>
            <a:r>
              <a:rPr lang="en-GB" sz="2400" b="1" i="1" dirty="0">
                <a:solidFill>
                  <a:srgbClr val="000099"/>
                </a:solidFill>
              </a:rPr>
              <a:t>A</a:t>
            </a:r>
            <a:r>
              <a:rPr lang="en-GB" sz="2400" b="1" baseline="-25000" dirty="0">
                <a:solidFill>
                  <a:srgbClr val="000099"/>
                </a:solidFill>
              </a:rPr>
              <a:t>3</a:t>
            </a:r>
            <a:r>
              <a:rPr lang="en-GB" sz="2400" b="1" dirty="0">
                <a:solidFill>
                  <a:srgbClr val="000099"/>
                </a:solidFill>
              </a:rPr>
              <a:t>, …., </a:t>
            </a:r>
            <a:r>
              <a:rPr lang="en-GB" sz="2400" b="1" i="1" dirty="0">
                <a:solidFill>
                  <a:srgbClr val="000099"/>
                </a:solidFill>
              </a:rPr>
              <a:t>A</a:t>
            </a:r>
            <a:r>
              <a:rPr lang="en-GB" sz="2400" b="1" i="1" baseline="-25000" dirty="0">
                <a:solidFill>
                  <a:srgbClr val="000099"/>
                </a:solidFill>
              </a:rPr>
              <a:t>n</a:t>
            </a:r>
            <a:r>
              <a:rPr lang="en-GB" sz="2400" b="1" dirty="0">
                <a:solidFill>
                  <a:srgbClr val="000099"/>
                </a:solidFill>
              </a:rPr>
              <a:t>  </a:t>
            </a:r>
          </a:p>
          <a:p>
            <a:r>
              <a:rPr lang="en-GB" sz="2400" b="1" dirty="0">
                <a:solidFill>
                  <a:srgbClr val="000099"/>
                </a:solidFill>
              </a:rPr>
              <a:t>Output: To compute the </a:t>
            </a:r>
            <a:r>
              <a:rPr lang="en-GB" sz="2400" b="1" u="sng" dirty="0">
                <a:solidFill>
                  <a:srgbClr val="000099"/>
                </a:solidFill>
              </a:rPr>
              <a:t>sum</a:t>
            </a:r>
            <a:r>
              <a:rPr lang="en-GB" sz="2400" b="1" dirty="0">
                <a:solidFill>
                  <a:srgbClr val="000099"/>
                </a:solidFill>
              </a:rPr>
              <a:t> of the numbers</a:t>
            </a:r>
          </a:p>
          <a:p>
            <a:pPr>
              <a:buFont typeface="Wingdings" pitchFamily="1" charset="2"/>
              <a:buNone/>
            </a:pPr>
            <a:r>
              <a:rPr lang="en-GB" sz="2400" b="1" dirty="0">
                <a:solidFill>
                  <a:srgbClr val="000099"/>
                </a:solidFill>
              </a:rPr>
              <a:t>Note: Store numbers in array A[1], A[2], … , </a:t>
            </a:r>
            <a:r>
              <a:rPr lang="en-GB" sz="2400" b="1" dirty="0" err="1">
                <a:solidFill>
                  <a:srgbClr val="000099"/>
                </a:solidFill>
              </a:rPr>
              <a:t>A[</a:t>
            </a:r>
            <a:r>
              <a:rPr lang="en-GB" sz="2400" b="1" i="1" dirty="0" err="1">
                <a:solidFill>
                  <a:srgbClr val="000099"/>
                </a:solidFill>
              </a:rPr>
              <a:t>n</a:t>
            </a:r>
            <a:r>
              <a:rPr lang="en-GB" sz="2400" b="1" dirty="0">
                <a:solidFill>
                  <a:srgbClr val="000099"/>
                </a:solidFill>
              </a:rPr>
              <a:t>]</a:t>
            </a:r>
            <a:endParaRPr lang="en-US" sz="2400" b="1" dirty="0">
              <a:solidFill>
                <a:srgbClr val="000099"/>
              </a:solidFill>
            </a:endParaRPr>
          </a:p>
        </p:txBody>
      </p:sp>
      <p:sp>
        <p:nvSpPr>
          <p:cNvPr id="428036" name="Text Box 4"/>
          <p:cNvSpPr txBox="1">
            <a:spLocks noChangeArrowheads="1"/>
          </p:cNvSpPr>
          <p:nvPr/>
        </p:nvSpPr>
        <p:spPr bwMode="auto">
          <a:xfrm>
            <a:off x="1295400" y="25908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“Sum is”,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Sum;  </a:t>
            </a:r>
            <a:r>
              <a:rPr lang="en-US" dirty="0" smtClean="0">
                <a:solidFill>
                  <a:schemeClr val="tx1">
                    <a:lumMod val="95000"/>
                    <a:lumOff val="5000"/>
                  </a:schemeClr>
                </a:solidFill>
                <a:latin typeface="Courier New" pitchFamily="1" charset="0"/>
                <a:sym typeface="Wingdings" pitchFamily="1" charset="2"/>
              </a:rPr>
              <a:t>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Sum;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428037" name="AutoShape 5"/>
          <p:cNvSpPr>
            <a:spLocks noChangeArrowheads="1"/>
          </p:cNvSpPr>
          <p:nvPr/>
        </p:nvSpPr>
        <p:spPr bwMode="auto">
          <a:xfrm>
            <a:off x="6400800" y="3429000"/>
            <a:ext cx="2286000" cy="10668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rgbClr val="0000FF"/>
            </a:solidFill>
            <a:round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pPr algn="ctr"/>
            <a:r>
              <a:rPr lang="en-US" b="0">
                <a:solidFill>
                  <a:srgbClr val="FF3300"/>
                </a:solidFill>
                <a:latin typeface="Times New Roman" pitchFamily="1" charset="0"/>
              </a:rPr>
              <a:t>Sum_SF</a:t>
            </a:r>
            <a:r>
              <a:rPr lang="en-US" b="0">
                <a:latin typeface="Times New Roman" pitchFamily="1" charset="0"/>
              </a:rPr>
              <a:t> represents</a:t>
            </a:r>
            <a:br>
              <a:rPr lang="en-US" b="0">
                <a:latin typeface="Times New Roman" pitchFamily="1" charset="0"/>
              </a:rPr>
            </a:br>
            <a:r>
              <a:rPr lang="en-US" b="0">
                <a:latin typeface="Times New Roman" pitchFamily="1" charset="0"/>
              </a:rPr>
              <a:t>the Sum-So-Far</a:t>
            </a:r>
          </a:p>
        </p:txBody>
      </p:sp>
      <p:sp>
        <p:nvSpPr>
          <p:cNvPr id="428038" name="AutoShape 6">
            <a:hlinkClick r:id="rId2" action="ppaction://hlinkpres?slideindex=1&amp;slidetitle=Animation of Algorithm" highlightClick="1"/>
          </p:cNvPr>
          <p:cNvSpPr>
            <a:spLocks noChangeArrowheads="1"/>
          </p:cNvSpPr>
          <p:nvPr/>
        </p:nvSpPr>
        <p:spPr bwMode="auto">
          <a:xfrm>
            <a:off x="7120463" y="4724400"/>
            <a:ext cx="1066800" cy="762000"/>
          </a:xfrm>
          <a:prstGeom prst="actionButtonForwardNext">
            <a:avLst/>
          </a:prstGeom>
          <a:solidFill>
            <a:srgbClr val="3366FF"/>
          </a:solidFill>
          <a:ln w="25400">
            <a:noFill/>
            <a:miter lim="800000"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280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280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80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28036" grpId="0" animBg="1"/>
      <p:bldP spid="428037" grpId="0" animBg="1"/>
      <p:bldP spid="428038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High-level Primitive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139" y="3115628"/>
            <a:ext cx="7941727" cy="914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To use the high-level primitive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(or just primitive, in short)</a:t>
            </a:r>
            <a:br>
              <a:rPr lang="en-US" sz="2400" b="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  we just issue a call to that high-level primitive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1139" y="4114676"/>
            <a:ext cx="7941727" cy="82985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Example 1:  </a:t>
            </a:r>
            <a:r>
              <a:rPr lang="en-US" sz="2400" b="0" kern="0" dirty="0" err="1" smtClean="0">
                <a:solidFill>
                  <a:srgbClr val="FF0000"/>
                </a:solidFill>
                <a:latin typeface="+mn-lt"/>
              </a:rPr>
              <a:t>Seq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-Search (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T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100, “John Olson”)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call the </a:t>
            </a:r>
            <a:r>
              <a:rPr lang="en-US" sz="2400" b="0" kern="0" dirty="0" err="1" smtClean="0">
                <a:solidFill>
                  <a:srgbClr val="FF0000"/>
                </a:solidFill>
                <a:latin typeface="+mn-lt"/>
              </a:rPr>
              <a:t>Seq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-Search to find “John Olson” in array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[1 .. 100].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1142" y="5096792"/>
            <a:ext cx="7941727" cy="880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Example 2: 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Top </a:t>
            </a:r>
            <a:r>
              <a:rPr lang="en-US" sz="2400" b="0" kern="0" dirty="0" err="1" smtClean="0">
                <a:solidFill>
                  <a:srgbClr val="FF0000"/>
                </a:solidFill>
                <a:latin typeface="+mn-lt"/>
                <a:sym typeface="Wingdings"/>
              </a:rPr>
              <a:t>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  <a:sym typeface="Wingdings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Array-Sum (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8)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compute the sum of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[1 .. 8], and store that in variable Top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592672" y="1151470"/>
            <a:ext cx="7941727" cy="1811930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indent="1588">
              <a:lnSpc>
                <a:spcPct val="90000"/>
              </a:lnSpc>
              <a:spcBef>
                <a:spcPct val="50000"/>
              </a:spcBef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Definition:  </a:t>
            </a:r>
            <a:r>
              <a:rPr lang="en-US" sz="2400" kern="0" dirty="0" err="1" smtClean="0">
                <a:solidFill>
                  <a:srgbClr val="0000CC"/>
                </a:solidFill>
                <a:latin typeface="+mn-lt"/>
              </a:rPr>
              <a:t>Seq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-Search 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N, T,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m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, Name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 </a:t>
            </a:r>
            <a:r>
              <a:rPr lang="en-US" sz="2400" b="0" kern="0" dirty="0" err="1" smtClean="0">
                <a:solidFill>
                  <a:srgbClr val="0000CC"/>
                </a:solidFill>
                <a:latin typeface="+mn-lt"/>
              </a:rPr>
              <a:t>Seq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-Search takes in two input arrays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storing name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), and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T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(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storing telephone #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Times New Roman"/>
              </a:rPr>
              <a:t>s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),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Times New Roman"/>
              </a:rPr>
              <a:t>m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 the size of the arrays, and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Name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, the name to search; and return the variable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Found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 and </a:t>
            </a:r>
            <a:r>
              <a:rPr lang="en-US" sz="2400" b="0" i="1" kern="0" dirty="0" smtClean="0">
                <a:solidFill>
                  <a:srgbClr val="0000CC"/>
                </a:solidFill>
                <a:latin typeface="Times New Roman"/>
              </a:rPr>
              <a:t>Loc</a:t>
            </a:r>
            <a:r>
              <a:rPr lang="en-US" sz="2400" b="0" kern="0" dirty="0" smtClean="0">
                <a:solidFill>
                  <a:srgbClr val="0000CC"/>
                </a:solidFill>
                <a:latin typeface="Times New Roman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Big, Bigger, Biggest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253067"/>
          </a:xfrm>
        </p:spPr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  <a:buFont typeface="Wingdings" pitchFamily="1" charset="2"/>
              <a:buNone/>
            </a:pPr>
            <a:r>
              <a:rPr lang="en-US" sz="2600" dirty="0"/>
              <a:t>Task: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Find the largest value from a list of </a:t>
            </a:r>
            <a:r>
              <a:rPr lang="en-US" dirty="0" smtClean="0"/>
              <a:t>values</a:t>
            </a:r>
            <a:endParaRPr lang="en-US" dirty="0"/>
          </a:p>
        </p:txBody>
      </p:sp>
      <p:grpSp>
        <p:nvGrpSpPr>
          <p:cNvPr id="15" name="Group 14"/>
          <p:cNvGrpSpPr/>
          <p:nvPr/>
        </p:nvGrpSpPr>
        <p:grpSpPr>
          <a:xfrm>
            <a:off x="1540913" y="2607755"/>
            <a:ext cx="5321438" cy="1270000"/>
            <a:chOff x="1202253" y="3268142"/>
            <a:chExt cx="5321438" cy="1270000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2514600" y="3268142"/>
              <a:ext cx="2413000" cy="1270000"/>
            </a:xfrm>
            <a:prstGeom prst="rect">
              <a:avLst/>
            </a:prstGeom>
            <a:solidFill>
              <a:srgbClr val="FFFFC8"/>
            </a:solidFill>
            <a:ln w="28575" cap="rnd" cmpd="sng">
              <a:solidFill>
                <a:srgbClr val="0000FF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CC"/>
                  </a:solidFill>
                  <a:latin typeface="Times New Roman" pitchFamily="1" charset="0"/>
                </a:rPr>
                <a:t>Find-Max</a:t>
              </a:r>
              <a:endParaRPr lang="en-US" sz="2800" dirty="0">
                <a:solidFill>
                  <a:srgbClr val="0000CC"/>
                </a:solidFill>
                <a:latin typeface="Times New Roman" pitchFamily="1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676401" y="3640672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202253" y="3386674"/>
              <a:ext cx="423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/>
                <a:t>A</a:t>
              </a:r>
              <a:endParaRPr lang="en-US" sz="2400" dirty="0"/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1676404" y="4199464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1253055" y="3877734"/>
              <a:ext cx="448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n</a:t>
              </a:r>
              <a:endParaRPr lang="en-US" sz="2400" i="1" dirty="0"/>
            </a:p>
          </p:txBody>
        </p:sp>
        <p:cxnSp>
          <p:nvCxnSpPr>
            <p:cNvPr id="10" name="Straight Connector 9"/>
            <p:cNvCxnSpPr/>
            <p:nvPr/>
          </p:nvCxnSpPr>
          <p:spPr bwMode="auto">
            <a:xfrm>
              <a:off x="4927607" y="4216398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cxnSp>
          <p:nvCxnSpPr>
            <p:cNvPr id="12" name="Straight Connector 11"/>
            <p:cNvCxnSpPr/>
            <p:nvPr/>
          </p:nvCxnSpPr>
          <p:spPr bwMode="auto">
            <a:xfrm>
              <a:off x="4910609" y="3691471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3" name="TextBox 12"/>
            <p:cNvSpPr txBox="1"/>
            <p:nvPr/>
          </p:nvSpPr>
          <p:spPr>
            <a:xfrm>
              <a:off x="5740303" y="3471345"/>
              <a:ext cx="78338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Max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5740306" y="3979338"/>
              <a:ext cx="73184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Loc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6" name="Content Placeholder 2"/>
          <p:cNvSpPr txBox="1">
            <a:spLocks/>
          </p:cNvSpPr>
          <p:nvPr/>
        </p:nvSpPr>
        <p:spPr bwMode="auto">
          <a:xfrm>
            <a:off x="601136" y="4385600"/>
            <a:ext cx="7941727" cy="149020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Definition: 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 Find-Max 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Find-Max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takes in as input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any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array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 variable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and it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finds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and returns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variable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Max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the maximum element in the array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[1..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], found in location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Loc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.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Big, Bigger, Biggest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  <a:spcBef>
                <a:spcPct val="80000"/>
              </a:spcBef>
              <a:buFont typeface="Wingdings" pitchFamily="1" charset="2"/>
              <a:buNone/>
            </a:pPr>
            <a:r>
              <a:rPr lang="en-US" sz="2600" b="1" dirty="0"/>
              <a:t>Task:</a:t>
            </a:r>
          </a:p>
          <a:p>
            <a:pPr lvl="1">
              <a:spcBef>
                <a:spcPct val="50000"/>
              </a:spcBef>
            </a:pPr>
            <a:r>
              <a:rPr lang="en-US" dirty="0"/>
              <a:t>Find the largest value from a list of values</a:t>
            </a:r>
          </a:p>
          <a:p>
            <a:pPr>
              <a:lnSpc>
                <a:spcPct val="80000"/>
              </a:lnSpc>
              <a:spcBef>
                <a:spcPct val="80000"/>
              </a:spcBef>
            </a:pPr>
            <a:r>
              <a:rPr lang="en-US" sz="2600" dirty="0"/>
              <a:t>Algorithm outline</a:t>
            </a:r>
            <a:r>
              <a:rPr lang="en-US" dirty="0"/>
              <a:t>  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dirty="0"/>
              <a:t>Keep track of </a:t>
            </a:r>
            <a:r>
              <a:rPr lang="en-US" i="1" u="sng" dirty="0">
                <a:solidFill>
                  <a:srgbClr val="0000FF"/>
                </a:solidFill>
              </a:rPr>
              <a:t>the largest value seen so far</a:t>
            </a:r>
            <a:endParaRPr lang="en-US" dirty="0">
              <a:solidFill>
                <a:srgbClr val="0000FF"/>
              </a:solidFill>
            </a:endParaRPr>
          </a:p>
          <a:p>
            <a:pPr lvl="2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Initialize:</a:t>
            </a:r>
            <a:r>
              <a:rPr lang="en-US" dirty="0"/>
              <a:t> Set </a:t>
            </a:r>
            <a:r>
              <a:rPr lang="en-US" u="sng" dirty="0"/>
              <a:t>Largest-So-Far</a:t>
            </a:r>
            <a:r>
              <a:rPr lang="en-US" dirty="0"/>
              <a:t> to be the first in the list</a:t>
            </a:r>
          </a:p>
          <a:p>
            <a:pPr lvl="2"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Iteration:</a:t>
            </a:r>
            <a:r>
              <a:rPr lang="en-US" dirty="0"/>
              <a:t> Compare each value to the </a:t>
            </a:r>
            <a:r>
              <a:rPr lang="en-US" u="sng" dirty="0"/>
              <a:t>Largest-So-Far</a:t>
            </a:r>
            <a:r>
              <a:rPr lang="en-US" dirty="0"/>
              <a:t>, and keep the larger as the new largest</a:t>
            </a:r>
          </a:p>
          <a:p>
            <a:pPr lvl="1">
              <a:lnSpc>
                <a:spcPct val="80000"/>
              </a:lnSpc>
              <a:spcBef>
                <a:spcPct val="80000"/>
              </a:spcBef>
            </a:pPr>
            <a:r>
              <a:rPr lang="en-US" dirty="0"/>
              <a:t>Use </a:t>
            </a:r>
            <a:r>
              <a:rPr lang="en-US" i="1" dirty="0">
                <a:solidFill>
                  <a:srgbClr val="0000FF"/>
                </a:solidFill>
              </a:rPr>
              <a:t>location</a:t>
            </a:r>
            <a:r>
              <a:rPr lang="en-US" dirty="0"/>
              <a:t> to remember where the largest is.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Initialize:</a:t>
            </a:r>
            <a:r>
              <a:rPr lang="en-US" dirty="0"/>
              <a:t> …  (Do it yourself)</a:t>
            </a:r>
          </a:p>
          <a:p>
            <a:pPr lvl="2">
              <a:lnSpc>
                <a:spcPct val="80000"/>
              </a:lnSpc>
              <a:spcBef>
                <a:spcPct val="50000"/>
              </a:spcBef>
            </a:pPr>
            <a:r>
              <a:rPr lang="en-US" dirty="0">
                <a:solidFill>
                  <a:srgbClr val="0000FF"/>
                </a:solidFill>
              </a:rPr>
              <a:t> Iteration:</a:t>
            </a:r>
            <a:r>
              <a:rPr lang="en-US" dirty="0"/>
              <a:t> ….  (Do it yourself)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0585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079" r="24893"/>
          <a:stretch>
            <a:fillRect/>
          </a:stretch>
        </p:blipFill>
        <p:spPr>
          <a:xfrm>
            <a:off x="1128713" y="914400"/>
            <a:ext cx="6096000" cy="4953000"/>
          </a:xfrm>
          <a:noFill/>
          <a:ln/>
        </p:spPr>
      </p:pic>
      <p:sp>
        <p:nvSpPr>
          <p:cNvPr id="50585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81000" y="5791200"/>
            <a:ext cx="8229600" cy="457200"/>
          </a:xfrm>
          <a:solidFill>
            <a:schemeClr val="bg1"/>
          </a:solidFill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2.10:  Algorithm to Find the Largest Value in a List</a:t>
            </a:r>
          </a:p>
        </p:txBody>
      </p:sp>
      <p:sp>
        <p:nvSpPr>
          <p:cNvPr id="505860" name="Rectangle 4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2: Finding the Largest</a:t>
            </a:r>
          </a:p>
        </p:txBody>
      </p:sp>
      <p:sp>
        <p:nvSpPr>
          <p:cNvPr id="505861" name="Rectangle 5"/>
          <p:cNvSpPr>
            <a:spLocks noChangeArrowheads="1"/>
          </p:cNvSpPr>
          <p:nvPr/>
        </p:nvSpPr>
        <p:spPr bwMode="auto">
          <a:xfrm>
            <a:off x="1343025" y="2330450"/>
            <a:ext cx="5305425" cy="827088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2" name="Text Box 6"/>
          <p:cNvSpPr txBox="1">
            <a:spLocks noChangeArrowheads="1"/>
          </p:cNvSpPr>
          <p:nvPr/>
        </p:nvSpPr>
        <p:spPr bwMode="auto">
          <a:xfrm>
            <a:off x="6448425" y="2527300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05863" name="Rectangle 7"/>
          <p:cNvSpPr>
            <a:spLocks noChangeArrowheads="1"/>
          </p:cNvSpPr>
          <p:nvPr/>
        </p:nvSpPr>
        <p:spPr bwMode="auto">
          <a:xfrm>
            <a:off x="1338263" y="3152775"/>
            <a:ext cx="5522912" cy="1781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4" name="Text Box 8"/>
          <p:cNvSpPr txBox="1">
            <a:spLocks noChangeArrowheads="1"/>
          </p:cNvSpPr>
          <p:nvPr/>
        </p:nvSpPr>
        <p:spPr bwMode="auto">
          <a:xfrm>
            <a:off x="6510338" y="342900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05865" name="Rectangle 9"/>
          <p:cNvSpPr>
            <a:spLocks noChangeArrowheads="1"/>
          </p:cNvSpPr>
          <p:nvPr/>
        </p:nvSpPr>
        <p:spPr bwMode="auto">
          <a:xfrm>
            <a:off x="1338263" y="4929188"/>
            <a:ext cx="5376862" cy="290512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05866" name="Text Box 10"/>
          <p:cNvSpPr txBox="1">
            <a:spLocks noChangeArrowheads="1"/>
          </p:cNvSpPr>
          <p:nvPr/>
        </p:nvSpPr>
        <p:spPr bwMode="auto">
          <a:xfrm>
            <a:off x="6610350" y="5081588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58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5861" grpId="0" animBg="1"/>
      <p:bldP spid="505862" grpId="0" animBg="1"/>
      <p:bldP spid="505863" grpId="0" animBg="1"/>
      <p:bldP spid="505864" grpId="0" animBg="1"/>
      <p:bldP spid="505865" grpId="0" animBg="1"/>
      <p:bldP spid="505866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04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Algorithm Find-Max </a:t>
            </a:r>
          </a:p>
        </p:txBody>
      </p:sp>
      <p:sp>
        <p:nvSpPr>
          <p:cNvPr id="530435" name="Text Box 3"/>
          <p:cNvSpPr txBox="1">
            <a:spLocks noChangeArrowheads="1"/>
          </p:cNvSpPr>
          <p:nvPr/>
        </p:nvSpPr>
        <p:spPr bwMode="auto">
          <a:xfrm>
            <a:off x="1219200" y="1863725"/>
            <a:ext cx="7010400" cy="43846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Find-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Max(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   (* find max of 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[1..</a:t>
            </a:r>
            <a:r>
              <a:rPr lang="en-US" i="1" dirty="0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]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A[1];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2;   (* why 2, not 1? *)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 &gt; Max-SF)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Max-SF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Location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Max-SF;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Max, Location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  <a:endParaRPr lang="en-US" dirty="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530436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62000" y="9906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 n and the arrays A have been read into memory.</a:t>
            </a:r>
            <a:r>
              <a:rPr lang="en-US" sz="2400"/>
              <a:t>  </a:t>
            </a:r>
          </a:p>
        </p:txBody>
      </p:sp>
      <p:sp>
        <p:nvSpPr>
          <p:cNvPr id="530437" name="Rectangle 5"/>
          <p:cNvSpPr>
            <a:spLocks noChangeArrowheads="1"/>
          </p:cNvSpPr>
          <p:nvPr/>
        </p:nvSpPr>
        <p:spPr bwMode="auto">
          <a:xfrm>
            <a:off x="1524000" y="2519363"/>
            <a:ext cx="5610225" cy="638175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38" name="Text Box 6"/>
          <p:cNvSpPr txBox="1">
            <a:spLocks noChangeArrowheads="1"/>
          </p:cNvSpPr>
          <p:nvPr/>
        </p:nvSpPr>
        <p:spPr bwMode="auto">
          <a:xfrm>
            <a:off x="6934200" y="2613025"/>
            <a:ext cx="2057400" cy="392113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Initialization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  <p:sp>
        <p:nvSpPr>
          <p:cNvPr id="530440" name="Rectangle 8"/>
          <p:cNvSpPr>
            <a:spLocks noChangeArrowheads="1"/>
          </p:cNvSpPr>
          <p:nvPr/>
        </p:nvSpPr>
        <p:spPr bwMode="auto">
          <a:xfrm>
            <a:off x="1524000" y="3152775"/>
            <a:ext cx="5943600" cy="2114550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1" name="Text Box 9"/>
          <p:cNvSpPr txBox="1">
            <a:spLocks noChangeArrowheads="1"/>
          </p:cNvSpPr>
          <p:nvPr/>
        </p:nvSpPr>
        <p:spPr bwMode="auto">
          <a:xfrm>
            <a:off x="6938963" y="3600450"/>
            <a:ext cx="2057400" cy="1216025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Iteration</a:t>
            </a:r>
            <a:r>
              <a:rPr lang="en-US" sz="1800">
                <a:latin typeface="Times New Roman" pitchFamily="1" charset="0"/>
              </a:rPr>
              <a:t> block;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the key step where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most of the work </a:t>
            </a:r>
            <a:br>
              <a:rPr lang="en-US" sz="1800">
                <a:latin typeface="Times New Roman" pitchFamily="1" charset="0"/>
              </a:rPr>
            </a:br>
            <a:r>
              <a:rPr lang="en-US" sz="1800">
                <a:latin typeface="Times New Roman" pitchFamily="1" charset="0"/>
              </a:rPr>
              <a:t>  is done</a:t>
            </a:r>
          </a:p>
        </p:txBody>
      </p:sp>
      <p:sp>
        <p:nvSpPr>
          <p:cNvPr id="530443" name="Rectangle 11"/>
          <p:cNvSpPr>
            <a:spLocks noChangeArrowheads="1"/>
          </p:cNvSpPr>
          <p:nvPr/>
        </p:nvSpPr>
        <p:spPr bwMode="auto">
          <a:xfrm>
            <a:off x="1519238" y="5272088"/>
            <a:ext cx="5856287" cy="623887"/>
          </a:xfrm>
          <a:prstGeom prst="rect">
            <a:avLst/>
          </a:prstGeom>
          <a:noFill/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30442" name="Text Box 10"/>
          <p:cNvSpPr txBox="1">
            <a:spLocks noChangeArrowheads="1"/>
          </p:cNvSpPr>
          <p:nvPr/>
        </p:nvSpPr>
        <p:spPr bwMode="auto">
          <a:xfrm>
            <a:off x="6938963" y="5438775"/>
            <a:ext cx="2057400" cy="666750"/>
          </a:xfrm>
          <a:prstGeom prst="rect">
            <a:avLst/>
          </a:prstGeom>
          <a:solidFill>
            <a:srgbClr val="CCFFFF"/>
          </a:solidFill>
          <a:ln w="25400" cap="rnd">
            <a:solidFill>
              <a:srgbClr val="0000FF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sz="1800" i="1">
                <a:solidFill>
                  <a:srgbClr val="FF0000"/>
                </a:solidFill>
                <a:latin typeface="Times New Roman" pitchFamily="1" charset="0"/>
              </a:rPr>
              <a:t>Post-Processing</a:t>
            </a:r>
            <a:r>
              <a:rPr lang="en-US" sz="1800">
                <a:latin typeface="Times New Roman" pitchFamily="1" charset="0"/>
              </a:rPr>
              <a:t> block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04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0437" grpId="0" animBg="1"/>
      <p:bldP spid="530438" grpId="0" animBg="1"/>
      <p:bldP spid="530440" grpId="0" animBg="1"/>
      <p:bldP spid="530441" grpId="0" animBg="1"/>
      <p:bldP spid="530443" grpId="0" animBg="1"/>
      <p:bldP spid="530442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0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Modular Program Design</a:t>
            </a:r>
          </a:p>
        </p:txBody>
      </p:sp>
      <p:sp>
        <p:nvSpPr>
          <p:cNvPr id="390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80000"/>
              </a:lnSpc>
            </a:pPr>
            <a:r>
              <a:rPr lang="en-US" sz="2400" dirty="0"/>
              <a:t>Software are complex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HUGE (millions of lines of code) </a:t>
            </a:r>
            <a:r>
              <a:rPr lang="en-US" sz="2000" dirty="0" err="1"/>
              <a:t>eg</a:t>
            </a:r>
            <a:r>
              <a:rPr lang="en-US" sz="2000" dirty="0"/>
              <a:t>: Linux, Outlook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COMPLEX;  </a:t>
            </a:r>
            <a:r>
              <a:rPr lang="en-US" sz="2000" dirty="0" err="1"/>
              <a:t>eg</a:t>
            </a:r>
            <a:r>
              <a:rPr lang="en-US" sz="2000" dirty="0"/>
              <a:t>: Flight simulator</a:t>
            </a:r>
          </a:p>
          <a:p>
            <a:pPr>
              <a:lnSpc>
                <a:spcPct val="80000"/>
              </a:lnSpc>
            </a:pPr>
            <a:r>
              <a:rPr lang="en-US" sz="2400" dirty="0" smtClean="0"/>
              <a:t>Idea:  Decomposition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Complex tasks can be divided and 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Each part solved separately and combined later.</a:t>
            </a:r>
          </a:p>
          <a:p>
            <a:pPr>
              <a:lnSpc>
                <a:spcPct val="80000"/>
              </a:lnSpc>
            </a:pPr>
            <a:r>
              <a:rPr lang="en-US" sz="2400" dirty="0"/>
              <a:t>Modular Program Design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Divide big programs into smaller modules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The smaller parts are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called modules, subroutines, or procedures</a:t>
            </a:r>
          </a:p>
          <a:p>
            <a:pPr lvl="2">
              <a:lnSpc>
                <a:spcPct val="80000"/>
              </a:lnSpc>
            </a:pPr>
            <a:r>
              <a:rPr lang="en-US" sz="1800" dirty="0"/>
              <a:t>Design, implement, and test separately</a:t>
            </a:r>
          </a:p>
          <a:p>
            <a:pPr lvl="1">
              <a:lnSpc>
                <a:spcPct val="80000"/>
              </a:lnSpc>
            </a:pPr>
            <a:r>
              <a:rPr lang="en-US" sz="2000" dirty="0"/>
              <a:t>Modularity, Abstraction, Division of </a:t>
            </a:r>
            <a:r>
              <a:rPr lang="en-US" sz="2000" dirty="0" err="1"/>
              <a:t>Labour</a:t>
            </a:r>
            <a:endParaRPr lang="en-US" sz="2000" dirty="0"/>
          </a:p>
          <a:p>
            <a:pPr lvl="1">
              <a:lnSpc>
                <a:spcPct val="80000"/>
              </a:lnSpc>
            </a:pPr>
            <a:r>
              <a:rPr lang="en-US" sz="2000" dirty="0"/>
              <a:t>Simplifies process of writing </a:t>
            </a:r>
            <a:r>
              <a:rPr lang="en-US" sz="2000" dirty="0" err="1"/>
              <a:t>alg</a:t>
            </a:r>
            <a:r>
              <a:rPr lang="en-US" sz="2000" dirty="0"/>
              <a:t>/programs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4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Task 3: Pattern Matching</a:t>
            </a:r>
          </a:p>
        </p:txBody>
      </p:sp>
      <p:sp>
        <p:nvSpPr>
          <p:cNvPr id="534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219200"/>
            <a:ext cx="7772400" cy="1371600"/>
          </a:xfrm>
        </p:spPr>
        <p:txBody>
          <a:bodyPr/>
          <a:lstStyle/>
          <a:p>
            <a:r>
              <a:rPr lang="en-US" sz="2400"/>
              <a:t>Algorithm search for a pattern in a source text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Given: A source text </a:t>
            </a:r>
            <a:r>
              <a:rPr lang="en-US" i="1">
                <a:solidFill>
                  <a:schemeClr val="tx1"/>
                </a:solidFill>
              </a:rPr>
              <a:t>S</a:t>
            </a:r>
            <a:r>
              <a:rPr lang="en-US">
                <a:solidFill>
                  <a:schemeClr val="tx1"/>
                </a:solidFill>
              </a:rPr>
              <a:t>[1..</a:t>
            </a:r>
            <a:r>
              <a:rPr lang="en-US" i="1">
                <a:solidFill>
                  <a:schemeClr val="tx1"/>
                </a:solidFill>
              </a:rPr>
              <a:t>n</a:t>
            </a:r>
            <a:r>
              <a:rPr lang="en-US">
                <a:solidFill>
                  <a:schemeClr val="tx1"/>
                </a:solidFill>
              </a:rPr>
              <a:t>]</a:t>
            </a:r>
            <a:r>
              <a:rPr lang="en-US" b="0"/>
              <a:t> and a pattern </a:t>
            </a:r>
            <a:r>
              <a:rPr lang="en-US" i="1">
                <a:solidFill>
                  <a:srgbClr val="FF0000"/>
                </a:solidFill>
              </a:rPr>
              <a:t>P</a:t>
            </a:r>
            <a:r>
              <a:rPr lang="en-US">
                <a:solidFill>
                  <a:srgbClr val="FF0000"/>
                </a:solidFill>
              </a:rPr>
              <a:t>[1..</a:t>
            </a:r>
            <a:r>
              <a:rPr lang="en-US" i="1">
                <a:solidFill>
                  <a:srgbClr val="FF0000"/>
                </a:solidFill>
              </a:rPr>
              <a:t>m</a:t>
            </a:r>
            <a:r>
              <a:rPr lang="en-US">
                <a:solidFill>
                  <a:srgbClr val="FF0000"/>
                </a:solidFill>
              </a:rPr>
              <a:t>]</a:t>
            </a:r>
          </a:p>
          <a:p>
            <a:pPr lvl="1">
              <a:buFont typeface="Monotype Sorts" pitchFamily="1" charset="2"/>
              <a:buNone/>
            </a:pPr>
            <a:r>
              <a:rPr lang="en-US" b="0"/>
              <a:t>Question: Find all occurrence of pattern P in text S?</a:t>
            </a:r>
          </a:p>
        </p:txBody>
      </p:sp>
      <p:grpSp>
        <p:nvGrpSpPr>
          <p:cNvPr id="534585" name="Group 57"/>
          <p:cNvGrpSpPr>
            <a:grpSpLocks/>
          </p:cNvGrpSpPr>
          <p:nvPr/>
        </p:nvGrpSpPr>
        <p:grpSpPr bwMode="auto">
          <a:xfrm>
            <a:off x="762000" y="2895600"/>
            <a:ext cx="3886200" cy="714375"/>
            <a:chOff x="480" y="1824"/>
            <a:chExt cx="2448" cy="450"/>
          </a:xfrm>
        </p:grpSpPr>
        <p:grpSp>
          <p:nvGrpSpPr>
            <p:cNvPr id="534583" name="Group 55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4533" name="Text Box 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4" name="Text Box 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5" name="Text Box 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6" name="Text Box 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37" name="Text Box 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38" name="Text Box 1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4539" name="Text Box 1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4540" name="Text Box 1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4541" name="Text Box 1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4549" name="Text Box 21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4584" name="Group 56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4551" name="Text Box 23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52" name="Text Box 24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53" name="Text Box 25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4554" name="Text Box 26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4555" name="Text Box 27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4556" name="Text Box 28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4557" name="Text Box 29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4558" name="Text Box 30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4559" name="Text Box 31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34586" name="Group 58"/>
          <p:cNvGrpSpPr>
            <a:grpSpLocks/>
          </p:cNvGrpSpPr>
          <p:nvPr/>
        </p:nvGrpSpPr>
        <p:grpSpPr bwMode="auto">
          <a:xfrm>
            <a:off x="838200" y="3733800"/>
            <a:ext cx="1524000" cy="762000"/>
            <a:chOff x="528" y="2352"/>
            <a:chExt cx="960" cy="480"/>
          </a:xfrm>
        </p:grpSpPr>
        <p:grpSp>
          <p:nvGrpSpPr>
            <p:cNvPr id="534582" name="Group 54"/>
            <p:cNvGrpSpPr>
              <a:grpSpLocks/>
            </p:cNvGrpSpPr>
            <p:nvPr/>
          </p:nvGrpSpPr>
          <p:grpSpPr bwMode="auto">
            <a:xfrm>
              <a:off x="528" y="2352"/>
              <a:ext cx="960" cy="288"/>
              <a:chOff x="528" y="2352"/>
              <a:chExt cx="960" cy="288"/>
            </a:xfrm>
          </p:grpSpPr>
          <p:grpSp>
            <p:nvGrpSpPr>
              <p:cNvPr id="534568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4569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4570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4571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4572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4573" name="Group 45"/>
            <p:cNvGrpSpPr>
              <a:grpSpLocks/>
            </p:cNvGrpSpPr>
            <p:nvPr/>
          </p:nvGrpSpPr>
          <p:grpSpPr bwMode="auto">
            <a:xfrm>
              <a:off x="768" y="2601"/>
              <a:ext cx="720" cy="231"/>
              <a:chOff x="768" y="2745"/>
              <a:chExt cx="720" cy="231"/>
            </a:xfrm>
          </p:grpSpPr>
          <p:sp>
            <p:nvSpPr>
              <p:cNvPr id="534574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4575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4576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4577" name="Group 49"/>
          <p:cNvGrpSpPr>
            <a:grpSpLocks/>
          </p:cNvGrpSpPr>
          <p:nvPr/>
        </p:nvGrpSpPr>
        <p:grpSpPr bwMode="auto">
          <a:xfrm>
            <a:off x="2667000" y="4572000"/>
            <a:ext cx="5181600" cy="1524000"/>
            <a:chOff x="1680" y="2736"/>
            <a:chExt cx="3264" cy="1008"/>
          </a:xfrm>
        </p:grpSpPr>
        <p:sp>
          <p:nvSpPr>
            <p:cNvPr id="534578" name="Rectangle 50"/>
            <p:cNvSpPr>
              <a:spLocks noChangeArrowheads="1"/>
            </p:cNvSpPr>
            <p:nvPr/>
          </p:nvSpPr>
          <p:spPr bwMode="auto">
            <a:xfrm>
              <a:off x="1680" y="2736"/>
              <a:ext cx="3264" cy="288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182562" bIns="46038" anchor="ctr">
              <a:prstTxWarp prst="textNoShape">
                <a:avLst/>
              </a:prstTxWarp>
            </a:bodyPr>
            <a:lstStyle/>
            <a:p>
              <a:r>
                <a:rPr lang="en-US">
                  <a:solidFill>
                    <a:srgbClr val="0000CC"/>
                  </a:solidFill>
                  <a:latin typeface="Times New Roman" pitchFamily="1" charset="0"/>
                </a:rPr>
                <a:t>Output of Pattern Matching Algorithm:</a:t>
              </a:r>
            </a:p>
          </p:txBody>
        </p:sp>
        <p:sp>
          <p:nvSpPr>
            <p:cNvPr id="534579" name="Rectangle 51"/>
            <p:cNvSpPr>
              <a:spLocks noChangeArrowheads="1"/>
            </p:cNvSpPr>
            <p:nvPr/>
          </p:nvSpPr>
          <p:spPr bwMode="auto">
            <a:xfrm>
              <a:off x="1680" y="3014"/>
              <a:ext cx="3264" cy="730"/>
            </a:xfrm>
            <a:prstGeom prst="rect">
              <a:avLst/>
            </a:prstGeom>
            <a:noFill/>
            <a:ln w="25400">
              <a:solidFill>
                <a:srgbClr val="000099"/>
              </a:solidFill>
              <a:miter lim="800000"/>
              <a:headEnd/>
              <a:tailEnd/>
            </a:ln>
            <a:effectLst/>
          </p:spPr>
          <p:txBody>
            <a:bodyPr lIns="182562" tIns="46038" rIns="45720" bIns="46038" anchor="ctr">
              <a:prstTxWarp prst="textNoShape">
                <a:avLst/>
              </a:prstTxWarp>
            </a:bodyPr>
            <a:lstStyle/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2</a:t>
              </a:r>
            </a:p>
            <a:p>
              <a:r>
                <a:rPr lang="en-US" sz="1800">
                  <a:solidFill>
                    <a:srgbClr val="0000CC"/>
                  </a:solidFill>
                  <a:latin typeface="Courier New" pitchFamily="1" charset="0"/>
                </a:rPr>
                <a:t>There is a match at position 7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7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7679" name="Group 79"/>
          <p:cNvGrpSpPr>
            <a:grpSpLocks/>
          </p:cNvGrpSpPr>
          <p:nvPr/>
        </p:nvGrpSpPr>
        <p:grpSpPr bwMode="auto">
          <a:xfrm>
            <a:off x="838200" y="2743200"/>
            <a:ext cx="1524000" cy="762000"/>
            <a:chOff x="528" y="1728"/>
            <a:chExt cx="960" cy="480"/>
          </a:xfrm>
        </p:grpSpPr>
        <p:grpSp>
          <p:nvGrpSpPr>
            <p:cNvPr id="537640" name="Group 40"/>
            <p:cNvGrpSpPr>
              <a:grpSpLocks/>
            </p:cNvGrpSpPr>
            <p:nvPr/>
          </p:nvGrpSpPr>
          <p:grpSpPr bwMode="auto">
            <a:xfrm>
              <a:off x="528" y="1728"/>
              <a:ext cx="960" cy="288"/>
              <a:chOff x="528" y="2352"/>
              <a:chExt cx="960" cy="288"/>
            </a:xfrm>
          </p:grpSpPr>
          <p:grpSp>
            <p:nvGrpSpPr>
              <p:cNvPr id="537641" name="Group 41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7642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7643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7644" name="Text Box 44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7645" name="Text Box 45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7646" name="Group 46"/>
            <p:cNvGrpSpPr>
              <a:grpSpLocks/>
            </p:cNvGrpSpPr>
            <p:nvPr/>
          </p:nvGrpSpPr>
          <p:grpSpPr bwMode="auto">
            <a:xfrm>
              <a:off x="768" y="1977"/>
              <a:ext cx="720" cy="231"/>
              <a:chOff x="768" y="2745"/>
              <a:chExt cx="720" cy="231"/>
            </a:xfrm>
          </p:grpSpPr>
          <p:sp>
            <p:nvSpPr>
              <p:cNvPr id="537647" name="Text Box 47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48" name="Text Box 48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49" name="Text Box 49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7680" name="Group 80"/>
          <p:cNvGrpSpPr>
            <a:grpSpLocks/>
          </p:cNvGrpSpPr>
          <p:nvPr/>
        </p:nvGrpSpPr>
        <p:grpSpPr bwMode="auto">
          <a:xfrm>
            <a:off x="1143000" y="1219200"/>
            <a:ext cx="280988" cy="609600"/>
            <a:chOff x="720" y="768"/>
            <a:chExt cx="177" cy="384"/>
          </a:xfrm>
        </p:grpSpPr>
        <p:sp>
          <p:nvSpPr>
            <p:cNvPr id="537654" name="Line 54"/>
            <p:cNvSpPr>
              <a:spLocks noChangeShapeType="1"/>
            </p:cNvSpPr>
            <p:nvPr/>
          </p:nvSpPr>
          <p:spPr bwMode="auto">
            <a:xfrm>
              <a:off x="89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7655" name="Text Box 55"/>
            <p:cNvSpPr txBox="1">
              <a:spLocks noChangeArrowheads="1"/>
            </p:cNvSpPr>
            <p:nvPr/>
          </p:nvSpPr>
          <p:spPr bwMode="auto">
            <a:xfrm>
              <a:off x="72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7656" name="Rectangle 56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 1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1..3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</a:t>
            </a:r>
          </a:p>
        </p:txBody>
      </p:sp>
      <p:grpSp>
        <p:nvGrpSpPr>
          <p:cNvPr id="537657" name="Group 57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7658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7659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0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1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2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3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4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7665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7666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7667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7668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7669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7670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solidFill>
                      <a:srgbClr val="FF0000"/>
                    </a:solidFill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7671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7672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7673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7674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7675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7676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7677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7678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8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8698" name="Group 74"/>
          <p:cNvGrpSpPr>
            <a:grpSpLocks/>
          </p:cNvGrpSpPr>
          <p:nvPr/>
        </p:nvGrpSpPr>
        <p:grpSpPr bwMode="auto">
          <a:xfrm>
            <a:off x="1219200" y="2743200"/>
            <a:ext cx="1524000" cy="762000"/>
            <a:chOff x="768" y="1728"/>
            <a:chExt cx="960" cy="480"/>
          </a:xfrm>
        </p:grpSpPr>
        <p:grpSp>
          <p:nvGrpSpPr>
            <p:cNvPr id="538663" name="Group 39"/>
            <p:cNvGrpSpPr>
              <a:grpSpLocks/>
            </p:cNvGrpSpPr>
            <p:nvPr/>
          </p:nvGrpSpPr>
          <p:grpSpPr bwMode="auto">
            <a:xfrm>
              <a:off x="768" y="1728"/>
              <a:ext cx="960" cy="288"/>
              <a:chOff x="528" y="2352"/>
              <a:chExt cx="960" cy="288"/>
            </a:xfrm>
          </p:grpSpPr>
          <p:grpSp>
            <p:nvGrpSpPr>
              <p:cNvPr id="538664" name="Group 4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8665" name="Text Box 4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8666" name="Text Box 4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8667" name="Text Box 4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8668" name="Text Box 4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8669" name="Group 45"/>
            <p:cNvGrpSpPr>
              <a:grpSpLocks/>
            </p:cNvGrpSpPr>
            <p:nvPr/>
          </p:nvGrpSpPr>
          <p:grpSpPr bwMode="auto">
            <a:xfrm>
              <a:off x="1008" y="1977"/>
              <a:ext cx="720" cy="231"/>
              <a:chOff x="768" y="2745"/>
              <a:chExt cx="720" cy="231"/>
            </a:xfrm>
          </p:grpSpPr>
          <p:sp>
            <p:nvSpPr>
              <p:cNvPr id="538670" name="Text Box 4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71" name="Text Box 4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72" name="Text Box 4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8699" name="Group 75"/>
          <p:cNvGrpSpPr>
            <a:grpSpLocks/>
          </p:cNvGrpSpPr>
          <p:nvPr/>
        </p:nvGrpSpPr>
        <p:grpSpPr bwMode="auto">
          <a:xfrm>
            <a:off x="1524000" y="1219200"/>
            <a:ext cx="280988" cy="609600"/>
            <a:chOff x="960" y="768"/>
            <a:chExt cx="177" cy="384"/>
          </a:xfrm>
        </p:grpSpPr>
        <p:sp>
          <p:nvSpPr>
            <p:cNvPr id="538673" name="Line 49"/>
            <p:cNvSpPr>
              <a:spLocks noChangeShapeType="1"/>
            </p:cNvSpPr>
            <p:nvPr/>
          </p:nvSpPr>
          <p:spPr bwMode="auto">
            <a:xfrm>
              <a:off x="113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8674" name="Text Box 50"/>
            <p:cNvSpPr txBox="1">
              <a:spLocks noChangeArrowheads="1"/>
            </p:cNvSpPr>
            <p:nvPr/>
          </p:nvSpPr>
          <p:spPr bwMode="auto">
            <a:xfrm>
              <a:off x="96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8675" name="Rectangle 51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2..4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There is a match at position 2</a:t>
            </a:r>
          </a:p>
        </p:txBody>
      </p:sp>
      <p:grpSp>
        <p:nvGrpSpPr>
          <p:cNvPr id="538676" name="Group 52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8677" name="Group 53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8678" name="Text Box 54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79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0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1" name="Text Box 57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2" name="Text Box 58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3" name="Text Box 59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8684" name="Text Box 60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8685" name="Text Box 61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8686" name="Text Box 62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8687" name="Text Box 63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8688" name="Group 64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8689" name="Text Box 65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8690" name="Text Box 66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8691" name="Text Box 67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8692" name="Text Box 68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8693" name="Text Box 69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8694" name="Text Box 70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8695" name="Text Box 71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8696" name="Text Box 72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8697" name="Text Box 73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96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39686" name="Group 38"/>
          <p:cNvGrpSpPr>
            <a:grpSpLocks/>
          </p:cNvGrpSpPr>
          <p:nvPr/>
        </p:nvGrpSpPr>
        <p:grpSpPr bwMode="auto">
          <a:xfrm>
            <a:off x="1600200" y="2743200"/>
            <a:ext cx="1524000" cy="762000"/>
            <a:chOff x="1008" y="1728"/>
            <a:chExt cx="960" cy="480"/>
          </a:xfrm>
        </p:grpSpPr>
        <p:grpSp>
          <p:nvGrpSpPr>
            <p:cNvPr id="539651" name="Group 3"/>
            <p:cNvGrpSpPr>
              <a:grpSpLocks/>
            </p:cNvGrpSpPr>
            <p:nvPr/>
          </p:nvGrpSpPr>
          <p:grpSpPr bwMode="auto">
            <a:xfrm>
              <a:off x="1008" y="1728"/>
              <a:ext cx="960" cy="288"/>
              <a:chOff x="528" y="2352"/>
              <a:chExt cx="960" cy="288"/>
            </a:xfrm>
          </p:grpSpPr>
          <p:grpSp>
            <p:nvGrpSpPr>
              <p:cNvPr id="539652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39653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39654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39655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39656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39657" name="Group 9"/>
            <p:cNvGrpSpPr>
              <a:grpSpLocks/>
            </p:cNvGrpSpPr>
            <p:nvPr/>
          </p:nvGrpSpPr>
          <p:grpSpPr bwMode="auto">
            <a:xfrm>
              <a:off x="1248" y="1977"/>
              <a:ext cx="720" cy="231"/>
              <a:chOff x="768" y="2745"/>
              <a:chExt cx="720" cy="231"/>
            </a:xfrm>
          </p:grpSpPr>
          <p:sp>
            <p:nvSpPr>
              <p:cNvPr id="539658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59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60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39687" name="Group 39"/>
          <p:cNvGrpSpPr>
            <a:grpSpLocks/>
          </p:cNvGrpSpPr>
          <p:nvPr/>
        </p:nvGrpSpPr>
        <p:grpSpPr bwMode="auto">
          <a:xfrm>
            <a:off x="1905000" y="1219200"/>
            <a:ext cx="280988" cy="609600"/>
            <a:chOff x="1200" y="768"/>
            <a:chExt cx="177" cy="384"/>
          </a:xfrm>
        </p:grpSpPr>
        <p:sp>
          <p:nvSpPr>
            <p:cNvPr id="539661" name="Line 13"/>
            <p:cNvSpPr>
              <a:spLocks noChangeShapeType="1"/>
            </p:cNvSpPr>
            <p:nvPr/>
          </p:nvSpPr>
          <p:spPr bwMode="auto">
            <a:xfrm>
              <a:off x="137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39662" name="Text Box 14"/>
            <p:cNvSpPr txBox="1">
              <a:spLocks noChangeArrowheads="1"/>
            </p:cNvSpPr>
            <p:nvPr/>
          </p:nvSpPr>
          <p:spPr bwMode="auto">
            <a:xfrm>
              <a:off x="120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39663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3..5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39664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39665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39666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67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68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69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0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1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39672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39673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39674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39675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39676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39677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39678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39679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39680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39681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39682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39683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39684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39685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9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i="1" dirty="0"/>
              <a:t>Exercising</a:t>
            </a:r>
            <a:r>
              <a:rPr lang="en-US" dirty="0"/>
              <a:t> Algorithm</a:t>
            </a:r>
            <a:r>
              <a:rPr lang="en-US" dirty="0" smtClean="0"/>
              <a:t> Array-</a:t>
            </a:r>
            <a:r>
              <a:rPr lang="en-US" dirty="0" err="1" smtClean="0"/>
              <a:t>Sum</a:t>
            </a:r>
            <a:r>
              <a:rPr lang="en-US" dirty="0" err="1"/>
              <a:t>(A,n</a:t>
            </a:r>
            <a:r>
              <a:rPr lang="en-US" dirty="0"/>
              <a:t>):</a:t>
            </a:r>
          </a:p>
        </p:txBody>
      </p:sp>
      <p:sp>
        <p:nvSpPr>
          <p:cNvPr id="429059" name="Text Box 3"/>
          <p:cNvSpPr txBox="1">
            <a:spLocks noChangeArrowheads="1"/>
          </p:cNvSpPr>
          <p:nvPr/>
        </p:nvSpPr>
        <p:spPr bwMode="auto">
          <a:xfrm>
            <a:off x="1752600" y="1219200"/>
            <a:ext cx="5867400" cy="727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A[1] A[2] A[3] A[4] A[5] A[6]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n=6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2    5    10   3    12   24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0" name="Text Box 4"/>
          <p:cNvSpPr txBox="1">
            <a:spLocks noChangeArrowheads="1"/>
          </p:cNvSpPr>
          <p:nvPr/>
        </p:nvSpPr>
        <p:spPr bwMode="auto">
          <a:xfrm>
            <a:off x="2514600" y="2168525"/>
            <a:ext cx="3581400" cy="2860675"/>
          </a:xfrm>
          <a:prstGeom prst="rect">
            <a:avLst/>
          </a:prstGeom>
          <a:noFill/>
          <a:ln w="25400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  k   Sum-SF     Sum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?     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1     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2     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3    17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4    20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5    32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 ?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6    56        56 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1" name="Text Box 5"/>
          <p:cNvSpPr txBox="1">
            <a:spLocks noChangeArrowheads="1"/>
          </p:cNvSpPr>
          <p:nvPr/>
        </p:nvSpPr>
        <p:spPr bwMode="auto">
          <a:xfrm>
            <a:off x="1752600" y="5368925"/>
            <a:ext cx="2133600" cy="422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Sum is 56</a:t>
            </a:r>
            <a:endParaRPr lang="en-US" sz="1800">
              <a:solidFill>
                <a:srgbClr val="FF3300"/>
              </a:solidFill>
              <a:latin typeface="Courier New" pitchFamily="1" charset="0"/>
            </a:endParaRPr>
          </a:p>
        </p:txBody>
      </p:sp>
      <p:sp>
        <p:nvSpPr>
          <p:cNvPr id="429062" name="Text Box 6"/>
          <p:cNvSpPr txBox="1">
            <a:spLocks noChangeArrowheads="1"/>
          </p:cNvSpPr>
          <p:nvPr/>
        </p:nvSpPr>
        <p:spPr bwMode="auto">
          <a:xfrm>
            <a:off x="457200" y="1295400"/>
            <a:ext cx="1266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Input: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3" name="Text Box 7"/>
          <p:cNvSpPr txBox="1">
            <a:spLocks noChangeArrowheads="1"/>
          </p:cNvSpPr>
          <p:nvPr/>
        </p:nvSpPr>
        <p:spPr bwMode="auto">
          <a:xfrm>
            <a:off x="271463" y="2971800"/>
            <a:ext cx="2166937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Processing: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  <p:sp>
        <p:nvSpPr>
          <p:cNvPr id="429064" name="Text Box 8"/>
          <p:cNvSpPr txBox="1">
            <a:spLocks noChangeArrowheads="1"/>
          </p:cNvSpPr>
          <p:nvPr/>
        </p:nvSpPr>
        <p:spPr bwMode="auto">
          <a:xfrm>
            <a:off x="330200" y="5334000"/>
            <a:ext cx="1520825" cy="4572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wrap="none" lIns="182562" tIns="46038" rIns="182562" bIns="46038">
            <a:prstTxWarp prst="textNoShape">
              <a:avLst/>
            </a:prstTxWarp>
            <a:spAutoFit/>
          </a:bodyPr>
          <a:lstStyle/>
          <a:p>
            <a:pPr algn="ctr"/>
            <a:r>
              <a:rPr lang="en-US" sz="2400">
                <a:solidFill>
                  <a:srgbClr val="000099"/>
                </a:solidFill>
              </a:rPr>
              <a:t>Output:</a:t>
            </a:r>
            <a:r>
              <a:rPr lang="en-US" sz="1800">
                <a:solidFill>
                  <a:schemeClr val="tx1"/>
                </a:solidFill>
                <a:latin typeface="Times New Roman" pitchFamily="1" charset="0"/>
              </a:rPr>
              <a:t>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0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0710" name="Group 38"/>
          <p:cNvGrpSpPr>
            <a:grpSpLocks/>
          </p:cNvGrpSpPr>
          <p:nvPr/>
        </p:nvGrpSpPr>
        <p:grpSpPr bwMode="auto">
          <a:xfrm>
            <a:off x="1981200" y="2743200"/>
            <a:ext cx="1524000" cy="762000"/>
            <a:chOff x="1248" y="1728"/>
            <a:chExt cx="960" cy="480"/>
          </a:xfrm>
        </p:grpSpPr>
        <p:grpSp>
          <p:nvGrpSpPr>
            <p:cNvPr id="540675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0676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0677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0678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0679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0680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0681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0682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683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684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0711" name="Group 39"/>
          <p:cNvGrpSpPr>
            <a:grpSpLocks/>
          </p:cNvGrpSpPr>
          <p:nvPr/>
        </p:nvGrpSpPr>
        <p:grpSpPr bwMode="auto">
          <a:xfrm>
            <a:off x="2286000" y="1219200"/>
            <a:ext cx="280988" cy="609600"/>
            <a:chOff x="1440" y="768"/>
            <a:chExt cx="177" cy="384"/>
          </a:xfrm>
        </p:grpSpPr>
        <p:sp>
          <p:nvSpPr>
            <p:cNvPr id="540685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0686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0687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4..6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0688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0689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0690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1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2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3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4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5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0696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0697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0698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0699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0700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0701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0702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0703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0704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0705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0706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0707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0708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0709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16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1734" name="Group 38"/>
          <p:cNvGrpSpPr>
            <a:grpSpLocks/>
          </p:cNvGrpSpPr>
          <p:nvPr/>
        </p:nvGrpSpPr>
        <p:grpSpPr bwMode="auto">
          <a:xfrm>
            <a:off x="2362200" y="2743200"/>
            <a:ext cx="1524000" cy="762000"/>
            <a:chOff x="1248" y="1728"/>
            <a:chExt cx="960" cy="480"/>
          </a:xfrm>
        </p:grpSpPr>
        <p:grpSp>
          <p:nvGrpSpPr>
            <p:cNvPr id="541699" name="Group 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1700" name="Group 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1701" name="Text Box 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1702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1703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1704" name="Text Box 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1705" name="Group 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1706" name="Text Box 1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07" name="Text Box 1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08" name="Text Box 1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1735" name="Group 39"/>
          <p:cNvGrpSpPr>
            <a:grpSpLocks/>
          </p:cNvGrpSpPr>
          <p:nvPr/>
        </p:nvGrpSpPr>
        <p:grpSpPr bwMode="auto">
          <a:xfrm>
            <a:off x="2614613" y="1219200"/>
            <a:ext cx="280987" cy="609600"/>
            <a:chOff x="1440" y="768"/>
            <a:chExt cx="177" cy="384"/>
          </a:xfrm>
        </p:grpSpPr>
        <p:sp>
          <p:nvSpPr>
            <p:cNvPr id="541709" name="Line 13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1710" name="Text Box 14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1711" name="Rectangle 15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5..7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1712" name="Group 16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1713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1714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15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6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7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18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19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1720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1721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1722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1723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1724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1725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1726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1727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1728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1729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1730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1731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1732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1733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2723" name="Group 3"/>
          <p:cNvGrpSpPr>
            <a:grpSpLocks/>
          </p:cNvGrpSpPr>
          <p:nvPr/>
        </p:nvGrpSpPr>
        <p:grpSpPr bwMode="auto">
          <a:xfrm>
            <a:off x="2743200" y="2743200"/>
            <a:ext cx="1524000" cy="762000"/>
            <a:chOff x="1248" y="1728"/>
            <a:chExt cx="960" cy="480"/>
          </a:xfrm>
        </p:grpSpPr>
        <p:grpSp>
          <p:nvGrpSpPr>
            <p:cNvPr id="542724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2725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2726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2727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272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2729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2730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2731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32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33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2734" name="Group 14"/>
          <p:cNvGrpSpPr>
            <a:grpSpLocks/>
          </p:cNvGrpSpPr>
          <p:nvPr/>
        </p:nvGrpSpPr>
        <p:grpSpPr bwMode="auto">
          <a:xfrm>
            <a:off x="3048000" y="1219200"/>
            <a:ext cx="280988" cy="609600"/>
            <a:chOff x="1440" y="768"/>
            <a:chExt cx="177" cy="384"/>
          </a:xfrm>
        </p:grpSpPr>
        <p:sp>
          <p:nvSpPr>
            <p:cNvPr id="542735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36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2737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6..8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No match.</a:t>
            </a:r>
            <a:endParaRPr lang="en-US" sz="2400" b="0">
              <a:solidFill>
                <a:srgbClr val="FF0000"/>
              </a:solidFill>
              <a:latin typeface="Times New Roman" pitchFamily="1" charset="0"/>
            </a:endParaRP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</a:t>
            </a:r>
          </a:p>
        </p:txBody>
      </p:sp>
      <p:grpSp>
        <p:nvGrpSpPr>
          <p:cNvPr id="542738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2739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2740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1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2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3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4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5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2746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2747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2748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2749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2750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2751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2752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2753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2754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2755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2756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2757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2758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2759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2765" name="Group 45"/>
          <p:cNvGrpSpPr>
            <a:grpSpLocks/>
          </p:cNvGrpSpPr>
          <p:nvPr/>
        </p:nvGrpSpPr>
        <p:grpSpPr bwMode="auto">
          <a:xfrm>
            <a:off x="3124200" y="990600"/>
            <a:ext cx="4724400" cy="990600"/>
            <a:chOff x="1968" y="624"/>
            <a:chExt cx="2976" cy="624"/>
          </a:xfrm>
        </p:grpSpPr>
        <p:sp>
          <p:nvSpPr>
            <p:cNvPr id="542760" name="AutoShape 40"/>
            <p:cNvSpPr>
              <a:spLocks noChangeArrowheads="1"/>
            </p:cNvSpPr>
            <p:nvPr/>
          </p:nvSpPr>
          <p:spPr bwMode="auto">
            <a:xfrm>
              <a:off x="3312" y="624"/>
              <a:ext cx="1632" cy="624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Align 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 smtClean="0">
                  <a:solidFill>
                    <a:schemeClr val="tx1"/>
                  </a:solidFill>
                  <a:latin typeface="Times New Roman" pitchFamily="1" charset="0"/>
                </a:rPr>
                <a:t>..(</a:t>
              </a:r>
              <a:r>
                <a:rPr lang="en-US" sz="2400" b="0" i="1" dirty="0" err="1" smtClean="0">
                  <a:solidFill>
                    <a:schemeClr val="tx1"/>
                  </a:solidFill>
                  <a:latin typeface="Times New Roman" pitchFamily="1" charset="0"/>
                </a:rPr>
                <a:t>k</a:t>
              </a:r>
              <a:r>
                <a:rPr lang="en-US" sz="2400" b="0" dirty="0" err="1">
                  <a:solidFill>
                    <a:schemeClr val="tx1"/>
                  </a:solidFill>
                  <a:latin typeface="Times New Roman" pitchFamily="1" charset="0"/>
                </a:rPr>
                <a:t>+</a:t>
              </a:r>
              <a:r>
                <a:rPr lang="en-US" sz="2400" b="0" i="1" dirty="0" err="1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–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1)]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/>
              </a:r>
              <a:b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</a:b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with   </a:t>
              </a:r>
              <a:r>
                <a:rPr lang="en-US" sz="2400" b="0" i="1" dirty="0">
                  <a:solidFill>
                    <a:schemeClr val="tx1"/>
                  </a:solidFill>
                  <a:latin typeface="Times New Roman" pitchFamily="1" charset="0"/>
                </a:rPr>
                <a:t>P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[</a:t>
              </a:r>
              <a:r>
                <a:rPr lang="en-US" sz="2400" b="0" dirty="0" smtClean="0">
                  <a:solidFill>
                    <a:schemeClr val="tx1"/>
                  </a:solidFill>
                  <a:latin typeface="Times New Roman" pitchFamily="1" charset="0"/>
                </a:rPr>
                <a:t>1..</a:t>
              </a:r>
              <a:r>
                <a:rPr lang="en-US" sz="2400" b="0" i="1" dirty="0" smtClean="0">
                  <a:solidFill>
                    <a:schemeClr val="tx1"/>
                  </a:solidFill>
                  <a:latin typeface="Times New Roman" pitchFamily="1" charset="0"/>
                </a:rPr>
                <a:t>m</a:t>
              </a:r>
              <a:r>
                <a:rPr lang="en-US" sz="2400" b="0" dirty="0">
                  <a:solidFill>
                    <a:schemeClr val="tx1"/>
                  </a:solidFill>
                  <a:latin typeface="Times New Roman" pitchFamily="1" charset="0"/>
                </a:rPr>
                <a:t>]</a:t>
              </a:r>
            </a:p>
          </p:txBody>
        </p:sp>
        <p:sp>
          <p:nvSpPr>
            <p:cNvPr id="542761" name="AutoShape 41"/>
            <p:cNvSpPr>
              <a:spLocks/>
            </p:cNvSpPr>
            <p:nvPr/>
          </p:nvSpPr>
          <p:spPr bwMode="auto">
            <a:xfrm rot="-5400000">
              <a:off x="2256" y="816"/>
              <a:ext cx="144" cy="720"/>
            </a:xfrm>
            <a:prstGeom prst="rightBrace">
              <a:avLst>
                <a:gd name="adj1" fmla="val 41667"/>
                <a:gd name="adj2" fmla="val 50000"/>
              </a:avLst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2764" name="Line 44"/>
            <p:cNvSpPr>
              <a:spLocks noChangeShapeType="1"/>
            </p:cNvSpPr>
            <p:nvPr/>
          </p:nvSpPr>
          <p:spPr bwMode="auto">
            <a:xfrm flipV="1">
              <a:off x="2352" y="912"/>
              <a:ext cx="912" cy="144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27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37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 of Pattern Matching</a:t>
            </a:r>
          </a:p>
        </p:txBody>
      </p:sp>
      <p:grpSp>
        <p:nvGrpSpPr>
          <p:cNvPr id="543747" name="Group 3"/>
          <p:cNvGrpSpPr>
            <a:grpSpLocks/>
          </p:cNvGrpSpPr>
          <p:nvPr/>
        </p:nvGrpSpPr>
        <p:grpSpPr bwMode="auto">
          <a:xfrm>
            <a:off x="3124200" y="2743200"/>
            <a:ext cx="1524000" cy="762000"/>
            <a:chOff x="1248" y="1728"/>
            <a:chExt cx="960" cy="480"/>
          </a:xfrm>
        </p:grpSpPr>
        <p:grpSp>
          <p:nvGrpSpPr>
            <p:cNvPr id="543748" name="Group 4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3749" name="Group 5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3750" name="Text Box 6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3751" name="Text Box 7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3752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3753" name="Text Box 9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3754" name="Group 10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3755" name="Text Box 11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56" name="Text Box 12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57" name="Text Box 13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3758" name="Group 14"/>
          <p:cNvGrpSpPr>
            <a:grpSpLocks/>
          </p:cNvGrpSpPr>
          <p:nvPr/>
        </p:nvGrpSpPr>
        <p:grpSpPr bwMode="auto">
          <a:xfrm>
            <a:off x="3429000" y="1219200"/>
            <a:ext cx="280988" cy="609600"/>
            <a:chOff x="1440" y="768"/>
            <a:chExt cx="177" cy="384"/>
          </a:xfrm>
        </p:grpSpPr>
        <p:sp>
          <p:nvSpPr>
            <p:cNvPr id="543759" name="Line 15"/>
            <p:cNvSpPr>
              <a:spLocks noChangeShapeType="1"/>
            </p:cNvSpPr>
            <p:nvPr/>
          </p:nvSpPr>
          <p:spPr bwMode="auto">
            <a:xfrm>
              <a:off x="1617" y="912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3760" name="Text Box 16"/>
            <p:cNvSpPr txBox="1">
              <a:spLocks noChangeArrowheads="1"/>
            </p:cNvSpPr>
            <p:nvPr/>
          </p:nvSpPr>
          <p:spPr bwMode="auto">
            <a:xfrm>
              <a:off x="1440" y="768"/>
              <a:ext cx="129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k</a:t>
              </a:r>
            </a:p>
          </p:txBody>
        </p:sp>
      </p:grpSp>
      <p:sp>
        <p:nvSpPr>
          <p:cNvPr id="543761" name="Rectangle 17"/>
          <p:cNvSpPr>
            <a:spLocks noChangeArrowheads="1"/>
          </p:cNvSpPr>
          <p:nvPr/>
        </p:nvSpPr>
        <p:spPr bwMode="auto">
          <a:xfrm>
            <a:off x="1143000" y="3810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Align pattern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with text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starting at pos </a:t>
            </a:r>
            <a:r>
              <a:rPr lang="en-US" sz="2400" b="0" i="1">
                <a:solidFill>
                  <a:srgbClr val="FF0000"/>
                </a:solidFill>
                <a:latin typeface="Times New Roman" pitchFamily="1" charset="0"/>
              </a:rPr>
              <a:t>k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=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;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Check for match (between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7..9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[1..3])</a:t>
            </a:r>
          </a:p>
          <a:p>
            <a:pPr>
              <a:buFontTx/>
              <a:buChar char="•"/>
            </a:pP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Result – </a:t>
            </a:r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match!</a:t>
            </a:r>
          </a:p>
          <a:p>
            <a:r>
              <a:rPr lang="en-US" sz="2400" b="0">
                <a:solidFill>
                  <a:srgbClr val="FF0000"/>
                </a:solidFill>
                <a:latin typeface="Times New Roman" pitchFamily="1" charset="0"/>
              </a:rPr>
              <a:t>  Output:  There is a match at position 7</a:t>
            </a:r>
          </a:p>
        </p:txBody>
      </p:sp>
      <p:grpSp>
        <p:nvGrpSpPr>
          <p:cNvPr id="543762" name="Group 18"/>
          <p:cNvGrpSpPr>
            <a:grpSpLocks/>
          </p:cNvGrpSpPr>
          <p:nvPr/>
        </p:nvGrpSpPr>
        <p:grpSpPr bwMode="auto">
          <a:xfrm>
            <a:off x="762000" y="1905000"/>
            <a:ext cx="3886200" cy="714375"/>
            <a:chOff x="480" y="1824"/>
            <a:chExt cx="2448" cy="450"/>
          </a:xfrm>
        </p:grpSpPr>
        <p:grpSp>
          <p:nvGrpSpPr>
            <p:cNvPr id="543763" name="Group 19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3764" name="Text Box 20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65" name="Text Box 21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6" name="Text Box 22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7" name="Text Box 23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68" name="Text Box 24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69" name="Text Box 25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3770" name="Text Box 26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3771" name="Text Box 27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3772" name="Text Box 28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3773" name="Text Box 29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3774" name="Group 30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3775" name="Text Box 31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3776" name="Text Box 32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3777" name="Text Box 33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3778" name="Text Box 34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3779" name="Text Box 35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3780" name="Text Box 36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3781" name="Text Box 37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3782" name="Text Box 38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3783" name="Text Box 39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9</a:t>
                </a:r>
              </a:p>
            </p:txBody>
          </p:sp>
        </p:grpSp>
      </p:grpSp>
      <p:sp>
        <p:nvSpPr>
          <p:cNvPr id="543785" name="AutoShape 41"/>
          <p:cNvSpPr>
            <a:spLocks noChangeArrowheads="1"/>
          </p:cNvSpPr>
          <p:nvPr/>
        </p:nvSpPr>
        <p:spPr bwMode="auto">
          <a:xfrm>
            <a:off x="5105400" y="1676400"/>
            <a:ext cx="3810000" cy="1600200"/>
          </a:xfrm>
          <a:prstGeom prst="wedgeRoundRectCallout">
            <a:avLst>
              <a:gd name="adj1" fmla="val -80958"/>
              <a:gd name="adj2" fmla="val -58532"/>
              <a:gd name="adj3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r>
              <a:rPr lang="en-US">
                <a:solidFill>
                  <a:schemeClr val="tx1"/>
                </a:solidFill>
                <a:latin typeface="Times New Roman" pitchFamily="1" charset="0"/>
              </a:rPr>
              <a:t>Note:</a:t>
            </a: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 </a:t>
            </a:r>
            <a:br>
              <a:rPr lang="en-US" b="0" i="1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b="0" i="1">
                <a:solidFill>
                  <a:schemeClr val="tx1"/>
                </a:solidFill>
                <a:latin typeface="Times New Roman" pitchFamily="1" charset="0"/>
              </a:rPr>
              <a:t>k 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= 7 is the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last</a:t>
            </a:r>
            <a:r>
              <a:rPr lang="en-US" b="0">
                <a:solidFill>
                  <a:srgbClr val="FF0000"/>
                </a:solidFill>
                <a:latin typeface="Times New Roman" pitchFamily="1" charset="0"/>
              </a:rPr>
              <a:t>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position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to test; 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After that </a:t>
            </a:r>
            <a:r>
              <a:rPr lang="en-US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 is “too short”.</a:t>
            </a:r>
          </a:p>
          <a:p>
            <a:r>
              <a:rPr lang="en-US" b="0">
                <a:solidFill>
                  <a:schemeClr val="tx1"/>
                </a:solidFill>
                <a:latin typeface="Times New Roman" pitchFamily="1" charset="0"/>
              </a:rPr>
              <a:t>In general, it is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 = 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n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–</a:t>
            </a: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>
                <a:solidFill>
                  <a:srgbClr val="FF0000"/>
                </a:solidFill>
                <a:latin typeface="Times New Roman" pitchFamily="1" charset="0"/>
              </a:rPr>
              <a:t>+1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3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3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3785" grpId="0" animBg="1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6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Decomposition</a:t>
            </a:r>
          </a:p>
        </p:txBody>
      </p:sp>
      <p:sp>
        <p:nvSpPr>
          <p:cNvPr id="5068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295400"/>
            <a:ext cx="8229600" cy="3276600"/>
          </a:xfrm>
        </p:spPr>
        <p:txBody>
          <a:bodyPr/>
          <a:lstStyle/>
          <a:p>
            <a:pPr>
              <a:lnSpc>
                <a:spcPct val="80000"/>
              </a:lnSpc>
              <a:buFont typeface="Wingdings" pitchFamily="1" charset="2"/>
              <a:buNone/>
            </a:pPr>
            <a:r>
              <a:rPr lang="en-US" sz="2400"/>
              <a:t>Task:  Find all occurrences of the pattern </a:t>
            </a:r>
            <a:r>
              <a:rPr lang="en-US" sz="2400" i="1"/>
              <a:t>P</a:t>
            </a:r>
            <a:r>
              <a:rPr lang="en-US" sz="2400"/>
              <a:t> in text </a:t>
            </a:r>
            <a:r>
              <a:rPr lang="en-US" sz="2400" i="1"/>
              <a:t>S</a:t>
            </a:r>
            <a:r>
              <a:rPr lang="en-US" sz="2400"/>
              <a:t>;</a:t>
            </a:r>
          </a:p>
          <a:p>
            <a:pPr>
              <a:lnSpc>
                <a:spcPct val="80000"/>
              </a:lnSpc>
              <a:buFont typeface="Wingdings" pitchFamily="1" charset="2"/>
              <a:buNone/>
            </a:pPr>
            <a:endParaRPr lang="en-US" sz="1400"/>
          </a:p>
          <a:p>
            <a:pPr>
              <a:lnSpc>
                <a:spcPct val="80000"/>
              </a:lnSpc>
            </a:pPr>
            <a:r>
              <a:rPr lang="en-US" sz="2400"/>
              <a:t>Algorithm Design: Top Down Decomposition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Modify from basic iterative algorithm (index </a:t>
            </a:r>
            <a:r>
              <a:rPr lang="en-US" sz="2000" i="1"/>
              <a:t>k</a:t>
            </a:r>
            <a:r>
              <a:rPr lang="en-US" sz="2000"/>
              <a:t>)</a:t>
            </a:r>
          </a:p>
          <a:p>
            <a:pPr>
              <a:lnSpc>
                <a:spcPct val="80000"/>
              </a:lnSpc>
            </a:pPr>
            <a:r>
              <a:rPr lang="en-US" sz="2400"/>
              <a:t>At each iterative step (for each </a:t>
            </a:r>
            <a:r>
              <a:rPr lang="en-US" sz="2400" i="1"/>
              <a:t>k</a:t>
            </a:r>
            <a:r>
              <a:rPr lang="en-US" sz="2400"/>
              <a:t>)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Align pattern </a:t>
            </a:r>
            <a:r>
              <a:rPr lang="en-US" sz="2000" i="1"/>
              <a:t>P</a:t>
            </a:r>
            <a:r>
              <a:rPr lang="en-US" sz="2000"/>
              <a:t> with </a:t>
            </a:r>
            <a:r>
              <a:rPr lang="en-US" sz="2000" i="1"/>
              <a:t>S</a:t>
            </a:r>
            <a:r>
              <a:rPr lang="en-US" sz="2000"/>
              <a:t> at position </a:t>
            </a:r>
            <a:r>
              <a:rPr lang="en-US" sz="2000" i="1"/>
              <a:t>k </a:t>
            </a:r>
            <a:r>
              <a:rPr lang="en-US" sz="2000"/>
              <a:t>and</a:t>
            </a:r>
          </a:p>
          <a:p>
            <a:pPr lvl="1">
              <a:lnSpc>
                <a:spcPct val="80000"/>
              </a:lnSpc>
            </a:pPr>
            <a:r>
              <a:rPr lang="en-US" sz="2000"/>
              <a:t>Test for match between </a:t>
            </a:r>
            <a:r>
              <a:rPr lang="en-US" sz="2000" i="1"/>
              <a:t>P</a:t>
            </a:r>
            <a:r>
              <a:rPr lang="en-US" sz="2000"/>
              <a:t>[1..</a:t>
            </a:r>
            <a:r>
              <a:rPr lang="en-US" sz="2000" i="1"/>
              <a:t>m</a:t>
            </a:r>
            <a:r>
              <a:rPr lang="en-US" sz="2000"/>
              <a:t>] and </a:t>
            </a:r>
            <a:r>
              <a:rPr lang="en-US" sz="2000" i="1"/>
              <a:t>S</a:t>
            </a:r>
            <a:r>
              <a:rPr lang="en-US" sz="2000"/>
              <a:t>[</a:t>
            </a:r>
            <a:r>
              <a:rPr lang="en-US" sz="2000" i="1"/>
              <a:t>k </a:t>
            </a:r>
            <a:r>
              <a:rPr lang="en-US" sz="2000"/>
              <a:t>.. </a:t>
            </a:r>
            <a:r>
              <a:rPr lang="en-US" sz="2000" i="1"/>
              <a:t>k</a:t>
            </a:r>
            <a:r>
              <a:rPr lang="en-US" sz="2000"/>
              <a:t>+</a:t>
            </a:r>
            <a:r>
              <a:rPr lang="en-US" sz="2000" i="1"/>
              <a:t>m</a:t>
            </a:r>
            <a:r>
              <a:rPr lang="en-US" sz="2000"/>
              <a:t> –1]</a:t>
            </a:r>
          </a:p>
          <a:p>
            <a:pPr>
              <a:lnSpc>
                <a:spcPct val="80000"/>
              </a:lnSpc>
            </a:pPr>
            <a:r>
              <a:rPr lang="en-US" sz="2400"/>
              <a:t> Define an abstraction (“high level operation”)</a:t>
            </a:r>
          </a:p>
        </p:txBody>
      </p:sp>
      <p:grpSp>
        <p:nvGrpSpPr>
          <p:cNvPr id="506892" name="Group 12"/>
          <p:cNvGrpSpPr>
            <a:grpSpLocks/>
          </p:cNvGrpSpPr>
          <p:nvPr/>
        </p:nvGrpSpPr>
        <p:grpSpPr bwMode="auto">
          <a:xfrm>
            <a:off x="838200" y="4648200"/>
            <a:ext cx="7467600" cy="1447800"/>
            <a:chOff x="528" y="2736"/>
            <a:chExt cx="4704" cy="912"/>
          </a:xfrm>
        </p:grpSpPr>
        <p:sp>
          <p:nvSpPr>
            <p:cNvPr id="506891" name="AutoShape 11"/>
            <p:cNvSpPr>
              <a:spLocks noChangeArrowheads="1"/>
            </p:cNvSpPr>
            <p:nvPr/>
          </p:nvSpPr>
          <p:spPr bwMode="auto">
            <a:xfrm>
              <a:off x="528" y="2736"/>
              <a:ext cx="4704" cy="912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chemeClr val="tx1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grpSp>
          <p:nvGrpSpPr>
            <p:cNvPr id="506890" name="Group 10"/>
            <p:cNvGrpSpPr>
              <a:grpSpLocks/>
            </p:cNvGrpSpPr>
            <p:nvPr/>
          </p:nvGrpSpPr>
          <p:grpSpPr bwMode="auto">
            <a:xfrm>
              <a:off x="672" y="2871"/>
              <a:ext cx="4368" cy="633"/>
              <a:chOff x="432" y="2823"/>
              <a:chExt cx="4368" cy="633"/>
            </a:xfrm>
          </p:grpSpPr>
          <p:sp>
            <p:nvSpPr>
              <p:cNvPr id="506886" name="Text Box 6"/>
              <p:cNvSpPr txBox="1">
                <a:spLocks noChangeArrowheads="1"/>
              </p:cNvSpPr>
              <p:nvPr/>
            </p:nvSpPr>
            <p:spPr bwMode="auto">
              <a:xfrm>
                <a:off x="432" y="2976"/>
                <a:ext cx="1680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Match(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,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)</a:t>
                </a:r>
                <a:r>
                  <a:rPr lang="en-US" sz="2400">
                    <a:solidFill>
                      <a:schemeClr val="tx1"/>
                    </a:solidFill>
                    <a:latin typeface="Times New Roman" pitchFamily="1" charset="0"/>
                  </a:rPr>
                  <a:t> = 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 </a:t>
                </a:r>
              </a:p>
            </p:txBody>
          </p:sp>
          <p:sp>
            <p:nvSpPr>
              <p:cNvPr id="506887" name="Text Box 7"/>
              <p:cNvSpPr txBox="1">
                <a:spLocks noChangeArrowheads="1"/>
              </p:cNvSpPr>
              <p:nvPr/>
            </p:nvSpPr>
            <p:spPr bwMode="auto">
              <a:xfrm>
                <a:off x="2304" y="2823"/>
                <a:ext cx="2496" cy="633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Yes   if 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S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k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+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–1] = 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P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[1..</a:t>
                </a:r>
                <a:r>
                  <a:rPr lang="en-US" sz="2400" b="0" i="1">
                    <a:solidFill>
                      <a:schemeClr val="tx1"/>
                    </a:solidFill>
                    <a:latin typeface="Times New Roman" pitchFamily="1" charset="0"/>
                  </a:rPr>
                  <a:t>m</a:t>
                </a: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] </a:t>
                </a:r>
              </a:p>
              <a:p>
                <a:pPr>
                  <a:spcBef>
                    <a:spcPct val="50000"/>
                  </a:spcBef>
                </a:pPr>
                <a:r>
                  <a:rPr lang="en-US" sz="2400" b="0">
                    <a:solidFill>
                      <a:schemeClr val="tx1"/>
                    </a:solidFill>
                    <a:latin typeface="Times New Roman" pitchFamily="1" charset="0"/>
                  </a:rPr>
                  <a:t>No    otherwise</a:t>
                </a:r>
              </a:p>
            </p:txBody>
          </p:sp>
          <p:sp>
            <p:nvSpPr>
              <p:cNvPr id="506888" name="AutoShape 8"/>
              <p:cNvSpPr>
                <a:spLocks/>
              </p:cNvSpPr>
              <p:nvPr/>
            </p:nvSpPr>
            <p:spPr bwMode="auto">
              <a:xfrm>
                <a:off x="2160" y="2832"/>
                <a:ext cx="144" cy="624"/>
              </a:xfrm>
              <a:prstGeom prst="leftBrace">
                <a:avLst>
                  <a:gd name="adj1" fmla="val 36111"/>
                  <a:gd name="adj2" fmla="val 50000"/>
                </a:avLst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</p:spPr>
            <p:txBody>
              <a:bodyPr wrap="none"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068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5068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50688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50688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68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68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6883" grpId="0" build="p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7847" name="AutoShape 7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478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Pattern Matching: Pat-Match</a:t>
            </a:r>
          </a:p>
        </p:txBody>
      </p:sp>
      <p:sp>
        <p:nvSpPr>
          <p:cNvPr id="547843" name="Text Box 3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in 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4784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47848" name="Group 8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47845" name="AutoShape 5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refined later.</a:t>
              </a:r>
            </a:p>
          </p:txBody>
        </p:sp>
        <p:sp>
          <p:nvSpPr>
            <p:cNvPr id="547846" name="Line 6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78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478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9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Match of S[k..k+m-1] and P[1..m]</a:t>
            </a:r>
          </a:p>
        </p:txBody>
      </p:sp>
      <p:sp>
        <p:nvSpPr>
          <p:cNvPr id="549929" name="AutoShape 41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49932" name="Text Box 44"/>
          <p:cNvSpPr txBox="1">
            <a:spLocks noChangeArrowheads="1"/>
          </p:cNvSpPr>
          <p:nvPr/>
        </p:nvSpPr>
        <p:spPr bwMode="auto">
          <a:xfrm>
            <a:off x="838200" y="2963863"/>
            <a:ext cx="7620000" cy="3478517"/>
          </a:xfrm>
          <a:prstGeom prst="rect">
            <a:avLst/>
          </a:prstGeom>
          <a:solidFill>
            <a:schemeClr val="bg1"/>
          </a:solidFill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 dirty="0" err="1">
                <a:solidFill>
                  <a:srgbClr val="FF3300"/>
                </a:solidFill>
                <a:latin typeface="Courier New" pitchFamily="1" charset="0"/>
              </a:rPr>
              <a:t>Match(</a:t>
            </a:r>
            <a:r>
              <a:rPr lang="en-US" i="1" u="sng" dirty="0" err="1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 dirty="0" err="1">
                <a:solidFill>
                  <a:srgbClr val="FF3300"/>
                </a:solidFill>
                <a:latin typeface="Courier New" pitchFamily="1" charset="0"/>
              </a:rPr>
              <a:t>k</a:t>
            </a:r>
            <a:r>
              <a:rPr lang="en-US" u="sng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 dirty="0" err="1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 dirty="0" err="1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 dirty="0" err="1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MisMatch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No;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and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MisMatch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=No)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(S[k+i-1] not equal to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P[i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])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MisMatch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=Yes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else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i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endif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not(MisMatch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 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return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Match </a:t>
            </a:r>
          </a:p>
          <a:p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549934" name="Group 46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49935" name="Group 47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49936" name="Group 48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49937" name="Text Box 49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49938" name="Text Box 50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49939" name="Text Box 51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49940" name="Text Box 52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49941" name="Group 53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49942" name="Text Box 54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43" name="Text Box 55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44" name="Text Box 56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49945" name="Group 57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49946" name="Group 58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49947" name="Text Box 59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48" name="Text Box 60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49" name="Text Box 61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0" name="Text Box 62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1" name="Text Box 63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2" name="Text Box 64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49953" name="Text Box 65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49954" name="Text Box 66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49955" name="Text Box 67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49956" name="Text Box 68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49957" name="Group 69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49958" name="Text Box 70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49959" name="Text Box 71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49960" name="Text Box 72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49961" name="Text Box 73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49962" name="Text Box 74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49963" name="Text Box 75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49964" name="Text Box 76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49965" name="Text Box 77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49966" name="Text Box 78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49967" name="Group 79"/>
          <p:cNvGrpSpPr>
            <a:grpSpLocks/>
          </p:cNvGrpSpPr>
          <p:nvPr/>
        </p:nvGrpSpPr>
        <p:grpSpPr bwMode="auto">
          <a:xfrm>
            <a:off x="2318815" y="2395008"/>
            <a:ext cx="238125" cy="517525"/>
            <a:chOff x="1440" y="1498"/>
            <a:chExt cx="150" cy="326"/>
          </a:xfrm>
        </p:grpSpPr>
        <p:sp>
          <p:nvSpPr>
            <p:cNvPr id="549968" name="Line 80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49969" name="Text Box 81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09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grpSp>
        <p:nvGrpSpPr>
          <p:cNvPr id="550987" name="Group 75"/>
          <p:cNvGrpSpPr>
            <a:grpSpLocks/>
          </p:cNvGrpSpPr>
          <p:nvPr/>
        </p:nvGrpSpPr>
        <p:grpSpPr bwMode="auto">
          <a:xfrm>
            <a:off x="2286000" y="2378075"/>
            <a:ext cx="238125" cy="517525"/>
            <a:chOff x="1440" y="1498"/>
            <a:chExt cx="150" cy="326"/>
          </a:xfrm>
        </p:grpSpPr>
        <p:sp>
          <p:nvSpPr>
            <p:cNvPr id="550927" name="Line 15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0928" name="Text Box 16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  <p:sp>
        <p:nvSpPr>
          <p:cNvPr id="550951" name="AutoShape 39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0953" name="Rectangle 41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i</a:t>
            </a:r>
            <a:r>
              <a:rPr lang="en-US" sz="2400" b="0" i="1" dirty="0">
                <a:solidFill>
                  <a:schemeClr val="tx1"/>
                </a:solidFill>
                <a:latin typeface="Times New Roman" pitchFamily="1" charset="0"/>
              </a:rPr>
              <a:t> 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= 1,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  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pitchFamily="1" charset="0"/>
              </a:rPr>
              <a:t>MisMatch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= No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[4] and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[1]         </a:t>
            </a:r>
            <a:r>
              <a:rPr lang="en-US" sz="2400" b="0" dirty="0">
                <a:latin typeface="Times New Roman" pitchFamily="1" charset="0"/>
              </a:rPr>
              <a:t>(S[</a:t>
            </a:r>
            <a:r>
              <a:rPr lang="en-US" sz="2400" b="0" i="1" dirty="0">
                <a:latin typeface="Times New Roman" pitchFamily="1" charset="0"/>
              </a:rPr>
              <a:t>k</a:t>
            </a:r>
            <a:r>
              <a:rPr lang="en-US" sz="2400" b="0" dirty="0">
                <a:latin typeface="Times New Roman" pitchFamily="1" charset="0"/>
              </a:rPr>
              <a:t>+</a:t>
            </a:r>
            <a:r>
              <a:rPr lang="en-US" sz="2400" b="0" i="1" dirty="0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-1] and </a:t>
            </a:r>
            <a:r>
              <a:rPr lang="en-US" sz="2400" b="0" dirty="0" err="1">
                <a:latin typeface="Times New Roman" pitchFamily="1" charset="0"/>
              </a:rPr>
              <a:t>P[</a:t>
            </a:r>
            <a:r>
              <a:rPr lang="en-US" sz="2400" b="0" i="1" dirty="0" err="1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i</a:t>
            </a:r>
            <a:endParaRPr lang="en-US" sz="2400" b="0" dirty="0">
              <a:solidFill>
                <a:srgbClr val="FF0000"/>
              </a:solidFill>
              <a:latin typeface="Times New Roman" pitchFamily="1" charset="0"/>
            </a:endParaRPr>
          </a:p>
        </p:txBody>
      </p:sp>
      <p:grpSp>
        <p:nvGrpSpPr>
          <p:cNvPr id="550954" name="Group 42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0955" name="Group 43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0956" name="Group 44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0957" name="Text Box 45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0958" name="Text Box 46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0959" name="Text Box 47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0960" name="Text Box 48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0961" name="Group 49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0962" name="Text Box 50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63" name="Text Box 51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64" name="Text Box 52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0965" name="Group 53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0966" name="Group 54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0967" name="Text Box 55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68" name="Text Box 56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69" name="Text Box 57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0" name="Text Box 58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1" name="Text Box 59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2" name="Text Box 60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0973" name="Text Box 61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0974" name="Text Box 62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0975" name="Text Box 63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0976" name="Text Box 64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0977" name="Group 65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0978" name="Text Box 66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0979" name="Text Box 67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0980" name="Text Box 68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0981" name="Text Box 69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0982" name="Text Box 70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0983" name="Text Box 71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0984" name="Text Box 72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0985" name="Text Box 73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0986" name="Text Box 74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19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S[4..6] and P[1..3]</a:t>
            </a:r>
          </a:p>
        </p:txBody>
      </p:sp>
      <p:sp>
        <p:nvSpPr>
          <p:cNvPr id="551942" name="AutoShape 6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1943" name="Rectangle 7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 dirty="0" err="1">
                <a:solidFill>
                  <a:srgbClr val="FF0000"/>
                </a:solidFill>
                <a:latin typeface="Times New Roman" pitchFamily="1" charset="0"/>
              </a:rPr>
              <a:t>i</a:t>
            </a:r>
            <a:r>
              <a:rPr lang="en-US" sz="2400" b="0" i="1" dirty="0">
                <a:solidFill>
                  <a:srgbClr val="FF0000"/>
                </a:solidFill>
                <a:latin typeface="Times New Roman" pitchFamily="1" charset="0"/>
              </a:rPr>
              <a:t> 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= 2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,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  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pitchFamily="1" charset="0"/>
              </a:rPr>
              <a:t>MisMatch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= No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5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2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 dirty="0">
                <a:latin typeface="Times New Roman" pitchFamily="1" charset="0"/>
              </a:rPr>
              <a:t>(S[</a:t>
            </a:r>
            <a:r>
              <a:rPr lang="en-US" sz="2400" b="0" i="1" dirty="0">
                <a:latin typeface="Times New Roman" pitchFamily="1" charset="0"/>
              </a:rPr>
              <a:t>k</a:t>
            </a:r>
            <a:r>
              <a:rPr lang="en-US" sz="2400" b="0" dirty="0">
                <a:latin typeface="Times New Roman" pitchFamily="1" charset="0"/>
              </a:rPr>
              <a:t>+</a:t>
            </a:r>
            <a:r>
              <a:rPr lang="en-US" sz="2400" b="0" i="1" dirty="0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-1] and </a:t>
            </a:r>
            <a:r>
              <a:rPr lang="en-US" sz="2400" b="0" dirty="0" err="1">
                <a:latin typeface="Times New Roman" pitchFamily="1" charset="0"/>
              </a:rPr>
              <a:t>P[</a:t>
            </a:r>
            <a:r>
              <a:rPr lang="en-US" sz="2400" b="0" i="1" dirty="0" err="1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They are equal, so increment 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i</a:t>
            </a:r>
            <a:endParaRPr lang="en-US" sz="2400" b="0" i="1" dirty="0">
              <a:solidFill>
                <a:schemeClr val="tx1"/>
              </a:solidFill>
              <a:latin typeface="Times New Roman" pitchFamily="1" charset="0"/>
            </a:endParaRPr>
          </a:p>
        </p:txBody>
      </p:sp>
      <p:grpSp>
        <p:nvGrpSpPr>
          <p:cNvPr id="551944" name="Group 8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1945" name="Group 9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1946" name="Group 10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1947" name="Text Box 11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1948" name="Text Box 12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1949" name="Text Box 13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1950" name="Text Box 14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1951" name="Group 15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1952" name="Text Box 16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53" name="Text Box 17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54" name="Text Box 18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1955" name="Group 19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1956" name="Group 20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1957" name="Text Box 21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58" name="Text Box 22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59" name="Text Box 23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0" name="Text Box 24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1" name="Text Box 25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2" name="Text Box 26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1963" name="Text Box 27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1964" name="Text Box 28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1965" name="Text Box 29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1966" name="Text Box 30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1967" name="Group 31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1968" name="Text Box 32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1969" name="Text Box 33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1970" name="Text Box 34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1971" name="Text Box 35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1972" name="Text Box 36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1973" name="Text Box 37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1974" name="Text Box 38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1975" name="Text Box 39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1976" name="Text Box 40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1977" name="Group 41"/>
          <p:cNvGrpSpPr>
            <a:grpSpLocks/>
          </p:cNvGrpSpPr>
          <p:nvPr/>
        </p:nvGrpSpPr>
        <p:grpSpPr bwMode="auto">
          <a:xfrm>
            <a:off x="2657475" y="2378075"/>
            <a:ext cx="238125" cy="517525"/>
            <a:chOff x="1440" y="1498"/>
            <a:chExt cx="150" cy="326"/>
          </a:xfrm>
        </p:grpSpPr>
        <p:sp>
          <p:nvSpPr>
            <p:cNvPr id="551978" name="Line 42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1979" name="Text Box 43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Example: Match of T[4..6] and P[1..3]</a:t>
            </a:r>
          </a:p>
        </p:txBody>
      </p:sp>
      <p:sp>
        <p:nvSpPr>
          <p:cNvPr id="552963" name="AutoShape 3"/>
          <p:cNvSpPr>
            <a:spLocks noChangeArrowheads="1"/>
          </p:cNvSpPr>
          <p:nvPr/>
        </p:nvSpPr>
        <p:spPr bwMode="auto">
          <a:xfrm>
            <a:off x="5181600" y="1143000"/>
            <a:ext cx="2819400" cy="1295400"/>
          </a:xfrm>
          <a:prstGeom prst="roundRect">
            <a:avLst>
              <a:gd name="adj" fmla="val 16667"/>
            </a:avLst>
          </a:prstGeom>
          <a:solidFill>
            <a:srgbClr val="E0FFE0"/>
          </a:solidFill>
          <a:ln w="25400">
            <a:solidFill>
              <a:schemeClr val="tx1"/>
            </a:solidFill>
            <a:round/>
            <a:headEnd/>
            <a:tailEnd/>
          </a:ln>
          <a:effectLst/>
        </p:spPr>
        <p:txBody>
          <a:bodyPr wrap="none" lIns="45720" rIns="45720">
            <a:prstTxWarp prst="textNoShape">
              <a:avLst/>
            </a:prstTxWarp>
          </a:bodyPr>
          <a:lstStyle/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Align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+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–1]</a:t>
            </a:r>
            <a:br>
              <a:rPr lang="en-US" sz="2400" b="0">
                <a:solidFill>
                  <a:schemeClr val="tx1"/>
                </a:solidFill>
                <a:latin typeface="Times New Roman" pitchFamily="1" charset="0"/>
              </a:rPr>
            </a:b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with  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[1..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m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]</a:t>
            </a:r>
          </a:p>
          <a:p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(Here, </a:t>
            </a:r>
            <a:r>
              <a:rPr lang="en-US" sz="2400" b="0" i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>
                <a:solidFill>
                  <a:schemeClr val="tx1"/>
                </a:solidFill>
                <a:latin typeface="Times New Roman" pitchFamily="1" charset="0"/>
              </a:rPr>
              <a:t> = 4)</a:t>
            </a:r>
          </a:p>
        </p:txBody>
      </p:sp>
      <p:sp>
        <p:nvSpPr>
          <p:cNvPr id="552964" name="Rectangle 4"/>
          <p:cNvSpPr>
            <a:spLocks noChangeArrowheads="1"/>
          </p:cNvSpPr>
          <p:nvPr/>
        </p:nvSpPr>
        <p:spPr bwMode="auto">
          <a:xfrm>
            <a:off x="1143000" y="3429000"/>
            <a:ext cx="6781800" cy="1905000"/>
          </a:xfrm>
          <a:prstGeom prst="rect">
            <a:avLst/>
          </a:prstGeom>
          <a:solidFill>
            <a:srgbClr val="FFFFC8"/>
          </a:solidFill>
          <a:ln w="19050" cap="rnd">
            <a:solidFill>
              <a:schemeClr val="tx1"/>
            </a:solidFill>
            <a:prstDash val="sysDot"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</a:bodyPr>
          <a:lstStyle/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[</a:t>
            </a:r>
            <a:r>
              <a:rPr lang="en-US" sz="2400" b="0" i="1" dirty="0" err="1">
                <a:solidFill>
                  <a:schemeClr val="tx1"/>
                </a:solidFill>
                <a:latin typeface="Times New Roman" pitchFamily="1" charset="0"/>
              </a:rPr>
              <a:t>k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= 4]  With </a:t>
            </a:r>
            <a:r>
              <a:rPr lang="en-US" sz="2400" b="0" i="1" dirty="0" err="1">
                <a:solidFill>
                  <a:srgbClr val="FF0000"/>
                </a:solidFill>
                <a:latin typeface="Times New Roman" pitchFamily="1" charset="0"/>
              </a:rPr>
              <a:t>i</a:t>
            </a:r>
            <a:r>
              <a:rPr lang="en-US" sz="2400" b="0" i="1" dirty="0">
                <a:solidFill>
                  <a:srgbClr val="FF0000"/>
                </a:solidFill>
                <a:latin typeface="Times New Roman" pitchFamily="1" charset="0"/>
              </a:rPr>
              <a:t> 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= 3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,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  </a:t>
            </a:r>
            <a:r>
              <a:rPr lang="en-US" sz="2400" b="0" dirty="0" err="1" smtClean="0">
                <a:solidFill>
                  <a:schemeClr val="tx1"/>
                </a:solidFill>
                <a:latin typeface="Times New Roman" pitchFamily="1" charset="0"/>
              </a:rPr>
              <a:t>MisMatch</a:t>
            </a:r>
            <a:r>
              <a:rPr lang="en-US" sz="2400" b="0" dirty="0" smtClean="0">
                <a:solidFill>
                  <a:schemeClr val="tx1"/>
                </a:solidFill>
                <a:latin typeface="Times New Roman" pitchFamily="1" charset="0"/>
              </a:rPr>
              <a:t> = No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Compare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S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6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] and </a:t>
            </a:r>
            <a:r>
              <a:rPr lang="en-US" sz="2400" i="1" dirty="0">
                <a:solidFill>
                  <a:schemeClr val="tx1"/>
                </a:solidFill>
                <a:latin typeface="Times New Roman" pitchFamily="1" charset="0"/>
              </a:rPr>
              <a:t>P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[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3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]         </a:t>
            </a:r>
            <a:r>
              <a:rPr lang="en-US" sz="2400" b="0" dirty="0">
                <a:latin typeface="Times New Roman" pitchFamily="1" charset="0"/>
              </a:rPr>
              <a:t>(S[</a:t>
            </a:r>
            <a:r>
              <a:rPr lang="en-US" sz="2400" b="0" i="1" dirty="0">
                <a:latin typeface="Times New Roman" pitchFamily="1" charset="0"/>
              </a:rPr>
              <a:t>k</a:t>
            </a:r>
            <a:r>
              <a:rPr lang="en-US" sz="2400" b="0" dirty="0">
                <a:latin typeface="Times New Roman" pitchFamily="1" charset="0"/>
              </a:rPr>
              <a:t>+</a:t>
            </a:r>
            <a:r>
              <a:rPr lang="en-US" sz="2400" b="0" i="1" dirty="0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-1] and </a:t>
            </a:r>
            <a:r>
              <a:rPr lang="en-US" sz="2400" b="0" dirty="0" err="1">
                <a:latin typeface="Times New Roman" pitchFamily="1" charset="0"/>
              </a:rPr>
              <a:t>P[</a:t>
            </a:r>
            <a:r>
              <a:rPr lang="en-US" sz="2400" b="0" i="1" dirty="0" err="1">
                <a:latin typeface="Times New Roman" pitchFamily="1" charset="0"/>
              </a:rPr>
              <a:t>i</a:t>
            </a:r>
            <a:r>
              <a:rPr lang="en-US" sz="2400" b="0" dirty="0">
                <a:latin typeface="Times New Roman" pitchFamily="1" charset="0"/>
              </a:rPr>
              <a:t>])</a:t>
            </a:r>
          </a:p>
          <a:p>
            <a:pPr>
              <a:buFontTx/>
              <a:buChar char="•"/>
            </a:pP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They are </a:t>
            </a:r>
            <a:r>
              <a:rPr lang="en-US" sz="2400" b="0" i="1" dirty="0">
                <a:solidFill>
                  <a:srgbClr val="FF0000"/>
                </a:solidFill>
                <a:latin typeface="Times New Roman" pitchFamily="1" charset="0"/>
              </a:rPr>
              <a:t>not</a:t>
            </a:r>
            <a:r>
              <a:rPr lang="en-US" sz="2400" b="0" dirty="0">
                <a:solidFill>
                  <a:schemeClr val="tx1"/>
                </a:solidFill>
                <a:latin typeface="Times New Roman" pitchFamily="1" charset="0"/>
              </a:rPr>
              <a:t> equal, so set </a:t>
            </a:r>
            <a:r>
              <a:rPr lang="en-US" sz="2400" b="0" dirty="0" err="1">
                <a:solidFill>
                  <a:srgbClr val="FF0000"/>
                </a:solidFill>
                <a:latin typeface="Times New Roman" pitchFamily="1" charset="0"/>
              </a:rPr>
              <a:t>MisMatch</a:t>
            </a:r>
            <a:r>
              <a:rPr lang="en-US" sz="2400" b="0" dirty="0">
                <a:solidFill>
                  <a:srgbClr val="FF0000"/>
                </a:solidFill>
                <a:latin typeface="Times New Roman" pitchFamily="1" charset="0"/>
              </a:rPr>
              <a:t>=Yes</a:t>
            </a:r>
          </a:p>
        </p:txBody>
      </p:sp>
      <p:grpSp>
        <p:nvGrpSpPr>
          <p:cNvPr id="552965" name="Group 5"/>
          <p:cNvGrpSpPr>
            <a:grpSpLocks/>
          </p:cNvGrpSpPr>
          <p:nvPr/>
        </p:nvGrpSpPr>
        <p:grpSpPr bwMode="auto">
          <a:xfrm>
            <a:off x="1981200" y="1676400"/>
            <a:ext cx="1524000" cy="762000"/>
            <a:chOff x="1248" y="1728"/>
            <a:chExt cx="960" cy="480"/>
          </a:xfrm>
        </p:grpSpPr>
        <p:grpSp>
          <p:nvGrpSpPr>
            <p:cNvPr id="552966" name="Group 6"/>
            <p:cNvGrpSpPr>
              <a:grpSpLocks/>
            </p:cNvGrpSpPr>
            <p:nvPr/>
          </p:nvGrpSpPr>
          <p:grpSpPr bwMode="auto">
            <a:xfrm>
              <a:off x="1248" y="1728"/>
              <a:ext cx="960" cy="288"/>
              <a:chOff x="528" y="2352"/>
              <a:chExt cx="960" cy="288"/>
            </a:xfrm>
          </p:grpSpPr>
          <p:grpSp>
            <p:nvGrpSpPr>
              <p:cNvPr id="552967" name="Group 7"/>
              <p:cNvGrpSpPr>
                <a:grpSpLocks/>
              </p:cNvGrpSpPr>
              <p:nvPr/>
            </p:nvGrpSpPr>
            <p:grpSpPr bwMode="auto">
              <a:xfrm>
                <a:off x="768" y="2382"/>
                <a:ext cx="720" cy="258"/>
                <a:chOff x="1008" y="2190"/>
                <a:chExt cx="720" cy="258"/>
              </a:xfrm>
            </p:grpSpPr>
            <p:sp>
              <p:nvSpPr>
                <p:cNvPr id="552968" name="Text Box 8"/>
                <p:cNvSpPr txBox="1">
                  <a:spLocks noChangeArrowheads="1"/>
                </p:cNvSpPr>
                <p:nvPr/>
              </p:nvSpPr>
              <p:spPr bwMode="auto">
                <a:xfrm>
                  <a:off x="100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  <p:sp>
              <p:nvSpPr>
                <p:cNvPr id="552969" name="Text Box 9"/>
                <p:cNvSpPr txBox="1">
                  <a:spLocks noChangeArrowheads="1"/>
                </p:cNvSpPr>
                <p:nvPr/>
              </p:nvSpPr>
              <p:spPr bwMode="auto">
                <a:xfrm>
                  <a:off x="124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T</a:t>
                  </a:r>
                </a:p>
              </p:txBody>
            </p:sp>
            <p:sp>
              <p:nvSpPr>
                <p:cNvPr id="552970" name="Text Box 10"/>
                <p:cNvSpPr txBox="1">
                  <a:spLocks noChangeArrowheads="1"/>
                </p:cNvSpPr>
                <p:nvPr/>
              </p:nvSpPr>
              <p:spPr bwMode="auto">
                <a:xfrm>
                  <a:off x="1488" y="2190"/>
                  <a:ext cx="240" cy="258"/>
                </a:xfrm>
                <a:prstGeom prst="rect">
                  <a:avLst/>
                </a:prstGeom>
                <a:solidFill>
                  <a:srgbClr val="FFFFC8"/>
                </a:solidFill>
                <a:ln w="12700">
                  <a:solidFill>
                    <a:schemeClr val="tx1"/>
                  </a:solidFill>
                  <a:miter lim="800000"/>
                  <a:headEnd/>
                  <a:tailEnd type="none" w="lg" len="lg"/>
                </a:ln>
                <a:effectLst/>
              </p:spPr>
              <p:txBody>
                <a:bodyPr lIns="45720" rIns="45720">
                  <a:prstTxWarp prst="textNoShape">
                    <a:avLst/>
                  </a:prstTxWarp>
                  <a:spAutoFit/>
                </a:bodyPr>
                <a:lstStyle/>
                <a:p>
                  <a:pPr algn="ctr">
                    <a:spcBef>
                      <a:spcPct val="50000"/>
                    </a:spcBef>
                  </a:pPr>
                  <a:r>
                    <a:rPr lang="en-US">
                      <a:solidFill>
                        <a:srgbClr val="FF3300"/>
                      </a:solidFill>
                      <a:latin typeface="Courier New" pitchFamily="1" charset="0"/>
                    </a:rPr>
                    <a:t>A</a:t>
                  </a:r>
                </a:p>
              </p:txBody>
            </p:sp>
          </p:grpSp>
          <p:sp>
            <p:nvSpPr>
              <p:cNvPr id="552971" name="Text Box 11"/>
              <p:cNvSpPr txBox="1">
                <a:spLocks noChangeArrowheads="1"/>
              </p:cNvSpPr>
              <p:nvPr/>
            </p:nvSpPr>
            <p:spPr bwMode="auto">
              <a:xfrm>
                <a:off x="528" y="2352"/>
                <a:ext cx="192" cy="288"/>
              </a:xfrm>
              <a:prstGeom prst="rect">
                <a:avLst/>
              </a:prstGeom>
              <a:noFill/>
              <a:ln w="254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>
                  <a:spcBef>
                    <a:spcPct val="50000"/>
                  </a:spcBef>
                </a:pPr>
                <a:r>
                  <a:rPr lang="en-US" sz="2400" i="1">
                    <a:solidFill>
                      <a:srgbClr val="FF0000"/>
                    </a:solidFill>
                    <a:latin typeface="Times New Roman" pitchFamily="1" charset="0"/>
                  </a:rPr>
                  <a:t>P</a:t>
                </a:r>
              </a:p>
            </p:txBody>
          </p:sp>
        </p:grpSp>
        <p:grpSp>
          <p:nvGrpSpPr>
            <p:cNvPr id="552972" name="Group 12"/>
            <p:cNvGrpSpPr>
              <a:grpSpLocks/>
            </p:cNvGrpSpPr>
            <p:nvPr/>
          </p:nvGrpSpPr>
          <p:grpSpPr bwMode="auto">
            <a:xfrm>
              <a:off x="1488" y="1977"/>
              <a:ext cx="720" cy="231"/>
              <a:chOff x="768" y="2745"/>
              <a:chExt cx="720" cy="231"/>
            </a:xfrm>
          </p:grpSpPr>
          <p:sp>
            <p:nvSpPr>
              <p:cNvPr id="552973" name="Text Box 13"/>
              <p:cNvSpPr txBox="1">
                <a:spLocks noChangeArrowheads="1"/>
              </p:cNvSpPr>
              <p:nvPr/>
            </p:nvSpPr>
            <p:spPr bwMode="auto">
              <a:xfrm>
                <a:off x="768" y="2745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74" name="Text Box 14"/>
              <p:cNvSpPr txBox="1">
                <a:spLocks noChangeArrowheads="1"/>
              </p:cNvSpPr>
              <p:nvPr/>
            </p:nvSpPr>
            <p:spPr bwMode="auto">
              <a:xfrm>
                <a:off x="100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75" name="Text Box 15"/>
              <p:cNvSpPr txBox="1">
                <a:spLocks noChangeArrowheads="1"/>
              </p:cNvSpPr>
              <p:nvPr/>
            </p:nvSpPr>
            <p:spPr bwMode="auto">
              <a:xfrm>
                <a:off x="1248" y="2745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</p:grpSp>
      </p:grpSp>
      <p:grpSp>
        <p:nvGrpSpPr>
          <p:cNvPr id="552976" name="Group 16"/>
          <p:cNvGrpSpPr>
            <a:grpSpLocks/>
          </p:cNvGrpSpPr>
          <p:nvPr/>
        </p:nvGrpSpPr>
        <p:grpSpPr bwMode="auto">
          <a:xfrm>
            <a:off x="762000" y="838200"/>
            <a:ext cx="3886200" cy="714375"/>
            <a:chOff x="480" y="1824"/>
            <a:chExt cx="2448" cy="450"/>
          </a:xfrm>
        </p:grpSpPr>
        <p:grpSp>
          <p:nvGrpSpPr>
            <p:cNvPr id="552977" name="Group 17"/>
            <p:cNvGrpSpPr>
              <a:grpSpLocks/>
            </p:cNvGrpSpPr>
            <p:nvPr/>
          </p:nvGrpSpPr>
          <p:grpSpPr bwMode="auto">
            <a:xfrm>
              <a:off x="768" y="2016"/>
              <a:ext cx="2160" cy="258"/>
              <a:chOff x="768" y="2016"/>
              <a:chExt cx="2160" cy="258"/>
            </a:xfrm>
          </p:grpSpPr>
          <p:sp>
            <p:nvSpPr>
              <p:cNvPr id="552978" name="Text Box 18"/>
              <p:cNvSpPr txBox="1">
                <a:spLocks noChangeArrowheads="1"/>
              </p:cNvSpPr>
              <p:nvPr/>
            </p:nvSpPr>
            <p:spPr bwMode="auto">
              <a:xfrm>
                <a:off x="76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79" name="Text Box 19"/>
              <p:cNvSpPr txBox="1">
                <a:spLocks noChangeArrowheads="1"/>
              </p:cNvSpPr>
              <p:nvPr/>
            </p:nvSpPr>
            <p:spPr bwMode="auto">
              <a:xfrm>
                <a:off x="10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0" name="Text Box 20"/>
              <p:cNvSpPr txBox="1">
                <a:spLocks noChangeArrowheads="1"/>
              </p:cNvSpPr>
              <p:nvPr/>
            </p:nvSpPr>
            <p:spPr bwMode="auto">
              <a:xfrm>
                <a:off x="12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1" name="Text Box 21"/>
              <p:cNvSpPr txBox="1">
                <a:spLocks noChangeArrowheads="1"/>
              </p:cNvSpPr>
              <p:nvPr/>
            </p:nvSpPr>
            <p:spPr bwMode="auto">
              <a:xfrm>
                <a:off x="148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2" name="Text Box 22"/>
              <p:cNvSpPr txBox="1">
                <a:spLocks noChangeArrowheads="1"/>
              </p:cNvSpPr>
              <p:nvPr/>
            </p:nvSpPr>
            <p:spPr bwMode="auto">
              <a:xfrm>
                <a:off x="172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3" name="Text Box 23"/>
              <p:cNvSpPr txBox="1">
                <a:spLocks noChangeArrowheads="1"/>
              </p:cNvSpPr>
              <p:nvPr/>
            </p:nvSpPr>
            <p:spPr bwMode="auto">
              <a:xfrm>
                <a:off x="1968" y="2016"/>
                <a:ext cx="240" cy="258"/>
              </a:xfrm>
              <a:prstGeom prst="rect">
                <a:avLst/>
              </a:prstGeom>
              <a:solidFill>
                <a:srgbClr val="FFFFC8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C</a:t>
                </a:r>
              </a:p>
            </p:txBody>
          </p:sp>
          <p:sp>
            <p:nvSpPr>
              <p:cNvPr id="552984" name="Text Box 24"/>
              <p:cNvSpPr txBox="1">
                <a:spLocks noChangeArrowheads="1"/>
              </p:cNvSpPr>
              <p:nvPr/>
            </p:nvSpPr>
            <p:spPr bwMode="auto">
              <a:xfrm>
                <a:off x="220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  <p:sp>
            <p:nvSpPr>
              <p:cNvPr id="552985" name="Text Box 25"/>
              <p:cNvSpPr txBox="1">
                <a:spLocks noChangeArrowheads="1"/>
              </p:cNvSpPr>
              <p:nvPr/>
            </p:nvSpPr>
            <p:spPr bwMode="auto">
              <a:xfrm>
                <a:off x="244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T</a:t>
                </a:r>
              </a:p>
            </p:txBody>
          </p:sp>
          <p:sp>
            <p:nvSpPr>
              <p:cNvPr id="552986" name="Text Box 26"/>
              <p:cNvSpPr txBox="1">
                <a:spLocks noChangeArrowheads="1"/>
              </p:cNvSpPr>
              <p:nvPr/>
            </p:nvSpPr>
            <p:spPr bwMode="auto">
              <a:xfrm>
                <a:off x="2688" y="2016"/>
                <a:ext cx="240" cy="258"/>
              </a:xfrm>
              <a:prstGeom prst="rect">
                <a:avLst/>
              </a:prstGeom>
              <a:solidFill>
                <a:srgbClr val="E0FFE0"/>
              </a:solidFill>
              <a:ln w="12700">
                <a:solidFill>
                  <a:schemeClr val="tx1"/>
                </a:solidFill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>
                    <a:solidFill>
                      <a:schemeClr val="tx1"/>
                    </a:solidFill>
                    <a:latin typeface="Courier New" pitchFamily="1" charset="0"/>
                  </a:rPr>
                  <a:t>A</a:t>
                </a:r>
              </a:p>
            </p:txBody>
          </p:sp>
        </p:grpSp>
        <p:sp>
          <p:nvSpPr>
            <p:cNvPr id="552987" name="Text Box 27"/>
            <p:cNvSpPr txBox="1">
              <a:spLocks noChangeArrowheads="1"/>
            </p:cNvSpPr>
            <p:nvPr/>
          </p:nvSpPr>
          <p:spPr bwMode="auto">
            <a:xfrm>
              <a:off x="480" y="1968"/>
              <a:ext cx="192" cy="288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2400" i="1">
                  <a:solidFill>
                    <a:schemeClr val="tx1"/>
                  </a:solidFill>
                  <a:latin typeface="Times New Roman" pitchFamily="1" charset="0"/>
                </a:rPr>
                <a:t>S</a:t>
              </a:r>
            </a:p>
          </p:txBody>
        </p:sp>
        <p:grpSp>
          <p:nvGrpSpPr>
            <p:cNvPr id="552988" name="Group 28"/>
            <p:cNvGrpSpPr>
              <a:grpSpLocks/>
            </p:cNvGrpSpPr>
            <p:nvPr/>
          </p:nvGrpSpPr>
          <p:grpSpPr bwMode="auto">
            <a:xfrm>
              <a:off x="768" y="1824"/>
              <a:ext cx="2160" cy="231"/>
              <a:chOff x="768" y="1824"/>
              <a:chExt cx="2160" cy="231"/>
            </a:xfrm>
          </p:grpSpPr>
          <p:sp>
            <p:nvSpPr>
              <p:cNvPr id="552989" name="Text Box 29"/>
              <p:cNvSpPr txBox="1">
                <a:spLocks noChangeArrowheads="1"/>
              </p:cNvSpPr>
              <p:nvPr/>
            </p:nvSpPr>
            <p:spPr bwMode="auto">
              <a:xfrm>
                <a:off x="768" y="1824"/>
                <a:ext cx="240" cy="212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600">
                    <a:latin typeface="Courier New" pitchFamily="1" charset="0"/>
                  </a:rPr>
                  <a:t>1</a:t>
                </a:r>
              </a:p>
            </p:txBody>
          </p:sp>
          <p:sp>
            <p:nvSpPr>
              <p:cNvPr id="552990" name="Text Box 30"/>
              <p:cNvSpPr txBox="1">
                <a:spLocks noChangeArrowheads="1"/>
              </p:cNvSpPr>
              <p:nvPr/>
            </p:nvSpPr>
            <p:spPr bwMode="auto">
              <a:xfrm>
                <a:off x="10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2</a:t>
                </a:r>
              </a:p>
            </p:txBody>
          </p:sp>
          <p:sp>
            <p:nvSpPr>
              <p:cNvPr id="552991" name="Text Box 31"/>
              <p:cNvSpPr txBox="1">
                <a:spLocks noChangeArrowheads="1"/>
              </p:cNvSpPr>
              <p:nvPr/>
            </p:nvSpPr>
            <p:spPr bwMode="auto">
              <a:xfrm>
                <a:off x="12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3</a:t>
                </a:r>
              </a:p>
            </p:txBody>
          </p:sp>
          <p:sp>
            <p:nvSpPr>
              <p:cNvPr id="552992" name="Text Box 32"/>
              <p:cNvSpPr txBox="1">
                <a:spLocks noChangeArrowheads="1"/>
              </p:cNvSpPr>
              <p:nvPr/>
            </p:nvSpPr>
            <p:spPr bwMode="auto">
              <a:xfrm>
                <a:off x="14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4</a:t>
                </a:r>
              </a:p>
            </p:txBody>
          </p:sp>
          <p:sp>
            <p:nvSpPr>
              <p:cNvPr id="552993" name="Text Box 33"/>
              <p:cNvSpPr txBox="1">
                <a:spLocks noChangeArrowheads="1"/>
              </p:cNvSpPr>
              <p:nvPr/>
            </p:nvSpPr>
            <p:spPr bwMode="auto">
              <a:xfrm>
                <a:off x="172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5</a:t>
                </a:r>
              </a:p>
            </p:txBody>
          </p:sp>
          <p:sp>
            <p:nvSpPr>
              <p:cNvPr id="552994" name="Text Box 34"/>
              <p:cNvSpPr txBox="1">
                <a:spLocks noChangeArrowheads="1"/>
              </p:cNvSpPr>
              <p:nvPr/>
            </p:nvSpPr>
            <p:spPr bwMode="auto">
              <a:xfrm>
                <a:off x="196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solidFill>
                      <a:srgbClr val="FF0000"/>
                    </a:solidFill>
                    <a:latin typeface="Courier New" pitchFamily="1" charset="0"/>
                  </a:rPr>
                  <a:t>6</a:t>
                </a:r>
              </a:p>
            </p:txBody>
          </p:sp>
          <p:sp>
            <p:nvSpPr>
              <p:cNvPr id="552995" name="Text Box 35"/>
              <p:cNvSpPr txBox="1">
                <a:spLocks noChangeArrowheads="1"/>
              </p:cNvSpPr>
              <p:nvPr/>
            </p:nvSpPr>
            <p:spPr bwMode="auto">
              <a:xfrm>
                <a:off x="220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7</a:t>
                </a:r>
              </a:p>
            </p:txBody>
          </p:sp>
          <p:sp>
            <p:nvSpPr>
              <p:cNvPr id="552996" name="Text Box 36"/>
              <p:cNvSpPr txBox="1">
                <a:spLocks noChangeArrowheads="1"/>
              </p:cNvSpPr>
              <p:nvPr/>
            </p:nvSpPr>
            <p:spPr bwMode="auto">
              <a:xfrm>
                <a:off x="244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8</a:t>
                </a:r>
              </a:p>
            </p:txBody>
          </p:sp>
          <p:sp>
            <p:nvSpPr>
              <p:cNvPr id="552997" name="Text Box 37"/>
              <p:cNvSpPr txBox="1">
                <a:spLocks noChangeArrowheads="1"/>
              </p:cNvSpPr>
              <p:nvPr/>
            </p:nvSpPr>
            <p:spPr bwMode="auto">
              <a:xfrm>
                <a:off x="2688" y="1824"/>
                <a:ext cx="240" cy="231"/>
              </a:xfrm>
              <a:prstGeom prst="rect">
                <a:avLst/>
              </a:prstGeom>
              <a:noFill/>
              <a:ln w="12700">
                <a:noFill/>
                <a:miter lim="800000"/>
                <a:headEnd/>
                <a:tailEnd type="none" w="lg" len="lg"/>
              </a:ln>
              <a:effectLst/>
            </p:spPr>
            <p:txBody>
              <a:bodyPr lIns="45720" rIns="45720">
                <a:prstTxWarp prst="textNoShape">
                  <a:avLst/>
                </a:prstTxWarp>
                <a:spAutoFit/>
              </a:bodyPr>
              <a:lstStyle/>
              <a:p>
                <a:pPr algn="ctr">
                  <a:spcBef>
                    <a:spcPct val="50000"/>
                  </a:spcBef>
                </a:pPr>
                <a:r>
                  <a:rPr lang="en-US" sz="1800">
                    <a:latin typeface="Courier New" pitchFamily="1" charset="0"/>
                  </a:rPr>
                  <a:t>9</a:t>
                </a:r>
              </a:p>
            </p:txBody>
          </p:sp>
        </p:grpSp>
      </p:grpSp>
      <p:grpSp>
        <p:nvGrpSpPr>
          <p:cNvPr id="552998" name="Group 38"/>
          <p:cNvGrpSpPr>
            <a:grpSpLocks/>
          </p:cNvGrpSpPr>
          <p:nvPr/>
        </p:nvGrpSpPr>
        <p:grpSpPr bwMode="auto">
          <a:xfrm>
            <a:off x="3038475" y="2378075"/>
            <a:ext cx="238125" cy="517525"/>
            <a:chOff x="1440" y="1498"/>
            <a:chExt cx="150" cy="326"/>
          </a:xfrm>
        </p:grpSpPr>
        <p:sp>
          <p:nvSpPr>
            <p:cNvPr id="552999" name="Line 39"/>
            <p:cNvSpPr>
              <a:spLocks noChangeShapeType="1"/>
            </p:cNvSpPr>
            <p:nvPr/>
          </p:nvSpPr>
          <p:spPr bwMode="auto">
            <a:xfrm flipH="1" flipV="1">
              <a:off x="1590" y="1498"/>
              <a:ext cx="0" cy="24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 type="oval" w="lg" len="lg"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53000" name="Text Box 40"/>
            <p:cNvSpPr txBox="1">
              <a:spLocks noChangeArrowheads="1"/>
            </p:cNvSpPr>
            <p:nvPr/>
          </p:nvSpPr>
          <p:spPr bwMode="auto">
            <a:xfrm>
              <a:off x="1440" y="1574"/>
              <a:ext cx="102" cy="250"/>
            </a:xfrm>
            <a:prstGeom prst="rect">
              <a:avLst/>
            </a:prstGeom>
            <a:noFill/>
            <a:ln w="25400">
              <a:noFill/>
              <a:miter lim="800000"/>
              <a:headEnd/>
              <a:tailEnd type="none" w="lg" len="lg"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r>
                <a:rPr lang="en-US" b="0" i="1">
                  <a:latin typeface="Times New Roman" pitchFamily="1" charset="0"/>
                </a:rPr>
                <a:t>i</a:t>
              </a:r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9425" name="Rectangle 17"/>
          <p:cNvSpPr>
            <a:spLocks noChangeArrowheads="1"/>
          </p:cNvSpPr>
          <p:nvPr/>
        </p:nvSpPr>
        <p:spPr bwMode="auto">
          <a:xfrm>
            <a:off x="990600" y="4419600"/>
            <a:ext cx="32004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4" name="Rectangle 16"/>
          <p:cNvSpPr>
            <a:spLocks noChangeArrowheads="1"/>
          </p:cNvSpPr>
          <p:nvPr/>
        </p:nvSpPr>
        <p:spPr bwMode="auto">
          <a:xfrm>
            <a:off x="990600" y="3200400"/>
            <a:ext cx="4191000" cy="12192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21" name="Rectangle 13"/>
          <p:cNvSpPr>
            <a:spLocks noChangeArrowheads="1"/>
          </p:cNvSpPr>
          <p:nvPr/>
        </p:nvSpPr>
        <p:spPr bwMode="auto">
          <a:xfrm>
            <a:off x="990600" y="2590800"/>
            <a:ext cx="3124200" cy="609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 type="none" w="lg" len="lg"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294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Abstraction</a:t>
            </a:r>
            <a:endParaRPr lang="en-US" dirty="0">
              <a:solidFill>
                <a:srgbClr val="000090"/>
              </a:solidFill>
            </a:endParaRPr>
          </a:p>
        </p:txBody>
      </p:sp>
      <p:sp>
        <p:nvSpPr>
          <p:cNvPr id="529412" name="Text Box 4"/>
          <p:cNvSpPr txBox="1">
            <a:spLocks noChangeArrowheads="1"/>
          </p:cNvSpPr>
          <p:nvPr/>
        </p:nvSpPr>
        <p:spPr bwMode="auto">
          <a:xfrm>
            <a:off x="609600" y="1600200"/>
            <a:ext cx="5867400" cy="37750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dirty="0" smtClean="0">
                <a:solidFill>
                  <a:srgbClr val="FF3300"/>
                </a:solidFill>
                <a:latin typeface="Courier New" pitchFamily="1" charset="0"/>
              </a:rPr>
              <a:t>Algorithm Array-</a:t>
            </a:r>
            <a:r>
              <a:rPr lang="en-US" dirty="0" err="1" smtClean="0">
                <a:solidFill>
                  <a:srgbClr val="FF3300"/>
                </a:solidFill>
                <a:latin typeface="Courier New" pitchFamily="1" charset="0"/>
              </a:rPr>
              <a:t>Sum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(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A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, </a:t>
            </a:r>
            <a:r>
              <a:rPr lang="en-US" i="1" dirty="0" err="1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(* Find the sum of A1, A2,…,An. *)</a:t>
            </a: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0;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while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&lt;=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n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</a:t>
            </a:r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A[k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];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+ 1;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</a:t>
            </a:r>
            <a:r>
              <a:rPr lang="en-US" dirty="0" err="1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endwhile</a:t>
            </a:r>
            <a:endParaRPr lang="en-US" dirty="0">
              <a:solidFill>
                <a:schemeClr val="tx1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Sum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err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Sum_SF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  <a:p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 dirty="0" smtClean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return</a:t>
            </a:r>
            <a:r>
              <a:rPr lang="en-US" dirty="0" smtClean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Sum</a:t>
            </a:r>
            <a:endParaRPr lang="en-US" dirty="0">
              <a:solidFill>
                <a:srgbClr val="FF3300"/>
              </a:solidFill>
              <a:latin typeface="Courier New" pitchFamily="1" charset="0"/>
              <a:sym typeface="Wingdings" pitchFamily="1" charset="2"/>
            </a:endParaRPr>
          </a:p>
          <a:p>
            <a:r>
              <a:rPr lang="en-US" dirty="0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 dirty="0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grpSp>
        <p:nvGrpSpPr>
          <p:cNvPr id="2" name="Group 33"/>
          <p:cNvGrpSpPr>
            <a:grpSpLocks/>
          </p:cNvGrpSpPr>
          <p:nvPr/>
        </p:nvGrpSpPr>
        <p:grpSpPr bwMode="auto">
          <a:xfrm>
            <a:off x="2048899" y="1081088"/>
            <a:ext cx="2057400" cy="673100"/>
            <a:chOff x="192" y="681"/>
            <a:chExt cx="1296" cy="424"/>
          </a:xfrm>
        </p:grpSpPr>
        <p:sp>
          <p:nvSpPr>
            <p:cNvPr id="529414" name="Text Box 6"/>
            <p:cNvSpPr txBox="1">
              <a:spLocks noChangeArrowheads="1"/>
            </p:cNvSpPr>
            <p:nvPr/>
          </p:nvSpPr>
          <p:spPr bwMode="auto">
            <a:xfrm>
              <a:off x="192" y="681"/>
              <a:ext cx="1296" cy="231"/>
            </a:xfrm>
            <a:prstGeom prst="rect">
              <a:avLst/>
            </a:prstGeom>
            <a:solidFill>
              <a:srgbClr val="FFFFC8"/>
            </a:solidFill>
            <a:ln w="19050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Name</a:t>
              </a:r>
              <a:r>
                <a:rPr lang="en-US" sz="1800" dirty="0">
                  <a:latin typeface="Times New Roman" pitchFamily="1" charset="0"/>
                </a:rPr>
                <a:t> of Algorithm</a:t>
              </a:r>
            </a:p>
          </p:txBody>
        </p:sp>
        <p:sp>
          <p:nvSpPr>
            <p:cNvPr id="529416" name="Line 8"/>
            <p:cNvSpPr>
              <a:spLocks noChangeShapeType="1"/>
            </p:cNvSpPr>
            <p:nvPr/>
          </p:nvSpPr>
          <p:spPr bwMode="auto">
            <a:xfrm flipH="1">
              <a:off x="673" y="863"/>
              <a:ext cx="144" cy="242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" name="Group 35"/>
          <p:cNvGrpSpPr>
            <a:grpSpLocks/>
          </p:cNvGrpSpPr>
          <p:nvPr/>
        </p:nvGrpSpPr>
        <p:grpSpPr bwMode="auto">
          <a:xfrm>
            <a:off x="4190970" y="860960"/>
            <a:ext cx="2362200" cy="866775"/>
            <a:chOff x="1680" y="681"/>
            <a:chExt cx="1488" cy="546"/>
          </a:xfrm>
        </p:grpSpPr>
        <p:sp>
          <p:nvSpPr>
            <p:cNvPr id="529415" name="Text Box 7"/>
            <p:cNvSpPr txBox="1">
              <a:spLocks noChangeArrowheads="1"/>
            </p:cNvSpPr>
            <p:nvPr/>
          </p:nvSpPr>
          <p:spPr bwMode="auto">
            <a:xfrm>
              <a:off x="1680" y="681"/>
              <a:ext cx="1488" cy="231"/>
            </a:xfrm>
            <a:prstGeom prst="rect">
              <a:avLst/>
            </a:prstGeom>
            <a:solidFill>
              <a:srgbClr val="FFFFC8"/>
            </a:solidFill>
            <a:ln w="19050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Parameters</a:t>
              </a:r>
              <a:r>
                <a:rPr lang="en-US" sz="1800" dirty="0">
                  <a:latin typeface="Times New Roman" pitchFamily="1" charset="0"/>
                </a:rPr>
                <a:t>: A and </a:t>
              </a:r>
              <a:r>
                <a:rPr lang="en-US" sz="1800" dirty="0" err="1">
                  <a:latin typeface="Times New Roman" pitchFamily="1" charset="0"/>
                </a:rPr>
                <a:t>n</a:t>
              </a:r>
              <a:endParaRPr lang="en-US" sz="1800" dirty="0">
                <a:latin typeface="Times New Roman" pitchFamily="1" charset="0"/>
              </a:endParaRPr>
            </a:p>
          </p:txBody>
        </p:sp>
        <p:sp>
          <p:nvSpPr>
            <p:cNvPr id="28" name="Line 9"/>
            <p:cNvSpPr>
              <a:spLocks noChangeShapeType="1"/>
            </p:cNvSpPr>
            <p:nvPr/>
          </p:nvSpPr>
          <p:spPr bwMode="auto">
            <a:xfrm flipH="1">
              <a:off x="1696" y="933"/>
              <a:ext cx="821" cy="29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4" name="Group 36"/>
          <p:cNvGrpSpPr>
            <a:grpSpLocks/>
          </p:cNvGrpSpPr>
          <p:nvPr/>
        </p:nvGrpSpPr>
        <p:grpSpPr bwMode="auto">
          <a:xfrm>
            <a:off x="4851396" y="1416047"/>
            <a:ext cx="3657600" cy="717550"/>
            <a:chOff x="2928" y="796"/>
            <a:chExt cx="2304" cy="452"/>
          </a:xfrm>
        </p:grpSpPr>
        <p:sp>
          <p:nvSpPr>
            <p:cNvPr id="529419" name="Text Box 11"/>
            <p:cNvSpPr txBox="1">
              <a:spLocks noChangeArrowheads="1"/>
            </p:cNvSpPr>
            <p:nvPr/>
          </p:nvSpPr>
          <p:spPr bwMode="auto">
            <a:xfrm>
              <a:off x="3744" y="796"/>
              <a:ext cx="1488" cy="404"/>
            </a:xfrm>
            <a:prstGeom prst="rect">
              <a:avLst/>
            </a:prstGeom>
            <a:solidFill>
              <a:srgbClr val="FFFFC8"/>
            </a:solidFill>
            <a:ln w="22225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dirty="0">
                  <a:latin typeface="Times New Roman" pitchFamily="1" charset="0"/>
                </a:rPr>
                <a:t>Some </a:t>
              </a:r>
              <a:r>
                <a:rPr lang="en-US" sz="1800" i="1" dirty="0">
                  <a:solidFill>
                    <a:srgbClr val="FF0000"/>
                  </a:solidFill>
                  <a:latin typeface="Times New Roman" pitchFamily="1" charset="0"/>
                </a:rPr>
                <a:t>comments</a:t>
              </a:r>
              <a:r>
                <a:rPr lang="en-US" sz="1800" dirty="0">
                  <a:latin typeface="Times New Roman" pitchFamily="1" charset="0"/>
                </a:rPr>
                <a:t> for human understanding</a:t>
              </a:r>
            </a:p>
          </p:txBody>
        </p:sp>
        <p:sp>
          <p:nvSpPr>
            <p:cNvPr id="529420" name="Line 12"/>
            <p:cNvSpPr>
              <a:spLocks noChangeShapeType="1"/>
            </p:cNvSpPr>
            <p:nvPr/>
          </p:nvSpPr>
          <p:spPr bwMode="auto">
            <a:xfrm flipH="1">
              <a:off x="2928" y="1152"/>
              <a:ext cx="816" cy="96"/>
            </a:xfrm>
            <a:prstGeom prst="line">
              <a:avLst/>
            </a:prstGeom>
            <a:noFill/>
            <a:ln w="22225">
              <a:solidFill>
                <a:srgbClr val="0000FF"/>
              </a:solidFill>
              <a:prstDash val="solid"/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32" name="Group 31"/>
          <p:cNvGrpSpPr/>
          <p:nvPr/>
        </p:nvGrpSpPr>
        <p:grpSpPr>
          <a:xfrm>
            <a:off x="1888041" y="5080000"/>
            <a:ext cx="2362200" cy="818059"/>
            <a:chOff x="5952029" y="2980273"/>
            <a:chExt cx="2362200" cy="818059"/>
          </a:xfrm>
        </p:grpSpPr>
        <p:sp>
          <p:nvSpPr>
            <p:cNvPr id="30" name="Text Box 7"/>
            <p:cNvSpPr txBox="1">
              <a:spLocks noChangeArrowheads="1"/>
            </p:cNvSpPr>
            <p:nvPr/>
          </p:nvSpPr>
          <p:spPr bwMode="auto">
            <a:xfrm>
              <a:off x="5952029" y="3429000"/>
              <a:ext cx="2362200" cy="369332"/>
            </a:xfrm>
            <a:prstGeom prst="rect">
              <a:avLst/>
            </a:prstGeom>
            <a:solidFill>
              <a:srgbClr val="FFFFC8"/>
            </a:solidFill>
            <a:ln w="22225">
              <a:solidFill>
                <a:srgbClr val="0000FF"/>
              </a:solidFill>
              <a:prstDash val="sysDot"/>
              <a:miter lim="800000"/>
              <a:headEnd/>
              <a:tailEnd/>
            </a:ln>
            <a:effectLst/>
          </p:spPr>
          <p:txBody>
            <a:bodyPr lIns="45720" rIns="45720">
              <a:prstTxWarp prst="textNoShape">
                <a:avLst/>
              </a:prstTxWarp>
              <a:spAutoFit/>
            </a:bodyPr>
            <a:lstStyle/>
            <a:p>
              <a:pPr>
                <a:spcBef>
                  <a:spcPct val="50000"/>
                </a:spcBef>
              </a:pPr>
              <a:r>
                <a:rPr lang="en-US" sz="1800" i="1" dirty="0" smtClean="0">
                  <a:solidFill>
                    <a:srgbClr val="FF0000"/>
                  </a:solidFill>
                  <a:latin typeface="Times New Roman" pitchFamily="1" charset="0"/>
                </a:rPr>
                <a:t>Value returned</a:t>
              </a:r>
              <a:r>
                <a:rPr lang="en-US" sz="1800" dirty="0" smtClean="0">
                  <a:solidFill>
                    <a:srgbClr val="FF0000"/>
                  </a:solidFill>
                  <a:latin typeface="Times New Roman" pitchFamily="1" charset="0"/>
                </a:rPr>
                <a:t>:</a:t>
              </a:r>
              <a:r>
                <a:rPr lang="en-US" sz="1800" dirty="0" smtClean="0">
                  <a:latin typeface="Times New Roman" pitchFamily="1" charset="0"/>
                </a:rPr>
                <a:t> Sum</a:t>
              </a:r>
              <a:endParaRPr lang="en-US" sz="1800" dirty="0">
                <a:latin typeface="Times New Roman" pitchFamily="1" charset="0"/>
              </a:endParaRPr>
            </a:p>
          </p:txBody>
        </p:sp>
        <p:sp>
          <p:nvSpPr>
            <p:cNvPr id="31" name="Line 9"/>
            <p:cNvSpPr>
              <a:spLocks noChangeShapeType="1"/>
            </p:cNvSpPr>
            <p:nvPr/>
          </p:nvSpPr>
          <p:spPr bwMode="auto">
            <a:xfrm flipH="1" flipV="1">
              <a:off x="6553187" y="2980273"/>
              <a:ext cx="677345" cy="448726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8082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52400"/>
            <a:ext cx="8196263" cy="685800"/>
          </a:xfrm>
        </p:spPr>
        <p:txBody>
          <a:bodyPr/>
          <a:lstStyle/>
          <a:p>
            <a:r>
              <a:rPr lang="en-US"/>
              <a:t>Our Top-Down Design</a:t>
            </a:r>
          </a:p>
        </p:txBody>
      </p:sp>
      <p:sp>
        <p:nvSpPr>
          <p:cNvPr id="5580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3200400"/>
            <a:ext cx="8153400" cy="2844800"/>
          </a:xfrm>
        </p:spPr>
        <p:txBody>
          <a:bodyPr/>
          <a:lstStyle/>
          <a:p>
            <a:pPr lvl="1"/>
            <a:r>
              <a:rPr lang="en-US"/>
              <a:t>Achieves good division-of-labour</a:t>
            </a:r>
          </a:p>
          <a:p>
            <a:r>
              <a:rPr lang="en-US"/>
              <a:t>Made use of top-down design and abstraction</a:t>
            </a:r>
          </a:p>
          <a:p>
            <a:pPr lvl="1"/>
            <a:r>
              <a:rPr lang="en-US"/>
              <a:t>Separate </a:t>
            </a:r>
            <a:r>
              <a:rPr lang="en-US">
                <a:solidFill>
                  <a:srgbClr val="0000CC"/>
                </a:solidFill>
              </a:rPr>
              <a:t>“high-level”</a:t>
            </a:r>
            <a:r>
              <a:rPr lang="en-US"/>
              <a:t> view from “low-level” details</a:t>
            </a:r>
          </a:p>
          <a:p>
            <a:pPr lvl="1"/>
            <a:r>
              <a:rPr lang="en-US"/>
              <a:t>Make difficult problems more manageable</a:t>
            </a:r>
          </a:p>
          <a:p>
            <a:pPr lvl="1"/>
            <a:r>
              <a:rPr lang="en-US"/>
              <a:t>Allows piece-by-piece development of algorithms</a:t>
            </a:r>
          </a:p>
          <a:p>
            <a:pPr lvl="1"/>
            <a:r>
              <a:rPr lang="en-US"/>
              <a:t>Key concept in computer science</a:t>
            </a:r>
          </a:p>
        </p:txBody>
      </p:sp>
      <p:sp>
        <p:nvSpPr>
          <p:cNvPr id="558085" name="Text Box 5"/>
          <p:cNvSpPr txBox="1">
            <a:spLocks noChangeArrowheads="1"/>
          </p:cNvSpPr>
          <p:nvPr/>
        </p:nvSpPr>
        <p:spPr bwMode="auto">
          <a:xfrm>
            <a:off x="1524000" y="1752600"/>
            <a:ext cx="2971800" cy="482600"/>
          </a:xfrm>
          <a:prstGeom prst="rect">
            <a:avLst/>
          </a:prstGeom>
          <a:solidFill>
            <a:srgbClr val="E0FFE0"/>
          </a:solidFill>
          <a:ln w="2540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Pat-Match(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n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0000CC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0000CC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6" name="Line 6"/>
          <p:cNvSpPr>
            <a:spLocks noChangeShapeType="1"/>
          </p:cNvSpPr>
          <p:nvPr/>
        </p:nvSpPr>
        <p:spPr bwMode="auto">
          <a:xfrm>
            <a:off x="2971800" y="2209800"/>
            <a:ext cx="0" cy="304800"/>
          </a:xfrm>
          <a:prstGeom prst="line">
            <a:avLst/>
          </a:prstGeom>
          <a:noFill/>
          <a:ln w="25400">
            <a:solidFill>
              <a:srgbClr val="0000FF"/>
            </a:solidFill>
            <a:round/>
            <a:headEnd/>
            <a:tailEnd type="triangle" w="med" len="med"/>
          </a:ln>
          <a:effectLst/>
        </p:spPr>
        <p:txBody>
          <a:bodyPr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58087" name="Text Box 7"/>
          <p:cNvSpPr txBox="1">
            <a:spLocks noChangeArrowheads="1"/>
          </p:cNvSpPr>
          <p:nvPr/>
        </p:nvSpPr>
        <p:spPr bwMode="auto">
          <a:xfrm>
            <a:off x="1676400" y="2514600"/>
            <a:ext cx="2514600" cy="479425"/>
          </a:xfrm>
          <a:prstGeom prst="rect">
            <a:avLst/>
          </a:prstGeom>
          <a:solidFill>
            <a:srgbClr val="FFFFC8"/>
          </a:solidFill>
          <a:ln w="22225">
            <a:solidFill>
              <a:srgbClr val="FF3300"/>
            </a:solidFill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Match(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S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k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P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,</a:t>
            </a:r>
            <a:r>
              <a:rPr lang="en-US" sz="2400" i="1">
                <a:solidFill>
                  <a:srgbClr val="FF0000"/>
                </a:solidFill>
                <a:latin typeface="Times New Roman" pitchFamily="1" charset="0"/>
              </a:rPr>
              <a:t>m</a:t>
            </a:r>
            <a:r>
              <a:rPr lang="en-US" sz="2400">
                <a:solidFill>
                  <a:srgbClr val="FF0000"/>
                </a:solidFill>
                <a:latin typeface="Times New Roman" pitchFamily="1" charset="0"/>
              </a:rPr>
              <a:t>)</a:t>
            </a:r>
          </a:p>
        </p:txBody>
      </p:sp>
      <p:sp>
        <p:nvSpPr>
          <p:cNvPr id="558089" name="Text Box 9"/>
          <p:cNvSpPr txBox="1">
            <a:spLocks noChangeArrowheads="1"/>
          </p:cNvSpPr>
          <p:nvPr/>
        </p:nvSpPr>
        <p:spPr bwMode="auto">
          <a:xfrm>
            <a:off x="4876799" y="1771650"/>
            <a:ext cx="2624667" cy="400110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wrap="square"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“</a:t>
            </a:r>
            <a:r>
              <a:rPr lang="en-US" i="1" dirty="0" smtClean="0">
                <a:solidFill>
                  <a:srgbClr val="0000CC"/>
                </a:solidFill>
                <a:latin typeface="Times New Roman" pitchFamily="1" charset="0"/>
              </a:rPr>
              <a:t>higher-</a:t>
            </a:r>
            <a:r>
              <a:rPr lang="en-US" i="1" dirty="0">
                <a:solidFill>
                  <a:srgbClr val="0000CC"/>
                </a:solidFill>
                <a:latin typeface="Times New Roman" pitchFamily="1" charset="0"/>
              </a:rPr>
              <a:t>level” view</a:t>
            </a:r>
          </a:p>
        </p:txBody>
      </p:sp>
      <p:sp>
        <p:nvSpPr>
          <p:cNvPr id="558090" name="Text Box 10"/>
          <p:cNvSpPr txBox="1">
            <a:spLocks noChangeArrowheads="1"/>
          </p:cNvSpPr>
          <p:nvPr/>
        </p:nvSpPr>
        <p:spPr bwMode="auto">
          <a:xfrm>
            <a:off x="4876800" y="2517775"/>
            <a:ext cx="2909888" cy="396875"/>
          </a:xfrm>
          <a:prstGeom prst="rect">
            <a:avLst/>
          </a:prstGeom>
          <a:noFill/>
          <a:ln w="25400">
            <a:noFill/>
            <a:miter lim="800000"/>
            <a:headEnd/>
            <a:tailEnd/>
          </a:ln>
          <a:effectLst/>
        </p:spPr>
        <p:txBody>
          <a:bodyPr lIns="45720" rIns="45720">
            <a:prstTxWarp prst="textNoShape">
              <a:avLst/>
            </a:prstTxWarp>
            <a:spAutoFit/>
          </a:bodyPr>
          <a:lstStyle/>
          <a:p>
            <a:pPr>
              <a:spcBef>
                <a:spcPct val="50000"/>
              </a:spcBef>
            </a:pPr>
            <a:r>
              <a:rPr lang="en-US" i="1">
                <a:solidFill>
                  <a:srgbClr val="FF0000"/>
                </a:solidFill>
                <a:latin typeface="Times New Roman" pitchFamily="1" charset="0"/>
              </a:rPr>
              <a:t>“high-level” primitive</a:t>
            </a:r>
          </a:p>
        </p:txBody>
      </p:sp>
      <p:sp>
        <p:nvSpPr>
          <p:cNvPr id="558092" name="Rectangle 12"/>
          <p:cNvSpPr>
            <a:spLocks noChangeArrowheads="1"/>
          </p:cNvSpPr>
          <p:nvPr/>
        </p:nvSpPr>
        <p:spPr bwMode="auto">
          <a:xfrm>
            <a:off x="457200" y="1143000"/>
            <a:ext cx="8153400" cy="7620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90488" tIns="44450" rIns="90488" bIns="44450">
            <a:prstTxWarp prst="textNoShape">
              <a:avLst/>
            </a:prstTxWarp>
          </a:bodyPr>
          <a:lstStyle/>
          <a:p>
            <a:pPr marL="285750" indent="-285750">
              <a:lnSpc>
                <a:spcPct val="90000"/>
              </a:lnSpc>
              <a:spcBef>
                <a:spcPct val="50000"/>
              </a:spcBef>
              <a:buFont typeface="Wingdings" pitchFamily="1" charset="2"/>
              <a:buChar char="v"/>
            </a:pPr>
            <a:r>
              <a:rPr lang="en-US" sz="2800">
                <a:solidFill>
                  <a:srgbClr val="0000CC"/>
                </a:solidFill>
                <a:latin typeface="Times New Roman" pitchFamily="1" charset="0"/>
              </a:rPr>
              <a:t>Our pattern matching alg. consists of two modules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3" dur="500"/>
                                        <p:tgtEl>
                                          <p:spTgt spid="5580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8" dur="500"/>
                                        <p:tgtEl>
                                          <p:spTgt spid="5580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1" dur="500"/>
                                        <p:tgtEl>
                                          <p:spTgt spid="5580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808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8083" grpId="0" build="p"/>
      <p:bldP spid="558085" grpId="0" animBg="1"/>
      <p:bldP spid="558086" grpId="0" animBg="1"/>
      <p:bldP spid="558087" grpId="0" animBg="1"/>
      <p:bldP spid="558089" grpId="0"/>
      <p:bldP spid="558090" grpId="0"/>
    </p:bldLst>
  </p:timing>
</p:sld>
</file>

<file path=ppt/slides/slide4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6274" name="AutoShape 2"/>
          <p:cNvSpPr>
            <a:spLocks noChangeArrowheads="1"/>
          </p:cNvSpPr>
          <p:nvPr/>
        </p:nvSpPr>
        <p:spPr bwMode="auto">
          <a:xfrm>
            <a:off x="2209800" y="3581400"/>
            <a:ext cx="2209800" cy="381000"/>
          </a:xfrm>
          <a:prstGeom prst="roundRect">
            <a:avLst>
              <a:gd name="adj" fmla="val 16667"/>
            </a:avLst>
          </a:prstGeom>
          <a:solidFill>
            <a:srgbClr val="FFFFC8"/>
          </a:solidFill>
          <a:ln w="19050">
            <a:solidFill>
              <a:srgbClr val="FF0000"/>
            </a:solidFill>
            <a:round/>
            <a:headEnd/>
            <a:tailEnd/>
          </a:ln>
          <a:effectLst/>
        </p:spPr>
        <p:txBody>
          <a:bodyPr wrap="none" lIns="45720" rIns="45720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66275" name="Rectangle 3"/>
          <p:cNvSpPr>
            <a:spLocks noGrp="1" noChangeArrowheads="1"/>
          </p:cNvSpPr>
          <p:nvPr>
            <p:ph type="title"/>
          </p:nvPr>
        </p:nvSpPr>
        <p:spPr>
          <a:xfrm>
            <a:off x="304800" y="131763"/>
            <a:ext cx="8196263" cy="649287"/>
          </a:xfrm>
        </p:spPr>
        <p:txBody>
          <a:bodyPr/>
          <a:lstStyle/>
          <a:p>
            <a:r>
              <a:rPr lang="en-US"/>
              <a:t>Pattern Matching: Pat-Match (</a:t>
            </a:r>
            <a:r>
              <a:rPr lang="en-US" i="1">
                <a:solidFill>
                  <a:srgbClr val="FF0000"/>
                </a:solidFill>
              </a:rPr>
              <a:t>1</a:t>
            </a:r>
            <a:r>
              <a:rPr lang="en-US" i="1" baseline="30000">
                <a:solidFill>
                  <a:srgbClr val="FF0000"/>
                </a:solidFill>
              </a:rPr>
              <a:t>st</a:t>
            </a:r>
            <a:r>
              <a:rPr lang="en-US" i="1">
                <a:solidFill>
                  <a:srgbClr val="FF0000"/>
                </a:solidFill>
              </a:rPr>
              <a:t> draft</a:t>
            </a:r>
            <a:r>
              <a:rPr lang="en-US"/>
              <a:t>)</a:t>
            </a:r>
          </a:p>
        </p:txBody>
      </p:sp>
      <p:sp>
        <p:nvSpPr>
          <p:cNvPr id="566276" name="Text Box 4"/>
          <p:cNvSpPr txBox="1">
            <a:spLocks noChangeArrowheads="1"/>
          </p:cNvSpPr>
          <p:nvPr/>
        </p:nvSpPr>
        <p:spPr bwMode="auto">
          <a:xfrm>
            <a:off x="990600" y="2057400"/>
            <a:ext cx="6858000" cy="3470275"/>
          </a:xfrm>
          <a:prstGeom prst="rect">
            <a:avLst/>
          </a:prstGeom>
          <a:noFill/>
          <a:ln w="25400">
            <a:solidFill>
              <a:srgbClr val="000099"/>
            </a:solidFill>
            <a:miter lim="800000"/>
            <a:headEnd/>
            <a:tailEnd/>
          </a:ln>
          <a:effectLst/>
        </p:spPr>
        <p:txBody>
          <a:bodyPr lIns="182562" tIns="46038" rIns="182562" bIns="46038">
            <a:prstTxWarp prst="textNoShape">
              <a:avLst/>
            </a:prstTxWarp>
            <a:spAutoFit/>
          </a:bodyPr>
          <a:lstStyle/>
          <a:p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Pat-Match(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S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n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P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,</a:t>
            </a:r>
            <a:r>
              <a:rPr lang="en-US" i="1" u="sng">
                <a:solidFill>
                  <a:srgbClr val="FF3300"/>
                </a:solidFill>
                <a:latin typeface="Courier New" pitchFamily="1" charset="0"/>
              </a:rPr>
              <a:t>m</a:t>
            </a:r>
            <a:r>
              <a:rPr lang="en-US" u="sng">
                <a:solidFill>
                  <a:srgbClr val="FF3300"/>
                </a:solidFill>
                <a:latin typeface="Courier New" pitchFamily="1" charset="0"/>
              </a:rPr>
              <a:t>);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(* Finds all occurrences of P in S *)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</a:rPr>
              <a:t>begin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</a:rPr>
              <a:t>  k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 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while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(k &lt;= n-m+1)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do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if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Match(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S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P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,</a:t>
            </a:r>
            <a:r>
              <a:rPr lang="en-US" i="1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m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) = Yes</a:t>
            </a:r>
          </a:p>
          <a:p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    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then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</a:t>
            </a:r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Print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 “Match at pos ”, k; 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endif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  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k  k+1;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  endwhile</a:t>
            </a:r>
          </a:p>
          <a:p>
            <a:r>
              <a:rPr lang="en-US">
                <a:solidFill>
                  <a:schemeClr val="tx1"/>
                </a:solidFill>
                <a:latin typeface="Courier New" pitchFamily="1" charset="0"/>
                <a:sym typeface="Wingdings" pitchFamily="1" charset="2"/>
              </a:rPr>
              <a:t>end</a:t>
            </a:r>
            <a:r>
              <a:rPr lang="en-US">
                <a:solidFill>
                  <a:srgbClr val="FF3300"/>
                </a:solidFill>
                <a:latin typeface="Courier New" pitchFamily="1" charset="0"/>
                <a:sym typeface="Wingdings" pitchFamily="1" charset="2"/>
              </a:rPr>
              <a:t>;</a:t>
            </a:r>
          </a:p>
        </p:txBody>
      </p:sp>
      <p:sp>
        <p:nvSpPr>
          <p:cNvPr id="56627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533400" y="1143000"/>
            <a:ext cx="7772400" cy="838200"/>
          </a:xfrm>
        </p:spPr>
        <p:txBody>
          <a:bodyPr/>
          <a:lstStyle/>
          <a:p>
            <a:r>
              <a:rPr lang="en-US" sz="2400" i="1"/>
              <a:t>Preconditions:</a:t>
            </a:r>
            <a:r>
              <a:rPr lang="en-US" sz="2000"/>
              <a:t>  The variables </a:t>
            </a:r>
            <a:r>
              <a:rPr lang="en-US" sz="2000" i="1"/>
              <a:t>n</a:t>
            </a:r>
            <a:r>
              <a:rPr lang="en-US" sz="2000"/>
              <a:t>, </a:t>
            </a:r>
            <a:r>
              <a:rPr lang="en-US" sz="2000" i="1"/>
              <a:t>m</a:t>
            </a:r>
            <a:r>
              <a:rPr lang="en-US" sz="2000"/>
              <a:t>, and the arrays </a:t>
            </a:r>
            <a:r>
              <a:rPr lang="en-US" sz="2000" i="1"/>
              <a:t>S</a:t>
            </a:r>
            <a:r>
              <a:rPr lang="en-US" sz="2000"/>
              <a:t> and </a:t>
            </a:r>
            <a:r>
              <a:rPr lang="en-US" sz="2000" i="1"/>
              <a:t>P</a:t>
            </a:r>
            <a:r>
              <a:rPr lang="en-US" sz="2000"/>
              <a:t> have been read into memory.</a:t>
            </a:r>
            <a:r>
              <a:rPr lang="en-US" sz="2400"/>
              <a:t>  </a:t>
            </a:r>
          </a:p>
        </p:txBody>
      </p:sp>
      <p:grpSp>
        <p:nvGrpSpPr>
          <p:cNvPr id="566278" name="Group 6"/>
          <p:cNvGrpSpPr>
            <a:grpSpLocks/>
          </p:cNvGrpSpPr>
          <p:nvPr/>
        </p:nvGrpSpPr>
        <p:grpSpPr bwMode="auto">
          <a:xfrm>
            <a:off x="3505200" y="3962400"/>
            <a:ext cx="4419600" cy="1752600"/>
            <a:chOff x="2208" y="2496"/>
            <a:chExt cx="2784" cy="1104"/>
          </a:xfrm>
        </p:grpSpPr>
        <p:sp>
          <p:nvSpPr>
            <p:cNvPr id="566279" name="AutoShape 7"/>
            <p:cNvSpPr>
              <a:spLocks noChangeArrowheads="1"/>
            </p:cNvSpPr>
            <p:nvPr/>
          </p:nvSpPr>
          <p:spPr bwMode="auto">
            <a:xfrm>
              <a:off x="2208" y="2880"/>
              <a:ext cx="2784" cy="720"/>
            </a:xfrm>
            <a:prstGeom prst="roundRect">
              <a:avLst>
                <a:gd name="adj" fmla="val 16667"/>
              </a:avLst>
            </a:prstGeom>
            <a:solidFill>
              <a:srgbClr val="E0FFE0"/>
            </a:solidFill>
            <a:ln w="25400">
              <a:solidFill>
                <a:srgbClr val="0000FF"/>
              </a:solidFill>
              <a:round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r>
                <a:rPr lang="en-US" b="0">
                  <a:latin typeface="Times New Roman" pitchFamily="1" charset="0"/>
                </a:rPr>
                <a:t>Use the </a:t>
              </a:r>
              <a:r>
                <a:rPr lang="en-US" i="1">
                  <a:solidFill>
                    <a:srgbClr val="FF0000"/>
                  </a:solidFill>
                  <a:latin typeface="Times New Roman" pitchFamily="1" charset="0"/>
                </a:rPr>
                <a:t>“high level primitive operation”</a:t>
              </a:r>
              <a:endParaRPr lang="en-US" sz="2400" b="0">
                <a:solidFill>
                  <a:schemeClr val="tx1"/>
                </a:solidFill>
                <a:latin typeface="Times New Roman" pitchFamily="1" charset="0"/>
              </a:endParaRPr>
            </a:p>
            <a:p>
              <a:r>
                <a:rPr lang="en-US">
                  <a:latin typeface="Courier New" pitchFamily="1" charset="0"/>
                </a:rPr>
                <a:t>Match(</a:t>
              </a:r>
              <a:r>
                <a:rPr lang="en-US" i="1">
                  <a:latin typeface="Courier New" pitchFamily="1" charset="0"/>
                </a:rPr>
                <a:t>S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k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P</a:t>
              </a:r>
              <a:r>
                <a:rPr lang="en-US">
                  <a:latin typeface="Courier New" pitchFamily="1" charset="0"/>
                </a:rPr>
                <a:t>,</a:t>
              </a:r>
              <a:r>
                <a:rPr lang="en-US" i="1">
                  <a:latin typeface="Courier New" pitchFamily="1" charset="0"/>
                </a:rPr>
                <a:t>m</a:t>
              </a:r>
              <a:r>
                <a:rPr lang="en-US">
                  <a:latin typeface="Courier New" pitchFamily="1" charset="0"/>
                </a:rPr>
                <a:t>)</a:t>
              </a:r>
            </a:p>
            <a:p>
              <a:r>
                <a:rPr lang="en-US" b="0">
                  <a:latin typeface="Times New Roman" pitchFamily="1" charset="0"/>
                </a:rPr>
                <a:t>which can be de/refined later.</a:t>
              </a:r>
            </a:p>
          </p:txBody>
        </p:sp>
        <p:sp>
          <p:nvSpPr>
            <p:cNvPr id="566280" name="Line 8"/>
            <p:cNvSpPr>
              <a:spLocks noChangeShapeType="1"/>
            </p:cNvSpPr>
            <p:nvPr/>
          </p:nvSpPr>
          <p:spPr bwMode="auto">
            <a:xfrm flipH="1" flipV="1">
              <a:off x="2304" y="2496"/>
              <a:ext cx="240" cy="384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62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662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0978" name="Rectangle 2"/>
          <p:cNvSpPr>
            <a:spLocks noGrp="1" noChangeArrowheads="1"/>
          </p:cNvSpPr>
          <p:nvPr>
            <p:ph type="body" sz="half" idx="2"/>
          </p:nvPr>
        </p:nvSpPr>
        <p:spPr>
          <a:xfrm>
            <a:off x="338138" y="5957888"/>
            <a:ext cx="7156450" cy="533400"/>
          </a:xfrm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2000"/>
              <a:t>Figure 2.12: Final Draft of the Pattern-Matching Algorithm</a:t>
            </a:r>
          </a:p>
        </p:txBody>
      </p:sp>
      <p:pic>
        <p:nvPicPr>
          <p:cNvPr id="510979" name="Picture 3" descr="SchnGerst_f02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 l="31277" r="11330"/>
          <a:stretch>
            <a:fillRect/>
          </a:stretch>
        </p:blipFill>
        <p:spPr>
          <a:xfrm>
            <a:off x="809625" y="881063"/>
            <a:ext cx="6248400" cy="5105400"/>
          </a:xfrm>
          <a:noFill/>
          <a:ln/>
        </p:spPr>
      </p:pic>
      <p:sp>
        <p:nvSpPr>
          <p:cNvPr id="510980" name="Rectangle 4"/>
          <p:cNvSpPr>
            <a:spLocks noGrp="1" noChangeArrowheads="1"/>
          </p:cNvSpPr>
          <p:nvPr>
            <p:ph type="title"/>
          </p:nvPr>
        </p:nvSpPr>
        <p:spPr>
          <a:xfrm>
            <a:off x="304800" y="76200"/>
            <a:ext cx="8196263" cy="685800"/>
          </a:xfrm>
        </p:spPr>
        <p:txBody>
          <a:bodyPr/>
          <a:lstStyle/>
          <a:p>
            <a:r>
              <a:rPr lang="en-US"/>
              <a:t>Pattern Matching Algorithm of [SG]</a:t>
            </a:r>
          </a:p>
        </p:txBody>
      </p:sp>
      <p:grpSp>
        <p:nvGrpSpPr>
          <p:cNvPr id="510988" name="Group 12"/>
          <p:cNvGrpSpPr>
            <a:grpSpLocks/>
          </p:cNvGrpSpPr>
          <p:nvPr/>
        </p:nvGrpSpPr>
        <p:grpSpPr bwMode="auto">
          <a:xfrm>
            <a:off x="1252538" y="2481263"/>
            <a:ext cx="6942137" cy="2578100"/>
            <a:chOff x="789" y="1563"/>
            <a:chExt cx="4373" cy="1624"/>
          </a:xfrm>
        </p:grpSpPr>
        <p:sp>
          <p:nvSpPr>
            <p:cNvPr id="510981" name="Rectangle 5"/>
            <p:cNvSpPr>
              <a:spLocks noChangeArrowheads="1"/>
            </p:cNvSpPr>
            <p:nvPr/>
          </p:nvSpPr>
          <p:spPr bwMode="auto">
            <a:xfrm>
              <a:off x="789" y="1563"/>
              <a:ext cx="2928" cy="1624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510982" name="Text Box 6"/>
            <p:cNvSpPr txBox="1">
              <a:spLocks noChangeArrowheads="1"/>
            </p:cNvSpPr>
            <p:nvPr/>
          </p:nvSpPr>
          <p:spPr bwMode="auto">
            <a:xfrm>
              <a:off x="3952" y="2305"/>
              <a:ext cx="1210" cy="420"/>
            </a:xfrm>
            <a:prstGeom prst="rect">
              <a:avLst/>
            </a:prstGeom>
            <a:noFill/>
            <a:ln w="25400">
              <a:solidFill>
                <a:srgbClr val="FF3300"/>
              </a:solidFill>
              <a:miter lim="800000"/>
              <a:headEnd/>
              <a:tailEnd/>
            </a:ln>
            <a:effectLst/>
          </p:spPr>
          <p:txBody>
            <a:bodyPr wrap="none" lIns="45720" rIns="45720">
              <a:prstTxWarp prst="textNoShape">
                <a:avLst/>
              </a:prstTxWarp>
              <a:spAutoFit/>
            </a:bodyPr>
            <a:lstStyle/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This part compute</a:t>
              </a:r>
            </a:p>
            <a:p>
              <a:pPr algn="ctr"/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Match(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T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k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P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,</a:t>
              </a:r>
              <a:r>
                <a:rPr lang="en-US" sz="1800" i="1">
                  <a:solidFill>
                    <a:srgbClr val="FF0000"/>
                  </a:solidFill>
                  <a:latin typeface="Times New Roman" pitchFamily="1" charset="0"/>
                </a:rPr>
                <a:t>m</a:t>
              </a:r>
              <a:r>
                <a:rPr lang="en-US" sz="1800">
                  <a:solidFill>
                    <a:srgbClr val="FF0000"/>
                  </a:solidFill>
                  <a:latin typeface="Times New Roman" pitchFamily="1" charset="0"/>
                </a:rPr>
                <a:t>)</a:t>
              </a:r>
            </a:p>
          </p:txBody>
        </p:sp>
        <p:sp>
          <p:nvSpPr>
            <p:cNvPr id="510983" name="Line 7"/>
            <p:cNvSpPr>
              <a:spLocks noChangeShapeType="1"/>
            </p:cNvSpPr>
            <p:nvPr/>
          </p:nvSpPr>
          <p:spPr bwMode="auto">
            <a:xfrm flipH="1">
              <a:off x="3717" y="2517"/>
              <a:ext cx="240" cy="0"/>
            </a:xfrm>
            <a:prstGeom prst="line">
              <a:avLst/>
            </a:prstGeom>
            <a:noFill/>
            <a:ln w="25400">
              <a:solidFill>
                <a:srgbClr val="FF3300"/>
              </a:solidFill>
              <a:round/>
              <a:headEnd type="none" w="lg" len="lg"/>
              <a:tailEnd type="stealth" w="lg" len="lg"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grpSp>
        <p:nvGrpSpPr>
          <p:cNvPr id="510993" name="Group 17"/>
          <p:cNvGrpSpPr>
            <a:grpSpLocks/>
          </p:cNvGrpSpPr>
          <p:nvPr/>
        </p:nvGrpSpPr>
        <p:grpSpPr bwMode="auto">
          <a:xfrm>
            <a:off x="3541713" y="2062163"/>
            <a:ext cx="5602287" cy="2408237"/>
            <a:chOff x="2231" y="1299"/>
            <a:chExt cx="3529" cy="1517"/>
          </a:xfrm>
        </p:grpSpPr>
        <p:sp>
          <p:nvSpPr>
            <p:cNvPr id="510987" name="AutoShape 11"/>
            <p:cNvSpPr>
              <a:spLocks noChangeArrowheads="1"/>
            </p:cNvSpPr>
            <p:nvPr/>
          </p:nvSpPr>
          <p:spPr bwMode="auto">
            <a:xfrm>
              <a:off x="3383" y="1299"/>
              <a:ext cx="2377" cy="686"/>
            </a:xfrm>
            <a:prstGeom prst="cloudCallout">
              <a:avLst>
                <a:gd name="adj1" fmla="val -49917"/>
                <a:gd name="adj2" fmla="val 63264"/>
              </a:avLst>
            </a:prstGeom>
            <a:solidFill>
              <a:srgbClr val="FFFF99"/>
            </a:solidFill>
            <a:ln w="25400">
              <a:solidFill>
                <a:srgbClr val="FF0000"/>
              </a:solidFill>
              <a:round/>
              <a:headEnd/>
              <a:tailEnd/>
            </a:ln>
            <a:effectLst/>
          </p:spPr>
          <p:txBody>
            <a:bodyPr lIns="45720" rIns="45720" anchor="ctr">
              <a:prstTxWarp prst="textNoShape">
                <a:avLst/>
              </a:prstTxWarp>
            </a:bodyPr>
            <a:lstStyle/>
            <a:p>
              <a:pPr algn="ctr"/>
              <a:r>
                <a:rPr lang="en-US">
                  <a:solidFill>
                    <a:srgbClr val="FF0000"/>
                  </a:solidFill>
                  <a:latin typeface="Times New Roman" pitchFamily="1" charset="0"/>
                </a:rPr>
                <a:t>THINK::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 How can </a:t>
              </a:r>
              <a:r>
                <a:rPr lang="en-US" b="0" i="1">
                  <a:solidFill>
                    <a:srgbClr val="FF0000"/>
                  </a:solidFill>
                  <a:latin typeface="Times New Roman" pitchFamily="1" charset="0"/>
                </a:rPr>
                <a:t>Mismatch</a:t>
              </a:r>
              <a:r>
                <a:rPr lang="en-US" b="0">
                  <a:solidFill>
                    <a:srgbClr val="FF0000"/>
                  </a:solidFill>
                  <a:latin typeface="Times New Roman" pitchFamily="1" charset="0"/>
                </a:rPr>
                <a:t>=NO here?</a:t>
              </a:r>
            </a:p>
          </p:txBody>
        </p:sp>
        <p:grpSp>
          <p:nvGrpSpPr>
            <p:cNvPr id="510992" name="Group 16"/>
            <p:cNvGrpSpPr>
              <a:grpSpLocks/>
            </p:cNvGrpSpPr>
            <p:nvPr/>
          </p:nvGrpSpPr>
          <p:grpSpPr bwMode="auto">
            <a:xfrm>
              <a:off x="2231" y="2167"/>
              <a:ext cx="1097" cy="649"/>
              <a:chOff x="2231" y="2167"/>
              <a:chExt cx="1097" cy="649"/>
            </a:xfrm>
          </p:grpSpPr>
          <p:sp>
            <p:nvSpPr>
              <p:cNvPr id="510990" name="Line 14"/>
              <p:cNvSpPr>
                <a:spLocks noChangeShapeType="1"/>
              </p:cNvSpPr>
              <p:nvPr/>
            </p:nvSpPr>
            <p:spPr bwMode="auto">
              <a:xfrm flipH="1">
                <a:off x="2231" y="2816"/>
                <a:ext cx="484" cy="0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 type="stealth" w="lg" len="lg"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  <p:sp>
            <p:nvSpPr>
              <p:cNvPr id="510991" name="Line 15"/>
              <p:cNvSpPr>
                <a:spLocks noChangeShapeType="1"/>
              </p:cNvSpPr>
              <p:nvPr/>
            </p:nvSpPr>
            <p:spPr bwMode="auto">
              <a:xfrm flipH="1">
                <a:off x="2697" y="2167"/>
                <a:ext cx="631" cy="649"/>
              </a:xfrm>
              <a:prstGeom prst="line">
                <a:avLst/>
              </a:prstGeom>
              <a:noFill/>
              <a:ln w="25400">
                <a:solidFill>
                  <a:srgbClr val="FF0000"/>
                </a:solidFill>
                <a:round/>
                <a:headEnd/>
                <a:tailEnd/>
              </a:ln>
              <a:effectLst/>
            </p:spPr>
            <p:txBody>
              <a:bodyPr lIns="45720" rIns="45720" anchor="ctr">
                <a:prstTxWarp prst="textNoShape">
                  <a:avLst/>
                </a:prstTxWarp>
              </a:bodyPr>
              <a:lstStyle/>
              <a:p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09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11" dur="500"/>
                                        <p:tgtEl>
                                          <p:spTgt spid="5109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995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117475"/>
            <a:ext cx="8196263" cy="649288"/>
          </a:xfrm>
        </p:spPr>
        <p:txBody>
          <a:bodyPr/>
          <a:lstStyle/>
          <a:p>
            <a:r>
              <a:rPr lang="en-US"/>
              <a:t>Pattern Matching Algorithm of [SG] </a:t>
            </a:r>
          </a:p>
        </p:txBody>
      </p:sp>
      <p:sp>
        <p:nvSpPr>
          <p:cNvPr id="5099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62000" y="1524000"/>
            <a:ext cx="7772400" cy="4467225"/>
          </a:xfrm>
        </p:spPr>
        <p:txBody>
          <a:bodyPr/>
          <a:lstStyle/>
          <a:p>
            <a:pPr>
              <a:spcBef>
                <a:spcPct val="120000"/>
              </a:spcBef>
            </a:pPr>
            <a:r>
              <a:rPr lang="en-US" sz="2600" dirty="0"/>
              <a:t>Pattern-matching algorithm</a:t>
            </a:r>
          </a:p>
          <a:p>
            <a:pPr lvl="1">
              <a:spcBef>
                <a:spcPct val="120000"/>
              </a:spcBef>
            </a:pPr>
            <a:r>
              <a:rPr lang="en-US" dirty="0"/>
              <a:t>Contains a loop </a:t>
            </a:r>
            <a:r>
              <a:rPr lang="en-US" i="1" dirty="0">
                <a:solidFill>
                  <a:srgbClr val="000090"/>
                </a:solidFill>
              </a:rPr>
              <a:t>within a loop</a:t>
            </a:r>
          </a:p>
          <a:p>
            <a:pPr lvl="2">
              <a:spcBef>
                <a:spcPct val="120000"/>
              </a:spcBef>
            </a:pPr>
            <a:r>
              <a:rPr lang="en-US" sz="2200" dirty="0"/>
              <a:t>External loop iterates through possible locations of matches to pattern</a:t>
            </a:r>
          </a:p>
          <a:p>
            <a:pPr lvl="2">
              <a:spcBef>
                <a:spcPct val="120000"/>
              </a:spcBef>
            </a:pPr>
            <a:r>
              <a:rPr lang="en-US" sz="2200" dirty="0"/>
              <a:t>Internal loop iterates through corresponding characters of pattern and string to evaluate match</a:t>
            </a:r>
          </a:p>
          <a:p>
            <a:pPr>
              <a:buFont typeface="Wingdings" pitchFamily="1" charset="2"/>
              <a:buNone/>
            </a:pPr>
            <a:endParaRPr lang="en-US" sz="22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5010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74625"/>
            <a:ext cx="7775575" cy="620713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5550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2925" y="1295400"/>
            <a:ext cx="8113713" cy="4683125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/>
              <a:t> Specify algorithms using pseudo-code</a:t>
            </a:r>
          </a:p>
          <a:p>
            <a:pPr lvl="1">
              <a:lnSpc>
                <a:spcPct val="80000"/>
              </a:lnSpc>
            </a:pPr>
            <a:r>
              <a:rPr lang="en-US"/>
              <a:t>Unambiguous, readable, analyzable</a:t>
            </a:r>
          </a:p>
          <a:p>
            <a:pPr>
              <a:lnSpc>
                <a:spcPct val="80000"/>
              </a:lnSpc>
            </a:pPr>
            <a:r>
              <a:rPr lang="en-US"/>
              <a:t> Algorithm specified by three types of operations</a:t>
            </a:r>
          </a:p>
          <a:p>
            <a:pPr lvl="1">
              <a:lnSpc>
                <a:spcPct val="80000"/>
              </a:lnSpc>
            </a:pPr>
            <a:r>
              <a:rPr lang="en-US"/>
              <a:t>Sequential, conditional, and repetitive operations</a:t>
            </a:r>
          </a:p>
          <a:p>
            <a:pPr>
              <a:lnSpc>
                <a:spcPct val="80000"/>
              </a:lnSpc>
            </a:pPr>
            <a:r>
              <a:rPr lang="en-US"/>
              <a:t> Seen several examples of algorithm design</a:t>
            </a:r>
          </a:p>
          <a:p>
            <a:pPr lvl="1">
              <a:lnSpc>
                <a:spcPct val="80000"/>
              </a:lnSpc>
            </a:pPr>
            <a:r>
              <a:rPr lang="en-US"/>
              <a:t>Designing algorithm is not so hard</a:t>
            </a:r>
          </a:p>
          <a:p>
            <a:pPr lvl="1">
              <a:lnSpc>
                <a:spcPct val="80000"/>
              </a:lnSpc>
            </a:pPr>
            <a:r>
              <a:rPr lang="en-US"/>
              <a:t>Re-use, Modify/Adapt, Abstract your algorithms</a:t>
            </a:r>
          </a:p>
          <a:p>
            <a:pPr>
              <a:lnSpc>
                <a:spcPct val="80000"/>
              </a:lnSpc>
            </a:pPr>
            <a:r>
              <a:rPr lang="en-US"/>
              <a:t> Algorithm design is also a creative process</a:t>
            </a:r>
          </a:p>
          <a:p>
            <a:pPr lvl="1">
              <a:lnSpc>
                <a:spcPct val="80000"/>
              </a:lnSpc>
            </a:pPr>
            <a:r>
              <a:rPr lang="en-US"/>
              <a:t>Top-down design helps manage complexity</a:t>
            </a:r>
          </a:p>
          <a:p>
            <a:pPr lvl="1">
              <a:lnSpc>
                <a:spcPct val="80000"/>
              </a:lnSpc>
            </a:pPr>
            <a:r>
              <a:rPr lang="en-US"/>
              <a:t>Process-oriented thinking helps too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4962" name="Rectangle 2"/>
          <p:cNvSpPr>
            <a:spLocks noGrp="1" noChangeArrowheads="1"/>
          </p:cNvSpPr>
          <p:nvPr>
            <p:ph type="title"/>
          </p:nvPr>
        </p:nvSpPr>
        <p:spPr>
          <a:xfrm>
            <a:off x="447675" y="146050"/>
            <a:ext cx="7848600" cy="649288"/>
          </a:xfrm>
        </p:spPr>
        <p:txBody>
          <a:bodyPr/>
          <a:lstStyle/>
          <a:p>
            <a:r>
              <a:rPr lang="en-US"/>
              <a:t>Summary</a:t>
            </a:r>
          </a:p>
        </p:txBody>
      </p:sp>
      <p:sp>
        <p:nvSpPr>
          <p:cNvPr id="4249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47688" y="1204913"/>
            <a:ext cx="7772400" cy="4572000"/>
          </a:xfrm>
        </p:spPr>
        <p:txBody>
          <a:bodyPr/>
          <a:lstStyle/>
          <a:p>
            <a:r>
              <a:rPr lang="en-US"/>
              <a:t> Importance of “doing it”</a:t>
            </a:r>
          </a:p>
          <a:p>
            <a:pPr lvl="1"/>
            <a:r>
              <a:rPr lang="en-US"/>
              <a:t>Test out each algorithm to find out </a:t>
            </a:r>
            <a:br>
              <a:rPr lang="en-US"/>
            </a:br>
            <a:r>
              <a:rPr lang="en-US"/>
              <a:t>   “what is really happening”</a:t>
            </a:r>
          </a:p>
          <a:p>
            <a:pPr lvl="1"/>
            <a:r>
              <a:rPr lang="en-US"/>
              <a:t>Run some of the animations in the lecture notes</a:t>
            </a:r>
          </a:p>
          <a:p>
            <a:r>
              <a:rPr lang="en-US"/>
              <a:t> If you are new to algorithms</a:t>
            </a:r>
          </a:p>
          <a:p>
            <a:pPr lvl="1"/>
            <a:r>
              <a:rPr lang="en-US"/>
              <a:t>read the textbook</a:t>
            </a:r>
          </a:p>
          <a:p>
            <a:pPr lvl="1"/>
            <a:r>
              <a:rPr lang="en-US"/>
              <a:t>try out the algorithms</a:t>
            </a:r>
          </a:p>
          <a:p>
            <a:pPr lvl="1"/>
            <a:r>
              <a:rPr lang="en-US"/>
              <a:t>do the exercises</a:t>
            </a:r>
          </a:p>
          <a:p>
            <a:pPr>
              <a:buFont typeface="Wingdings" pitchFamily="1" charset="2"/>
              <a:buNone/>
            </a:pPr>
            <a:r>
              <a:rPr lang="en-US"/>
              <a:t>… The End …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03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70371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340100" y="5105400"/>
            <a:ext cx="1973263" cy="10937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70372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703263" y="2222500"/>
            <a:ext cx="7796212" cy="1219200"/>
          </a:xfrm>
          <a:noFill/>
          <a:ln/>
        </p:spPr>
        <p:txBody>
          <a:bodyPr/>
          <a:lstStyle/>
          <a:p>
            <a:pPr algn="ctr">
              <a:lnSpc>
                <a:spcPct val="80000"/>
              </a:lnSpc>
              <a:buFont typeface="Wingdings" pitchFamily="1" charset="2"/>
              <a:buNone/>
            </a:pPr>
            <a:endParaRPr lang="en-US" sz="1800">
              <a:solidFill>
                <a:srgbClr val="FF6600"/>
              </a:solidFill>
            </a:endParaRPr>
          </a:p>
          <a:p>
            <a:pPr algn="ctr">
              <a:lnSpc>
                <a:spcPct val="80000"/>
              </a:lnSpc>
              <a:buFont typeface="Wingdings" pitchFamily="1" charset="2"/>
              <a:buNone/>
            </a:pPr>
            <a:r>
              <a:rPr lang="en-US" sz="4800" b="0">
                <a:solidFill>
                  <a:srgbClr val="000099"/>
                </a:solidFill>
                <a:latin typeface="Forte" pitchFamily="1" charset="0"/>
              </a:rPr>
              <a:t>Thank</a:t>
            </a:r>
            <a:r>
              <a:rPr lang="en-US" sz="4800" b="0">
                <a:solidFill>
                  <a:srgbClr val="A81E25"/>
                </a:solidFill>
                <a:latin typeface="Forte" pitchFamily="1" charset="0"/>
              </a:rPr>
              <a:t> </a:t>
            </a:r>
            <a:r>
              <a:rPr lang="en-US" sz="4800" b="0">
                <a:solidFill>
                  <a:srgbClr val="FF3300"/>
                </a:solidFill>
                <a:latin typeface="Forte" pitchFamily="1" charset="0"/>
              </a:rPr>
              <a:t>you!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Defining a High-level Primitive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134535"/>
            <a:ext cx="7772400" cy="982133"/>
          </a:xfrm>
        </p:spPr>
        <p:txBody>
          <a:bodyPr/>
          <a:lstStyle/>
          <a:p>
            <a:r>
              <a:rPr lang="en-US" b="0" dirty="0" smtClean="0"/>
              <a:t> Then Array-Sum becomes a </a:t>
            </a:r>
            <a:r>
              <a:rPr lang="en-US" b="0" i="1" dirty="0" smtClean="0"/>
              <a:t>high- level primitive</a:t>
            </a:r>
            <a:br>
              <a:rPr lang="en-US" b="0" i="1" dirty="0" smtClean="0"/>
            </a:br>
            <a:r>
              <a:rPr lang="en-US" b="0" i="1" dirty="0" smtClean="0"/>
              <a:t>defined as  </a:t>
            </a:r>
            <a:r>
              <a:rPr lang="en-US" b="0" dirty="0" smtClean="0"/>
              <a:t>Array-Sum (</a:t>
            </a:r>
            <a:r>
              <a:rPr lang="en-US" b="0" i="1" dirty="0" smtClean="0"/>
              <a:t>A</a:t>
            </a:r>
            <a:r>
              <a:rPr lang="en-US" b="0" dirty="0" smtClean="0"/>
              <a:t>, </a:t>
            </a:r>
            <a:r>
              <a:rPr lang="en-US" b="0" i="1" dirty="0" err="1" smtClean="0"/>
              <a:t>n</a:t>
            </a:r>
            <a:r>
              <a:rPr lang="en-US" b="0" dirty="0" smtClean="0"/>
              <a:t>)</a:t>
            </a:r>
            <a:endParaRPr lang="en-US" b="0" i="1" dirty="0" smtClean="0"/>
          </a:p>
        </p:txBody>
      </p:sp>
      <p:grpSp>
        <p:nvGrpSpPr>
          <p:cNvPr id="4" name="Group 3"/>
          <p:cNvGrpSpPr/>
          <p:nvPr/>
        </p:nvGrpSpPr>
        <p:grpSpPr>
          <a:xfrm>
            <a:off x="1792750" y="2175933"/>
            <a:ext cx="5389665" cy="1270000"/>
            <a:chOff x="1202253" y="3268142"/>
            <a:chExt cx="5389665" cy="1270000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2514600" y="3268142"/>
              <a:ext cx="2413000" cy="1270000"/>
            </a:xfrm>
            <a:prstGeom prst="rect">
              <a:avLst/>
            </a:prstGeom>
            <a:solidFill>
              <a:srgbClr val="FFFFC8"/>
            </a:solidFill>
            <a:ln w="28575" cap="rnd" cmpd="sng">
              <a:solidFill>
                <a:srgbClr val="0000FF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CC"/>
                  </a:solidFill>
                  <a:latin typeface="Times New Roman" pitchFamily="1" charset="0"/>
                </a:rPr>
                <a:t>Array-Sum</a:t>
              </a:r>
              <a:endParaRPr lang="en-US" sz="2800" dirty="0">
                <a:solidFill>
                  <a:srgbClr val="0000CC"/>
                </a:solidFill>
                <a:latin typeface="Times New Roman" pitchFamily="1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676401" y="3640672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202253" y="3386674"/>
              <a:ext cx="423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/>
                <a:t>A</a:t>
              </a:r>
              <a:endParaRPr lang="en-US" sz="2400" dirty="0"/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1676404" y="4199464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1253055" y="3877734"/>
              <a:ext cx="448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n</a:t>
              </a:r>
              <a:endParaRPr lang="en-US" sz="2400" i="1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4910609" y="3691471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5740303" y="3471345"/>
              <a:ext cx="851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Sum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3" name="Rounded Rectangular Callout 12"/>
          <p:cNvSpPr/>
          <p:nvPr/>
        </p:nvSpPr>
        <p:spPr bwMode="auto">
          <a:xfrm>
            <a:off x="423336" y="8669775"/>
            <a:ext cx="3149602" cy="1574803"/>
          </a:xfrm>
          <a:prstGeom prst="wedgeRoundRectCallout">
            <a:avLst>
              <a:gd name="adj1" fmla="val -3505"/>
              <a:gd name="adj2" fmla="val -102433"/>
              <a:gd name="adj3" fmla="val 16667"/>
            </a:avLst>
          </a:prstGeom>
          <a:noFill/>
          <a:ln w="25400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These are the inputs to Array-Sum;</a:t>
            </a:r>
            <a:r>
              <a:rPr lang="en-US" b="0" dirty="0" smtClean="0"/>
              <a:t> namely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  Array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A, </a:t>
            </a:r>
          </a:p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   var</a:t>
            </a:r>
            <a:r>
              <a:rPr lang="en-US" b="0" dirty="0" smtClean="0"/>
              <a:t>iable </a:t>
            </a:r>
            <a:r>
              <a:rPr kumimoji="0" lang="en-US" sz="2000" b="0" i="0" u="none" strike="noStrike" cap="none" normalizeH="0" dirty="0" err="1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n</a:t>
            </a:r>
            <a:r>
              <a:rPr kumimoji="0" lang="en-US" sz="2000" b="0" i="0" u="none" strike="noStrike" cap="none" normalizeH="0" dirty="0" smtClean="0">
                <a:ln>
                  <a:noFill/>
                </a:ln>
                <a:solidFill>
                  <a:srgbClr val="0000FF"/>
                </a:solidFill>
                <a:effectLst/>
                <a:latin typeface="Arial" pitchFamily="1" charset="0"/>
              </a:rPr>
              <a:t>.</a:t>
            </a:r>
            <a:endParaRPr kumimoji="0" lang="en-US" sz="2000" b="0" i="0" u="none" strike="noStrike" cap="none" normalizeH="0" baseline="0" dirty="0" smtClean="0">
              <a:ln>
                <a:noFill/>
              </a:ln>
              <a:solidFill>
                <a:srgbClr val="0000FF"/>
              </a:solidFill>
              <a:effectLst/>
              <a:latin typeface="Arial" pitchFamily="1" charset="0"/>
            </a:endParaRPr>
          </a:p>
        </p:txBody>
      </p:sp>
      <p:grpSp>
        <p:nvGrpSpPr>
          <p:cNvPr id="25" name="Group 24"/>
          <p:cNvGrpSpPr/>
          <p:nvPr/>
        </p:nvGrpSpPr>
        <p:grpSpPr>
          <a:xfrm>
            <a:off x="575739" y="2980268"/>
            <a:ext cx="2810928" cy="1642545"/>
            <a:chOff x="575739" y="2980268"/>
            <a:chExt cx="2810928" cy="1642545"/>
          </a:xfrm>
        </p:grpSpPr>
        <p:sp>
          <p:nvSpPr>
            <p:cNvPr id="16" name="Rectangle 15"/>
            <p:cNvSpPr/>
            <p:nvPr/>
          </p:nvSpPr>
          <p:spPr bwMode="auto">
            <a:xfrm>
              <a:off x="575739" y="3776145"/>
              <a:ext cx="2810928" cy="84666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Inputs to Array-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Sum:</a:t>
              </a:r>
              <a:r>
                <a:rPr lang="en-US" b="0" dirty="0" smtClean="0">
                  <a:latin typeface="Times New Roman"/>
                  <a:cs typeface="Times New Roman"/>
                </a:rPr>
                <a:t> </a:t>
              </a:r>
              <a:endParaRPr lang="en-US" b="0" dirty="0" smtClean="0">
                <a:latin typeface="Times New Roman"/>
                <a:cs typeface="Times New Roman"/>
              </a:endParaRP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  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 any array </a:t>
              </a:r>
              <a:r>
                <a:rPr kumimoji="0" lang="en-US" sz="2000" b="0" i="1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A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, variable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 </a:t>
              </a:r>
              <a:r>
                <a:rPr kumimoji="0" lang="en-US" sz="2000" b="0" i="1" u="none" strike="noStrike" cap="none" normalizeH="0" dirty="0" err="1" smtClean="0">
                  <a:ln>
                    <a:noFill/>
                  </a:ln>
                  <a:effectLst/>
                  <a:latin typeface="Times New Roman"/>
                  <a:cs typeface="Times New Roman"/>
                </a:rPr>
                <a:t>n</a:t>
              </a:r>
              <a:endParaRPr kumimoji="0" lang="en-US" sz="2000" b="0" i="1" u="none" strike="noStrike" cap="none" normalizeH="0" baseline="0" dirty="0" smtClean="0">
                <a:ln>
                  <a:noFill/>
                </a:ln>
                <a:effectLst/>
                <a:latin typeface="Times New Roman"/>
                <a:cs typeface="Times New Roman"/>
              </a:endParaRPr>
            </a:p>
          </p:txBody>
        </p:sp>
        <p:cxnSp>
          <p:nvCxnSpPr>
            <p:cNvPr id="18" name="Straight Arrow Connector 17"/>
            <p:cNvCxnSpPr/>
            <p:nvPr/>
          </p:nvCxnSpPr>
          <p:spPr bwMode="auto">
            <a:xfrm rot="5400000" flipH="1" flipV="1">
              <a:off x="1049867" y="3098801"/>
              <a:ext cx="778933" cy="541867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0000FF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grpSp>
        <p:nvGrpSpPr>
          <p:cNvPr id="26" name="Group 25"/>
          <p:cNvGrpSpPr/>
          <p:nvPr/>
        </p:nvGrpSpPr>
        <p:grpSpPr>
          <a:xfrm>
            <a:off x="5367781" y="2946400"/>
            <a:ext cx="3115772" cy="1676416"/>
            <a:chOff x="5367781" y="2946400"/>
            <a:chExt cx="3115772" cy="1676416"/>
          </a:xfrm>
        </p:grpSpPr>
        <p:sp>
          <p:nvSpPr>
            <p:cNvPr id="21" name="Rectangle 20"/>
            <p:cNvSpPr/>
            <p:nvPr/>
          </p:nvSpPr>
          <p:spPr bwMode="auto">
            <a:xfrm>
              <a:off x="5367781" y="3776148"/>
              <a:ext cx="3115772" cy="846668"/>
            </a:xfrm>
            <a:prstGeom prst="rect">
              <a:avLst/>
            </a:prstGeom>
            <a:noFill/>
            <a:ln w="25400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Outputs from Array-</a:t>
              </a: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Sum:</a:t>
              </a:r>
              <a:r>
                <a:rPr lang="en-US" b="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 </a:t>
              </a:r>
            </a:p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en-US" sz="2000" b="0" i="0" u="none" strike="noStrike" cap="none" normalizeH="0" baseline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variable</a:t>
              </a:r>
              <a:r>
                <a:rPr kumimoji="0" lang="en-US" sz="2000" b="0" i="0" u="none" strike="noStrike" cap="none" normalizeH="0" dirty="0" smtClean="0">
                  <a:ln>
                    <a:noFill/>
                  </a:ln>
                  <a:solidFill>
                    <a:srgbClr val="FF0000"/>
                  </a:solidFill>
                  <a:effectLst/>
                  <a:latin typeface="Times New Roman"/>
                  <a:cs typeface="Times New Roman"/>
                </a:rPr>
                <a:t> </a:t>
              </a:r>
              <a:r>
                <a:rPr lang="en-US" b="0" dirty="0" smtClean="0">
                  <a:solidFill>
                    <a:srgbClr val="FF0000"/>
                  </a:solidFill>
                  <a:latin typeface="Times New Roman"/>
                  <a:cs typeface="Times New Roman"/>
                </a:rPr>
                <a:t>Sum</a:t>
              </a:r>
              <a:endParaRPr kumimoji="0" lang="en-US" sz="2000" b="0" i="0" u="none" strike="noStrike" cap="none" normalizeH="0" baseline="0" dirty="0" smtClean="0">
                <a:ln>
                  <a:noFill/>
                </a:ln>
                <a:solidFill>
                  <a:srgbClr val="FF0000"/>
                </a:solidFill>
                <a:effectLst/>
                <a:latin typeface="Times New Roman"/>
                <a:cs typeface="Times New Roman"/>
              </a:endParaRPr>
            </a:p>
          </p:txBody>
        </p:sp>
        <p:cxnSp>
          <p:nvCxnSpPr>
            <p:cNvPr id="22" name="Straight Arrow Connector 21"/>
            <p:cNvCxnSpPr/>
            <p:nvPr/>
          </p:nvCxnSpPr>
          <p:spPr bwMode="auto">
            <a:xfrm rot="16200000" flipV="1">
              <a:off x="6578541" y="3175060"/>
              <a:ext cx="812805" cy="355485"/>
            </a:xfrm>
            <a:prstGeom prst="straightConnector1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</p:grpSp>
      <p:sp>
        <p:nvSpPr>
          <p:cNvPr id="20" name="Content Placeholder 2"/>
          <p:cNvSpPr txBox="1">
            <a:spLocks/>
          </p:cNvSpPr>
          <p:nvPr/>
        </p:nvSpPr>
        <p:spPr bwMode="auto">
          <a:xfrm>
            <a:off x="601136" y="4690394"/>
            <a:ext cx="7941727" cy="149020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Definition:  Array-Sum 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 Array-Sum takes in as input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any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array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 variable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and it computes and returns the sum of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[1..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], namely, (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[1] +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[2] + . . . +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err="1" smtClean="0">
                <a:solidFill>
                  <a:srgbClr val="0000CC"/>
                </a:solidFill>
                <a:latin typeface="+mn-lt"/>
              </a:rPr>
              <a:t>[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]).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High-level Primitive</a:t>
            </a:r>
            <a:endParaRPr lang="en-US" dirty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139" y="2692303"/>
            <a:ext cx="7941727" cy="914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To use the high-level primitive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(or just primitive, in short)</a:t>
            </a:r>
            <a:br>
              <a:rPr lang="en-US" sz="2400" b="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  we just issue a call to that high-level primitive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601139" y="3488154"/>
            <a:ext cx="7941727" cy="120233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Example 1: 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Array-Sum (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6)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call the primitive Array-Sum to compute the sum of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[1 .. 6], and returns the sum as its value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Content Placeholder 2"/>
          <p:cNvSpPr txBox="1">
            <a:spLocks/>
          </p:cNvSpPr>
          <p:nvPr/>
        </p:nvSpPr>
        <p:spPr bwMode="auto">
          <a:xfrm>
            <a:off x="601142" y="4656534"/>
            <a:ext cx="7941727" cy="880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Example 2: 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Top </a:t>
            </a:r>
            <a:r>
              <a:rPr lang="en-US" sz="2400" b="0" kern="0" dirty="0" err="1" smtClean="0">
                <a:solidFill>
                  <a:srgbClr val="FF0000"/>
                </a:solidFill>
                <a:latin typeface="+mn-lt"/>
                <a:sym typeface="Wingdings"/>
              </a:rPr>
              <a:t>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  <a:sym typeface="Wingdings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Array-Sum (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8)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compute the sum of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B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[1 .. 8], and store that in variable Top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601145" y="5520120"/>
            <a:ext cx="7941727" cy="88066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Example 3: 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DD </a:t>
            </a:r>
            <a:r>
              <a:rPr lang="en-US" sz="2400" b="0" kern="0" dirty="0" err="1" smtClean="0">
                <a:solidFill>
                  <a:srgbClr val="FF0000"/>
                </a:solidFill>
                <a:latin typeface="+mn-lt"/>
                <a:sym typeface="Wingdings"/>
              </a:rPr>
              <a:t>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  <a:sym typeface="Wingdings"/>
              </a:rPr>
              <a:t> 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Array-Sum (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, </a:t>
            </a:r>
            <a:r>
              <a:rPr lang="en-US" sz="2400" b="0" i="1" kern="0" dirty="0" err="1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)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“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compute the sum of </a:t>
            </a:r>
            <a:r>
              <a:rPr lang="en-US" sz="2400" b="0" i="1" kern="0" dirty="0" smtClean="0">
                <a:solidFill>
                  <a:srgbClr val="FF0000"/>
                </a:solidFill>
                <a:latin typeface="+mn-lt"/>
              </a:rPr>
              <a:t>C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[1 .. </a:t>
            </a:r>
            <a:r>
              <a:rPr lang="en-US" sz="2400" b="0" i="1" kern="0" dirty="0" err="1" smtClean="0">
                <a:solidFill>
                  <a:srgbClr val="FF0000"/>
                </a:solidFill>
                <a:latin typeface="+mn-lt"/>
              </a:rPr>
              <a:t>m</a:t>
            </a: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], and store that in variable DD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601136" y="1100598"/>
            <a:ext cx="7941727" cy="149020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First, we define    Array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-Sum 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 Array-Sum takes in as input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any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array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 variable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and it computes and returns the sum of A[1..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], namely, (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[1] +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[2] + . . . +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err="1" smtClean="0">
                <a:solidFill>
                  <a:srgbClr val="0000CC"/>
                </a:solidFill>
                <a:latin typeface="+mn-lt"/>
              </a:rPr>
              <a:t>[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]).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Using a High-level Primitive</a:t>
            </a:r>
            <a:endParaRPr lang="en-US" dirty="0"/>
          </a:p>
        </p:txBody>
      </p:sp>
      <p:sp>
        <p:nvSpPr>
          <p:cNvPr id="4" name="Content Placeholder 2"/>
          <p:cNvSpPr txBox="1">
            <a:spLocks/>
          </p:cNvSpPr>
          <p:nvPr/>
        </p:nvSpPr>
        <p:spPr bwMode="auto">
          <a:xfrm>
            <a:off x="601136" y="1100598"/>
            <a:ext cx="7941727" cy="1490202"/>
          </a:xfrm>
          <a:prstGeom prst="rect">
            <a:avLst/>
          </a:prstGeom>
          <a:noFill/>
          <a:ln w="19050">
            <a:solidFill>
              <a:srgbClr val="0000FF"/>
            </a:solidFill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First, we define    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Array-Sum (</a:t>
            </a:r>
            <a:r>
              <a:rPr lang="en-US" sz="240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, </a:t>
            </a:r>
            <a:r>
              <a:rPr lang="en-US" sz="240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)</a:t>
            </a:r>
            <a:br>
              <a:rPr lang="en-US" sz="240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The high-level primitive Array-Sum takes in as input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any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array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 variable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, and it computes and returns the sum of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[1..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], namely, (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[1] + </a:t>
            </a:r>
            <a:r>
              <a:rPr lang="en-US" sz="2400" b="0" i="1" kern="0" dirty="0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[2] + . . . + 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A</a:t>
            </a:r>
            <a:r>
              <a:rPr lang="en-US" sz="2400" b="0" kern="0" dirty="0" err="1" smtClean="0">
                <a:solidFill>
                  <a:srgbClr val="0000CC"/>
                </a:solidFill>
                <a:latin typeface="+mn-lt"/>
              </a:rPr>
              <a:t>[</a:t>
            </a:r>
            <a:r>
              <a:rPr lang="en-US" sz="2400" b="0" i="1" kern="0" dirty="0" err="1" smtClean="0">
                <a:solidFill>
                  <a:srgbClr val="0000CC"/>
                </a:solidFill>
                <a:latin typeface="+mn-lt"/>
              </a:rPr>
              <a:t>n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]). 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Content Placeholder 2"/>
          <p:cNvSpPr txBox="1">
            <a:spLocks/>
          </p:cNvSpPr>
          <p:nvPr/>
        </p:nvSpPr>
        <p:spPr bwMode="auto">
          <a:xfrm>
            <a:off x="601139" y="2675370"/>
            <a:ext cx="7941727" cy="91449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0000CC"/>
                </a:solidFill>
                <a:latin typeface="+mn-lt"/>
              </a:rPr>
              <a:t>To use the high-level primitive </a:t>
            </a: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(or just primitive, in short)</a:t>
            </a:r>
            <a:br>
              <a:rPr lang="en-US" sz="2400" b="0" kern="0" dirty="0" smtClean="0">
                <a:solidFill>
                  <a:srgbClr val="0000CC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0000CC"/>
                </a:solidFill>
                <a:latin typeface="+mn-lt"/>
              </a:rPr>
              <a:t>   we just issue a call to that high-level primitive</a:t>
            </a:r>
            <a:endParaRPr kumimoji="0" lang="en-US" sz="2400" b="0" u="none" strike="noStrike" kern="0" cap="none" spc="0" normalizeH="0" baseline="0" noProof="0" dirty="0" smtClean="0">
              <a:ln>
                <a:noFill/>
              </a:ln>
              <a:solidFill>
                <a:srgbClr val="0000CC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499542" y="3691350"/>
            <a:ext cx="3818460" cy="15749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GOOD POINT #1:  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  Can call it many times, </a:t>
            </a:r>
            <a:br>
              <a:rPr lang="en-US" sz="2400" b="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  </a:t>
            </a:r>
            <a:r>
              <a:rPr kumimoji="0" lang="en-US" sz="2400" b="0" i="0" u="none" strike="noStrike" kern="0" cap="none" spc="0" normalizeH="0" noProof="0" dirty="0" smtClean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 need to rewrite the code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Content Placeholder 2"/>
          <p:cNvSpPr txBox="1">
            <a:spLocks/>
          </p:cNvSpPr>
          <p:nvPr/>
        </p:nvSpPr>
        <p:spPr bwMode="auto">
          <a:xfrm>
            <a:off x="4563464" y="3691353"/>
            <a:ext cx="4021735" cy="157491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49213" marR="0" lvl="0" indent="1588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tabLst/>
              <a:defRPr/>
            </a:pP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>GOOD POINT #2:  </a:t>
            </a:r>
            <a:r>
              <a:rPr lang="en-US" sz="2400" kern="0" dirty="0" smtClean="0">
                <a:solidFill>
                  <a:srgbClr val="FF0000"/>
                </a:solidFill>
                <a:latin typeface="+mn-lt"/>
              </a:rPr>
              <a:t/>
            </a:r>
            <a:br>
              <a:rPr lang="en-US" sz="240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  Can call it to calculate</a:t>
            </a:r>
            <a:br>
              <a:rPr lang="en-US" sz="2400" b="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  sum of different arrays </a:t>
            </a:r>
            <a:br>
              <a:rPr lang="en-US" sz="2400" b="0" kern="0" dirty="0" smtClean="0">
                <a:solidFill>
                  <a:srgbClr val="FF0000"/>
                </a:solidFill>
                <a:latin typeface="+mn-lt"/>
              </a:rPr>
            </a:br>
            <a:r>
              <a:rPr lang="en-US" sz="2400" b="0" kern="0" dirty="0" smtClean="0">
                <a:solidFill>
                  <a:srgbClr val="FF0000"/>
                </a:solidFill>
                <a:latin typeface="+mn-lt"/>
              </a:rPr>
              <a:t>  (sub-arrays) of diff. lengths</a:t>
            </a:r>
            <a:endParaRPr kumimoji="0" lang="en-US" sz="2400" b="0" i="0" u="none" strike="noStrike" kern="0" cap="none" spc="0" normalizeH="0" baseline="0" noProof="0" dirty="0" smtClean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9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Summary:  Higher</a:t>
            </a:r>
            <a:r>
              <a:rPr lang="en-US" dirty="0" smtClean="0"/>
              <a:t>-level Primitive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219200"/>
            <a:ext cx="7772400" cy="982133"/>
          </a:xfrm>
        </p:spPr>
        <p:txBody>
          <a:bodyPr/>
          <a:lstStyle/>
          <a:p>
            <a:r>
              <a:rPr lang="en-US" b="0" dirty="0" smtClean="0"/>
              <a:t> The algorithm for Array-</a:t>
            </a:r>
            <a:r>
              <a:rPr lang="en-US" b="0" dirty="0" smtClean="0"/>
              <a:t>Sum (</a:t>
            </a:r>
            <a:r>
              <a:rPr lang="en-US" b="0" i="1" dirty="0" smtClean="0"/>
              <a:t>A</a:t>
            </a:r>
            <a:r>
              <a:rPr lang="en-US" b="0" dirty="0" smtClean="0"/>
              <a:t>, </a:t>
            </a:r>
            <a:r>
              <a:rPr lang="en-US" b="0" i="1" dirty="0" err="1" smtClean="0"/>
              <a:t>n</a:t>
            </a:r>
            <a:r>
              <a:rPr lang="en-US" b="0" dirty="0" smtClean="0"/>
              <a:t>) </a:t>
            </a:r>
            <a:r>
              <a:rPr lang="en-US" b="0" dirty="0" smtClean="0"/>
              <a:t>becomes a </a:t>
            </a:r>
            <a:br>
              <a:rPr lang="en-US" b="0" dirty="0" smtClean="0"/>
            </a:br>
            <a:r>
              <a:rPr lang="en-US" b="0" dirty="0" smtClean="0"/>
              <a:t>     </a:t>
            </a:r>
            <a:r>
              <a:rPr lang="en-US" b="0" i="1" dirty="0" smtClean="0"/>
              <a:t>high- level primitive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792750" y="2480727"/>
            <a:ext cx="5389665" cy="1270000"/>
            <a:chOff x="1202253" y="3268142"/>
            <a:chExt cx="5389665" cy="1270000"/>
          </a:xfrm>
        </p:grpSpPr>
        <p:sp>
          <p:nvSpPr>
            <p:cNvPr id="5" name="Text Box 8"/>
            <p:cNvSpPr txBox="1">
              <a:spLocks noChangeArrowheads="1"/>
            </p:cNvSpPr>
            <p:nvPr/>
          </p:nvSpPr>
          <p:spPr bwMode="auto">
            <a:xfrm>
              <a:off x="2514600" y="3268142"/>
              <a:ext cx="2413000" cy="1270000"/>
            </a:xfrm>
            <a:prstGeom prst="rect">
              <a:avLst/>
            </a:prstGeom>
            <a:solidFill>
              <a:srgbClr val="FFFFC8"/>
            </a:solidFill>
            <a:ln w="28575" cap="rnd" cmpd="sng">
              <a:solidFill>
                <a:srgbClr val="0000FF"/>
              </a:solidFill>
              <a:prstDash val="solid"/>
              <a:miter lim="800000"/>
              <a:headEnd/>
              <a:tailEnd/>
            </a:ln>
            <a:effectLst/>
          </p:spPr>
          <p:txBody>
            <a:bodyPr wrap="square" lIns="45720" rIns="45720" anchor="ctr" anchorCtr="0">
              <a:prstTxWarp prst="textNoShape">
                <a:avLst/>
              </a:prstTxWarp>
              <a:noAutofit/>
            </a:bodyPr>
            <a:lstStyle/>
            <a:p>
              <a:pPr algn="ctr">
                <a:spcBef>
                  <a:spcPct val="50000"/>
                </a:spcBef>
              </a:pPr>
              <a:r>
                <a:rPr lang="en-US" sz="2800" dirty="0" smtClean="0">
                  <a:solidFill>
                    <a:srgbClr val="0000CC"/>
                  </a:solidFill>
                  <a:latin typeface="Times New Roman" pitchFamily="1" charset="0"/>
                </a:rPr>
                <a:t>Array-Sum</a:t>
              </a:r>
              <a:endParaRPr lang="en-US" sz="2800" dirty="0">
                <a:solidFill>
                  <a:srgbClr val="0000CC"/>
                </a:solidFill>
                <a:latin typeface="Times New Roman" pitchFamily="1" charset="0"/>
              </a:endParaRPr>
            </a:p>
          </p:txBody>
        </p:sp>
        <p:cxnSp>
          <p:nvCxnSpPr>
            <p:cNvPr id="6" name="Straight Connector 5"/>
            <p:cNvCxnSpPr/>
            <p:nvPr/>
          </p:nvCxnSpPr>
          <p:spPr bwMode="auto">
            <a:xfrm>
              <a:off x="1676401" y="3640672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7" name="TextBox 6"/>
            <p:cNvSpPr txBox="1"/>
            <p:nvPr/>
          </p:nvSpPr>
          <p:spPr>
            <a:xfrm>
              <a:off x="1202253" y="3386674"/>
              <a:ext cx="42325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/>
              <a:r>
                <a:rPr lang="en-US" sz="2400" i="1" dirty="0" smtClean="0"/>
                <a:t>A</a:t>
              </a:r>
              <a:endParaRPr lang="en-US" sz="2400" dirty="0"/>
            </a:p>
          </p:txBody>
        </p:sp>
        <p:cxnSp>
          <p:nvCxnSpPr>
            <p:cNvPr id="8" name="Straight Connector 7"/>
            <p:cNvCxnSpPr/>
            <p:nvPr/>
          </p:nvCxnSpPr>
          <p:spPr bwMode="auto">
            <a:xfrm>
              <a:off x="1676404" y="4199464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00009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9" name="TextBox 8"/>
            <p:cNvSpPr txBox="1"/>
            <p:nvPr/>
          </p:nvSpPr>
          <p:spPr>
            <a:xfrm>
              <a:off x="1253055" y="3877734"/>
              <a:ext cx="44883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i="1" dirty="0" err="1" smtClean="0"/>
                <a:t>n</a:t>
              </a:r>
              <a:endParaRPr lang="en-US" sz="2400" i="1" dirty="0"/>
            </a:p>
          </p:txBody>
        </p:sp>
        <p:cxnSp>
          <p:nvCxnSpPr>
            <p:cNvPr id="11" name="Straight Connector 10"/>
            <p:cNvCxnSpPr/>
            <p:nvPr/>
          </p:nvCxnSpPr>
          <p:spPr bwMode="auto">
            <a:xfrm>
              <a:off x="4910609" y="3691471"/>
              <a:ext cx="778933" cy="10054"/>
            </a:xfrm>
            <a:prstGeom prst="line">
              <a:avLst/>
            </a:prstGeom>
            <a:solidFill>
              <a:schemeClr val="accent1"/>
            </a:solidFill>
            <a:ln w="28575" cap="flat" cmpd="sng" algn="ctr">
              <a:solidFill>
                <a:srgbClr val="FF0000"/>
              </a:solidFill>
              <a:prstDash val="solid"/>
              <a:round/>
              <a:headEnd type="none" w="med" len="med"/>
              <a:tailEnd type="stealth" w="lg" len="lg"/>
            </a:ln>
            <a:effectLst/>
          </p:spPr>
        </p:cxnSp>
        <p:sp>
          <p:nvSpPr>
            <p:cNvPr id="12" name="TextBox 11"/>
            <p:cNvSpPr txBox="1"/>
            <p:nvPr/>
          </p:nvSpPr>
          <p:spPr>
            <a:xfrm>
              <a:off x="5740303" y="3471345"/>
              <a:ext cx="851615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400" dirty="0" smtClean="0">
                  <a:solidFill>
                    <a:srgbClr val="FF0000"/>
                  </a:solidFill>
                </a:rPr>
                <a:t>Sum</a:t>
              </a:r>
              <a:endParaRPr lang="en-US" sz="2400" dirty="0">
                <a:solidFill>
                  <a:srgbClr val="FF0000"/>
                </a:solidFill>
              </a:endParaRPr>
            </a:p>
          </p:txBody>
        </p:sp>
      </p:grpSp>
      <p:sp>
        <p:nvSpPr>
          <p:cNvPr id="14" name="Content Placeholder 2"/>
          <p:cNvSpPr txBox="1">
            <a:spLocks/>
          </p:cNvSpPr>
          <p:nvPr/>
        </p:nvSpPr>
        <p:spPr bwMode="auto">
          <a:xfrm>
            <a:off x="762003" y="4165545"/>
            <a:ext cx="7772400" cy="1845788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1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Can be re-used by (shared with) other people</a:t>
            </a:r>
          </a:p>
          <a:p>
            <a:pPr marL="285750" marR="0" lvl="0" indent="-285750" algn="l" defTabSz="914400" rtl="0" eaLnBrk="0" fontAlgn="base" latinLnBrk="0" hangingPunct="0">
              <a:lnSpc>
                <a:spcPct val="9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 typeface="Wingdings" pitchFamily="1" charset="2"/>
              <a:buChar char="v"/>
              <a:tabLst/>
              <a:defRPr/>
            </a:pP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Machines with this high-level primitive</a:t>
            </a:r>
            <a:b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r>
              <a:rPr kumimoji="0" lang="en-US" sz="2800" b="0" i="0" u="none" strike="noStrike" kern="0" cap="none" spc="0" normalizeH="0" baseline="0" noProof="0" dirty="0" smtClean="0">
                <a:ln>
                  <a:noFill/>
                </a:ln>
                <a:solidFill>
                  <a:srgbClr val="0000CC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    has more capability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Recap: Defining &amp; using </a:t>
            </a:r>
            <a:r>
              <a:rPr lang="en-US" sz="2800" dirty="0" smtClean="0"/>
              <a:t>high-level primitive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When we do a common task often, </a:t>
            </a:r>
            <a:br>
              <a:rPr lang="en-US" dirty="0" smtClean="0"/>
            </a:br>
            <a:r>
              <a:rPr lang="en-US" dirty="0" smtClean="0"/>
              <a:t>   we define a </a:t>
            </a:r>
            <a:r>
              <a:rPr lang="en-US" dirty="0" smtClean="0">
                <a:solidFill>
                  <a:srgbClr val="FF0000"/>
                </a:solidFill>
              </a:rPr>
              <a:t>high-level primitive</a:t>
            </a:r>
            <a:r>
              <a:rPr lang="en-US" dirty="0" smtClean="0"/>
              <a:t> </a:t>
            </a:r>
            <a:br>
              <a:rPr lang="en-US" dirty="0" smtClean="0"/>
            </a:br>
            <a:r>
              <a:rPr lang="en-US" dirty="0" smtClean="0"/>
              <a:t>      to perform the task; </a:t>
            </a:r>
          </a:p>
          <a:p>
            <a:r>
              <a:rPr lang="en-US" dirty="0" smtClean="0"/>
              <a:t> Give it a </a:t>
            </a:r>
            <a:r>
              <a:rPr lang="en-US" dirty="0" smtClean="0">
                <a:solidFill>
                  <a:srgbClr val="FF0000"/>
                </a:solidFill>
              </a:rPr>
              <a:t>good name</a:t>
            </a:r>
            <a:r>
              <a:rPr lang="en-US" dirty="0" smtClean="0"/>
              <a:t> (that suggest what it does);</a:t>
            </a:r>
            <a:br>
              <a:rPr lang="en-US" dirty="0" smtClean="0"/>
            </a:br>
            <a:r>
              <a:rPr lang="en-US" dirty="0" smtClean="0"/>
              <a:t>   specify what </a:t>
            </a:r>
            <a:r>
              <a:rPr lang="en-US" dirty="0" smtClean="0">
                <a:solidFill>
                  <a:srgbClr val="FF0000"/>
                </a:solidFill>
              </a:rPr>
              <a:t>inputs</a:t>
            </a:r>
            <a:r>
              <a:rPr lang="en-US" dirty="0" smtClean="0"/>
              <a:t> it require, and</a:t>
            </a:r>
            <a:br>
              <a:rPr lang="en-US" dirty="0" smtClean="0"/>
            </a:br>
            <a:r>
              <a:rPr lang="en-US" dirty="0" smtClean="0"/>
              <a:t>      what </a:t>
            </a:r>
            <a:r>
              <a:rPr lang="en-US" dirty="0" smtClean="0">
                <a:solidFill>
                  <a:srgbClr val="FF0000"/>
                </a:solidFill>
              </a:rPr>
              <a:t>outputs</a:t>
            </a:r>
            <a:r>
              <a:rPr lang="en-US" dirty="0" smtClean="0"/>
              <a:t> it will produce;</a:t>
            </a:r>
          </a:p>
          <a:p>
            <a:r>
              <a:rPr lang="en-US" dirty="0" smtClean="0"/>
              <a:t> Then we can </a:t>
            </a:r>
            <a:r>
              <a:rPr lang="en-US" dirty="0" smtClean="0">
                <a:solidFill>
                  <a:srgbClr val="FF0000"/>
                </a:solidFill>
              </a:rPr>
              <a:t>call the high-level primitives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    each time we need to perform that common task;</a:t>
            </a:r>
          </a:p>
          <a:p>
            <a:r>
              <a:rPr lang="en-US" dirty="0" smtClean="0"/>
              <a:t> In this way, we have extended the capability</a:t>
            </a:r>
            <a:br>
              <a:rPr lang="en-US" dirty="0" smtClean="0"/>
            </a:br>
            <a:r>
              <a:rPr lang="en-US" dirty="0" smtClean="0"/>
              <a:t>    of “the computer”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LHW-01-intro">
  <a:themeElements>
    <a:clrScheme name="">
      <a:dk1>
        <a:srgbClr val="000000"/>
      </a:dk1>
      <a:lt1>
        <a:srgbClr val="FFFFFF"/>
      </a:lt1>
      <a:dk2>
        <a:srgbClr val="000000"/>
      </a:dk2>
      <a:lt2>
        <a:srgbClr val="CECECE"/>
      </a:lt2>
      <a:accent1>
        <a:srgbClr val="DADADA"/>
      </a:accent1>
      <a:accent2>
        <a:srgbClr val="474747"/>
      </a:accent2>
      <a:accent3>
        <a:srgbClr val="FFFFFF"/>
      </a:accent3>
      <a:accent4>
        <a:srgbClr val="000000"/>
      </a:accent4>
      <a:accent5>
        <a:srgbClr val="EAEAEA"/>
      </a:accent5>
      <a:accent6>
        <a:srgbClr val="3F3F3F"/>
      </a:accent6>
      <a:hlink>
        <a:srgbClr val="676767"/>
      </a:hlink>
      <a:folHlink>
        <a:srgbClr val="919191"/>
      </a:folHlink>
    </a:clrScheme>
    <a:fontScheme name="LHW-01-intro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254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000" b="1" i="0" u="none" strike="noStrike" cap="none" normalizeH="0" baseline="0">
            <a:ln>
              <a:noFill/>
            </a:ln>
            <a:solidFill>
              <a:srgbClr val="0000FF"/>
            </a:solidFill>
            <a:effectLst/>
            <a:latin typeface="Arial" pitchFamily="1" charset="0"/>
          </a:defRPr>
        </a:defPPr>
      </a:lstStyle>
    </a:lnDef>
  </a:objectDefaults>
  <a:extraClrSchemeLst>
    <a:extraClrScheme>
      <a:clrScheme name="LHW-01-intro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LHW-01-intro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LHW-01-intro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C:\AAA-USP-Course\LeongHW-Site\Lectures\LHW-01-intro.ppt</Template>
  <TotalTime>8122</TotalTime>
  <Words>4507</Words>
  <Application>Microsoft Macintosh PowerPoint</Application>
  <PresentationFormat>On-screen Show (4:3)</PresentationFormat>
  <Paragraphs>796</Paragraphs>
  <Slides>46</Slides>
  <Notes>1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46</vt:i4>
      </vt:variant>
    </vt:vector>
  </HeadingPairs>
  <TitlesOfParts>
    <vt:vector size="47" baseType="lpstr">
      <vt:lpstr>LHW-01-intro</vt:lpstr>
      <vt:lpstr>Algorithms Problem Solving</vt:lpstr>
      <vt:lpstr>Simple iterative algorithm: Array-Sum(A,n)</vt:lpstr>
      <vt:lpstr>Exercising Algorithm Array-Sum(A,n):</vt:lpstr>
      <vt:lpstr>Defining Abstraction</vt:lpstr>
      <vt:lpstr>Defining a High-level Primitive</vt:lpstr>
      <vt:lpstr>Using a High-level Primitive</vt:lpstr>
      <vt:lpstr>Using a High-level Primitive</vt:lpstr>
      <vt:lpstr>Summary:  Higher-level Primitive</vt:lpstr>
      <vt:lpstr>Recap: Defining &amp; using high-level primitive</vt:lpstr>
      <vt:lpstr>Algorithms (Introduction)</vt:lpstr>
      <vt:lpstr>Structure of “basic iterative algorithm”</vt:lpstr>
      <vt:lpstr>Re-use of “basic iterative algorithm”</vt:lpstr>
      <vt:lpstr>Algorithmic Problem Solving</vt:lpstr>
      <vt:lpstr>An Lookup Problem</vt:lpstr>
      <vt:lpstr>Task 1: Looking, Looking, Looking…</vt:lpstr>
      <vt:lpstr>Task 1: Looking, Looking, Looking…</vt:lpstr>
      <vt:lpstr>Task 1: Sequential Search Algorithm</vt:lpstr>
      <vt:lpstr>Algorithm Sequential Search (revised)</vt:lpstr>
      <vt:lpstr>Defining another High-level Primitive</vt:lpstr>
      <vt:lpstr>Using a High-level Primitive</vt:lpstr>
      <vt:lpstr>Task 2: Big, Bigger, Biggest</vt:lpstr>
      <vt:lpstr>Task 2: Big, Bigger, Biggest</vt:lpstr>
      <vt:lpstr>Task 2: Finding the Largest</vt:lpstr>
      <vt:lpstr>Algorithm Find-Max </vt:lpstr>
      <vt:lpstr>Modular Program Design</vt:lpstr>
      <vt:lpstr>Task 3: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Example of Pattern Matching</vt:lpstr>
      <vt:lpstr>Pattern Matching: Decomposition</vt:lpstr>
      <vt:lpstr>Pattern Matching: Pat-Match</vt:lpstr>
      <vt:lpstr>Match of S[k..k+m-1] and P[1..m]</vt:lpstr>
      <vt:lpstr>Example: Match of S[4..6] and P[1..3]</vt:lpstr>
      <vt:lpstr>Example: Match of S[4..6] and P[1..3]</vt:lpstr>
      <vt:lpstr>Example: Match of T[4..6] and P[1..3]</vt:lpstr>
      <vt:lpstr>Our Top-Down Design</vt:lpstr>
      <vt:lpstr>Pattern Matching: Pat-Match (1st draft)</vt:lpstr>
      <vt:lpstr>Pattern Matching Algorithm of [SG]</vt:lpstr>
      <vt:lpstr>Pattern Matching Algorithm of [SG] </vt:lpstr>
      <vt:lpstr>Summary</vt:lpstr>
      <vt:lpstr>Summary</vt:lpstr>
      <vt:lpstr>Slide 46</vt:lpstr>
    </vt:vector>
  </TitlesOfParts>
  <Company>NUS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Lecture Title</dc:title>
  <dc:creator>CDTL</dc:creator>
  <cp:lastModifiedBy>Leong Hon Wai</cp:lastModifiedBy>
  <cp:revision>1190</cp:revision>
  <cp:lastPrinted>2000-06-13T03:03:08Z</cp:lastPrinted>
  <dcterms:created xsi:type="dcterms:W3CDTF">2013-09-30T15:36:40Z</dcterms:created>
  <dcterms:modified xsi:type="dcterms:W3CDTF">2013-09-30T16:05:04Z</dcterms:modified>
</cp:coreProperties>
</file>