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480" r:id="rId2"/>
    <p:sldId id="492" r:id="rId3"/>
    <p:sldId id="411" r:id="rId4"/>
    <p:sldId id="407" r:id="rId5"/>
    <p:sldId id="412" r:id="rId6"/>
    <p:sldId id="408" r:id="rId7"/>
    <p:sldId id="491" r:id="rId8"/>
    <p:sldId id="483" r:id="rId9"/>
    <p:sldId id="473" r:id="rId10"/>
    <p:sldId id="469" r:id="rId11"/>
    <p:sldId id="470" r:id="rId12"/>
    <p:sldId id="482" r:id="rId13"/>
    <p:sldId id="493" r:id="rId14"/>
    <p:sldId id="485" r:id="rId15"/>
    <p:sldId id="476" r:id="rId16"/>
    <p:sldId id="477" r:id="rId17"/>
    <p:sldId id="478" r:id="rId18"/>
    <p:sldId id="489" r:id="rId19"/>
    <p:sldId id="494" r:id="rId20"/>
    <p:sldId id="475" r:id="rId21"/>
    <p:sldId id="464" r:id="rId22"/>
    <p:sldId id="496" r:id="rId23"/>
    <p:sldId id="495" r:id="rId24"/>
    <p:sldId id="498" r:id="rId25"/>
    <p:sldId id="497" r:id="rId26"/>
    <p:sldId id="468" r:id="rId27"/>
    <p:sldId id="509" r:id="rId28"/>
    <p:sldId id="419" r:id="rId29"/>
    <p:sldId id="429" r:id="rId30"/>
    <p:sldId id="504" r:id="rId31"/>
    <p:sldId id="515" r:id="rId32"/>
    <p:sldId id="505" r:id="rId33"/>
    <p:sldId id="503" r:id="rId34"/>
    <p:sldId id="507" r:id="rId35"/>
    <p:sldId id="510" r:id="rId36"/>
    <p:sldId id="425" r:id="rId37"/>
    <p:sldId id="416" r:id="rId38"/>
    <p:sldId id="459" r:id="rId39"/>
    <p:sldId id="455" r:id="rId40"/>
    <p:sldId id="511" r:id="rId41"/>
    <p:sldId id="514" r:id="rId42"/>
    <p:sldId id="512" r:id="rId43"/>
  </p:sldIdLst>
  <p:sldSz cx="9144000" cy="6858000" type="screen4x3"/>
  <p:notesSz cx="6742113" cy="9906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00FF"/>
    <a:srgbClr val="969696"/>
    <a:srgbClr val="CCFFFF"/>
    <a:srgbClr val="CCECFF"/>
    <a:srgbClr val="99CCFF"/>
    <a:srgbClr val="CCFFCC"/>
    <a:srgbClr val="FFFF99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843" autoAdjust="0"/>
    <p:restoredTop sz="94576" autoAdjust="0"/>
  </p:normalViewPr>
  <p:slideViewPr>
    <p:cSldViewPr showGuides="1">
      <p:cViewPr>
        <p:scale>
          <a:sx n="75" d="100"/>
          <a:sy n="75" d="100"/>
        </p:scale>
        <p:origin x="-928" y="-3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76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Relationship Id="rId2" Type="http://schemas.openxmlformats.org/officeDocument/2006/relationships/slide" Target="slides/slide12.xml"/><Relationship Id="rId3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6F43A130-27A1-1D48-B790-7AA068327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76200"/>
            <a:ext cx="1947862" cy="614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3263" y="76200"/>
            <a:ext cx="5695950" cy="614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63" y="76200"/>
            <a:ext cx="7769225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7796212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3263" y="3835400"/>
            <a:ext cx="7796212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1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Body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60413" y="6396038"/>
            <a:ext cx="16668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6165850" y="6205538"/>
            <a:ext cx="227669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 dirty="0">
                <a:solidFill>
                  <a:srgbClr val="0000FF"/>
                </a:solidFill>
                <a:latin typeface="Book Antiqua" pitchFamily="1" charset="0"/>
              </a:rPr>
              <a:t>(UIT2201</a:t>
            </a:r>
            <a:r>
              <a:rPr lang="en-GB" sz="1200" b="0" dirty="0" smtClean="0">
                <a:solidFill>
                  <a:srgbClr val="0000FF"/>
                </a:solidFill>
                <a:latin typeface="Book Antiqua" pitchFamily="1" charset="0"/>
              </a:rPr>
              <a:t>: 4 </a:t>
            </a:r>
            <a:r>
              <a:rPr lang="en-GB" sz="1200" b="0" dirty="0">
                <a:solidFill>
                  <a:srgbClr val="0000FF"/>
                </a:solidFill>
                <a:latin typeface="Book Antiqua" pitchFamily="1" charset="0"/>
              </a:rPr>
              <a:t>Database) Page </a:t>
            </a:r>
            <a:fld id="{3039EA70-5AF9-B049-B738-0C37E8595D11}" type="slidenum">
              <a:rPr lang="en-GB" sz="1200" b="0">
                <a:solidFill>
                  <a:srgbClr val="0000FF"/>
                </a:solidFill>
                <a:latin typeface="Book Antiqua" pitchFamily="1" charset="0"/>
              </a:rPr>
              <a:pPr algn="l" eaLnBrk="0" hangingPunct="0">
                <a:spcBef>
                  <a:spcPct val="0"/>
                </a:spcBef>
              </a:pPr>
              <a:t>‹#›</a:t>
            </a:fld>
            <a:endParaRPr lang="en-GB" sz="1200" b="0" dirty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3116263" y="6475413"/>
            <a:ext cx="28114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Copyright © 2007-9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pitchFamily="1" charset="2"/>
        <a:buChar char="u"/>
        <a:defRPr sz="2400" b="1" i="1">
          <a:solidFill>
            <a:srgbClr val="008000"/>
          </a:solidFill>
          <a:latin typeface="+mn-lt"/>
          <a:ea typeface="ＭＳ Ｐゴシック" pitchFamily="1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pitchFamily="1" charset="0"/>
          <a:ea typeface="ＭＳ Ｐゴシック" pitchFamily="1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2009-03a-SQL-anim.ppt%23-1,21,Slide%20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– Info Storage and Retrieval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Aim:  Understand basics of</a:t>
            </a:r>
          </a:p>
          <a:p>
            <a:pPr lvl="1"/>
            <a:r>
              <a:rPr lang="en-US" dirty="0"/>
              <a:t> Info storage and Retrieval; </a:t>
            </a:r>
          </a:p>
          <a:p>
            <a:pPr lvl="1"/>
            <a:r>
              <a:rPr lang="en-US" dirty="0"/>
              <a:t> Database Organization;</a:t>
            </a:r>
          </a:p>
          <a:p>
            <a:pPr lvl="1"/>
            <a:r>
              <a:rPr lang="en-US" dirty="0"/>
              <a:t> DBMS, Query and Query Processing;</a:t>
            </a:r>
          </a:p>
          <a:p>
            <a:pPr lvl="1"/>
            <a:r>
              <a:rPr lang="en-US" dirty="0"/>
              <a:t> Work some simple exercises;</a:t>
            </a:r>
          </a:p>
          <a:p>
            <a:pPr lvl="1"/>
            <a:r>
              <a:rPr lang="en-US" dirty="0"/>
              <a:t> Concurrency Issues (in Database)</a:t>
            </a:r>
          </a:p>
          <a:p>
            <a:r>
              <a:rPr lang="en-US" dirty="0"/>
              <a:t>Readings:</a:t>
            </a:r>
          </a:p>
          <a:p>
            <a:pPr lvl="1"/>
            <a:r>
              <a:rPr lang="en-US" dirty="0"/>
              <a:t> [SG] --- Ch 13.3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47067" y="5715000"/>
            <a:ext cx="4792133" cy="400110"/>
          </a:xfrm>
          <a:prstGeom prst="rect">
            <a:avLst/>
          </a:prstGeom>
          <a:solidFill>
            <a:srgbClr val="E0FFE0"/>
          </a:solidFill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b="0" dirty="0" smtClean="0">
                <a:solidFill>
                  <a:srgbClr val="0000FF"/>
                </a:solidFill>
                <a:latin typeface="+mn-lt"/>
              </a:rPr>
              <a:t>Last Revised: 01 October 2013.</a:t>
            </a:r>
            <a:endParaRPr lang="en-US" sz="2000" b="0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Data Organization (A Bottom-Up View)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</a:t>
            </a:r>
          </a:p>
          <a:p>
            <a:pPr lvl="1"/>
            <a:r>
              <a:rPr lang="en-US"/>
              <a:t>A </a:t>
            </a:r>
            <a:r>
              <a:rPr lang="en-US" i="1">
                <a:solidFill>
                  <a:schemeClr val="tx1"/>
                </a:solidFill>
              </a:rPr>
              <a:t>bi</a:t>
            </a:r>
            <a:r>
              <a:rPr lang="en-US" i="1"/>
              <a:t>nary digi</a:t>
            </a:r>
            <a:r>
              <a:rPr lang="en-US" i="1">
                <a:solidFill>
                  <a:schemeClr val="tx1"/>
                </a:solidFill>
              </a:rPr>
              <a:t>t</a:t>
            </a:r>
            <a:r>
              <a:rPr lang="en-US"/>
              <a:t>,   (0 or 1)</a:t>
            </a:r>
          </a:p>
          <a:p>
            <a:r>
              <a:rPr lang="en-US"/>
              <a:t>Byte</a:t>
            </a:r>
          </a:p>
          <a:p>
            <a:pPr lvl="1"/>
            <a:r>
              <a:rPr lang="en-US"/>
              <a:t>A group of eight (8) </a:t>
            </a:r>
            <a:r>
              <a:rPr lang="en-US">
                <a:solidFill>
                  <a:schemeClr val="accent2"/>
                </a:solidFill>
              </a:rPr>
              <a:t>bits</a:t>
            </a:r>
            <a:r>
              <a:rPr lang="en-US"/>
              <a:t> </a:t>
            </a:r>
          </a:p>
          <a:p>
            <a:pPr lvl="1"/>
            <a:r>
              <a:rPr lang="en-US"/>
              <a:t>Stores the binary rep. of a character / small integer</a:t>
            </a:r>
          </a:p>
          <a:p>
            <a:pPr lvl="1"/>
            <a:r>
              <a:rPr lang="en-US"/>
              <a:t>A single unit of addressable memory</a:t>
            </a:r>
          </a:p>
          <a:p>
            <a:r>
              <a:rPr lang="en-US"/>
              <a:t>Field</a:t>
            </a:r>
          </a:p>
          <a:p>
            <a:pPr lvl="1"/>
            <a:r>
              <a:rPr lang="en-US"/>
              <a:t>A group of bytes used to represent a string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Organization (continued)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447800"/>
            <a:ext cx="7796212" cy="4648200"/>
          </a:xfrm>
        </p:spPr>
        <p:txBody>
          <a:bodyPr/>
          <a:lstStyle/>
          <a:p>
            <a:r>
              <a:rPr lang="en-US"/>
              <a:t>Record</a:t>
            </a:r>
          </a:p>
          <a:p>
            <a:pPr lvl="1"/>
            <a:r>
              <a:rPr lang="en-US"/>
              <a:t>A collection of related fields</a:t>
            </a:r>
          </a:p>
          <a:p>
            <a:pPr lvl="1"/>
            <a:endParaRPr lang="en-US"/>
          </a:p>
          <a:p>
            <a:r>
              <a:rPr lang="en-US"/>
              <a:t>Data File</a:t>
            </a:r>
          </a:p>
          <a:p>
            <a:pPr lvl="1"/>
            <a:r>
              <a:rPr lang="en-US"/>
              <a:t>Related records are kept in a data file</a:t>
            </a:r>
          </a:p>
          <a:p>
            <a:pPr lvl="1"/>
            <a:endParaRPr lang="en-US"/>
          </a:p>
          <a:p>
            <a:r>
              <a:rPr lang="en-US"/>
              <a:t>Database</a:t>
            </a:r>
          </a:p>
          <a:p>
            <a:pPr lvl="1"/>
            <a:r>
              <a:rPr lang="en-US"/>
              <a:t>Related files make up a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1066800"/>
            <a:ext cx="7796212" cy="454025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000"/>
              <a:t>Figure 13.4: Records and Fields in a Single File</a:t>
            </a:r>
          </a:p>
        </p:txBody>
      </p:sp>
      <p:pic>
        <p:nvPicPr>
          <p:cNvPr id="465923" name="Picture 3" descr="SchnGerst_f13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524000"/>
            <a:ext cx="7467600" cy="2822575"/>
          </a:xfrm>
          <a:noFill/>
          <a:ln/>
        </p:spPr>
      </p:pic>
      <p:sp>
        <p:nvSpPr>
          <p:cNvPr id="465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Files or Database Table</a:t>
            </a:r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609600" y="4343400"/>
            <a:ext cx="5257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000">
                <a:solidFill>
                  <a:srgbClr val="000099"/>
                </a:solidFill>
              </a:rPr>
              <a:t>Eg: S</a:t>
            </a:r>
            <a:r>
              <a:rPr lang="en-US" sz="1800">
                <a:solidFill>
                  <a:srgbClr val="000099"/>
                </a:solidFill>
              </a:rPr>
              <a:t>CHEDULE-DB</a:t>
            </a:r>
            <a:r>
              <a:rPr lang="en-US" sz="2000">
                <a:solidFill>
                  <a:srgbClr val="000099"/>
                </a:solidFill>
              </a:rPr>
              <a:t> Table and Record</a:t>
            </a:r>
          </a:p>
        </p:txBody>
      </p:sp>
      <p:graphicFrame>
        <p:nvGraphicFramePr>
          <p:cNvPr id="465948" name="Group 28"/>
          <p:cNvGraphicFramePr>
            <a:graphicFrameLocks noGrp="1"/>
          </p:cNvGraphicFramePr>
          <p:nvPr/>
        </p:nvGraphicFramePr>
        <p:xfrm>
          <a:off x="1524000" y="4826000"/>
          <a:ext cx="3657600" cy="1270000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4318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8212" name="AutoShape 4"/>
          <p:cNvSpPr>
            <a:spLocks noChangeArrowheads="1"/>
          </p:cNvSpPr>
          <p:nvPr/>
        </p:nvSpPr>
        <p:spPr bwMode="auto">
          <a:xfrm>
            <a:off x="76200" y="26670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(with 3 Tables (Relations))</a:t>
            </a:r>
          </a:p>
        </p:txBody>
      </p:sp>
      <p:graphicFrame>
        <p:nvGraphicFramePr>
          <p:cNvPr id="468995" name="Group 3"/>
          <p:cNvGraphicFramePr>
            <a:graphicFrameLocks noGrp="1"/>
          </p:cNvGraphicFramePr>
          <p:nvPr/>
        </p:nvGraphicFramePr>
        <p:xfrm>
          <a:off x="609600" y="1219200"/>
          <a:ext cx="3657600" cy="236220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9024" name="Group 32"/>
          <p:cNvGraphicFramePr>
            <a:graphicFrameLocks noGrp="1"/>
          </p:cNvGraphicFramePr>
          <p:nvPr/>
        </p:nvGraphicFramePr>
        <p:xfrm>
          <a:off x="4648200" y="1219200"/>
          <a:ext cx="3733800" cy="236220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1430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RADES-DB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Grade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9053" name="Group 61"/>
          <p:cNvGraphicFramePr>
            <a:graphicFrameLocks noGrp="1"/>
          </p:cNvGraphicFramePr>
          <p:nvPr/>
        </p:nvGraphicFramePr>
        <p:xfrm>
          <a:off x="609600" y="3886200"/>
          <a:ext cx="7696200" cy="2057401"/>
        </p:xfrm>
        <a:graphic>
          <a:graphicData uri="http://schemas.openxmlformats.org/drawingml/2006/table">
            <a:tbl>
              <a:tblPr/>
              <a:tblGrid>
                <a:gridCol w="1447800"/>
                <a:gridCol w="2133600"/>
                <a:gridCol w="2743200"/>
                <a:gridCol w="1371600"/>
              </a:tblGrid>
              <a:tr h="4302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TUDENTS-DB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Address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23 Sheares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89 PGP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37 Raffles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Foundations of Relational DB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924800" cy="5029200"/>
          </a:xfrm>
        </p:spPr>
        <p:txBody>
          <a:bodyPr/>
          <a:lstStyle/>
          <a:p>
            <a:r>
              <a:rPr lang="en-US" sz="2400"/>
              <a:t>Table (Relation) : </a:t>
            </a:r>
            <a:r>
              <a:rPr lang="en-US" sz="2400" i="1"/>
              <a:t>information</a:t>
            </a:r>
            <a:r>
              <a:rPr lang="en-US" sz="2400"/>
              <a:t> about an entity</a:t>
            </a:r>
          </a:p>
          <a:p>
            <a:pPr lvl="1"/>
            <a:r>
              <a:rPr lang="en-US" sz="2000"/>
              <a:t>A set of records (eg: Schedule-DB Table)</a:t>
            </a:r>
          </a:p>
          <a:p>
            <a:r>
              <a:rPr lang="en-US" sz="2400"/>
              <a:t>Record (Tuple):  data about an </a:t>
            </a:r>
            <a:r>
              <a:rPr lang="en-US" sz="2400" i="1"/>
              <a:t>instance</a:t>
            </a:r>
            <a:r>
              <a:rPr lang="en-US" sz="2400"/>
              <a:t> of the entity</a:t>
            </a:r>
          </a:p>
          <a:p>
            <a:pPr lvl="1"/>
            <a:r>
              <a:rPr lang="en-US" sz="2000"/>
              <a:t>A row in the table; A tuple;  Eg: (UIT2201, Tue, 10 AM) </a:t>
            </a:r>
          </a:p>
          <a:p>
            <a:r>
              <a:rPr lang="en-US" sz="2400"/>
              <a:t>Attribute (Fields): </a:t>
            </a:r>
            <a:r>
              <a:rPr lang="en-US" sz="2400" i="1"/>
              <a:t>category</a:t>
            </a:r>
            <a:r>
              <a:rPr lang="en-US" sz="2400"/>
              <a:t> of information/data</a:t>
            </a:r>
          </a:p>
          <a:p>
            <a:pPr lvl="1"/>
            <a:r>
              <a:rPr lang="en-US" sz="2000"/>
              <a:t>Columns in the table  (eg: Course, Day, Stud-ID, Grades)</a:t>
            </a:r>
          </a:p>
          <a:p>
            <a:r>
              <a:rPr lang="en-US" sz="2400"/>
              <a:t>Schema: A set of Attributes</a:t>
            </a:r>
          </a:p>
          <a:p>
            <a:pPr lvl="1"/>
            <a:r>
              <a:rPr lang="en-US" sz="2000"/>
              <a:t> {Course, Day, Time}  –  S</a:t>
            </a:r>
            <a:r>
              <a:rPr lang="en-US" sz="1800"/>
              <a:t>CHEDULE-DB</a:t>
            </a:r>
            <a:r>
              <a:rPr lang="en-US" sz="2000"/>
              <a:t>    </a:t>
            </a:r>
          </a:p>
          <a:p>
            <a:r>
              <a:rPr lang="en-US" sz="2400"/>
              <a:t>Database: A set of tables (relations)</a:t>
            </a:r>
          </a:p>
          <a:p>
            <a:pPr lvl="1"/>
            <a:r>
              <a:rPr lang="en-US" sz="2000"/>
              <a:t> { S</a:t>
            </a:r>
            <a:r>
              <a:rPr lang="en-US" sz="1800"/>
              <a:t>CHEDULE-DB</a:t>
            </a:r>
            <a:r>
              <a:rPr lang="en-US" sz="2000"/>
              <a:t>, G</a:t>
            </a:r>
            <a:r>
              <a:rPr lang="en-US" sz="1800"/>
              <a:t>RADES-DB</a:t>
            </a:r>
            <a:r>
              <a:rPr lang="en-US" sz="2000"/>
              <a:t>, S</a:t>
            </a:r>
            <a:r>
              <a:rPr lang="en-US" sz="1800"/>
              <a:t>TUDENTS-DB</a:t>
            </a:r>
            <a:r>
              <a:rPr lang="en-US" sz="2000"/>
              <a:t>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Relational-DB Operations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886200"/>
            <a:ext cx="76200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Insert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(CS1102, Thu, 1100))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(UIT2201, Tue, 1100))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(UIT2201, * , * 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 *, Tue, * ))</a:t>
            </a:r>
          </a:p>
          <a:p>
            <a:pPr>
              <a:lnSpc>
                <a:spcPct val="90000"/>
              </a:lnSpc>
            </a:pPr>
            <a:r>
              <a:rPr lang="en-US" sz="2000"/>
              <a:t>Lookup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 * , Wed, * ))</a:t>
            </a:r>
          </a:p>
        </p:txBody>
      </p:sp>
      <p:graphicFrame>
        <p:nvGraphicFramePr>
          <p:cNvPr id="460860" name="Group 60"/>
          <p:cNvGraphicFramePr>
            <a:graphicFrameLocks noGrp="1"/>
          </p:cNvGraphicFramePr>
          <p:nvPr/>
        </p:nvGraphicFramePr>
        <p:xfrm>
          <a:off x="1371600" y="1143000"/>
          <a:ext cx="3657600" cy="2331086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Operations…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19200"/>
            <a:ext cx="7796212" cy="4927600"/>
          </a:xfrm>
        </p:spPr>
        <p:txBody>
          <a:bodyPr/>
          <a:lstStyle/>
          <a:p>
            <a:r>
              <a:rPr lang="en-US" dirty="0" smtClean="0"/>
              <a:t> Insert </a:t>
            </a:r>
            <a:r>
              <a:rPr lang="en-US" dirty="0"/>
              <a:t>a new Record</a:t>
            </a:r>
            <a:endParaRPr lang="en-US" dirty="0" smtClean="0"/>
          </a:p>
          <a:p>
            <a:r>
              <a:rPr lang="en-US" dirty="0" smtClean="0"/>
              <a:t> Deleting </a:t>
            </a:r>
            <a:r>
              <a:rPr lang="en-US" dirty="0"/>
              <a:t>Records</a:t>
            </a:r>
          </a:p>
          <a:p>
            <a:pPr lvl="1"/>
            <a:r>
              <a:rPr lang="en-US" dirty="0"/>
              <a:t> Delete a specific record</a:t>
            </a:r>
          </a:p>
          <a:p>
            <a:pPr lvl="1"/>
            <a:r>
              <a:rPr lang="en-US" dirty="0"/>
              <a:t> Delete all records that match the specification X</a:t>
            </a:r>
            <a:endParaRPr lang="en-US" dirty="0" smtClean="0"/>
          </a:p>
          <a:p>
            <a:r>
              <a:rPr lang="en-US" dirty="0" smtClean="0"/>
              <a:t> Searching </a:t>
            </a:r>
            <a:r>
              <a:rPr lang="en-US" dirty="0"/>
              <a:t>Records</a:t>
            </a:r>
          </a:p>
          <a:p>
            <a:pPr lvl="1"/>
            <a:r>
              <a:rPr lang="en-US" dirty="0"/>
              <a:t> Look up all records that match the given specification X</a:t>
            </a:r>
            <a:endParaRPr lang="en-US" dirty="0" smtClean="0"/>
          </a:p>
          <a:p>
            <a:r>
              <a:rPr lang="en-US" dirty="0" smtClean="0"/>
              <a:t> Display </a:t>
            </a:r>
            <a:r>
              <a:rPr lang="en-US" dirty="0"/>
              <a:t>some attributes (‘projection’)</a:t>
            </a:r>
            <a:endParaRPr lang="en-US" dirty="0" smtClean="0"/>
          </a:p>
          <a:p>
            <a:r>
              <a:rPr lang="en-US" dirty="0" smtClean="0"/>
              <a:t> Join </a:t>
            </a:r>
            <a:r>
              <a:rPr lang="en-US" dirty="0"/>
              <a:t>Operation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Relational-DB and Abstract Algebra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Foundation of Relational DB is </a:t>
            </a:r>
          </a:p>
          <a:p>
            <a:pPr lvl="1"/>
            <a:r>
              <a:rPr lang="en-US"/>
              <a:t>Relational Algebra  (in abstract mathematics)</a:t>
            </a:r>
          </a:p>
          <a:p>
            <a:r>
              <a:rPr lang="en-US"/>
              <a:t>Tables are modelled as Relations (algebra)</a:t>
            </a:r>
          </a:p>
          <a:p>
            <a:pPr lvl="1"/>
            <a:r>
              <a:rPr lang="en-US"/>
              <a:t>Specified by schema (conceptual model)</a:t>
            </a:r>
          </a:p>
          <a:p>
            <a:r>
              <a:rPr lang="en-US"/>
              <a:t>Operations on a Tables are</a:t>
            </a:r>
          </a:p>
          <a:p>
            <a:pPr lvl="1"/>
            <a:r>
              <a:rPr lang="en-US"/>
              <a:t>modelled by Relational Operations</a:t>
            </a:r>
          </a:p>
          <a:p>
            <a:r>
              <a:rPr lang="en-US"/>
              <a:t>Typical Operations</a:t>
            </a:r>
          </a:p>
          <a:p>
            <a:pPr lvl="1"/>
            <a:r>
              <a:rPr lang="en-US"/>
              <a:t>Insert, Delete, Lookup, Project, etc</a:t>
            </a:r>
          </a:p>
          <a:p>
            <a:pPr>
              <a:buFont typeface="Wingdings" pitchFamily="1" charset="2"/>
              <a:buNone/>
            </a:pPr>
            <a:r>
              <a:rPr lang="en-US"/>
              <a:t>(If interested, read article from course web-site)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9236" name="AutoShape 4"/>
          <p:cNvSpPr>
            <a:spLocks noChangeArrowheads="1"/>
          </p:cNvSpPr>
          <p:nvPr/>
        </p:nvSpPr>
        <p:spPr bwMode="auto">
          <a:xfrm>
            <a:off x="76200" y="33528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7188" name="AutoShape 4"/>
          <p:cNvSpPr>
            <a:spLocks noChangeArrowheads="1"/>
          </p:cNvSpPr>
          <p:nvPr/>
        </p:nvSpPr>
        <p:spPr bwMode="auto">
          <a:xfrm>
            <a:off x="76200" y="14478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Management Systems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96213" cy="492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DBMS (Database Mgmt Systems)</a:t>
            </a:r>
          </a:p>
          <a:p>
            <a:pPr lvl="1">
              <a:lnSpc>
                <a:spcPct val="90000"/>
              </a:lnSpc>
            </a:pPr>
            <a:r>
              <a:rPr lang="en-US"/>
              <a:t>Software system, maintains the files and data</a:t>
            </a:r>
          </a:p>
          <a:p>
            <a:pPr>
              <a:lnSpc>
                <a:spcPct val="90000"/>
              </a:lnSpc>
            </a:pPr>
            <a:r>
              <a:rPr lang="en-US"/>
              <a:t>Relational Database Model (and Design)</a:t>
            </a:r>
          </a:p>
          <a:p>
            <a:pPr lvl="1">
              <a:lnSpc>
                <a:spcPct val="90000"/>
              </a:lnSpc>
            </a:pPr>
            <a:r>
              <a:rPr lang="en-US"/>
              <a:t>Database specified via schema (conceptual models)</a:t>
            </a:r>
          </a:p>
          <a:p>
            <a:pPr>
              <a:lnSpc>
                <a:spcPct val="90000"/>
              </a:lnSpc>
            </a:pPr>
            <a:r>
              <a:rPr lang="en-US"/>
              <a:t>Database Query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To query the database (to get information)</a:t>
            </a:r>
          </a:p>
          <a:p>
            <a:pPr lvl="1">
              <a:lnSpc>
                <a:spcPct val="90000"/>
              </a:lnSpc>
            </a:pPr>
            <a:r>
              <a:rPr lang="en-US"/>
              <a:t>SQL (</a:t>
            </a:r>
            <a:r>
              <a:rPr lang="en-US" i="1"/>
              <a:t>S</a:t>
            </a:r>
            <a:r>
              <a:rPr lang="en-US"/>
              <a:t>tructured </a:t>
            </a:r>
            <a:r>
              <a:rPr lang="en-US" i="1"/>
              <a:t>Q</a:t>
            </a:r>
            <a:r>
              <a:rPr lang="en-US"/>
              <a:t>uery </a:t>
            </a:r>
            <a:r>
              <a:rPr lang="en-US" i="1"/>
              <a:t>L</a:t>
            </a:r>
            <a:r>
              <a:rPr lang="en-US"/>
              <a:t>anguage)</a:t>
            </a:r>
          </a:p>
          <a:p>
            <a:pPr lvl="2">
              <a:lnSpc>
                <a:spcPct val="80000"/>
              </a:lnSpc>
            </a:pPr>
            <a:r>
              <a:rPr lang="en-US"/>
              <a:t> Specialized query language</a:t>
            </a:r>
          </a:p>
          <a:p>
            <a:pPr>
              <a:lnSpc>
                <a:spcPct val="90000"/>
              </a:lnSpc>
            </a:pPr>
            <a:r>
              <a:rPr lang="en-US"/>
              <a:t>Relationships between tables</a:t>
            </a:r>
          </a:p>
          <a:p>
            <a:pPr lvl="1">
              <a:lnSpc>
                <a:spcPct val="90000"/>
              </a:lnSpc>
            </a:pPr>
            <a:r>
              <a:rPr lang="en-US"/>
              <a:t>Established via primary keys and foreign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491" name="Picture 3" descr="13_0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490663"/>
            <a:ext cx="5951538" cy="1938337"/>
          </a:xfrm>
          <a:noFill/>
          <a:ln/>
        </p:spPr>
      </p:pic>
      <p:sp>
        <p:nvSpPr>
          <p:cNvPr id="447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for Rugs-for-You</a:t>
            </a:r>
          </a:p>
        </p:txBody>
      </p:sp>
      <p:pic>
        <p:nvPicPr>
          <p:cNvPr id="447494" name="Picture 6" descr="13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733800"/>
            <a:ext cx="4186238" cy="1936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6" name="Picture 5" descr="Fig-4-DB-InsurancePlan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8615" y="3886200"/>
            <a:ext cx="443438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with SQL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572000"/>
          </a:xfrm>
        </p:spPr>
        <p:txBody>
          <a:bodyPr/>
          <a:lstStyle/>
          <a:p>
            <a:r>
              <a:rPr lang="en-US" dirty="0"/>
              <a:t>SQL is a DB Query Language</a:t>
            </a:r>
          </a:p>
          <a:p>
            <a:pPr lvl="1"/>
            <a:r>
              <a:rPr lang="en-US" dirty="0"/>
              <a:t> Supported by many of the common DBMS</a:t>
            </a:r>
            <a:endParaRPr lang="en-US" dirty="0" smtClean="0"/>
          </a:p>
          <a:p>
            <a:pPr lvl="1"/>
            <a:r>
              <a:rPr lang="en-US" dirty="0" smtClean="0"/>
              <a:t> Provide easy means to </a:t>
            </a:r>
            <a:r>
              <a:rPr lang="en-US" i="1" dirty="0" smtClean="0"/>
              <a:t>query</a:t>
            </a:r>
            <a:r>
              <a:rPr lang="en-US" dirty="0" smtClean="0"/>
              <a:t> a DBMS </a:t>
            </a:r>
          </a:p>
          <a:p>
            <a:pPr lvl="1"/>
            <a:r>
              <a:rPr lang="en-US" dirty="0" smtClean="0"/>
              <a:t> Provides </a:t>
            </a:r>
            <a:r>
              <a:rPr lang="en-US" dirty="0"/>
              <a:t>easier means to </a:t>
            </a:r>
            <a:r>
              <a:rPr lang="en-US" i="1" dirty="0"/>
              <a:t>insert</a:t>
            </a:r>
            <a:r>
              <a:rPr lang="en-US" dirty="0"/>
              <a:t>/</a:t>
            </a:r>
            <a:r>
              <a:rPr lang="en-US" i="1" dirty="0"/>
              <a:t>delete</a:t>
            </a:r>
            <a:r>
              <a:rPr lang="en-US" dirty="0"/>
              <a:t> records </a:t>
            </a:r>
          </a:p>
          <a:p>
            <a:pPr lvl="1"/>
            <a:r>
              <a:rPr lang="en-US" dirty="0"/>
              <a:t> Quite simple to </a:t>
            </a:r>
            <a:r>
              <a:rPr lang="en-US" dirty="0" smtClean="0"/>
              <a:t>use / can even learn </a:t>
            </a:r>
            <a:r>
              <a:rPr lang="en-US" dirty="0"/>
              <a:t>on your own</a:t>
            </a:r>
            <a:endParaRPr lang="en-US" dirty="0" smtClean="0"/>
          </a:p>
          <a:p>
            <a:r>
              <a:rPr lang="en-US" dirty="0" smtClean="0"/>
              <a:t>Simplified SQL </a:t>
            </a:r>
            <a:r>
              <a:rPr lang="en-US" dirty="0"/>
              <a:t>Queries </a:t>
            </a:r>
            <a:r>
              <a:rPr lang="en-US" dirty="0" smtClean="0"/>
              <a:t>(</a:t>
            </a:r>
            <a:r>
              <a:rPr lang="en-US" i="1" dirty="0" smtClean="0"/>
              <a:t>used in UIT2201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 SELECT  &lt;some fields&gt; </a:t>
            </a:r>
            <a:br>
              <a:rPr lang="en-US" dirty="0"/>
            </a:br>
            <a:r>
              <a:rPr lang="en-US" dirty="0"/>
              <a:t> FROM     &lt;some databases&gt;</a:t>
            </a:r>
            <a:br>
              <a:rPr lang="en-US" dirty="0"/>
            </a:br>
            <a:r>
              <a:rPr lang="en-US" dirty="0"/>
              <a:t> WHERE  &lt;some conditions&gt;;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(simple, using SQL)</a:t>
            </a:r>
          </a:p>
        </p:txBody>
      </p:sp>
      <p:sp>
        <p:nvSpPr>
          <p:cNvPr id="480260" name="AutoShape 4"/>
          <p:cNvSpPr>
            <a:spLocks noChangeArrowheads="1"/>
          </p:cNvSpPr>
          <p:nvPr/>
        </p:nvSpPr>
        <p:spPr bwMode="auto">
          <a:xfrm>
            <a:off x="609600" y="3308350"/>
            <a:ext cx="5791200" cy="1021556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dirty="0" smtClean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	 ID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, </a:t>
            </a:r>
            <a:r>
              <a:rPr lang="en-US" sz="1800" dirty="0" err="1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LastName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, </a:t>
            </a:r>
            <a:r>
              <a:rPr lang="en-US" sz="1800" dirty="0" err="1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FirstName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, </a:t>
            </a:r>
            <a:r>
              <a:rPr lang="en-US" sz="1800" dirty="0" err="1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PayRate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/>
            </a:r>
            <a:b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</a:t>
            </a:r>
            <a:r>
              <a:rPr lang="en-US" sz="1800" dirty="0" smtClean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	 EMPLOYEES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/>
            </a:r>
            <a:b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 dirty="0" smtClean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	 (</a:t>
            </a:r>
            <a:r>
              <a:rPr lang="en-US" sz="1800" dirty="0" err="1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LastName</a:t>
            </a:r>
            <a:r>
              <a:rPr lang="en-US" sz="1800" dirty="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= ‘KAY’);</a:t>
            </a:r>
          </a:p>
        </p:txBody>
      </p:sp>
      <p:pic>
        <p:nvPicPr>
          <p:cNvPr id="480261" name="Picture 5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5951538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aphicFrame>
        <p:nvGraphicFramePr>
          <p:cNvPr id="480340" name="Group 84"/>
          <p:cNvGraphicFramePr>
            <a:graphicFrameLocks noGrp="1"/>
          </p:cNvGraphicFramePr>
          <p:nvPr/>
        </p:nvGraphicFramePr>
        <p:xfrm>
          <a:off x="685800" y="4487863"/>
          <a:ext cx="4724400" cy="1566863"/>
        </p:xfrm>
        <a:graphic>
          <a:graphicData uri="http://schemas.openxmlformats.org/drawingml/2006/table">
            <a:tbl>
              <a:tblPr/>
              <a:tblGrid>
                <a:gridCol w="914400"/>
                <a:gridCol w="1219200"/>
                <a:gridCol w="1371600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Output of SQL Query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LASTNAME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FIRSTNAME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PAYRATE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116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Kay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Janet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$16.60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171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Kay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John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$17.80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0341" name="AutoShape 85"/>
          <p:cNvSpPr>
            <a:spLocks noChangeArrowheads="1"/>
          </p:cNvSpPr>
          <p:nvPr/>
        </p:nvSpPr>
        <p:spPr bwMode="auto">
          <a:xfrm>
            <a:off x="6781800" y="2971800"/>
            <a:ext cx="1981200" cy="685800"/>
          </a:xfrm>
          <a:prstGeom prst="wedgeRoundRectCallout">
            <a:avLst>
              <a:gd name="adj1" fmla="val -73664"/>
              <a:gd name="adj2" fmla="val 39506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/>
              <a:t>SQL Query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0" grpId="0" animBg="1"/>
      <p:bldP spid="4803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(simple, using SQL)</a:t>
            </a:r>
          </a:p>
        </p:txBody>
      </p:sp>
      <p:sp>
        <p:nvSpPr>
          <p:cNvPr id="483331" name="AutoShape 3"/>
          <p:cNvSpPr>
            <a:spLocks noChangeArrowheads="1"/>
          </p:cNvSpPr>
          <p:nvPr/>
        </p:nvSpPr>
        <p:spPr bwMode="auto">
          <a:xfrm>
            <a:off x="609600" y="3008313"/>
            <a:ext cx="6213475" cy="1030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ID, LastName, FirstName, HoursWorked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(HOURSWORKED &gt; 200);</a:t>
            </a:r>
          </a:p>
        </p:txBody>
      </p:sp>
      <p:pic>
        <p:nvPicPr>
          <p:cNvPr id="483332" name="Picture 4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5951538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83363" name="AutoShape 35"/>
          <p:cNvSpPr>
            <a:spLocks noChangeArrowheads="1"/>
          </p:cNvSpPr>
          <p:nvPr/>
        </p:nvSpPr>
        <p:spPr bwMode="auto">
          <a:xfrm>
            <a:off x="609600" y="4227513"/>
            <a:ext cx="3756025" cy="1030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*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(PAYRATE &gt; 15.00);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animBg="1"/>
      <p:bldP spid="4833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SQL (a Query Language)….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4648200" cy="3962400"/>
          </a:xfrm>
        </p:spPr>
        <p:txBody>
          <a:bodyPr/>
          <a:lstStyle/>
          <a:p>
            <a:r>
              <a:rPr lang="en-US" sz="2400"/>
              <a:t>Simple SQL Queries</a:t>
            </a:r>
          </a:p>
          <a:p>
            <a:pPr lvl="1"/>
            <a:endParaRPr lang="en-US" sz="1800"/>
          </a:p>
          <a:p>
            <a:pPr lvl="1"/>
            <a:r>
              <a:rPr lang="en-US" sz="1800"/>
              <a:t> SELECT  *</a:t>
            </a:r>
            <a:br>
              <a:rPr lang="en-US" sz="1800"/>
            </a:br>
            <a:r>
              <a:rPr lang="en-US" sz="1800"/>
              <a:t> FROM     SCHEDULE-DB </a:t>
            </a:r>
            <a:br>
              <a:rPr lang="en-US" sz="1800"/>
            </a:br>
            <a:r>
              <a:rPr lang="en-US" sz="1800"/>
              <a:t> WHERE  (DAY=“Wed”)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 SELECT  Day, Hour</a:t>
            </a:r>
            <a:br>
              <a:rPr lang="en-US" sz="1800"/>
            </a:br>
            <a:r>
              <a:rPr lang="en-US" sz="1800"/>
              <a:t> FROM      SCHEDULE-DB</a:t>
            </a:r>
            <a:br>
              <a:rPr lang="en-US" sz="1800"/>
            </a:br>
            <a:r>
              <a:rPr lang="en-US" sz="1800"/>
              <a:t> WHERE   (COURSE=“UIT2201”)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 SELECT   Course, Hour </a:t>
            </a:r>
            <a:br>
              <a:rPr lang="en-US" sz="1800"/>
            </a:br>
            <a:r>
              <a:rPr lang="en-US" sz="1800"/>
              <a:t> FROM       SCHEDULE-DB</a:t>
            </a:r>
          </a:p>
        </p:txBody>
      </p:sp>
      <p:graphicFrame>
        <p:nvGraphicFramePr>
          <p:cNvPr id="482308" name="Group 4"/>
          <p:cNvGraphicFramePr>
            <a:graphicFrameLocks noGrp="1"/>
          </p:cNvGraphicFramePr>
          <p:nvPr/>
        </p:nvGraphicFramePr>
        <p:xfrm>
          <a:off x="4876800" y="1295400"/>
          <a:ext cx="3657600" cy="236220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162050"/>
            <a:ext cx="7796213" cy="4381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1" charset="2"/>
              <a:buNone/>
            </a:pPr>
            <a:r>
              <a:rPr lang="en-US" sz="2400"/>
              <a:t>Figure 13.8:  Three Tables in the Rugs-For-You Database</a:t>
            </a:r>
          </a:p>
        </p:txBody>
      </p:sp>
      <p:pic>
        <p:nvPicPr>
          <p:cNvPr id="451587" name="Picture 3" descr="SchnGerst_f13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1775" y="1733550"/>
            <a:ext cx="5127625" cy="3829050"/>
          </a:xfrm>
          <a:noFill/>
          <a:ln/>
        </p:spPr>
      </p:pic>
      <p:sp>
        <p:nvSpPr>
          <p:cNvPr id="451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Keys and Foreign Keys</a:t>
            </a:r>
          </a:p>
        </p:txBody>
      </p:sp>
      <p:sp>
        <p:nvSpPr>
          <p:cNvPr id="451589" name="Rectangle 5"/>
          <p:cNvSpPr>
            <a:spLocks noChangeArrowheads="1"/>
          </p:cNvSpPr>
          <p:nvPr/>
        </p:nvSpPr>
        <p:spPr bwMode="auto">
          <a:xfrm>
            <a:off x="738188" y="5638800"/>
            <a:ext cx="7796212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>
                <a:solidFill>
                  <a:srgbClr val="000099"/>
                </a:solidFill>
              </a:rPr>
              <a:t>(Readings: Primary &amp; Foreign Keys, [SG3] Section 13.3)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with Multiple Relations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44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 SQL, combining two or more tables</a:t>
            </a:r>
          </a:p>
          <a:p>
            <a:pPr lvl="1">
              <a:lnSpc>
                <a:spcPct val="80000"/>
              </a:lnSpc>
            </a:pPr>
            <a:r>
              <a:rPr lang="en-US"/>
              <a:t>that share common data (via keys)</a:t>
            </a:r>
          </a:p>
          <a:p>
            <a:pPr lvl="1">
              <a:lnSpc>
                <a:spcPct val="80000"/>
              </a:lnSpc>
            </a:pPr>
            <a:r>
              <a:rPr lang="en-US"/>
              <a:t>SQL uses a Join operation.</a:t>
            </a:r>
          </a:p>
        </p:txBody>
      </p:sp>
      <p:sp>
        <p:nvSpPr>
          <p:cNvPr id="496644" name="AutoShape 4"/>
          <p:cNvSpPr>
            <a:spLocks noChangeArrowheads="1"/>
          </p:cNvSpPr>
          <p:nvPr/>
        </p:nvSpPr>
        <p:spPr bwMode="auto">
          <a:xfrm>
            <a:off x="990600" y="4495800"/>
            <a:ext cx="7472363" cy="133508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ID, LastName, FirstName, PlanType, DateIssued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EMPLOYEES, INSURANCEPOLICIES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(LastName = “Takasano”) AND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       (ID = EmployeeID);</a:t>
            </a:r>
          </a:p>
        </p:txBody>
      </p:sp>
      <p:pic>
        <p:nvPicPr>
          <p:cNvPr id="496645" name="Picture 5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46350"/>
            <a:ext cx="4935538" cy="160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496646" name="Picture 6" descr="13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4963" y="2514600"/>
            <a:ext cx="3500437" cy="161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496653" name="Group 13"/>
          <p:cNvGrpSpPr>
            <a:grpSpLocks/>
          </p:cNvGrpSpPr>
          <p:nvPr/>
        </p:nvGrpSpPr>
        <p:grpSpPr bwMode="auto">
          <a:xfrm>
            <a:off x="368300" y="2133600"/>
            <a:ext cx="574675" cy="762000"/>
            <a:chOff x="232" y="1248"/>
            <a:chExt cx="362" cy="480"/>
          </a:xfrm>
        </p:grpSpPr>
        <p:sp>
          <p:nvSpPr>
            <p:cNvPr id="496647" name="Text Box 7"/>
            <p:cNvSpPr txBox="1">
              <a:spLocks noChangeArrowheads="1"/>
            </p:cNvSpPr>
            <p:nvPr/>
          </p:nvSpPr>
          <p:spPr bwMode="auto">
            <a:xfrm>
              <a:off x="232" y="1248"/>
              <a:ext cx="362" cy="3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key</a:t>
              </a:r>
            </a:p>
          </p:txBody>
        </p:sp>
        <p:sp>
          <p:nvSpPr>
            <p:cNvPr id="496648" name="Line 8"/>
            <p:cNvSpPr>
              <a:spLocks noChangeShapeType="1"/>
            </p:cNvSpPr>
            <p:nvPr/>
          </p:nvSpPr>
          <p:spPr bwMode="auto">
            <a:xfrm>
              <a:off x="384" y="15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6654" name="Group 14"/>
          <p:cNvGrpSpPr>
            <a:grpSpLocks/>
          </p:cNvGrpSpPr>
          <p:nvPr/>
        </p:nvGrpSpPr>
        <p:grpSpPr bwMode="auto">
          <a:xfrm>
            <a:off x="5978525" y="2133600"/>
            <a:ext cx="574675" cy="762000"/>
            <a:chOff x="232" y="1248"/>
            <a:chExt cx="362" cy="480"/>
          </a:xfrm>
        </p:grpSpPr>
        <p:sp>
          <p:nvSpPr>
            <p:cNvPr id="496655" name="Text Box 15"/>
            <p:cNvSpPr txBox="1">
              <a:spLocks noChangeArrowheads="1"/>
            </p:cNvSpPr>
            <p:nvPr/>
          </p:nvSpPr>
          <p:spPr bwMode="auto">
            <a:xfrm>
              <a:off x="232" y="1248"/>
              <a:ext cx="362" cy="3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key</a:t>
              </a:r>
            </a:p>
          </p:txBody>
        </p:sp>
        <p:sp>
          <p:nvSpPr>
            <p:cNvPr id="496656" name="Line 16"/>
            <p:cNvSpPr>
              <a:spLocks noChangeShapeType="1"/>
            </p:cNvSpPr>
            <p:nvPr/>
          </p:nvSpPr>
          <p:spPr bwMode="auto">
            <a:xfrm>
              <a:off x="384" y="15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761" name="AutoShape 169"/>
          <p:cNvSpPr>
            <a:spLocks noChangeArrowheads="1"/>
          </p:cNvSpPr>
          <p:nvPr/>
        </p:nvSpPr>
        <p:spPr bwMode="auto">
          <a:xfrm>
            <a:off x="533400" y="4114800"/>
            <a:ext cx="7315200" cy="2133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 Operation (of Two Relations)</a:t>
            </a:r>
          </a:p>
        </p:txBody>
      </p:sp>
      <p:graphicFrame>
        <p:nvGraphicFramePr>
          <p:cNvPr id="366757" name="Group 165"/>
          <p:cNvGraphicFramePr>
            <a:graphicFrameLocks noGrp="1"/>
          </p:cNvGraphicFramePr>
          <p:nvPr/>
        </p:nvGraphicFramePr>
        <p:xfrm>
          <a:off x="762000" y="1327150"/>
          <a:ext cx="3657600" cy="2257426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7782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6758" name="Group 166"/>
          <p:cNvGraphicFramePr>
            <a:graphicFrameLocks noGrp="1"/>
          </p:cNvGraphicFramePr>
          <p:nvPr/>
        </p:nvGraphicFramePr>
        <p:xfrm>
          <a:off x="5257800" y="1374775"/>
          <a:ext cx="2590800" cy="15240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401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VENUE-DB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6764" name="Group 172"/>
          <p:cNvGraphicFramePr>
            <a:graphicFrameLocks noGrp="1"/>
          </p:cNvGraphicFramePr>
          <p:nvPr/>
        </p:nvGraphicFramePr>
        <p:xfrm>
          <a:off x="1143000" y="4267200"/>
          <a:ext cx="6096000" cy="1859280"/>
        </p:xfrm>
        <a:graphic>
          <a:graphicData uri="http://schemas.openxmlformats.org/drawingml/2006/table">
            <a:tbl>
              <a:tblPr/>
              <a:tblGrid>
                <a:gridCol w="1792288"/>
                <a:gridCol w="1255712"/>
                <a:gridCol w="1524000"/>
                <a:gridCol w="15240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66763" name="Group 171"/>
          <p:cNvGrpSpPr>
            <a:grpSpLocks/>
          </p:cNvGrpSpPr>
          <p:nvPr/>
        </p:nvGrpSpPr>
        <p:grpSpPr bwMode="auto">
          <a:xfrm>
            <a:off x="3657600" y="2895600"/>
            <a:ext cx="2514600" cy="1371600"/>
            <a:chOff x="2304" y="1824"/>
            <a:chExt cx="1584" cy="864"/>
          </a:xfrm>
        </p:grpSpPr>
        <p:sp>
          <p:nvSpPr>
            <p:cNvPr id="366739" name="Line 147"/>
            <p:cNvSpPr>
              <a:spLocks noChangeShapeType="1"/>
            </p:cNvSpPr>
            <p:nvPr/>
          </p:nvSpPr>
          <p:spPr bwMode="auto">
            <a:xfrm flipH="1">
              <a:off x="2976" y="1824"/>
              <a:ext cx="912" cy="62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740" name="Line 148"/>
            <p:cNvSpPr>
              <a:spLocks noChangeShapeType="1"/>
            </p:cNvSpPr>
            <p:nvPr/>
          </p:nvSpPr>
          <p:spPr bwMode="auto">
            <a:xfrm>
              <a:off x="2304" y="2256"/>
              <a:ext cx="672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741" name="Line 149"/>
            <p:cNvSpPr>
              <a:spLocks noChangeShapeType="1"/>
            </p:cNvSpPr>
            <p:nvPr/>
          </p:nvSpPr>
          <p:spPr bwMode="auto">
            <a:xfrm>
              <a:off x="2976" y="2448"/>
              <a:ext cx="0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6742" name="Text Box 150"/>
          <p:cNvSpPr txBox="1">
            <a:spLocks noChangeArrowheads="1"/>
          </p:cNvSpPr>
          <p:nvPr/>
        </p:nvSpPr>
        <p:spPr bwMode="auto">
          <a:xfrm>
            <a:off x="5181600" y="3155950"/>
            <a:ext cx="2797175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JOIN Operation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(SCHEDULE-DB.course 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= VENUE-DB.course)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761" grpId="0" animBg="1"/>
      <p:bldP spid="3667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JOIN operation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572000"/>
          </a:xfrm>
        </p:spPr>
        <p:txBody>
          <a:bodyPr/>
          <a:lstStyle/>
          <a:p>
            <a:r>
              <a:rPr lang="en-US"/>
              <a:t>Check out animation of Join Op</a:t>
            </a:r>
          </a:p>
          <a:p>
            <a:r>
              <a:rPr lang="en-US"/>
              <a:t>Running time: O(</a:t>
            </a:r>
            <a:r>
              <a:rPr lang="en-US" i="1"/>
              <a:t>mn</a:t>
            </a:r>
            <a:r>
              <a:rPr lang="en-US"/>
              <a:t>) row operations</a:t>
            </a:r>
          </a:p>
          <a:p>
            <a:r>
              <a:rPr lang="en-US"/>
              <a:t>Join is an </a:t>
            </a:r>
            <a:r>
              <a:rPr lang="en-US" i="1">
                <a:solidFill>
                  <a:schemeClr val="accent2"/>
                </a:solidFill>
              </a:rPr>
              <a:t>expensive</a:t>
            </a:r>
            <a:r>
              <a:rPr lang="en-US"/>
              <a:t> operation!</a:t>
            </a:r>
          </a:p>
          <a:p>
            <a:r>
              <a:rPr lang="en-US"/>
              <a:t>May produce huge resultant tables;</a:t>
            </a:r>
          </a:p>
          <a:p>
            <a:r>
              <a:rPr lang="en-US"/>
              <a:t>Exercise great care with JOINs</a:t>
            </a:r>
          </a:p>
          <a:p>
            <a:pPr>
              <a:buFont typeface="Wingdings" pitchFamily="1" charset="2"/>
              <a:buNone/>
            </a:pPr>
            <a:r>
              <a:rPr lang="en-US"/>
              <a:t>(See examples in Tutorial) </a:t>
            </a:r>
          </a:p>
        </p:txBody>
      </p:sp>
      <p:sp>
        <p:nvSpPr>
          <p:cNvPr id="385028" name="AutoShape 4">
            <a:hlinkClick r:id="rId2" action="ppaction://hlinkpres?slideindex=21&amp;slidetitle=Slide 21" highlightClick="1"/>
          </p:cNvPr>
          <p:cNvSpPr>
            <a:spLocks noChangeArrowheads="1"/>
          </p:cNvSpPr>
          <p:nvPr/>
        </p:nvSpPr>
        <p:spPr bwMode="auto">
          <a:xfrm>
            <a:off x="6629400" y="1371600"/>
            <a:ext cx="1219200" cy="685800"/>
          </a:xfrm>
          <a:prstGeom prst="actionButtonForwardNex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Database</a:t>
            </a:r>
          </a:p>
        </p:txBody>
      </p:sp>
      <p:sp>
        <p:nvSpPr>
          <p:cNvPr id="3522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First attempt…</a:t>
            </a:r>
          </a:p>
          <a:p>
            <a:pPr lvl="1">
              <a:lnSpc>
                <a:spcPct val="80000"/>
              </a:lnSpc>
            </a:pPr>
            <a:r>
              <a:rPr lang="en-US"/>
              <a:t> A collection of data</a:t>
            </a:r>
          </a:p>
          <a:p>
            <a:pPr>
              <a:lnSpc>
                <a:spcPct val="80000"/>
              </a:lnSpc>
            </a:pPr>
            <a:r>
              <a:rPr lang="en-US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/>
              <a:t> Employee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Jobs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LINC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Inventory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Recipe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Database of Hotels</a:t>
            </a:r>
          </a:p>
          <a:p>
            <a:pPr lvl="1">
              <a:lnSpc>
                <a:spcPct val="80000"/>
              </a:lnSpc>
            </a:pPr>
            <a:r>
              <a:rPr lang="en-US"/>
              <a:t> Database of Restaurants</a:t>
            </a:r>
          </a:p>
          <a:p>
            <a:pPr lvl="1">
              <a:lnSpc>
                <a:spcPct val="80000"/>
              </a:lnSpc>
            </a:pPr>
            <a:r>
              <a:rPr lang="en-US"/>
              <a:t> MP3 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QP: Declarative vs Procedural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19200"/>
            <a:ext cx="7796212" cy="492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SQL is a </a:t>
            </a:r>
            <a:r>
              <a:rPr lang="en-US" i="1" dirty="0"/>
              <a:t>declarative</a:t>
            </a:r>
            <a:r>
              <a:rPr lang="en-US" dirty="0"/>
              <a:t> language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SQL query declare “</a:t>
            </a:r>
            <a:r>
              <a:rPr lang="en-US" i="1" dirty="0"/>
              <a:t>what</a:t>
            </a:r>
            <a:r>
              <a:rPr lang="en-US" dirty="0"/>
              <a:t>” you want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DBMS+SQL auto-magically processes query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to get the results in an efficient manner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</a:t>
            </a:r>
            <a:r>
              <a:rPr lang="en-US" i="1" dirty="0"/>
              <a:t>How</a:t>
            </a:r>
            <a:r>
              <a:rPr lang="en-US" dirty="0"/>
              <a:t>” does SQL do the job?  [not given in query]</a:t>
            </a:r>
          </a:p>
          <a:p>
            <a:pPr>
              <a:lnSpc>
                <a:spcPct val="90000"/>
              </a:lnSpc>
            </a:pPr>
            <a:r>
              <a:rPr lang="en-US" dirty="0"/>
              <a:t>Procedural Query </a:t>
            </a:r>
            <a:r>
              <a:rPr lang="en-US" dirty="0" smtClean="0"/>
              <a:t>Processing (QP)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“how” of query processing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Based on three basic primitives (from relational-</a:t>
            </a:r>
            <a:r>
              <a:rPr lang="en-US" dirty="0" err="1"/>
              <a:t>alg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Primitives:  </a:t>
            </a:r>
            <a:r>
              <a:rPr lang="en-US" dirty="0" err="1"/>
              <a:t>e</a:t>
            </a:r>
            <a:r>
              <a:rPr lang="en-US" dirty="0"/>
              <a:t>-project, </a:t>
            </a:r>
            <a:r>
              <a:rPr lang="en-US" dirty="0" err="1"/>
              <a:t>e</a:t>
            </a:r>
            <a:r>
              <a:rPr lang="en-US" dirty="0"/>
              <a:t>-select, </a:t>
            </a:r>
            <a:r>
              <a:rPr lang="en-US" dirty="0" err="1"/>
              <a:t>e</a:t>
            </a:r>
            <a:r>
              <a:rPr lang="en-US" dirty="0"/>
              <a:t>-join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Specified “like” an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[This is not covered in [SG3]. Read my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Procedural QP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262" y="1295400"/>
            <a:ext cx="7983537" cy="4927600"/>
          </a:xfrm>
        </p:spPr>
        <p:txBody>
          <a:bodyPr/>
          <a:lstStyle/>
          <a:p>
            <a:r>
              <a:rPr lang="en-US" dirty="0" smtClean="0"/>
              <a:t>To understand how SQL does it work </a:t>
            </a:r>
          </a:p>
          <a:p>
            <a:pPr lvl="1"/>
            <a:r>
              <a:rPr lang="en-US" dirty="0" smtClean="0"/>
              <a:t>Namely, to “look under the hood” </a:t>
            </a:r>
          </a:p>
          <a:p>
            <a:pPr lvl="1"/>
            <a:r>
              <a:rPr lang="en-US" dirty="0" smtClean="0"/>
              <a:t>To see what is happening when we do query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QP uses 3 basic primitive query operations</a:t>
            </a:r>
          </a:p>
          <a:p>
            <a:pPr lvl="1"/>
            <a:r>
              <a:rPr lang="en-US" dirty="0" err="1" smtClean="0"/>
              <a:t>e</a:t>
            </a:r>
            <a:r>
              <a:rPr lang="en-US" dirty="0" smtClean="0"/>
              <a:t>-project,  </a:t>
            </a:r>
            <a:r>
              <a:rPr lang="en-US" dirty="0" err="1" smtClean="0"/>
              <a:t>e</a:t>
            </a:r>
            <a:r>
              <a:rPr lang="en-US" dirty="0" smtClean="0"/>
              <a:t>-select,  </a:t>
            </a:r>
            <a:r>
              <a:rPr lang="en-US" dirty="0" err="1" smtClean="0"/>
              <a:t>e</a:t>
            </a:r>
            <a:r>
              <a:rPr lang="en-US" dirty="0" smtClean="0"/>
              <a:t>-join</a:t>
            </a:r>
          </a:p>
          <a:p>
            <a:pPr lvl="1"/>
            <a:r>
              <a:rPr lang="en-US" dirty="0" smtClean="0"/>
              <a:t>These are most basic operations (like Scratch</a:t>
            </a:r>
            <a:r>
              <a:rPr lang="en-US" dirty="0" smtClean="0"/>
              <a:t> blocks)</a:t>
            </a:r>
            <a:endParaRPr lang="en-US" dirty="0" smtClean="0"/>
          </a:p>
          <a:p>
            <a:pPr lvl="1"/>
            <a:r>
              <a:rPr lang="en-US" dirty="0" smtClean="0"/>
              <a:t>CANNOT modify</a:t>
            </a:r>
            <a:r>
              <a:rPr lang="en-US" dirty="0" smtClean="0"/>
              <a:t> their </a:t>
            </a:r>
            <a:r>
              <a:rPr lang="en-US" dirty="0" smtClean="0"/>
              <a:t>syntax / semantics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basic primitives</a:t>
            </a:r>
          </a:p>
        </p:txBody>
      </p:sp>
      <p:sp>
        <p:nvSpPr>
          <p:cNvPr id="490502" name="AutoShape 6"/>
          <p:cNvSpPr>
            <a:spLocks noChangeArrowheads="1"/>
          </p:cNvSpPr>
          <p:nvPr/>
        </p:nvSpPr>
        <p:spPr bwMode="auto">
          <a:xfrm>
            <a:off x="900113" y="2743200"/>
            <a:ext cx="7329487" cy="755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T1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where (DAY=“Tue”);</a:t>
            </a: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T4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where (HOUR=1200);</a:t>
            </a:r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Basic Primitive Operation 1 –  </a:t>
            </a:r>
            <a:r>
              <a:rPr lang="en-US" sz="2400" dirty="0" err="1"/>
              <a:t>e</a:t>
            </a:r>
            <a:r>
              <a:rPr lang="en-US" sz="2400" dirty="0"/>
              <a:t>-select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e</a:t>
            </a:r>
            <a:r>
              <a:rPr lang="en-US" sz="2000" dirty="0"/>
              <a:t>-select from &lt;table&gt; where &lt;some condition&gt;;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(a row/record selector)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includes</a:t>
            </a:r>
            <a:r>
              <a:rPr lang="en-US" sz="2000" dirty="0" smtClean="0"/>
              <a:t> ALL columns.     </a:t>
            </a:r>
            <a:r>
              <a:rPr lang="en-US" sz="2000" dirty="0" smtClean="0">
                <a:solidFill>
                  <a:srgbClr val="000090"/>
                </a:solidFill>
              </a:rPr>
              <a:t>(ALWAYS)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490505" name="Rectangle 9"/>
          <p:cNvSpPr>
            <a:spLocks noChangeArrowheads="1"/>
          </p:cNvSpPr>
          <p:nvPr/>
        </p:nvSpPr>
        <p:spPr bwMode="auto">
          <a:xfrm>
            <a:off x="609600" y="3810000"/>
            <a:ext cx="7796213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 dirty="0">
                <a:solidFill>
                  <a:srgbClr val="000099"/>
                </a:solidFill>
              </a:rPr>
              <a:t>Basic Primitive Operation 2 –  </a:t>
            </a:r>
            <a:r>
              <a:rPr lang="en-US" dirty="0" err="1">
                <a:solidFill>
                  <a:srgbClr val="000099"/>
                </a:solidFill>
              </a:rPr>
              <a:t>e</a:t>
            </a:r>
            <a:r>
              <a:rPr lang="en-US" dirty="0">
                <a:solidFill>
                  <a:srgbClr val="000099"/>
                </a:solidFill>
              </a:rPr>
              <a:t>-project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 dirty="0" err="1">
                <a:solidFill>
                  <a:srgbClr val="FF3300"/>
                </a:solidFill>
                <a:ea typeface="ＭＳ Ｐゴシック" pitchFamily="1" charset="-128"/>
              </a:rPr>
              <a:t>e</a:t>
            </a:r>
            <a:r>
              <a:rPr lang="en-US" sz="2000" dirty="0">
                <a:solidFill>
                  <a:srgbClr val="FF3300"/>
                </a:solidFill>
                <a:ea typeface="ＭＳ Ｐゴシック" pitchFamily="1" charset="-128"/>
              </a:rPr>
              <a:t>-project &lt;some fields&gt; from &lt;table&gt;;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 dirty="0">
                <a:solidFill>
                  <a:srgbClr val="FF3300"/>
                </a:solidFill>
                <a:ea typeface="ＭＳ Ｐゴシック" pitchFamily="1" charset="-128"/>
              </a:rPr>
              <a:t>(a column/field selector)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 dirty="0">
                <a:solidFill>
                  <a:srgbClr val="FF3300"/>
                </a:solidFill>
                <a:ea typeface="ＭＳ Ｐゴシック" pitchFamily="1" charset="-128"/>
              </a:rPr>
              <a:t>includes</a:t>
            </a:r>
            <a:r>
              <a:rPr lang="en-US" sz="2000" dirty="0" smtClean="0">
                <a:solidFill>
                  <a:srgbClr val="FF3300"/>
                </a:solidFill>
                <a:ea typeface="ＭＳ Ｐゴシック" pitchFamily="1" charset="-128"/>
              </a:rPr>
              <a:t> ALL rows.         </a:t>
            </a:r>
            <a:r>
              <a:rPr lang="en-US" sz="2000" dirty="0" smtClean="0"/>
              <a:t>(ALWAYS)</a:t>
            </a:r>
            <a:endParaRPr lang="en-US" sz="2000" dirty="0">
              <a:solidFill>
                <a:srgbClr val="FF3300"/>
              </a:solidFill>
              <a:ea typeface="ＭＳ Ｐゴシック" pitchFamily="1" charset="-128"/>
            </a:endParaRPr>
          </a:p>
        </p:txBody>
      </p:sp>
      <p:sp>
        <p:nvSpPr>
          <p:cNvPr id="490506" name="AutoShape 10"/>
          <p:cNvSpPr>
            <a:spLocks noChangeArrowheads="1"/>
          </p:cNvSpPr>
          <p:nvPr/>
        </p:nvSpPr>
        <p:spPr bwMode="auto">
          <a:xfrm>
            <a:off x="900113" y="5340350"/>
            <a:ext cx="7329487" cy="755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DAY  from SCHEDULE-DB;</a:t>
            </a: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P6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HOUR from T1;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02" grpId="0" animBg="1"/>
      <p:bldP spid="49050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primitives operations (2)</a:t>
            </a:r>
          </a:p>
        </p:txBody>
      </p:sp>
      <p:grpSp>
        <p:nvGrpSpPr>
          <p:cNvPr id="488655" name="Group 207"/>
          <p:cNvGrpSpPr>
            <a:grpSpLocks/>
          </p:cNvGrpSpPr>
          <p:nvPr/>
        </p:nvGrpSpPr>
        <p:grpSpPr bwMode="auto">
          <a:xfrm>
            <a:off x="2286000" y="4038600"/>
            <a:ext cx="1295400" cy="381000"/>
            <a:chOff x="1440" y="2544"/>
            <a:chExt cx="816" cy="240"/>
          </a:xfrm>
        </p:grpSpPr>
        <p:sp>
          <p:nvSpPr>
            <p:cNvPr id="488482" name="AutoShape 34"/>
            <p:cNvSpPr>
              <a:spLocks noChangeArrowheads="1"/>
            </p:cNvSpPr>
            <p:nvPr/>
          </p:nvSpPr>
          <p:spPr bwMode="auto">
            <a:xfrm>
              <a:off x="1440" y="2544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83" name="AutoShape 35"/>
            <p:cNvSpPr>
              <a:spLocks noChangeArrowheads="1"/>
            </p:cNvSpPr>
            <p:nvPr/>
          </p:nvSpPr>
          <p:spPr bwMode="auto">
            <a:xfrm>
              <a:off x="2064" y="2544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8484" name="AutoShape 36"/>
          <p:cNvSpPr>
            <a:spLocks noChangeArrowheads="1"/>
          </p:cNvSpPr>
          <p:nvPr/>
        </p:nvSpPr>
        <p:spPr bwMode="auto">
          <a:xfrm>
            <a:off x="1143000" y="1143000"/>
            <a:ext cx="6705600" cy="4222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Day  from SCHEDULE-DB;</a:t>
            </a:r>
          </a:p>
        </p:txBody>
      </p:sp>
      <p:graphicFrame>
        <p:nvGraphicFramePr>
          <p:cNvPr id="488622" name="Group 174"/>
          <p:cNvGraphicFramePr>
            <a:graphicFrameLocks noGrp="1"/>
          </p:cNvGraphicFramePr>
          <p:nvPr/>
        </p:nvGraphicFramePr>
        <p:xfrm>
          <a:off x="1905000" y="1905000"/>
          <a:ext cx="2819400" cy="2058670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838200"/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621" name="Group 173"/>
          <p:cNvGraphicFramePr>
            <a:graphicFrameLocks noGrp="1"/>
          </p:cNvGraphicFramePr>
          <p:nvPr/>
        </p:nvGraphicFramePr>
        <p:xfrm>
          <a:off x="1905000" y="4208463"/>
          <a:ext cx="1981200" cy="2056130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</a:tblGrid>
              <a:tr h="3317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8581" name="AutoShape 133"/>
          <p:cNvSpPr>
            <a:spLocks noChangeArrowheads="1"/>
          </p:cNvSpPr>
          <p:nvPr/>
        </p:nvSpPr>
        <p:spPr bwMode="auto">
          <a:xfrm rot="-5400000">
            <a:off x="-1702593" y="3555206"/>
            <a:ext cx="4508500" cy="7254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hlink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S1 </a:t>
            </a: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</a:t>
            </a:r>
            <a:b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(Day=“Tue”);</a:t>
            </a:r>
          </a:p>
        </p:txBody>
      </p:sp>
      <p:sp>
        <p:nvSpPr>
          <p:cNvPr id="488582" name="AutoShape 134"/>
          <p:cNvSpPr>
            <a:spLocks noChangeArrowheads="1"/>
          </p:cNvSpPr>
          <p:nvPr/>
        </p:nvSpPr>
        <p:spPr bwMode="auto">
          <a:xfrm>
            <a:off x="1143000" y="27432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25400">
            <a:solidFill>
              <a:schemeClr val="hlink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88658" name="Group 210"/>
          <p:cNvGrpSpPr>
            <a:grpSpLocks/>
          </p:cNvGrpSpPr>
          <p:nvPr/>
        </p:nvGrpSpPr>
        <p:grpSpPr bwMode="auto">
          <a:xfrm>
            <a:off x="4876800" y="2590800"/>
            <a:ext cx="381000" cy="685800"/>
            <a:chOff x="3072" y="1632"/>
            <a:chExt cx="240" cy="432"/>
          </a:xfrm>
        </p:grpSpPr>
        <p:sp>
          <p:nvSpPr>
            <p:cNvPr id="488583" name="AutoShape 135"/>
            <p:cNvSpPr>
              <a:spLocks noChangeArrowheads="1"/>
            </p:cNvSpPr>
            <p:nvPr/>
          </p:nvSpPr>
          <p:spPr bwMode="auto">
            <a:xfrm rot="-5400000">
              <a:off x="3096" y="1608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CC99"/>
            </a:solidFill>
            <a:ln w="25400">
              <a:solidFill>
                <a:schemeClr val="hlink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584" name="AutoShape 136"/>
            <p:cNvSpPr>
              <a:spLocks noChangeArrowheads="1"/>
            </p:cNvSpPr>
            <p:nvPr/>
          </p:nvSpPr>
          <p:spPr bwMode="auto">
            <a:xfrm rot="-5400000">
              <a:off x="3096" y="1848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CC99"/>
            </a:solidFill>
            <a:ln w="25400">
              <a:solidFill>
                <a:schemeClr val="hlink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88653" name="Group 205"/>
          <p:cNvGraphicFramePr>
            <a:graphicFrameLocks noGrp="1"/>
          </p:cNvGraphicFramePr>
          <p:nvPr/>
        </p:nvGraphicFramePr>
        <p:xfrm>
          <a:off x="5486400" y="1905000"/>
          <a:ext cx="2819400" cy="1386840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838200"/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8654" name="AutoShape 206"/>
          <p:cNvSpPr>
            <a:spLocks noChangeArrowheads="1"/>
          </p:cNvSpPr>
          <p:nvPr/>
        </p:nvSpPr>
        <p:spPr bwMode="auto">
          <a:xfrm rot="5400000">
            <a:off x="3086100" y="1485900"/>
            <a:ext cx="304800" cy="685800"/>
          </a:xfrm>
          <a:prstGeom prst="rightArrow">
            <a:avLst>
              <a:gd name="adj1" fmla="val 62972"/>
              <a:gd name="adj2" fmla="val 541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8656" name="AutoShape 208"/>
          <p:cNvSpPr>
            <a:spLocks noChangeArrowheads="1"/>
          </p:cNvSpPr>
          <p:nvPr/>
        </p:nvSpPr>
        <p:spPr bwMode="auto">
          <a:xfrm>
            <a:off x="4343400" y="4876800"/>
            <a:ext cx="2438400" cy="762000"/>
          </a:xfrm>
          <a:prstGeom prst="wedgeRoundRectCallout">
            <a:avLst>
              <a:gd name="adj1" fmla="val -65690"/>
              <a:gd name="adj2" fmla="val 96042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1800" dirty="0"/>
              <a:t>In </a:t>
            </a:r>
            <a:r>
              <a:rPr lang="en-US" sz="1800" dirty="0" err="1"/>
              <a:t>e</a:t>
            </a:r>
            <a:r>
              <a:rPr lang="en-US" sz="1800" dirty="0"/>
              <a:t>-project,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ALL </a:t>
            </a:r>
            <a:r>
              <a:rPr lang="en-US" sz="1800" dirty="0"/>
              <a:t>rows are included</a:t>
            </a:r>
          </a:p>
        </p:txBody>
      </p:sp>
      <p:sp>
        <p:nvSpPr>
          <p:cNvPr id="488657" name="AutoShape 209"/>
          <p:cNvSpPr>
            <a:spLocks noChangeArrowheads="1"/>
          </p:cNvSpPr>
          <p:nvPr/>
        </p:nvSpPr>
        <p:spPr bwMode="auto">
          <a:xfrm>
            <a:off x="5791200" y="3810000"/>
            <a:ext cx="2819400" cy="762000"/>
          </a:xfrm>
          <a:prstGeom prst="wedgeRoundRectCallout">
            <a:avLst>
              <a:gd name="adj1" fmla="val -30519"/>
              <a:gd name="adj2" fmla="val -113333"/>
              <a:gd name="adj3" fmla="val 16667"/>
            </a:avLst>
          </a:prstGeom>
          <a:solidFill>
            <a:srgbClr val="FFCC99"/>
          </a:solidFill>
          <a:ln w="25400">
            <a:solidFill>
              <a:schemeClr val="hlink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1800" dirty="0">
                <a:solidFill>
                  <a:schemeClr val="hlink"/>
                </a:solidFill>
              </a:rPr>
              <a:t>In </a:t>
            </a:r>
            <a:r>
              <a:rPr lang="en-US" sz="1800" dirty="0" err="1">
                <a:solidFill>
                  <a:schemeClr val="hlink"/>
                </a:solidFill>
              </a:rPr>
              <a:t>e</a:t>
            </a:r>
            <a:r>
              <a:rPr lang="en-US" sz="1800" dirty="0">
                <a:solidFill>
                  <a:schemeClr val="hlink"/>
                </a:solidFill>
              </a:rPr>
              <a:t>-select,</a:t>
            </a:r>
            <a:r>
              <a:rPr lang="en-US" sz="1800" dirty="0" smtClean="0">
                <a:solidFill>
                  <a:schemeClr val="hlink"/>
                </a:solidFill>
              </a:rPr>
              <a:t> ALL </a:t>
            </a:r>
            <a:r>
              <a:rPr lang="en-US" sz="1800" dirty="0">
                <a:solidFill>
                  <a:schemeClr val="hlink"/>
                </a:solidFill>
              </a:rPr>
              <a:t/>
            </a:r>
            <a:br>
              <a:rPr lang="en-US" sz="1800" dirty="0">
                <a:solidFill>
                  <a:schemeClr val="hlink"/>
                </a:solidFill>
              </a:rPr>
            </a:br>
            <a:r>
              <a:rPr lang="en-US" sz="1800" dirty="0">
                <a:solidFill>
                  <a:schemeClr val="hlink"/>
                </a:solidFill>
              </a:rPr>
              <a:t>columns are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84" grpId="0" animBg="1"/>
      <p:bldP spid="488581" grpId="0" animBg="1"/>
      <p:bldP spid="488582" grpId="0" animBg="1"/>
      <p:bldP spid="488654" grpId="0" animBg="1"/>
      <p:bldP spid="488656" grpId="0" animBg="1"/>
      <p:bldP spid="48865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primitives operation – e-join</a:t>
            </a:r>
          </a:p>
        </p:txBody>
      </p:sp>
      <p:sp>
        <p:nvSpPr>
          <p:cNvPr id="493571" name="AutoShape 3"/>
          <p:cNvSpPr>
            <a:spLocks noChangeArrowheads="1"/>
          </p:cNvSpPr>
          <p:nvPr/>
        </p:nvSpPr>
        <p:spPr bwMode="auto">
          <a:xfrm>
            <a:off x="736600" y="3352800"/>
            <a:ext cx="7721600" cy="16986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B1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SCHEDULE-DB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(SCHEDULE-DB.Course = VENUE-DB.Course);</a:t>
            </a:r>
          </a:p>
          <a:p>
            <a:pPr algn="l">
              <a:spcBef>
                <a:spcPct val="10000"/>
              </a:spcBef>
            </a:pPr>
            <a:endParaRPr lang="en-US" sz="1800">
              <a:latin typeface="Courier New" pitchFamily="1" charset="0"/>
              <a:ea typeface="Courier New" pitchFamily="1" charset="0"/>
              <a:cs typeface="Courier New" pitchFamily="1" charset="0"/>
            </a:endParaRP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W3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P6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(P6.Course = VENUE-DB.Course);</a:t>
            </a:r>
            <a:endParaRPr lang="en-US" sz="1800">
              <a:latin typeface="Courier New" pitchFamily="1" charset="0"/>
              <a:ea typeface="Courier New" pitchFamily="1" charset="0"/>
              <a:cs typeface="Courier New" pitchFamily="1" charset="0"/>
              <a:sym typeface="Wingdings" pitchFamily="1" charset="2"/>
            </a:endParaRPr>
          </a:p>
        </p:txBody>
      </p:sp>
      <p:sp>
        <p:nvSpPr>
          <p:cNvPr id="4935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2133600"/>
          </a:xfrm>
        </p:spPr>
        <p:txBody>
          <a:bodyPr/>
          <a:lstStyle/>
          <a:p>
            <a:r>
              <a:rPr lang="en-US" sz="2400"/>
              <a:t>Basic Primitive Operation 3 –  e-join</a:t>
            </a:r>
          </a:p>
          <a:p>
            <a:pPr lvl="1"/>
            <a:r>
              <a:rPr lang="en-US" sz="2000"/>
              <a:t>e-join from &lt;two tables&gt; where &lt;join-conditions&gt;;</a:t>
            </a:r>
          </a:p>
          <a:p>
            <a:pPr lvl="1"/>
            <a:r>
              <a:rPr lang="en-US" sz="2000"/>
              <a:t>Specify join conditions using primary/foreign keys;</a:t>
            </a:r>
          </a:p>
          <a:p>
            <a:pPr lvl="1"/>
            <a:r>
              <a:rPr lang="en-US" sz="2000"/>
              <a:t>Two (2) tables at a time! (basic join operation)</a:t>
            </a:r>
          </a:p>
          <a:p>
            <a:pPr lvl="1"/>
            <a:r>
              <a:rPr lang="en-US" sz="2000"/>
              <a:t>Includes all “satisfying” rows and columns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 e-join</a:t>
            </a:r>
          </a:p>
        </p:txBody>
      </p:sp>
      <p:graphicFrame>
        <p:nvGraphicFramePr>
          <p:cNvPr id="497750" name="Group 86"/>
          <p:cNvGraphicFramePr>
            <a:graphicFrameLocks noGrp="1"/>
          </p:cNvGraphicFramePr>
          <p:nvPr/>
        </p:nvGraphicFramePr>
        <p:xfrm>
          <a:off x="762000" y="1371600"/>
          <a:ext cx="3657600" cy="227076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4095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7749" name="Group 85"/>
          <p:cNvGraphicFramePr>
            <a:graphicFrameLocks noGrp="1"/>
          </p:cNvGraphicFramePr>
          <p:nvPr/>
        </p:nvGraphicFramePr>
        <p:xfrm>
          <a:off x="5334000" y="1374775"/>
          <a:ext cx="2590800" cy="152400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71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VENUE-DB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7747" name="Text Box 83"/>
          <p:cNvSpPr txBox="1">
            <a:spLocks noChangeArrowheads="1"/>
          </p:cNvSpPr>
          <p:nvPr/>
        </p:nvSpPr>
        <p:spPr bwMode="auto">
          <a:xfrm>
            <a:off x="5105400" y="3368675"/>
            <a:ext cx="279717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(SCHEDULE-DB.course 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= VENUE-DB.course)</a:t>
            </a:r>
          </a:p>
        </p:txBody>
      </p:sp>
      <p:sp>
        <p:nvSpPr>
          <p:cNvPr id="497748" name="AutoShape 84"/>
          <p:cNvSpPr>
            <a:spLocks noChangeArrowheads="1"/>
          </p:cNvSpPr>
          <p:nvPr/>
        </p:nvSpPr>
        <p:spPr bwMode="auto">
          <a:xfrm>
            <a:off x="784225" y="4456113"/>
            <a:ext cx="7626350" cy="7254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B1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SCHEDULE-DB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(SCHEDULE-DB.Course = VENUE-DB.Course);</a:t>
            </a:r>
          </a:p>
        </p:txBody>
      </p:sp>
      <p:grpSp>
        <p:nvGrpSpPr>
          <p:cNvPr id="497755" name="Group 91"/>
          <p:cNvGrpSpPr>
            <a:grpSpLocks/>
          </p:cNvGrpSpPr>
          <p:nvPr/>
        </p:nvGrpSpPr>
        <p:grpSpPr bwMode="auto">
          <a:xfrm>
            <a:off x="3657600" y="2895600"/>
            <a:ext cx="2438400" cy="1066800"/>
            <a:chOff x="2304" y="1824"/>
            <a:chExt cx="1536" cy="672"/>
          </a:xfrm>
        </p:grpSpPr>
        <p:sp>
          <p:nvSpPr>
            <p:cNvPr id="497752" name="Line 88"/>
            <p:cNvSpPr>
              <a:spLocks noChangeShapeType="1"/>
            </p:cNvSpPr>
            <p:nvPr/>
          </p:nvSpPr>
          <p:spPr bwMode="auto">
            <a:xfrm flipH="1">
              <a:off x="2976" y="1824"/>
              <a:ext cx="864" cy="67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753" name="Line 89"/>
            <p:cNvSpPr>
              <a:spLocks noChangeShapeType="1"/>
            </p:cNvSpPr>
            <p:nvPr/>
          </p:nvSpPr>
          <p:spPr bwMode="auto">
            <a:xfrm>
              <a:off x="2304" y="2304"/>
              <a:ext cx="672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747" grpId="0"/>
      <p:bldP spid="49774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76200"/>
            <a:ext cx="7983537" cy="800100"/>
          </a:xfrm>
        </p:spPr>
        <p:txBody>
          <a:bodyPr/>
          <a:lstStyle/>
          <a:p>
            <a:r>
              <a:rPr lang="en-US"/>
              <a:t>Why not store everything in one Table?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724400"/>
            <a:ext cx="7186613" cy="1600200"/>
          </a:xfrm>
        </p:spPr>
        <p:txBody>
          <a:bodyPr/>
          <a:lstStyle/>
          <a:p>
            <a:r>
              <a:rPr lang="en-US" sz="2400" dirty="0"/>
              <a:t>Problems:</a:t>
            </a:r>
          </a:p>
          <a:p>
            <a:pPr lvl="1"/>
            <a:r>
              <a:rPr lang="en-US" sz="2000" dirty="0"/>
              <a:t> Duplication of data;</a:t>
            </a:r>
          </a:p>
          <a:p>
            <a:pPr lvl="1"/>
            <a:r>
              <a:rPr lang="en-US" sz="2000" dirty="0"/>
              <a:t> Deletion Problem;</a:t>
            </a:r>
          </a:p>
          <a:p>
            <a:pPr lvl="2"/>
            <a:r>
              <a:rPr lang="en-US" sz="2000" dirty="0"/>
              <a:t> What if Cathy </a:t>
            </a:r>
            <a:r>
              <a:rPr lang="en-US" sz="2000" dirty="0" err="1"/>
              <a:t>Xin</a:t>
            </a:r>
            <a:r>
              <a:rPr lang="en-US" sz="2000" dirty="0"/>
              <a:t> drops CS1101?</a:t>
            </a:r>
          </a:p>
        </p:txBody>
      </p:sp>
      <p:graphicFrame>
        <p:nvGraphicFramePr>
          <p:cNvPr id="379017" name="Group 137"/>
          <p:cNvGraphicFramePr>
            <a:graphicFrameLocks noGrp="1"/>
          </p:cNvGraphicFramePr>
          <p:nvPr/>
        </p:nvGraphicFramePr>
        <p:xfrm>
          <a:off x="571500" y="1295400"/>
          <a:ext cx="7962899" cy="3347835"/>
        </p:xfrm>
        <a:graphic>
          <a:graphicData uri="http://schemas.openxmlformats.org/drawingml/2006/table">
            <a:tbl>
              <a:tblPr/>
              <a:tblGrid>
                <a:gridCol w="1289231"/>
                <a:gridCol w="1668417"/>
                <a:gridCol w="1137557"/>
                <a:gridCol w="1289231"/>
                <a:gridCol w="910046"/>
                <a:gridCol w="1061720"/>
                <a:gridCol w="606697"/>
              </a:tblGrid>
              <a:tr h="376959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STUDENT-SCHEDULE-DB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7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Zan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9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Issues: (for your reading)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Other Considerations in Databases</a:t>
            </a:r>
          </a:p>
          <a:p>
            <a:pPr lvl="1"/>
            <a:r>
              <a:rPr lang="en-US"/>
              <a:t>Read Section 13.3.3 (pp. 604--606)</a:t>
            </a:r>
          </a:p>
          <a:p>
            <a:pPr lvl="1">
              <a:buFont typeface="Wingdings" pitchFamily="1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for use in Tutorials </a:t>
            </a:r>
          </a:p>
        </p:txBody>
      </p:sp>
      <p:graphicFrame>
        <p:nvGraphicFramePr>
          <p:cNvPr id="441581" name="Group 237"/>
          <p:cNvGraphicFramePr>
            <a:graphicFrameLocks noGrp="1"/>
          </p:cNvGraphicFramePr>
          <p:nvPr/>
        </p:nvGraphicFramePr>
        <p:xfrm>
          <a:off x="533400" y="1295400"/>
          <a:ext cx="7924800" cy="2133600"/>
        </p:xfrm>
        <a:graphic>
          <a:graphicData uri="http://schemas.openxmlformats.org/drawingml/2006/table">
            <a:tbl>
              <a:tblPr/>
              <a:tblGrid>
                <a:gridCol w="1143000"/>
                <a:gridCol w="1295400"/>
                <a:gridCol w="1066800"/>
                <a:gridCol w="1295400"/>
                <a:gridCol w="1066800"/>
                <a:gridCol w="1143000"/>
                <a:gridCol w="914400"/>
              </a:tblGrid>
              <a:tr h="431800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STUDENT-INFO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NRIC-ID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Address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Tel-No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Faculty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Major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U0801001S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65162201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SOC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U0702007R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65166234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FASS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Econs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592" name="Group 248"/>
          <p:cNvGraphicFramePr>
            <a:graphicFrameLocks noGrp="1"/>
          </p:cNvGraphicFramePr>
          <p:nvPr/>
        </p:nvGraphicFramePr>
        <p:xfrm>
          <a:off x="533400" y="3886200"/>
          <a:ext cx="5410200" cy="21590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609600"/>
                <a:gridCol w="609600"/>
                <a:gridCol w="1066800"/>
                <a:gridCol w="1066800"/>
              </a:tblGrid>
              <a:tr h="4572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COURSE-INFO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Course-ID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Day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Hour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Venue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Instructor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UIT2201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CSITR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1000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USP-SR5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LeongHW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CS6234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Adv. Alg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Wed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1600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SR5(com1)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Panos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640" name="Group 296"/>
          <p:cNvGraphicFramePr>
            <a:graphicFrameLocks noGrp="1"/>
          </p:cNvGraphicFramePr>
          <p:nvPr/>
        </p:nvGraphicFramePr>
        <p:xfrm>
          <a:off x="6248400" y="3886200"/>
          <a:ext cx="2438400" cy="21590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ENROLMENT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Course-ID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U0801001S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UIT2201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U0603528X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MA1101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5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5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Database (2)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44600"/>
            <a:ext cx="7796212" cy="4927600"/>
          </a:xfrm>
        </p:spPr>
        <p:txBody>
          <a:bodyPr/>
          <a:lstStyle/>
          <a:p>
            <a:r>
              <a:rPr lang="en-US"/>
              <a:t>Combination of “Databases”</a:t>
            </a:r>
          </a:p>
          <a:p>
            <a:pPr lvl="1"/>
            <a:r>
              <a:rPr lang="en-US"/>
              <a:t> Can do more…</a:t>
            </a:r>
          </a:p>
          <a:p>
            <a:pPr lvl="1"/>
            <a:r>
              <a:rPr lang="en-US"/>
              <a:t> eg: Employee Database + CIA Database</a:t>
            </a:r>
          </a:p>
          <a:p>
            <a:pPr lvl="1"/>
            <a:r>
              <a:rPr lang="en-US"/>
              <a:t> eg: Inventory Database + Recipe Database</a:t>
            </a:r>
          </a:p>
          <a:p>
            <a:pPr lvl="1"/>
            <a:endParaRPr lang="en-US"/>
          </a:p>
          <a:p>
            <a:r>
              <a:rPr lang="en-US"/>
              <a:t>Database is …</a:t>
            </a:r>
          </a:p>
          <a:p>
            <a:pPr lvl="1"/>
            <a:r>
              <a:rPr lang="en-US"/>
              <a:t> A combination of a variety of data collections into a single integrated collection</a:t>
            </a:r>
          </a:p>
          <a:p>
            <a:pPr lvl="1">
              <a:buFont typeface="Wingdings" pitchFamily="1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modify/add for future…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Value added Services:</a:t>
            </a:r>
          </a:p>
          <a:p>
            <a:pPr lvl="1"/>
            <a:r>
              <a:rPr lang="en-US"/>
              <a:t> Data Mining – frequent patterns</a:t>
            </a:r>
          </a:p>
          <a:p>
            <a:pPr lvl="1"/>
            <a:r>
              <a:rPr lang="en-US"/>
              <a:t> Targeted marketing (Database marketing)</a:t>
            </a:r>
          </a:p>
          <a:p>
            <a:pPr lvl="1"/>
            <a:r>
              <a:rPr lang="en-US"/>
              <a:t> Credit-card fraud, </a:t>
            </a:r>
          </a:p>
          <a:p>
            <a:pPr lvl="1"/>
            <a:r>
              <a:rPr lang="en-US"/>
              <a:t> Handphone acct churning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Databases…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From separate, independent database</a:t>
            </a:r>
          </a:p>
          <a:p>
            <a:pPr lvl="1"/>
            <a:r>
              <a:rPr lang="en-US" dirty="0"/>
              <a:t> One Course-DB per NUS dept/faculty (in the 90’s)</a:t>
            </a:r>
          </a:p>
          <a:p>
            <a:pPr lvl="1"/>
            <a:r>
              <a:rPr lang="en-US" dirty="0"/>
              <a:t> Inherent Problem:  </a:t>
            </a:r>
          </a:p>
          <a:p>
            <a:pPr lvl="2"/>
            <a:r>
              <a:rPr lang="en-US" dirty="0" err="1"/>
              <a:t>incompatability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inconvenience, slow, error prone</a:t>
            </a:r>
          </a:p>
          <a:p>
            <a:r>
              <a:rPr lang="en-US" dirty="0"/>
              <a:t>To Integrated </a:t>
            </a:r>
            <a:r>
              <a:rPr lang="en-US" dirty="0" smtClean="0"/>
              <a:t>Database</a:t>
            </a:r>
          </a:p>
          <a:p>
            <a:pPr lvl="1"/>
            <a:r>
              <a:rPr lang="en-US" dirty="0"/>
              <a:t> One integrated DB</a:t>
            </a:r>
            <a:r>
              <a:rPr lang="en-US" dirty="0" smtClean="0"/>
              <a:t> schema or </a:t>
            </a:r>
            <a:r>
              <a:rPr lang="en-US" dirty="0"/>
              <a:t>DB</a:t>
            </a:r>
            <a:r>
              <a:rPr lang="en-US" dirty="0" smtClean="0"/>
              <a:t> system  (now)</a:t>
            </a:r>
          </a:p>
          <a:p>
            <a:pPr lvl="2"/>
            <a:r>
              <a:rPr lang="en-US" dirty="0" smtClean="0"/>
              <a:t> Serving </a:t>
            </a:r>
            <a:r>
              <a:rPr lang="en-US" dirty="0"/>
              <a:t>the needs of all </a:t>
            </a:r>
            <a:r>
              <a:rPr lang="en-US" dirty="0" err="1"/>
              <a:t>depts</a:t>
            </a:r>
            <a:r>
              <a:rPr lang="en-US" dirty="0"/>
              <a:t>/faculty</a:t>
            </a:r>
            <a:endParaRPr lang="en-US" dirty="0" smtClean="0"/>
          </a:p>
          <a:p>
            <a:pPr lvl="2"/>
            <a:r>
              <a:rPr lang="en-US" dirty="0" smtClean="0"/>
              <a:t> Better </a:t>
            </a:r>
            <a:r>
              <a:rPr lang="en-US" dirty="0"/>
              <a:t>data </a:t>
            </a:r>
            <a:r>
              <a:rPr lang="en-US" dirty="0" err="1"/>
              <a:t>compatability</a:t>
            </a:r>
            <a:r>
              <a:rPr lang="en-US" dirty="0"/>
              <a:t>, fasters,…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:  </a:t>
            </a:r>
            <a:r>
              <a:rPr lang="en-US" dirty="0"/>
              <a:t>NUS CORS Online Registration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/>
              <a:t>IRAS </a:t>
            </a:r>
            <a:r>
              <a:rPr lang="en-US" dirty="0" err="1"/>
              <a:t>e</a:t>
            </a:r>
            <a:r>
              <a:rPr lang="en-US" dirty="0"/>
              <a:t>-filing (Online Tax Submission)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and DBA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6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With Integrated Database, we need</a:t>
            </a:r>
          </a:p>
          <a:p>
            <a:pPr lvl="1">
              <a:lnSpc>
                <a:spcPct val="80000"/>
              </a:lnSpc>
            </a:pPr>
            <a:r>
              <a:rPr lang="en-US"/>
              <a:t> To ensure data consistency</a:t>
            </a:r>
          </a:p>
          <a:p>
            <a:pPr lvl="1">
              <a:lnSpc>
                <a:spcPct val="80000"/>
              </a:lnSpc>
            </a:pPr>
            <a:r>
              <a:rPr lang="en-US"/>
              <a:t> Provide services to all depts</a:t>
            </a:r>
          </a:p>
          <a:p>
            <a:pPr lvl="2">
              <a:lnSpc>
                <a:spcPct val="80000"/>
              </a:lnSpc>
            </a:pPr>
            <a:r>
              <a:rPr lang="en-US"/>
              <a:t>Different services to diff dept, </a:t>
            </a:r>
          </a:p>
          <a:p>
            <a:pPr lvl="2">
              <a:lnSpc>
                <a:spcPct val="80000"/>
              </a:lnSpc>
            </a:pPr>
            <a:r>
              <a:rPr lang="en-US"/>
              <a:t>Different interface</a:t>
            </a:r>
          </a:p>
          <a:p>
            <a:pPr lvl="1">
              <a:lnSpc>
                <a:spcPct val="80000"/>
              </a:lnSpc>
            </a:pPr>
            <a:r>
              <a:rPr lang="en-US"/>
              <a:t> To provide different views of the same data</a:t>
            </a:r>
          </a:p>
          <a:p>
            <a:pPr lvl="2">
              <a:lnSpc>
                <a:spcPct val="80000"/>
              </a:lnSpc>
            </a:pPr>
            <a:r>
              <a:rPr lang="en-US"/>
              <a:t>Eg: CEO, CFO, Proj Mgr, Programmer</a:t>
            </a:r>
          </a:p>
          <a:p>
            <a:pPr lvl="2">
              <a:lnSpc>
                <a:spcPct val="80000"/>
              </a:lnSpc>
            </a:pPr>
            <a:r>
              <a:rPr lang="en-US"/>
              <a:t>Eg: Dean, Heads, Professors, AOs, Students</a:t>
            </a:r>
          </a:p>
          <a:p>
            <a:pPr lvl="1">
              <a:lnSpc>
                <a:spcPct val="80000"/>
              </a:lnSpc>
            </a:pPr>
            <a:r>
              <a:rPr lang="en-US"/>
              <a:t> to decide how to Organize data (schemas)</a:t>
            </a:r>
          </a:p>
          <a:p>
            <a:pPr lvl="2">
              <a:lnSpc>
                <a:spcPct val="80000"/>
              </a:lnSpc>
            </a:pPr>
            <a:r>
              <a:rPr lang="en-US"/>
              <a:t>Usually organized into tables</a:t>
            </a:r>
          </a:p>
          <a:p>
            <a:pPr>
              <a:lnSpc>
                <a:spcPct val="80000"/>
              </a:lnSpc>
            </a:pPr>
            <a:r>
              <a:rPr lang="en-US"/>
              <a:t>DBMS = DB Management System</a:t>
            </a:r>
          </a:p>
          <a:p>
            <a:pPr>
              <a:lnSpc>
                <a:spcPct val="80000"/>
              </a:lnSpc>
            </a:pPr>
            <a:r>
              <a:rPr lang="en-US"/>
              <a:t>DBA = Database Administrator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6164" name="AutoShape 4"/>
          <p:cNvSpPr>
            <a:spLocks noChangeArrowheads="1"/>
          </p:cNvSpPr>
          <p:nvPr/>
        </p:nvSpPr>
        <p:spPr bwMode="auto">
          <a:xfrm>
            <a:off x="76200" y="20574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(with 3 Tables (Relations))</a:t>
            </a:r>
          </a:p>
        </p:txBody>
      </p:sp>
      <p:graphicFrame>
        <p:nvGraphicFramePr>
          <p:cNvPr id="467036" name="Group 92"/>
          <p:cNvGraphicFramePr>
            <a:graphicFrameLocks noGrp="1"/>
          </p:cNvGraphicFramePr>
          <p:nvPr/>
        </p:nvGraphicFramePr>
        <p:xfrm>
          <a:off x="609600" y="1219200"/>
          <a:ext cx="3657600" cy="236220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7054" name="Group 110"/>
          <p:cNvGraphicFramePr>
            <a:graphicFrameLocks noGrp="1"/>
          </p:cNvGraphicFramePr>
          <p:nvPr/>
        </p:nvGraphicFramePr>
        <p:xfrm>
          <a:off x="4648200" y="1219200"/>
          <a:ext cx="3733800" cy="236220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1430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RADES-DB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Grade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7052" name="Group 108"/>
          <p:cNvGraphicFramePr>
            <a:graphicFrameLocks noGrp="1"/>
          </p:cNvGraphicFramePr>
          <p:nvPr/>
        </p:nvGraphicFramePr>
        <p:xfrm>
          <a:off x="609600" y="3886200"/>
          <a:ext cx="7696200" cy="2057401"/>
        </p:xfrm>
        <a:graphic>
          <a:graphicData uri="http://schemas.openxmlformats.org/drawingml/2006/table">
            <a:tbl>
              <a:tblPr/>
              <a:tblGrid>
                <a:gridCol w="1447800"/>
                <a:gridCol w="2133600"/>
                <a:gridCol w="2743200"/>
                <a:gridCol w="1371600"/>
              </a:tblGrid>
              <a:tr h="4302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TUDENTS-DB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Address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23 Sheares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89 PGP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37 Raffles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9538"/>
            <a:ext cx="7796213" cy="601662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400"/>
              <a:t>Figure 13.3:   Data Organization Hierarchy</a:t>
            </a:r>
          </a:p>
        </p:txBody>
      </p:sp>
      <p:pic>
        <p:nvPicPr>
          <p:cNvPr id="456707" name="Picture 3" descr="SchnGerst_f13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600200"/>
            <a:ext cx="7112000" cy="3036888"/>
          </a:xfrm>
          <a:noFill/>
          <a:ln/>
        </p:spPr>
      </p:pic>
      <p:sp>
        <p:nvSpPr>
          <p:cNvPr id="456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Organization (Overview)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LHW-ppt-template-2008</Template>
  <TotalTime>5403</TotalTime>
  <Words>2476</Words>
  <Application>Microsoft Macintosh PowerPoint</Application>
  <PresentationFormat>On-screen Show (4:3)</PresentationFormat>
  <Paragraphs>630</Paragraphs>
  <Slides>42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RAS-slides</vt:lpstr>
      <vt:lpstr>Database – Info Storage and Retrieval</vt:lpstr>
      <vt:lpstr>Outline</vt:lpstr>
      <vt:lpstr>What is a Database</vt:lpstr>
      <vt:lpstr>What is a Database (2)</vt:lpstr>
      <vt:lpstr>Evolution of Databases…</vt:lpstr>
      <vt:lpstr>DBMS and DBA</vt:lpstr>
      <vt:lpstr>Outline</vt:lpstr>
      <vt:lpstr>Database (with 3 Tables (Relations))</vt:lpstr>
      <vt:lpstr>Database Organization (Overview)</vt:lpstr>
      <vt:lpstr>Data Organization (A Bottom-Up View)</vt:lpstr>
      <vt:lpstr>Data Organization (continued)</vt:lpstr>
      <vt:lpstr>Database Files or Database Table</vt:lpstr>
      <vt:lpstr>Outline</vt:lpstr>
      <vt:lpstr>Database (with 3 Tables (Relations))</vt:lpstr>
      <vt:lpstr>Foundations of Relational DB</vt:lpstr>
      <vt:lpstr>Relational-DB Operations</vt:lpstr>
      <vt:lpstr>Typical Operations…</vt:lpstr>
      <vt:lpstr>Relational-DB and Abstract Algebra</vt:lpstr>
      <vt:lpstr>Outline</vt:lpstr>
      <vt:lpstr>Database Management Systems</vt:lpstr>
      <vt:lpstr>Database for Rugs-for-You</vt:lpstr>
      <vt:lpstr>Query Processing with SQL</vt:lpstr>
      <vt:lpstr>Query Processing (simple, using SQL)</vt:lpstr>
      <vt:lpstr>Query Processing (simple, using SQL)</vt:lpstr>
      <vt:lpstr>In SQL (a Query Language)….</vt:lpstr>
      <vt:lpstr>Primary Keys and Foreign Keys</vt:lpstr>
      <vt:lpstr>SQL with Multiple Relations</vt:lpstr>
      <vt:lpstr>Joins Operation (of Two Relations)</vt:lpstr>
      <vt:lpstr>More about JOIN operation</vt:lpstr>
      <vt:lpstr>QP: Declarative vs Procedural</vt:lpstr>
      <vt:lpstr>Why Learn Procedural QP</vt:lpstr>
      <vt:lpstr>Three basic primitives</vt:lpstr>
      <vt:lpstr>Basic primitives operations (2)</vt:lpstr>
      <vt:lpstr>Basic primitives operation – e-join</vt:lpstr>
      <vt:lpstr>Example of  e-join</vt:lpstr>
      <vt:lpstr>Why not store everything in one Table?</vt:lpstr>
      <vt:lpstr>Other Issues: (for your reading)</vt:lpstr>
      <vt:lpstr>Database for use in Tutorials </vt:lpstr>
      <vt:lpstr>Slide 39</vt:lpstr>
      <vt:lpstr>Slide 40</vt:lpstr>
      <vt:lpstr>What to modify/add for future…</vt:lpstr>
      <vt:lpstr>Slide 42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697</cp:revision>
  <cp:lastPrinted>2000-06-13T03:03:08Z</cp:lastPrinted>
  <dcterms:created xsi:type="dcterms:W3CDTF">2013-09-30T17:05:09Z</dcterms:created>
  <dcterms:modified xsi:type="dcterms:W3CDTF">2013-09-30T17:06:30Z</dcterms:modified>
</cp:coreProperties>
</file>