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405" r:id="rId2"/>
    <p:sldId id="454" r:id="rId3"/>
    <p:sldId id="458" r:id="rId4"/>
    <p:sldId id="476" r:id="rId5"/>
    <p:sldId id="478" r:id="rId6"/>
    <p:sldId id="477" r:id="rId7"/>
    <p:sldId id="438" r:id="rId8"/>
    <p:sldId id="443" r:id="rId9"/>
    <p:sldId id="444" r:id="rId10"/>
    <p:sldId id="431" r:id="rId11"/>
    <p:sldId id="448" r:id="rId12"/>
    <p:sldId id="449" r:id="rId13"/>
    <p:sldId id="442" r:id="rId14"/>
    <p:sldId id="451" r:id="rId15"/>
    <p:sldId id="452" r:id="rId16"/>
    <p:sldId id="450" r:id="rId17"/>
    <p:sldId id="453" r:id="rId18"/>
    <p:sldId id="467" r:id="rId19"/>
    <p:sldId id="468" r:id="rId20"/>
    <p:sldId id="469" r:id="rId21"/>
    <p:sldId id="470" r:id="rId22"/>
    <p:sldId id="471" r:id="rId23"/>
    <p:sldId id="472" r:id="rId24"/>
    <p:sldId id="475" r:id="rId25"/>
    <p:sldId id="473" r:id="rId26"/>
    <p:sldId id="474" r:id="rId27"/>
    <p:sldId id="455" r:id="rId28"/>
    <p:sldId id="460" r:id="rId29"/>
  </p:sldIdLst>
  <p:sldSz cx="9144000" cy="6858000" type="screen4x3"/>
  <p:notesSz cx="6742113" cy="9906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00FF"/>
    <a:srgbClr val="969696"/>
    <a:srgbClr val="CCFFFF"/>
    <a:srgbClr val="CCECFF"/>
    <a:srgbClr val="99CCFF"/>
    <a:srgbClr val="CCFFCC"/>
    <a:srgbClr val="FFFF99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41" autoAdjust="0"/>
    <p:restoredTop sz="94576" autoAdjust="0"/>
  </p:normalViewPr>
  <p:slideViewPr>
    <p:cSldViewPr showGuides="1">
      <p:cViewPr>
        <p:scale>
          <a:sx n="75" d="100"/>
          <a:sy n="75" d="100"/>
        </p:scale>
        <p:origin x="-1072" y="-3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76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C2D2888E-5B70-9D43-9F09-DFBE753663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76200"/>
            <a:ext cx="1947862" cy="614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3263" y="76200"/>
            <a:ext cx="5695950" cy="614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1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60413" y="6396038"/>
            <a:ext cx="16668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6165850" y="6205538"/>
            <a:ext cx="22161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(UIT2201:3 Database) Page </a:t>
            </a:r>
            <a:fld id="{2D18FE5F-D5B4-CD44-8277-50085B18BD97}" type="slidenum">
              <a:rPr lang="en-GB" sz="1200" b="0">
                <a:solidFill>
                  <a:srgbClr val="0000FF"/>
                </a:solidFill>
                <a:latin typeface="Book Antiqua" pitchFamily="1" charset="0"/>
              </a:rPr>
              <a:pPr algn="l" eaLnBrk="0" hangingPunct="0">
                <a:spcBef>
                  <a:spcPct val="0"/>
                </a:spcBef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3116263" y="6475413"/>
            <a:ext cx="28114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Copyright © 2007-9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pitchFamily="1" charset="2"/>
        <a:buChar char="u"/>
        <a:defRPr sz="2400" b="1" i="1">
          <a:solidFill>
            <a:srgbClr val="008000"/>
          </a:solidFill>
          <a:latin typeface="+mn-lt"/>
          <a:ea typeface="ＭＳ Ｐゴシック" pitchFamily="1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pitchFamily="1" charset="0"/>
          <a:ea typeface="ＭＳ Ｐゴシック" pitchFamily="1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– Info Storage and Retrieval</a:t>
            </a:r>
          </a:p>
        </p:txBody>
      </p:sp>
      <p:sp>
        <p:nvSpPr>
          <p:cNvPr id="343043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Aim:  Understand basics of</a:t>
            </a:r>
          </a:p>
          <a:p>
            <a:pPr lvl="1"/>
            <a:r>
              <a:rPr lang="en-US"/>
              <a:t> Info storage and Retrieval; </a:t>
            </a:r>
          </a:p>
          <a:p>
            <a:pPr lvl="1"/>
            <a:r>
              <a:rPr lang="en-US"/>
              <a:t> Database Organization;</a:t>
            </a:r>
          </a:p>
          <a:p>
            <a:pPr lvl="1"/>
            <a:r>
              <a:rPr lang="en-US"/>
              <a:t> DBMS, Query and Query Processing;</a:t>
            </a:r>
          </a:p>
          <a:p>
            <a:pPr lvl="1"/>
            <a:r>
              <a:rPr lang="en-US"/>
              <a:t> Work some simple exercises;</a:t>
            </a:r>
          </a:p>
          <a:p>
            <a:pPr lvl="1"/>
            <a:r>
              <a:rPr lang="en-US"/>
              <a:t> Concurrency Issues (in Database)</a:t>
            </a:r>
          </a:p>
          <a:p>
            <a:r>
              <a:rPr lang="en-US"/>
              <a:t>Readings:</a:t>
            </a:r>
          </a:p>
          <a:p>
            <a:pPr lvl="1"/>
            <a:r>
              <a:rPr lang="en-US"/>
              <a:t> [SG] --- Ch 13.3</a:t>
            </a:r>
          </a:p>
          <a:p>
            <a:r>
              <a:rPr lang="en-US"/>
              <a:t>Optional:</a:t>
            </a:r>
          </a:p>
          <a:p>
            <a:pPr lvl="1"/>
            <a:r>
              <a:rPr lang="en-US"/>
              <a:t> Some experiences with MySQL, Access</a:t>
            </a:r>
          </a:p>
        </p:txBody>
      </p:sp>
      <p:sp>
        <p:nvSpPr>
          <p:cNvPr id="343045" name="AutoShape 4101"/>
          <p:cNvSpPr>
            <a:spLocks noChangeArrowheads="1"/>
          </p:cNvSpPr>
          <p:nvPr/>
        </p:nvSpPr>
        <p:spPr bwMode="auto">
          <a:xfrm>
            <a:off x="304800" y="3657600"/>
            <a:ext cx="762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 (1/4)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447800"/>
            <a:ext cx="7796212" cy="10668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/>
              <a:t> 	But… What if two processes accesses the </a:t>
            </a:r>
            <a:br>
              <a:rPr lang="en-US"/>
            </a:br>
            <a:r>
              <a:rPr lang="en-US" i="1"/>
              <a:t>same database record</a:t>
            </a:r>
            <a:r>
              <a:rPr lang="en-US"/>
              <a:t> </a:t>
            </a:r>
            <a:r>
              <a:rPr lang="en-US" i="1">
                <a:solidFill>
                  <a:schemeClr val="accent2"/>
                </a:solidFill>
              </a:rPr>
              <a:t>at the same time</a:t>
            </a:r>
            <a:r>
              <a:rPr lang="en-US"/>
              <a:t>?</a:t>
            </a:r>
          </a:p>
        </p:txBody>
      </p:sp>
      <p:sp>
        <p:nvSpPr>
          <p:cNvPr id="389154" name="Rectangle 34"/>
          <p:cNvSpPr>
            <a:spLocks noChangeArrowheads="1"/>
          </p:cNvSpPr>
          <p:nvPr/>
        </p:nvSpPr>
        <p:spPr bwMode="auto">
          <a:xfrm>
            <a:off x="661988" y="3200400"/>
            <a:ext cx="7796212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Which process get access first? </a:t>
            </a:r>
          </a:p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Does it matter?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(2/4)</a:t>
            </a:r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5988" name="Group 4"/>
          <p:cNvGrpSpPr>
            <a:grpSpLocks/>
          </p:cNvGrpSpPr>
          <p:nvPr/>
        </p:nvGrpSpPr>
        <p:grpSpPr bwMode="auto">
          <a:xfrm>
            <a:off x="3962400" y="1447800"/>
            <a:ext cx="4495800" cy="422275"/>
            <a:chOff x="2496" y="912"/>
            <a:chExt cx="2832" cy="266"/>
          </a:xfrm>
        </p:grpSpPr>
        <p:sp>
          <p:nvSpPr>
            <p:cNvPr id="425989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5990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5991" name="Group 7"/>
          <p:cNvGrpSpPr>
            <a:grpSpLocks/>
          </p:cNvGrpSpPr>
          <p:nvPr/>
        </p:nvGrpSpPr>
        <p:grpSpPr bwMode="auto">
          <a:xfrm>
            <a:off x="3962400" y="2133600"/>
            <a:ext cx="4267200" cy="422275"/>
            <a:chOff x="2496" y="1344"/>
            <a:chExt cx="2688" cy="266"/>
          </a:xfrm>
        </p:grpSpPr>
        <p:sp>
          <p:nvSpPr>
            <p:cNvPr id="425992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5993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5994" name="Text Box 10"/>
          <p:cNvSpPr txBox="1">
            <a:spLocks noChangeArrowheads="1"/>
          </p:cNvSpPr>
          <p:nvPr/>
        </p:nvSpPr>
        <p:spPr bwMode="auto">
          <a:xfrm>
            <a:off x="4267200" y="13096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5995" name="Text Box 11"/>
          <p:cNvSpPr txBox="1">
            <a:spLocks noChangeArrowheads="1"/>
          </p:cNvSpPr>
          <p:nvPr/>
        </p:nvSpPr>
        <p:spPr bwMode="auto">
          <a:xfrm>
            <a:off x="4267200" y="19192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6043" name="Group 59"/>
          <p:cNvGraphicFramePr>
            <a:graphicFrameLocks noGrp="1"/>
          </p:cNvGraphicFramePr>
          <p:nvPr/>
        </p:nvGraphicFramePr>
        <p:xfrm>
          <a:off x="1066800" y="35052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6033" name="Text Box 49"/>
          <p:cNvSpPr txBox="1">
            <a:spLocks noChangeArrowheads="1"/>
          </p:cNvSpPr>
          <p:nvPr/>
        </p:nvSpPr>
        <p:spPr bwMode="auto">
          <a:xfrm>
            <a:off x="1066800" y="2819400"/>
            <a:ext cx="64770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</a:t>
            </a:r>
            <a:r>
              <a:rPr lang="en-US">
                <a:solidFill>
                  <a:schemeClr val="accent2"/>
                </a:solidFill>
              </a:rPr>
              <a:t>Deposit-process “got in” first</a:t>
            </a:r>
          </a:p>
        </p:txBody>
      </p:sp>
      <p:sp>
        <p:nvSpPr>
          <p:cNvPr id="426044" name="AutoShape 60"/>
          <p:cNvSpPr>
            <a:spLocks noChangeArrowheads="1"/>
          </p:cNvSpPr>
          <p:nvPr/>
        </p:nvSpPr>
        <p:spPr bwMode="auto">
          <a:xfrm>
            <a:off x="7467600" y="5486400"/>
            <a:ext cx="1371600" cy="762000"/>
          </a:xfrm>
          <a:prstGeom prst="wedgeRoundRectCallout">
            <a:avLst>
              <a:gd name="adj1" fmla="val -40741"/>
              <a:gd name="adj2" fmla="val -78542"/>
              <a:gd name="adj3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>
                <a:solidFill>
                  <a:schemeClr val="accent2"/>
                </a:solidFill>
              </a:rPr>
              <a:t>Wrong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6033" grpId="0"/>
      <p:bldP spid="4260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(2/3)</a:t>
            </a:r>
          </a:p>
        </p:txBody>
      </p:sp>
      <p:sp>
        <p:nvSpPr>
          <p:cNvPr id="427011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7012" name="Group 4"/>
          <p:cNvGrpSpPr>
            <a:grpSpLocks/>
          </p:cNvGrpSpPr>
          <p:nvPr/>
        </p:nvGrpSpPr>
        <p:grpSpPr bwMode="auto">
          <a:xfrm>
            <a:off x="3962400" y="1447800"/>
            <a:ext cx="4495800" cy="422275"/>
            <a:chOff x="2496" y="912"/>
            <a:chExt cx="2832" cy="266"/>
          </a:xfrm>
        </p:grpSpPr>
        <p:sp>
          <p:nvSpPr>
            <p:cNvPr id="427013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7014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7015" name="Group 7"/>
          <p:cNvGrpSpPr>
            <a:grpSpLocks/>
          </p:cNvGrpSpPr>
          <p:nvPr/>
        </p:nvGrpSpPr>
        <p:grpSpPr bwMode="auto">
          <a:xfrm>
            <a:off x="3962400" y="2133600"/>
            <a:ext cx="4267200" cy="422275"/>
            <a:chOff x="2496" y="1344"/>
            <a:chExt cx="2688" cy="266"/>
          </a:xfrm>
        </p:grpSpPr>
        <p:sp>
          <p:nvSpPr>
            <p:cNvPr id="427016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7017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7018" name="Text Box 10"/>
          <p:cNvSpPr txBox="1">
            <a:spLocks noChangeArrowheads="1"/>
          </p:cNvSpPr>
          <p:nvPr/>
        </p:nvSpPr>
        <p:spPr bwMode="auto">
          <a:xfrm>
            <a:off x="4267200" y="13096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4267200" y="1919288"/>
            <a:ext cx="60960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7058" name="Group 50"/>
          <p:cNvGraphicFramePr>
            <a:graphicFrameLocks noGrp="1"/>
          </p:cNvGraphicFramePr>
          <p:nvPr/>
        </p:nvGraphicFramePr>
        <p:xfrm>
          <a:off x="1066800" y="35052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7057" name="Text Box 49"/>
          <p:cNvSpPr txBox="1">
            <a:spLocks noChangeArrowheads="1"/>
          </p:cNvSpPr>
          <p:nvPr/>
        </p:nvSpPr>
        <p:spPr bwMode="auto">
          <a:xfrm>
            <a:off x="1066800" y="28194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Withdraw-process “got in” first</a:t>
            </a:r>
          </a:p>
        </p:txBody>
      </p:sp>
      <p:sp>
        <p:nvSpPr>
          <p:cNvPr id="427059" name="AutoShape 51"/>
          <p:cNvSpPr>
            <a:spLocks noChangeArrowheads="1"/>
          </p:cNvSpPr>
          <p:nvPr/>
        </p:nvSpPr>
        <p:spPr bwMode="auto">
          <a:xfrm>
            <a:off x="7467600" y="5486400"/>
            <a:ext cx="1371600" cy="762000"/>
          </a:xfrm>
          <a:prstGeom prst="wedgeRoundRectCallout">
            <a:avLst>
              <a:gd name="adj1" fmla="val -40741"/>
              <a:gd name="adj2" fmla="val -78542"/>
              <a:gd name="adj3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>
                <a:solidFill>
                  <a:schemeClr val="accent2"/>
                </a:solidFill>
              </a:rPr>
              <a:t>Wrong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57" grpId="0"/>
      <p:bldP spid="4270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Problem (3/3)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95400"/>
            <a:ext cx="7796212" cy="4343400"/>
          </a:xfrm>
        </p:spPr>
        <p:txBody>
          <a:bodyPr/>
          <a:lstStyle/>
          <a:p>
            <a:r>
              <a:rPr lang="en-US"/>
              <a:t>Operations of the two processes are </a:t>
            </a:r>
            <a:r>
              <a:rPr lang="en-US" i="1">
                <a:solidFill>
                  <a:schemeClr val="accent2"/>
                </a:solidFill>
              </a:rPr>
              <a:t>interleaved</a:t>
            </a:r>
          </a:p>
          <a:p>
            <a:pPr lvl="1"/>
            <a:r>
              <a:rPr lang="en-US"/>
              <a:t>Withdraw-Process and Deposit-Process</a:t>
            </a:r>
            <a:br>
              <a:rPr lang="en-US"/>
            </a:br>
            <a:r>
              <a:rPr lang="en-US"/>
              <a:t>“interfere” with each other</a:t>
            </a:r>
          </a:p>
          <a:p>
            <a:r>
              <a:rPr lang="en-US"/>
              <a:t>Wrong balance for both cases</a:t>
            </a:r>
          </a:p>
          <a:p>
            <a:pPr lvl="1"/>
            <a:r>
              <a:rPr lang="en-US"/>
              <a:t>Since one of the operations is over-written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Lock operation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295400"/>
            <a:ext cx="7796212" cy="129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/>
              <a:t>IDEA:  If one process </a:t>
            </a:r>
            <a:r>
              <a:rPr lang="en-US" i="1"/>
              <a:t>P</a:t>
            </a:r>
            <a:r>
              <a:rPr lang="en-US"/>
              <a:t> is changing balance, </a:t>
            </a:r>
            <a:br>
              <a:rPr lang="en-US"/>
            </a:br>
            <a:r>
              <a:rPr lang="en-US"/>
              <a:t>         make sure that other processes </a:t>
            </a:r>
            <a:r>
              <a:rPr lang="en-US" i="1"/>
              <a:t>do not</a:t>
            </a:r>
            <a:r>
              <a:rPr lang="en-US"/>
              <a:t/>
            </a:r>
            <a:br>
              <a:rPr lang="en-US"/>
            </a:br>
            <a:r>
              <a:rPr lang="en-US"/>
              <a:t>         </a:t>
            </a:r>
            <a:r>
              <a:rPr lang="en-US" i="1"/>
              <a:t>access</a:t>
            </a:r>
            <a:r>
              <a:rPr lang="en-US"/>
              <a:t> the same balance until </a:t>
            </a:r>
            <a:r>
              <a:rPr lang="en-US" i="1"/>
              <a:t>P</a:t>
            </a:r>
            <a:r>
              <a:rPr lang="en-US"/>
              <a:t> is done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661988" y="3429000"/>
            <a:ext cx="7796212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800">
                <a:solidFill>
                  <a:srgbClr val="000099"/>
                </a:solidFill>
              </a:rPr>
              <a:t>Solution: The process that “get-in” first, </a:t>
            </a:r>
            <a:br>
              <a:rPr lang="en-US" sz="2800">
                <a:solidFill>
                  <a:srgbClr val="000099"/>
                </a:solidFill>
              </a:rPr>
            </a:br>
            <a:r>
              <a:rPr lang="en-US" sz="2800">
                <a:solidFill>
                  <a:srgbClr val="000099"/>
                </a:solidFill>
              </a:rPr>
              <a:t>             </a:t>
            </a:r>
            <a:r>
              <a:rPr lang="en-US" sz="2800" i="1">
                <a:solidFill>
                  <a:schemeClr val="accent2"/>
                </a:solidFill>
              </a:rPr>
              <a:t>locks up the record</a:t>
            </a:r>
            <a:r>
              <a:rPr lang="en-US" sz="2800">
                <a:solidFill>
                  <a:srgbClr val="000099"/>
                </a:solidFill>
              </a:rPr>
              <a:t>. </a:t>
            </a:r>
          </a:p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800">
                <a:solidFill>
                  <a:srgbClr val="000099"/>
                </a:solidFill>
              </a:rPr>
              <a:t>                 This makes sure other processes </a:t>
            </a:r>
            <a:r>
              <a:rPr lang="en-US" sz="2800" i="1">
                <a:solidFill>
                  <a:srgbClr val="000099"/>
                </a:solidFill>
              </a:rPr>
              <a:t>will</a:t>
            </a:r>
            <a:br>
              <a:rPr lang="en-US" sz="2800" i="1">
                <a:solidFill>
                  <a:srgbClr val="000099"/>
                </a:solidFill>
              </a:rPr>
            </a:br>
            <a:r>
              <a:rPr lang="en-US" sz="2800" i="1">
                <a:solidFill>
                  <a:srgbClr val="000099"/>
                </a:solidFill>
              </a:rPr>
              <a:t>             not be to access</a:t>
            </a:r>
            <a:r>
              <a:rPr lang="en-US" sz="2800">
                <a:solidFill>
                  <a:srgbClr val="000099"/>
                </a:solidFill>
              </a:rPr>
              <a:t> the same record.</a:t>
            </a:r>
            <a:br>
              <a:rPr lang="en-US" sz="2800">
                <a:solidFill>
                  <a:srgbClr val="000099"/>
                </a:solidFill>
              </a:rPr>
            </a:br>
            <a:r>
              <a:rPr lang="en-US" sz="2800">
                <a:solidFill>
                  <a:srgbClr val="000099"/>
                </a:solidFill>
              </a:rPr>
              <a:t>             Unlock the record </a:t>
            </a:r>
            <a:r>
              <a:rPr lang="en-US" sz="2800" i="1">
                <a:solidFill>
                  <a:schemeClr val="accent2"/>
                </a:solidFill>
              </a:rPr>
              <a:t>after</a:t>
            </a:r>
            <a:r>
              <a:rPr lang="en-US" sz="2800">
                <a:solidFill>
                  <a:srgbClr val="000099"/>
                </a:solidFill>
              </a:rPr>
              <a:t> update is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(2/4)</a:t>
            </a: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914400" y="3540125"/>
            <a:ext cx="3505200" cy="194627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Withdraw-P (amt)</a:t>
            </a: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  Get &amp; lock record;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  bal </a:t>
            </a:r>
            <a:r>
              <a:rPr lang="en-US" sz="2000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bal - amt;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unlock record;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solidFill>
                  <a:srgbClr val="FF3300"/>
                </a:solidFill>
                <a:latin typeface="Courier New" pitchFamily="1" charset="0"/>
              </a:rPr>
              <a:t>end;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4953000" y="3540125"/>
            <a:ext cx="3581400" cy="1946275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Deposit-P (amt)</a:t>
            </a:r>
            <a:r>
              <a:rPr lang="en-US" sz="2000" dirty="0">
                <a:latin typeface="Courier New" pitchFamily="1" charset="0"/>
                <a:sym typeface="Wingdings" pitchFamily="1" charset="2"/>
              </a:rPr>
              <a:t>;</a:t>
            </a:r>
            <a:endParaRPr lang="en-US" sz="2000" dirty="0"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  Get &amp; lock record;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  bal </a:t>
            </a:r>
            <a:r>
              <a:rPr lang="en-US" sz="2000" dirty="0" err="1"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2000" dirty="0">
                <a:latin typeface="Courier New" pitchFamily="1" charset="0"/>
                <a:sym typeface="Wingdings" pitchFamily="1" charset="2"/>
              </a:rPr>
              <a:t> bal + amt;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  <a:sym typeface="Wingdings" pitchFamily="1" charset="2"/>
              </a:rPr>
              <a:t>  unlock record;</a:t>
            </a:r>
            <a:endParaRPr lang="en-US" sz="2000" dirty="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 dirty="0">
                <a:latin typeface="Courier New" pitchFamily="1" charset="0"/>
              </a:rPr>
              <a:t>end;</a:t>
            </a:r>
          </a:p>
        </p:txBody>
      </p:sp>
      <p:sp>
        <p:nvSpPr>
          <p:cNvPr id="432134" name="Rectangle 6"/>
          <p:cNvSpPr>
            <a:spLocks noChangeArrowheads="1"/>
          </p:cNvSpPr>
          <p:nvPr/>
        </p:nvSpPr>
        <p:spPr bwMode="auto">
          <a:xfrm>
            <a:off x="609600" y="2819400"/>
            <a:ext cx="7796213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Deposit and Withdrawal Processes</a:t>
            </a:r>
          </a:p>
        </p:txBody>
      </p:sp>
      <p:sp>
        <p:nvSpPr>
          <p:cNvPr id="432138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2" grpId="0" animBg="1"/>
      <p:bldP spid="432133" grpId="0" animBg="1"/>
      <p:bldP spid="4321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(3/4)</a:t>
            </a:r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30084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30085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0086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087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30088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0089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0090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30143" name="Group 63"/>
          <p:cNvGraphicFramePr>
            <a:graphicFrameLocks noGrp="1"/>
          </p:cNvGraphicFramePr>
          <p:nvPr/>
        </p:nvGraphicFramePr>
        <p:xfrm>
          <a:off x="1066800" y="3124200"/>
          <a:ext cx="7010400" cy="273939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Get...; [blocked]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129" name="Text Box 49"/>
          <p:cNvSpPr txBox="1">
            <a:spLocks noChangeArrowheads="1"/>
          </p:cNvSpPr>
          <p:nvPr/>
        </p:nvSpPr>
        <p:spPr bwMode="auto">
          <a:xfrm>
            <a:off x="1066800" y="25146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Withdraw-process “got in” first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Solution: (4/4)</a:t>
            </a:r>
          </a:p>
        </p:txBody>
      </p:sp>
      <p:sp>
        <p:nvSpPr>
          <p:cNvPr id="433155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33156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33157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3158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3159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33160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33161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3162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33163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33214" name="Group 62"/>
          <p:cNvGraphicFramePr>
            <a:graphicFrameLocks noGrp="1"/>
          </p:cNvGraphicFramePr>
          <p:nvPr/>
        </p:nvGraphicFramePr>
        <p:xfrm>
          <a:off x="1066800" y="3124200"/>
          <a:ext cx="7010400" cy="2788603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Get &amp; 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Get...; [blocked]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  <a:sym typeface="Wingdings" pitchFamily="1" charset="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Get &amp; L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1000;</a:t>
                      </a:r>
                      <a:b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</a:b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Unlock record;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  <a:sym typeface="Wingdings" pitchFamily="1" charset="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201" name="Text Box 49"/>
          <p:cNvSpPr txBox="1">
            <a:spLocks noChangeArrowheads="1"/>
          </p:cNvSpPr>
          <p:nvPr/>
        </p:nvSpPr>
        <p:spPr bwMode="auto">
          <a:xfrm>
            <a:off x="1066800" y="2514600"/>
            <a:ext cx="70104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and Deposit-process “got in” first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2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  <a:cs typeface="ＭＳ Ｐゴシック" pitchFamily="1" charset="-128"/>
              </a:rPr>
              <a:t>…</a:t>
            </a: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1754066" y="1676401"/>
            <a:ext cx="5654919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Case Study:</a:t>
            </a:r>
            <a:b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</a:br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The ATM Machine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 (1 of 2)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1371600" y="2286000"/>
            <a:ext cx="3200400" cy="382588"/>
            <a:chOff x="1371600" y="2362200"/>
            <a:chExt cx="3200400" cy="382588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946131" y="2362200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Inserts ATM card</a:t>
              </a:r>
              <a:endParaRPr lang="en-US" sz="1800" b="0" dirty="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1295400" y="2819400"/>
            <a:ext cx="3200400" cy="382588"/>
            <a:chOff x="1295400" y="2895600"/>
            <a:chExt cx="3200400" cy="382588"/>
          </a:xfrm>
        </p:grpSpPr>
        <p:cxnSp>
          <p:nvCxnSpPr>
            <p:cNvPr id="21" name="Straight Connector 20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942934" y="2895600"/>
              <a:ext cx="1794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Prompt for PIN #</a:t>
              </a:r>
              <a:endParaRPr lang="en-US" sz="1800" b="0" dirty="0"/>
            </a:p>
          </p:txBody>
        </p:sp>
      </p:grpSp>
      <p:grpSp>
        <p:nvGrpSpPr>
          <p:cNvPr id="8" name="Group 22"/>
          <p:cNvGrpSpPr/>
          <p:nvPr/>
        </p:nvGrpSpPr>
        <p:grpSpPr>
          <a:xfrm>
            <a:off x="1371600" y="33528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026451" y="2362200"/>
              <a:ext cx="1627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Enter the PIN #</a:t>
              </a:r>
              <a:endParaRPr lang="en-US" sz="1800" b="0" dirty="0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4572000" y="39608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52600" y="2362200"/>
              <a:ext cx="278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Acct #, PIN #</a:t>
              </a:r>
              <a:endParaRPr lang="en-US" sz="1800" b="0" dirty="0"/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4495800" y="48752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671250" y="4495800"/>
              <a:ext cx="2738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11" name="Group 33"/>
          <p:cNvGrpSpPr/>
          <p:nvPr/>
        </p:nvGrpSpPr>
        <p:grpSpPr>
          <a:xfrm>
            <a:off x="1295400" y="52562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994219" y="2895600"/>
              <a:ext cx="1691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Options</a:t>
              </a:r>
              <a:endParaRPr lang="en-US" sz="1800" b="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371600" y="5713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79101" y="2362200"/>
              <a:ext cx="2521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 (Withdraw $100)</a:t>
              </a:r>
              <a:endParaRPr lang="en-US" sz="1800" b="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781800" y="4382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A/C # </a:t>
            </a:r>
            <a:br>
              <a:rPr lang="en-US" sz="1800" b="0" dirty="0" smtClean="0"/>
            </a:br>
            <a:r>
              <a:rPr lang="en-US" sz="1800" b="0" dirty="0" smtClean="0"/>
              <a:t>&amp; Pin #]</a:t>
            </a:r>
            <a:endParaRPr lang="en-US" sz="18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37338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[Reads card] </a:t>
            </a:r>
            <a:endParaRPr lang="en-US" sz="18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3657600" y="3745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42" name="Cloud 41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Coffee Awards in UIT2201</a:t>
            </a:r>
            <a:endParaRPr lang="en-US" dirty="0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9" y="1295400"/>
            <a:ext cx="4191001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Coffee awards goes to </a:t>
            </a:r>
          </a:p>
          <a:p>
            <a:pPr lvl="1"/>
            <a:r>
              <a:rPr lang="en-US" dirty="0" smtClean="0"/>
              <a:t>interesting, creative things done in tutorials, </a:t>
            </a:r>
          </a:p>
          <a:p>
            <a:pPr lvl="1"/>
            <a:r>
              <a:rPr lang="en-US" dirty="0" smtClean="0"/>
              <a:t>good attempt on </a:t>
            </a:r>
            <a:br>
              <a:rPr lang="en-US" dirty="0" smtClean="0"/>
            </a:br>
            <a:r>
              <a:rPr lang="en-US" dirty="0" smtClean="0"/>
              <a:t>A-problems,</a:t>
            </a:r>
          </a:p>
          <a:p>
            <a:pPr lvl="1"/>
            <a:r>
              <a:rPr lang="en-US" dirty="0" smtClean="0"/>
              <a:t>interesting suggestions or comments in class</a:t>
            </a:r>
          </a:p>
          <a:p>
            <a:r>
              <a:rPr lang="en-US" dirty="0" smtClean="0"/>
              <a:t>Claim them anytime</a:t>
            </a:r>
          </a:p>
          <a:p>
            <a:pPr lvl="1"/>
            <a:r>
              <a:rPr lang="en-US" dirty="0" smtClean="0"/>
              <a:t>Just email me</a:t>
            </a:r>
          </a:p>
          <a:p>
            <a:pPr lvl="1"/>
            <a:r>
              <a:rPr lang="en-US" dirty="0" smtClean="0"/>
              <a:t>To get a coffee and chat</a:t>
            </a:r>
          </a:p>
        </p:txBody>
      </p:sp>
      <p:pic>
        <p:nvPicPr>
          <p:cNvPr id="434180" name="Picture 4" descr="MPj042311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3901440" cy="3901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 (2 of 2)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3253770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balance]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[Deduct $100]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1371600" y="48006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888665" y="2362200"/>
              <a:ext cx="19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User collects $100</a:t>
              </a:r>
              <a:endParaRPr lang="en-US" sz="1800" b="0" dirty="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4572000" y="28940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48625" y="2362200"/>
              <a:ext cx="2182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request (W,100)</a:t>
              </a:r>
              <a:endParaRPr lang="en-US" sz="1800" b="0" dirty="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4495800" y="38846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084617" y="4495800"/>
              <a:ext cx="1911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1295400" y="57134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529513" y="2895600"/>
              <a:ext cx="2620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and Print new Bal</a:t>
              </a:r>
              <a:endParaRPr lang="en-US" sz="1800" b="0" dirty="0"/>
            </a:p>
          </p:txBody>
        </p:sp>
      </p:grpSp>
      <p:grpSp>
        <p:nvGrpSpPr>
          <p:cNvPr id="10" name="Group 36"/>
          <p:cNvGrpSpPr/>
          <p:nvPr/>
        </p:nvGrpSpPr>
        <p:grpSpPr>
          <a:xfrm>
            <a:off x="1371600" y="2284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34189" y="2362200"/>
              <a:ext cx="2611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Chooses (Withdraw $100)</a:t>
              </a:r>
              <a:endParaRPr lang="en-US" sz="1800" b="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05200" y="4495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[Counts out $100] </a:t>
            </a:r>
            <a:endParaRPr lang="en-US" sz="1800" b="0" dirty="0"/>
          </a:p>
        </p:txBody>
      </p:sp>
      <p:grpSp>
        <p:nvGrpSpPr>
          <p:cNvPr id="11" name="Group 25"/>
          <p:cNvGrpSpPr/>
          <p:nvPr/>
        </p:nvGrpSpPr>
        <p:grpSpPr>
          <a:xfrm>
            <a:off x="4572000" y="5256212"/>
            <a:ext cx="3200400" cy="382588"/>
            <a:chOff x="1371600" y="2362200"/>
            <a:chExt cx="3200400" cy="382588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654738" y="2362200"/>
              <a:ext cx="2370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</a:t>
              </a:r>
              <a:r>
                <a:rPr lang="en-US" sz="1800" b="0" dirty="0" err="1" smtClean="0"/>
                <a:t>ack</a:t>
              </a:r>
              <a:r>
                <a:rPr lang="en-US" sz="1800" b="0" dirty="0" smtClean="0"/>
                <a:t> of withdrawal</a:t>
              </a:r>
              <a:endParaRPr lang="en-US" sz="1800" b="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6576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29" name="Cloud 28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  <a:cs typeface="ＭＳ Ｐゴシック" pitchFamily="1" charset="-128"/>
              </a:rPr>
              <a:t>…</a:t>
            </a: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1754066" y="1676401"/>
            <a:ext cx="5654919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4400" b="0" dirty="0" smtClean="0">
                <a:solidFill>
                  <a:srgbClr val="006600"/>
                </a:solidFill>
                <a:latin typeface="Forte" pitchFamily="1" charset="0"/>
              </a:rPr>
              <a:t>What if something goes wrong?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Scenario: Malfunction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1371600" y="2286000"/>
            <a:ext cx="3200400" cy="382588"/>
            <a:chOff x="1371600" y="2362200"/>
            <a:chExt cx="3200400" cy="382588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946131" y="2362200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Inserts ATM card</a:t>
              </a:r>
              <a:endParaRPr lang="en-US" sz="1800" b="0" dirty="0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1295400" y="2819400"/>
            <a:ext cx="3200400" cy="382588"/>
            <a:chOff x="1295400" y="2895600"/>
            <a:chExt cx="3200400" cy="382588"/>
          </a:xfrm>
        </p:grpSpPr>
        <p:cxnSp>
          <p:nvCxnSpPr>
            <p:cNvPr id="21" name="Straight Connector 20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942934" y="2895600"/>
              <a:ext cx="1794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Prompt for PIN #</a:t>
              </a:r>
              <a:endParaRPr lang="en-US" sz="1800" b="0" dirty="0"/>
            </a:p>
          </p:txBody>
        </p:sp>
      </p:grpSp>
      <p:grpSp>
        <p:nvGrpSpPr>
          <p:cNvPr id="8" name="Group 22"/>
          <p:cNvGrpSpPr/>
          <p:nvPr/>
        </p:nvGrpSpPr>
        <p:grpSpPr>
          <a:xfrm>
            <a:off x="1371600" y="33528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026451" y="2362200"/>
              <a:ext cx="1627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Enter the PIN #</a:t>
              </a:r>
              <a:endParaRPr lang="en-US" sz="1800" b="0" dirty="0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4572000" y="39608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52600" y="2362200"/>
              <a:ext cx="278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Acct #, PIN #</a:t>
              </a:r>
              <a:endParaRPr lang="en-US" sz="1800" b="0" dirty="0"/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4495800" y="48752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671250" y="4495800"/>
              <a:ext cx="2738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encoded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11" name="Group 33"/>
          <p:cNvGrpSpPr/>
          <p:nvPr/>
        </p:nvGrpSpPr>
        <p:grpSpPr>
          <a:xfrm>
            <a:off x="1295400" y="52562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994219" y="2895600"/>
              <a:ext cx="1691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Options</a:t>
              </a:r>
              <a:endParaRPr lang="en-US" sz="1800" b="0" dirty="0"/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371600" y="5713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79101" y="2362200"/>
              <a:ext cx="2521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 (Withdraw $100)</a:t>
              </a:r>
              <a:endParaRPr lang="en-US" sz="1800" b="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781800" y="4382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A/C # </a:t>
            </a:r>
            <a:br>
              <a:rPr lang="en-US" sz="1800" b="0" dirty="0" smtClean="0"/>
            </a:br>
            <a:r>
              <a:rPr lang="en-US" sz="1800" b="0" dirty="0" smtClean="0"/>
              <a:t>&amp; Pin #]</a:t>
            </a:r>
            <a:endParaRPr lang="en-US" sz="18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37338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[Reads card] </a:t>
            </a:r>
            <a:endParaRPr lang="en-US" sz="18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3657600" y="3745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42" name="Cloud 41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457200" y="4038600"/>
            <a:ext cx="3124200" cy="11430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" charset="0"/>
              </a:rPr>
              <a:t>What if something </a:t>
            </a:r>
            <a:r>
              <a:rPr lang="en-US" dirty="0" smtClean="0">
                <a:solidFill>
                  <a:srgbClr val="FF0000"/>
                </a:solidFill>
              </a:rPr>
              <a:t>goes wrong?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ATM Scenario: Malfunction…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1348872"/>
            <a:ext cx="1143000" cy="708528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Bank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User </a:t>
            </a:r>
            <a:endParaRPr lang="en-US" sz="2000" dirty="0">
              <a:latin typeface="Courier New" pitchFamily="1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348872"/>
            <a:ext cx="1447800" cy="7085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ATM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latin typeface="Courier New" pitchFamily="1" charset="0"/>
              </a:rPr>
              <a:t>Machine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86600" y="1348872"/>
            <a:ext cx="1066800" cy="71150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Bank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Courier New" pitchFamily="1" charset="0"/>
              </a:rPr>
              <a:t>HQ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1800" y="3253770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[Verifies balance]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[Deduct $100]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1371600" y="4800600"/>
            <a:ext cx="3200400" cy="382588"/>
            <a:chOff x="1371600" y="2362200"/>
            <a:chExt cx="3200400" cy="38258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888665" y="2362200"/>
              <a:ext cx="19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User collects $100</a:t>
              </a:r>
              <a:endParaRPr lang="en-US" sz="1800" b="0" dirty="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4572000" y="2894012"/>
            <a:ext cx="3200400" cy="382588"/>
            <a:chOff x="1371600" y="2362200"/>
            <a:chExt cx="3200400" cy="382588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48625" y="2362200"/>
              <a:ext cx="2182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request (W,100)</a:t>
              </a:r>
              <a:endParaRPr lang="en-US" sz="1800" b="0" dirty="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4495800" y="3884612"/>
            <a:ext cx="3200400" cy="382588"/>
            <a:chOff x="4495800" y="4495800"/>
            <a:chExt cx="3200400" cy="382588"/>
          </a:xfrm>
        </p:grpSpPr>
        <p:cxnSp>
          <p:nvCxnSpPr>
            <p:cNvPr id="31" name="Straight Connector 30"/>
            <p:cNvCxnSpPr/>
            <p:nvPr/>
          </p:nvCxnSpPr>
          <p:spPr bwMode="auto">
            <a:xfrm flipH="1">
              <a:off x="4495800" y="48768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084617" y="4495800"/>
              <a:ext cx="1911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Verified </a:t>
              </a:r>
              <a:r>
                <a:rPr lang="en-US" sz="1800" b="0" dirty="0" err="1" smtClean="0"/>
                <a:t>Msg</a:t>
              </a:r>
              <a:endParaRPr lang="en-US" sz="1800" b="0" dirty="0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1295400" y="5713412"/>
            <a:ext cx="3200400" cy="382588"/>
            <a:chOff x="1295400" y="2895600"/>
            <a:chExt cx="3200400" cy="382588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1295400" y="32766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529513" y="2895600"/>
              <a:ext cx="2620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Display and Print new Bal</a:t>
              </a:r>
              <a:endParaRPr lang="en-US" sz="1800" b="0" dirty="0"/>
            </a:p>
          </p:txBody>
        </p:sp>
      </p:grpSp>
      <p:grpSp>
        <p:nvGrpSpPr>
          <p:cNvPr id="10" name="Group 36"/>
          <p:cNvGrpSpPr/>
          <p:nvPr/>
        </p:nvGrpSpPr>
        <p:grpSpPr>
          <a:xfrm>
            <a:off x="1371600" y="2284412"/>
            <a:ext cx="3200400" cy="382588"/>
            <a:chOff x="1371600" y="2362200"/>
            <a:chExt cx="3200400" cy="382588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534189" y="2362200"/>
              <a:ext cx="2611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Chooses (Withdraw $100)</a:t>
              </a:r>
              <a:endParaRPr lang="en-US" sz="1800" b="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05200" y="4495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[Counts out $100] </a:t>
            </a:r>
            <a:endParaRPr lang="en-US" sz="1800" b="0" dirty="0"/>
          </a:p>
        </p:txBody>
      </p:sp>
      <p:grpSp>
        <p:nvGrpSpPr>
          <p:cNvPr id="11" name="Group 25"/>
          <p:cNvGrpSpPr/>
          <p:nvPr/>
        </p:nvGrpSpPr>
        <p:grpSpPr>
          <a:xfrm>
            <a:off x="4572000" y="5256212"/>
            <a:ext cx="3200400" cy="382588"/>
            <a:chOff x="1371600" y="2362200"/>
            <a:chExt cx="3200400" cy="382588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1371600" y="2743200"/>
              <a:ext cx="3200400" cy="158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stealth" w="lg" len="lg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654738" y="2362200"/>
              <a:ext cx="2370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/>
                <a:t>Send </a:t>
              </a:r>
              <a:r>
                <a:rPr lang="en-US" sz="1800" b="0" dirty="0" err="1" smtClean="0"/>
                <a:t>ack</a:t>
              </a:r>
              <a:r>
                <a:rPr lang="en-US" sz="1800" b="0" dirty="0" smtClean="0"/>
                <a:t> of withdrawal</a:t>
              </a:r>
              <a:endParaRPr lang="en-US" sz="1800" b="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657600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[encode] </a:t>
            </a:r>
            <a:endParaRPr lang="en-US" sz="1800" b="0" dirty="0"/>
          </a:p>
        </p:txBody>
      </p:sp>
      <p:sp>
        <p:nvSpPr>
          <p:cNvPr id="29" name="Cloud 28"/>
          <p:cNvSpPr/>
          <p:nvPr/>
        </p:nvSpPr>
        <p:spPr bwMode="auto">
          <a:xfrm>
            <a:off x="5486400" y="1447800"/>
            <a:ext cx="1447800" cy="685800"/>
          </a:xfrm>
          <a:prstGeom prst="cloud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</a:rPr>
              <a:t>network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457200" y="3200400"/>
            <a:ext cx="3124200" cy="11430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" charset="0"/>
              </a:rPr>
              <a:t>What if something </a:t>
            </a:r>
            <a:r>
              <a:rPr lang="en-US" dirty="0" smtClean="0">
                <a:solidFill>
                  <a:srgbClr val="FF0000"/>
                </a:solidFill>
              </a:rPr>
              <a:t>goes wrong?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Actually, no technical solution…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modify/add for future…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Value added Services:</a:t>
            </a:r>
          </a:p>
          <a:p>
            <a:pPr lvl="1"/>
            <a:r>
              <a:rPr lang="en-US"/>
              <a:t> Data Mining – frequent patterns</a:t>
            </a:r>
          </a:p>
          <a:p>
            <a:pPr lvl="1"/>
            <a:r>
              <a:rPr lang="en-US"/>
              <a:t> Targeted marketing (Database marketing)</a:t>
            </a:r>
          </a:p>
          <a:p>
            <a:pPr lvl="1"/>
            <a:r>
              <a:rPr lang="en-US"/>
              <a:t> Credit-card fraud, </a:t>
            </a:r>
          </a:p>
          <a:p>
            <a:pPr lvl="1"/>
            <a:r>
              <a:rPr lang="en-US"/>
              <a:t> Handphone acct churning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Summary: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Databases: what they are, organization, etc</a:t>
            </a:r>
          </a:p>
          <a:p>
            <a:r>
              <a:rPr lang="en-US" dirty="0" smtClean="0"/>
              <a:t>Database Query: </a:t>
            </a:r>
          </a:p>
          <a:p>
            <a:pPr lvl="1"/>
            <a:r>
              <a:rPr lang="en-US" dirty="0" smtClean="0"/>
              <a:t>How query is processed “under the hood”</a:t>
            </a:r>
          </a:p>
          <a:p>
            <a:pPr lvl="1"/>
            <a:r>
              <a:rPr lang="en-US" dirty="0" smtClean="0"/>
              <a:t>3 basic DB primitives</a:t>
            </a:r>
          </a:p>
          <a:p>
            <a:pPr lvl="1"/>
            <a:r>
              <a:rPr lang="en-US" dirty="0" smtClean="0"/>
              <a:t>Impetus for “Declarative Style of Query”</a:t>
            </a:r>
          </a:p>
          <a:p>
            <a:r>
              <a:rPr lang="en-US" dirty="0" smtClean="0"/>
              <a:t>Concurrency Issues in Databases</a:t>
            </a:r>
          </a:p>
          <a:p>
            <a:pPr lvl="1"/>
            <a:r>
              <a:rPr lang="en-US" dirty="0" smtClean="0"/>
              <a:t>How to deal with Concurrency</a:t>
            </a:r>
          </a:p>
          <a:p>
            <a:pPr lvl="1"/>
            <a:r>
              <a:rPr lang="en-US" dirty="0" smtClean="0"/>
              <a:t>The ATM Case Study</a:t>
            </a:r>
          </a:p>
          <a:p>
            <a:r>
              <a:rPr lang="en-US" dirty="0" smtClean="0"/>
              <a:t>Database Applications…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5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5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Concurrency</a:t>
            </a:r>
          </a:p>
          <a:p>
            <a:pPr lvl="1"/>
            <a:r>
              <a:rPr lang="en-US"/>
              <a:t>When 2 processes access </a:t>
            </a:r>
            <a:r>
              <a:rPr lang="en-US" i="1"/>
              <a:t>S</a:t>
            </a:r>
            <a:r>
              <a:rPr lang="en-US"/>
              <a:t> at the </a:t>
            </a:r>
            <a:r>
              <a:rPr lang="en-US" i="1"/>
              <a:t>same</a:t>
            </a:r>
            <a:r>
              <a:rPr lang="en-US"/>
              <a:t> time!</a:t>
            </a:r>
          </a:p>
          <a:p>
            <a:pPr lvl="1"/>
            <a:r>
              <a:rPr lang="en-US"/>
              <a:t>Can cause all kinds of problems</a:t>
            </a:r>
          </a:p>
          <a:p>
            <a:pPr lvl="1"/>
            <a:r>
              <a:rPr lang="en-US"/>
              <a:t>Important issue in </a:t>
            </a:r>
            <a:r>
              <a:rPr lang="en-US" i="1"/>
              <a:t>all</a:t>
            </a:r>
            <a:r>
              <a:rPr lang="en-US"/>
              <a:t> areas</a:t>
            </a:r>
          </a:p>
          <a:p>
            <a:r>
              <a:rPr lang="en-US"/>
              <a:t>Illustrate with concurrency issue in database</a:t>
            </a:r>
          </a:p>
          <a:p>
            <a:r>
              <a:rPr lang="en-US"/>
              <a:t>Readings for Concurrency Issues</a:t>
            </a:r>
          </a:p>
          <a:p>
            <a:pPr lvl="1"/>
            <a:r>
              <a:rPr lang="en-US"/>
              <a:t>Record Locking – Wikipedia</a:t>
            </a:r>
          </a:p>
          <a:p>
            <a:pPr lvl="2"/>
            <a:r>
              <a:rPr lang="en-US" sz="2000" b="0" i="0"/>
              <a:t>  http://en.wikipedia.org/wiki/Record_locking</a:t>
            </a:r>
          </a:p>
          <a:p>
            <a:pPr lvl="1"/>
            <a:r>
              <a:rPr lang="en-US"/>
              <a:t>Read [SG3] Section 6.4.1 (pp. 268--272)</a:t>
            </a:r>
          </a:p>
          <a:p>
            <a:pPr lvl="2"/>
            <a:r>
              <a:rPr lang="en-US" sz="2000" b="0" i="0"/>
              <a:t> Efficient Allocation and Safe Use of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from a true story…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to CNY some years ago, </a:t>
            </a:r>
          </a:p>
          <a:p>
            <a:pPr lvl="1"/>
            <a:r>
              <a:rPr lang="en-US" dirty="0" smtClean="0"/>
              <a:t>TAK went to POSB ATM machine</a:t>
            </a:r>
          </a:p>
          <a:p>
            <a:pPr lvl="1">
              <a:buNone/>
            </a:pPr>
            <a:r>
              <a:rPr lang="en-US" dirty="0" smtClean="0"/>
              <a:t> 	Puts in ATM Card, </a:t>
            </a:r>
          </a:p>
          <a:p>
            <a:pPr lvl="1">
              <a:buNone/>
            </a:pPr>
            <a:r>
              <a:rPr lang="en-US" dirty="0" smtClean="0"/>
              <a:t>	    Punches in PIN, </a:t>
            </a:r>
          </a:p>
          <a:p>
            <a:pPr lvl="1">
              <a:buNone/>
            </a:pPr>
            <a:r>
              <a:rPr lang="en-US" dirty="0" smtClean="0"/>
              <a:t>	       Select withdrawal Type and Amount $200</a:t>
            </a:r>
          </a:p>
          <a:p>
            <a:pPr lvl="1"/>
            <a:r>
              <a:rPr lang="en-US" dirty="0" smtClean="0"/>
              <a:t>ATM says… Please wait. Checking,</a:t>
            </a:r>
          </a:p>
          <a:p>
            <a:pPr lvl="1">
              <a:buNone/>
            </a:pPr>
            <a:r>
              <a:rPr lang="en-US" dirty="0" smtClean="0"/>
              <a:t>	    Checking…</a:t>
            </a:r>
          </a:p>
          <a:p>
            <a:pPr lvl="1">
              <a:buNone/>
            </a:pPr>
            <a:r>
              <a:rPr lang="en-US" dirty="0" smtClean="0"/>
              <a:t>	       Checking… </a:t>
            </a:r>
          </a:p>
          <a:p>
            <a:pPr lvl="1">
              <a:buNone/>
            </a:pPr>
            <a:r>
              <a:rPr lang="en-US" dirty="0" smtClean="0"/>
              <a:t>	           Eventually, Machine times out, </a:t>
            </a:r>
          </a:p>
          <a:p>
            <a:pPr lvl="1">
              <a:buNone/>
            </a:pPr>
            <a:r>
              <a:rPr lang="en-US" dirty="0" smtClean="0"/>
              <a:t>	           ATM card came back out,</a:t>
            </a:r>
          </a:p>
          <a:p>
            <a:pPr lvl="1">
              <a:buNone/>
            </a:pPr>
            <a:r>
              <a:rPr lang="en-US" dirty="0" smtClean="0"/>
              <a:t>	               BUT  NO $200 cash!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from a true story…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did TAK do? </a:t>
            </a:r>
          </a:p>
          <a:p>
            <a:pPr lvl="1"/>
            <a:r>
              <a:rPr lang="en-US" dirty="0" smtClean="0"/>
              <a:t>Looks around puzzled.</a:t>
            </a:r>
          </a:p>
          <a:p>
            <a:pPr lvl="1"/>
            <a:r>
              <a:rPr lang="en-US" dirty="0" smtClean="0"/>
              <a:t>. . .</a:t>
            </a:r>
          </a:p>
          <a:p>
            <a:r>
              <a:rPr lang="en-US" dirty="0" smtClean="0"/>
              <a:t>Eventually, he tries again</a:t>
            </a:r>
          </a:p>
          <a:p>
            <a:pPr lvl="1"/>
            <a:r>
              <a:rPr lang="en-US" dirty="0" smtClean="0"/>
              <a:t>Second time, he got lucky,</a:t>
            </a:r>
          </a:p>
          <a:p>
            <a:pPr lvl="1"/>
            <a:r>
              <a:rPr lang="en-US" dirty="0" smtClean="0"/>
              <a:t>He got his $200 cash.</a:t>
            </a:r>
          </a:p>
          <a:p>
            <a:r>
              <a:rPr lang="en-US" dirty="0" smtClean="0"/>
              <a:t>But wait . . .</a:t>
            </a:r>
          </a:p>
          <a:p>
            <a:pPr>
              <a:buNone/>
            </a:pPr>
            <a:r>
              <a:rPr lang="en-US" dirty="0" smtClean="0"/>
              <a:t>      WHAT DO YOU HAPPENED?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 Issue: Example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533400"/>
          </a:xfrm>
        </p:spPr>
        <p:txBody>
          <a:bodyPr/>
          <a:lstStyle/>
          <a:p>
            <a:r>
              <a:rPr lang="en-US"/>
              <a:t>Bank account info: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1066800" y="4225925"/>
            <a:ext cx="3276600" cy="164147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Withdraw-P (amt)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check balance;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bal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bal - amt;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end;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4953000" y="4225925"/>
            <a:ext cx="3581400" cy="1641475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Deposit-P (amt)</a:t>
            </a:r>
            <a:r>
              <a:rPr lang="en-US" sz="2000">
                <a:latin typeface="Courier New" pitchFamily="1" charset="0"/>
                <a:sym typeface="Wingdings" pitchFamily="1" charset="2"/>
              </a:rPr>
              <a:t>;</a:t>
            </a:r>
            <a:endParaRPr lang="en-US" sz="2000"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begin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  check balance; 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>
                <a:latin typeface="Courier New" pitchFamily="1" charset="0"/>
              </a:rPr>
              <a:t>bal </a:t>
            </a:r>
            <a:r>
              <a:rPr lang="en-US" sz="2000">
                <a:latin typeface="Courier New" pitchFamily="1" charset="0"/>
                <a:sym typeface="Wingdings" pitchFamily="1" charset="2"/>
              </a:rPr>
              <a:t> bal + amt;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end;</a:t>
            </a:r>
          </a:p>
        </p:txBody>
      </p:sp>
      <p:sp>
        <p:nvSpPr>
          <p:cNvPr id="406534" name="Rectangle 6"/>
          <p:cNvSpPr>
            <a:spLocks noChangeArrowheads="1"/>
          </p:cNvSpPr>
          <p:nvPr/>
        </p:nvSpPr>
        <p:spPr bwMode="auto">
          <a:xfrm>
            <a:off x="609600" y="3505200"/>
            <a:ext cx="7796213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sz="2800">
                <a:solidFill>
                  <a:srgbClr val="000099"/>
                </a:solidFill>
              </a:rPr>
              <a:t>Deposit and Withdrawal Processes</a:t>
            </a:r>
          </a:p>
        </p:txBody>
      </p:sp>
      <p:graphicFrame>
        <p:nvGraphicFramePr>
          <p:cNvPr id="406578" name="Group 50"/>
          <p:cNvGraphicFramePr>
            <a:graphicFrameLocks noGrp="1"/>
          </p:cNvGraphicFramePr>
          <p:nvPr/>
        </p:nvGraphicFramePr>
        <p:xfrm>
          <a:off x="1143000" y="1905000"/>
          <a:ext cx="7239000" cy="1295400"/>
        </p:xfrm>
        <a:graphic>
          <a:graphicData uri="http://schemas.openxmlformats.org/drawingml/2006/table">
            <a:tbl>
              <a:tblPr/>
              <a:tblGrid>
                <a:gridCol w="1524000"/>
                <a:gridCol w="2057400"/>
                <a:gridCol w="1371600"/>
                <a:gridCol w="2286000"/>
              </a:tblGrid>
              <a:tr h="4318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ANK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-A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CCOUNT-DB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Account #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Balance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Other Info…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2201-1022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Bank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5000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 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  <p:bldP spid="4065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Operations (1/2)</a:t>
            </a:r>
          </a:p>
        </p:txBody>
      </p:sp>
      <p:sp>
        <p:nvSpPr>
          <p:cNvPr id="419873" name="Text Box 3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19960" name="Group 120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19875" name="Text Box 3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19876" name="Line 3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9961" name="Group 121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19874" name="Text Box 34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19877" name="Line 37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9878" name="Text Box 38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19879" name="Text Box 39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19980" name="Group 140"/>
          <p:cNvGraphicFramePr>
            <a:graphicFrameLocks noGrp="1"/>
          </p:cNvGraphicFramePr>
          <p:nvPr/>
        </p:nvGraphicFramePr>
        <p:xfrm>
          <a:off x="1066800" y="327660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...</a:t>
                      </a:r>
                      <a:endParaRPr kumimoji="0" lang="en-US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[4000]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4000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951" name="Text Box 111"/>
          <p:cNvSpPr txBox="1">
            <a:spLocks noChangeArrowheads="1"/>
          </p:cNvSpPr>
          <p:nvPr/>
        </p:nvSpPr>
        <p:spPr bwMode="auto">
          <a:xfrm>
            <a:off x="685800" y="2590800"/>
            <a:ext cx="31242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&lt;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then</a:t>
            </a:r>
          </a:p>
        </p:txBody>
      </p:sp>
      <p:sp>
        <p:nvSpPr>
          <p:cNvPr id="419981" name="AutoShape 141"/>
          <p:cNvSpPr>
            <a:spLocks noChangeArrowheads="1"/>
          </p:cNvSpPr>
          <p:nvPr/>
        </p:nvSpPr>
        <p:spPr bwMode="auto">
          <a:xfrm>
            <a:off x="7467600" y="5562600"/>
            <a:ext cx="1371600" cy="762000"/>
          </a:xfrm>
          <a:prstGeom prst="wedgeRoundRectCallout">
            <a:avLst>
              <a:gd name="adj1" fmla="val -40741"/>
              <a:gd name="adj2" fmla="val -69167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/>
              <a:t>Correct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1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8" grpId="0"/>
      <p:bldP spid="419879" grpId="0"/>
      <p:bldP spid="419951" grpId="0"/>
      <p:bldP spid="4199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Operations (2/2)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1066800" y="1281113"/>
            <a:ext cx="2819400" cy="103187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Bank-Account-DB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2201-1022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2000">
                <a:latin typeface="Courier New" pitchFamily="1" charset="0"/>
              </a:rPr>
              <a:t>5000 </a:t>
            </a:r>
          </a:p>
        </p:txBody>
      </p:sp>
      <p:grpSp>
        <p:nvGrpSpPr>
          <p:cNvPr id="421892" name="Group 4"/>
          <p:cNvGrpSpPr>
            <a:grpSpLocks/>
          </p:cNvGrpSpPr>
          <p:nvPr/>
        </p:nvGrpSpPr>
        <p:grpSpPr bwMode="auto">
          <a:xfrm>
            <a:off x="3962400" y="1281113"/>
            <a:ext cx="4495800" cy="422275"/>
            <a:chOff x="2496" y="912"/>
            <a:chExt cx="2832" cy="266"/>
          </a:xfrm>
        </p:grpSpPr>
        <p:sp>
          <p:nvSpPr>
            <p:cNvPr id="421893" name="Text Box 5"/>
            <p:cNvSpPr txBox="1">
              <a:spLocks noChangeArrowheads="1"/>
            </p:cNvSpPr>
            <p:nvPr/>
          </p:nvSpPr>
          <p:spPr bwMode="auto">
            <a:xfrm>
              <a:off x="3264" y="912"/>
              <a:ext cx="2064" cy="266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solidFill>
                    <a:srgbClr val="FF3300"/>
                  </a:solidFill>
                  <a:latin typeface="Courier New" pitchFamily="1" charset="0"/>
                </a:rPr>
                <a:t>Withdraw-P(1000)</a:t>
              </a:r>
              <a:r>
                <a:rPr lang="en-US" sz="2000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1894" name="Line 6"/>
            <p:cNvSpPr>
              <a:spLocks noChangeShapeType="1"/>
            </p:cNvSpPr>
            <p:nvPr/>
          </p:nvSpPr>
          <p:spPr bwMode="auto">
            <a:xfrm flipH="1">
              <a:off x="2496" y="1056"/>
              <a:ext cx="76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1895" name="Group 7"/>
          <p:cNvGrpSpPr>
            <a:grpSpLocks/>
          </p:cNvGrpSpPr>
          <p:nvPr/>
        </p:nvGrpSpPr>
        <p:grpSpPr bwMode="auto">
          <a:xfrm>
            <a:off x="3962400" y="1966913"/>
            <a:ext cx="4267200" cy="422275"/>
            <a:chOff x="2496" y="1344"/>
            <a:chExt cx="2688" cy="266"/>
          </a:xfrm>
        </p:grpSpPr>
        <p:sp>
          <p:nvSpPr>
            <p:cNvPr id="421896" name="Text Box 8"/>
            <p:cNvSpPr txBox="1">
              <a:spLocks noChangeArrowheads="1"/>
            </p:cNvSpPr>
            <p:nvPr/>
          </p:nvSpPr>
          <p:spPr bwMode="auto">
            <a:xfrm>
              <a:off x="3264" y="1344"/>
              <a:ext cx="1920" cy="26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2000">
                  <a:latin typeface="Courier New" pitchFamily="1" charset="0"/>
                </a:rPr>
                <a:t>Deposit-P(2000)</a:t>
              </a:r>
              <a:r>
                <a:rPr lang="en-US" sz="2000">
                  <a:latin typeface="Courier New" pitchFamily="1" charset="0"/>
                  <a:sym typeface="Wingdings" pitchFamily="1" charset="2"/>
                </a:rPr>
                <a:t>;</a:t>
              </a:r>
              <a:endParaRPr lang="en-US" sz="2000">
                <a:latin typeface="Courier New" pitchFamily="1" charset="0"/>
              </a:endParaRPr>
            </a:p>
          </p:txBody>
        </p:sp>
        <p:sp>
          <p:nvSpPr>
            <p:cNvPr id="421897" name="Line 9"/>
            <p:cNvSpPr>
              <a:spLocks noChangeShapeType="1"/>
            </p:cNvSpPr>
            <p:nvPr/>
          </p:nvSpPr>
          <p:spPr bwMode="auto">
            <a:xfrm flipH="1">
              <a:off x="2496" y="144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1898" name="Text Box 10"/>
          <p:cNvSpPr txBox="1">
            <a:spLocks noChangeArrowheads="1"/>
          </p:cNvSpPr>
          <p:nvPr/>
        </p:nvSpPr>
        <p:spPr bwMode="auto">
          <a:xfrm>
            <a:off x="4267200" y="11430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chemeClr val="accent2"/>
                </a:solidFill>
              </a:rPr>
              <a:t>T</a:t>
            </a:r>
            <a:r>
              <a:rPr lang="en-US" sz="1800" i="1" baseline="-2500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421899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60960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</a:t>
            </a:r>
            <a:r>
              <a:rPr lang="en-US" sz="1800" i="1" baseline="-25000"/>
              <a:t>D</a:t>
            </a:r>
          </a:p>
        </p:txBody>
      </p:sp>
      <p:graphicFrame>
        <p:nvGraphicFramePr>
          <p:cNvPr id="421939" name="Group 51"/>
          <p:cNvGraphicFramePr>
            <a:graphicFrameLocks noGrp="1"/>
          </p:cNvGraphicFramePr>
          <p:nvPr/>
        </p:nvGraphicFramePr>
        <p:xfrm>
          <a:off x="1066800" y="3257550"/>
          <a:ext cx="7010400" cy="2381250"/>
        </p:xfrm>
        <a:graphic>
          <a:graphicData uri="http://schemas.openxmlformats.org/drawingml/2006/table">
            <a:tbl>
              <a:tblPr/>
              <a:tblGrid>
                <a:gridCol w="762000"/>
                <a:gridCol w="2552700"/>
                <a:gridCol w="2552700"/>
                <a:gridCol w="1143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Withdraw-P(1000)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Deposit(2000)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Balance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Check balance [5000]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5000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+ 2000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...</a:t>
                      </a:r>
                      <a:endParaRPr kumimoji="0" lang="en-US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 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1" charset="0"/>
                        </a:rPr>
                        <a:t> . . .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Check balance [7000]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7000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T</a:t>
                      </a:r>
                      <a:r>
                        <a:rPr kumimoji="0" lang="en-US" sz="16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W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+1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</a:rPr>
                        <a:t>Bal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1" charset="0"/>
                          <a:sym typeface="Wingdings" pitchFamily="1" charset="2"/>
                        </a:rPr>
                        <a:t> Bal – 1000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1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itchFamily="1" charset="0"/>
                        </a:rPr>
                        <a:t>6000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937" name="Text Box 49"/>
          <p:cNvSpPr txBox="1">
            <a:spLocks noChangeArrowheads="1"/>
          </p:cNvSpPr>
          <p:nvPr/>
        </p:nvSpPr>
        <p:spPr bwMode="auto">
          <a:xfrm>
            <a:off x="685800" y="2571750"/>
            <a:ext cx="312420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/>
              <a:t>If  (</a:t>
            </a:r>
            <a:r>
              <a:rPr lang="en-US" i="1"/>
              <a:t>T</a:t>
            </a:r>
            <a:r>
              <a:rPr lang="en-US" i="1" baseline="-25000"/>
              <a:t>W</a:t>
            </a:r>
            <a:r>
              <a:rPr lang="en-US"/>
              <a:t> &gt; </a:t>
            </a:r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),  then</a:t>
            </a:r>
          </a:p>
        </p:txBody>
      </p:sp>
      <p:sp>
        <p:nvSpPr>
          <p:cNvPr id="421940" name="AutoShape 52"/>
          <p:cNvSpPr>
            <a:spLocks noChangeArrowheads="1"/>
          </p:cNvSpPr>
          <p:nvPr/>
        </p:nvSpPr>
        <p:spPr bwMode="auto">
          <a:xfrm>
            <a:off x="7467600" y="5562600"/>
            <a:ext cx="1371600" cy="762000"/>
          </a:xfrm>
          <a:prstGeom prst="wedgeRoundRectCallout">
            <a:avLst>
              <a:gd name="adj1" fmla="val -40741"/>
              <a:gd name="adj2" fmla="val -69167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2000"/>
              <a:t>Correct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37" grpId="0"/>
      <p:bldP spid="421940" grpId="0" animBg="1"/>
    </p:bldLst>
  </p:timing>
</p:sld>
</file>

<file path=ppt/theme/theme1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LHW-ppt-template-2008</Template>
  <TotalTime>4580</TotalTime>
  <Words>1634</Words>
  <Application>Microsoft Macintosh PowerPoint</Application>
  <PresentationFormat>On-screen Show (4:3)</PresentationFormat>
  <Paragraphs>375</Paragraphs>
  <Slides>28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RAS-slides</vt:lpstr>
      <vt:lpstr>Database – Info Storage and Retrieval</vt:lpstr>
      <vt:lpstr>Coffee Awards in UIT2201</vt:lpstr>
      <vt:lpstr>Concurrency Issues</vt:lpstr>
      <vt:lpstr>… from a true story…</vt:lpstr>
      <vt:lpstr>… from a true story… (2)</vt:lpstr>
      <vt:lpstr>Slide 6</vt:lpstr>
      <vt:lpstr>Concurrency Issue: Example</vt:lpstr>
      <vt:lpstr>Normal Operations (1/2)</vt:lpstr>
      <vt:lpstr>Normal Operations (2/2)</vt:lpstr>
      <vt:lpstr>Concurrency Issue (1/4)</vt:lpstr>
      <vt:lpstr>Concurrency Problem (2/4)</vt:lpstr>
      <vt:lpstr>Concurrency Problem (2/3)</vt:lpstr>
      <vt:lpstr>Concurrency Problem (3/3)</vt:lpstr>
      <vt:lpstr>Concurrency Solution: Lock operation</vt:lpstr>
      <vt:lpstr>Concurrency Solution: (2/4)</vt:lpstr>
      <vt:lpstr>Concurrency Solution: (3/4)</vt:lpstr>
      <vt:lpstr>Concurrency Solution: (4/4)</vt:lpstr>
      <vt:lpstr>…</vt:lpstr>
      <vt:lpstr>Simple ATM Scenario (1 of 2)</vt:lpstr>
      <vt:lpstr>Simple ATM Scenario (2 of 2)</vt:lpstr>
      <vt:lpstr>…</vt:lpstr>
      <vt:lpstr>Simple ATM Scenario: Malfunction</vt:lpstr>
      <vt:lpstr>Simple ATM Scenario: Malfunction…</vt:lpstr>
      <vt:lpstr>Actually, no technical solution…</vt:lpstr>
      <vt:lpstr>What to modify/add for future…</vt:lpstr>
      <vt:lpstr>Topic Summary: Database</vt:lpstr>
      <vt:lpstr>Slide 27</vt:lpstr>
      <vt:lpstr>Slide 28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551</cp:revision>
  <cp:lastPrinted>2000-06-13T03:03:08Z</cp:lastPrinted>
  <dcterms:created xsi:type="dcterms:W3CDTF">2013-03-11T01:49:22Z</dcterms:created>
  <dcterms:modified xsi:type="dcterms:W3CDTF">2013-03-11T02:04:15Z</dcterms:modified>
</cp:coreProperties>
</file>