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  <p:sldMasterId id="2147483651" r:id="rId2"/>
  </p:sldMasterIdLst>
  <p:notesMasterIdLst>
    <p:notesMasterId r:id="rId79"/>
  </p:notesMasterIdLst>
  <p:handoutMasterIdLst>
    <p:handoutMasterId r:id="rId80"/>
  </p:handoutMasterIdLst>
  <p:sldIdLst>
    <p:sldId id="441" r:id="rId3"/>
    <p:sldId id="544" r:id="rId4"/>
    <p:sldId id="522" r:id="rId5"/>
    <p:sldId id="554" r:id="rId6"/>
    <p:sldId id="555" r:id="rId7"/>
    <p:sldId id="556" r:id="rId8"/>
    <p:sldId id="557" r:id="rId9"/>
    <p:sldId id="611" r:id="rId10"/>
    <p:sldId id="612" r:id="rId11"/>
    <p:sldId id="558" r:id="rId12"/>
    <p:sldId id="559" r:id="rId13"/>
    <p:sldId id="528" r:id="rId14"/>
    <p:sldId id="545" r:id="rId15"/>
    <p:sldId id="530" r:id="rId16"/>
    <p:sldId id="546" r:id="rId17"/>
    <p:sldId id="608" r:id="rId18"/>
    <p:sldId id="547" r:id="rId19"/>
    <p:sldId id="548" r:id="rId20"/>
    <p:sldId id="531" r:id="rId21"/>
    <p:sldId id="551" r:id="rId22"/>
    <p:sldId id="532" r:id="rId23"/>
    <p:sldId id="576" r:id="rId24"/>
    <p:sldId id="560" r:id="rId25"/>
    <p:sldId id="561" r:id="rId26"/>
    <p:sldId id="610" r:id="rId27"/>
    <p:sldId id="534" r:id="rId28"/>
    <p:sldId id="564" r:id="rId29"/>
    <p:sldId id="536" r:id="rId30"/>
    <p:sldId id="563" r:id="rId31"/>
    <p:sldId id="535" r:id="rId32"/>
    <p:sldId id="537" r:id="rId33"/>
    <p:sldId id="566" r:id="rId34"/>
    <p:sldId id="567" r:id="rId35"/>
    <p:sldId id="471" r:id="rId36"/>
    <p:sldId id="472" r:id="rId37"/>
    <p:sldId id="575" r:id="rId38"/>
    <p:sldId id="573" r:id="rId39"/>
    <p:sldId id="505" r:id="rId40"/>
    <p:sldId id="574" r:id="rId41"/>
    <p:sldId id="478" r:id="rId42"/>
    <p:sldId id="479" r:id="rId43"/>
    <p:sldId id="476" r:id="rId44"/>
    <p:sldId id="477" r:id="rId45"/>
    <p:sldId id="480" r:id="rId46"/>
    <p:sldId id="488" r:id="rId47"/>
    <p:sldId id="487" r:id="rId48"/>
    <p:sldId id="486" r:id="rId49"/>
    <p:sldId id="577" r:id="rId50"/>
    <p:sldId id="578" r:id="rId51"/>
    <p:sldId id="580" r:id="rId52"/>
    <p:sldId id="581" r:id="rId53"/>
    <p:sldId id="483" r:id="rId54"/>
    <p:sldId id="604" r:id="rId55"/>
    <p:sldId id="601" r:id="rId56"/>
    <p:sldId id="602" r:id="rId57"/>
    <p:sldId id="585" r:id="rId58"/>
    <p:sldId id="587" r:id="rId59"/>
    <p:sldId id="586" r:id="rId60"/>
    <p:sldId id="592" r:id="rId61"/>
    <p:sldId id="588" r:id="rId62"/>
    <p:sldId id="589" r:id="rId63"/>
    <p:sldId id="590" r:id="rId64"/>
    <p:sldId id="493" r:id="rId65"/>
    <p:sldId id="591" r:id="rId66"/>
    <p:sldId id="492" r:id="rId67"/>
    <p:sldId id="593" r:id="rId68"/>
    <p:sldId id="595" r:id="rId69"/>
    <p:sldId id="594" r:id="rId70"/>
    <p:sldId id="596" r:id="rId71"/>
    <p:sldId id="613" r:id="rId72"/>
    <p:sldId id="597" r:id="rId73"/>
    <p:sldId id="495" r:id="rId74"/>
    <p:sldId id="496" r:id="rId75"/>
    <p:sldId id="599" r:id="rId76"/>
    <p:sldId id="523" r:id="rId77"/>
    <p:sldId id="600" r:id="rId78"/>
  </p:sldIdLst>
  <p:sldSz cx="9144000" cy="6858000" type="screen4x3"/>
  <p:notesSz cx="6742113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6600"/>
    <a:srgbClr val="969696"/>
    <a:srgbClr val="808080"/>
    <a:srgbClr val="3366CC"/>
    <a:srgbClr val="000099"/>
    <a:srgbClr val="FFFF66"/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096" y="-296"/>
      </p:cViewPr>
      <p:guideLst>
        <p:guide orient="horz" pos="2160"/>
        <p:guide pos="324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632"/>
    </p:cViewPr>
  </p:sorterViewPr>
  <p:notesViewPr>
    <p:cSldViewPr snapToGrid="0" showGuides="1">
      <p:cViewPr varScale="1">
        <p:scale>
          <a:sx n="71" d="100"/>
          <a:sy n="71" d="100"/>
        </p:scale>
        <p:origin x="-1698" y="-84"/>
      </p:cViewPr>
      <p:guideLst>
        <p:guide orient="horz" pos="3120"/>
        <p:guide pos="21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Relationship Id="rId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260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fld id="{8F9B4173-31DB-A541-97FA-504ED958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3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300"/>
          </a:p>
        </p:txBody>
      </p:sp>
      <p:sp>
        <p:nvSpPr>
          <p:cNvPr id="276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3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30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3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3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190500"/>
            <a:ext cx="204787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90500"/>
            <a:ext cx="5995987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0500"/>
            <a:ext cx="8196262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263" y="1295400"/>
            <a:ext cx="3821112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295400"/>
            <a:ext cx="382270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76200"/>
            <a:ext cx="1947862" cy="614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3263" y="76200"/>
            <a:ext cx="5695950" cy="614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Line 2"/>
          <p:cNvSpPr>
            <a:spLocks noChangeShapeType="1"/>
          </p:cNvSpPr>
          <p:nvPr/>
        </p:nvSpPr>
        <p:spPr bwMode="auto">
          <a:xfrm>
            <a:off x="287338" y="6400800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2979" name="AutoShape 3"/>
          <p:cNvSpPr>
            <a:spLocks noChangeArrowheads="1"/>
          </p:cNvSpPr>
          <p:nvPr/>
        </p:nvSpPr>
        <p:spPr bwMode="auto">
          <a:xfrm>
            <a:off x="709613" y="6254750"/>
            <a:ext cx="1816100" cy="2921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2980" name="Line 4"/>
          <p:cNvSpPr>
            <a:spLocks noChangeShapeType="1"/>
          </p:cNvSpPr>
          <p:nvPr/>
        </p:nvSpPr>
        <p:spPr bwMode="auto">
          <a:xfrm>
            <a:off x="23813" y="990600"/>
            <a:ext cx="7978775" cy="0"/>
          </a:xfrm>
          <a:prstGeom prst="line">
            <a:avLst/>
          </a:prstGeom>
          <a:noFill/>
          <a:ln w="508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90500"/>
            <a:ext cx="81962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2983" name="Rectangle 7"/>
          <p:cNvSpPr>
            <a:spLocks noChangeArrowheads="1"/>
          </p:cNvSpPr>
          <p:nvPr/>
        </p:nvSpPr>
        <p:spPr bwMode="auto">
          <a:xfrm>
            <a:off x="760413" y="6296025"/>
            <a:ext cx="15049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LeongHW, SoC, NUS</a:t>
            </a:r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6300788" y="6096000"/>
            <a:ext cx="23939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(UIT2201: Hardware(a)) Page </a:t>
            </a:r>
            <a:fld id="{176522D0-C565-8A46-B4BF-65DB6A700AEE}" type="slidenum">
              <a:rPr lang="en-US" sz="1200" b="0">
                <a:solidFill>
                  <a:srgbClr val="0000FF"/>
                </a:solidFill>
                <a:latin typeface="Book Antiqua" pitchFamily="1" charset="0"/>
              </a:rPr>
              <a:pPr algn="l">
                <a:defRPr/>
              </a:pPr>
              <a:t>‹#›</a:t>
            </a:fld>
            <a:endParaRPr lang="en-US" sz="1200" b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382985" name="Rectangle 9"/>
          <p:cNvSpPr>
            <a:spLocks noChangeArrowheads="1"/>
          </p:cNvSpPr>
          <p:nvPr userDrawn="1"/>
        </p:nvSpPr>
        <p:spPr bwMode="auto">
          <a:xfrm>
            <a:off x="3159125" y="6411913"/>
            <a:ext cx="30400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Copyright © 2003-2008 by Leong Hon Wai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9pPr>
    </p:titleStyle>
    <p:bodyStyle>
      <a:lvl1pPr marL="274638" indent="-2746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75000"/>
        <a:buFont typeface="Wingdings" pitchFamily="1" charset="2"/>
        <a:buChar char="v"/>
        <a:defRPr sz="2800" b="1">
          <a:solidFill>
            <a:srgbClr val="0000CC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839788" indent="-374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1" charset="2"/>
        <a:buChar char="o"/>
        <a:defRPr sz="2400" b="1">
          <a:solidFill>
            <a:srgbClr val="FF3300"/>
          </a:solidFill>
          <a:latin typeface="+mn-lt"/>
          <a:ea typeface="ＭＳ Ｐゴシック" pitchFamily="1" charset="-128"/>
        </a:defRPr>
      </a:lvl2pPr>
      <a:lvl3pPr marL="1327150" indent="-296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1" charset="2"/>
        <a:buChar char="u"/>
        <a:defRPr sz="2000" b="1" i="1">
          <a:solidFill>
            <a:srgbClr val="009900"/>
          </a:solidFill>
          <a:latin typeface="+mn-lt"/>
          <a:ea typeface="ＭＳ Ｐゴシック" pitchFamily="1" charset="-128"/>
        </a:defRPr>
      </a:lvl3pPr>
      <a:lvl4pPr marL="1790700" indent="-2730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Wingdings" pitchFamily="1" charset="2"/>
        <a:buChar char="v"/>
        <a:defRPr sz="2000" b="1">
          <a:solidFill>
            <a:srgbClr val="0000CC"/>
          </a:solidFill>
          <a:latin typeface="+mn-lt"/>
          <a:ea typeface="ＭＳ Ｐゴシック" pitchFamily="1" charset="-128"/>
        </a:defRPr>
      </a:lvl4pPr>
      <a:lvl5pPr marL="2152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5pPr>
      <a:lvl6pPr marL="2609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6pPr>
      <a:lvl7pPr marL="3067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7pPr>
      <a:lvl8pPr marL="3524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8pPr>
      <a:lvl9pPr marL="3981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Line 2"/>
          <p:cNvSpPr>
            <a:spLocks noChangeShapeType="1"/>
          </p:cNvSpPr>
          <p:nvPr/>
        </p:nvSpPr>
        <p:spPr bwMode="auto">
          <a:xfrm>
            <a:off x="287338" y="6500813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3075" name="AutoShape 3"/>
          <p:cNvSpPr>
            <a:spLocks noChangeArrowheads="1"/>
          </p:cNvSpPr>
          <p:nvPr/>
        </p:nvSpPr>
        <p:spPr bwMode="auto">
          <a:xfrm>
            <a:off x="709613" y="6354763"/>
            <a:ext cx="1816100" cy="2921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3076" name="Line 4"/>
          <p:cNvSpPr>
            <a:spLocks noChangeShapeType="1"/>
          </p:cNvSpPr>
          <p:nvPr/>
        </p:nvSpPr>
        <p:spPr bwMode="auto">
          <a:xfrm>
            <a:off x="23813" y="990600"/>
            <a:ext cx="84724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76200"/>
            <a:ext cx="7769225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295400"/>
            <a:ext cx="7796212" cy="492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760413" y="6396038"/>
            <a:ext cx="16668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LeongHW, SOC, NUS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6165850" y="6205538"/>
            <a:ext cx="24701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(UIT2201:4 Hardware(a)) Page </a:t>
            </a:r>
            <a:fld id="{84C5037D-80E6-5E40-80A8-9B360D602269}" type="slidenum">
              <a:rPr lang="en-GB" sz="1200" b="0">
                <a:solidFill>
                  <a:srgbClr val="0000FF"/>
                </a:solidFill>
                <a:latin typeface="Book Antiqua" pitchFamily="1" charset="0"/>
              </a:rPr>
              <a:pPr algn="l">
                <a:defRPr/>
              </a:pPr>
              <a:t>‹#›</a:t>
            </a:fld>
            <a:endParaRPr lang="en-GB" sz="1200" b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3116263" y="6475413"/>
            <a:ext cx="304006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Copyright © 2007-2008 by Leong Hon Wai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Clr>
          <a:srgbClr val="000099"/>
        </a:buClr>
        <a:buSzPct val="90000"/>
        <a:buFont typeface="Wingdings" pitchFamily="1" charset="2"/>
        <a:buChar char="q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90000"/>
        <a:buFont typeface="Wingdings" pitchFamily="1" charset="2"/>
        <a:buChar char="v"/>
        <a:defRPr sz="2400" b="1">
          <a:solidFill>
            <a:srgbClr val="FF3300"/>
          </a:solidFill>
          <a:latin typeface="+mn-lt"/>
          <a:ea typeface="+mn-ea"/>
          <a:cs typeface="+mn-cs"/>
        </a:defRPr>
      </a:lvl2pPr>
      <a:lvl3pPr marL="1149350" indent="-2365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Monotype Sorts" pitchFamily="1" charset="2"/>
        <a:buChar char="u"/>
        <a:defRPr sz="2400" b="1" i="1">
          <a:solidFill>
            <a:srgbClr val="008000"/>
          </a:solidFill>
          <a:latin typeface="+mn-lt"/>
          <a:ea typeface="+mn-ea"/>
          <a:cs typeface="+mn-cs"/>
        </a:defRPr>
      </a:lvl3pPr>
      <a:lvl4pPr marL="1438275" indent="-174625" algn="l" rtl="0" eaLnBrk="0" fontAlgn="base" hangingPunct="0">
        <a:spcBef>
          <a:spcPct val="20000"/>
        </a:spcBef>
        <a:spcAft>
          <a:spcPct val="0"/>
        </a:spcAft>
        <a:buSzPct val="90000"/>
        <a:buChar char="o"/>
        <a:defRPr sz="2000" b="1">
          <a:solidFill>
            <a:srgbClr val="0000FF"/>
          </a:solidFill>
          <a:latin typeface="+mn-ea"/>
          <a:ea typeface="+mn-ea"/>
          <a:cs typeface="+mn-cs"/>
        </a:defRPr>
      </a:lvl4pPr>
      <a:lvl5pPr marL="1727200" indent="-1746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1844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6416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0988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5560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33350"/>
            <a:ext cx="8196262" cy="800100"/>
          </a:xfrm>
        </p:spPr>
        <p:txBody>
          <a:bodyPr/>
          <a:lstStyle/>
          <a:p>
            <a:r>
              <a:rPr lang="en-US" sz="3600"/>
              <a:t>Hardware (Part A)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1625" indent="-301625"/>
            <a:r>
              <a:rPr lang="en-US" dirty="0"/>
              <a:t>Reading Materials:</a:t>
            </a:r>
          </a:p>
          <a:p>
            <a:pPr marL="765175" lvl="1" indent="-349250"/>
            <a:r>
              <a:rPr lang="en-US" dirty="0"/>
              <a:t>Chapter 4 of [SG]: The Building Blocks of HW</a:t>
            </a:r>
          </a:p>
          <a:p>
            <a:pPr marL="765175" lvl="1" indent="-349250"/>
            <a:r>
              <a:rPr lang="en-US" i="1" dirty="0"/>
              <a:t>Optional: Chapter 1 of [</a:t>
            </a:r>
            <a:r>
              <a:rPr lang="en-US" i="1" dirty="0" err="1"/>
              <a:t>Brookshear</a:t>
            </a:r>
            <a:r>
              <a:rPr lang="en-US" i="1" dirty="0"/>
              <a:t>]</a:t>
            </a:r>
          </a:p>
          <a:p>
            <a:pPr marL="301625" indent="-301625">
              <a:buFont typeface="Monotype Sorts" pitchFamily="1" charset="2"/>
              <a:buNone/>
            </a:pPr>
            <a:r>
              <a:rPr lang="en-US" u="sng" dirty="0"/>
              <a:t>OUTLINE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 dirty="0"/>
              <a:t>The Binary Digital Computer</a:t>
            </a:r>
          </a:p>
          <a:p>
            <a:pPr marL="1260475" lvl="2" indent="-381000">
              <a:buFont typeface="Monotype Sorts" pitchFamily="1" charset="2"/>
              <a:buAutoNum type="arabicPeriod"/>
            </a:pPr>
            <a:r>
              <a:rPr lang="en-US" dirty="0"/>
              <a:t>Organization of Digital Computers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 dirty="0"/>
              <a:t>Binary Numbers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 dirty="0"/>
              <a:t>Boolean Logic and Basic Gates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 dirty="0"/>
              <a:t>Basic Circuit Design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Digital (not Analog): More Durable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543800" cy="4572000"/>
          </a:xfrm>
        </p:spPr>
        <p:txBody>
          <a:bodyPr/>
          <a:lstStyle/>
          <a:p>
            <a:r>
              <a:rPr lang="en-US" sz="2400" dirty="0"/>
              <a:t>Analog data poses difficulties </a:t>
            </a:r>
          </a:p>
          <a:p>
            <a:pPr lvl="1"/>
            <a:r>
              <a:rPr lang="en-US" sz="2000" dirty="0"/>
              <a:t>very hard to store real numbers accurately</a:t>
            </a:r>
          </a:p>
          <a:p>
            <a:pPr lvl="1"/>
            <a:r>
              <a:rPr lang="en-US" sz="2000" dirty="0"/>
              <a:t>or persistently (over time)</a:t>
            </a:r>
          </a:p>
          <a:p>
            <a:pPr lvl="1"/>
            <a:r>
              <a:rPr lang="en-US" sz="2000" dirty="0" err="1"/>
              <a:t>eg</a:t>
            </a:r>
            <a:r>
              <a:rPr lang="en-US" sz="2000" dirty="0"/>
              <a:t>: old photographs, movie reels, books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3. Solution</a:t>
            </a:r>
            <a:r>
              <a:rPr lang="en-US" sz="2400" dirty="0"/>
              <a:t>: Store them </a:t>
            </a:r>
            <a:r>
              <a:rPr lang="en-US" sz="2400" dirty="0" smtClean="0"/>
              <a:t>digitally (high persistence)</a:t>
            </a:r>
          </a:p>
          <a:p>
            <a:pPr lvl="1"/>
            <a:r>
              <a:rPr lang="en-US" sz="2000" dirty="0"/>
              <a:t>CD player uses approximation… </a:t>
            </a:r>
          </a:p>
          <a:p>
            <a:pPr lvl="2"/>
            <a:r>
              <a:rPr lang="en-US" sz="1800" dirty="0"/>
              <a:t> instead of the exact frequency/volume (audio)</a:t>
            </a:r>
          </a:p>
          <a:p>
            <a:pPr lvl="2"/>
            <a:r>
              <a:rPr lang="en-US" sz="1800" dirty="0"/>
              <a:t>But, the approximation is “good enough”</a:t>
            </a:r>
          </a:p>
          <a:p>
            <a:pPr lvl="2"/>
            <a:r>
              <a:rPr lang="en-US" sz="1800" dirty="0"/>
              <a:t>Our ears not sensitive enough to tell difference</a:t>
            </a:r>
          </a:p>
          <a:p>
            <a:pPr lvl="1"/>
            <a:r>
              <a:rPr lang="en-US" sz="2000" dirty="0"/>
              <a:t>Once we have digital data (reliability)</a:t>
            </a:r>
          </a:p>
          <a:p>
            <a:pPr lvl="2"/>
            <a:r>
              <a:rPr lang="en-US" sz="1800" dirty="0"/>
              <a:t>also, can use various algorithms (</a:t>
            </a:r>
            <a:r>
              <a:rPr lang="en-US" sz="1800" dirty="0" err="1"/>
              <a:t>eg</a:t>
            </a:r>
            <a:r>
              <a:rPr lang="en-US" sz="1800" dirty="0"/>
              <a:t>: compression) for easier processing of the data….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AutoShape 4"/>
          <p:cNvSpPr>
            <a:spLocks noChangeArrowheads="1"/>
          </p:cNvSpPr>
          <p:nvPr/>
        </p:nvSpPr>
        <p:spPr bwMode="auto">
          <a:xfrm>
            <a:off x="533400" y="1814513"/>
            <a:ext cx="7924800" cy="26511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Hardware: The Basic Building Blocks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7600" cy="4572000"/>
          </a:xfrm>
        </p:spPr>
        <p:txBody>
          <a:bodyPr/>
          <a:lstStyle/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The Digital Computer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Binary Numbers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Binary number System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From Decimal to Binary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Binary Rep. of Numeric and Textual Information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Rep. of Sound, Image Information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Reliability of Binary Encoding</a:t>
            </a:r>
          </a:p>
          <a:p>
            <a:pPr marL="1516063" lvl="2" indent="-485775">
              <a:buFont typeface="Monotype Sorts" pitchFamily="1" charset="2"/>
              <a:buNone/>
            </a:pPr>
            <a:r>
              <a:rPr lang="en-US"/>
              <a:t>READ: Sect. 4.2 of [SG] or Sect 1.4, 1.5, 1.7 of [A]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Boolean Logic and Basic Gates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Basic Circuit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14300"/>
            <a:ext cx="8062912" cy="800100"/>
          </a:xfrm>
        </p:spPr>
        <p:txBody>
          <a:bodyPr/>
          <a:lstStyle/>
          <a:p>
            <a:r>
              <a:rPr lang="en-US" sz="3600"/>
              <a:t>2. The Binary Numbering System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07860"/>
            <a:ext cx="7772400" cy="4188301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 sz="2600" dirty="0" smtClean="0"/>
              <a:t>Human represent and process information using a decimal system (base 10), </a:t>
            </a:r>
            <a:br>
              <a:rPr lang="en-US" sz="2600" dirty="0" smtClean="0"/>
            </a:br>
            <a:r>
              <a:rPr lang="en-US" sz="2600" dirty="0" smtClean="0"/>
              <a:t>  -- digits are 0,1,2,3,4,5,6,7,8,9</a:t>
            </a:r>
          </a:p>
          <a:p>
            <a:pPr>
              <a:spcBef>
                <a:spcPct val="200000"/>
              </a:spcBef>
            </a:pPr>
            <a:r>
              <a:rPr lang="en-US" sz="2600" dirty="0" smtClean="0"/>
              <a:t>ALL Information </a:t>
            </a:r>
            <a:r>
              <a:rPr lang="en-US" sz="2600" dirty="0"/>
              <a:t>inside a digital computer is stored as a collection of </a:t>
            </a:r>
            <a:r>
              <a:rPr lang="en-US" sz="2600" dirty="0">
                <a:solidFill>
                  <a:srgbClr val="FF0000"/>
                </a:solidFill>
              </a:rPr>
              <a:t>binary </a:t>
            </a:r>
            <a:r>
              <a:rPr lang="en-US" sz="2600" dirty="0" smtClean="0">
                <a:solidFill>
                  <a:srgbClr val="FF0000"/>
                </a:solidFill>
              </a:rPr>
              <a:t>data (base 2)</a:t>
            </a:r>
            <a:br>
              <a:rPr lang="en-US" sz="2600" dirty="0" smtClean="0">
                <a:solidFill>
                  <a:srgbClr val="FF000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</a:rPr>
              <a:t>  -- digits are 0,1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Numbers (vs Decimal Numbers)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57300"/>
            <a:ext cx="7872413" cy="4876800"/>
          </a:xfrm>
        </p:spPr>
        <p:txBody>
          <a:bodyPr/>
          <a:lstStyle/>
          <a:p>
            <a:r>
              <a:rPr lang="en-US"/>
              <a:t>Humans use Decimal number system </a:t>
            </a:r>
          </a:p>
          <a:p>
            <a:pPr lvl="1"/>
            <a:r>
              <a:rPr lang="en-US"/>
              <a:t>7809 = </a:t>
            </a:r>
            <a:r>
              <a:rPr lang="en-GB"/>
              <a:t>7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3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8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2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0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1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9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0</a:t>
            </a:r>
            <a:endParaRPr lang="en-US">
              <a:solidFill>
                <a:srgbClr val="008000"/>
              </a:solidFill>
            </a:endParaRPr>
          </a:p>
          <a:p>
            <a:pPr lvl="1"/>
            <a:r>
              <a:rPr lang="en-US"/>
              <a:t>Each digit is from {0,1,2,3,4,5,6,7,8,9} – Base 10</a:t>
            </a:r>
          </a:p>
          <a:p>
            <a:pPr lvl="1"/>
            <a:r>
              <a:rPr lang="en-US"/>
              <a:t>(we happen to have 10 fingers.)</a:t>
            </a:r>
          </a:p>
          <a:p>
            <a:r>
              <a:rPr lang="en-US"/>
              <a:t>Computers use Binary number system</a:t>
            </a:r>
          </a:p>
          <a:p>
            <a:pPr lvl="1"/>
            <a:r>
              <a:rPr lang="en-US"/>
              <a:t>(1101)</a:t>
            </a:r>
            <a:r>
              <a:rPr lang="en-US" baseline="-25000"/>
              <a:t>2</a:t>
            </a:r>
            <a:r>
              <a:rPr lang="en-US"/>
              <a:t> = </a:t>
            </a:r>
            <a:r>
              <a:rPr lang="en-GB"/>
              <a:t>1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3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1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2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0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1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1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0 </a:t>
            </a:r>
            <a:r>
              <a:rPr lang="en-US"/>
              <a:t>= 13</a:t>
            </a:r>
          </a:p>
          <a:p>
            <a:pPr lvl="1"/>
            <a:r>
              <a:rPr lang="en-US"/>
              <a:t>Each binary digit (bit) is {0,1} – Base 2</a:t>
            </a:r>
          </a:p>
          <a:p>
            <a:pPr lvl="1"/>
            <a:r>
              <a:rPr lang="en-US"/>
              <a:t>(IT people have 2 fingers (1 per hand))</a:t>
            </a:r>
          </a:p>
          <a:p>
            <a:r>
              <a:rPr lang="en-US">
                <a:solidFill>
                  <a:srgbClr val="008000"/>
                </a:solidFill>
              </a:rPr>
              <a:t>Readings: Section 4.2 of [SG]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71120" y="1082940"/>
            <a:ext cx="2895600" cy="122631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 dirty="0"/>
              <a:t>Figure 4.2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 dirty="0"/>
              <a:t>Binary-to-Decimal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 dirty="0"/>
              <a:t>Conversion Table</a:t>
            </a:r>
          </a:p>
        </p:txBody>
      </p:sp>
      <p:pic>
        <p:nvPicPr>
          <p:cNvPr id="39939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0113" r="28600"/>
          <a:stretch>
            <a:fillRect/>
          </a:stretch>
        </p:blipFill>
        <p:spPr>
          <a:xfrm>
            <a:off x="3048000" y="381000"/>
            <a:ext cx="5715000" cy="5638800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1646" y="2640151"/>
            <a:ext cx="3444030" cy="357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BINARY COUNTING: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One, 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Ten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Eleven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lang="en-US" kern="0" dirty="0" smtClean="0">
                <a:solidFill>
                  <a:srgbClr val="0000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One Hundred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One Hundred and One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lang="en-US" kern="0" dirty="0" smtClean="0">
                <a:solidFill>
                  <a:srgbClr val="0000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One Hundred and Ten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One Hundred and Eleven</a:t>
            </a:r>
          </a:p>
          <a:p>
            <a:pPr marL="274638" marR="0" lvl="0" indent="-274638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None/>
              <a:tabLst/>
              <a:defRPr/>
            </a:pPr>
            <a:r>
              <a:rPr lang="en-US" kern="0" noProof="0" dirty="0" smtClean="0">
                <a:solidFill>
                  <a:srgbClr val="0000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One Thousand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from Decimal to Binary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96200" cy="48768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/>
              <a:t>Example:   43</a:t>
            </a:r>
          </a:p>
          <a:p>
            <a:r>
              <a:rPr lang="en-US"/>
              <a:t>Method: (repeated divide by 2)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43 / 2  	----&gt; 	Quotient: 21    Remainder: </a:t>
            </a:r>
            <a:r>
              <a:rPr lang="en-US">
                <a:solidFill>
                  <a:srgbClr val="008000"/>
                </a:solidFill>
              </a:rPr>
              <a:t>1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21 / 2  	----&gt; 	Quotient: 10    Remainder: </a:t>
            </a:r>
            <a:r>
              <a:rPr lang="en-US">
                <a:solidFill>
                  <a:srgbClr val="008000"/>
                </a:solidFill>
              </a:rPr>
              <a:t>1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10 / 2  	----&gt; 	Quotient:   5    Remainder: </a:t>
            </a:r>
            <a:r>
              <a:rPr lang="en-US">
                <a:solidFill>
                  <a:srgbClr val="008000"/>
                </a:solidFill>
              </a:rPr>
              <a:t>0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  5 / 2  	----&gt; 	Quotient:   2    Remainder: </a:t>
            </a:r>
            <a:r>
              <a:rPr lang="en-US">
                <a:solidFill>
                  <a:srgbClr val="008000"/>
                </a:solidFill>
              </a:rPr>
              <a:t>1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  2 / 2  	----&gt; 	Quotient:   1    Remainder: </a:t>
            </a:r>
            <a:r>
              <a:rPr lang="en-US">
                <a:solidFill>
                  <a:srgbClr val="008000"/>
                </a:solidFill>
              </a:rPr>
              <a:t>0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  1 / 2  	----&gt; 	Quotient:   0    Remainder: </a:t>
            </a:r>
            <a:r>
              <a:rPr lang="en-US">
                <a:solidFill>
                  <a:srgbClr val="008000"/>
                </a:solidFill>
              </a:rPr>
              <a:t>1</a:t>
            </a:r>
          </a:p>
          <a:p>
            <a:r>
              <a:rPr lang="en-US"/>
              <a:t>(43)</a:t>
            </a:r>
            <a:r>
              <a:rPr lang="en-US" baseline="-25000"/>
              <a:t>10</a:t>
            </a:r>
            <a:r>
              <a:rPr lang="en-US"/>
              <a:t> = (</a:t>
            </a:r>
            <a:r>
              <a:rPr lang="en-US">
                <a:solidFill>
                  <a:srgbClr val="008000"/>
                </a:solidFill>
              </a:rPr>
              <a:t>101011</a:t>
            </a:r>
            <a:r>
              <a:rPr lang="en-US"/>
              <a:t>)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8077200" y="2209800"/>
            <a:ext cx="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lg" len="lg"/>
          </a:ln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667320" y="3120867"/>
            <a:ext cx="7329488" cy="1151249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40" tIns="46038" rIns="91440" bIns="46038" anchor="ctr" anchorCtr="0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In general, to represent decimal </a:t>
            </a:r>
            <a:r>
              <a:rPr lang="en-US" sz="2800" i="1" dirty="0" err="1" smtClean="0">
                <a:solidFill>
                  <a:srgbClr val="0000CC"/>
                </a:solidFill>
              </a:rPr>
              <a:t>n</a:t>
            </a:r>
            <a:r>
              <a:rPr lang="en-US" sz="2800" i="1" dirty="0" smtClean="0">
                <a:solidFill>
                  <a:srgbClr val="0000CC"/>
                </a:solidFill>
              </a:rPr>
              <a:t>, </a:t>
            </a:r>
            <a:r>
              <a:rPr lang="en-US" sz="2800" dirty="0" smtClean="0">
                <a:solidFill>
                  <a:srgbClr val="0000CC"/>
                </a:solidFill>
              </a:rPr>
              <a:t/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  </a:t>
            </a:r>
            <a:r>
              <a:rPr lang="en-US" sz="2800" dirty="0" smtClean="0">
                <a:solidFill>
                  <a:srgbClr val="008000"/>
                </a:solidFill>
              </a:rPr>
              <a:t>we need </a:t>
            </a:r>
            <a:r>
              <a:rPr lang="en-US" sz="2800" i="1" dirty="0" err="1" smtClean="0">
                <a:solidFill>
                  <a:srgbClr val="008000"/>
                </a:solidFill>
              </a:rPr>
              <a:t>k</a:t>
            </a:r>
            <a:r>
              <a:rPr lang="en-US" sz="2800" dirty="0" smtClean="0">
                <a:solidFill>
                  <a:srgbClr val="008000"/>
                </a:solidFill>
              </a:rPr>
              <a:t> = </a:t>
            </a:r>
            <a:r>
              <a:rPr lang="en-US" sz="2800" dirty="0" err="1" smtClean="0">
                <a:solidFill>
                  <a:srgbClr val="008000"/>
                </a:solidFill>
              </a:rPr>
              <a:t>lg</a:t>
            </a:r>
            <a:r>
              <a:rPr lang="en-US" sz="2800" dirty="0" smtClean="0">
                <a:solidFill>
                  <a:srgbClr val="008000"/>
                </a:solidFill>
              </a:rPr>
              <a:t> (</a:t>
            </a:r>
            <a:r>
              <a:rPr lang="en-US" sz="2800" i="1" dirty="0" err="1" smtClean="0">
                <a:solidFill>
                  <a:srgbClr val="008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 +1) binary bits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32768"/>
            <a:ext cx="8196262" cy="800100"/>
          </a:xfrm>
        </p:spPr>
        <p:txBody>
          <a:bodyPr/>
          <a:lstStyle/>
          <a:p>
            <a:r>
              <a:rPr lang="en-US" dirty="0"/>
              <a:t>Number of Bits Needed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04925"/>
            <a:ext cx="7962900" cy="1600885"/>
          </a:xfrm>
        </p:spPr>
        <p:txBody>
          <a:bodyPr/>
          <a:lstStyle/>
          <a:p>
            <a:pPr marL="533400" indent="-533400"/>
            <a:r>
              <a:rPr lang="en-US" dirty="0"/>
              <a:t>Have seen that </a:t>
            </a:r>
            <a:r>
              <a:rPr lang="en-US" sz="2400" dirty="0"/>
              <a:t>(43)</a:t>
            </a:r>
            <a:r>
              <a:rPr lang="en-US" sz="2400" baseline="-25000" dirty="0"/>
              <a:t>10</a:t>
            </a:r>
            <a:r>
              <a:rPr lang="en-US" sz="2400" dirty="0"/>
              <a:t> = (</a:t>
            </a:r>
            <a:r>
              <a:rPr lang="en-US" sz="2400" dirty="0">
                <a:solidFill>
                  <a:srgbClr val="008000"/>
                </a:solidFill>
              </a:rPr>
              <a:t>101011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dirty="0"/>
              <a:t> </a:t>
            </a:r>
          </a:p>
          <a:p>
            <a:pPr marL="533400" indent="-533400"/>
            <a:r>
              <a:rPr lang="en-US" dirty="0"/>
              <a:t>To represent decimal (43)</a:t>
            </a:r>
            <a:r>
              <a:rPr lang="en-US" baseline="-25000" dirty="0"/>
              <a:t>10</a:t>
            </a:r>
            <a:r>
              <a:rPr lang="en-US" dirty="0"/>
              <a:t> in binary,</a:t>
            </a:r>
            <a:br>
              <a:rPr lang="en-US" dirty="0"/>
            </a:br>
            <a:r>
              <a:rPr lang="en-US" dirty="0"/>
              <a:t>  we need </a:t>
            </a:r>
            <a:r>
              <a:rPr lang="en-US" dirty="0">
                <a:solidFill>
                  <a:srgbClr val="008000"/>
                </a:solidFill>
              </a:rPr>
              <a:t>6</a:t>
            </a:r>
            <a:r>
              <a:rPr lang="en-US" dirty="0"/>
              <a:t> binary </a:t>
            </a:r>
            <a:r>
              <a:rPr lang="en-US" dirty="0" smtClean="0"/>
              <a:t>bits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0240" y="4678079"/>
            <a:ext cx="7088075" cy="1151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40" tIns="46038" rIns="91440" bIns="46038" anchor="ctr" anchorCtr="0">
            <a:prstTxWarp prst="textNoShape">
              <a:avLst/>
            </a:prstTxWarp>
          </a:bodyPr>
          <a:lstStyle/>
          <a:p>
            <a:pPr marL="1023938" lvl="1" indent="-5588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kern="0" dirty="0" smtClean="0">
                <a:solidFill>
                  <a:srgbClr val="FF3300"/>
                </a:solidFill>
                <a:ea typeface="ＭＳ Ｐゴシック" pitchFamily="1" charset="-128"/>
              </a:rPr>
              <a:t>This is EXACTLY the process </a:t>
            </a:r>
          </a:p>
          <a:p>
            <a:pPr marL="1023938" lvl="1" indent="-5588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kern="0" dirty="0" smtClean="0">
                <a:solidFill>
                  <a:srgbClr val="FF3300"/>
                </a:solidFill>
                <a:ea typeface="ＭＳ Ｐゴシック" pitchFamily="1" charset="-128"/>
              </a:rPr>
              <a:t>“Repeated-Divide-by-2 until we reach 0”</a:t>
            </a:r>
            <a:endParaRPr lang="en-US" sz="2800" b="0" kern="0" dirty="0">
              <a:solidFill>
                <a:srgbClr val="FF3300"/>
              </a:solidFill>
              <a:ea typeface="ＭＳ Ｐゴシック" pitchFamily="1" charset="-12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49592" y="4406829"/>
          <a:ext cx="2000992" cy="615797"/>
        </p:xfrm>
        <a:graphic>
          <a:graphicData uri="http://schemas.openxmlformats.org/presentationml/2006/ole">
            <p:oleObj spid="_x0000_s107522" name="Equation" r:id="rId3" imgW="6096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Self-Test Exercise</a:t>
            </a:r>
            <a:r>
              <a:rPr lang="en-US" dirty="0"/>
              <a:t>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1" charset="2"/>
              <a:buAutoNum type="arabicPeriod"/>
            </a:pPr>
            <a:r>
              <a:rPr lang="en-US" sz="2400" dirty="0"/>
              <a:t>In the previous worked example on converting decimal numbers to binary, at the end of all the dividing-by-two, we collect the digits by </a:t>
            </a:r>
            <a:r>
              <a:rPr lang="en-US" sz="2400" i="1" dirty="0"/>
              <a:t>going backwards</a:t>
            </a:r>
            <a:r>
              <a:rPr lang="en-US" sz="2400" dirty="0"/>
              <a:t>! Why?</a:t>
            </a:r>
          </a:p>
          <a:p>
            <a:pPr marL="1023938" lvl="1" indent="-558800">
              <a:buFont typeface="Monotype Sorts" pitchFamily="1" charset="2"/>
              <a:buNone/>
            </a:pPr>
            <a:r>
              <a:rPr lang="en-US" sz="2000" dirty="0"/>
              <a:t>Hint: Try working this out yourself. </a:t>
            </a:r>
          </a:p>
          <a:p>
            <a:pPr marL="1023938" lvl="1" indent="-558800">
              <a:buFont typeface="Monotype Sorts" pitchFamily="1" charset="2"/>
              <a:buNone/>
            </a:pPr>
            <a:r>
              <a:rPr lang="en-US" sz="2000" dirty="0"/>
              <a:t>Try </a:t>
            </a:r>
            <a:r>
              <a:rPr lang="en-US" sz="2000" i="1" dirty="0"/>
              <a:t>going forward</a:t>
            </a:r>
            <a:r>
              <a:rPr lang="en-US" sz="2000" dirty="0"/>
              <a:t> instead. What is the binary number you get. Convert it back to decimal and see what you will get. Use 6 and 4 as examples.</a:t>
            </a:r>
          </a:p>
          <a:p>
            <a:pPr marL="533400" indent="-533400">
              <a:buFont typeface="Monotype Sorts" pitchFamily="1" charset="2"/>
              <a:buAutoNum type="arabicPeriod"/>
            </a:pPr>
            <a:r>
              <a:rPr lang="en-US" sz="2400" dirty="0"/>
              <a:t>Exercise Algorithm Decimal-to-Binary on the following inputs. For each input, what is the output binary number and the value of </a:t>
            </a:r>
            <a:r>
              <a:rPr lang="en-US" sz="2400" dirty="0" err="1"/>
              <a:t>k</a:t>
            </a:r>
            <a:r>
              <a:rPr lang="en-US" sz="2400" dirty="0"/>
              <a:t>?</a:t>
            </a:r>
          </a:p>
          <a:p>
            <a:pPr marL="1023938" lvl="1" indent="-558800">
              <a:buFont typeface="Monotype Sorts" pitchFamily="1" charset="2"/>
              <a:buNone/>
            </a:pPr>
            <a:r>
              <a:rPr lang="en-US" sz="2000" dirty="0"/>
              <a:t>     (a) 8   	  (</a:t>
            </a:r>
            <a:r>
              <a:rPr lang="en-US" sz="2000" dirty="0" err="1"/>
              <a:t>b</a:t>
            </a:r>
            <a:r>
              <a:rPr lang="en-US" sz="2000" dirty="0"/>
              <a:t>)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Decimal to Binary (2) -- Algorithm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95413"/>
            <a:ext cx="6667500" cy="46196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 u="sng">
                <a:solidFill>
                  <a:srgbClr val="FF3300"/>
                </a:solidFill>
                <a:latin typeface="Courier New" pitchFamily="1" charset="0"/>
              </a:rPr>
              <a:t>Algorithm: Decimal-to-Binary(n)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Input:  Decimal number (n)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10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Output: Binary representation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       (n)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10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= (b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k-1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… b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j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… b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0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)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2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begin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let j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0;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let num  n;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(num &gt; 0)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	  b[j]  num mod 2; // remainder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num  num div 2;  // divide by 2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j  j + 1;    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(j &lt; k)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    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// pad preceding</a:t>
            </a:r>
            <a:endParaRPr lang="en-US" sz="20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b[j]  0;         // bits with 0’s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j  j + 1;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Output B = (b[k-1] b[k-2] … b[1] b[0])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end.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0563" y="1333500"/>
            <a:ext cx="7772400" cy="4548188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sz="2600" dirty="0"/>
              <a:t>Representing integers</a:t>
            </a:r>
          </a:p>
          <a:p>
            <a:pPr lvl="1">
              <a:spcBef>
                <a:spcPct val="70000"/>
              </a:spcBef>
            </a:pPr>
            <a:r>
              <a:rPr lang="en-US" dirty="0"/>
              <a:t>Decimal integers</a:t>
            </a:r>
            <a:r>
              <a:rPr lang="en-US" dirty="0" smtClean="0"/>
              <a:t> converted to </a:t>
            </a:r>
            <a:r>
              <a:rPr lang="en-US" dirty="0"/>
              <a:t>binary integers</a:t>
            </a:r>
          </a:p>
          <a:p>
            <a:pPr lvl="1">
              <a:spcBef>
                <a:spcPct val="70000"/>
              </a:spcBef>
            </a:pPr>
            <a:r>
              <a:rPr lang="en-US" dirty="0"/>
              <a:t>Given </a:t>
            </a:r>
            <a:r>
              <a:rPr lang="en-US" dirty="0" err="1">
                <a:solidFill>
                  <a:srgbClr val="008000"/>
                </a:solidFill>
              </a:rPr>
              <a:t>k</a:t>
            </a:r>
            <a:r>
              <a:rPr lang="en-US" dirty="0">
                <a:solidFill>
                  <a:srgbClr val="008000"/>
                </a:solidFill>
              </a:rPr>
              <a:t> bits</a:t>
            </a:r>
            <a:r>
              <a:rPr lang="en-US" dirty="0" smtClean="0"/>
              <a:t>,    (</a:t>
            </a:r>
            <a:r>
              <a:rPr lang="en-US" dirty="0" smtClean="0">
                <a:solidFill>
                  <a:srgbClr val="008000"/>
                </a:solidFill>
              </a:rPr>
              <a:t>bit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8000"/>
                </a:solidFill>
              </a:rPr>
              <a:t>b</a:t>
            </a:r>
            <a:r>
              <a:rPr lang="en-US" dirty="0" smtClean="0"/>
              <a:t>inary dig</a:t>
            </a:r>
            <a:r>
              <a:rPr lang="en-US" dirty="0" smtClean="0">
                <a:solidFill>
                  <a:srgbClr val="008000"/>
                </a:solidFill>
              </a:rPr>
              <a:t>it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the largest unsigned integer is 2</a:t>
            </a:r>
            <a:r>
              <a:rPr lang="en-US" baseline="30000" dirty="0"/>
              <a:t>k</a:t>
            </a:r>
            <a:r>
              <a:rPr lang="en-US" dirty="0"/>
              <a:t> - 1</a:t>
            </a:r>
          </a:p>
          <a:p>
            <a:pPr lvl="2">
              <a:spcBef>
                <a:spcPct val="70000"/>
              </a:spcBef>
            </a:pPr>
            <a:r>
              <a:rPr lang="en-US" sz="2200" dirty="0"/>
              <a:t>Given 5 bits, the largest is 2</a:t>
            </a:r>
            <a:r>
              <a:rPr lang="en-US" sz="2200" baseline="30000" dirty="0"/>
              <a:t>5</a:t>
            </a:r>
            <a:r>
              <a:rPr lang="en-US" sz="2200" dirty="0"/>
              <a:t>-1 = </a:t>
            </a:r>
            <a:r>
              <a:rPr lang="en-US" sz="2200" dirty="0" smtClean="0"/>
              <a:t>31</a:t>
            </a:r>
          </a:p>
          <a:p>
            <a:pPr lvl="2">
              <a:spcBef>
                <a:spcPct val="70000"/>
              </a:spcBef>
            </a:pPr>
            <a:r>
              <a:rPr lang="en-US" sz="2200" dirty="0" smtClean="0"/>
              <a:t>Sort 0, 1, 2, …, 31 = </a:t>
            </a:r>
            <a:r>
              <a:rPr lang="en-US" sz="2200" i="0" dirty="0" smtClean="0"/>
              <a:t>(</a:t>
            </a:r>
            <a:r>
              <a:rPr lang="en-US" sz="2200" dirty="0" smtClean="0"/>
              <a:t>2</a:t>
            </a:r>
            <a:r>
              <a:rPr lang="en-US" sz="2200" baseline="30000" dirty="0" smtClean="0"/>
              <a:t>5</a:t>
            </a:r>
            <a:r>
              <a:rPr lang="en-US" sz="2200" dirty="0" smtClean="0"/>
              <a:t>-1</a:t>
            </a:r>
            <a:r>
              <a:rPr lang="en-US" sz="2200" i="0" dirty="0" smtClean="0"/>
              <a:t>),  namely ( 0 .. 31)</a:t>
            </a:r>
          </a:p>
          <a:p>
            <a:pPr lvl="2">
              <a:spcBef>
                <a:spcPct val="70000"/>
              </a:spcBef>
            </a:pPr>
            <a:r>
              <a:rPr lang="en-US" sz="2200" i="0" dirty="0" smtClean="0"/>
              <a:t>Question: What about 10 bits?    ( 0.. ????)</a:t>
            </a:r>
          </a:p>
          <a:p>
            <a:pPr lvl="1">
              <a:spcBef>
                <a:spcPct val="70000"/>
              </a:spcBef>
            </a:pPr>
            <a:r>
              <a:rPr lang="en-US" dirty="0"/>
              <a:t>Signed integers must also include the sign-bit (to indicate positive or negative)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105775" cy="831850"/>
          </a:xfrm>
          <a:noFill/>
        </p:spPr>
        <p:txBody>
          <a:bodyPr anchor="ctr"/>
          <a:lstStyle/>
          <a:p>
            <a:r>
              <a:rPr lang="en-US"/>
              <a:t>Binary Representation of Numeric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800100"/>
          </a:xfrm>
        </p:spPr>
        <p:txBody>
          <a:bodyPr/>
          <a:lstStyle/>
          <a:p>
            <a:r>
              <a:rPr lang="en-US"/>
              <a:t>Chapter Objectives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333500"/>
            <a:ext cx="8020050" cy="4724400"/>
          </a:xfrm>
        </p:spPr>
        <p:txBody>
          <a:bodyPr/>
          <a:lstStyle/>
          <a:p>
            <a:r>
              <a:rPr lang="en-US"/>
              <a:t>In this chapter, you will learn about</a:t>
            </a:r>
          </a:p>
          <a:p>
            <a:pPr lvl="1"/>
            <a:r>
              <a:rPr lang="en-US"/>
              <a:t>The Binary Numbering System</a:t>
            </a:r>
          </a:p>
          <a:p>
            <a:pPr lvl="1"/>
            <a:r>
              <a:rPr lang="en-US"/>
              <a:t>Boolean Logic and Basic Gates</a:t>
            </a:r>
          </a:p>
          <a:p>
            <a:pPr lvl="1"/>
            <a:r>
              <a:rPr lang="en-US"/>
              <a:t>Building Simple Computer Circuits</a:t>
            </a:r>
          </a:p>
          <a:p>
            <a:pPr lvl="1"/>
            <a:r>
              <a:rPr lang="en-US"/>
              <a:t>Simple Control Circuits</a:t>
            </a:r>
          </a:p>
          <a:p>
            <a:r>
              <a:rPr lang="en-US" sz="3200"/>
              <a:t> This chapter focus on logic design</a:t>
            </a:r>
          </a:p>
          <a:p>
            <a:pPr lvl="1"/>
            <a:r>
              <a:rPr lang="en-US"/>
              <a:t>How to represent and store information</a:t>
            </a:r>
          </a:p>
          <a:p>
            <a:pPr lvl="1"/>
            <a:r>
              <a:rPr lang="en-US"/>
              <a:t>Applying symbolic logic to design gates</a:t>
            </a:r>
          </a:p>
          <a:p>
            <a:pPr lvl="1"/>
            <a:r>
              <a:rPr lang="en-US"/>
              <a:t>Using gates to build circuits for addition, compare, simple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Representation of Numeric Data…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876800"/>
          </a:xfrm>
        </p:spPr>
        <p:txBody>
          <a:bodyPr/>
          <a:lstStyle/>
          <a:p>
            <a:r>
              <a:rPr lang="en-US" sz="2400" dirty="0"/>
              <a:t>Binary number representation – number of bits</a:t>
            </a:r>
          </a:p>
          <a:p>
            <a:pPr lvl="1"/>
            <a:r>
              <a:rPr lang="en-US" sz="2000" dirty="0"/>
              <a:t>with 1 bit,</a:t>
            </a:r>
            <a:r>
              <a:rPr lang="en-US" sz="2000" dirty="0">
                <a:sym typeface="Wingdings" pitchFamily="1" charset="2"/>
              </a:rPr>
              <a:t> </a:t>
            </a:r>
            <a:r>
              <a:rPr lang="en-US" sz="2000" dirty="0"/>
              <a:t>can represent 2 numbers;  [0,1]</a:t>
            </a:r>
          </a:p>
          <a:p>
            <a:pPr lvl="1"/>
            <a:r>
              <a:rPr lang="en-US" sz="2000" dirty="0"/>
              <a:t>2 bits </a:t>
            </a:r>
            <a:r>
              <a:rPr lang="en-US" sz="2000" dirty="0" err="1">
                <a:sym typeface="Wingdings" pitchFamily="1" charset="2"/>
              </a:rPr>
              <a:t></a:t>
            </a:r>
            <a:r>
              <a:rPr lang="en-US" sz="2000" dirty="0">
                <a:sym typeface="Wingdings" pitchFamily="1" charset="2"/>
              </a:rPr>
              <a:t> 4 numbers, [0..3]; </a:t>
            </a:r>
          </a:p>
          <a:p>
            <a:pPr lvl="2"/>
            <a:r>
              <a:rPr lang="en-US" sz="1800" dirty="0"/>
              <a:t>00, 01, 10, 11  </a:t>
            </a:r>
          </a:p>
          <a:p>
            <a:pPr lvl="1"/>
            <a:r>
              <a:rPr lang="en-US" sz="2000" dirty="0"/>
              <a:t>3 bits </a:t>
            </a:r>
            <a:r>
              <a:rPr lang="en-US" sz="2000" dirty="0" err="1">
                <a:sym typeface="Wingdings" pitchFamily="1" charset="2"/>
              </a:rPr>
              <a:t></a:t>
            </a:r>
            <a:r>
              <a:rPr lang="en-US" sz="2000" dirty="0">
                <a:sym typeface="Wingdings" pitchFamily="1" charset="2"/>
              </a:rPr>
              <a:t> 8 numbers, [0..7]; </a:t>
            </a:r>
          </a:p>
          <a:p>
            <a:pPr lvl="2"/>
            <a:r>
              <a:rPr lang="en-US" sz="1800" dirty="0">
                <a:sym typeface="Wingdings" pitchFamily="1" charset="2"/>
              </a:rPr>
              <a:t>000, 001, 010, 011, …, 110, 111</a:t>
            </a:r>
          </a:p>
          <a:p>
            <a:pPr lvl="1"/>
            <a:r>
              <a:rPr lang="en-US" sz="2000" dirty="0"/>
              <a:t>4 bits </a:t>
            </a:r>
            <a:r>
              <a:rPr lang="en-US" sz="2000" dirty="0" err="1">
                <a:sym typeface="Wingdings" pitchFamily="1" charset="2"/>
              </a:rPr>
              <a:t></a:t>
            </a:r>
            <a:r>
              <a:rPr lang="en-US" sz="2000" dirty="0">
                <a:sym typeface="Wingdings" pitchFamily="1" charset="2"/>
              </a:rPr>
              <a:t> 16 numbers, [0..15]; </a:t>
            </a:r>
          </a:p>
          <a:p>
            <a:pPr lvl="2"/>
            <a:r>
              <a:rPr lang="en-US" sz="1800" dirty="0">
                <a:sym typeface="Wingdings" pitchFamily="1" charset="2"/>
              </a:rPr>
              <a:t>0000, 0001, 0010, …, 1110, 1111</a:t>
            </a:r>
          </a:p>
          <a:p>
            <a:pPr lvl="1"/>
            <a:r>
              <a:rPr lang="en-US" sz="2000" dirty="0">
                <a:sym typeface="Wingdings" pitchFamily="1" charset="2"/>
              </a:rPr>
              <a:t>…</a:t>
            </a:r>
          </a:p>
          <a:p>
            <a:r>
              <a:rPr lang="en-US" sz="2400" dirty="0">
                <a:sym typeface="Wingdings" pitchFamily="1" charset="2"/>
              </a:rPr>
              <a:t>With </a:t>
            </a:r>
            <a:r>
              <a:rPr lang="en-US" sz="2400" i="1" dirty="0" err="1">
                <a:sym typeface="Wingdings" pitchFamily="1" charset="2"/>
              </a:rPr>
              <a:t>k</a:t>
            </a:r>
            <a:r>
              <a:rPr lang="en-US" sz="2400" dirty="0">
                <a:sym typeface="Wingdings" pitchFamily="1" charset="2"/>
              </a:rPr>
              <a:t> bits </a:t>
            </a:r>
            <a:r>
              <a:rPr lang="en-US" sz="2400" dirty="0" err="1">
                <a:sym typeface="Wingdings" pitchFamily="1" charset="2"/>
              </a:rPr>
              <a:t></a:t>
            </a:r>
            <a:r>
              <a:rPr lang="en-US" sz="2400" dirty="0">
                <a:sym typeface="Wingdings" pitchFamily="1" charset="2"/>
              </a:rPr>
              <a:t> 2</a:t>
            </a:r>
            <a:r>
              <a:rPr lang="en-US" i="1" baseline="30000" dirty="0">
                <a:sym typeface="Wingdings" pitchFamily="1" charset="2"/>
              </a:rPr>
              <a:t>k</a:t>
            </a:r>
            <a:r>
              <a:rPr lang="en-US" sz="2400" dirty="0">
                <a:sym typeface="Wingdings" pitchFamily="1" charset="2"/>
              </a:rPr>
              <a:t> numbers, [0 .. </a:t>
            </a:r>
            <a:r>
              <a:rPr lang="en-US" sz="2400" dirty="0" smtClean="0">
                <a:sym typeface="Wingdings" pitchFamily="1" charset="2"/>
              </a:rPr>
              <a:t>2</a:t>
            </a:r>
            <a:r>
              <a:rPr lang="en-US" i="1" baseline="30000" dirty="0" smtClean="0">
                <a:sym typeface="Wingdings" pitchFamily="1" charset="2"/>
              </a:rPr>
              <a:t>k</a:t>
            </a:r>
            <a:r>
              <a:rPr lang="en-US" sz="2400" dirty="0" smtClean="0">
                <a:sym typeface="Wingdings" pitchFamily="1" charset="2"/>
              </a:rPr>
              <a:t>–1</a:t>
            </a:r>
            <a:r>
              <a:rPr lang="en-US" sz="2400" dirty="0">
                <a:sym typeface="Wingdings" pitchFamily="1" charset="2"/>
              </a:rPr>
              <a:t>]</a:t>
            </a:r>
          </a:p>
          <a:p>
            <a:r>
              <a:rPr lang="en-US" sz="2400" dirty="0">
                <a:sym typeface="Wingdings" pitchFamily="1" charset="2"/>
              </a:rPr>
              <a:t>Typical computers today work with </a:t>
            </a:r>
          </a:p>
          <a:p>
            <a:pPr lvl="1"/>
            <a:r>
              <a:rPr lang="en-US" sz="2000" dirty="0">
                <a:sym typeface="Wingdings" pitchFamily="1" charset="2"/>
              </a:rPr>
              <a:t>16 or 32 bit numbers!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4850" y="1433513"/>
            <a:ext cx="7772400" cy="4548187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 dirty="0"/>
              <a:t>Representing real numbers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Real numbers may be put into binary scientific notation:  a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b</a:t>
            </a:r>
            <a:endParaRPr lang="en-US" dirty="0"/>
          </a:p>
          <a:p>
            <a:pPr lvl="2">
              <a:spcBef>
                <a:spcPct val="40000"/>
              </a:spcBef>
            </a:pPr>
            <a:r>
              <a:rPr lang="en-US" sz="2200" dirty="0"/>
              <a:t>Example: 101.11 </a:t>
            </a:r>
            <a:r>
              <a:rPr lang="en-US" sz="2200" dirty="0" err="1"/>
              <a:t>x</a:t>
            </a:r>
            <a:r>
              <a:rPr lang="en-US" sz="2200" dirty="0"/>
              <a:t> 2</a:t>
            </a:r>
            <a:r>
              <a:rPr lang="en-US" sz="2200" baseline="30000" dirty="0"/>
              <a:t>0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Number then normalized so that first significant digit is immediately to the right of the binary point </a:t>
            </a:r>
          </a:p>
          <a:p>
            <a:pPr lvl="2">
              <a:spcBef>
                <a:spcPct val="40000"/>
              </a:spcBef>
            </a:pPr>
            <a:r>
              <a:rPr lang="en-US" sz="2200" dirty="0"/>
              <a:t>Example: .10111 </a:t>
            </a:r>
            <a:r>
              <a:rPr lang="en-US" sz="2200" dirty="0" err="1"/>
              <a:t>x</a:t>
            </a:r>
            <a:r>
              <a:rPr lang="en-US" sz="2200" dirty="0"/>
              <a:t> 2</a:t>
            </a:r>
            <a:r>
              <a:rPr lang="en-US" sz="2200" baseline="30000" dirty="0"/>
              <a:t>3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Mantissa and exponent then stored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 they both need a sign-bit (positive/negative)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42913" y="117475"/>
            <a:ext cx="8294687" cy="862013"/>
          </a:xfrm>
          <a:noFill/>
        </p:spPr>
        <p:txBody>
          <a:bodyPr anchor="ctr"/>
          <a:lstStyle/>
          <a:p>
            <a:r>
              <a:rPr lang="en-US"/>
              <a:t>Binary Representation of Numeric Data…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Representations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Read up on </a:t>
            </a:r>
          </a:p>
          <a:p>
            <a:pPr lvl="1"/>
            <a:r>
              <a:rPr lang="en-US"/>
              <a:t>Signed magnitude numbers</a:t>
            </a:r>
          </a:p>
          <a:p>
            <a:pPr lvl="1"/>
            <a:r>
              <a:rPr lang="en-US"/>
              <a:t>“floating point” representation of real numbers</a:t>
            </a:r>
          </a:p>
          <a:p>
            <a:pPr lvl="2"/>
            <a:r>
              <a:rPr lang="en-US"/>
              <a:t>Mantissa, exponent</a:t>
            </a:r>
          </a:p>
          <a:p>
            <a:r>
              <a:rPr lang="en-US"/>
              <a:t>Readings: Section 4.? of [SG]</a:t>
            </a:r>
          </a:p>
          <a:p>
            <a:pPr lvl="1"/>
            <a:endParaRPr lang="en-US"/>
          </a:p>
          <a:p>
            <a:pPr>
              <a:buFont typeface="Wingdings" pitchFamily="1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63525"/>
            <a:ext cx="8196262" cy="655638"/>
          </a:xfrm>
        </p:spPr>
        <p:txBody>
          <a:bodyPr/>
          <a:lstStyle/>
          <a:p>
            <a:r>
              <a:rPr lang="en-US" sz="2800"/>
              <a:t>Binary Representation of Textual Information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Computers process numbers,</a:t>
            </a:r>
            <a:br>
              <a:rPr lang="en-US"/>
            </a:br>
            <a:r>
              <a:rPr lang="en-US"/>
              <a:t>  but also textual information</a:t>
            </a:r>
          </a:p>
          <a:p>
            <a:pPr lvl="1"/>
            <a:r>
              <a:rPr lang="en-US" sz="2000"/>
              <a:t>non numeric data and text</a:t>
            </a:r>
          </a:p>
          <a:p>
            <a:pPr lvl="1"/>
            <a:r>
              <a:rPr lang="en-US" sz="2000"/>
              <a:t>0 1 … 9 a b …z . | + * ( &amp;  </a:t>
            </a:r>
          </a:p>
          <a:p>
            <a:pPr lvl="1"/>
            <a:r>
              <a:rPr lang="en-US" sz="2000"/>
              <a:t>special control characters eg: CR, tabs</a:t>
            </a:r>
          </a:p>
          <a:p>
            <a:pPr lvl="4"/>
            <a:endParaRPr lang="en-US"/>
          </a:p>
          <a:p>
            <a:r>
              <a:rPr lang="en-US"/>
              <a:t>ASCII (American Standard Code for Information Interchange)  “as-kee”</a:t>
            </a:r>
          </a:p>
          <a:p>
            <a:pPr lvl="1"/>
            <a:r>
              <a:rPr lang="en-US" sz="2000"/>
              <a:t>uses 7 bit code for each character</a:t>
            </a:r>
          </a:p>
          <a:p>
            <a:pPr lvl="1"/>
            <a:r>
              <a:rPr lang="en-US" sz="2000"/>
              <a:t>Usually, a 0 is added in front</a:t>
            </a:r>
          </a:p>
          <a:p>
            <a:pPr lvl="2"/>
            <a:r>
              <a:rPr lang="en-US"/>
              <a:t>“A” is 01000001</a:t>
            </a:r>
          </a:p>
          <a:p>
            <a:pPr lvl="2"/>
            <a:r>
              <a:rPr lang="en-US"/>
              <a:t>“a” is 01100001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79400"/>
            <a:ext cx="8196262" cy="639763"/>
          </a:xfrm>
        </p:spPr>
        <p:txBody>
          <a:bodyPr/>
          <a:lstStyle/>
          <a:p>
            <a:r>
              <a:rPr lang="en-US" sz="2800"/>
              <a:t>Binary Representation of Textual Information…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201738"/>
            <a:ext cx="7772400" cy="4979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Characters are mapped into binary codes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ASCII code set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(</a:t>
            </a:r>
            <a:r>
              <a:rPr lang="en-US" dirty="0"/>
              <a:t>8 bits per character; 256 character codes)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UNICODE code set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(</a:t>
            </a:r>
            <a:r>
              <a:rPr lang="en-US" dirty="0"/>
              <a:t>16 bits, 65,536 character codes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Using </a:t>
            </a:r>
            <a:r>
              <a:rPr lang="en-US" dirty="0"/>
              <a:t>ASCII codes, we can represent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numbers, letters (as characters)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Names of people, sentences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 sequences of characters</a:t>
            </a:r>
          </a:p>
          <a:p>
            <a:pPr lvl="1">
              <a:lnSpc>
                <a:spcPct val="80000"/>
              </a:lnSpc>
              <a:buFont typeface="Monotype Sorts" pitchFamily="1" charset="2"/>
              <a:buNone/>
            </a:pPr>
            <a:r>
              <a:rPr lang="en-US" dirty="0">
                <a:latin typeface="Courier New" pitchFamily="1" charset="0"/>
              </a:rPr>
              <a:t>  	    “Hello World!”</a:t>
            </a:r>
            <a:endParaRPr lang="en-US" dirty="0" smtClean="0">
              <a:latin typeface="Courier New" pitchFamily="1" charset="0"/>
            </a:endParaRPr>
          </a:p>
          <a:p>
            <a:pPr lvl="2">
              <a:lnSpc>
                <a:spcPct val="80000"/>
              </a:lnSpc>
              <a:buNone/>
            </a:pPr>
            <a:r>
              <a:rPr lang="en-US" dirty="0" smtClean="0"/>
              <a:t>    The </a:t>
            </a:r>
            <a:r>
              <a:rPr lang="en-US" dirty="0"/>
              <a:t>above contains 12 characters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(</a:t>
            </a:r>
            <a:r>
              <a:rPr lang="en-US" dirty="0"/>
              <a:t>without the quotes “”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8" y="221668"/>
            <a:ext cx="8196262" cy="639763"/>
          </a:xfrm>
        </p:spPr>
        <p:txBody>
          <a:bodyPr/>
          <a:lstStyle/>
          <a:p>
            <a:r>
              <a:rPr lang="en-US" sz="2800" dirty="0" smtClean="0"/>
              <a:t>Representation Basic Operations</a:t>
            </a:r>
            <a:endParaRPr 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432667"/>
            <a:ext cx="7772400" cy="4744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Basic elementary operations of a computer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Also represented in binary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err="1" smtClean="0"/>
              <a:t>Eg</a:t>
            </a:r>
            <a:r>
              <a:rPr lang="en-US" dirty="0" smtClean="0"/>
              <a:t>: Represent </a:t>
            </a:r>
            <a:r>
              <a:rPr lang="en-US" dirty="0"/>
              <a:t>instructions (</a:t>
            </a:r>
            <a:r>
              <a:rPr lang="en-US" dirty="0" err="1"/>
              <a:t>eg</a:t>
            </a:r>
            <a:r>
              <a:rPr lang="en-US" dirty="0"/>
              <a:t>: ADD, SUB)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first assign them codes</a:t>
            </a:r>
          </a:p>
          <a:p>
            <a:pPr lvl="2">
              <a:lnSpc>
                <a:spcPct val="80000"/>
              </a:lnSpc>
              <a:buFont typeface="Monotype Sorts" pitchFamily="1" charset="2"/>
              <a:buNone/>
            </a:pPr>
            <a:r>
              <a:rPr lang="en-US" dirty="0"/>
              <a:t>  	ADD	</a:t>
            </a:r>
            <a:r>
              <a:rPr lang="en-US" dirty="0" smtClean="0"/>
              <a:t>00       </a:t>
            </a:r>
            <a:r>
              <a:rPr lang="en-US" i="0" dirty="0" smtClean="0"/>
              <a:t>(* code for adding *)</a:t>
            </a:r>
            <a:endParaRPr lang="en-US" dirty="0" smtClean="0"/>
          </a:p>
          <a:p>
            <a:pPr lvl="2">
              <a:lnSpc>
                <a:spcPct val="80000"/>
              </a:lnSpc>
              <a:buNone/>
            </a:pPr>
            <a:r>
              <a:rPr lang="en-US" dirty="0"/>
              <a:t>  	SUB	</a:t>
            </a:r>
            <a:r>
              <a:rPr lang="en-US" dirty="0" smtClean="0"/>
              <a:t>01       </a:t>
            </a:r>
            <a:r>
              <a:rPr lang="en-US" i="0" dirty="0" smtClean="0"/>
              <a:t>(* code for subtracting *)</a:t>
            </a:r>
            <a:endParaRPr lang="en-US" dirty="0" smtClean="0"/>
          </a:p>
          <a:p>
            <a:pPr lvl="2">
              <a:lnSpc>
                <a:spcPct val="80000"/>
              </a:lnSpc>
              <a:buFont typeface="Monotype Sorts" pitchFamily="1" charset="2"/>
              <a:buNone/>
            </a:pPr>
            <a:r>
              <a:rPr lang="en-US" dirty="0"/>
              <a:t> 	…		…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then</a:t>
            </a:r>
            <a:r>
              <a:rPr lang="en-US" dirty="0" smtClean="0"/>
              <a:t> use the code to activate them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20663"/>
            <a:ext cx="8196262" cy="698500"/>
          </a:xfrm>
        </p:spPr>
        <p:txBody>
          <a:bodyPr/>
          <a:lstStyle/>
          <a:p>
            <a:r>
              <a:rPr lang="en-US" sz="2800"/>
              <a:t>Binary Representation of Sound and Images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514475"/>
            <a:ext cx="7772400" cy="4467225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Multimedia data is sampled to store a digital form, with or without detectable differences</a:t>
            </a:r>
          </a:p>
          <a:p>
            <a:pPr>
              <a:spcBef>
                <a:spcPct val="80000"/>
              </a:spcBef>
            </a:pPr>
            <a:r>
              <a:rPr lang="en-US" sz="2600"/>
              <a:t>Representing sound data</a:t>
            </a:r>
          </a:p>
          <a:p>
            <a:pPr lvl="1">
              <a:spcBef>
                <a:spcPct val="80000"/>
              </a:spcBef>
            </a:pPr>
            <a:r>
              <a:rPr lang="en-US"/>
              <a:t>Sound data must be digitized for storage in a computer</a:t>
            </a:r>
          </a:p>
          <a:p>
            <a:pPr lvl="1">
              <a:spcBef>
                <a:spcPct val="80000"/>
              </a:spcBef>
            </a:pPr>
            <a:r>
              <a:rPr lang="en-US"/>
              <a:t>Digitizing means periodic sampling of amplitude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Representation..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Analog data (eg: video, audio data)</a:t>
            </a:r>
          </a:p>
          <a:p>
            <a:pPr lvl="1"/>
            <a:r>
              <a:rPr lang="en-US"/>
              <a:t>can be represented as digital data</a:t>
            </a:r>
          </a:p>
          <a:p>
            <a:pPr lvl="1"/>
            <a:r>
              <a:rPr lang="en-US"/>
              <a:t>using approximation…</a:t>
            </a:r>
          </a:p>
          <a:p>
            <a:pPr lvl="1"/>
            <a:endParaRPr lang="en-US" sz="1800"/>
          </a:p>
          <a:p>
            <a:r>
              <a:rPr lang="en-US"/>
              <a:t>via a digitization process…</a:t>
            </a:r>
          </a:p>
          <a:p>
            <a:endParaRPr lang="en-US"/>
          </a:p>
          <a:p>
            <a:endParaRPr lang="en-US"/>
          </a:p>
          <a:p>
            <a:pPr lvl="4"/>
            <a:endParaRPr lang="en-US"/>
          </a:p>
          <a:p>
            <a:r>
              <a:rPr lang="en-US"/>
              <a:t>Accuracy depends on number of bits!</a:t>
            </a:r>
          </a:p>
          <a:p>
            <a:pPr lvl="1"/>
            <a:r>
              <a:rPr lang="en-US"/>
              <a:t>the more bits, the more accurate…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509588" y="3657600"/>
            <a:ext cx="7491412" cy="979488"/>
            <a:chOff x="253" y="2983"/>
            <a:chExt cx="4719" cy="617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1392" y="3312"/>
              <a:ext cx="67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253" y="3044"/>
              <a:ext cx="1224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Garamond" pitchFamily="1" charset="0"/>
                </a:rPr>
                <a:t>audio, video</a:t>
              </a:r>
            </a:p>
            <a:p>
              <a:r>
                <a:rPr lang="en-US" sz="2400">
                  <a:solidFill>
                    <a:srgbClr val="008000"/>
                  </a:solidFill>
                  <a:latin typeface="Garamond" pitchFamily="1" charset="0"/>
                </a:rPr>
                <a:t>signals</a:t>
              </a:r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2107" y="3062"/>
              <a:ext cx="1261" cy="538"/>
            </a:xfrm>
            <a:prstGeom prst="rect">
              <a:avLst/>
            </a:prstGeom>
            <a:noFill/>
            <a:ln w="317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99"/>
                  </a:solidFill>
                </a:rPr>
                <a:t>digitization</a:t>
              </a:r>
            </a:p>
            <a:p>
              <a:r>
                <a:rPr lang="en-US" sz="2400">
                  <a:solidFill>
                    <a:srgbClr val="000099"/>
                  </a:solidFill>
                </a:rPr>
                <a:t>process</a:t>
              </a:r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3360" y="3312"/>
              <a:ext cx="67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3937" y="2983"/>
              <a:ext cx="103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Courier New" pitchFamily="1" charset="0"/>
                </a:rPr>
                <a:t>digital</a:t>
              </a:r>
            </a:p>
            <a:p>
              <a:r>
                <a:rPr lang="en-US" sz="2400">
                  <a:solidFill>
                    <a:srgbClr val="008000"/>
                  </a:solidFill>
                  <a:latin typeface="Courier New" pitchFamily="1" charset="0"/>
                </a:rPr>
                <a:t>data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628650"/>
            <a:ext cx="3465513" cy="5013325"/>
          </a:xfrm>
          <a:solidFill>
            <a:schemeClr val="bg1"/>
          </a:solidFill>
        </p:spPr>
        <p:txBody>
          <a:bodyPr/>
          <a:lstStyle/>
          <a:p>
            <a:pPr marL="533400" indent="-533400">
              <a:buFont typeface="Wingdings" pitchFamily="1" charset="2"/>
              <a:buNone/>
            </a:pPr>
            <a:r>
              <a:rPr lang="en-US" sz="2000"/>
              <a:t>Figure 4.5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Digitization of an Analog Signal</a:t>
            </a:r>
          </a:p>
          <a:p>
            <a:pPr marL="533400" indent="-533400">
              <a:buFont typeface="Wingdings" pitchFamily="1" charset="2"/>
              <a:buNone/>
            </a:pPr>
            <a:endParaRPr lang="en-US" sz="2000"/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(a) Sampling the Original 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Signal</a:t>
            </a:r>
          </a:p>
          <a:p>
            <a:pPr marL="533400" indent="-533400">
              <a:buFont typeface="Wingdings" pitchFamily="1" charset="2"/>
              <a:buNone/>
            </a:pPr>
            <a:endParaRPr lang="en-US" sz="2000"/>
          </a:p>
          <a:p>
            <a:pPr marL="533400" indent="-533400">
              <a:buFont typeface="Wingdings" pitchFamily="1" charset="2"/>
              <a:buNone/>
            </a:pPr>
            <a:endParaRPr lang="en-US" sz="2000"/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(b) Recreating the 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Signal from the Sampled 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Values</a:t>
            </a:r>
          </a:p>
        </p:txBody>
      </p:sp>
      <p:pic>
        <p:nvPicPr>
          <p:cNvPr id="53251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609600"/>
            <a:ext cx="4899025" cy="5459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Representation – Analog Data?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186613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What about analog data?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Why is analog data problematic?</a:t>
            </a:r>
          </a:p>
          <a:p>
            <a:pPr>
              <a:lnSpc>
                <a:spcPct val="80000"/>
              </a:lnSpc>
            </a:pPr>
            <a:r>
              <a:rPr lang="en-US" sz="2400"/>
              <a:t>How to represent (2.1)</a:t>
            </a:r>
            <a:r>
              <a:rPr lang="en-US" sz="2400" baseline="-25000"/>
              <a:t>10</a:t>
            </a:r>
            <a:r>
              <a:rPr lang="en-US" sz="2400"/>
              <a:t> in binary?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(10.1)</a:t>
            </a:r>
            <a:r>
              <a:rPr lang="en-US" sz="2000" baseline="-25000"/>
              <a:t>2</a:t>
            </a:r>
            <a:r>
              <a:rPr lang="en-US" sz="2000"/>
              <a:t>  	= (2.5)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(10.01)</a:t>
            </a:r>
            <a:r>
              <a:rPr lang="en-US" sz="2000" baseline="-25000"/>
              <a:t>2</a:t>
            </a:r>
            <a:r>
              <a:rPr lang="en-US" sz="2000"/>
              <a:t> 	= (2.25)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(10.001)</a:t>
            </a:r>
            <a:r>
              <a:rPr lang="en-US" sz="2000" baseline="-25000"/>
              <a:t>2</a:t>
            </a:r>
            <a:r>
              <a:rPr lang="en-US" sz="2000"/>
              <a:t> 	= (2.125)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(10.0001)</a:t>
            </a:r>
            <a:r>
              <a:rPr lang="en-US" sz="2000" baseline="-25000"/>
              <a:t>2</a:t>
            </a:r>
            <a:r>
              <a:rPr lang="en-US" sz="2000"/>
              <a:t> 	= (2.0625)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(10.00011)</a:t>
            </a:r>
            <a:r>
              <a:rPr lang="en-US" sz="2000" baseline="-25000"/>
              <a:t>2</a:t>
            </a:r>
            <a:r>
              <a:rPr lang="en-US" sz="2000"/>
              <a:t> 	= (2.09375)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(10.000111)</a:t>
            </a:r>
            <a:r>
              <a:rPr lang="en-US" sz="2000" baseline="-25000"/>
              <a:t>2</a:t>
            </a:r>
            <a:r>
              <a:rPr lang="en-US" sz="2000"/>
              <a:t> 	= (2.109375)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……</a:t>
            </a:r>
            <a:endParaRPr lang="en-US" sz="2000" baseline="-25000"/>
          </a:p>
          <a:p>
            <a:pPr>
              <a:lnSpc>
                <a:spcPct val="80000"/>
              </a:lnSpc>
            </a:pPr>
            <a:r>
              <a:rPr lang="en-US" sz="2400"/>
              <a:t>CANNOT represent (2.1)</a:t>
            </a:r>
            <a:r>
              <a:rPr lang="en-US" sz="2400" baseline="-25000"/>
              <a:t>10</a:t>
            </a:r>
            <a:r>
              <a:rPr lang="en-US" sz="2400"/>
              <a:t> exactly in binary!!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We can only give an approximation.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Accuracy depends on the number of 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800100"/>
          </a:xfrm>
        </p:spPr>
        <p:txBody>
          <a:bodyPr/>
          <a:lstStyle/>
          <a:p>
            <a:r>
              <a:rPr lang="en-US"/>
              <a:t>The Binary Digital Computer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723900"/>
          </a:xfrm>
        </p:spPr>
        <p:txBody>
          <a:bodyPr/>
          <a:lstStyle/>
          <a:p>
            <a:r>
              <a:rPr lang="en-US"/>
              <a:t>Organization of a Computer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1219200" y="2038350"/>
            <a:ext cx="6477000" cy="3657600"/>
            <a:chOff x="768" y="1104"/>
            <a:chExt cx="4080" cy="2304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768" y="1104"/>
              <a:ext cx="1008" cy="672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256" y="1104"/>
              <a:ext cx="1152" cy="672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3840" y="1104"/>
              <a:ext cx="1008" cy="720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256" y="2592"/>
              <a:ext cx="1200" cy="816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941" y="1237"/>
              <a:ext cx="1027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Input Devices</a:t>
              </a:r>
              <a:endParaRPr kumimoji="1" lang="en-GB" sz="2800">
                <a:solidFill>
                  <a:srgbClr val="FF3300"/>
                </a:solidFill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429" y="1333"/>
              <a:ext cx="739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CPU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3965" y="1296"/>
              <a:ext cx="835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Output Devices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2448" y="2750"/>
              <a:ext cx="1008" cy="6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Memory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Unit (Storage)</a:t>
              </a: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1776" y="1440"/>
              <a:ext cx="480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3408" y="1392"/>
              <a:ext cx="432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2640" y="1776"/>
              <a:ext cx="0" cy="81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V="1">
              <a:off x="2928" y="1776"/>
              <a:ext cx="0" cy="81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8229600" cy="752475"/>
          </a:xfrm>
        </p:spPr>
        <p:txBody>
          <a:bodyPr/>
          <a:lstStyle/>
          <a:p>
            <a:r>
              <a:rPr lang="en-US"/>
              <a:t>Binary Representation of Sound (cont…)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665288"/>
            <a:ext cx="7772400" cy="4302125"/>
          </a:xfrm>
        </p:spPr>
        <p:txBody>
          <a:bodyPr/>
          <a:lstStyle/>
          <a:p>
            <a:pPr lvl="1">
              <a:spcBef>
                <a:spcPct val="150000"/>
              </a:spcBef>
            </a:pPr>
            <a:r>
              <a:rPr lang="en-US"/>
              <a:t>From samples, original sound may be approximated</a:t>
            </a:r>
          </a:p>
          <a:p>
            <a:pPr lvl="1">
              <a:spcBef>
                <a:spcPct val="150000"/>
              </a:spcBef>
            </a:pPr>
            <a:r>
              <a:rPr lang="en-US"/>
              <a:t>To improve the approximation:</a:t>
            </a:r>
          </a:p>
          <a:p>
            <a:pPr lvl="2">
              <a:spcBef>
                <a:spcPct val="150000"/>
              </a:spcBef>
            </a:pPr>
            <a:r>
              <a:rPr lang="en-US" sz="2200"/>
              <a:t>Sample more frequently</a:t>
            </a:r>
          </a:p>
          <a:p>
            <a:pPr lvl="2">
              <a:spcBef>
                <a:spcPct val="150000"/>
              </a:spcBef>
            </a:pPr>
            <a:r>
              <a:rPr lang="en-US" sz="2200"/>
              <a:t>Use more bits for each sample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7713" y="1668463"/>
            <a:ext cx="7772400" cy="438467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 dirty="0"/>
              <a:t>Representing image data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Images are sampled by reading color and intensity values at even intervals across the image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Each sampled point is a pixel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Image quality depends on number of bits at each pixel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692150"/>
          </a:xfrm>
          <a:noFill/>
        </p:spPr>
        <p:txBody>
          <a:bodyPr anchor="ctr"/>
          <a:lstStyle/>
          <a:p>
            <a:r>
              <a:rPr lang="en-US"/>
              <a:t>Binary Representation of Images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8" name="AutoShape 4"/>
          <p:cNvSpPr>
            <a:spLocks noChangeArrowheads="1"/>
          </p:cNvSpPr>
          <p:nvPr/>
        </p:nvSpPr>
        <p:spPr bwMode="auto">
          <a:xfrm>
            <a:off x="561975" y="2571750"/>
            <a:ext cx="7924800" cy="25352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Hardware: The Basic Building Blocks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7600" cy="4572000"/>
          </a:xfrm>
        </p:spPr>
        <p:txBody>
          <a:bodyPr/>
          <a:lstStyle/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The Digital Computer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Binary Numbers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endParaRPr lang="en-US"/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Boolean Logic and Basic Gates</a:t>
            </a:r>
          </a:p>
          <a:p>
            <a:pPr marL="1516063" lvl="2" indent="-485775">
              <a:buFont typeface="Monotype Sorts" pitchFamily="1" charset="2"/>
              <a:buNone/>
            </a:pPr>
            <a:r>
              <a:rPr lang="en-US"/>
              <a:t>READING: Sect. 4.3 to 4.5 of [SG] &amp; Notes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Boolean Logic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Basic Gates, Truth Tables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Simple Combinatorial Circuits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Simplification with Boolean Logic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endParaRPr lang="en-US"/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Basic Circuit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Logic and Gates: Boolean Logic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47813"/>
            <a:ext cx="7772400" cy="454818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Boolean logic describes operations on true/false values </a:t>
            </a:r>
          </a:p>
          <a:p>
            <a:pPr>
              <a:spcBef>
                <a:spcPct val="100000"/>
              </a:spcBef>
            </a:pPr>
            <a:r>
              <a:rPr lang="en-US" sz="2600"/>
              <a:t>True/false maps easily onto bi-stable environment</a:t>
            </a:r>
          </a:p>
          <a:p>
            <a:pPr>
              <a:spcBef>
                <a:spcPct val="100000"/>
              </a:spcBef>
            </a:pPr>
            <a:r>
              <a:rPr lang="en-US" sz="2600"/>
              <a:t>Boolean logic operations on electronic signals may be built out of transistors and other electronic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Boolean Circuits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70000"/>
            <a:ext cx="7772400" cy="4876800"/>
          </a:xfrm>
        </p:spPr>
        <p:txBody>
          <a:bodyPr/>
          <a:lstStyle/>
          <a:p>
            <a:r>
              <a:rPr lang="en-US" sz="2400"/>
              <a:t>Computer operations based on logic circuits</a:t>
            </a:r>
          </a:p>
          <a:p>
            <a:pPr lvl="1"/>
            <a:r>
              <a:rPr lang="en-US" sz="2000"/>
              <a:t>Logic based on Boolean Algebra</a:t>
            </a:r>
          </a:p>
          <a:p>
            <a:r>
              <a:rPr lang="en-US" sz="2400"/>
              <a:t>Logic circuits have</a:t>
            </a:r>
          </a:p>
          <a:p>
            <a:pPr lvl="1"/>
            <a:r>
              <a:rPr lang="en-US" sz="2000"/>
              <a:t>inputs (each with value 0 or 1) T/F</a:t>
            </a:r>
          </a:p>
          <a:p>
            <a:pPr lvl="1"/>
            <a:r>
              <a:rPr lang="en-US" sz="2000"/>
              <a:t>outputs</a:t>
            </a:r>
          </a:p>
          <a:p>
            <a:pPr lvl="1"/>
            <a:r>
              <a:rPr lang="en-US" sz="2000"/>
              <a:t>state</a:t>
            </a:r>
          </a:p>
          <a:p>
            <a:r>
              <a:rPr lang="en-US" sz="2400"/>
              <a:t>Type of Logic Circuits:</a:t>
            </a:r>
          </a:p>
          <a:p>
            <a:pPr lvl="1"/>
            <a:r>
              <a:rPr lang="en-US" sz="2000"/>
              <a:t>Combinational circuits: </a:t>
            </a:r>
            <a:r>
              <a:rPr lang="en-US" sz="2000" i="1"/>
              <a:t>output depends only on input</a:t>
            </a:r>
          </a:p>
          <a:p>
            <a:pPr lvl="1"/>
            <a:r>
              <a:rPr lang="en-US" sz="2000"/>
              <a:t>Sequential circuits: </a:t>
            </a:r>
            <a:r>
              <a:rPr lang="en-US" sz="2000" i="1"/>
              <a:t>output depends also on past history (get sequence of output…)</a:t>
            </a:r>
          </a:p>
          <a:p>
            <a:r>
              <a:rPr lang="en-US" sz="2400"/>
              <a:t>GATES: </a:t>
            </a:r>
            <a:r>
              <a:rPr lang="en-US" sz="2400" i="1"/>
              <a:t>Basic Building Blocks for Circuits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Logic Gates (and Truth Tables)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2413000" cy="4876800"/>
          </a:xfrm>
        </p:spPr>
        <p:txBody>
          <a:bodyPr/>
          <a:lstStyle/>
          <a:p>
            <a:r>
              <a:rPr lang="en-US"/>
              <a:t>AND Gate</a:t>
            </a:r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OR Gate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NOT Gate</a:t>
            </a:r>
          </a:p>
        </p:txBody>
      </p:sp>
      <p:graphicFrame>
        <p:nvGraphicFramePr>
          <p:cNvPr id="454689" name="Group 33"/>
          <p:cNvGraphicFramePr>
            <a:graphicFrameLocks noGrp="1"/>
          </p:cNvGraphicFramePr>
          <p:nvPr/>
        </p:nvGraphicFramePr>
        <p:xfrm>
          <a:off x="5029200" y="12319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B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562" name="Group 129"/>
          <p:cNvGrpSpPr>
            <a:grpSpLocks/>
          </p:cNvGrpSpPr>
          <p:nvPr/>
        </p:nvGrpSpPr>
        <p:grpSpPr bwMode="auto">
          <a:xfrm>
            <a:off x="2222500" y="1755775"/>
            <a:ext cx="2513013" cy="677863"/>
            <a:chOff x="1400" y="1106"/>
            <a:chExt cx="1583" cy="427"/>
          </a:xfrm>
        </p:grpSpPr>
        <p:grpSp>
          <p:nvGrpSpPr>
            <p:cNvPr id="65621" name="Group 36"/>
            <p:cNvGrpSpPr>
              <a:grpSpLocks/>
            </p:cNvGrpSpPr>
            <p:nvPr/>
          </p:nvGrpSpPr>
          <p:grpSpPr bwMode="auto">
            <a:xfrm>
              <a:off x="1658" y="1177"/>
              <a:ext cx="834" cy="288"/>
              <a:chOff x="2436" y="1536"/>
              <a:chExt cx="834" cy="288"/>
            </a:xfrm>
          </p:grpSpPr>
          <p:sp>
            <p:nvSpPr>
              <p:cNvPr id="65625" name="AutoShape 37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6" name="Line 38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7" name="Line 39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8" name="Line 40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622" name="Text Box 41"/>
            <p:cNvSpPr txBox="1">
              <a:spLocks noChangeArrowheads="1"/>
            </p:cNvSpPr>
            <p:nvPr/>
          </p:nvSpPr>
          <p:spPr bwMode="auto">
            <a:xfrm>
              <a:off x="1400" y="1106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5623" name="Text Box 42"/>
            <p:cNvSpPr txBox="1">
              <a:spLocks noChangeArrowheads="1"/>
            </p:cNvSpPr>
            <p:nvPr/>
          </p:nvSpPr>
          <p:spPr bwMode="auto">
            <a:xfrm>
              <a:off x="1409" y="1283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5624" name="Text Box 43"/>
            <p:cNvSpPr txBox="1">
              <a:spLocks noChangeArrowheads="1"/>
            </p:cNvSpPr>
            <p:nvPr/>
          </p:nvSpPr>
          <p:spPr bwMode="auto">
            <a:xfrm>
              <a:off x="2377" y="1191"/>
              <a:ext cx="6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</p:grpSp>
      <p:graphicFrame>
        <p:nvGraphicFramePr>
          <p:cNvPr id="454700" name="Group 44"/>
          <p:cNvGraphicFramePr>
            <a:graphicFrameLocks noGrp="1"/>
          </p:cNvGraphicFramePr>
          <p:nvPr/>
        </p:nvGraphicFramePr>
        <p:xfrm>
          <a:off x="5029200" y="31115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B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585" name="Group 67"/>
          <p:cNvGrpSpPr>
            <a:grpSpLocks/>
          </p:cNvGrpSpPr>
          <p:nvPr/>
        </p:nvGrpSpPr>
        <p:grpSpPr bwMode="auto">
          <a:xfrm>
            <a:off x="2239963" y="3351213"/>
            <a:ext cx="2525712" cy="701675"/>
            <a:chOff x="2211" y="1375"/>
            <a:chExt cx="1591" cy="442"/>
          </a:xfrm>
        </p:grpSpPr>
        <p:sp>
          <p:nvSpPr>
            <p:cNvPr id="65608" name="Text Box 68"/>
            <p:cNvSpPr txBox="1">
              <a:spLocks noChangeArrowheads="1"/>
            </p:cNvSpPr>
            <p:nvPr/>
          </p:nvSpPr>
          <p:spPr bwMode="auto">
            <a:xfrm>
              <a:off x="2211" y="1375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5609" name="Text Box 69"/>
            <p:cNvSpPr txBox="1">
              <a:spLocks noChangeArrowheads="1"/>
            </p:cNvSpPr>
            <p:nvPr/>
          </p:nvSpPr>
          <p:spPr bwMode="auto">
            <a:xfrm>
              <a:off x="2211" y="1567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5610" name="Text Box 70"/>
            <p:cNvSpPr txBox="1">
              <a:spLocks noChangeArrowheads="1"/>
            </p:cNvSpPr>
            <p:nvPr/>
          </p:nvSpPr>
          <p:spPr bwMode="auto">
            <a:xfrm>
              <a:off x="3159" y="1479"/>
              <a:ext cx="64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+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  <p:grpSp>
          <p:nvGrpSpPr>
            <p:cNvPr id="65611" name="Group 71"/>
            <p:cNvGrpSpPr>
              <a:grpSpLocks/>
            </p:cNvGrpSpPr>
            <p:nvPr/>
          </p:nvGrpSpPr>
          <p:grpSpPr bwMode="auto">
            <a:xfrm>
              <a:off x="2437" y="1459"/>
              <a:ext cx="852" cy="294"/>
              <a:chOff x="1443" y="1635"/>
              <a:chExt cx="852" cy="294"/>
            </a:xfrm>
          </p:grpSpPr>
          <p:grpSp>
            <p:nvGrpSpPr>
              <p:cNvPr id="65612" name="Group 72"/>
              <p:cNvGrpSpPr>
                <a:grpSpLocks/>
              </p:cNvGrpSpPr>
              <p:nvPr/>
            </p:nvGrpSpPr>
            <p:grpSpPr bwMode="auto">
              <a:xfrm>
                <a:off x="1455" y="1635"/>
                <a:ext cx="598" cy="294"/>
                <a:chOff x="1392" y="2868"/>
                <a:chExt cx="1294" cy="612"/>
              </a:xfrm>
            </p:grpSpPr>
            <p:sp>
              <p:nvSpPr>
                <p:cNvPr id="65616" name="Arc 73"/>
                <p:cNvSpPr>
                  <a:spLocks/>
                </p:cNvSpPr>
                <p:nvPr/>
              </p:nvSpPr>
              <p:spPr bwMode="auto">
                <a:xfrm>
                  <a:off x="1392" y="2877"/>
                  <a:ext cx="583" cy="603"/>
                </a:xfrm>
                <a:custGeom>
                  <a:avLst/>
                  <a:gdLst>
                    <a:gd name="T0" fmla="*/ 440 w 21600"/>
                    <a:gd name="T1" fmla="*/ 0 h 28843"/>
                    <a:gd name="T2" fmla="*/ 428 w 21600"/>
                    <a:gd name="T3" fmla="*/ 603 h 28843"/>
                    <a:gd name="T4" fmla="*/ 0 w 21600"/>
                    <a:gd name="T5" fmla="*/ 296 h 2884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43"/>
                    <a:gd name="T11" fmla="*/ 21600 w 21600"/>
                    <a:gd name="T12" fmla="*/ 28843 h 288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43" fill="none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</a:path>
                    <a:path w="21600" h="28843" stroke="0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  <a:lnTo>
                        <a:pt x="0" y="14179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17" name="Arc 74"/>
                <p:cNvSpPr>
                  <a:spLocks/>
                </p:cNvSpPr>
                <p:nvPr/>
              </p:nvSpPr>
              <p:spPr bwMode="auto">
                <a:xfrm flipV="1">
                  <a:off x="2142" y="2995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18" name="Arc 75"/>
                <p:cNvSpPr>
                  <a:spLocks/>
                </p:cNvSpPr>
                <p:nvPr/>
              </p:nvSpPr>
              <p:spPr bwMode="auto">
                <a:xfrm>
                  <a:off x="2142" y="2868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19" name="Line 76"/>
                <p:cNvSpPr>
                  <a:spLocks noChangeShapeType="1"/>
                </p:cNvSpPr>
                <p:nvPr/>
              </p:nvSpPr>
              <p:spPr bwMode="auto">
                <a:xfrm>
                  <a:off x="1821" y="2871"/>
                  <a:ext cx="330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20" name="Line 77"/>
                <p:cNvSpPr>
                  <a:spLocks noChangeShapeType="1"/>
                </p:cNvSpPr>
                <p:nvPr/>
              </p:nvSpPr>
              <p:spPr bwMode="auto">
                <a:xfrm>
                  <a:off x="1809" y="3474"/>
                  <a:ext cx="34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13" name="Line 78"/>
              <p:cNvSpPr>
                <a:spLocks noChangeShapeType="1"/>
              </p:cNvSpPr>
              <p:nvPr/>
            </p:nvSpPr>
            <p:spPr bwMode="auto">
              <a:xfrm>
                <a:off x="1449" y="1683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4" name="Line 79"/>
              <p:cNvSpPr>
                <a:spLocks noChangeShapeType="1"/>
              </p:cNvSpPr>
              <p:nvPr/>
            </p:nvSpPr>
            <p:spPr bwMode="auto">
              <a:xfrm>
                <a:off x="1443" y="187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5" name="Line 80"/>
              <p:cNvSpPr>
                <a:spLocks noChangeShapeType="1"/>
              </p:cNvSpPr>
              <p:nvPr/>
            </p:nvSpPr>
            <p:spPr bwMode="auto">
              <a:xfrm>
                <a:off x="2043" y="17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586" name="Group 81"/>
          <p:cNvGrpSpPr>
            <a:grpSpLocks/>
          </p:cNvGrpSpPr>
          <p:nvPr/>
        </p:nvGrpSpPr>
        <p:grpSpPr bwMode="auto">
          <a:xfrm>
            <a:off x="2227263" y="5218113"/>
            <a:ext cx="2147887" cy="409575"/>
            <a:chOff x="1483" y="2295"/>
            <a:chExt cx="1353" cy="258"/>
          </a:xfrm>
        </p:grpSpPr>
        <p:sp>
          <p:nvSpPr>
            <p:cNvPr id="65601" name="Text Box 82"/>
            <p:cNvSpPr txBox="1">
              <a:spLocks noChangeArrowheads="1"/>
            </p:cNvSpPr>
            <p:nvPr/>
          </p:nvSpPr>
          <p:spPr bwMode="auto">
            <a:xfrm>
              <a:off x="1483" y="2303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5602" name="Text Box 83"/>
            <p:cNvSpPr txBox="1">
              <a:spLocks noChangeArrowheads="1"/>
            </p:cNvSpPr>
            <p:nvPr/>
          </p:nvSpPr>
          <p:spPr bwMode="auto">
            <a:xfrm>
              <a:off x="2397" y="2295"/>
              <a:ext cx="43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~</a:t>
              </a:r>
              <a:r>
                <a:rPr lang="en-US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65603" name="Group 84"/>
            <p:cNvGrpSpPr>
              <a:grpSpLocks/>
            </p:cNvGrpSpPr>
            <p:nvPr/>
          </p:nvGrpSpPr>
          <p:grpSpPr bwMode="auto">
            <a:xfrm>
              <a:off x="1706" y="2331"/>
              <a:ext cx="759" cy="195"/>
              <a:chOff x="1803" y="2170"/>
              <a:chExt cx="759" cy="195"/>
            </a:xfrm>
          </p:grpSpPr>
          <p:sp>
            <p:nvSpPr>
              <p:cNvPr id="65604" name="AutoShape 85"/>
              <p:cNvSpPr>
                <a:spLocks noChangeArrowheads="1"/>
              </p:cNvSpPr>
              <p:nvPr/>
            </p:nvSpPr>
            <p:spPr bwMode="auto">
              <a:xfrm rot="5400000">
                <a:off x="2064" y="2160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5" name="Oval 86"/>
              <p:cNvSpPr>
                <a:spLocks noChangeArrowheads="1"/>
              </p:cNvSpPr>
              <p:nvPr/>
            </p:nvSpPr>
            <p:spPr bwMode="auto">
              <a:xfrm>
                <a:off x="2268" y="2247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6" name="Line 87"/>
              <p:cNvSpPr>
                <a:spLocks noChangeShapeType="1"/>
              </p:cNvSpPr>
              <p:nvPr/>
            </p:nvSpPr>
            <p:spPr bwMode="auto">
              <a:xfrm>
                <a:off x="1803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7" name="Line 88"/>
              <p:cNvSpPr>
                <a:spLocks noChangeShapeType="1"/>
              </p:cNvSpPr>
              <p:nvPr/>
            </p:nvSpPr>
            <p:spPr bwMode="auto">
              <a:xfrm>
                <a:off x="2310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54784" name="Group 128"/>
          <p:cNvGraphicFramePr>
            <a:graphicFrameLocks noGrp="1"/>
          </p:cNvGraphicFramePr>
          <p:nvPr/>
        </p:nvGraphicFramePr>
        <p:xfrm>
          <a:off x="5029200" y="5016500"/>
          <a:ext cx="1574800" cy="1000760"/>
        </p:xfrm>
        <a:graphic>
          <a:graphicData uri="http://schemas.openxmlformats.org/drawingml/2006/table">
            <a:tbl>
              <a:tblPr/>
              <a:tblGrid>
                <a:gridCol w="749300"/>
                <a:gridCol w="825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~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 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4787" name="AutoShape 131"/>
          <p:cNvSpPr>
            <a:spLocks noChangeArrowheads="1"/>
          </p:cNvSpPr>
          <p:nvPr/>
        </p:nvSpPr>
        <p:spPr bwMode="auto">
          <a:xfrm>
            <a:off x="6708775" y="4865688"/>
            <a:ext cx="2335213" cy="1247775"/>
          </a:xfrm>
          <a:prstGeom prst="star32">
            <a:avLst>
              <a:gd name="adj" fmla="val 43241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r>
              <a:rPr lang="en-US" i="1">
                <a:solidFill>
                  <a:srgbClr val="FF0000"/>
                </a:solidFill>
              </a:rPr>
              <a:t>Magic number</a:t>
            </a:r>
          </a:p>
          <a:p>
            <a:r>
              <a:rPr lang="en-US" i="1">
                <a:solidFill>
                  <a:srgbClr val="FF0000"/>
                </a:solidFill>
              </a:rPr>
              <a:t>3 again…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7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63663"/>
            <a:ext cx="7772400" cy="4413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Gates are hardware devices built from transistors to “implement” Boolean logic</a:t>
            </a:r>
          </a:p>
          <a:p>
            <a:pPr>
              <a:lnSpc>
                <a:spcPct val="80000"/>
              </a:lnSpc>
            </a:pPr>
            <a:r>
              <a:rPr lang="en-US" sz="2400"/>
              <a:t>AND gate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Two input lines, one output line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Outputs a 1 when </a:t>
            </a:r>
            <a:r>
              <a:rPr lang="en-US" sz="2000" i="1"/>
              <a:t>both</a:t>
            </a:r>
            <a:r>
              <a:rPr lang="en-US" sz="2000"/>
              <a:t> inputs are 1</a:t>
            </a:r>
          </a:p>
          <a:p>
            <a:pPr>
              <a:lnSpc>
                <a:spcPct val="80000"/>
              </a:lnSpc>
            </a:pPr>
            <a:r>
              <a:rPr lang="en-US" sz="2400"/>
              <a:t>OR gate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Two input lines, one output line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Outputs a 1 when </a:t>
            </a:r>
            <a:r>
              <a:rPr lang="en-US" sz="2000" i="1"/>
              <a:t>either</a:t>
            </a:r>
            <a:r>
              <a:rPr lang="en-US" sz="2000"/>
              <a:t> input is 1</a:t>
            </a:r>
          </a:p>
          <a:p>
            <a:pPr>
              <a:lnSpc>
                <a:spcPct val="80000"/>
              </a:lnSpc>
            </a:pPr>
            <a:r>
              <a:rPr lang="en-US" sz="2400"/>
              <a:t>NOT gate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One input lines, one output line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Outputs a 1 when input is 0, and vice versa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156200"/>
            <a:ext cx="7772400" cy="9398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4.15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The Three Basic Gates and Their Symbols</a:t>
            </a:r>
          </a:p>
        </p:txBody>
      </p:sp>
      <p:pic>
        <p:nvPicPr>
          <p:cNvPr id="67587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43000"/>
            <a:ext cx="76962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Gate?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Gate made of physical components</a:t>
            </a:r>
          </a:p>
          <a:p>
            <a:pPr lvl="1"/>
            <a:r>
              <a:rPr lang="en-US"/>
              <a:t>called transistors</a:t>
            </a:r>
          </a:p>
          <a:p>
            <a:pPr lvl="1"/>
            <a:r>
              <a:rPr lang="en-US"/>
              <a:t>A transistor is formed by sandwiching a p-type silicon between two n-type silicon or vice versa.</a:t>
            </a:r>
          </a:p>
          <a:p>
            <a:r>
              <a:rPr lang="en-US"/>
              <a:t>In this course, we do </a:t>
            </a:r>
            <a:r>
              <a:rPr lang="en-US" i="1">
                <a:solidFill>
                  <a:srgbClr val="FF0000"/>
                </a:solidFill>
              </a:rPr>
              <a:t>not</a:t>
            </a:r>
            <a:r>
              <a:rPr lang="en-US"/>
              <a:t> need to deal with the details of what’s inside a Gate.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50000"/>
              </a:spcBef>
            </a:pPr>
            <a:r>
              <a:rPr lang="en-US" sz="2600"/>
              <a:t>Abstraction in hardware design</a:t>
            </a:r>
          </a:p>
          <a:p>
            <a:pPr lvl="1">
              <a:spcBef>
                <a:spcPct val="150000"/>
              </a:spcBef>
            </a:pPr>
            <a:r>
              <a:rPr lang="en-US"/>
              <a:t>Map hardware devices to Boolean logic</a:t>
            </a:r>
          </a:p>
          <a:p>
            <a:pPr lvl="1">
              <a:spcBef>
                <a:spcPct val="150000"/>
              </a:spcBef>
            </a:pPr>
            <a:r>
              <a:rPr lang="en-US"/>
              <a:t>Design more complex devices in terms of logic, not electronics</a:t>
            </a:r>
          </a:p>
          <a:p>
            <a:pPr lvl="1">
              <a:spcBef>
                <a:spcPct val="150000"/>
              </a:spcBef>
            </a:pPr>
            <a:r>
              <a:rPr lang="en-US"/>
              <a:t>Conversion from logic to hardware design may be automated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Gates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Analog/Digital Computer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15420"/>
            <a:ext cx="7620000" cy="487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5000"/>
              </a:spcBef>
              <a:buFont typeface="Wingdings" pitchFamily="1" charset="2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…</a:t>
            </a:r>
            <a:r>
              <a:rPr lang="en-US" sz="2400" dirty="0">
                <a:solidFill>
                  <a:srgbClr val="008000"/>
                </a:solidFill>
              </a:rPr>
              <a:t>Up to now, whatever we have discussed could equally well be discussed in the context of either digital or  analog computations…</a:t>
            </a:r>
          </a:p>
          <a:p>
            <a:pPr lvl="4"/>
            <a:endParaRPr lang="en-US" sz="1400" dirty="0">
              <a:solidFill>
                <a:srgbClr val="008000"/>
              </a:solidFill>
            </a:endParaRPr>
          </a:p>
          <a:p>
            <a:r>
              <a:rPr lang="en-US" dirty="0"/>
              <a:t>We shall concentrate on digital computer</a:t>
            </a:r>
          </a:p>
          <a:p>
            <a:pPr lvl="1"/>
            <a:r>
              <a:rPr lang="en-US" dirty="0"/>
              <a:t>Specifically, </a:t>
            </a:r>
            <a:r>
              <a:rPr lang="en-US" i="1" dirty="0"/>
              <a:t>binary</a:t>
            </a:r>
            <a:r>
              <a:rPr lang="en-US" dirty="0"/>
              <a:t> computers</a:t>
            </a:r>
          </a:p>
          <a:p>
            <a:pPr lvl="1"/>
            <a:r>
              <a:rPr lang="en-US" dirty="0"/>
              <a:t>BINARY = two value (0 and 1)  [ON/OFF]</a:t>
            </a:r>
          </a:p>
          <a:p>
            <a:r>
              <a:rPr lang="en-US" dirty="0"/>
              <a:t>Why binary computers?</a:t>
            </a:r>
          </a:p>
          <a:p>
            <a:pPr lvl="1"/>
            <a:r>
              <a:rPr lang="en-US" dirty="0"/>
              <a:t>Physical components – transistors, etc</a:t>
            </a:r>
          </a:p>
          <a:p>
            <a:pPr lvl="1"/>
            <a:r>
              <a:rPr lang="en-US" dirty="0"/>
              <a:t>Reliability of hardware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Combinational Circuits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7775"/>
            <a:ext cx="7772400" cy="4876800"/>
          </a:xfrm>
        </p:spPr>
        <p:txBody>
          <a:bodyPr/>
          <a:lstStyle/>
          <a:p>
            <a:r>
              <a:rPr lang="en-US"/>
              <a:t>Built using a combination of logic gates</a:t>
            </a:r>
          </a:p>
          <a:p>
            <a:pPr lvl="1"/>
            <a:r>
              <a:rPr lang="en-US"/>
              <a:t>output depends </a:t>
            </a:r>
            <a:r>
              <a:rPr lang="en-US" i="1"/>
              <a:t>only</a:t>
            </a:r>
            <a:r>
              <a:rPr lang="en-US"/>
              <a:t> on the input</a:t>
            </a:r>
          </a:p>
          <a:p>
            <a:pPr lvl="1"/>
            <a:r>
              <a:rPr lang="en-US"/>
              <a:t>can also be represented by its truth table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C = ~(A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B)</a:t>
            </a:r>
          </a:p>
          <a:p>
            <a:pPr lvl="1"/>
            <a:r>
              <a:rPr lang="en-US"/>
              <a:t>D = A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B + (~A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~B)</a:t>
            </a:r>
          </a:p>
          <a:p>
            <a:pPr lvl="1"/>
            <a:r>
              <a:rPr lang="en-US"/>
              <a:t>G = A + (B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 ~C)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4730750" y="2986088"/>
            <a:ext cx="2832100" cy="701675"/>
            <a:chOff x="1720" y="1122"/>
            <a:chExt cx="1784" cy="442"/>
          </a:xfrm>
        </p:grpSpPr>
        <p:grpSp>
          <p:nvGrpSpPr>
            <p:cNvPr id="70701" name="Group 5"/>
            <p:cNvGrpSpPr>
              <a:grpSpLocks/>
            </p:cNvGrpSpPr>
            <p:nvPr/>
          </p:nvGrpSpPr>
          <p:grpSpPr bwMode="auto">
            <a:xfrm>
              <a:off x="1974" y="1210"/>
              <a:ext cx="834" cy="288"/>
              <a:chOff x="2436" y="1536"/>
              <a:chExt cx="834" cy="288"/>
            </a:xfrm>
          </p:grpSpPr>
          <p:sp>
            <p:nvSpPr>
              <p:cNvPr id="70711" name="AutoShape 6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2" name="Line 7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3" name="Line 8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4" name="Line 9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702" name="Text Box 10"/>
            <p:cNvSpPr txBox="1">
              <a:spLocks noChangeArrowheads="1"/>
            </p:cNvSpPr>
            <p:nvPr/>
          </p:nvSpPr>
          <p:spPr bwMode="auto">
            <a:xfrm>
              <a:off x="1720" y="1122"/>
              <a:ext cx="33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0703" name="Text Box 11"/>
            <p:cNvSpPr txBox="1">
              <a:spLocks noChangeArrowheads="1"/>
            </p:cNvSpPr>
            <p:nvPr/>
          </p:nvSpPr>
          <p:spPr bwMode="auto">
            <a:xfrm>
              <a:off x="2448" y="1313"/>
              <a:ext cx="51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</a:rPr>
                <a:t>A</a:t>
              </a:r>
              <a:r>
                <a:rPr lang="en-US">
                  <a:solidFill>
                    <a:srgbClr val="FF6600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>
                  <a:solidFill>
                    <a:srgbClr val="FF6600"/>
                  </a:solidFill>
                </a:rPr>
                <a:t>B</a:t>
              </a:r>
            </a:p>
          </p:txBody>
        </p:sp>
        <p:sp>
          <p:nvSpPr>
            <p:cNvPr id="70704" name="Text Box 12"/>
            <p:cNvSpPr txBox="1">
              <a:spLocks noChangeArrowheads="1"/>
            </p:cNvSpPr>
            <p:nvPr/>
          </p:nvSpPr>
          <p:spPr bwMode="auto">
            <a:xfrm>
              <a:off x="1727" y="1314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grpSp>
          <p:nvGrpSpPr>
            <p:cNvPr id="70705" name="Group 13"/>
            <p:cNvGrpSpPr>
              <a:grpSpLocks/>
            </p:cNvGrpSpPr>
            <p:nvPr/>
          </p:nvGrpSpPr>
          <p:grpSpPr bwMode="auto">
            <a:xfrm>
              <a:off x="2638" y="1252"/>
              <a:ext cx="759" cy="195"/>
              <a:chOff x="1803" y="2170"/>
              <a:chExt cx="759" cy="195"/>
            </a:xfrm>
          </p:grpSpPr>
          <p:sp>
            <p:nvSpPr>
              <p:cNvPr id="70707" name="AutoShape 14"/>
              <p:cNvSpPr>
                <a:spLocks noChangeArrowheads="1"/>
              </p:cNvSpPr>
              <p:nvPr/>
            </p:nvSpPr>
            <p:spPr bwMode="auto">
              <a:xfrm rot="5400000">
                <a:off x="2064" y="2160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08" name="Oval 15"/>
              <p:cNvSpPr>
                <a:spLocks noChangeArrowheads="1"/>
              </p:cNvSpPr>
              <p:nvPr/>
            </p:nvSpPr>
            <p:spPr bwMode="auto">
              <a:xfrm>
                <a:off x="2268" y="2247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09" name="Line 16"/>
              <p:cNvSpPr>
                <a:spLocks noChangeShapeType="1"/>
              </p:cNvSpPr>
              <p:nvPr/>
            </p:nvSpPr>
            <p:spPr bwMode="auto">
              <a:xfrm>
                <a:off x="1803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0" name="Line 17"/>
              <p:cNvSpPr>
                <a:spLocks noChangeShapeType="1"/>
              </p:cNvSpPr>
              <p:nvPr/>
            </p:nvSpPr>
            <p:spPr bwMode="auto">
              <a:xfrm>
                <a:off x="2310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706" name="Text Box 18"/>
            <p:cNvSpPr txBox="1">
              <a:spLocks noChangeArrowheads="1"/>
            </p:cNvSpPr>
            <p:nvPr/>
          </p:nvSpPr>
          <p:spPr bwMode="auto">
            <a:xfrm>
              <a:off x="3158" y="1135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C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0661" name="Group 19"/>
          <p:cNvGrpSpPr>
            <a:grpSpLocks/>
          </p:cNvGrpSpPr>
          <p:nvPr/>
        </p:nvGrpSpPr>
        <p:grpSpPr bwMode="auto">
          <a:xfrm>
            <a:off x="3995738" y="4143375"/>
            <a:ext cx="3802062" cy="1692275"/>
            <a:chOff x="1501" y="2066"/>
            <a:chExt cx="2395" cy="1066"/>
          </a:xfrm>
        </p:grpSpPr>
        <p:grpSp>
          <p:nvGrpSpPr>
            <p:cNvPr id="70662" name="Group 20"/>
            <p:cNvGrpSpPr>
              <a:grpSpLocks/>
            </p:cNvGrpSpPr>
            <p:nvPr/>
          </p:nvGrpSpPr>
          <p:grpSpPr bwMode="auto">
            <a:xfrm>
              <a:off x="2961" y="2426"/>
              <a:ext cx="598" cy="294"/>
              <a:chOff x="1392" y="2868"/>
              <a:chExt cx="1294" cy="612"/>
            </a:xfrm>
          </p:grpSpPr>
          <p:sp>
            <p:nvSpPr>
              <p:cNvPr id="70696" name="Arc 21"/>
              <p:cNvSpPr>
                <a:spLocks/>
              </p:cNvSpPr>
              <p:nvPr/>
            </p:nvSpPr>
            <p:spPr bwMode="auto">
              <a:xfrm>
                <a:off x="1392" y="2877"/>
                <a:ext cx="583" cy="603"/>
              </a:xfrm>
              <a:custGeom>
                <a:avLst/>
                <a:gdLst>
                  <a:gd name="T0" fmla="*/ 440 w 21600"/>
                  <a:gd name="T1" fmla="*/ 0 h 28843"/>
                  <a:gd name="T2" fmla="*/ 428 w 21600"/>
                  <a:gd name="T3" fmla="*/ 603 h 28843"/>
                  <a:gd name="T4" fmla="*/ 0 w 21600"/>
                  <a:gd name="T5" fmla="*/ 296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7" name="Arc 22"/>
              <p:cNvSpPr>
                <a:spLocks/>
              </p:cNvSpPr>
              <p:nvPr/>
            </p:nvSpPr>
            <p:spPr bwMode="auto">
              <a:xfrm flipV="1">
                <a:off x="2142" y="2995"/>
                <a:ext cx="544" cy="479"/>
              </a:xfrm>
              <a:custGeom>
                <a:avLst/>
                <a:gdLst>
                  <a:gd name="T0" fmla="*/ 0 w 20146"/>
                  <a:gd name="T1" fmla="*/ 0 h 21600"/>
                  <a:gd name="T2" fmla="*/ 544 w 20146"/>
                  <a:gd name="T3" fmla="*/ 306 h 21600"/>
                  <a:gd name="T4" fmla="*/ 0 w 20146"/>
                  <a:gd name="T5" fmla="*/ 479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8" name="Arc 23"/>
              <p:cNvSpPr>
                <a:spLocks/>
              </p:cNvSpPr>
              <p:nvPr/>
            </p:nvSpPr>
            <p:spPr bwMode="auto">
              <a:xfrm>
                <a:off x="2142" y="2868"/>
                <a:ext cx="544" cy="479"/>
              </a:xfrm>
              <a:custGeom>
                <a:avLst/>
                <a:gdLst>
                  <a:gd name="T0" fmla="*/ 0 w 20146"/>
                  <a:gd name="T1" fmla="*/ 0 h 21600"/>
                  <a:gd name="T2" fmla="*/ 544 w 20146"/>
                  <a:gd name="T3" fmla="*/ 306 h 21600"/>
                  <a:gd name="T4" fmla="*/ 0 w 20146"/>
                  <a:gd name="T5" fmla="*/ 479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9" name="Line 24"/>
              <p:cNvSpPr>
                <a:spLocks noChangeShapeType="1"/>
              </p:cNvSpPr>
              <p:nvPr/>
            </p:nvSpPr>
            <p:spPr bwMode="auto">
              <a:xfrm>
                <a:off x="1821" y="2871"/>
                <a:ext cx="33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00" name="Line 25"/>
              <p:cNvSpPr>
                <a:spLocks noChangeShapeType="1"/>
              </p:cNvSpPr>
              <p:nvPr/>
            </p:nvSpPr>
            <p:spPr bwMode="auto">
              <a:xfrm>
                <a:off x="1809" y="3474"/>
                <a:ext cx="34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663" name="Line 26"/>
            <p:cNvSpPr>
              <a:spLocks noChangeShapeType="1"/>
            </p:cNvSpPr>
            <p:nvPr/>
          </p:nvSpPr>
          <p:spPr bwMode="auto">
            <a:xfrm>
              <a:off x="3549" y="2576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4" name="Text Box 27"/>
            <p:cNvSpPr txBox="1">
              <a:spLocks noChangeArrowheads="1"/>
            </p:cNvSpPr>
            <p:nvPr/>
          </p:nvSpPr>
          <p:spPr bwMode="auto">
            <a:xfrm>
              <a:off x="1501" y="2566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grpSp>
          <p:nvGrpSpPr>
            <p:cNvPr id="70665" name="Group 28"/>
            <p:cNvGrpSpPr>
              <a:grpSpLocks/>
            </p:cNvGrpSpPr>
            <p:nvPr/>
          </p:nvGrpSpPr>
          <p:grpSpPr bwMode="auto">
            <a:xfrm>
              <a:off x="2223" y="2154"/>
              <a:ext cx="834" cy="288"/>
              <a:chOff x="2436" y="1536"/>
              <a:chExt cx="834" cy="288"/>
            </a:xfrm>
          </p:grpSpPr>
          <p:sp>
            <p:nvSpPr>
              <p:cNvPr id="70692" name="AutoShape 29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3" name="Line 30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4" name="Line 31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5" name="Line 32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666" name="Text Box 33"/>
            <p:cNvSpPr txBox="1">
              <a:spLocks noChangeArrowheads="1"/>
            </p:cNvSpPr>
            <p:nvPr/>
          </p:nvSpPr>
          <p:spPr bwMode="auto">
            <a:xfrm>
              <a:off x="1969" y="2066"/>
              <a:ext cx="33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0667" name="Text Box 34"/>
            <p:cNvSpPr txBox="1">
              <a:spLocks noChangeArrowheads="1"/>
            </p:cNvSpPr>
            <p:nvPr/>
          </p:nvSpPr>
          <p:spPr bwMode="auto">
            <a:xfrm>
              <a:off x="1976" y="2258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0668" name="Text Box 35"/>
            <p:cNvSpPr txBox="1">
              <a:spLocks noChangeArrowheads="1"/>
            </p:cNvSpPr>
            <p:nvPr/>
          </p:nvSpPr>
          <p:spPr bwMode="auto">
            <a:xfrm>
              <a:off x="3550" y="2360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D</a:t>
              </a: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70669" name="Group 36"/>
            <p:cNvGrpSpPr>
              <a:grpSpLocks/>
            </p:cNvGrpSpPr>
            <p:nvPr/>
          </p:nvGrpSpPr>
          <p:grpSpPr bwMode="auto">
            <a:xfrm>
              <a:off x="1736" y="2589"/>
              <a:ext cx="1327" cy="507"/>
              <a:chOff x="1736" y="2589"/>
              <a:chExt cx="1327" cy="507"/>
            </a:xfrm>
          </p:grpSpPr>
          <p:sp>
            <p:nvSpPr>
              <p:cNvPr id="70677" name="AutoShape 37"/>
              <p:cNvSpPr>
                <a:spLocks noChangeArrowheads="1"/>
              </p:cNvSpPr>
              <p:nvPr/>
            </p:nvSpPr>
            <p:spPr bwMode="auto">
              <a:xfrm>
                <a:off x="2481" y="2698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8" name="Line 38"/>
              <p:cNvSpPr>
                <a:spLocks noChangeShapeType="1"/>
              </p:cNvSpPr>
              <p:nvPr/>
            </p:nvSpPr>
            <p:spPr bwMode="auto">
              <a:xfrm>
                <a:off x="2811" y="2842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679" name="Group 39"/>
              <p:cNvGrpSpPr>
                <a:grpSpLocks/>
              </p:cNvGrpSpPr>
              <p:nvPr/>
            </p:nvGrpSpPr>
            <p:grpSpPr bwMode="auto">
              <a:xfrm>
                <a:off x="1739" y="2589"/>
                <a:ext cx="742" cy="195"/>
                <a:chOff x="1739" y="2589"/>
                <a:chExt cx="742" cy="195"/>
              </a:xfrm>
            </p:grpSpPr>
            <p:sp>
              <p:nvSpPr>
                <p:cNvPr id="70686" name="AutoShape 40"/>
                <p:cNvSpPr>
                  <a:spLocks noChangeArrowheads="1"/>
                </p:cNvSpPr>
                <p:nvPr/>
              </p:nvSpPr>
              <p:spPr bwMode="auto">
                <a:xfrm rot="5400000">
                  <a:off x="2000" y="2579"/>
                  <a:ext cx="195" cy="216"/>
                </a:xfrm>
                <a:prstGeom prst="flowChartExtra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87" name="Oval 41"/>
                <p:cNvSpPr>
                  <a:spLocks noChangeArrowheads="1"/>
                </p:cNvSpPr>
                <p:nvPr/>
              </p:nvSpPr>
              <p:spPr bwMode="auto">
                <a:xfrm>
                  <a:off x="2204" y="2666"/>
                  <a:ext cx="41" cy="4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88" name="Line 42"/>
                <p:cNvSpPr>
                  <a:spLocks noChangeShapeType="1"/>
                </p:cNvSpPr>
                <p:nvPr/>
              </p:nvSpPr>
              <p:spPr bwMode="auto">
                <a:xfrm>
                  <a:off x="1739" y="2687"/>
                  <a:ext cx="25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8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246" y="2687"/>
                  <a:ext cx="11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90" name="Line 44"/>
                <p:cNvSpPr>
                  <a:spLocks noChangeShapeType="1"/>
                </p:cNvSpPr>
                <p:nvPr/>
              </p:nvSpPr>
              <p:spPr bwMode="auto">
                <a:xfrm>
                  <a:off x="2343" y="2746"/>
                  <a:ext cx="138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91" name="Line 4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16" y="2720"/>
                  <a:ext cx="68" cy="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680" name="AutoShape 46"/>
              <p:cNvSpPr>
                <a:spLocks noChangeArrowheads="1"/>
              </p:cNvSpPr>
              <p:nvPr/>
            </p:nvSpPr>
            <p:spPr bwMode="auto">
              <a:xfrm rot="16200000" flipV="1">
                <a:off x="1997" y="2891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1" name="Oval 47"/>
              <p:cNvSpPr>
                <a:spLocks noChangeArrowheads="1"/>
              </p:cNvSpPr>
              <p:nvPr/>
            </p:nvSpPr>
            <p:spPr bwMode="auto">
              <a:xfrm flipV="1">
                <a:off x="2201" y="2978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2" name="Line 48"/>
              <p:cNvSpPr>
                <a:spLocks noChangeShapeType="1"/>
              </p:cNvSpPr>
              <p:nvPr/>
            </p:nvSpPr>
            <p:spPr bwMode="auto">
              <a:xfrm flipV="1">
                <a:off x="1736" y="299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3" name="Line 49"/>
              <p:cNvSpPr>
                <a:spLocks noChangeShapeType="1"/>
              </p:cNvSpPr>
              <p:nvPr/>
            </p:nvSpPr>
            <p:spPr bwMode="auto">
              <a:xfrm>
                <a:off x="2243" y="299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4" name="Line 50"/>
              <p:cNvSpPr>
                <a:spLocks noChangeShapeType="1"/>
              </p:cNvSpPr>
              <p:nvPr/>
            </p:nvSpPr>
            <p:spPr bwMode="auto">
              <a:xfrm flipV="1">
                <a:off x="2340" y="2936"/>
                <a:ext cx="13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5" name="Line 51"/>
              <p:cNvSpPr>
                <a:spLocks noChangeShapeType="1"/>
              </p:cNvSpPr>
              <p:nvPr/>
            </p:nvSpPr>
            <p:spPr bwMode="auto">
              <a:xfrm rot="5400000">
                <a:off x="2313" y="2963"/>
                <a:ext cx="68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670" name="Text Box 52"/>
            <p:cNvSpPr txBox="1">
              <a:spLocks noChangeArrowheads="1"/>
            </p:cNvSpPr>
            <p:nvPr/>
          </p:nvSpPr>
          <p:spPr bwMode="auto">
            <a:xfrm>
              <a:off x="1504" y="2882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grpSp>
          <p:nvGrpSpPr>
            <p:cNvPr id="70671" name="Group 53"/>
            <p:cNvGrpSpPr>
              <a:grpSpLocks/>
            </p:cNvGrpSpPr>
            <p:nvPr/>
          </p:nvGrpSpPr>
          <p:grpSpPr bwMode="auto">
            <a:xfrm>
              <a:off x="3045" y="2292"/>
              <a:ext cx="156" cy="192"/>
              <a:chOff x="3045" y="2292"/>
              <a:chExt cx="156" cy="192"/>
            </a:xfrm>
          </p:grpSpPr>
          <p:sp>
            <p:nvSpPr>
              <p:cNvPr id="70675" name="Line 54"/>
              <p:cNvSpPr>
                <a:spLocks noChangeShapeType="1"/>
              </p:cNvSpPr>
              <p:nvPr/>
            </p:nvSpPr>
            <p:spPr bwMode="auto">
              <a:xfrm flipV="1">
                <a:off x="3045" y="2474"/>
                <a:ext cx="156" cy="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6" name="Line 55"/>
              <p:cNvSpPr>
                <a:spLocks noChangeShapeType="1"/>
              </p:cNvSpPr>
              <p:nvPr/>
            </p:nvSpPr>
            <p:spPr bwMode="auto">
              <a:xfrm rot="-5400000">
                <a:off x="2953" y="2388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72" name="Group 56"/>
            <p:cNvGrpSpPr>
              <a:grpSpLocks/>
            </p:cNvGrpSpPr>
            <p:nvPr/>
          </p:nvGrpSpPr>
          <p:grpSpPr bwMode="auto">
            <a:xfrm flipV="1">
              <a:off x="3051" y="2655"/>
              <a:ext cx="156" cy="192"/>
              <a:chOff x="3045" y="2292"/>
              <a:chExt cx="156" cy="192"/>
            </a:xfrm>
          </p:grpSpPr>
          <p:sp>
            <p:nvSpPr>
              <p:cNvPr id="70673" name="Line 57"/>
              <p:cNvSpPr>
                <a:spLocks noChangeShapeType="1"/>
              </p:cNvSpPr>
              <p:nvPr/>
            </p:nvSpPr>
            <p:spPr bwMode="auto">
              <a:xfrm flipV="1">
                <a:off x="3045" y="2474"/>
                <a:ext cx="156" cy="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4" name="Line 58"/>
              <p:cNvSpPr>
                <a:spLocks noChangeShapeType="1"/>
              </p:cNvSpPr>
              <p:nvPr/>
            </p:nvSpPr>
            <p:spPr bwMode="auto">
              <a:xfrm rot="-5400000">
                <a:off x="2953" y="2388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Combinational Circuits</a:t>
            </a:r>
          </a:p>
        </p:txBody>
      </p:sp>
      <p:grpSp>
        <p:nvGrpSpPr>
          <p:cNvPr id="71683" name="Group 4"/>
          <p:cNvGrpSpPr>
            <a:grpSpLocks/>
          </p:cNvGrpSpPr>
          <p:nvPr/>
        </p:nvGrpSpPr>
        <p:grpSpPr bwMode="auto">
          <a:xfrm>
            <a:off x="2041525" y="1277938"/>
            <a:ext cx="5105400" cy="1430337"/>
            <a:chOff x="959" y="1393"/>
            <a:chExt cx="3216" cy="901"/>
          </a:xfrm>
        </p:grpSpPr>
        <p:grpSp>
          <p:nvGrpSpPr>
            <p:cNvPr id="71751" name="Group 5"/>
            <p:cNvGrpSpPr>
              <a:grpSpLocks/>
            </p:cNvGrpSpPr>
            <p:nvPr/>
          </p:nvGrpSpPr>
          <p:grpSpPr bwMode="auto">
            <a:xfrm>
              <a:off x="1974" y="1840"/>
              <a:ext cx="834" cy="288"/>
              <a:chOff x="2436" y="1536"/>
              <a:chExt cx="834" cy="288"/>
            </a:xfrm>
          </p:grpSpPr>
          <p:sp>
            <p:nvSpPr>
              <p:cNvPr id="71774" name="AutoShape 6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5" name="Line 7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6" name="Line 8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7" name="Line 9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52" name="Text Box 10"/>
            <p:cNvSpPr txBox="1">
              <a:spLocks noChangeArrowheads="1"/>
            </p:cNvSpPr>
            <p:nvPr/>
          </p:nvSpPr>
          <p:spPr bwMode="auto">
            <a:xfrm>
              <a:off x="1720" y="1752"/>
              <a:ext cx="33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1753" name="Text Box 11"/>
            <p:cNvSpPr txBox="1">
              <a:spLocks noChangeArrowheads="1"/>
            </p:cNvSpPr>
            <p:nvPr/>
          </p:nvSpPr>
          <p:spPr bwMode="auto">
            <a:xfrm>
              <a:off x="2503" y="1953"/>
              <a:ext cx="69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</a:rPr>
                <a:t>B </a:t>
              </a:r>
              <a:r>
                <a:rPr lang="en-US">
                  <a:solidFill>
                    <a:srgbClr val="FF6600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>
                  <a:solidFill>
                    <a:srgbClr val="FF6600"/>
                  </a:solidFill>
                </a:rPr>
                <a:t> ~C</a:t>
              </a:r>
            </a:p>
          </p:txBody>
        </p:sp>
        <p:sp>
          <p:nvSpPr>
            <p:cNvPr id="71754" name="Text Box 12"/>
            <p:cNvSpPr txBox="1">
              <a:spLocks noChangeArrowheads="1"/>
            </p:cNvSpPr>
            <p:nvPr/>
          </p:nvSpPr>
          <p:spPr bwMode="auto">
            <a:xfrm>
              <a:off x="2769" y="1661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1755" name="Text Box 13"/>
            <p:cNvSpPr txBox="1">
              <a:spLocks noChangeArrowheads="1"/>
            </p:cNvSpPr>
            <p:nvPr/>
          </p:nvSpPr>
          <p:spPr bwMode="auto">
            <a:xfrm>
              <a:off x="959" y="1393"/>
              <a:ext cx="169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 G </a:t>
              </a:r>
              <a:r>
                <a:rPr lang="en-US" sz="2400" dirty="0">
                  <a:solidFill>
                    <a:srgbClr val="0000FF"/>
                  </a:solidFill>
                </a:rPr>
                <a:t>= A + (B </a:t>
              </a:r>
              <a:r>
                <a:rPr lang="en-US" sz="2400" dirty="0">
                  <a:solidFill>
                    <a:srgbClr val="0000FF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 sz="2400" dirty="0">
                  <a:solidFill>
                    <a:srgbClr val="0000FF"/>
                  </a:solidFill>
                </a:rPr>
                <a:t> ~C)</a:t>
              </a:r>
            </a:p>
          </p:txBody>
        </p:sp>
        <p:grpSp>
          <p:nvGrpSpPr>
            <p:cNvPr id="71756" name="Group 14"/>
            <p:cNvGrpSpPr>
              <a:grpSpLocks/>
            </p:cNvGrpSpPr>
            <p:nvPr/>
          </p:nvGrpSpPr>
          <p:grpSpPr bwMode="auto">
            <a:xfrm>
              <a:off x="2785" y="1745"/>
              <a:ext cx="1080" cy="294"/>
              <a:chOff x="2641" y="1043"/>
              <a:chExt cx="1080" cy="294"/>
            </a:xfrm>
          </p:grpSpPr>
          <p:grpSp>
            <p:nvGrpSpPr>
              <p:cNvPr id="71765" name="Group 15"/>
              <p:cNvGrpSpPr>
                <a:grpSpLocks/>
              </p:cNvGrpSpPr>
              <p:nvPr/>
            </p:nvGrpSpPr>
            <p:grpSpPr bwMode="auto">
              <a:xfrm>
                <a:off x="2881" y="1043"/>
                <a:ext cx="598" cy="294"/>
                <a:chOff x="1392" y="2868"/>
                <a:chExt cx="1294" cy="612"/>
              </a:xfrm>
            </p:grpSpPr>
            <p:sp>
              <p:nvSpPr>
                <p:cNvPr id="71769" name="Arc 16"/>
                <p:cNvSpPr>
                  <a:spLocks/>
                </p:cNvSpPr>
                <p:nvPr/>
              </p:nvSpPr>
              <p:spPr bwMode="auto">
                <a:xfrm>
                  <a:off x="1392" y="2877"/>
                  <a:ext cx="583" cy="603"/>
                </a:xfrm>
                <a:custGeom>
                  <a:avLst/>
                  <a:gdLst>
                    <a:gd name="T0" fmla="*/ 440 w 21600"/>
                    <a:gd name="T1" fmla="*/ 0 h 28843"/>
                    <a:gd name="T2" fmla="*/ 428 w 21600"/>
                    <a:gd name="T3" fmla="*/ 603 h 28843"/>
                    <a:gd name="T4" fmla="*/ 0 w 21600"/>
                    <a:gd name="T5" fmla="*/ 296 h 2884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43"/>
                    <a:gd name="T11" fmla="*/ 21600 w 21600"/>
                    <a:gd name="T12" fmla="*/ 28843 h 288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43" fill="none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</a:path>
                    <a:path w="21600" h="28843" stroke="0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  <a:lnTo>
                        <a:pt x="0" y="14179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0" name="Arc 17"/>
                <p:cNvSpPr>
                  <a:spLocks/>
                </p:cNvSpPr>
                <p:nvPr/>
              </p:nvSpPr>
              <p:spPr bwMode="auto">
                <a:xfrm flipV="1">
                  <a:off x="2142" y="2995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1" name="Arc 18"/>
                <p:cNvSpPr>
                  <a:spLocks/>
                </p:cNvSpPr>
                <p:nvPr/>
              </p:nvSpPr>
              <p:spPr bwMode="auto">
                <a:xfrm>
                  <a:off x="2142" y="2868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2" name="Line 19"/>
                <p:cNvSpPr>
                  <a:spLocks noChangeShapeType="1"/>
                </p:cNvSpPr>
                <p:nvPr/>
              </p:nvSpPr>
              <p:spPr bwMode="auto">
                <a:xfrm>
                  <a:off x="1821" y="2871"/>
                  <a:ext cx="330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3" name="Line 20"/>
                <p:cNvSpPr>
                  <a:spLocks noChangeShapeType="1"/>
                </p:cNvSpPr>
                <p:nvPr/>
              </p:nvSpPr>
              <p:spPr bwMode="auto">
                <a:xfrm>
                  <a:off x="1809" y="3474"/>
                  <a:ext cx="34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66" name="Line 21"/>
              <p:cNvSpPr>
                <a:spLocks noChangeShapeType="1"/>
              </p:cNvSpPr>
              <p:nvPr/>
            </p:nvSpPr>
            <p:spPr bwMode="auto">
              <a:xfrm>
                <a:off x="2875" y="1091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7" name="Line 22"/>
              <p:cNvSpPr>
                <a:spLocks noChangeShapeType="1"/>
              </p:cNvSpPr>
              <p:nvPr/>
            </p:nvSpPr>
            <p:spPr bwMode="auto">
              <a:xfrm>
                <a:off x="2641" y="1283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8" name="Line 23"/>
              <p:cNvSpPr>
                <a:spLocks noChangeShapeType="1"/>
              </p:cNvSpPr>
              <p:nvPr/>
            </p:nvSpPr>
            <p:spPr bwMode="auto">
              <a:xfrm>
                <a:off x="3469" y="119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57" name="Text Box 24"/>
            <p:cNvSpPr txBox="1">
              <a:spLocks noChangeArrowheads="1"/>
            </p:cNvSpPr>
            <p:nvPr/>
          </p:nvSpPr>
          <p:spPr bwMode="auto">
            <a:xfrm>
              <a:off x="1056" y="1953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71758" name="Text Box 25"/>
            <p:cNvSpPr txBox="1">
              <a:spLocks noChangeArrowheads="1"/>
            </p:cNvSpPr>
            <p:nvPr/>
          </p:nvSpPr>
          <p:spPr bwMode="auto">
            <a:xfrm>
              <a:off x="1790" y="2044"/>
              <a:ext cx="43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ea typeface="Arial" pitchFamily="1" charset="0"/>
                  <a:cs typeface="Arial" pitchFamily="1" charset="0"/>
                </a:rPr>
                <a:t>~</a:t>
              </a:r>
              <a:r>
                <a:rPr lang="en-US">
                  <a:solidFill>
                    <a:srgbClr val="FF6600"/>
                  </a:solidFill>
                </a:rPr>
                <a:t>C</a:t>
              </a:r>
            </a:p>
          </p:txBody>
        </p:sp>
        <p:grpSp>
          <p:nvGrpSpPr>
            <p:cNvPr id="71759" name="Group 26"/>
            <p:cNvGrpSpPr>
              <a:grpSpLocks/>
            </p:cNvGrpSpPr>
            <p:nvPr/>
          </p:nvGrpSpPr>
          <p:grpSpPr bwMode="auto">
            <a:xfrm>
              <a:off x="1279" y="1981"/>
              <a:ext cx="759" cy="195"/>
              <a:chOff x="1803" y="2170"/>
              <a:chExt cx="759" cy="195"/>
            </a:xfrm>
          </p:grpSpPr>
          <p:sp>
            <p:nvSpPr>
              <p:cNvPr id="71761" name="AutoShape 27"/>
              <p:cNvSpPr>
                <a:spLocks noChangeArrowheads="1"/>
              </p:cNvSpPr>
              <p:nvPr/>
            </p:nvSpPr>
            <p:spPr bwMode="auto">
              <a:xfrm rot="5400000">
                <a:off x="2064" y="2160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2" name="Oval 28"/>
              <p:cNvSpPr>
                <a:spLocks noChangeArrowheads="1"/>
              </p:cNvSpPr>
              <p:nvPr/>
            </p:nvSpPr>
            <p:spPr bwMode="auto">
              <a:xfrm>
                <a:off x="2268" y="2247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3" name="Line 29"/>
              <p:cNvSpPr>
                <a:spLocks noChangeShapeType="1"/>
              </p:cNvSpPr>
              <p:nvPr/>
            </p:nvSpPr>
            <p:spPr bwMode="auto">
              <a:xfrm>
                <a:off x="1803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4" name="Line 30"/>
              <p:cNvSpPr>
                <a:spLocks noChangeShapeType="1"/>
              </p:cNvSpPr>
              <p:nvPr/>
            </p:nvSpPr>
            <p:spPr bwMode="auto">
              <a:xfrm>
                <a:off x="2310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60" name="Text Box 31"/>
            <p:cNvSpPr txBox="1">
              <a:spLocks noChangeArrowheads="1"/>
            </p:cNvSpPr>
            <p:nvPr/>
          </p:nvSpPr>
          <p:spPr bwMode="auto">
            <a:xfrm>
              <a:off x="3821" y="1764"/>
              <a:ext cx="35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63904" name="Group 32"/>
          <p:cNvGraphicFramePr>
            <a:graphicFrameLocks noGrp="1"/>
          </p:cNvGraphicFramePr>
          <p:nvPr/>
        </p:nvGraphicFramePr>
        <p:xfrm>
          <a:off x="1971675" y="3125788"/>
          <a:ext cx="5754688" cy="2882519"/>
        </p:xfrm>
        <a:graphic>
          <a:graphicData uri="http://schemas.openxmlformats.org/drawingml/2006/table">
            <a:tbl>
              <a:tblPr/>
              <a:tblGrid>
                <a:gridCol w="615950"/>
                <a:gridCol w="654050"/>
                <a:gridCol w="927100"/>
                <a:gridCol w="814388"/>
                <a:gridCol w="1039812"/>
                <a:gridCol w="1703388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~C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B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 ~C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G = A + B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~C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49" name="Text Box 98"/>
          <p:cNvSpPr txBox="1">
            <a:spLocks noChangeArrowheads="1"/>
          </p:cNvSpPr>
          <p:nvPr/>
        </p:nvSpPr>
        <p:spPr bwMode="auto">
          <a:xfrm>
            <a:off x="600075" y="4122738"/>
            <a:ext cx="108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46038" rIns="182562" bIns="4603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Truth </a:t>
            </a:r>
          </a:p>
          <a:p>
            <a:r>
              <a:rPr lang="en-US">
                <a:solidFill>
                  <a:srgbClr val="0000FF"/>
                </a:solidFill>
              </a:rPr>
              <a:t>Table</a:t>
            </a:r>
          </a:p>
        </p:txBody>
      </p:sp>
      <p:sp>
        <p:nvSpPr>
          <p:cNvPr id="71750" name="Text Box 99"/>
          <p:cNvSpPr txBox="1">
            <a:spLocks noChangeArrowheads="1"/>
          </p:cNvSpPr>
          <p:nvPr/>
        </p:nvSpPr>
        <p:spPr bwMode="auto">
          <a:xfrm>
            <a:off x="582613" y="1760538"/>
            <a:ext cx="116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46038" rIns="182562" bIns="4603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Logic</a:t>
            </a:r>
          </a:p>
          <a:p>
            <a:r>
              <a:rPr lang="en-US">
                <a:solidFill>
                  <a:srgbClr val="0000FF"/>
                </a:solidFill>
              </a:rPr>
              <a:t>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Circuits: An aside…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Possible Interpretation of G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“Sound the buzzer if</a:t>
            </a:r>
          </a:p>
          <a:p>
            <a:pPr lvl="2">
              <a:buFont typeface="Monotype Sorts" pitchFamily="1" charset="2"/>
              <a:buAutoNum type="arabicPeriod"/>
            </a:pPr>
            <a:r>
              <a:rPr lang="en-US"/>
              <a:t> temperature of engine exceeds 200</a:t>
            </a:r>
            <a:r>
              <a:rPr lang="en-US">
                <a:ea typeface="Arial" pitchFamily="1" charset="0"/>
                <a:cs typeface="Arial" pitchFamily="1" charset="0"/>
              </a:rPr>
              <a:t>°</a:t>
            </a:r>
            <a:r>
              <a:rPr lang="en-US"/>
              <a:t>F, or</a:t>
            </a:r>
          </a:p>
          <a:p>
            <a:pPr lvl="2">
              <a:buFont typeface="Monotype Sorts" pitchFamily="1" charset="2"/>
              <a:buAutoNum type="arabicPeriod"/>
            </a:pPr>
            <a:r>
              <a:rPr lang="en-US"/>
              <a:t> car is in gear and driver’s seat-belt is not buckled”</a:t>
            </a:r>
          </a:p>
          <a:p>
            <a:pPr lvl="1"/>
            <a:r>
              <a:rPr lang="en-US"/>
              <a:t>We define…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G: “Sound buzzer”</a:t>
            </a:r>
          </a:p>
          <a:p>
            <a:pPr lvl="2"/>
            <a:r>
              <a:rPr lang="en-US"/>
              <a:t>A: “Temperature of engine exceeds 200</a:t>
            </a:r>
            <a:r>
              <a:rPr lang="en-US">
                <a:ea typeface="Arial" pitchFamily="1" charset="0"/>
                <a:cs typeface="Arial" pitchFamily="1" charset="0"/>
              </a:rPr>
              <a:t>°</a:t>
            </a:r>
            <a:r>
              <a:rPr lang="en-US"/>
              <a:t>F”</a:t>
            </a:r>
          </a:p>
          <a:p>
            <a:pPr lvl="2"/>
            <a:r>
              <a:rPr lang="en-US"/>
              <a:t>B: “Car is in gear”</a:t>
            </a:r>
          </a:p>
          <a:p>
            <a:pPr lvl="2"/>
            <a:r>
              <a:rPr lang="en-US"/>
              <a:t>C: “driver’s seat-belt is buckled”</a:t>
            </a:r>
          </a:p>
          <a:p>
            <a:pPr lvl="1"/>
            <a:r>
              <a:rPr lang="en-US"/>
              <a:t>G = A + (B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~C)</a:t>
            </a:r>
          </a:p>
          <a:p>
            <a:r>
              <a:rPr lang="en-US"/>
              <a:t>HW: Give other interpretations…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Manipulation with Logical Expressions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219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manipulate / simplify logical expression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subject to Algebraic Laws (Boolean algebra)</a:t>
            </a:r>
          </a:p>
          <a:p>
            <a:pPr>
              <a:lnSpc>
                <a:spcPct val="80000"/>
              </a:lnSpc>
            </a:pPr>
            <a:r>
              <a:rPr lang="en-US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/>
              <a:t>Commutative Laws</a:t>
            </a:r>
          </a:p>
          <a:p>
            <a:pPr lvl="2">
              <a:lnSpc>
                <a:spcPct val="80000"/>
              </a:lnSpc>
            </a:pPr>
            <a:r>
              <a:rPr lang="en-US" i="0"/>
              <a:t>(</a:t>
            </a:r>
            <a:r>
              <a:rPr lang="en-US"/>
              <a:t>A + B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B + A</a:t>
            </a:r>
            <a:r>
              <a:rPr lang="en-US" i="0"/>
              <a:t>)</a:t>
            </a:r>
          </a:p>
          <a:p>
            <a:pPr lvl="2">
              <a:lnSpc>
                <a:spcPct val="80000"/>
              </a:lnSpc>
            </a:pP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 = B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A	(Note: shorthand A </a:t>
            </a:r>
            <a:r>
              <a:rPr lang="en-US">
                <a:ea typeface="Arial" pitchFamily="1" charset="0"/>
                <a:cs typeface="Arial" pitchFamily="1" charset="0"/>
              </a:rPr>
              <a:t>• B as AB)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/>
              <a:t>Associative Laws</a:t>
            </a:r>
          </a:p>
          <a:p>
            <a:pPr lvl="2">
              <a:lnSpc>
                <a:spcPct val="80000"/>
              </a:lnSpc>
            </a:pPr>
            <a:r>
              <a:rPr lang="en-US"/>
              <a:t>A + </a:t>
            </a:r>
            <a:r>
              <a:rPr lang="en-US" i="0"/>
              <a:t>(</a:t>
            </a:r>
            <a:r>
              <a:rPr lang="en-US"/>
              <a:t>B +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 + B</a:t>
            </a:r>
            <a:r>
              <a:rPr lang="en-US" i="0"/>
              <a:t>) </a:t>
            </a:r>
            <a:r>
              <a:rPr lang="en-US"/>
              <a:t>+ C</a:t>
            </a:r>
          </a:p>
          <a:p>
            <a:pPr lvl="2">
              <a:lnSpc>
                <a:spcPct val="80000"/>
              </a:lnSpc>
            </a:pP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 i="0"/>
              <a:t>(</a:t>
            </a:r>
            <a:r>
              <a:rPr lang="en-US"/>
              <a:t>B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</a:t>
            </a:r>
            <a:r>
              <a:rPr lang="en-US" i="0"/>
              <a:t>)</a:t>
            </a:r>
            <a:r>
              <a:rPr lang="en-US"/>
              <a:t>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</a:p>
          <a:p>
            <a:pPr lvl="1">
              <a:lnSpc>
                <a:spcPct val="80000"/>
              </a:lnSpc>
            </a:pPr>
            <a:r>
              <a:rPr lang="en-US"/>
              <a:t>Distributive Laws</a:t>
            </a:r>
          </a:p>
          <a:p>
            <a:pPr lvl="2">
              <a:lnSpc>
                <a:spcPct val="80000"/>
              </a:lnSpc>
            </a:pP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 i="0"/>
              <a:t>(</a:t>
            </a:r>
            <a:r>
              <a:rPr lang="en-US"/>
              <a:t>B +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</a:t>
            </a:r>
            <a:r>
              <a:rPr lang="en-US" i="0"/>
              <a:t>)</a:t>
            </a:r>
            <a:r>
              <a:rPr lang="en-US"/>
              <a:t> + </a:t>
            </a:r>
            <a:r>
              <a:rPr lang="en-US" i="0"/>
              <a:t>(</a:t>
            </a: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  <a:r>
              <a:rPr lang="en-US" i="0"/>
              <a:t>)</a:t>
            </a:r>
          </a:p>
          <a:p>
            <a:pPr lvl="2">
              <a:lnSpc>
                <a:spcPct val="80000"/>
              </a:lnSpc>
            </a:pPr>
            <a:r>
              <a:rPr lang="en-US"/>
              <a:t>A + </a:t>
            </a:r>
            <a:r>
              <a:rPr lang="en-US" i="0"/>
              <a:t>(</a:t>
            </a:r>
            <a:r>
              <a:rPr lang="en-US"/>
              <a:t>B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A+B</a:t>
            </a:r>
            <a:r>
              <a:rPr lang="en-US" i="0"/>
              <a:t>)</a:t>
            </a:r>
            <a:r>
              <a:rPr lang="en-US"/>
              <a:t>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</a:t>
            </a:r>
            <a:r>
              <a:rPr lang="en-US" i="0"/>
              <a:t>(</a:t>
            </a:r>
            <a:r>
              <a:rPr lang="en-US"/>
              <a:t>A+C</a:t>
            </a:r>
            <a:r>
              <a:rPr lang="en-US" i="0"/>
              <a:t>)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516563" y="4095750"/>
            <a:ext cx="3424237" cy="223520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lIns="45720" tIns="46038" rIns="45720" bIns="46038" anchor="ctr">
            <a:prstTxWarp prst="textNoShape">
              <a:avLst/>
            </a:prstTxWarp>
          </a:bodyPr>
          <a:lstStyle/>
          <a:p>
            <a:pPr algn="l"/>
            <a:r>
              <a:rPr lang="en-US" b="0">
                <a:solidFill>
                  <a:srgbClr val="0000CC"/>
                </a:solidFill>
              </a:rPr>
              <a:t>Complementary Law: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Given </a:t>
            </a:r>
            <a:r>
              <a:rPr lang="en-US" sz="1800" i="1">
                <a:solidFill>
                  <a:srgbClr val="0000CC"/>
                </a:solidFill>
              </a:rPr>
              <a:t>any boolean law</a:t>
            </a:r>
            <a:r>
              <a:rPr lang="en-US" sz="1800" b="0">
                <a:solidFill>
                  <a:srgbClr val="0000CC"/>
                </a:solidFill>
              </a:rPr>
              <a:t>, 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“+” to “</a:t>
            </a:r>
            <a:r>
              <a:rPr lang="en-US" sz="1800">
                <a:solidFill>
                  <a:srgbClr val="0000CC"/>
                </a:solidFill>
              </a:rPr>
              <a:t>•</a:t>
            </a:r>
            <a:r>
              <a:rPr lang="en-US" sz="1800" b="0">
                <a:solidFill>
                  <a:srgbClr val="0000CC"/>
                </a:solidFill>
              </a:rPr>
              <a:t>”, and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</a:t>
            </a:r>
            <a:r>
              <a:rPr lang="en-US" sz="1800">
                <a:solidFill>
                  <a:srgbClr val="0000CC"/>
                </a:solidFill>
              </a:rPr>
              <a:t>•</a:t>
            </a:r>
            <a:r>
              <a:rPr lang="en-US" sz="1800" b="0">
                <a:solidFill>
                  <a:srgbClr val="0000CC"/>
                </a:solidFill>
              </a:rPr>
              <a:t>” to “+”, and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“1” to “0” and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“0” to “1” to get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the </a:t>
            </a:r>
            <a:r>
              <a:rPr lang="en-US" sz="1800" i="1">
                <a:solidFill>
                  <a:srgbClr val="0000CC"/>
                </a:solidFill>
              </a:rPr>
              <a:t>complementary law</a:t>
            </a:r>
            <a:r>
              <a:rPr lang="en-US" sz="1800" b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Prove Laws by using Truth Tables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use the truth tables to prove laws</a:t>
            </a:r>
          </a:p>
          <a:p>
            <a:pPr lvl="1"/>
            <a:r>
              <a:rPr lang="en-US"/>
              <a:t>~(A+B) = (~A)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(~B)	[DeMorgan’s Law]</a:t>
            </a:r>
          </a:p>
          <a:p>
            <a:pPr lvl="1"/>
            <a:endParaRPr lang="en-US" b="0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64900" name="Group 4"/>
          <p:cNvGraphicFramePr>
            <a:graphicFrameLocks noGrp="1"/>
          </p:cNvGraphicFramePr>
          <p:nvPr/>
        </p:nvGraphicFramePr>
        <p:xfrm>
          <a:off x="1109663" y="2298700"/>
          <a:ext cx="2890837" cy="1649604"/>
        </p:xfrm>
        <a:graphic>
          <a:graphicData uri="http://schemas.openxmlformats.org/drawingml/2006/table">
            <a:tbl>
              <a:tblPr/>
              <a:tblGrid>
                <a:gridCol w="561975"/>
                <a:gridCol w="561975"/>
                <a:gridCol w="750887"/>
                <a:gridCol w="10160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A+B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~(A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B)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4930" name="Group 34"/>
          <p:cNvGraphicFramePr>
            <a:graphicFrameLocks noGrp="1"/>
          </p:cNvGraphicFramePr>
          <p:nvPr/>
        </p:nvGraphicFramePr>
        <p:xfrm>
          <a:off x="4586288" y="2303463"/>
          <a:ext cx="3479800" cy="1649604"/>
        </p:xfrm>
        <a:graphic>
          <a:graphicData uri="http://schemas.openxmlformats.org/drawingml/2006/table">
            <a:tbl>
              <a:tblPr/>
              <a:tblGrid>
                <a:gridCol w="561975"/>
                <a:gridCol w="561975"/>
                <a:gridCol w="598487"/>
                <a:gridCol w="668338"/>
                <a:gridCol w="108902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~A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~B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~A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~B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HW: Prove the following laws…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543425"/>
          </a:xfrm>
        </p:spPr>
        <p:txBody>
          <a:bodyPr/>
          <a:lstStyle/>
          <a:p>
            <a:r>
              <a:rPr lang="en-US" dirty="0"/>
              <a:t>Using Truth tables or otherwise, prove</a:t>
            </a:r>
          </a:p>
          <a:p>
            <a:pPr lvl="1"/>
            <a:r>
              <a:rPr lang="en-US" dirty="0"/>
              <a:t>~(A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B) = ~A + ~B 		[</a:t>
            </a:r>
            <a:r>
              <a:rPr lang="en-US" dirty="0" err="1"/>
              <a:t>DeMorgan’s</a:t>
            </a:r>
            <a:r>
              <a:rPr lang="en-US" dirty="0"/>
              <a:t> Law]</a:t>
            </a:r>
          </a:p>
          <a:p>
            <a:pPr lvl="1"/>
            <a:r>
              <a:rPr lang="en-US" dirty="0"/>
              <a:t>~(A </a:t>
            </a:r>
            <a:r>
              <a:rPr lang="en-US" dirty="0">
                <a:ea typeface="Arial" pitchFamily="1" charset="0"/>
                <a:cs typeface="Arial" pitchFamily="1" charset="0"/>
              </a:rPr>
              <a:t>+</a:t>
            </a:r>
            <a:r>
              <a:rPr lang="en-US" dirty="0"/>
              <a:t> B) = ~A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~B 		[</a:t>
            </a:r>
            <a:r>
              <a:rPr lang="en-US" dirty="0" err="1"/>
              <a:t>DeMorgan’s</a:t>
            </a:r>
            <a:r>
              <a:rPr lang="en-US" dirty="0"/>
              <a:t> Law]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(B </a:t>
            </a:r>
            <a:r>
              <a:rPr lang="en-US" dirty="0">
                <a:ea typeface="Arial" pitchFamily="1" charset="0"/>
                <a:cs typeface="Arial" pitchFamily="1" charset="0"/>
              </a:rPr>
              <a:t>+</a:t>
            </a:r>
            <a:r>
              <a:rPr lang="en-US" dirty="0"/>
              <a:t> C) = (A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B) </a:t>
            </a:r>
            <a:r>
              <a:rPr lang="en-US" dirty="0">
                <a:ea typeface="Arial" pitchFamily="1" charset="0"/>
                <a:cs typeface="Arial" pitchFamily="1" charset="0"/>
              </a:rPr>
              <a:t>+ </a:t>
            </a:r>
            <a:r>
              <a:rPr lang="en-US" dirty="0"/>
              <a:t>(A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C)  [Distributive Law]</a:t>
            </a:r>
          </a:p>
          <a:p>
            <a:pPr lvl="1"/>
            <a:r>
              <a:rPr lang="en-US" dirty="0"/>
              <a:t>A + (B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C) = (A+B) </a:t>
            </a:r>
            <a:r>
              <a:rPr lang="en-US" dirty="0">
                <a:ea typeface="Arial" pitchFamily="1" charset="0"/>
                <a:cs typeface="Arial" pitchFamily="1" charset="0"/>
              </a:rPr>
              <a:t>• </a:t>
            </a:r>
            <a:r>
              <a:rPr lang="en-US" dirty="0"/>
              <a:t>(A+C)     [Distributive Law]</a:t>
            </a:r>
          </a:p>
          <a:p>
            <a:pPr lvl="1"/>
            <a:r>
              <a:rPr lang="en-US"/>
              <a:t>A +</a:t>
            </a:r>
            <a:r>
              <a:rPr lang="en-US" smtClean="0"/>
              <a:t> (A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</a:t>
            </a:r>
            <a:r>
              <a:rPr lang="en-US" smtClean="0"/>
              <a:t>B) </a:t>
            </a:r>
            <a:r>
              <a:rPr lang="en-US"/>
              <a:t>= A	</a:t>
            </a:r>
            <a:r>
              <a:rPr lang="en-US" smtClean="0"/>
              <a:t>	[</a:t>
            </a:r>
            <a:r>
              <a:rPr lang="en-US"/>
              <a:t>Absorption Law]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ea typeface="Arial" pitchFamily="1" charset="0"/>
                <a:cs typeface="Arial" pitchFamily="1" charset="0"/>
              </a:rPr>
              <a:t>• </a:t>
            </a:r>
            <a:r>
              <a:rPr lang="en-US" dirty="0"/>
              <a:t>(A + B) = A </a:t>
            </a:r>
            <a:r>
              <a:rPr lang="en-US" dirty="0">
                <a:ea typeface="Arial" pitchFamily="1" charset="0"/>
                <a:cs typeface="Arial" pitchFamily="1" charset="0"/>
              </a:rPr>
              <a:t>		[Absorption Law]</a:t>
            </a:r>
            <a:endParaRPr lang="en-US" dirty="0"/>
          </a:p>
          <a:p>
            <a:pPr lvl="1"/>
            <a:r>
              <a:rPr lang="en-US" dirty="0"/>
              <a:t>A + ~A = 1;    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~A = 0;  	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1 = A;       A + 0 = A;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ea typeface="Arial" pitchFamily="1" charset="0"/>
                <a:cs typeface="Arial" pitchFamily="1" charset="0"/>
              </a:rPr>
              <a:t>•</a:t>
            </a:r>
            <a:r>
              <a:rPr lang="en-US" dirty="0"/>
              <a:t> 0 = 0;        A + 1 = 1;</a:t>
            </a: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5597525" y="5222875"/>
            <a:ext cx="3160713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Use these laws to</a:t>
            </a:r>
            <a:br>
              <a:rPr lang="en-US">
                <a:solidFill>
                  <a:srgbClr val="0000CC"/>
                </a:solidFill>
                <a:latin typeface="Times New Roman" pitchFamily="1" charset="0"/>
              </a:rPr>
            </a:br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simplify your circuits.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Basic Logic Gates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2413000" cy="3454400"/>
          </a:xfrm>
        </p:spPr>
        <p:txBody>
          <a:bodyPr/>
          <a:lstStyle/>
          <a:p>
            <a:r>
              <a:rPr lang="en-US"/>
              <a:t>XOR Gate</a:t>
            </a:r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NAND Gate</a:t>
            </a:r>
          </a:p>
          <a:p>
            <a:endParaRPr lang="en-US"/>
          </a:p>
          <a:p>
            <a:pPr>
              <a:buFont typeface="Wingdings" pitchFamily="1" charset="2"/>
              <a:buNone/>
            </a:pPr>
            <a:endParaRPr lang="en-US"/>
          </a:p>
        </p:txBody>
      </p:sp>
      <p:graphicFrame>
        <p:nvGraphicFramePr>
          <p:cNvPr id="475140" name="Group 4"/>
          <p:cNvGraphicFramePr>
            <a:graphicFrameLocks noGrp="1"/>
          </p:cNvGraphicFramePr>
          <p:nvPr/>
        </p:nvGraphicFramePr>
        <p:xfrm>
          <a:off x="5372100" y="12319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XOR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5172" name="Group 36"/>
          <p:cNvGraphicFramePr>
            <a:graphicFrameLocks noGrp="1"/>
          </p:cNvGraphicFramePr>
          <p:nvPr/>
        </p:nvGraphicFramePr>
        <p:xfrm>
          <a:off x="5372100" y="31115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NAND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6848" name="Group 96"/>
          <p:cNvGrpSpPr>
            <a:grpSpLocks/>
          </p:cNvGrpSpPr>
          <p:nvPr/>
        </p:nvGrpSpPr>
        <p:grpSpPr bwMode="auto">
          <a:xfrm>
            <a:off x="1593850" y="3436938"/>
            <a:ext cx="3151188" cy="701675"/>
            <a:chOff x="1004" y="2165"/>
            <a:chExt cx="1985" cy="442"/>
          </a:xfrm>
        </p:grpSpPr>
        <p:sp>
          <p:nvSpPr>
            <p:cNvPr id="76864" name="Text Box 33"/>
            <p:cNvSpPr txBox="1">
              <a:spLocks noChangeArrowheads="1"/>
            </p:cNvSpPr>
            <p:nvPr/>
          </p:nvSpPr>
          <p:spPr bwMode="auto">
            <a:xfrm>
              <a:off x="1004" y="2357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6865" name="Text Box 34"/>
            <p:cNvSpPr txBox="1">
              <a:spLocks noChangeArrowheads="1"/>
            </p:cNvSpPr>
            <p:nvPr/>
          </p:nvSpPr>
          <p:spPr bwMode="auto">
            <a:xfrm>
              <a:off x="1004" y="2165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6866" name="Text Box 35"/>
            <p:cNvSpPr txBox="1">
              <a:spLocks noChangeArrowheads="1"/>
            </p:cNvSpPr>
            <p:nvPr/>
          </p:nvSpPr>
          <p:spPr bwMode="auto">
            <a:xfrm>
              <a:off x="1975" y="2253"/>
              <a:ext cx="10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NAND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  <p:grpSp>
          <p:nvGrpSpPr>
            <p:cNvPr id="76867" name="Group 95"/>
            <p:cNvGrpSpPr>
              <a:grpSpLocks/>
            </p:cNvGrpSpPr>
            <p:nvPr/>
          </p:nvGrpSpPr>
          <p:grpSpPr bwMode="auto">
            <a:xfrm>
              <a:off x="1235" y="2239"/>
              <a:ext cx="834" cy="288"/>
              <a:chOff x="1235" y="2239"/>
              <a:chExt cx="834" cy="288"/>
            </a:xfrm>
          </p:grpSpPr>
          <p:sp>
            <p:nvSpPr>
              <p:cNvPr id="76868" name="AutoShape 29"/>
              <p:cNvSpPr>
                <a:spLocks noChangeArrowheads="1"/>
              </p:cNvSpPr>
              <p:nvPr/>
            </p:nvSpPr>
            <p:spPr bwMode="auto">
              <a:xfrm>
                <a:off x="1487" y="2239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9" name="Line 30"/>
              <p:cNvSpPr>
                <a:spLocks noChangeShapeType="1"/>
              </p:cNvSpPr>
              <p:nvPr/>
            </p:nvSpPr>
            <p:spPr bwMode="auto">
              <a:xfrm>
                <a:off x="1817" y="23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70" name="Line 31"/>
              <p:cNvSpPr>
                <a:spLocks noChangeShapeType="1"/>
              </p:cNvSpPr>
              <p:nvPr/>
            </p:nvSpPr>
            <p:spPr bwMode="auto">
              <a:xfrm>
                <a:off x="1235" y="247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71" name="Line 32"/>
              <p:cNvSpPr>
                <a:spLocks noChangeShapeType="1"/>
              </p:cNvSpPr>
              <p:nvPr/>
            </p:nvSpPr>
            <p:spPr bwMode="auto">
              <a:xfrm>
                <a:off x="1235" y="2287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72" name="Oval 78"/>
              <p:cNvSpPr>
                <a:spLocks noChangeArrowheads="1"/>
              </p:cNvSpPr>
              <p:nvPr/>
            </p:nvSpPr>
            <p:spPr bwMode="auto">
              <a:xfrm>
                <a:off x="1821" y="2350"/>
                <a:ext cx="65" cy="6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849" name="Group 97"/>
          <p:cNvGrpSpPr>
            <a:grpSpLocks/>
          </p:cNvGrpSpPr>
          <p:nvPr/>
        </p:nvGrpSpPr>
        <p:grpSpPr bwMode="auto">
          <a:xfrm>
            <a:off x="1487488" y="1830388"/>
            <a:ext cx="2735262" cy="701675"/>
            <a:chOff x="3543" y="2908"/>
            <a:chExt cx="1723" cy="442"/>
          </a:xfrm>
        </p:grpSpPr>
        <p:sp>
          <p:nvSpPr>
            <p:cNvPr id="76851" name="Text Box 98"/>
            <p:cNvSpPr txBox="1">
              <a:spLocks noChangeArrowheads="1"/>
            </p:cNvSpPr>
            <p:nvPr/>
          </p:nvSpPr>
          <p:spPr bwMode="auto">
            <a:xfrm>
              <a:off x="3543" y="2908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6852" name="Text Box 99"/>
            <p:cNvSpPr txBox="1">
              <a:spLocks noChangeArrowheads="1"/>
            </p:cNvSpPr>
            <p:nvPr/>
          </p:nvSpPr>
          <p:spPr bwMode="auto">
            <a:xfrm>
              <a:off x="3543" y="3100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6853" name="Text Box 100"/>
            <p:cNvSpPr txBox="1">
              <a:spLocks noChangeArrowheads="1"/>
            </p:cNvSpPr>
            <p:nvPr/>
          </p:nvSpPr>
          <p:spPr bwMode="auto">
            <a:xfrm>
              <a:off x="4593" y="3010"/>
              <a:ext cx="67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sym typeface="Symbol" pitchFamily="1" charset="2"/>
                </a:rPr>
                <a:t>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  <p:sp>
          <p:nvSpPr>
            <p:cNvPr id="76854" name="Line 101"/>
            <p:cNvSpPr>
              <a:spLocks noChangeShapeType="1"/>
            </p:cNvSpPr>
            <p:nvPr/>
          </p:nvSpPr>
          <p:spPr bwMode="auto">
            <a:xfrm>
              <a:off x="3793" y="3040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5" name="Line 102"/>
            <p:cNvSpPr>
              <a:spLocks noChangeShapeType="1"/>
            </p:cNvSpPr>
            <p:nvPr/>
          </p:nvSpPr>
          <p:spPr bwMode="auto">
            <a:xfrm>
              <a:off x="3787" y="3232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856" name="Group 103"/>
            <p:cNvGrpSpPr>
              <a:grpSpLocks/>
            </p:cNvGrpSpPr>
            <p:nvPr/>
          </p:nvGrpSpPr>
          <p:grpSpPr bwMode="auto">
            <a:xfrm>
              <a:off x="3805" y="2992"/>
              <a:ext cx="888" cy="294"/>
              <a:chOff x="3805" y="2992"/>
              <a:chExt cx="888" cy="294"/>
            </a:xfrm>
          </p:grpSpPr>
          <p:sp>
            <p:nvSpPr>
              <p:cNvPr id="76857" name="Line 104"/>
              <p:cNvSpPr>
                <a:spLocks noChangeShapeType="1"/>
              </p:cNvSpPr>
              <p:nvPr/>
            </p:nvSpPr>
            <p:spPr bwMode="auto">
              <a:xfrm>
                <a:off x="4441" y="3142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58" name="Arc 105"/>
              <p:cNvSpPr>
                <a:spLocks/>
              </p:cNvSpPr>
              <p:nvPr/>
            </p:nvSpPr>
            <p:spPr bwMode="auto">
              <a:xfrm>
                <a:off x="3853" y="2996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59" name="Arc 106"/>
              <p:cNvSpPr>
                <a:spLocks/>
              </p:cNvSpPr>
              <p:nvPr/>
            </p:nvSpPr>
            <p:spPr bwMode="auto">
              <a:xfrm flipV="1">
                <a:off x="4200" y="3053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0" name="Arc 107"/>
              <p:cNvSpPr>
                <a:spLocks/>
              </p:cNvSpPr>
              <p:nvPr/>
            </p:nvSpPr>
            <p:spPr bwMode="auto">
              <a:xfrm>
                <a:off x="4200" y="2992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1" name="Line 108"/>
              <p:cNvSpPr>
                <a:spLocks noChangeShapeType="1"/>
              </p:cNvSpPr>
              <p:nvPr/>
            </p:nvSpPr>
            <p:spPr bwMode="auto">
              <a:xfrm>
                <a:off x="4051" y="2993"/>
                <a:ext cx="15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2" name="Line 109"/>
              <p:cNvSpPr>
                <a:spLocks noChangeShapeType="1"/>
              </p:cNvSpPr>
              <p:nvPr/>
            </p:nvSpPr>
            <p:spPr bwMode="auto">
              <a:xfrm>
                <a:off x="4046" y="3283"/>
                <a:ext cx="15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3" name="Arc 110"/>
              <p:cNvSpPr>
                <a:spLocks/>
              </p:cNvSpPr>
              <p:nvPr/>
            </p:nvSpPr>
            <p:spPr bwMode="auto">
              <a:xfrm>
                <a:off x="3805" y="2993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5248" name="Text Box 112"/>
          <p:cNvSpPr txBox="1">
            <a:spLocks noChangeArrowheads="1"/>
          </p:cNvSpPr>
          <p:nvPr/>
        </p:nvSpPr>
        <p:spPr bwMode="auto">
          <a:xfrm>
            <a:off x="606425" y="5072063"/>
            <a:ext cx="7759700" cy="8477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Question: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  </a:t>
            </a:r>
            <a:r>
              <a:rPr lang="en-US" sz="2400" i="1">
                <a:solidFill>
                  <a:srgbClr val="FF3300"/>
                </a:solidFill>
                <a:latin typeface="Times New Roman" pitchFamily="1" charset="0"/>
              </a:rPr>
              <a:t>How many types of basic logic gates do we really need?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2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Completeness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{ +,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, ~ } 		is logically complete</a:t>
            </a:r>
          </a:p>
          <a:p>
            <a:r>
              <a:rPr lang="en-US"/>
              <a:t>{ </a:t>
            </a:r>
            <a:r>
              <a:rPr lang="en-US">
                <a:ea typeface="Arial" pitchFamily="1" charset="0"/>
                <a:cs typeface="Arial" pitchFamily="1" charset="0"/>
              </a:rPr>
              <a:t>•, ~ } 		is logically complete</a:t>
            </a:r>
          </a:p>
          <a:p>
            <a:pPr lvl="1">
              <a:buFont typeface="Monotype Sorts" pitchFamily="1" charset="2"/>
              <a:buNone/>
            </a:pPr>
            <a:r>
              <a:rPr lang="en-US">
                <a:ea typeface="Arial" pitchFamily="1" charset="0"/>
                <a:cs typeface="Arial" pitchFamily="1" charset="0"/>
              </a:rPr>
              <a:t>  			  		(p + q) = ~( (~p) • (~q) )</a:t>
            </a:r>
          </a:p>
          <a:p>
            <a:r>
              <a:rPr lang="en-US"/>
              <a:t>{ </a:t>
            </a:r>
            <a:r>
              <a:rPr lang="en-US">
                <a:ea typeface="Arial" pitchFamily="1" charset="0"/>
                <a:cs typeface="Arial" pitchFamily="1" charset="0"/>
              </a:rPr>
              <a:t>+, ~ } 		is logically complete</a:t>
            </a:r>
          </a:p>
          <a:p>
            <a:r>
              <a:rPr lang="en-US">
                <a:ea typeface="Arial" pitchFamily="1" charset="0"/>
                <a:cs typeface="Arial" pitchFamily="1" charset="0"/>
              </a:rPr>
              <a:t>{ +, • }		is NOT logically complete</a:t>
            </a:r>
          </a:p>
          <a:p>
            <a:r>
              <a:rPr lang="en-US">
                <a:ea typeface="Arial" pitchFamily="1" charset="0"/>
                <a:cs typeface="Arial" pitchFamily="1" charset="0"/>
              </a:rPr>
              <a:t>{ NAND } 	is logically complete</a:t>
            </a:r>
          </a:p>
          <a:p>
            <a:pPr lvl="1">
              <a:buFont typeface="Monotype Sorts" pitchFamily="1" charset="2"/>
              <a:buNone/>
            </a:pPr>
            <a:r>
              <a:rPr lang="en-US">
                <a:ea typeface="Arial" pitchFamily="1" charset="0"/>
                <a:cs typeface="Arial" pitchFamily="1" charset="0"/>
              </a:rPr>
              <a:t> 			  	 	(p NAND p) = (~p)</a:t>
            </a:r>
          </a:p>
          <a:p>
            <a:pPr lvl="1">
              <a:buFont typeface="Monotype Sorts" pitchFamily="1" charset="2"/>
              <a:buNone/>
            </a:pPr>
            <a:r>
              <a:rPr lang="en-US">
                <a:ea typeface="Arial" pitchFamily="1" charset="0"/>
                <a:cs typeface="Arial" pitchFamily="1" charset="0"/>
              </a:rPr>
              <a:t> 			  		(~p NAND ~q) = (p + q)</a:t>
            </a:r>
          </a:p>
          <a:p>
            <a:pPr lvl="1">
              <a:buFont typeface="Monotype Sorts" pitchFamily="1" charset="2"/>
              <a:buNone/>
            </a:pPr>
            <a:endParaRPr lang="en-US">
              <a:ea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Computer Circuits: Introduction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90650"/>
            <a:ext cx="7772400" cy="4548188"/>
          </a:xfrm>
        </p:spPr>
        <p:txBody>
          <a:bodyPr/>
          <a:lstStyle/>
          <a:p>
            <a:pPr>
              <a:spcBef>
                <a:spcPct val="150000"/>
              </a:spcBef>
            </a:pPr>
            <a:r>
              <a:rPr lang="en-US" sz="2600">
                <a:solidFill>
                  <a:srgbClr val="FF0000"/>
                </a:solidFill>
              </a:rPr>
              <a:t>Read [SG3]-Ch. 4.4.2</a:t>
            </a:r>
            <a:r>
              <a:rPr lang="en-US" sz="2600"/>
              <a:t>  </a:t>
            </a:r>
            <a:r>
              <a:rPr lang="en-US" sz="2600">
                <a:solidFill>
                  <a:srgbClr val="FF0000"/>
                </a:solidFill>
              </a:rPr>
              <a:t>CAREFULLY.</a:t>
            </a:r>
          </a:p>
          <a:p>
            <a:pPr lvl="2">
              <a:lnSpc>
                <a:spcPct val="100000"/>
              </a:lnSpc>
              <a:buFont typeface="Monotype Sorts" pitchFamily="1" charset="2"/>
              <a:buNone/>
            </a:pPr>
            <a:endParaRPr lang="en-US" sz="190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600"/>
              <a:t>A circuit is a collection of logic gates:</a:t>
            </a:r>
          </a:p>
          <a:p>
            <a:pPr lvl="1">
              <a:lnSpc>
                <a:spcPct val="100000"/>
              </a:lnSpc>
            </a:pPr>
            <a:r>
              <a:rPr lang="en-US"/>
              <a:t>Transforms a set of binary inputs into a set of binary outputs</a:t>
            </a:r>
          </a:p>
          <a:p>
            <a:pPr lvl="1">
              <a:lnSpc>
                <a:spcPct val="100000"/>
              </a:lnSpc>
            </a:pPr>
            <a:r>
              <a:rPr lang="en-US"/>
              <a:t>Values of the outputs depend only on the current values of the inputs</a:t>
            </a:r>
          </a:p>
          <a:p>
            <a:pPr lvl="2"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600"/>
              <a:t>Combinational circuits have no cycles in them (no outputs feed back into their own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159375"/>
            <a:ext cx="7772400" cy="936625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4.19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Diagram of a Typical Computer Circuit</a:t>
            </a:r>
          </a:p>
        </p:txBody>
      </p:sp>
      <p:pic>
        <p:nvPicPr>
          <p:cNvPr id="79875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195388"/>
            <a:ext cx="7924800" cy="351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Binary Numbers?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Reliability</a:t>
            </a:r>
            <a:endParaRPr lang="en-US" dirty="0"/>
          </a:p>
          <a:p>
            <a:pPr lvl="1"/>
            <a:r>
              <a:rPr lang="en-US" dirty="0"/>
              <a:t>Represent only two values (0 and 1), ON/OFF</a:t>
            </a:r>
          </a:p>
          <a:p>
            <a:pPr lvl="1"/>
            <a:r>
              <a:rPr lang="en-US" dirty="0"/>
              <a:t>High margin of error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Nature </a:t>
            </a:r>
            <a:r>
              <a:rPr lang="en-US" dirty="0"/>
              <a:t>of Hardware Devices</a:t>
            </a:r>
          </a:p>
          <a:p>
            <a:pPr lvl="1"/>
            <a:r>
              <a:rPr lang="en-US" dirty="0"/>
              <a:t>Many devices are “two-state” devices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Persistence </a:t>
            </a:r>
            <a:r>
              <a:rPr lang="en-US" dirty="0"/>
              <a:t>of Digital Data</a:t>
            </a:r>
          </a:p>
          <a:p>
            <a:pPr lvl="1"/>
            <a:r>
              <a:rPr lang="en-US" dirty="0"/>
              <a:t>Can store and preserve digital data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" y="1243013"/>
            <a:ext cx="7772400" cy="460375"/>
          </a:xfrm>
          <a:solidFill>
            <a:srgbClr val="FFFF66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Truth Table </a:t>
            </a:r>
            <a:r>
              <a:rPr lang="en-US" sz="2000">
                <a:solidFill>
                  <a:srgbClr val="FF0000"/>
                </a:solidFill>
                <a:sym typeface="Wingdings" pitchFamily="1" charset="2"/>
              </a:rPr>
              <a:t> Boolean Expression  Logic Circuits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80899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142"/>
          <a:stretch>
            <a:fillRect/>
          </a:stretch>
        </p:blipFill>
        <p:spPr>
          <a:xfrm>
            <a:off x="685800" y="1733550"/>
            <a:ext cx="7907338" cy="3935413"/>
          </a:xfrm>
          <a:noFill/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Circuit Construction Algorithm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57238" y="5380038"/>
            <a:ext cx="77724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74638" indent="-274638">
              <a:lnSpc>
                <a:spcPct val="90000"/>
              </a:lnSpc>
              <a:spcBef>
                <a:spcPct val="50000"/>
              </a:spcBef>
              <a:buSzPct val="75000"/>
              <a:buFont typeface="Wingdings" pitchFamily="1" charset="2"/>
              <a:buNone/>
            </a:pPr>
            <a:r>
              <a:rPr lang="en-US">
                <a:solidFill>
                  <a:srgbClr val="0000CC"/>
                </a:solidFill>
              </a:rPr>
              <a:t>Fig. 4.21: The Sum-of-Products Circuit Construction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465263"/>
            <a:ext cx="7772400" cy="4630737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sz="2600"/>
              <a:t>Sum-of-products algorithm</a:t>
            </a:r>
          </a:p>
          <a:p>
            <a:pPr lvl="1">
              <a:spcBef>
                <a:spcPct val="45000"/>
              </a:spcBef>
            </a:pPr>
            <a:r>
              <a:rPr lang="en-US"/>
              <a:t>Truth table captures every input/output possible for circuit</a:t>
            </a:r>
          </a:p>
          <a:p>
            <a:pPr lvl="1">
              <a:spcBef>
                <a:spcPct val="45000"/>
              </a:spcBef>
            </a:pPr>
            <a:r>
              <a:rPr lang="en-US"/>
              <a:t>Repeat process for each output line</a:t>
            </a:r>
          </a:p>
          <a:p>
            <a:pPr lvl="2">
              <a:spcBef>
                <a:spcPct val="45000"/>
              </a:spcBef>
            </a:pPr>
            <a:r>
              <a:rPr lang="en-US" sz="2200"/>
              <a:t>Build a Boolean expression using AND and NOT for each 1 of the output line</a:t>
            </a:r>
          </a:p>
          <a:p>
            <a:pPr lvl="2">
              <a:spcBef>
                <a:spcPct val="45000"/>
              </a:spcBef>
            </a:pPr>
            <a:r>
              <a:rPr lang="en-US" sz="2200"/>
              <a:t>Combine together all the expressions with ORs</a:t>
            </a:r>
          </a:p>
          <a:p>
            <a:pPr lvl="2">
              <a:spcBef>
                <a:spcPct val="45000"/>
              </a:spcBef>
            </a:pPr>
            <a:r>
              <a:rPr lang="en-US" sz="2200"/>
              <a:t>Build circuit from whole Boolean expression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233363"/>
            <a:ext cx="8196262" cy="800100"/>
          </a:xfrm>
          <a:noFill/>
        </p:spPr>
        <p:txBody>
          <a:bodyPr anchor="ctr"/>
          <a:lstStyle/>
          <a:p>
            <a:r>
              <a:rPr lang="en-US"/>
              <a:t>A Circuit Construction Algorithm (cont…)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47638"/>
            <a:ext cx="8196262" cy="800100"/>
          </a:xfrm>
        </p:spPr>
        <p:txBody>
          <a:bodyPr/>
          <a:lstStyle/>
          <a:p>
            <a:r>
              <a:rPr lang="en-US"/>
              <a:t>From Truth Table </a:t>
            </a:r>
            <a:r>
              <a:rPr lang="en-US">
                <a:sym typeface="Wingdings" pitchFamily="1" charset="2"/>
              </a:rPr>
              <a:t> Logic Circuits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13263"/>
            <a:ext cx="7772400" cy="1582737"/>
          </a:xfrm>
        </p:spPr>
        <p:txBody>
          <a:bodyPr/>
          <a:lstStyle/>
          <a:p>
            <a:r>
              <a:rPr lang="en-US"/>
              <a:t>Each row in the table is a logical term</a:t>
            </a:r>
          </a:p>
          <a:p>
            <a:pPr lvl="1"/>
            <a:r>
              <a:rPr lang="en-US"/>
              <a:t>X = A(~B)C + AB(~C) + ABC</a:t>
            </a:r>
            <a:br>
              <a:rPr lang="en-US"/>
            </a:br>
            <a:r>
              <a:rPr lang="en-US"/>
              <a:t>   = A(~B)C + AB(~C + C)</a:t>
            </a:r>
            <a:br>
              <a:rPr lang="en-US"/>
            </a:br>
            <a:r>
              <a:rPr lang="en-US"/>
              <a:t>   = A(~B)C + AB</a:t>
            </a:r>
          </a:p>
        </p:txBody>
      </p:sp>
      <p:graphicFrame>
        <p:nvGraphicFramePr>
          <p:cNvPr id="470276" name="Group 260"/>
          <p:cNvGraphicFramePr>
            <a:graphicFrameLocks noGrp="1"/>
          </p:cNvGraphicFramePr>
          <p:nvPr/>
        </p:nvGraphicFramePr>
        <p:xfrm>
          <a:off x="828675" y="1411288"/>
          <a:ext cx="4846638" cy="2882329"/>
        </p:xfrm>
        <a:graphic>
          <a:graphicData uri="http://schemas.openxmlformats.org/drawingml/2006/table">
            <a:tbl>
              <a:tblPr/>
              <a:tblGrid>
                <a:gridCol w="615950"/>
                <a:gridCol w="654050"/>
                <a:gridCol w="703263"/>
                <a:gridCol w="1436687"/>
                <a:gridCol w="1436688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Output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X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A(~B)C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AB(~C)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ABC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03" name="AutoShape 259"/>
          <p:cNvSpPr>
            <a:spLocks noChangeArrowheads="1"/>
          </p:cNvSpPr>
          <p:nvPr/>
        </p:nvSpPr>
        <p:spPr bwMode="auto">
          <a:xfrm>
            <a:off x="5907088" y="2017713"/>
            <a:ext cx="2760662" cy="19780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Output function: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X = A(~B)C + 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  AB(~C) + 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  ABC</a:t>
            </a:r>
          </a:p>
        </p:txBody>
      </p:sp>
      <p:sp>
        <p:nvSpPr>
          <p:cNvPr id="83004" name="AutoShape 261"/>
          <p:cNvSpPr>
            <a:spLocks noChangeArrowheads="1"/>
          </p:cNvSpPr>
          <p:nvPr/>
        </p:nvSpPr>
        <p:spPr bwMode="auto">
          <a:xfrm>
            <a:off x="6154738" y="5224463"/>
            <a:ext cx="2452687" cy="812800"/>
          </a:xfrm>
          <a:prstGeom prst="wedgeRoundRectCallout">
            <a:avLst>
              <a:gd name="adj1" fmla="val -84565"/>
              <a:gd name="adj2" fmla="val -10546"/>
              <a:gd name="adj3" fmla="val 16667"/>
            </a:avLst>
          </a:prstGeom>
          <a:solidFill>
            <a:srgbClr val="CCFF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lIns="182562" tIns="46038" rIns="182562" bIns="46038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CC"/>
                </a:solidFill>
              </a:rPr>
              <a:t>Boolean</a:t>
            </a:r>
          </a:p>
          <a:p>
            <a:r>
              <a:rPr lang="en-US" b="0">
                <a:solidFill>
                  <a:srgbClr val="0000CC"/>
                </a:solidFill>
              </a:rPr>
              <a:t>Simplification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Examples of Circuit Design And Construction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90650"/>
            <a:ext cx="7772400" cy="4324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400">
                <a:solidFill>
                  <a:srgbClr val="FF0000"/>
                </a:solidFill>
              </a:rPr>
              <a:t>Read [SG3]-Ch. 4.4.3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endParaRPr lang="en-US" sz="240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400"/>
              <a:t>Two examples: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Compare-for-equality circuit (comparator)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Addition circuit (adder)</a:t>
            </a:r>
          </a:p>
          <a:p>
            <a:pPr lvl="1">
              <a:lnSpc>
                <a:spcPct val="100000"/>
              </a:lnSpc>
            </a:pPr>
            <a:endParaRPr lang="en-US" sz="180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400"/>
              <a:t>REMARKS:  Both circuits can be built using the sum-of-products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Comparator Circuit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33475"/>
            <a:ext cx="7772400" cy="284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/>
              <a:t>Given two </a:t>
            </a:r>
            <a:r>
              <a:rPr lang="en-US" sz="2400" i="1"/>
              <a:t>n</a:t>
            </a:r>
            <a:r>
              <a:rPr lang="en-US" sz="2400"/>
              <a:t>-bit strings, </a:t>
            </a:r>
            <a:r>
              <a:rPr lang="en-US" sz="2400" i="1"/>
              <a:t>A</a:t>
            </a:r>
            <a:r>
              <a:rPr lang="en-US" sz="2400"/>
              <a:t> and </a:t>
            </a:r>
            <a:r>
              <a:rPr lang="en-US" sz="2400" i="1"/>
              <a:t>B</a:t>
            </a:r>
            <a:r>
              <a:rPr lang="en-US" sz="2400"/>
              <a:t>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 i="1"/>
              <a:t>A </a:t>
            </a:r>
            <a:r>
              <a:rPr lang="en-US" sz="2000"/>
              <a:t>= (</a:t>
            </a:r>
            <a:r>
              <a:rPr lang="en-US" sz="2000" i="1"/>
              <a:t>a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, …,</a:t>
            </a:r>
            <a:r>
              <a:rPr lang="en-US" sz="2000" i="1"/>
              <a:t>a</a:t>
            </a:r>
            <a:r>
              <a:rPr lang="en-US" sz="2000" baseline="-25000"/>
              <a:t>1</a:t>
            </a:r>
            <a:r>
              <a:rPr lang="en-US" sz="2000"/>
              <a:t>, </a:t>
            </a:r>
            <a:r>
              <a:rPr lang="en-US" sz="2000" i="1"/>
              <a:t>a</a:t>
            </a:r>
            <a:r>
              <a:rPr lang="en-US" sz="2000" baseline="-25000"/>
              <a:t>0</a:t>
            </a:r>
            <a:r>
              <a:rPr lang="en-US" sz="2000"/>
              <a:t>) and </a:t>
            </a:r>
            <a:r>
              <a:rPr lang="en-US" sz="2000" i="1"/>
              <a:t>B </a:t>
            </a:r>
            <a:r>
              <a:rPr lang="en-US" sz="2000"/>
              <a:t>= (</a:t>
            </a:r>
            <a:r>
              <a:rPr lang="en-US" sz="2000" i="1"/>
              <a:t>b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, …,</a:t>
            </a:r>
            <a:r>
              <a:rPr lang="en-US" sz="2000" i="1"/>
              <a:t>b</a:t>
            </a:r>
            <a:r>
              <a:rPr lang="en-US" sz="2000" baseline="-25000"/>
              <a:t>1</a:t>
            </a:r>
            <a:r>
              <a:rPr lang="en-US" sz="2000"/>
              <a:t>, </a:t>
            </a:r>
            <a:r>
              <a:rPr lang="en-US" sz="2000" i="1"/>
              <a:t>b</a:t>
            </a:r>
            <a:r>
              <a:rPr lang="en-US" sz="2000" baseline="-25000"/>
              <a:t>0</a:t>
            </a:r>
            <a:r>
              <a:rPr lang="en-US" sz="2000"/>
              <a:t>)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/>
              <a:t>Is </a:t>
            </a:r>
            <a:r>
              <a:rPr lang="en-US" sz="2400" i="1"/>
              <a:t>A</a:t>
            </a:r>
            <a:r>
              <a:rPr lang="en-US" sz="2400"/>
              <a:t> = </a:t>
            </a:r>
            <a:r>
              <a:rPr lang="en-US" sz="2400" i="1"/>
              <a:t>B</a:t>
            </a:r>
            <a:r>
              <a:rPr lang="en-US" sz="2400"/>
              <a:t> 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/>
              <a:t>All the corresponding bits must be equal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/>
              <a:t>Namely, </a:t>
            </a:r>
            <a:r>
              <a:rPr lang="en-US" sz="2000" i="1"/>
              <a:t>a</a:t>
            </a:r>
            <a:r>
              <a:rPr lang="en-US" sz="2000" baseline="-25000"/>
              <a:t>0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baseline="-25000"/>
              <a:t>0</a:t>
            </a:r>
            <a:r>
              <a:rPr lang="en-US" sz="2000"/>
              <a:t>,  </a:t>
            </a:r>
            <a:r>
              <a:rPr lang="en-US" sz="2000" i="1"/>
              <a:t>a</a:t>
            </a:r>
            <a:r>
              <a:rPr lang="en-US" sz="2000" baseline="-25000"/>
              <a:t>1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baseline="-25000"/>
              <a:t>1</a:t>
            </a:r>
            <a:r>
              <a:rPr lang="en-US" sz="2000"/>
              <a:t>,…,  </a:t>
            </a:r>
            <a:r>
              <a:rPr lang="en-US" sz="2000" i="1"/>
              <a:t>a</a:t>
            </a:r>
            <a:r>
              <a:rPr lang="en-US" sz="2000" i="1" baseline="-25000"/>
              <a:t>n</a:t>
            </a:r>
            <a:r>
              <a:rPr lang="en-US" sz="2000" baseline="-25000"/>
              <a:t>-2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i="1" baseline="-25000"/>
              <a:t>n</a:t>
            </a:r>
            <a:r>
              <a:rPr lang="en-US" sz="2000" baseline="-25000"/>
              <a:t>-2</a:t>
            </a:r>
            <a:r>
              <a:rPr lang="en-US" sz="2000"/>
              <a:t>,  </a:t>
            </a:r>
            <a:r>
              <a:rPr lang="en-US" sz="2000" i="1"/>
              <a:t>a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,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sz="200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/>
              <a:t>Some small examples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81500" y="3816350"/>
            <a:ext cx="3314700" cy="2162175"/>
            <a:chOff x="519" y="1198"/>
            <a:chExt cx="2088" cy="1362"/>
          </a:xfrm>
        </p:grpSpPr>
        <p:grpSp>
          <p:nvGrpSpPr>
            <p:cNvPr id="85007" name="Group 5"/>
            <p:cNvGrpSpPr>
              <a:grpSpLocks/>
            </p:cNvGrpSpPr>
            <p:nvPr/>
          </p:nvGrpSpPr>
          <p:grpSpPr bwMode="auto">
            <a:xfrm>
              <a:off x="522" y="1493"/>
              <a:ext cx="1062" cy="477"/>
              <a:chOff x="302" y="2177"/>
              <a:chExt cx="1062" cy="477"/>
            </a:xfrm>
          </p:grpSpPr>
          <p:sp>
            <p:nvSpPr>
              <p:cNvPr id="85025" name="Rectangle 6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85026" name="Rectangle 7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3366CC"/>
                    </a:solidFill>
                  </a:rPr>
                  <a:t>1-CE</a:t>
                </a:r>
              </a:p>
            </p:txBody>
          </p:sp>
          <p:sp>
            <p:nvSpPr>
              <p:cNvPr id="85027" name="Line 8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8" name="Line 9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9" name="Line 10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0" name="Rectangle 11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grpSp>
          <p:nvGrpSpPr>
            <p:cNvPr id="85008" name="Group 12"/>
            <p:cNvGrpSpPr>
              <a:grpSpLocks/>
            </p:cNvGrpSpPr>
            <p:nvPr/>
          </p:nvGrpSpPr>
          <p:grpSpPr bwMode="auto">
            <a:xfrm>
              <a:off x="519" y="2021"/>
              <a:ext cx="1062" cy="477"/>
              <a:chOff x="302" y="2177"/>
              <a:chExt cx="1062" cy="477"/>
            </a:xfrm>
          </p:grpSpPr>
          <p:sp>
            <p:nvSpPr>
              <p:cNvPr id="85019" name="Rectangle 13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85020" name="Rectangle 14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3366CC"/>
                    </a:solidFill>
                  </a:rPr>
                  <a:t>1-CE</a:t>
                </a:r>
              </a:p>
            </p:txBody>
          </p:sp>
          <p:sp>
            <p:nvSpPr>
              <p:cNvPr id="85021" name="Line 15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2" name="Line 16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3" name="Line 17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4" name="Rectangle 18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grpSp>
          <p:nvGrpSpPr>
            <p:cNvPr id="85009" name="Group 19"/>
            <p:cNvGrpSpPr>
              <a:grpSpLocks/>
            </p:cNvGrpSpPr>
            <p:nvPr/>
          </p:nvGrpSpPr>
          <p:grpSpPr bwMode="auto">
            <a:xfrm>
              <a:off x="1740" y="1843"/>
              <a:ext cx="867" cy="314"/>
              <a:chOff x="1947" y="1843"/>
              <a:chExt cx="867" cy="314"/>
            </a:xfrm>
          </p:grpSpPr>
          <p:sp>
            <p:nvSpPr>
              <p:cNvPr id="85015" name="AutoShape 20"/>
              <p:cNvSpPr>
                <a:spLocks noChangeArrowheads="1"/>
              </p:cNvSpPr>
              <p:nvPr/>
            </p:nvSpPr>
            <p:spPr bwMode="auto">
              <a:xfrm>
                <a:off x="2190" y="1843"/>
                <a:ext cx="366" cy="314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 sz="1600" b="0">
                  <a:solidFill>
                    <a:srgbClr val="3366CC"/>
                  </a:solidFill>
                </a:endParaRPr>
              </a:p>
            </p:txBody>
          </p:sp>
          <p:sp>
            <p:nvSpPr>
              <p:cNvPr id="85016" name="Line 21"/>
              <p:cNvSpPr>
                <a:spLocks noChangeShapeType="1"/>
              </p:cNvSpPr>
              <p:nvPr/>
            </p:nvSpPr>
            <p:spPr bwMode="auto">
              <a:xfrm>
                <a:off x="2549" y="2008"/>
                <a:ext cx="265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7" name="Line 22"/>
              <p:cNvSpPr>
                <a:spLocks noChangeShapeType="1"/>
              </p:cNvSpPr>
              <p:nvPr/>
            </p:nvSpPr>
            <p:spPr bwMode="auto">
              <a:xfrm>
                <a:off x="1950" y="2069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8" name="Line 23"/>
              <p:cNvSpPr>
                <a:spLocks noChangeShapeType="1"/>
              </p:cNvSpPr>
              <p:nvPr/>
            </p:nvSpPr>
            <p:spPr bwMode="auto">
              <a:xfrm>
                <a:off x="1947" y="1931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10" name="Group 24"/>
            <p:cNvGrpSpPr>
              <a:grpSpLocks/>
            </p:cNvGrpSpPr>
            <p:nvPr/>
          </p:nvGrpSpPr>
          <p:grpSpPr bwMode="auto">
            <a:xfrm>
              <a:off x="1575" y="1741"/>
              <a:ext cx="169" cy="531"/>
              <a:chOff x="1575" y="1741"/>
              <a:chExt cx="379" cy="531"/>
            </a:xfrm>
          </p:grpSpPr>
          <p:sp>
            <p:nvSpPr>
              <p:cNvPr id="85013" name="Line 25"/>
              <p:cNvSpPr>
                <a:spLocks noChangeShapeType="1"/>
              </p:cNvSpPr>
              <p:nvPr/>
            </p:nvSpPr>
            <p:spPr bwMode="auto">
              <a:xfrm flipH="1" flipV="1">
                <a:off x="1576" y="1741"/>
                <a:ext cx="378" cy="1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4" name="Line 26"/>
              <p:cNvSpPr>
                <a:spLocks noChangeShapeType="1"/>
              </p:cNvSpPr>
              <p:nvPr/>
            </p:nvSpPr>
            <p:spPr bwMode="auto">
              <a:xfrm flipH="1">
                <a:off x="1575" y="2070"/>
                <a:ext cx="377" cy="20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011" name="Rectangle 27"/>
            <p:cNvSpPr>
              <a:spLocks noChangeArrowheads="1"/>
            </p:cNvSpPr>
            <p:nvPr/>
          </p:nvSpPr>
          <p:spPr bwMode="auto">
            <a:xfrm>
              <a:off x="875" y="1489"/>
              <a:ext cx="1563" cy="1071"/>
            </a:xfrm>
            <a:prstGeom prst="rect">
              <a:avLst/>
            </a:prstGeom>
            <a:solidFill>
              <a:srgbClr val="CCFFCC">
                <a:alpha val="43137"/>
              </a:srgbClr>
            </a:solidFill>
            <a:ln w="254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5012" name="Text Box 28"/>
            <p:cNvSpPr txBox="1">
              <a:spLocks noChangeArrowheads="1"/>
            </p:cNvSpPr>
            <p:nvPr/>
          </p:nvSpPr>
          <p:spPr bwMode="auto">
            <a:xfrm>
              <a:off x="888" y="1198"/>
              <a:ext cx="1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2-bit comparator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039813" y="4189413"/>
            <a:ext cx="2424112" cy="1211262"/>
            <a:chOff x="2802" y="1195"/>
            <a:chExt cx="1527" cy="763"/>
          </a:xfrm>
        </p:grpSpPr>
        <p:grpSp>
          <p:nvGrpSpPr>
            <p:cNvPr id="84999" name="Group 71"/>
            <p:cNvGrpSpPr>
              <a:grpSpLocks/>
            </p:cNvGrpSpPr>
            <p:nvPr/>
          </p:nvGrpSpPr>
          <p:grpSpPr bwMode="auto">
            <a:xfrm>
              <a:off x="2958" y="1481"/>
              <a:ext cx="1062" cy="477"/>
              <a:chOff x="302" y="2177"/>
              <a:chExt cx="1062" cy="477"/>
            </a:xfrm>
          </p:grpSpPr>
          <p:sp>
            <p:nvSpPr>
              <p:cNvPr id="85001" name="Rectangle 72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85002" name="Rectangle 73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3366CC"/>
                    </a:solidFill>
                  </a:rPr>
                  <a:t>1-CE</a:t>
                </a:r>
              </a:p>
            </p:txBody>
          </p:sp>
          <p:sp>
            <p:nvSpPr>
              <p:cNvPr id="85003" name="Line 74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4" name="Line 75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5" name="Line 76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6" name="Rectangle 77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sp>
          <p:nvSpPr>
            <p:cNvPr id="85000" name="Text Box 78"/>
            <p:cNvSpPr txBox="1">
              <a:spLocks noChangeArrowheads="1"/>
            </p:cNvSpPr>
            <p:nvPr/>
          </p:nvSpPr>
          <p:spPr bwMode="auto">
            <a:xfrm>
              <a:off x="2802" y="1195"/>
              <a:ext cx="1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1-bit comparator</a:t>
              </a:r>
            </a:p>
          </p:txBody>
        </p:sp>
      </p:grpSp>
      <p:sp>
        <p:nvSpPr>
          <p:cNvPr id="646223" name="Text Box 79"/>
          <p:cNvSpPr txBox="1">
            <a:spLocks noChangeArrowheads="1"/>
          </p:cNvSpPr>
          <p:nvPr/>
        </p:nvSpPr>
        <p:spPr bwMode="auto">
          <a:xfrm>
            <a:off x="577850" y="5757863"/>
            <a:ext cx="3536950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Recurring Principle:</a:t>
            </a:r>
          </a:p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   </a:t>
            </a:r>
            <a:r>
              <a:rPr lang="en-US" i="1">
                <a:solidFill>
                  <a:srgbClr val="FF3300"/>
                </a:solidFill>
                <a:latin typeface="Times New Roman" pitchFamily="1" charset="0"/>
              </a:rPr>
              <a:t>The Use of Top-Down Design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2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4-bit Comparator Circuit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20713" y="1276350"/>
            <a:ext cx="4451350" cy="3557588"/>
            <a:chOff x="516" y="877"/>
            <a:chExt cx="2804" cy="2241"/>
          </a:xfrm>
        </p:grpSpPr>
        <p:grpSp>
          <p:nvGrpSpPr>
            <p:cNvPr id="86022" name="Group 18"/>
            <p:cNvGrpSpPr>
              <a:grpSpLocks/>
            </p:cNvGrpSpPr>
            <p:nvPr/>
          </p:nvGrpSpPr>
          <p:grpSpPr bwMode="auto">
            <a:xfrm>
              <a:off x="522" y="1493"/>
              <a:ext cx="1062" cy="477"/>
              <a:chOff x="302" y="2177"/>
              <a:chExt cx="1062" cy="477"/>
            </a:xfrm>
          </p:grpSpPr>
          <p:sp>
            <p:nvSpPr>
              <p:cNvPr id="86056" name="Rectangle 19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86057" name="Rectangle 20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58" name="Line 21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9" name="Line 22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0" name="Line 23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1" name="Rectangle 24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grpSp>
          <p:nvGrpSpPr>
            <p:cNvPr id="86023" name="Group 25"/>
            <p:cNvGrpSpPr>
              <a:grpSpLocks/>
            </p:cNvGrpSpPr>
            <p:nvPr/>
          </p:nvGrpSpPr>
          <p:grpSpPr bwMode="auto">
            <a:xfrm>
              <a:off x="517" y="967"/>
              <a:ext cx="1062" cy="477"/>
              <a:chOff x="302" y="2177"/>
              <a:chExt cx="1062" cy="477"/>
            </a:xfrm>
          </p:grpSpPr>
          <p:sp>
            <p:nvSpPr>
              <p:cNvPr id="86050" name="Rectangle 26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86051" name="Rectangle 27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52" name="Line 28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3" name="Line 29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4" name="Line 30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5" name="Rectangle 31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grpSp>
          <p:nvGrpSpPr>
            <p:cNvPr id="86024" name="Group 32"/>
            <p:cNvGrpSpPr>
              <a:grpSpLocks/>
            </p:cNvGrpSpPr>
            <p:nvPr/>
          </p:nvGrpSpPr>
          <p:grpSpPr bwMode="auto">
            <a:xfrm>
              <a:off x="519" y="2021"/>
              <a:ext cx="1062" cy="477"/>
              <a:chOff x="302" y="2177"/>
              <a:chExt cx="1062" cy="477"/>
            </a:xfrm>
          </p:grpSpPr>
          <p:sp>
            <p:nvSpPr>
              <p:cNvPr id="86044" name="Rectangle 33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86045" name="Rectangle 34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46" name="Line 35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7" name="Line 36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8" name="Line 37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9" name="Rectangle 38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  <p:grpSp>
          <p:nvGrpSpPr>
            <p:cNvPr id="86025" name="Group 39"/>
            <p:cNvGrpSpPr>
              <a:grpSpLocks/>
            </p:cNvGrpSpPr>
            <p:nvPr/>
          </p:nvGrpSpPr>
          <p:grpSpPr bwMode="auto">
            <a:xfrm>
              <a:off x="516" y="2549"/>
              <a:ext cx="1062" cy="477"/>
              <a:chOff x="302" y="2177"/>
              <a:chExt cx="1062" cy="477"/>
            </a:xfrm>
          </p:grpSpPr>
          <p:sp>
            <p:nvSpPr>
              <p:cNvPr id="86038" name="Rectangle 40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86039" name="Rectangle 41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40" name="Line 42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1" name="Line 43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2" name="Line 44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3" name="Rectangle 45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sp>
          <p:nvSpPr>
            <p:cNvPr id="86026" name="AutoShape 55"/>
            <p:cNvSpPr>
              <a:spLocks noChangeArrowheads="1"/>
            </p:cNvSpPr>
            <p:nvPr/>
          </p:nvSpPr>
          <p:spPr bwMode="auto">
            <a:xfrm>
              <a:off x="2190" y="1690"/>
              <a:ext cx="742" cy="636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3366CC"/>
                  </a:solidFill>
                </a:rPr>
                <a:t>4-input</a:t>
              </a:r>
            </a:p>
            <a:p>
              <a:r>
                <a:rPr lang="en-US">
                  <a:solidFill>
                    <a:srgbClr val="3366CC"/>
                  </a:solidFill>
                </a:rPr>
                <a:t>AND</a:t>
              </a:r>
            </a:p>
          </p:txBody>
        </p:sp>
        <p:sp>
          <p:nvSpPr>
            <p:cNvPr id="86027" name="Line 56"/>
            <p:cNvSpPr>
              <a:spLocks noChangeShapeType="1"/>
            </p:cNvSpPr>
            <p:nvPr/>
          </p:nvSpPr>
          <p:spPr bwMode="auto">
            <a:xfrm>
              <a:off x="2927" y="2008"/>
              <a:ext cx="393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8" name="Line 57"/>
            <p:cNvSpPr>
              <a:spLocks noChangeShapeType="1"/>
            </p:cNvSpPr>
            <p:nvPr/>
          </p:nvSpPr>
          <p:spPr bwMode="auto">
            <a:xfrm>
              <a:off x="1953" y="2207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9" name="Line 64"/>
            <p:cNvSpPr>
              <a:spLocks noChangeShapeType="1"/>
            </p:cNvSpPr>
            <p:nvPr/>
          </p:nvSpPr>
          <p:spPr bwMode="auto">
            <a:xfrm>
              <a:off x="1950" y="2069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0" name="Line 65"/>
            <p:cNvSpPr>
              <a:spLocks noChangeShapeType="1"/>
            </p:cNvSpPr>
            <p:nvPr/>
          </p:nvSpPr>
          <p:spPr bwMode="auto">
            <a:xfrm>
              <a:off x="1947" y="1931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1" name="Line 66"/>
            <p:cNvSpPr>
              <a:spLocks noChangeShapeType="1"/>
            </p:cNvSpPr>
            <p:nvPr/>
          </p:nvSpPr>
          <p:spPr bwMode="auto">
            <a:xfrm>
              <a:off x="1944" y="1793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6032" name="Group 71"/>
            <p:cNvGrpSpPr>
              <a:grpSpLocks/>
            </p:cNvGrpSpPr>
            <p:nvPr/>
          </p:nvGrpSpPr>
          <p:grpSpPr bwMode="auto">
            <a:xfrm>
              <a:off x="1573" y="1216"/>
              <a:ext cx="381" cy="1581"/>
              <a:chOff x="1573" y="1216"/>
              <a:chExt cx="728" cy="1581"/>
            </a:xfrm>
          </p:grpSpPr>
          <p:sp>
            <p:nvSpPr>
              <p:cNvPr id="86034" name="Line 67"/>
              <p:cNvSpPr>
                <a:spLocks noChangeShapeType="1"/>
              </p:cNvSpPr>
              <p:nvPr/>
            </p:nvSpPr>
            <p:spPr bwMode="auto">
              <a:xfrm flipH="1" flipV="1">
                <a:off x="1573" y="1216"/>
                <a:ext cx="713" cy="57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5" name="Line 68"/>
              <p:cNvSpPr>
                <a:spLocks noChangeShapeType="1"/>
              </p:cNvSpPr>
              <p:nvPr/>
            </p:nvSpPr>
            <p:spPr bwMode="auto">
              <a:xfrm flipH="1">
                <a:off x="1579" y="2211"/>
                <a:ext cx="713" cy="58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6" name="Line 69"/>
              <p:cNvSpPr>
                <a:spLocks noChangeShapeType="1"/>
              </p:cNvSpPr>
              <p:nvPr/>
            </p:nvSpPr>
            <p:spPr bwMode="auto">
              <a:xfrm flipH="1" flipV="1">
                <a:off x="1579" y="1741"/>
                <a:ext cx="722" cy="1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7" name="Line 70"/>
              <p:cNvSpPr>
                <a:spLocks noChangeShapeType="1"/>
              </p:cNvSpPr>
              <p:nvPr/>
            </p:nvSpPr>
            <p:spPr bwMode="auto">
              <a:xfrm flipH="1">
                <a:off x="1576" y="2070"/>
                <a:ext cx="722" cy="20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033" name="Rectangle 73"/>
            <p:cNvSpPr>
              <a:spLocks noChangeArrowheads="1"/>
            </p:cNvSpPr>
            <p:nvPr/>
          </p:nvSpPr>
          <p:spPr bwMode="auto">
            <a:xfrm>
              <a:off x="878" y="877"/>
              <a:ext cx="2231" cy="2241"/>
            </a:xfrm>
            <a:prstGeom prst="rect">
              <a:avLst/>
            </a:prstGeom>
            <a:solidFill>
              <a:srgbClr val="CCFFCC">
                <a:alpha val="43137"/>
              </a:srgbClr>
            </a:solidFill>
            <a:ln w="254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</a:bodyPr>
            <a:lstStyle/>
            <a:p>
              <a:pPr algn="r"/>
              <a:r>
                <a:rPr lang="en-US" sz="2400">
                  <a:solidFill>
                    <a:srgbClr val="009900"/>
                  </a:solidFill>
                </a:rPr>
                <a:t>4-bit </a:t>
              </a:r>
            </a:p>
            <a:p>
              <a:pPr algn="r"/>
              <a:r>
                <a:rPr lang="en-US" sz="2400">
                  <a:solidFill>
                    <a:srgbClr val="009900"/>
                  </a:solidFill>
                </a:rPr>
                <a:t>comparator</a:t>
              </a:r>
            </a:p>
          </p:txBody>
        </p:sp>
      </p:grpSp>
      <p:sp>
        <p:nvSpPr>
          <p:cNvPr id="647243" name="Text Box 75"/>
          <p:cNvSpPr txBox="1">
            <a:spLocks noChangeArrowheads="1"/>
          </p:cNvSpPr>
          <p:nvPr/>
        </p:nvSpPr>
        <p:spPr bwMode="auto">
          <a:xfrm>
            <a:off x="5221288" y="5208588"/>
            <a:ext cx="3536950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Recurring Principle:</a:t>
            </a:r>
          </a:p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   </a:t>
            </a:r>
            <a:r>
              <a:rPr lang="en-US" i="1">
                <a:solidFill>
                  <a:srgbClr val="FF3300"/>
                </a:solidFill>
                <a:latin typeface="Times New Roman" pitchFamily="1" charset="0"/>
              </a:rPr>
              <a:t>The Use of Top-Down Design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  <p:sp>
        <p:nvSpPr>
          <p:cNvPr id="647246" name="AutoShape 78"/>
          <p:cNvSpPr>
            <a:spLocks noChangeArrowheads="1"/>
          </p:cNvSpPr>
          <p:nvPr/>
        </p:nvSpPr>
        <p:spPr bwMode="auto">
          <a:xfrm>
            <a:off x="5065713" y="3760788"/>
            <a:ext cx="3802062" cy="1349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CC"/>
                </a:solidFill>
              </a:rPr>
              <a:t>Constructed by suitably</a:t>
            </a:r>
            <a:br>
              <a:rPr lang="en-US" b="0">
                <a:solidFill>
                  <a:srgbClr val="0000CC"/>
                </a:solidFill>
              </a:rPr>
            </a:br>
            <a:r>
              <a:rPr lang="en-US" b="0">
                <a:solidFill>
                  <a:srgbClr val="0000CC"/>
                </a:solidFill>
              </a:rPr>
              <a:t> combining </a:t>
            </a:r>
            <a:r>
              <a:rPr lang="en-US" b="0" i="1">
                <a:solidFill>
                  <a:srgbClr val="0000CC"/>
                </a:solidFill>
              </a:rPr>
              <a:t>simpler</a:t>
            </a:r>
            <a:r>
              <a:rPr lang="en-US" b="0">
                <a:solidFill>
                  <a:srgbClr val="0000CC"/>
                </a:solidFill>
              </a:rPr>
              <a:t> circuits</a:t>
            </a:r>
          </a:p>
          <a:p>
            <a:endParaRPr lang="en-US">
              <a:solidFill>
                <a:srgbClr val="0000CC"/>
              </a:solidFill>
            </a:endParaRPr>
          </a:p>
          <a:p>
            <a:r>
              <a:rPr lang="en-US" sz="2400">
                <a:solidFill>
                  <a:srgbClr val="009900"/>
                </a:solidFill>
              </a:rPr>
              <a:t>4-CE</a:t>
            </a:r>
            <a:r>
              <a:rPr lang="en-US" b="0">
                <a:solidFill>
                  <a:srgbClr val="0000CC"/>
                </a:solidFill>
              </a:rPr>
              <a:t> is made-from 1-CE’s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243" grpId="0" animBg="1"/>
      <p:bldP spid="64724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1-CE circuit truth table</a:t>
            </a:r>
          </a:p>
        </p:txBody>
      </p:sp>
      <p:graphicFrame>
        <p:nvGraphicFramePr>
          <p:cNvPr id="625694" name="Group 30"/>
          <p:cNvGraphicFramePr>
            <a:graphicFrameLocks noGrp="1"/>
          </p:cNvGraphicFramePr>
          <p:nvPr>
            <p:ph type="tbl" idx="1"/>
          </p:nvPr>
        </p:nvGraphicFramePr>
        <p:xfrm>
          <a:off x="833438" y="2697163"/>
          <a:ext cx="7700962" cy="2667000"/>
        </p:xfrm>
        <a:graphic>
          <a:graphicData uri="http://schemas.openxmlformats.org/drawingml/2006/table">
            <a:tbl>
              <a:tblPr/>
              <a:tblGrid>
                <a:gridCol w="2566987"/>
                <a:gridCol w="2566988"/>
                <a:gridCol w="25669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Output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69" name="Rectangle 2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A Compare-for-equality Circuit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28775"/>
            <a:ext cx="7772400" cy="44672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1-CE Boolean expression</a:t>
            </a:r>
          </a:p>
          <a:p>
            <a:pPr lvl="1">
              <a:spcBef>
                <a:spcPct val="100000"/>
              </a:spcBef>
            </a:pPr>
            <a:r>
              <a:rPr lang="en-US" u="sng"/>
              <a:t>First case</a:t>
            </a:r>
            <a:r>
              <a:rPr lang="en-US"/>
              <a:t>: (~a) * (~b)</a:t>
            </a:r>
          </a:p>
          <a:p>
            <a:pPr lvl="1">
              <a:spcBef>
                <a:spcPct val="100000"/>
              </a:spcBef>
            </a:pPr>
            <a:r>
              <a:rPr lang="en-US" u="sng"/>
              <a:t>Second case</a:t>
            </a:r>
            <a:r>
              <a:rPr lang="en-US"/>
              <a:t>: a * b</a:t>
            </a:r>
          </a:p>
          <a:p>
            <a:pPr lvl="1">
              <a:spcBef>
                <a:spcPct val="100000"/>
              </a:spcBef>
            </a:pPr>
            <a:r>
              <a:rPr lang="en-US" u="sng"/>
              <a:t>Combined</a:t>
            </a:r>
            <a:r>
              <a:rPr lang="en-US"/>
              <a:t>:</a:t>
            </a:r>
          </a:p>
          <a:p>
            <a:pPr lvl="2">
              <a:spcBef>
                <a:spcPct val="100000"/>
              </a:spcBef>
              <a:buFont typeface="Monotype Sorts" pitchFamily="1" charset="2"/>
              <a:buNone/>
            </a:pPr>
            <a:r>
              <a:rPr lang="en-US" i="0"/>
              <a:t>(</a:t>
            </a:r>
            <a:r>
              <a:rPr lang="en-US"/>
              <a:t>a*b</a:t>
            </a:r>
            <a:r>
              <a:rPr lang="en-US" i="0"/>
              <a:t>)</a:t>
            </a:r>
            <a:r>
              <a:rPr lang="en-US"/>
              <a:t> + </a:t>
            </a:r>
            <a:r>
              <a:rPr lang="en-US" i="0"/>
              <a:t>(</a:t>
            </a:r>
            <a:r>
              <a:rPr lang="en-US"/>
              <a:t>~a * ~b</a:t>
            </a:r>
            <a:r>
              <a:rPr lang="en-US" i="0"/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219075"/>
            <a:ext cx="8196262" cy="800100"/>
          </a:xfrm>
          <a:noFill/>
        </p:spPr>
        <p:txBody>
          <a:bodyPr anchor="ctr"/>
          <a:lstStyle/>
          <a:p>
            <a:r>
              <a:rPr lang="en-US"/>
              <a:t>A Compare-for-equality Circuit (cont…)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073650"/>
            <a:ext cx="7772400" cy="102235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4.22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One-Bit Compare for Equality Circuit</a:t>
            </a:r>
          </a:p>
        </p:txBody>
      </p:sp>
      <p:pic>
        <p:nvPicPr>
          <p:cNvPr id="89091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04900"/>
            <a:ext cx="7239000" cy="3663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two Binary Numbers…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r>
              <a:rPr lang="en-US" sz="2400"/>
              <a:t>Similar to those for decimal # (simpler)</a:t>
            </a:r>
          </a:p>
          <a:p>
            <a:pPr lvl="1"/>
            <a:r>
              <a:rPr lang="en-US" sz="2000"/>
              <a:t>Actually, use the same algorithm!</a:t>
            </a:r>
          </a:p>
          <a:p>
            <a:r>
              <a:rPr lang="en-US" sz="2400"/>
              <a:t>To add two bits, we have</a:t>
            </a:r>
          </a:p>
          <a:p>
            <a:pPr lvl="1"/>
            <a:r>
              <a:rPr lang="en-US" sz="2000"/>
              <a:t>0 + 0 = 0</a:t>
            </a:r>
          </a:p>
          <a:p>
            <a:pPr lvl="1"/>
            <a:r>
              <a:rPr lang="en-US" sz="2000"/>
              <a:t>0 + 1 = 1</a:t>
            </a:r>
          </a:p>
          <a:p>
            <a:pPr lvl="1"/>
            <a:r>
              <a:rPr lang="en-US" sz="2000"/>
              <a:t>1 + 0 = 1</a:t>
            </a:r>
          </a:p>
          <a:p>
            <a:pPr lvl="1"/>
            <a:r>
              <a:rPr lang="en-US" sz="2000"/>
              <a:t>1 + 1 = 0  (with carry 1)</a:t>
            </a:r>
          </a:p>
          <a:p>
            <a:r>
              <a:rPr lang="en-US" sz="2400"/>
              <a:t>What about adding three bits?</a:t>
            </a:r>
          </a:p>
          <a:p>
            <a:r>
              <a:rPr lang="en-US" sz="2400"/>
              <a:t>Adding two binary numbers: (do it yourself)</a:t>
            </a:r>
          </a:p>
          <a:p>
            <a:pPr lvl="1">
              <a:buFont typeface="Monotype Sorts" pitchFamily="1" charset="2"/>
              <a:buNone/>
            </a:pPr>
            <a:r>
              <a:rPr lang="en-US" sz="2000"/>
              <a:t>  	101101100</a:t>
            </a:r>
          </a:p>
          <a:p>
            <a:pPr lvl="1">
              <a:buFont typeface="Monotype Sorts" pitchFamily="1" charset="2"/>
              <a:buNone/>
            </a:pPr>
            <a:r>
              <a:rPr lang="en-US" sz="2000"/>
              <a:t>  	110101010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Binary Computers: Reliability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Reliability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computer store info using electronic devices</a:t>
            </a:r>
          </a:p>
          <a:p>
            <a:pPr lvl="1"/>
            <a:r>
              <a:rPr lang="en-US" dirty="0"/>
              <a:t>electronic quantities measured by: </a:t>
            </a:r>
          </a:p>
          <a:p>
            <a:pPr lvl="2"/>
            <a:r>
              <a:rPr lang="en-US" dirty="0"/>
              <a:t> voltage, current, charge, etc</a:t>
            </a:r>
          </a:p>
          <a:p>
            <a:pPr lvl="1"/>
            <a:r>
              <a:rPr lang="en-US" dirty="0"/>
              <a:t>These quantities are not always reliable!</a:t>
            </a:r>
          </a:p>
          <a:p>
            <a:pPr lvl="2"/>
            <a:r>
              <a:rPr lang="en-US" dirty="0"/>
              <a:t>esp. for old equipments</a:t>
            </a:r>
          </a:p>
          <a:p>
            <a:pPr lvl="2"/>
            <a:r>
              <a:rPr lang="en-US" dirty="0"/>
              <a:t>Also, the range of voltage changes with advances in hardware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Addition Circuit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33500"/>
            <a:ext cx="7772400" cy="4614863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Addition circuit</a:t>
            </a:r>
          </a:p>
          <a:p>
            <a:pPr lvl="1">
              <a:spcBef>
                <a:spcPct val="80000"/>
              </a:spcBef>
            </a:pPr>
            <a:r>
              <a:rPr lang="en-US"/>
              <a:t>Adds two unsigned binary integers, setting output bits and an overflow</a:t>
            </a:r>
          </a:p>
          <a:p>
            <a:pPr lvl="1">
              <a:spcBef>
                <a:spcPct val="80000"/>
              </a:spcBef>
            </a:pPr>
            <a:r>
              <a:rPr lang="en-US"/>
              <a:t>Built from 1-bit adders (1-ADD)</a:t>
            </a:r>
          </a:p>
          <a:p>
            <a:pPr lvl="1">
              <a:spcBef>
                <a:spcPct val="80000"/>
              </a:spcBef>
            </a:pPr>
            <a:r>
              <a:rPr lang="en-US"/>
              <a:t>Starting with rightmost bits, each pair produces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A value for the output sum-bit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A carry bit for next place to the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sz="2600"/>
              <a:t>1-ADD truth table</a:t>
            </a:r>
          </a:p>
          <a:p>
            <a:pPr lvl="1">
              <a:spcBef>
                <a:spcPct val="70000"/>
              </a:spcBef>
            </a:pPr>
            <a:r>
              <a:rPr lang="en-US"/>
              <a:t>Input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bit from each input integer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carry bit (always zero for rightmost bit)</a:t>
            </a:r>
          </a:p>
          <a:p>
            <a:pPr lvl="1">
              <a:spcBef>
                <a:spcPct val="70000"/>
              </a:spcBef>
            </a:pPr>
            <a:r>
              <a:rPr lang="en-US"/>
              <a:t>Output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bit for output place value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“carry” bit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An Addition Circuit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34000"/>
            <a:ext cx="8229600" cy="9906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4.24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The 1-ADD Circuit and Truth Table</a:t>
            </a:r>
          </a:p>
        </p:txBody>
      </p:sp>
      <p:pic>
        <p:nvPicPr>
          <p:cNvPr id="93187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533400"/>
            <a:ext cx="5562600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1" charset="0"/>
                <a:cs typeface="Arial" pitchFamily="1" charset="0"/>
              </a:rPr>
              <a:t>Design of the 1-ADD circuit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89038"/>
            <a:ext cx="7772400" cy="1716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The 1-ADD circuit:</a:t>
            </a:r>
          </a:p>
          <a:p>
            <a:pPr lvl="1"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Input:  	A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  <a:r>
              <a:rPr lang="en-US">
                <a:ea typeface="Arial" pitchFamily="1" charset="0"/>
                <a:cs typeface="Arial" pitchFamily="1" charset="0"/>
              </a:rPr>
              <a:t>, B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  <a:r>
              <a:rPr lang="en-US">
                <a:ea typeface="Arial" pitchFamily="1" charset="0"/>
                <a:cs typeface="Arial" pitchFamily="1" charset="0"/>
              </a:rPr>
              <a:t>, C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</a:p>
          <a:p>
            <a:pPr lvl="1"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Output: 	S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  <a:r>
              <a:rPr lang="en-US">
                <a:ea typeface="Arial" pitchFamily="1" charset="0"/>
                <a:cs typeface="Arial" pitchFamily="1" charset="0"/>
              </a:rPr>
              <a:t>, C</a:t>
            </a:r>
            <a:r>
              <a:rPr lang="en-US" baseline="-25000">
                <a:ea typeface="Arial" pitchFamily="1" charset="0"/>
                <a:cs typeface="Arial" pitchFamily="1" charset="0"/>
              </a:rPr>
              <a:t>i+1</a:t>
            </a:r>
          </a:p>
          <a:p>
            <a:pPr lvl="1"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Design:   	HW problem</a:t>
            </a:r>
          </a:p>
        </p:txBody>
      </p:sp>
      <p:grpSp>
        <p:nvGrpSpPr>
          <p:cNvPr id="94212" name="Group 49"/>
          <p:cNvGrpSpPr>
            <a:grpSpLocks/>
          </p:cNvGrpSpPr>
          <p:nvPr/>
        </p:nvGrpSpPr>
        <p:grpSpPr bwMode="auto">
          <a:xfrm>
            <a:off x="1001713" y="3421063"/>
            <a:ext cx="1290637" cy="2073275"/>
            <a:chOff x="559" y="814"/>
            <a:chExt cx="813" cy="1306"/>
          </a:xfrm>
        </p:grpSpPr>
        <p:sp>
          <p:nvSpPr>
            <p:cNvPr id="94266" name="Rectangle 50"/>
            <p:cNvSpPr>
              <a:spLocks noChangeArrowheads="1"/>
            </p:cNvSpPr>
            <p:nvPr/>
          </p:nvSpPr>
          <p:spPr bwMode="auto">
            <a:xfrm>
              <a:off x="624" y="1156"/>
              <a:ext cx="667" cy="62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7" name="Line 51"/>
            <p:cNvSpPr>
              <a:spLocks noChangeShapeType="1"/>
            </p:cNvSpPr>
            <p:nvPr/>
          </p:nvSpPr>
          <p:spPr bwMode="auto">
            <a:xfrm>
              <a:off x="746" y="1781"/>
              <a:ext cx="0" cy="1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8" name="Line 52"/>
            <p:cNvSpPr>
              <a:spLocks noChangeShapeType="1"/>
            </p:cNvSpPr>
            <p:nvPr/>
          </p:nvSpPr>
          <p:spPr bwMode="auto">
            <a:xfrm>
              <a:off x="1166" y="1781"/>
              <a:ext cx="0" cy="1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9" name="Line 53"/>
            <p:cNvSpPr>
              <a:spLocks noChangeShapeType="1"/>
            </p:cNvSpPr>
            <p:nvPr/>
          </p:nvSpPr>
          <p:spPr bwMode="auto">
            <a:xfrm>
              <a:off x="746" y="1025"/>
              <a:ext cx="0" cy="12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0" name="Line 54"/>
            <p:cNvSpPr>
              <a:spLocks noChangeShapeType="1"/>
            </p:cNvSpPr>
            <p:nvPr/>
          </p:nvSpPr>
          <p:spPr bwMode="auto">
            <a:xfrm>
              <a:off x="1166" y="1025"/>
              <a:ext cx="0" cy="12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1" name="Rectangle 55"/>
            <p:cNvSpPr>
              <a:spLocks noChangeArrowheads="1"/>
            </p:cNvSpPr>
            <p:nvPr/>
          </p:nvSpPr>
          <p:spPr bwMode="auto">
            <a:xfrm>
              <a:off x="569" y="814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  <a:r>
                <a:rPr lang="en-US" baseline="-25000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94272" name="Rectangle 56"/>
            <p:cNvSpPr>
              <a:spLocks noChangeArrowheads="1"/>
            </p:cNvSpPr>
            <p:nvPr/>
          </p:nvSpPr>
          <p:spPr bwMode="auto">
            <a:xfrm>
              <a:off x="997" y="820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  <a:r>
                <a:rPr lang="en-US" baseline="-25000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94273" name="Rectangle 57"/>
            <p:cNvSpPr>
              <a:spLocks noChangeArrowheads="1"/>
            </p:cNvSpPr>
            <p:nvPr/>
          </p:nvSpPr>
          <p:spPr bwMode="auto">
            <a:xfrm>
              <a:off x="559" y="1870"/>
              <a:ext cx="4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</a:t>
              </a:r>
              <a:r>
                <a:rPr lang="en-US" baseline="-25000">
                  <a:solidFill>
                    <a:srgbClr val="FF0000"/>
                  </a:solidFill>
                </a:rPr>
                <a:t>i+1</a:t>
              </a:r>
            </a:p>
          </p:txBody>
        </p:sp>
        <p:sp>
          <p:nvSpPr>
            <p:cNvPr id="94274" name="Rectangle 58"/>
            <p:cNvSpPr>
              <a:spLocks noChangeArrowheads="1"/>
            </p:cNvSpPr>
            <p:nvPr/>
          </p:nvSpPr>
          <p:spPr bwMode="auto">
            <a:xfrm>
              <a:off x="982" y="1862"/>
              <a:ext cx="3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</a:t>
              </a:r>
              <a:r>
                <a:rPr lang="en-US" baseline="-2500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94275" name="Line 59"/>
            <p:cNvSpPr>
              <a:spLocks noChangeShapeType="1"/>
            </p:cNvSpPr>
            <p:nvPr/>
          </p:nvSpPr>
          <p:spPr bwMode="auto">
            <a:xfrm>
              <a:off x="958" y="1026"/>
              <a:ext cx="0" cy="12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6" name="Rectangle 60"/>
            <p:cNvSpPr>
              <a:spLocks noChangeArrowheads="1"/>
            </p:cNvSpPr>
            <p:nvPr/>
          </p:nvSpPr>
          <p:spPr bwMode="auto">
            <a:xfrm>
              <a:off x="781" y="814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  <a:r>
                <a:rPr lang="en-US" baseline="-25000">
                  <a:solidFill>
                    <a:srgbClr val="0000FF"/>
                  </a:solidFill>
                </a:rPr>
                <a:t>i</a:t>
              </a:r>
            </a:p>
          </p:txBody>
        </p:sp>
      </p:grpSp>
      <p:graphicFrame>
        <p:nvGraphicFramePr>
          <p:cNvPr id="483444" name="Group 116"/>
          <p:cNvGraphicFramePr>
            <a:graphicFrameLocks noGrp="1"/>
          </p:cNvGraphicFramePr>
          <p:nvPr/>
        </p:nvGraphicFramePr>
        <p:xfrm>
          <a:off x="3043238" y="3097213"/>
          <a:ext cx="4176712" cy="2960880"/>
        </p:xfrm>
        <a:graphic>
          <a:graphicData uri="http://schemas.openxmlformats.org/drawingml/2006/table">
            <a:tbl>
              <a:tblPr/>
              <a:tblGrid>
                <a:gridCol w="560387"/>
                <a:gridCol w="595313"/>
                <a:gridCol w="595312"/>
                <a:gridCol w="1117600"/>
                <a:gridCol w="13081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</a:p>
                  </a:txBody>
                  <a:tcPr marL="57150" marR="5715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</a:p>
                  </a:txBody>
                  <a:tcPr marL="57150" marR="571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(sum)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i+1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(carry)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Building the full adder</a:t>
            </a:r>
          </a:p>
          <a:p>
            <a:pPr lvl="1">
              <a:spcBef>
                <a:spcPct val="100000"/>
              </a:spcBef>
            </a:pPr>
            <a:r>
              <a:rPr lang="en-US"/>
              <a:t>Put rightmost bits into 1-ADD, with zero for the input carry</a:t>
            </a:r>
          </a:p>
          <a:p>
            <a:pPr lvl="1">
              <a:spcBef>
                <a:spcPct val="100000"/>
              </a:spcBef>
            </a:pPr>
            <a:r>
              <a:rPr lang="en-US"/>
              <a:t>Send 1-ADD’s output value to output, and put its carry value as input to 1-ADD for next bits to left</a:t>
            </a:r>
          </a:p>
          <a:p>
            <a:pPr lvl="1">
              <a:spcBef>
                <a:spcPct val="100000"/>
              </a:spcBef>
            </a:pPr>
            <a:r>
              <a:rPr lang="en-US"/>
              <a:t>Repeat process for all bits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An Addition Circuit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1" charset="0"/>
                <a:cs typeface="Arial" pitchFamily="1" charset="0"/>
              </a:rPr>
              <a:t>Design of an </a:t>
            </a:r>
            <a:r>
              <a:rPr lang="en-US" i="1">
                <a:ea typeface="Arial" pitchFamily="1" charset="0"/>
                <a:cs typeface="Arial" pitchFamily="1" charset="0"/>
              </a:rPr>
              <a:t>n</a:t>
            </a:r>
            <a:r>
              <a:rPr lang="en-US">
                <a:ea typeface="Arial" pitchFamily="1" charset="0"/>
                <a:cs typeface="Arial" pitchFamily="1" charset="0"/>
              </a:rPr>
              <a:t>-bit Full-Adder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260475"/>
            <a:ext cx="7772400" cy="2266950"/>
          </a:xfrm>
        </p:spPr>
        <p:txBody>
          <a:bodyPr/>
          <a:lstStyle/>
          <a:p>
            <a:r>
              <a:rPr lang="en-US">
                <a:ea typeface="Arial" pitchFamily="1" charset="0"/>
                <a:cs typeface="Arial" pitchFamily="1" charset="0"/>
              </a:rPr>
              <a:t>A full </a:t>
            </a:r>
            <a:r>
              <a:rPr lang="en-US" i="1">
                <a:ea typeface="Arial" pitchFamily="1" charset="0"/>
                <a:cs typeface="Arial" pitchFamily="1" charset="0"/>
              </a:rPr>
              <a:t>n</a:t>
            </a:r>
            <a:r>
              <a:rPr lang="en-US">
                <a:ea typeface="Arial" pitchFamily="1" charset="0"/>
                <a:cs typeface="Arial" pitchFamily="1" charset="0"/>
              </a:rPr>
              <a:t>-bit Adder consists of</a:t>
            </a:r>
          </a:p>
          <a:p>
            <a:pPr lvl="1"/>
            <a:r>
              <a:rPr lang="en-US">
                <a:ea typeface="Arial" pitchFamily="1" charset="0"/>
                <a:cs typeface="Arial" pitchFamily="1" charset="0"/>
              </a:rPr>
              <a:t>consists of n “1-ADD” circuits in stages</a:t>
            </a:r>
          </a:p>
          <a:p>
            <a:pPr lvl="1"/>
            <a:r>
              <a:rPr lang="en-US">
                <a:ea typeface="Arial" pitchFamily="1" charset="0"/>
                <a:cs typeface="Arial" pitchFamily="1" charset="0"/>
              </a:rPr>
              <a:t>eg: A 4-bit Full-Adder</a:t>
            </a:r>
          </a:p>
          <a:p>
            <a:pPr lvl="2"/>
            <a:r>
              <a:rPr lang="en-US">
                <a:ea typeface="Arial" pitchFamily="1" charset="0"/>
                <a:cs typeface="Arial" pitchFamily="1" charset="0"/>
              </a:rPr>
              <a:t>consists of 4 “1-ADD” circuits</a:t>
            </a:r>
          </a:p>
          <a:p>
            <a:pPr lvl="1"/>
            <a:r>
              <a:rPr lang="en-US">
                <a:ea typeface="Arial" pitchFamily="1" charset="0"/>
                <a:cs typeface="Arial" pitchFamily="1" charset="0"/>
              </a:rPr>
              <a:t>(An example of design decomposition)</a:t>
            </a:r>
          </a:p>
        </p:txBody>
      </p:sp>
      <p:grpSp>
        <p:nvGrpSpPr>
          <p:cNvPr id="96260" name="Group 170"/>
          <p:cNvGrpSpPr>
            <a:grpSpLocks/>
          </p:cNvGrpSpPr>
          <p:nvPr/>
        </p:nvGrpSpPr>
        <p:grpSpPr bwMode="auto">
          <a:xfrm>
            <a:off x="1187450" y="3457575"/>
            <a:ext cx="6618288" cy="2089150"/>
            <a:chOff x="946" y="2322"/>
            <a:chExt cx="4169" cy="1316"/>
          </a:xfrm>
        </p:grpSpPr>
        <p:grpSp>
          <p:nvGrpSpPr>
            <p:cNvPr id="96261" name="Group 110"/>
            <p:cNvGrpSpPr>
              <a:grpSpLocks/>
            </p:cNvGrpSpPr>
            <p:nvPr/>
          </p:nvGrpSpPr>
          <p:grpSpPr bwMode="auto">
            <a:xfrm>
              <a:off x="946" y="2322"/>
              <a:ext cx="832" cy="1306"/>
              <a:chOff x="554" y="814"/>
              <a:chExt cx="832" cy="1306"/>
            </a:xfrm>
          </p:grpSpPr>
          <p:sp>
            <p:nvSpPr>
              <p:cNvPr id="96310" name="Rectangle 111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1" name="Line 112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2" name="Line 113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3" name="Line 114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4" name="Line 115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5" name="Rectangle 116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96316" name="Rectangle 117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96317" name="Rectangle 118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96318" name="Rectangle 119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96319" name="Line 120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20" name="Rectangle 121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grpSp>
          <p:nvGrpSpPr>
            <p:cNvPr id="96262" name="Group 122"/>
            <p:cNvGrpSpPr>
              <a:grpSpLocks/>
            </p:cNvGrpSpPr>
            <p:nvPr/>
          </p:nvGrpSpPr>
          <p:grpSpPr bwMode="auto">
            <a:xfrm>
              <a:off x="2058" y="2327"/>
              <a:ext cx="832" cy="1306"/>
              <a:chOff x="554" y="814"/>
              <a:chExt cx="832" cy="1306"/>
            </a:xfrm>
          </p:grpSpPr>
          <p:sp>
            <p:nvSpPr>
              <p:cNvPr id="96299" name="Rectangle 123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0" name="Line 124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1" name="Line 125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2" name="Line 126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3" name="Line 127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4" name="Rectangle 128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96305" name="Rectangle 129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96306" name="Rectangle 130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96307" name="Rectangle 131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96308" name="Line 132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9" name="Rectangle 133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  <p:grpSp>
          <p:nvGrpSpPr>
            <p:cNvPr id="96263" name="Group 134"/>
            <p:cNvGrpSpPr>
              <a:grpSpLocks/>
            </p:cNvGrpSpPr>
            <p:nvPr/>
          </p:nvGrpSpPr>
          <p:grpSpPr bwMode="auto">
            <a:xfrm>
              <a:off x="3170" y="2332"/>
              <a:ext cx="832" cy="1306"/>
              <a:chOff x="554" y="814"/>
              <a:chExt cx="832" cy="1306"/>
            </a:xfrm>
          </p:grpSpPr>
          <p:sp>
            <p:nvSpPr>
              <p:cNvPr id="96288" name="Rectangle 135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9" name="Line 136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0" name="Line 137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1" name="Line 138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2" name="Line 139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3" name="Rectangle 140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96294" name="Rectangle 141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96295" name="Rectangle 142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96296" name="Rectangle 143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96297" name="Line 144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8" name="Rectangle 145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grpSp>
          <p:nvGrpSpPr>
            <p:cNvPr id="96264" name="Group 146"/>
            <p:cNvGrpSpPr>
              <a:grpSpLocks/>
            </p:cNvGrpSpPr>
            <p:nvPr/>
          </p:nvGrpSpPr>
          <p:grpSpPr bwMode="auto">
            <a:xfrm>
              <a:off x="2665" y="2570"/>
              <a:ext cx="705" cy="865"/>
              <a:chOff x="2359" y="2849"/>
              <a:chExt cx="705" cy="865"/>
            </a:xfrm>
          </p:grpSpPr>
          <p:sp>
            <p:nvSpPr>
              <p:cNvPr id="96285" name="Line 147"/>
              <p:cNvSpPr>
                <a:spLocks noChangeShapeType="1"/>
              </p:cNvSpPr>
              <p:nvPr/>
            </p:nvSpPr>
            <p:spPr bwMode="auto">
              <a:xfrm rot="-5400000">
                <a:off x="2890" y="3527"/>
                <a:ext cx="0" cy="3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6" name="Line 148"/>
              <p:cNvSpPr>
                <a:spLocks noChangeShapeType="1"/>
              </p:cNvSpPr>
              <p:nvPr/>
            </p:nvSpPr>
            <p:spPr bwMode="auto">
              <a:xfrm rot="5400000" flipV="1">
                <a:off x="2536" y="2673"/>
                <a:ext cx="4" cy="3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7" name="Line 149"/>
              <p:cNvSpPr>
                <a:spLocks noChangeShapeType="1"/>
              </p:cNvSpPr>
              <p:nvPr/>
            </p:nvSpPr>
            <p:spPr bwMode="auto">
              <a:xfrm flipH="1" flipV="1">
                <a:off x="2708" y="2849"/>
                <a:ext cx="0" cy="8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265" name="Group 150"/>
            <p:cNvGrpSpPr>
              <a:grpSpLocks/>
            </p:cNvGrpSpPr>
            <p:nvPr/>
          </p:nvGrpSpPr>
          <p:grpSpPr bwMode="auto">
            <a:xfrm>
              <a:off x="1550" y="2559"/>
              <a:ext cx="705" cy="865"/>
              <a:chOff x="2359" y="2849"/>
              <a:chExt cx="705" cy="865"/>
            </a:xfrm>
          </p:grpSpPr>
          <p:sp>
            <p:nvSpPr>
              <p:cNvPr id="96282" name="Line 151"/>
              <p:cNvSpPr>
                <a:spLocks noChangeShapeType="1"/>
              </p:cNvSpPr>
              <p:nvPr/>
            </p:nvSpPr>
            <p:spPr bwMode="auto">
              <a:xfrm rot="-5400000">
                <a:off x="2890" y="3527"/>
                <a:ext cx="0" cy="3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3" name="Line 152"/>
              <p:cNvSpPr>
                <a:spLocks noChangeShapeType="1"/>
              </p:cNvSpPr>
              <p:nvPr/>
            </p:nvSpPr>
            <p:spPr bwMode="auto">
              <a:xfrm rot="5400000" flipV="1">
                <a:off x="2536" y="2673"/>
                <a:ext cx="4" cy="3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4" name="Line 153"/>
              <p:cNvSpPr>
                <a:spLocks noChangeShapeType="1"/>
              </p:cNvSpPr>
              <p:nvPr/>
            </p:nvSpPr>
            <p:spPr bwMode="auto">
              <a:xfrm flipH="1" flipV="1">
                <a:off x="2708" y="2849"/>
                <a:ext cx="0" cy="8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266" name="Group 154"/>
            <p:cNvGrpSpPr>
              <a:grpSpLocks/>
            </p:cNvGrpSpPr>
            <p:nvPr/>
          </p:nvGrpSpPr>
          <p:grpSpPr bwMode="auto">
            <a:xfrm>
              <a:off x="4283" y="2329"/>
              <a:ext cx="832" cy="1306"/>
              <a:chOff x="554" y="814"/>
              <a:chExt cx="832" cy="1306"/>
            </a:xfrm>
          </p:grpSpPr>
          <p:sp>
            <p:nvSpPr>
              <p:cNvPr id="96271" name="Rectangle 155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2" name="Line 156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3" name="Line 157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4" name="Line 158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5" name="Line 159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6" name="Rectangle 160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96277" name="Rectangle 161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96278" name="Rectangle 162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96279" name="Rectangle 163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96280" name="Line 164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1" name="Rectangle 165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grpSp>
          <p:nvGrpSpPr>
            <p:cNvPr id="96267" name="Group 166"/>
            <p:cNvGrpSpPr>
              <a:grpSpLocks/>
            </p:cNvGrpSpPr>
            <p:nvPr/>
          </p:nvGrpSpPr>
          <p:grpSpPr bwMode="auto">
            <a:xfrm>
              <a:off x="3778" y="2567"/>
              <a:ext cx="705" cy="865"/>
              <a:chOff x="2359" y="2849"/>
              <a:chExt cx="705" cy="865"/>
            </a:xfrm>
          </p:grpSpPr>
          <p:sp>
            <p:nvSpPr>
              <p:cNvPr id="96268" name="Line 167"/>
              <p:cNvSpPr>
                <a:spLocks noChangeShapeType="1"/>
              </p:cNvSpPr>
              <p:nvPr/>
            </p:nvSpPr>
            <p:spPr bwMode="auto">
              <a:xfrm rot="-5400000">
                <a:off x="2890" y="3527"/>
                <a:ext cx="0" cy="3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69" name="Line 168"/>
              <p:cNvSpPr>
                <a:spLocks noChangeShapeType="1"/>
              </p:cNvSpPr>
              <p:nvPr/>
            </p:nvSpPr>
            <p:spPr bwMode="auto">
              <a:xfrm rot="5400000" flipV="1">
                <a:off x="2536" y="2673"/>
                <a:ext cx="4" cy="3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0" name="Line 169"/>
              <p:cNvSpPr>
                <a:spLocks noChangeShapeType="1"/>
              </p:cNvSpPr>
              <p:nvPr/>
            </p:nvSpPr>
            <p:spPr bwMode="auto">
              <a:xfrm flipH="1" flipV="1">
                <a:off x="2708" y="2849"/>
                <a:ext cx="0" cy="8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94280"/>
            <a:ext cx="8196262" cy="800100"/>
          </a:xfrm>
        </p:spPr>
        <p:txBody>
          <a:bodyPr/>
          <a:lstStyle/>
          <a:p>
            <a:r>
              <a:rPr lang="en-US" dirty="0"/>
              <a:t>Control Circuits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371600"/>
            <a:ext cx="7764463" cy="41338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600" dirty="0"/>
              <a:t>Do not perform computations</a:t>
            </a:r>
          </a:p>
          <a:p>
            <a:pPr>
              <a:spcBef>
                <a:spcPct val="30000"/>
              </a:spcBef>
            </a:pPr>
            <a:r>
              <a:rPr lang="en-US" sz="2600" dirty="0"/>
              <a:t>Choose</a:t>
            </a:r>
            <a:r>
              <a:rPr lang="en-US" sz="2600" dirty="0" smtClean="0"/>
              <a:t> some operation </a:t>
            </a:r>
            <a:r>
              <a:rPr lang="en-US" sz="2600" dirty="0"/>
              <a:t>or select</a:t>
            </a:r>
            <a:r>
              <a:rPr lang="en-US" sz="2600" dirty="0" smtClean="0"/>
              <a:t> data line</a:t>
            </a:r>
          </a:p>
          <a:p>
            <a:pPr>
              <a:spcBef>
                <a:spcPct val="30000"/>
              </a:spcBef>
            </a:pPr>
            <a:r>
              <a:rPr lang="en-US" sz="2600" dirty="0"/>
              <a:t>Major types of controls circuits</a:t>
            </a:r>
          </a:p>
          <a:p>
            <a:pPr lvl="1"/>
            <a:r>
              <a:rPr lang="en-US" dirty="0"/>
              <a:t>Multiplexors</a:t>
            </a:r>
          </a:p>
          <a:p>
            <a:pPr lvl="2"/>
            <a:r>
              <a:rPr lang="en-US" sz="2200" dirty="0"/>
              <a:t>Select one of inputs to send to output</a:t>
            </a:r>
          </a:p>
          <a:p>
            <a:pPr lvl="1"/>
            <a:r>
              <a:rPr lang="en-US" dirty="0"/>
              <a:t>Decoders</a:t>
            </a:r>
          </a:p>
          <a:p>
            <a:pPr lvl="2"/>
            <a:r>
              <a:rPr lang="en-US" sz="2200" dirty="0"/>
              <a:t>Sends a 1 on one output line, based on what input line indicates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04048" y="5483348"/>
            <a:ext cx="4367571" cy="9398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 dirty="0"/>
              <a:t>Figure </a:t>
            </a:r>
            <a:r>
              <a:rPr lang="en-US" sz="2000" dirty="0" smtClean="0"/>
              <a:t>4.28</a:t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Two-Input Multiplexor Circuit</a:t>
            </a:r>
          </a:p>
        </p:txBody>
      </p:sp>
      <p:pic>
        <p:nvPicPr>
          <p:cNvPr id="99331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840" y="1089148"/>
            <a:ext cx="7848600" cy="4338638"/>
          </a:xfrm>
          <a:noFill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94800" y="5530817"/>
            <a:ext cx="4123173" cy="462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82562" tIns="46038" rIns="182562" bIns="46038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Output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en-US" sz="2400" dirty="0" smtClean="0">
                <a:solidFill>
                  <a:srgbClr val="0000FF"/>
                </a:solidFill>
              </a:rPr>
              <a:t> ~S0*D0 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 S0*D1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0748" y="1430335"/>
            <a:ext cx="3173098" cy="3993348"/>
            <a:chOff x="575692" y="853015"/>
            <a:chExt cx="3173098" cy="3993348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577212" y="853015"/>
              <a:ext cx="1904778" cy="474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FF"/>
                  </a:solidFill>
                </a:rPr>
                <a:t>D0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75692" y="2891327"/>
              <a:ext cx="1904778" cy="474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FF"/>
                  </a:solidFill>
                </a:rPr>
                <a:t>D1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844012" y="4371563"/>
              <a:ext cx="1904778" cy="474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9" name="Group 128"/>
          <p:cNvGraphicFramePr>
            <a:graphicFrameLocks noGrp="1"/>
          </p:cNvGraphicFramePr>
          <p:nvPr/>
        </p:nvGraphicFramePr>
        <p:xfrm>
          <a:off x="5060225" y="4285228"/>
          <a:ext cx="3790359" cy="1097280"/>
        </p:xfrm>
        <a:graphic>
          <a:graphicData uri="http://schemas.openxmlformats.org/drawingml/2006/table">
            <a:tbl>
              <a:tblPr/>
              <a:tblGrid>
                <a:gridCol w="2086442"/>
                <a:gridCol w="170391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S (Selector)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Output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D0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D1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94280"/>
            <a:ext cx="8196262" cy="800100"/>
          </a:xfrm>
        </p:spPr>
        <p:txBody>
          <a:bodyPr/>
          <a:lstStyle/>
          <a:p>
            <a:r>
              <a:rPr lang="en-US" dirty="0" smtClean="0"/>
              <a:t>Two-Input Multiplexor Circuit (MUX)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sz="2600" dirty="0"/>
              <a:t>Multiplexor form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 </a:t>
            </a:r>
            <a:r>
              <a:rPr lang="en-US" dirty="0"/>
              <a:t>regular input </a:t>
            </a:r>
            <a:r>
              <a:rPr lang="en-US" dirty="0" smtClean="0"/>
              <a:t>lines   (</a:t>
            </a:r>
            <a:r>
              <a:rPr lang="en-US" b="0" dirty="0" smtClean="0"/>
              <a:t>D</a:t>
            </a:r>
            <a:r>
              <a:rPr lang="en-US" b="0" baseline="-25000" dirty="0" smtClean="0"/>
              <a:t>0</a:t>
            </a:r>
            <a:r>
              <a:rPr lang="en-US" b="0" dirty="0" smtClean="0"/>
              <a:t>, D</a:t>
            </a:r>
            <a:r>
              <a:rPr lang="en-US" b="0" baseline="-25000" dirty="0" smtClean="0"/>
              <a:t>1</a:t>
            </a:r>
            <a:r>
              <a:rPr lang="en-US" b="0" dirty="0" smtClean="0"/>
              <a:t>, … , </a:t>
            </a:r>
            <a:r>
              <a:rPr lang="en-US" b="0" dirty="0" err="1" smtClean="0"/>
              <a:t>D</a:t>
            </a:r>
            <a:r>
              <a:rPr lang="en-US" b="0" baseline="-25000" dirty="0" err="1" smtClean="0"/>
              <a:t>max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 selector input </a:t>
            </a:r>
            <a:r>
              <a:rPr lang="en-US" dirty="0" smtClean="0"/>
              <a:t>lines  (</a:t>
            </a:r>
            <a:r>
              <a:rPr lang="en-US" b="0" dirty="0" smtClean="0"/>
              <a:t>S</a:t>
            </a:r>
            <a:r>
              <a:rPr lang="en-US" b="0" baseline="-25000" dirty="0" smtClean="0"/>
              <a:t>0</a:t>
            </a:r>
            <a:r>
              <a:rPr lang="en-US" b="0" dirty="0" smtClean="0"/>
              <a:t>, …, S</a:t>
            </a:r>
            <a:r>
              <a:rPr lang="en-US" b="0" baseline="-25000" dirty="0" smtClean="0"/>
              <a:t>N-1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1 output </a:t>
            </a:r>
            <a:r>
              <a:rPr lang="en-US" dirty="0" smtClean="0"/>
              <a:t>line</a:t>
            </a:r>
          </a:p>
          <a:p>
            <a:pPr lvl="1"/>
            <a:endParaRPr lang="en-US" dirty="0" smtClean="0"/>
          </a:p>
          <a:p>
            <a:pPr>
              <a:spcBef>
                <a:spcPct val="30000"/>
              </a:spcBef>
            </a:pPr>
            <a:r>
              <a:rPr lang="en-US" sz="2600" dirty="0"/>
              <a:t>Multiplexor purpose</a:t>
            </a:r>
          </a:p>
          <a:p>
            <a:pPr lvl="1"/>
            <a:r>
              <a:rPr lang="en-US" dirty="0"/>
              <a:t>Given a code number for some input,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Selects </a:t>
            </a:r>
            <a:r>
              <a:rPr lang="en-US" dirty="0"/>
              <a:t>that input to pass along to its </a:t>
            </a:r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dirty="0" smtClean="0"/>
              <a:t>Multiplexor Circuit (general)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Decoder</a:t>
            </a:r>
          </a:p>
          <a:p>
            <a:pPr lvl="1">
              <a:spcBef>
                <a:spcPct val="80000"/>
              </a:spcBef>
            </a:pPr>
            <a:r>
              <a:rPr lang="en-US"/>
              <a:t>Form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N input lines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2</a:t>
            </a:r>
            <a:r>
              <a:rPr lang="en-US" sz="2200" baseline="30000"/>
              <a:t>N</a:t>
            </a:r>
            <a:r>
              <a:rPr lang="en-US" sz="2200"/>
              <a:t> output lines</a:t>
            </a:r>
          </a:p>
          <a:p>
            <a:pPr lvl="1">
              <a:spcBef>
                <a:spcPct val="80000"/>
              </a:spcBef>
            </a:pPr>
            <a:r>
              <a:rPr lang="en-US"/>
              <a:t>N input lines indicate a binary number, which is used to select one of the output lines</a:t>
            </a:r>
          </a:p>
          <a:p>
            <a:pPr lvl="1">
              <a:spcBef>
                <a:spcPct val="80000"/>
              </a:spcBef>
            </a:pPr>
            <a:r>
              <a:rPr lang="en-US"/>
              <a:t>Selected output sends a 1, all others send 0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dirty="0" smtClean="0"/>
              <a:t>Next: A Decoder Circuit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Binary: Nature of Hardware Devices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Many </a:t>
            </a:r>
            <a:r>
              <a:rPr lang="en-US" dirty="0"/>
              <a:t>hw devices are “two-state” devices</a:t>
            </a:r>
          </a:p>
          <a:p>
            <a:pPr lvl="1"/>
            <a:r>
              <a:rPr lang="en-US" dirty="0"/>
              <a:t>magnetized / demagnetized</a:t>
            </a:r>
          </a:p>
          <a:p>
            <a:pPr lvl="2"/>
            <a:r>
              <a:rPr lang="en-US" dirty="0"/>
              <a:t>diskettes (3.5” floppy, Zip disks,…)</a:t>
            </a:r>
          </a:p>
          <a:p>
            <a:pPr lvl="1"/>
            <a:r>
              <a:rPr lang="en-US" dirty="0"/>
              <a:t>direction of magnetization (</a:t>
            </a:r>
            <a:r>
              <a:rPr lang="en-US" dirty="0" err="1"/>
              <a:t>cw</a:t>
            </a:r>
            <a:r>
              <a:rPr lang="en-US" dirty="0"/>
              <a:t> / </a:t>
            </a:r>
            <a:r>
              <a:rPr lang="en-US" dirty="0" err="1"/>
              <a:t>ccw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CORE memory (main memory)</a:t>
            </a:r>
          </a:p>
          <a:p>
            <a:pPr lvl="1"/>
            <a:r>
              <a:rPr lang="en-US" dirty="0"/>
              <a:t>charged / discharged capacitor</a:t>
            </a:r>
          </a:p>
          <a:p>
            <a:pPr lvl="2">
              <a:buFont typeface="Monotype Sorts" pitchFamily="1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74920" y="1256912"/>
            <a:ext cx="3886200" cy="792163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000" dirty="0"/>
              <a:t>Figure 4.29</a:t>
            </a:r>
          </a:p>
          <a:p>
            <a:pPr>
              <a:buFont typeface="Wingdings" pitchFamily="1" charset="2"/>
              <a:buNone/>
            </a:pPr>
            <a:r>
              <a:rPr lang="en-US" sz="2000" dirty="0"/>
              <a:t>A 2-to-4 Decoder Circuit</a:t>
            </a:r>
          </a:p>
        </p:txBody>
      </p:sp>
      <p:pic>
        <p:nvPicPr>
          <p:cNvPr id="102403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2150" y="609601"/>
            <a:ext cx="4380849" cy="5009582"/>
          </a:xfrm>
          <a:noFill/>
        </p:spPr>
      </p:pic>
      <p:graphicFrame>
        <p:nvGraphicFramePr>
          <p:cNvPr id="4" name="Group 36"/>
          <p:cNvGraphicFramePr>
            <a:graphicFrameLocks noGrp="1"/>
          </p:cNvGraphicFramePr>
          <p:nvPr/>
        </p:nvGraphicFramePr>
        <p:xfrm>
          <a:off x="288607" y="2674882"/>
          <a:ext cx="4002000" cy="2463207"/>
        </p:xfrm>
        <a:graphic>
          <a:graphicData uri="http://schemas.openxmlformats.org/drawingml/2006/table">
            <a:tbl>
              <a:tblPr/>
              <a:tblGrid>
                <a:gridCol w="582884"/>
                <a:gridCol w="582884"/>
                <a:gridCol w="709058"/>
                <a:gridCol w="709058"/>
                <a:gridCol w="709058"/>
                <a:gridCol w="709058"/>
              </a:tblGrid>
              <a:tr h="505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D1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D0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74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87272" y="5122079"/>
            <a:ext cx="1209037" cy="47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182562" tIns="46038" rIns="182562" bIns="46038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309855" y="5122079"/>
            <a:ext cx="880414" cy="47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182562" tIns="46038" rIns="182562" bIns="46038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417506" y="1464210"/>
            <a:ext cx="606238" cy="4623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1440" tIns="46038" rIns="91440" bIns="46038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A1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417506" y="2136198"/>
            <a:ext cx="606238" cy="4623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1440" tIns="46038" rIns="91440" bIns="46038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A2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417506" y="2808186"/>
            <a:ext cx="606238" cy="4623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1440" tIns="46038" rIns="91440" bIns="46038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A3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417506" y="786014"/>
            <a:ext cx="606238" cy="4623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1440" tIns="46038" rIns="91440" bIns="46038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A0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9658" y="190500"/>
            <a:ext cx="8196262" cy="800100"/>
          </a:xfrm>
          <a:noFill/>
        </p:spPr>
        <p:txBody>
          <a:bodyPr anchor="ctr"/>
          <a:lstStyle/>
          <a:p>
            <a:r>
              <a:rPr lang="en-US" dirty="0" smtClean="0"/>
              <a:t> 2-to-4 Decoder Circuit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82713"/>
            <a:ext cx="7772400" cy="471328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 dirty="0"/>
              <a:t>Decoder purpose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Given a number code for</a:t>
            </a:r>
            <a:r>
              <a:rPr lang="en-US" dirty="0" smtClean="0"/>
              <a:t> different operations, </a:t>
            </a:r>
            <a:r>
              <a:rPr lang="en-US" dirty="0"/>
              <a:t>trigger just that operation to take place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Numbers might be codes for arithmetic: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eg</a:t>
            </a:r>
            <a:r>
              <a:rPr lang="en-US" dirty="0" smtClean="0"/>
              <a:t>:  add</a:t>
            </a:r>
            <a:r>
              <a:rPr lang="en-US" dirty="0"/>
              <a:t>, subtract, etc.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Decoder signals which operation</a:t>
            </a:r>
            <a:r>
              <a:rPr lang="en-US" dirty="0" smtClean="0"/>
              <a:t> to perform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Control Circuits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Circuits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7775"/>
            <a:ext cx="7772400" cy="4876800"/>
          </a:xfrm>
        </p:spPr>
        <p:txBody>
          <a:bodyPr/>
          <a:lstStyle/>
          <a:p>
            <a:r>
              <a:rPr lang="en-US"/>
              <a:t>Circuits that can “store” information</a:t>
            </a:r>
          </a:p>
          <a:p>
            <a:r>
              <a:rPr lang="en-US"/>
              <a:t>Built using a combination of logic gates</a:t>
            </a:r>
          </a:p>
          <a:p>
            <a:pPr lvl="1"/>
            <a:r>
              <a:rPr lang="en-US"/>
              <a:t>output depends on the input, and </a:t>
            </a:r>
          </a:p>
          <a:p>
            <a:pPr lvl="1"/>
            <a:r>
              <a:rPr lang="en-US"/>
              <a:t>the past history (state of the circuit)</a:t>
            </a:r>
          </a:p>
          <a:p>
            <a:pPr lvl="1"/>
            <a:r>
              <a:rPr lang="en-US"/>
              <a:t>can also be represented by its truth table</a:t>
            </a:r>
          </a:p>
          <a:p>
            <a:r>
              <a:rPr lang="en-US"/>
              <a:t>Example:</a:t>
            </a:r>
          </a:p>
          <a:p>
            <a:pPr lvl="1"/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Initially, Set=Reset=0</a:t>
            </a:r>
          </a:p>
          <a:p>
            <a:pPr lvl="1"/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Set=1    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  <a:sym typeface="Wingdings" pitchFamily="1" charset="2"/>
              </a:rPr>
              <a:t> State=1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 </a:t>
            </a:r>
            <a:endParaRPr lang="en-US">
              <a:solidFill>
                <a:srgbClr val="FF0000"/>
              </a:solidFill>
              <a:ea typeface="Arial" pitchFamily="1" charset="0"/>
              <a:cs typeface="Arial" pitchFamily="1" charset="0"/>
              <a:sym typeface="Wingdings" pitchFamily="1" charset="2"/>
            </a:endParaRPr>
          </a:p>
          <a:p>
            <a:pPr lvl="1"/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  <a:sym typeface="Wingdings" pitchFamily="1" charset="2"/>
              </a:rPr>
              <a:t>Reset=1  State=0 </a:t>
            </a:r>
          </a:p>
        </p:txBody>
      </p:sp>
      <p:grpSp>
        <p:nvGrpSpPr>
          <p:cNvPr id="103428" name="Group 123"/>
          <p:cNvGrpSpPr>
            <a:grpSpLocks/>
          </p:cNvGrpSpPr>
          <p:nvPr/>
        </p:nvGrpSpPr>
        <p:grpSpPr bwMode="auto">
          <a:xfrm>
            <a:off x="5086350" y="3933825"/>
            <a:ext cx="2867025" cy="1844675"/>
            <a:chOff x="945" y="2622"/>
            <a:chExt cx="1806" cy="1162"/>
          </a:xfrm>
        </p:grpSpPr>
        <p:sp>
          <p:nvSpPr>
            <p:cNvPr id="103429" name="AutoShape 124"/>
            <p:cNvSpPr>
              <a:spLocks noChangeArrowheads="1"/>
            </p:cNvSpPr>
            <p:nvPr/>
          </p:nvSpPr>
          <p:spPr bwMode="auto">
            <a:xfrm flipH="1">
              <a:off x="1713" y="3172"/>
              <a:ext cx="336" cy="288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0" name="Line 125"/>
            <p:cNvSpPr>
              <a:spLocks noChangeShapeType="1"/>
            </p:cNvSpPr>
            <p:nvPr/>
          </p:nvSpPr>
          <p:spPr bwMode="auto">
            <a:xfrm flipH="1">
              <a:off x="1543" y="3316"/>
              <a:ext cx="1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1" name="Line 126"/>
            <p:cNvSpPr>
              <a:spLocks noChangeShapeType="1"/>
            </p:cNvSpPr>
            <p:nvPr/>
          </p:nvSpPr>
          <p:spPr bwMode="auto">
            <a:xfrm flipH="1">
              <a:off x="2049" y="3406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2" name="Line 127"/>
            <p:cNvSpPr>
              <a:spLocks noChangeShapeType="1"/>
            </p:cNvSpPr>
            <p:nvPr/>
          </p:nvSpPr>
          <p:spPr bwMode="auto">
            <a:xfrm flipH="1">
              <a:off x="2049" y="3220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3" name="Text Box 128"/>
            <p:cNvSpPr txBox="1">
              <a:spLocks noChangeArrowheads="1"/>
            </p:cNvSpPr>
            <p:nvPr/>
          </p:nvSpPr>
          <p:spPr bwMode="auto">
            <a:xfrm>
              <a:off x="958" y="2724"/>
              <a:ext cx="5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Set</a:t>
              </a:r>
            </a:p>
          </p:txBody>
        </p:sp>
        <p:sp>
          <p:nvSpPr>
            <p:cNvPr id="103434" name="Text Box 129"/>
            <p:cNvSpPr txBox="1">
              <a:spLocks noChangeArrowheads="1"/>
            </p:cNvSpPr>
            <p:nvPr/>
          </p:nvSpPr>
          <p:spPr bwMode="auto">
            <a:xfrm>
              <a:off x="945" y="3456"/>
              <a:ext cx="66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Reset</a:t>
              </a:r>
            </a:p>
          </p:txBody>
        </p:sp>
        <p:sp>
          <p:nvSpPr>
            <p:cNvPr id="103435" name="Text Box 130"/>
            <p:cNvSpPr txBox="1">
              <a:spLocks noChangeArrowheads="1"/>
            </p:cNvSpPr>
            <p:nvPr/>
          </p:nvSpPr>
          <p:spPr bwMode="auto">
            <a:xfrm>
              <a:off x="1997" y="2622"/>
              <a:ext cx="75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Output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3436" name="AutoShape 131"/>
            <p:cNvSpPr>
              <a:spLocks noChangeArrowheads="1"/>
            </p:cNvSpPr>
            <p:nvPr/>
          </p:nvSpPr>
          <p:spPr bwMode="auto">
            <a:xfrm rot="5400000">
              <a:off x="1730" y="3579"/>
              <a:ext cx="195" cy="216"/>
            </a:xfrm>
            <a:prstGeom prst="flowChartExtra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7" name="Oval 132"/>
            <p:cNvSpPr>
              <a:spLocks noChangeArrowheads="1"/>
            </p:cNvSpPr>
            <p:nvPr/>
          </p:nvSpPr>
          <p:spPr bwMode="auto">
            <a:xfrm>
              <a:off x="1934" y="3666"/>
              <a:ext cx="41" cy="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8" name="Line 133"/>
            <p:cNvSpPr>
              <a:spLocks noChangeShapeType="1"/>
            </p:cNvSpPr>
            <p:nvPr/>
          </p:nvSpPr>
          <p:spPr bwMode="auto">
            <a:xfrm>
              <a:off x="1281" y="3683"/>
              <a:ext cx="440" cy="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9" name="Line 134"/>
            <p:cNvSpPr>
              <a:spLocks noChangeShapeType="1"/>
            </p:cNvSpPr>
            <p:nvPr/>
          </p:nvSpPr>
          <p:spPr bwMode="auto">
            <a:xfrm flipV="1">
              <a:off x="1976" y="3687"/>
              <a:ext cx="32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0" name="Line 135"/>
            <p:cNvSpPr>
              <a:spLocks noChangeShapeType="1"/>
            </p:cNvSpPr>
            <p:nvPr/>
          </p:nvSpPr>
          <p:spPr bwMode="auto">
            <a:xfrm rot="-5400000">
              <a:off x="2149" y="3546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1" name="Line 136"/>
            <p:cNvSpPr>
              <a:spLocks noChangeShapeType="1"/>
            </p:cNvSpPr>
            <p:nvPr/>
          </p:nvSpPr>
          <p:spPr bwMode="auto">
            <a:xfrm>
              <a:off x="1651" y="2717"/>
              <a:ext cx="15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442" name="Group 137"/>
            <p:cNvGrpSpPr>
              <a:grpSpLocks/>
            </p:cNvGrpSpPr>
            <p:nvPr/>
          </p:nvGrpSpPr>
          <p:grpSpPr bwMode="auto">
            <a:xfrm>
              <a:off x="1453" y="2716"/>
              <a:ext cx="598" cy="294"/>
              <a:chOff x="3585" y="505"/>
              <a:chExt cx="598" cy="294"/>
            </a:xfrm>
          </p:grpSpPr>
          <p:sp>
            <p:nvSpPr>
              <p:cNvPr id="103448" name="Arc 138"/>
              <p:cNvSpPr>
                <a:spLocks/>
              </p:cNvSpPr>
              <p:nvPr/>
            </p:nvSpPr>
            <p:spPr bwMode="auto">
              <a:xfrm flipV="1">
                <a:off x="3932" y="566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49" name="Arc 139"/>
              <p:cNvSpPr>
                <a:spLocks/>
              </p:cNvSpPr>
              <p:nvPr/>
            </p:nvSpPr>
            <p:spPr bwMode="auto">
              <a:xfrm>
                <a:off x="3585" y="509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50" name="Arc 140"/>
              <p:cNvSpPr>
                <a:spLocks/>
              </p:cNvSpPr>
              <p:nvPr/>
            </p:nvSpPr>
            <p:spPr bwMode="auto">
              <a:xfrm>
                <a:off x="3932" y="505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51" name="Line 141"/>
              <p:cNvSpPr>
                <a:spLocks noChangeShapeType="1"/>
              </p:cNvSpPr>
              <p:nvPr/>
            </p:nvSpPr>
            <p:spPr bwMode="auto">
              <a:xfrm>
                <a:off x="3778" y="796"/>
                <a:ext cx="15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443" name="Line 142"/>
            <p:cNvSpPr>
              <a:spLocks noChangeShapeType="1"/>
            </p:cNvSpPr>
            <p:nvPr/>
          </p:nvSpPr>
          <p:spPr bwMode="auto">
            <a:xfrm>
              <a:off x="2041" y="2866"/>
              <a:ext cx="54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4" name="Line 143"/>
            <p:cNvSpPr>
              <a:spLocks noChangeShapeType="1"/>
            </p:cNvSpPr>
            <p:nvPr/>
          </p:nvSpPr>
          <p:spPr bwMode="auto">
            <a:xfrm>
              <a:off x="1285" y="2763"/>
              <a:ext cx="40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5" name="Line 144"/>
            <p:cNvSpPr>
              <a:spLocks noChangeShapeType="1"/>
            </p:cNvSpPr>
            <p:nvPr/>
          </p:nvSpPr>
          <p:spPr bwMode="auto">
            <a:xfrm>
              <a:off x="1543" y="2952"/>
              <a:ext cx="156" cy="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6" name="Line 145"/>
            <p:cNvSpPr>
              <a:spLocks noChangeShapeType="1"/>
            </p:cNvSpPr>
            <p:nvPr/>
          </p:nvSpPr>
          <p:spPr bwMode="auto">
            <a:xfrm rot="5400000" flipV="1">
              <a:off x="2115" y="3045"/>
              <a:ext cx="3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7" name="Line 146"/>
            <p:cNvSpPr>
              <a:spLocks noChangeShapeType="1"/>
            </p:cNvSpPr>
            <p:nvPr/>
          </p:nvSpPr>
          <p:spPr bwMode="auto">
            <a:xfrm rot="-5400000">
              <a:off x="1365" y="3134"/>
              <a:ext cx="3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Sequential </a:t>
            </a:r>
            <a:r>
              <a:rPr lang="en-US" dirty="0" smtClean="0"/>
              <a:t>Circuit  (A Memory Unit)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276350"/>
            <a:ext cx="7737475" cy="4805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Flip Flop (Logical View)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Memory Element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State:  0 or 1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Change of state controlled by</a:t>
            </a:r>
            <a:br>
              <a:rPr lang="en-US" sz="2000"/>
            </a:br>
            <a:r>
              <a:rPr lang="en-US" sz="2000"/>
              <a:t>input signal at each TIME STEP</a:t>
            </a:r>
          </a:p>
          <a:p>
            <a:pPr>
              <a:lnSpc>
                <a:spcPct val="80000"/>
              </a:lnSpc>
            </a:pPr>
            <a:r>
              <a:rPr lang="en-US" sz="2400"/>
              <a:t>Flip Flop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Initially, Set = 0; Reset = 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If we momentarily let Set=1, then Output=1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“</a:t>
            </a:r>
            <a:r>
              <a:rPr lang="en-US" sz="1800">
                <a:solidFill>
                  <a:srgbClr val="0000FF"/>
                </a:solidFill>
              </a:rPr>
              <a:t>The value of Output =1 will</a:t>
            </a:r>
            <a:r>
              <a:rPr lang="en-US" sz="1800"/>
              <a:t> </a:t>
            </a:r>
            <a:r>
              <a:rPr lang="en-US" sz="1800">
                <a:solidFill>
                  <a:srgbClr val="0000FF"/>
                </a:solidFill>
              </a:rPr>
              <a:t>persist</a:t>
            </a:r>
            <a:r>
              <a:rPr lang="en-US" sz="180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even if the value of Set goes back to 0”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If we momentarily let Reset=1,  Output=0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“</a:t>
            </a:r>
            <a:r>
              <a:rPr lang="en-US" sz="1800">
                <a:solidFill>
                  <a:srgbClr val="0000FF"/>
                </a:solidFill>
              </a:rPr>
              <a:t>Value persist</a:t>
            </a:r>
            <a:r>
              <a:rPr lang="en-US" sz="1800"/>
              <a:t> even if Reset goes back to 0”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THEREFORE, can use Flip-Flop as Memory Unit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Stores 1-bit info (State 0 or 1)</a:t>
            </a:r>
          </a:p>
        </p:txBody>
      </p:sp>
      <p:grpSp>
        <p:nvGrpSpPr>
          <p:cNvPr id="104452" name="Group 140"/>
          <p:cNvGrpSpPr>
            <a:grpSpLocks/>
          </p:cNvGrpSpPr>
          <p:nvPr/>
        </p:nvGrpSpPr>
        <p:grpSpPr bwMode="auto">
          <a:xfrm>
            <a:off x="5534025" y="1216025"/>
            <a:ext cx="2867025" cy="1844675"/>
            <a:chOff x="945" y="2622"/>
            <a:chExt cx="1806" cy="1162"/>
          </a:xfrm>
        </p:grpSpPr>
        <p:sp>
          <p:nvSpPr>
            <p:cNvPr id="104453" name="AutoShape 105"/>
            <p:cNvSpPr>
              <a:spLocks noChangeArrowheads="1"/>
            </p:cNvSpPr>
            <p:nvPr/>
          </p:nvSpPr>
          <p:spPr bwMode="auto">
            <a:xfrm flipH="1">
              <a:off x="1713" y="3172"/>
              <a:ext cx="336" cy="288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4" name="Line 106"/>
            <p:cNvSpPr>
              <a:spLocks noChangeShapeType="1"/>
            </p:cNvSpPr>
            <p:nvPr/>
          </p:nvSpPr>
          <p:spPr bwMode="auto">
            <a:xfrm flipH="1">
              <a:off x="1543" y="3316"/>
              <a:ext cx="1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5" name="Line 107"/>
            <p:cNvSpPr>
              <a:spLocks noChangeShapeType="1"/>
            </p:cNvSpPr>
            <p:nvPr/>
          </p:nvSpPr>
          <p:spPr bwMode="auto">
            <a:xfrm flipH="1">
              <a:off x="2049" y="3406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6" name="Line 108"/>
            <p:cNvSpPr>
              <a:spLocks noChangeShapeType="1"/>
            </p:cNvSpPr>
            <p:nvPr/>
          </p:nvSpPr>
          <p:spPr bwMode="auto">
            <a:xfrm flipH="1">
              <a:off x="2049" y="3220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7" name="Text Box 109"/>
            <p:cNvSpPr txBox="1">
              <a:spLocks noChangeArrowheads="1"/>
            </p:cNvSpPr>
            <p:nvPr/>
          </p:nvSpPr>
          <p:spPr bwMode="auto">
            <a:xfrm>
              <a:off x="958" y="2724"/>
              <a:ext cx="5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Set</a:t>
              </a:r>
            </a:p>
          </p:txBody>
        </p:sp>
        <p:sp>
          <p:nvSpPr>
            <p:cNvPr id="104458" name="Text Box 110"/>
            <p:cNvSpPr txBox="1">
              <a:spLocks noChangeArrowheads="1"/>
            </p:cNvSpPr>
            <p:nvPr/>
          </p:nvSpPr>
          <p:spPr bwMode="auto">
            <a:xfrm>
              <a:off x="945" y="3456"/>
              <a:ext cx="66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Reset</a:t>
              </a:r>
            </a:p>
          </p:txBody>
        </p:sp>
        <p:sp>
          <p:nvSpPr>
            <p:cNvPr id="104459" name="Text Box 111"/>
            <p:cNvSpPr txBox="1">
              <a:spLocks noChangeArrowheads="1"/>
            </p:cNvSpPr>
            <p:nvPr/>
          </p:nvSpPr>
          <p:spPr bwMode="auto">
            <a:xfrm>
              <a:off x="1997" y="2622"/>
              <a:ext cx="75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Output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460" name="AutoShape 116"/>
            <p:cNvSpPr>
              <a:spLocks noChangeArrowheads="1"/>
            </p:cNvSpPr>
            <p:nvPr/>
          </p:nvSpPr>
          <p:spPr bwMode="auto">
            <a:xfrm rot="5400000">
              <a:off x="1730" y="3579"/>
              <a:ext cx="195" cy="216"/>
            </a:xfrm>
            <a:prstGeom prst="flowChartExtra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1" name="Oval 117"/>
            <p:cNvSpPr>
              <a:spLocks noChangeArrowheads="1"/>
            </p:cNvSpPr>
            <p:nvPr/>
          </p:nvSpPr>
          <p:spPr bwMode="auto">
            <a:xfrm>
              <a:off x="1934" y="3666"/>
              <a:ext cx="41" cy="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2" name="Line 118"/>
            <p:cNvSpPr>
              <a:spLocks noChangeShapeType="1"/>
            </p:cNvSpPr>
            <p:nvPr/>
          </p:nvSpPr>
          <p:spPr bwMode="auto">
            <a:xfrm>
              <a:off x="1281" y="3683"/>
              <a:ext cx="440" cy="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3" name="Line 119"/>
            <p:cNvSpPr>
              <a:spLocks noChangeShapeType="1"/>
            </p:cNvSpPr>
            <p:nvPr/>
          </p:nvSpPr>
          <p:spPr bwMode="auto">
            <a:xfrm flipV="1">
              <a:off x="1976" y="3687"/>
              <a:ext cx="32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4" name="Line 131"/>
            <p:cNvSpPr>
              <a:spLocks noChangeShapeType="1"/>
            </p:cNvSpPr>
            <p:nvPr/>
          </p:nvSpPr>
          <p:spPr bwMode="auto">
            <a:xfrm rot="-5400000">
              <a:off x="2149" y="3546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5" name="Line 100"/>
            <p:cNvSpPr>
              <a:spLocks noChangeShapeType="1"/>
            </p:cNvSpPr>
            <p:nvPr/>
          </p:nvSpPr>
          <p:spPr bwMode="auto">
            <a:xfrm>
              <a:off x="1651" y="2717"/>
              <a:ext cx="15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466" name="Group 138"/>
            <p:cNvGrpSpPr>
              <a:grpSpLocks/>
            </p:cNvGrpSpPr>
            <p:nvPr/>
          </p:nvGrpSpPr>
          <p:grpSpPr bwMode="auto">
            <a:xfrm>
              <a:off x="1453" y="2716"/>
              <a:ext cx="598" cy="294"/>
              <a:chOff x="3585" y="505"/>
              <a:chExt cx="598" cy="294"/>
            </a:xfrm>
          </p:grpSpPr>
          <p:sp>
            <p:nvSpPr>
              <p:cNvPr id="104472" name="Arc 98"/>
              <p:cNvSpPr>
                <a:spLocks/>
              </p:cNvSpPr>
              <p:nvPr/>
            </p:nvSpPr>
            <p:spPr bwMode="auto">
              <a:xfrm flipV="1">
                <a:off x="3932" y="566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3" name="Arc 97"/>
              <p:cNvSpPr>
                <a:spLocks/>
              </p:cNvSpPr>
              <p:nvPr/>
            </p:nvSpPr>
            <p:spPr bwMode="auto">
              <a:xfrm>
                <a:off x="3585" y="509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4" name="Arc 99"/>
              <p:cNvSpPr>
                <a:spLocks/>
              </p:cNvSpPr>
              <p:nvPr/>
            </p:nvSpPr>
            <p:spPr bwMode="auto">
              <a:xfrm>
                <a:off x="3932" y="505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5" name="Line 101"/>
              <p:cNvSpPr>
                <a:spLocks noChangeShapeType="1"/>
              </p:cNvSpPr>
              <p:nvPr/>
            </p:nvSpPr>
            <p:spPr bwMode="auto">
              <a:xfrm>
                <a:off x="3778" y="796"/>
                <a:ext cx="15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467" name="Line 102"/>
            <p:cNvSpPr>
              <a:spLocks noChangeShapeType="1"/>
            </p:cNvSpPr>
            <p:nvPr/>
          </p:nvSpPr>
          <p:spPr bwMode="auto">
            <a:xfrm>
              <a:off x="2041" y="2866"/>
              <a:ext cx="54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8" name="Line 130"/>
            <p:cNvSpPr>
              <a:spLocks noChangeShapeType="1"/>
            </p:cNvSpPr>
            <p:nvPr/>
          </p:nvSpPr>
          <p:spPr bwMode="auto">
            <a:xfrm>
              <a:off x="1285" y="2763"/>
              <a:ext cx="40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9" name="Line 133"/>
            <p:cNvSpPr>
              <a:spLocks noChangeShapeType="1"/>
            </p:cNvSpPr>
            <p:nvPr/>
          </p:nvSpPr>
          <p:spPr bwMode="auto">
            <a:xfrm>
              <a:off x="1543" y="2952"/>
              <a:ext cx="156" cy="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0" name="Line 134"/>
            <p:cNvSpPr>
              <a:spLocks noChangeShapeType="1"/>
            </p:cNvSpPr>
            <p:nvPr/>
          </p:nvSpPr>
          <p:spPr bwMode="auto">
            <a:xfrm rot="5400000" flipV="1">
              <a:off x="2115" y="3045"/>
              <a:ext cx="3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1" name="Line 136"/>
            <p:cNvSpPr>
              <a:spLocks noChangeShapeType="1"/>
            </p:cNvSpPr>
            <p:nvPr/>
          </p:nvSpPr>
          <p:spPr bwMode="auto">
            <a:xfrm rot="-5400000">
              <a:off x="1365" y="3134"/>
              <a:ext cx="3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sz="2600"/>
              <a:t>Digital computers use binary representations of data: numbers, text, multimedia</a:t>
            </a:r>
          </a:p>
          <a:p>
            <a:r>
              <a:rPr lang="en-US" sz="2600"/>
              <a:t>Binary values create a bistable environment, making computers reliable</a:t>
            </a:r>
          </a:p>
          <a:p>
            <a:r>
              <a:rPr lang="en-US" sz="2600"/>
              <a:t>Boolean logic maps easily onto electronic hardware</a:t>
            </a:r>
          </a:p>
          <a:p>
            <a:r>
              <a:rPr lang="en-US" sz="2600"/>
              <a:t>Circuits are constructed using Boolean expressions as an abstraction</a:t>
            </a:r>
          </a:p>
          <a:p>
            <a:r>
              <a:rPr lang="en-US" sz="2600"/>
              <a:t>Computational and control circuits may be built from Boolean gates</a:t>
            </a:r>
          </a:p>
          <a:p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If you are new to all these</a:t>
            </a:r>
          </a:p>
          <a:p>
            <a:pPr lvl="1"/>
            <a:r>
              <a:rPr lang="en-US"/>
              <a:t>read the textbook [SG]-Chapter 4</a:t>
            </a:r>
          </a:p>
          <a:p>
            <a:pPr lvl="1"/>
            <a:r>
              <a:rPr lang="en-US"/>
              <a:t>do the exercises in the book</a:t>
            </a:r>
          </a:p>
          <a:p>
            <a:endParaRPr lang="en-US"/>
          </a:p>
          <a:p>
            <a:pPr>
              <a:buFont typeface="Wingdings" pitchFamily="1" charset="2"/>
              <a:buNone/>
            </a:pPr>
            <a:r>
              <a:rPr lang="en-US"/>
              <a:t>… The End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5105400"/>
            <a:ext cx="19732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2222500"/>
            <a:ext cx="7796212" cy="12192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endParaRPr lang="en-US" sz="1800">
              <a:solidFill>
                <a:srgbClr val="FF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4800" b="0">
                <a:latin typeface="Forte" pitchFamily="1" charset="0"/>
              </a:rPr>
              <a:t>Thank</a:t>
            </a:r>
            <a:r>
              <a:rPr lang="en-US" sz="4800" b="0">
                <a:solidFill>
                  <a:srgbClr val="A81E25"/>
                </a:solidFill>
                <a:latin typeface="Forte" pitchFamily="1" charset="0"/>
              </a:rPr>
              <a:t> </a:t>
            </a:r>
            <a:r>
              <a:rPr lang="en-US" sz="4800" b="0">
                <a:solidFill>
                  <a:srgbClr val="FF3300"/>
                </a:solidFill>
                <a:latin typeface="Forte" pitchFamily="1" charset="0"/>
              </a:rPr>
              <a:t>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13524"/>
            <a:ext cx="8196262" cy="800100"/>
          </a:xfrm>
        </p:spPr>
        <p:txBody>
          <a:bodyPr/>
          <a:lstStyle/>
          <a:p>
            <a:r>
              <a:rPr lang="en-US" dirty="0" smtClean="0"/>
              <a:t>Binary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2860480"/>
          </a:xfrm>
        </p:spPr>
        <p:txBody>
          <a:bodyPr/>
          <a:lstStyle/>
          <a:p>
            <a:r>
              <a:rPr lang="en-US" dirty="0" smtClean="0"/>
              <a:t> Magnetic Cores</a:t>
            </a:r>
          </a:p>
          <a:p>
            <a:pPr lvl="1"/>
            <a:r>
              <a:rPr lang="en-US" dirty="0" smtClean="0"/>
              <a:t>Historic device for computer memory</a:t>
            </a:r>
          </a:p>
          <a:p>
            <a:pPr lvl="1"/>
            <a:r>
              <a:rPr lang="en-US" dirty="0" smtClean="0"/>
              <a:t>Tiny magnetized rings: </a:t>
            </a:r>
          </a:p>
          <a:p>
            <a:pPr lvl="1">
              <a:buNone/>
            </a:pPr>
            <a:r>
              <a:rPr lang="en-US" dirty="0" smtClean="0"/>
              <a:t>       flow of current sets dir. of magnetic field</a:t>
            </a:r>
          </a:p>
          <a:p>
            <a:pPr lvl="1"/>
            <a:r>
              <a:rPr lang="en-US" dirty="0" smtClean="0"/>
              <a:t>Binary values 0 and 1 </a:t>
            </a:r>
          </a:p>
          <a:p>
            <a:pPr lvl="1">
              <a:buNone/>
            </a:pPr>
            <a:r>
              <a:rPr lang="en-US" dirty="0" smtClean="0"/>
              <a:t>       represented by direction of magnetic field</a:t>
            </a:r>
          </a:p>
        </p:txBody>
      </p:sp>
      <p:pic>
        <p:nvPicPr>
          <p:cNvPr id="4" name="Picture 3" descr="SchnGerst_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083" y="4087297"/>
            <a:ext cx="4382262" cy="1725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13524"/>
            <a:ext cx="8196262" cy="800100"/>
          </a:xfrm>
        </p:spPr>
        <p:txBody>
          <a:bodyPr/>
          <a:lstStyle/>
          <a:p>
            <a:r>
              <a:rPr lang="en-US" dirty="0" smtClean="0"/>
              <a:t>Binary Storage Devices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40" y="1219200"/>
            <a:ext cx="6568592" cy="2456361"/>
          </a:xfrm>
        </p:spPr>
        <p:txBody>
          <a:bodyPr/>
          <a:lstStyle/>
          <a:p>
            <a:r>
              <a:rPr lang="en-US" dirty="0" smtClean="0"/>
              <a:t> Transistors</a:t>
            </a:r>
          </a:p>
          <a:p>
            <a:pPr lvl="1"/>
            <a:r>
              <a:rPr lang="en-US" dirty="0" smtClean="0"/>
              <a:t>Solid-State Switches: </a:t>
            </a:r>
          </a:p>
          <a:p>
            <a:pPr lvl="1">
              <a:buNone/>
            </a:pPr>
            <a:r>
              <a:rPr lang="en-US" dirty="0" smtClean="0"/>
              <a:t>          permit or block current flow</a:t>
            </a:r>
          </a:p>
          <a:p>
            <a:pPr lvl="1"/>
            <a:r>
              <a:rPr lang="en-US" dirty="0" smtClean="0"/>
              <a:t>Control “switch” to change the state </a:t>
            </a:r>
          </a:p>
          <a:p>
            <a:pPr lvl="1"/>
            <a:r>
              <a:rPr lang="en-US" dirty="0" smtClean="0"/>
              <a:t>Constructed from semiconductor</a:t>
            </a:r>
          </a:p>
        </p:txBody>
      </p:sp>
      <p:pic>
        <p:nvPicPr>
          <p:cNvPr id="5" name="Picture 3" descr="SchnGerst_f0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1034" y="3702421"/>
            <a:ext cx="3190865" cy="2218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8970" y="4426067"/>
            <a:ext cx="274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simplified model </a:t>
            </a:r>
          </a:p>
          <a:p>
            <a:r>
              <a:rPr lang="en-US" dirty="0" smtClean="0"/>
              <a:t>of a transistor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W-01-intro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LHW-01-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LHW-01-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W-01-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S-slides">
  <a:themeElements>
    <a:clrScheme name="RAS-slides 12">
      <a:dk1>
        <a:srgbClr val="000099"/>
      </a:dk1>
      <a:lt1>
        <a:srgbClr val="FFFFFF"/>
      </a:lt1>
      <a:dk2>
        <a:srgbClr val="A81E25"/>
      </a:dk2>
      <a:lt2>
        <a:srgbClr val="808080"/>
      </a:lt2>
      <a:accent1>
        <a:srgbClr val="CCCCFF"/>
      </a:accent1>
      <a:accent2>
        <a:srgbClr val="FF3300"/>
      </a:accent2>
      <a:accent3>
        <a:srgbClr val="FFFFFF"/>
      </a:accent3>
      <a:accent4>
        <a:srgbClr val="000082"/>
      </a:accent4>
      <a:accent5>
        <a:srgbClr val="E2E2FF"/>
      </a:accent5>
      <a:accent6>
        <a:srgbClr val="E72D00"/>
      </a:accent6>
      <a:hlink>
        <a:srgbClr val="FF3300"/>
      </a:hlink>
      <a:folHlink>
        <a:srgbClr val="000099"/>
      </a:folHlink>
    </a:clrScheme>
    <a:fontScheme name="RAS-slides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RAS-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-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8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9">
        <a:dk1>
          <a:srgbClr val="000099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82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10">
        <a:dk1>
          <a:srgbClr val="000099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82"/>
        </a:accent4>
        <a:accent5>
          <a:srgbClr val="ADCAAD"/>
        </a:accent5>
        <a:accent6>
          <a:srgbClr val="730000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11">
        <a:dk1>
          <a:srgbClr val="000099"/>
        </a:dk1>
        <a:lt1>
          <a:srgbClr val="FFFFFF"/>
        </a:lt1>
        <a:dk2>
          <a:srgbClr val="A81E25"/>
        </a:dk2>
        <a:lt2>
          <a:srgbClr val="808080"/>
        </a:lt2>
        <a:accent1>
          <a:srgbClr val="339933"/>
        </a:accent1>
        <a:accent2>
          <a:srgbClr val="FF3300"/>
        </a:accent2>
        <a:accent3>
          <a:srgbClr val="FFFFFF"/>
        </a:accent3>
        <a:accent4>
          <a:srgbClr val="000082"/>
        </a:accent4>
        <a:accent5>
          <a:srgbClr val="ADCAAD"/>
        </a:accent5>
        <a:accent6>
          <a:srgbClr val="E72D00"/>
        </a:accent6>
        <a:hlink>
          <a:srgbClr val="FF3300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12">
        <a:dk1>
          <a:srgbClr val="000099"/>
        </a:dk1>
        <a:lt1>
          <a:srgbClr val="FFFFFF"/>
        </a:lt1>
        <a:dk2>
          <a:srgbClr val="A81E25"/>
        </a:dk2>
        <a:lt2>
          <a:srgbClr val="808080"/>
        </a:lt2>
        <a:accent1>
          <a:srgbClr val="CCCCFF"/>
        </a:accent1>
        <a:accent2>
          <a:srgbClr val="FF3300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E72D00"/>
        </a:accent6>
        <a:hlink>
          <a:srgbClr val="FF3300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C:\AAA-USP-Course\LeongHW-Site\Lectures\LHW-01-intro.ppt</Template>
  <TotalTime>11050</TotalTime>
  <Words>4962</Words>
  <Application>Microsoft Macintosh PowerPoint</Application>
  <PresentationFormat>On-screen Show (4:3)</PresentationFormat>
  <Paragraphs>1013</Paragraphs>
  <Slides>76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LHW-01-intro</vt:lpstr>
      <vt:lpstr>RAS-slides</vt:lpstr>
      <vt:lpstr>Equation</vt:lpstr>
      <vt:lpstr>Hardware (Part A)</vt:lpstr>
      <vt:lpstr>Chapter Objectives</vt:lpstr>
      <vt:lpstr>The Binary Digital Computer</vt:lpstr>
      <vt:lpstr>Analog/Digital Computer</vt:lpstr>
      <vt:lpstr>Why use Binary Numbers?</vt:lpstr>
      <vt:lpstr>Why Binary Computers: Reliability</vt:lpstr>
      <vt:lpstr>Why Binary: Nature of Hardware Devices</vt:lpstr>
      <vt:lpstr>Binary Storage Devices</vt:lpstr>
      <vt:lpstr>Binary Storage Devices (continued)</vt:lpstr>
      <vt:lpstr>Why Digital (not Analog): More Durable</vt:lpstr>
      <vt:lpstr>Hardware: The Basic Building Blocks</vt:lpstr>
      <vt:lpstr>2. The Binary Numbering System</vt:lpstr>
      <vt:lpstr>Binary Numbers (vs Decimal Numbers)</vt:lpstr>
      <vt:lpstr>Slide 14</vt:lpstr>
      <vt:lpstr>Converting from Decimal to Binary</vt:lpstr>
      <vt:lpstr>Number of Bits Needed</vt:lpstr>
      <vt:lpstr>  Self-Test Exercise:</vt:lpstr>
      <vt:lpstr> Decimal to Binary (2) -- Algorithm</vt:lpstr>
      <vt:lpstr>Binary Representation of Numeric Data</vt:lpstr>
      <vt:lpstr>Binary Representation of Numeric Data…</vt:lpstr>
      <vt:lpstr>Binary Representation of Numeric Data…</vt:lpstr>
      <vt:lpstr>Number Representations</vt:lpstr>
      <vt:lpstr>Binary Representation of Textual Information</vt:lpstr>
      <vt:lpstr>Binary Representation of Textual Information…</vt:lpstr>
      <vt:lpstr>Representation Basic Operations</vt:lpstr>
      <vt:lpstr>Binary Representation of Sound and Images</vt:lpstr>
      <vt:lpstr>Data Representation..</vt:lpstr>
      <vt:lpstr>Slide 28</vt:lpstr>
      <vt:lpstr>Data Representation – Analog Data?</vt:lpstr>
      <vt:lpstr>Binary Representation of Sound (cont…)</vt:lpstr>
      <vt:lpstr>Binary Representation of Images (cont.)</vt:lpstr>
      <vt:lpstr>Hardware: The Basic Building Blocks</vt:lpstr>
      <vt:lpstr>Boolean Logic and Gates: Boolean Logic</vt:lpstr>
      <vt:lpstr>Boolean Circuits</vt:lpstr>
      <vt:lpstr>Basic Logic Gates (and Truth Tables)</vt:lpstr>
      <vt:lpstr>Gates</vt:lpstr>
      <vt:lpstr>Slide 37</vt:lpstr>
      <vt:lpstr>What’s inside a Gate?</vt:lpstr>
      <vt:lpstr>Gates (continued)</vt:lpstr>
      <vt:lpstr>Simple Combinational Circuits</vt:lpstr>
      <vt:lpstr>Combinational Circuits</vt:lpstr>
      <vt:lpstr>Logic Circuits: An aside…</vt:lpstr>
      <vt:lpstr>Manipulation with Logical Expressions</vt:lpstr>
      <vt:lpstr>Can Prove Laws by using Truth Tables</vt:lpstr>
      <vt:lpstr>HW: Prove the following laws…</vt:lpstr>
      <vt:lpstr>More Basic Logic Gates</vt:lpstr>
      <vt:lpstr>Logical Completeness</vt:lpstr>
      <vt:lpstr>Building Computer Circuits: Introduction</vt:lpstr>
      <vt:lpstr>Slide 49</vt:lpstr>
      <vt:lpstr>A Circuit Construction Algorithm</vt:lpstr>
      <vt:lpstr>A Circuit Construction Algorithm (cont…)</vt:lpstr>
      <vt:lpstr>From Truth Table  Logic Circuits</vt:lpstr>
      <vt:lpstr>Examples of Circuit Design And Construction</vt:lpstr>
      <vt:lpstr>Comparator Circuit</vt:lpstr>
      <vt:lpstr>A 4-bit Comparator Circuit</vt:lpstr>
      <vt:lpstr>A Compare-for-equality Circuit (cont.)</vt:lpstr>
      <vt:lpstr>A Compare-for-equality Circuit (cont…)</vt:lpstr>
      <vt:lpstr>Slide 58</vt:lpstr>
      <vt:lpstr>Adding two Binary Numbers…</vt:lpstr>
      <vt:lpstr>An Addition Circuit</vt:lpstr>
      <vt:lpstr>An Addition Circuit (continued)</vt:lpstr>
      <vt:lpstr>Slide 62</vt:lpstr>
      <vt:lpstr>Design of the 1-ADD circuit</vt:lpstr>
      <vt:lpstr>An Addition Circuit (continued)</vt:lpstr>
      <vt:lpstr>Design of an n-bit Full-Adder</vt:lpstr>
      <vt:lpstr>Control Circuits</vt:lpstr>
      <vt:lpstr>Two-Input Multiplexor Circuit (MUX)</vt:lpstr>
      <vt:lpstr>Multiplexor Circuit (general)</vt:lpstr>
      <vt:lpstr>Next: A Decoder Circuit</vt:lpstr>
      <vt:lpstr> 2-to-4 Decoder Circuit</vt:lpstr>
      <vt:lpstr>Control Circuits (continued)</vt:lpstr>
      <vt:lpstr>Sequential Circuits</vt:lpstr>
      <vt:lpstr>Basic Sequential Circuit  (A Memory Unit)</vt:lpstr>
      <vt:lpstr>Summary</vt:lpstr>
      <vt:lpstr>Slide 75</vt:lpstr>
      <vt:lpstr>Slide 76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Leong Hon Wai</dc:creator>
  <cp:lastModifiedBy>Leong Hon Wai</cp:lastModifiedBy>
  <cp:revision>894</cp:revision>
  <cp:lastPrinted>2000-07-20T05:33:54Z</cp:lastPrinted>
  <dcterms:created xsi:type="dcterms:W3CDTF">2013-10-29T02:06:50Z</dcterms:created>
  <dcterms:modified xsi:type="dcterms:W3CDTF">2013-10-29T10:08:37Z</dcterms:modified>
</cp:coreProperties>
</file>