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Masters/slideMaster6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theme/theme6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Microsoft_Equation3.bin" ContentType="application/vnd.openxmlformats-officedocument.oleObject"/>
  <Override PartName="/ppt/slides/slide22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Override PartName="/ppt/slideMasters/slideMaster3.xml" ContentType="application/vnd.openxmlformats-officedocument.presentationml.slideMaster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s/slide3.xml" ContentType="application/vnd.openxmlformats-officedocument.presentationml.slide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Default Extension="wmf" ContentType="image/x-wmf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  <p:sldMasterId id="2147483698" r:id="rId2"/>
    <p:sldMasterId id="2147483700" r:id="rId3"/>
    <p:sldMasterId id="2147483704" r:id="rId4"/>
    <p:sldMasterId id="2147483706" r:id="rId5"/>
    <p:sldMasterId id="2147483708" r:id="rId6"/>
  </p:sldMasterIdLst>
  <p:notesMasterIdLst>
    <p:notesMasterId r:id="rId30"/>
  </p:notesMasterIdLst>
  <p:handoutMasterIdLst>
    <p:handoutMasterId r:id="rId31"/>
  </p:handoutMasterIdLst>
  <p:sldIdLst>
    <p:sldId id="283" r:id="rId7"/>
    <p:sldId id="352" r:id="rId8"/>
    <p:sldId id="364" r:id="rId9"/>
    <p:sldId id="363" r:id="rId10"/>
    <p:sldId id="368" r:id="rId11"/>
    <p:sldId id="365" r:id="rId12"/>
    <p:sldId id="366" r:id="rId13"/>
    <p:sldId id="367" r:id="rId14"/>
    <p:sldId id="355" r:id="rId15"/>
    <p:sldId id="370" r:id="rId16"/>
    <p:sldId id="356" r:id="rId17"/>
    <p:sldId id="357" r:id="rId18"/>
    <p:sldId id="358" r:id="rId19"/>
    <p:sldId id="359" r:id="rId20"/>
    <p:sldId id="360" r:id="rId21"/>
    <p:sldId id="361" r:id="rId22"/>
    <p:sldId id="373" r:id="rId23"/>
    <p:sldId id="371" r:id="rId24"/>
    <p:sldId id="375" r:id="rId25"/>
    <p:sldId id="362" r:id="rId26"/>
    <p:sldId id="353" r:id="rId27"/>
    <p:sldId id="376" r:id="rId28"/>
    <p:sldId id="354" r:id="rId29"/>
  </p:sldIdLst>
  <p:sldSz cx="9144000" cy="6858000" type="screen4x3"/>
  <p:notesSz cx="68834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6600"/>
    <a:srgbClr val="969696"/>
    <a:srgbClr val="808080"/>
    <a:srgbClr val="3366CC"/>
    <a:srgbClr val="000099"/>
    <a:srgbClr val="FF3300"/>
    <a:srgbClr val="9EC0FF"/>
    <a:srgbClr val="AFC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3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fld id="{DDF31E1D-2ACE-3E4E-8DD3-67EBC77A8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276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4D7B7-8FCF-C948-BF9C-4821E9C8807D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90500"/>
            <a:ext cx="8196262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186613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186613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63" y="76200"/>
            <a:ext cx="7769225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516313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0713" y="1219200"/>
            <a:ext cx="3517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205251" name="AutoShape 3"/>
          <p:cNvSpPr>
            <a:spLocks noChangeArrowheads="1"/>
          </p:cNvSpPr>
          <p:nvPr/>
        </p:nvSpPr>
        <p:spPr bwMode="auto">
          <a:xfrm>
            <a:off x="709613" y="6354763"/>
            <a:ext cx="2090737" cy="30638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20525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05255" name="Rectangle 7"/>
          <p:cNvSpPr>
            <a:spLocks noChangeArrowheads="1"/>
          </p:cNvSpPr>
          <p:nvPr/>
        </p:nvSpPr>
        <p:spPr bwMode="auto">
          <a:xfrm>
            <a:off x="760413" y="6396038"/>
            <a:ext cx="19986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SoC, NUS</a:t>
            </a:r>
          </a:p>
        </p:txBody>
      </p:sp>
      <p:sp>
        <p:nvSpPr>
          <p:cNvPr id="1205256" name="Rectangle 8"/>
          <p:cNvSpPr>
            <a:spLocks noChangeArrowheads="1"/>
          </p:cNvSpPr>
          <p:nvPr/>
        </p:nvSpPr>
        <p:spPr bwMode="auto">
          <a:xfrm>
            <a:off x="6035675" y="6257925"/>
            <a:ext cx="26050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(Creative Problem Solving) Page </a:t>
            </a:r>
            <a:fld id="{F156508D-65B1-6741-9217-585589C5ECE9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>
                <a:defRPr/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205257" name="Rectangle 9"/>
          <p:cNvSpPr>
            <a:spLocks noChangeArrowheads="1"/>
          </p:cNvSpPr>
          <p:nvPr userDrawn="1"/>
        </p:nvSpPr>
        <p:spPr bwMode="auto">
          <a:xfrm>
            <a:off x="3116263" y="6475413"/>
            <a:ext cx="23415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+mn-ea"/>
          <a:cs typeface="+mn-cs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+mn-ea"/>
          <a:cs typeface="+mn-cs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+mn-ea"/>
          <a:ea typeface="+mn-ea"/>
          <a:cs typeface="+mn-cs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1844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6416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0988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5560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760413" y="6396038"/>
            <a:ext cx="1652587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NUS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5486400" y="6272213"/>
            <a:ext cx="25209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(CS5234,  28 Aug 2007) Page L3.</a:t>
            </a:r>
            <a:fld id="{BED85B55-A250-8440-B975-3B641E4A1282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/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 userDrawn="1"/>
        </p:nvSpPr>
        <p:spPr bwMode="auto">
          <a:xfrm>
            <a:off x="2843213" y="6475413"/>
            <a:ext cx="28622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2005-7 by Leong Hon Wai)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ＭＳ Ｐゴシック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ＭＳ Ｐゴシック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charset="0"/>
          <a:ea typeface="ＭＳ Ｐゴシック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709613" y="6354763"/>
            <a:ext cx="2090737" cy="30638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760413" y="6396038"/>
            <a:ext cx="19986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SoC, NUS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6035675" y="6257925"/>
            <a:ext cx="26050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(Creative Problem Solving) Page </a:t>
            </a:r>
            <a:fld id="{F84732E9-4ABA-1B49-9326-6C4C3414826E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>
                <a:defRPr/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08553" name="Rectangle 9"/>
          <p:cNvSpPr>
            <a:spLocks noChangeArrowheads="1"/>
          </p:cNvSpPr>
          <p:nvPr userDrawn="1"/>
        </p:nvSpPr>
        <p:spPr bwMode="auto">
          <a:xfrm>
            <a:off x="3116263" y="6475413"/>
            <a:ext cx="23415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ＭＳ Ｐゴシック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ＭＳ Ｐゴシック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charset="0"/>
          <a:ea typeface="ＭＳ Ｐゴシック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Relationship Id="rId3" Type="http://schemas.openxmlformats.org/officeDocument/2006/relationships/oleObject" Target="../embeddings/Microsoft_Equation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6.xml"/><Relationship Id="rId3" Type="http://schemas.openxmlformats.org/officeDocument/2006/relationships/oleObject" Target="../embeddings/Microsoft_Equation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01601"/>
            <a:ext cx="8196262" cy="800100"/>
          </a:xfrm>
        </p:spPr>
        <p:txBody>
          <a:bodyPr/>
          <a:lstStyle/>
          <a:p>
            <a:r>
              <a:rPr lang="en-US" sz="3600" dirty="0" smtClean="0"/>
              <a:t>Integrating Different Ideas Together</a:t>
            </a:r>
            <a:endParaRPr lang="en-US" sz="36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Materials:</a:t>
            </a:r>
          </a:p>
          <a:p>
            <a:pPr lvl="1"/>
            <a:r>
              <a:rPr lang="en-US" dirty="0"/>
              <a:t>Ch</a:t>
            </a:r>
            <a:r>
              <a:rPr lang="en-US" dirty="0" smtClean="0"/>
              <a:t> 3.6 of </a:t>
            </a:r>
            <a:r>
              <a:rPr lang="en-US" dirty="0"/>
              <a:t>[SG]</a:t>
            </a:r>
            <a:endParaRPr lang="en-US" dirty="0" smtClean="0"/>
          </a:p>
          <a:p>
            <a:r>
              <a:rPr lang="en-US" dirty="0" smtClean="0"/>
              <a:t>Contents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Incrementing a Binary Counter</a:t>
            </a:r>
          </a:p>
          <a:p>
            <a:pPr lvl="1"/>
            <a:r>
              <a:rPr lang="en-US" dirty="0" smtClean="0"/>
              <a:t>How many subsets, Representation</a:t>
            </a:r>
          </a:p>
          <a:p>
            <a:pPr lvl="1"/>
            <a:r>
              <a:rPr lang="en-US" dirty="0" smtClean="0"/>
              <a:t>Printing All Subsets Problem</a:t>
            </a:r>
          </a:p>
          <a:p>
            <a:pPr lvl="1"/>
            <a:r>
              <a:rPr lang="en-US" dirty="0" smtClean="0"/>
              <a:t>Exponential Time Algorithms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are given a bit-array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= 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1],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2], ...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[1]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[0]),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each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is 0 or 1.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an algorithm for incrementing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by 1.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you are given a 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= 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can we use the bit-vector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Note: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UIT2201, only need to understand bit-representation method for problem P2.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/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(The other slides are included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info only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.)</a:t>
            </a:r>
          </a:p>
          <a:p>
            <a:pPr>
              <a:buNone/>
            </a:pPr>
            <a:endParaRPr lang="en-US" sz="2400" b="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2725188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9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Problem:  </a:t>
            </a:r>
            <a:r>
              <a:rPr lang="en-US" sz="2400" b="0" i="1" dirty="0" smtClean="0"/>
              <a:t>Given a set S with </a:t>
            </a:r>
            <a:r>
              <a:rPr lang="en-US" sz="2400" b="0" i="1" dirty="0" err="1" smtClean="0"/>
              <a:t>n</a:t>
            </a:r>
            <a:r>
              <a:rPr lang="en-US" sz="2400" b="0" i="1" dirty="0" smtClean="0"/>
              <a:t> elements. </a:t>
            </a:r>
            <a:br>
              <a:rPr lang="en-US" sz="2400" b="0" i="1" dirty="0" smtClean="0"/>
            </a:br>
            <a:r>
              <a:rPr lang="en-US" sz="2400" b="0" i="1" dirty="0" smtClean="0"/>
              <a:t>  How many subsets of S are there?</a:t>
            </a:r>
            <a:endParaRPr lang="en-US" sz="2400" b="0" dirty="0" smtClean="0"/>
          </a:p>
          <a:p>
            <a:pPr>
              <a:buNone/>
            </a:pPr>
            <a:r>
              <a:rPr lang="en-US" sz="2400" i="1" dirty="0" smtClean="0"/>
              <a:t>Stage 1: Understanding the Problem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What is the unknown? </a:t>
            </a:r>
            <a:r>
              <a:rPr lang="en-US" sz="2000" b="0" dirty="0" smtClean="0"/>
              <a:t>	    	         	    </a:t>
            </a:r>
            <a:r>
              <a:rPr lang="en-US" sz="2000" b="0" dirty="0" smtClean="0">
                <a:solidFill>
                  <a:srgbClr val="FF0000"/>
                </a:solidFill>
              </a:rPr>
              <a:t>[# subsets of </a:t>
            </a:r>
            <a:r>
              <a:rPr lang="en-US" sz="2000" b="0" i="1" dirty="0" smtClean="0">
                <a:solidFill>
                  <a:srgbClr val="FF0000"/>
                </a:solidFill>
              </a:rPr>
              <a:t>S</a:t>
            </a:r>
            <a:r>
              <a:rPr lang="en-US" sz="2000" b="0" dirty="0" smtClean="0">
                <a:solidFill>
                  <a:srgbClr val="FF0000"/>
                </a:solidFill>
              </a:rPr>
              <a:t>]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What is the data? </a:t>
            </a:r>
            <a:r>
              <a:rPr lang="en-US" sz="2000" b="0" dirty="0" smtClean="0"/>
              <a:t>			  </a:t>
            </a:r>
            <a:r>
              <a:rPr lang="en-US" sz="2000" b="0" dirty="0" smtClean="0">
                <a:solidFill>
                  <a:srgbClr val="FF0000"/>
                </a:solidFill>
              </a:rPr>
              <a:t>[A set S with </a:t>
            </a:r>
            <a:r>
              <a:rPr lang="en-US" sz="2000" b="0" i="1" dirty="0" err="1" smtClean="0">
                <a:solidFill>
                  <a:srgbClr val="FF0000"/>
                </a:solidFill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</a:rPr>
              <a:t> elements]</a:t>
            </a:r>
            <a:r>
              <a:rPr lang="en-US" sz="2000" b="0" i="1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What is the condition?   </a:t>
            </a:r>
            <a:r>
              <a:rPr lang="en-US" sz="2000" b="0" dirty="0" smtClean="0">
                <a:solidFill>
                  <a:srgbClr val="FF0000"/>
                </a:solidFill>
              </a:rPr>
              <a:t>[Subsets of S. Need to count all of them.]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Is it sufficient?</a:t>
            </a:r>
            <a:r>
              <a:rPr lang="en-US" sz="2000" b="0" dirty="0" smtClean="0"/>
              <a:t>	</a:t>
            </a:r>
            <a:r>
              <a:rPr lang="en-US" sz="2000" b="0" dirty="0" smtClean="0">
                <a:solidFill>
                  <a:srgbClr val="FF0000"/>
                </a:solidFill>
              </a:rPr>
              <a:t>   [Yes?   Can count one-by-one, but tedious]</a:t>
            </a: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Stage 2: Devising a Plan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Have you seen the problem before? </a:t>
            </a:r>
            <a:r>
              <a:rPr lang="en-US" sz="2000" b="0" dirty="0" smtClean="0"/>
              <a:t>    	         	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Can you try to work out some small instances?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Can you see any pattern?   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i="1" dirty="0" smtClean="0"/>
              <a:t>Stage 3: Carrying out the Plan.   </a:t>
            </a:r>
            <a:r>
              <a:rPr lang="en-US" sz="2000" b="0" i="1" dirty="0" smtClean="0"/>
              <a:t>PQ: Can you prove the result?</a:t>
            </a:r>
            <a:endParaRPr lang="en-US" sz="1800" b="0" i="1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514600"/>
          <a:ext cx="640080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1407795"/>
                <a:gridCol w="3733800"/>
                <a:gridCol w="619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  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    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   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</a:p>
                    <a:p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Another Approach?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Can you solve it differently? </a:t>
            </a:r>
            <a:r>
              <a:rPr lang="en-US" sz="2000" b="0" dirty="0" smtClean="0"/>
              <a:t> 	         	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Introduce suitable notations?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Let 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be the # of subsets of a S with </a:t>
            </a:r>
            <a:r>
              <a:rPr lang="en-US" sz="2000" b="0" i="1" dirty="0" err="1" smtClean="0"/>
              <a:t>n</a:t>
            </a:r>
            <a:r>
              <a:rPr lang="en-US" sz="2000" b="0" i="1" dirty="0" smtClean="0"/>
              <a:t> element.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Now, consider the set S’ = S </a:t>
            </a:r>
            <a:r>
              <a:rPr lang="en-US" sz="2000" b="0" dirty="0" smtClean="0"/>
              <a:t>U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{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} with </a:t>
            </a:r>
            <a:r>
              <a:rPr lang="en-US" sz="2000" b="0" i="1" dirty="0" smtClean="0"/>
              <a:t>n</a:t>
            </a:r>
            <a:r>
              <a:rPr lang="en-US" sz="2000" b="0" dirty="0" smtClean="0"/>
              <a:t>+1 elements.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Divide subsets of S’ into </a:t>
            </a:r>
            <a:br>
              <a:rPr lang="en-US" sz="2000" b="0" i="1" dirty="0" smtClean="0"/>
            </a:br>
            <a:r>
              <a:rPr lang="en-US" sz="2000" b="0" dirty="0" smtClean="0"/>
              <a:t>(P1) those containing element 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, and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dirty="0" smtClean="0"/>
              <a:t> 	(P2) those that do not contain element 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. 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Those in P2 are exactly all the subsets of S </a:t>
            </a:r>
            <a:r>
              <a:rPr lang="en-US" sz="2000" b="0" dirty="0" smtClean="0"/>
              <a:t>(</a:t>
            </a:r>
            <a:r>
              <a:rPr lang="en-US" sz="2000" b="0" i="1" dirty="0" smtClean="0"/>
              <a:t>and we have 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of them</a:t>
            </a:r>
            <a:r>
              <a:rPr lang="en-US" sz="2000" b="0" dirty="0" smtClean="0"/>
              <a:t>).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For every subset T of S in P2, </a:t>
            </a:r>
            <a:br>
              <a:rPr lang="en-US" sz="2000" b="0" i="1" dirty="0" smtClean="0"/>
            </a:br>
            <a:r>
              <a:rPr lang="en-US" sz="2000" b="0" i="1" dirty="0" smtClean="0"/>
              <a:t> there is a corresponding subset that contains </a:t>
            </a:r>
            <a:r>
              <a:rPr lang="en-US" sz="2000" b="0" i="1" dirty="0" err="1" smtClean="0"/>
              <a:t>x</a:t>
            </a:r>
            <a:r>
              <a:rPr lang="en-US" sz="2000" b="0" i="1" dirty="0" smtClean="0"/>
              <a:t>, namely T </a:t>
            </a:r>
            <a:r>
              <a:rPr lang="en-US" sz="2000" b="0" dirty="0" smtClean="0"/>
              <a:t>U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{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} in P1.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Thus, there is a 1-1 correspondence </a:t>
            </a:r>
            <a:r>
              <a:rPr lang="en-US" sz="2000" b="0" i="1" dirty="0" err="1" smtClean="0"/>
              <a:t>betw</a:t>
            </a:r>
            <a:r>
              <a:rPr lang="en-US" sz="2000" b="0" i="1" dirty="0" smtClean="0"/>
              <a:t> subsets in P1 and those in P2.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Therefore, A</a:t>
            </a:r>
            <a:r>
              <a:rPr lang="en-US" sz="2000" b="0" i="1" baseline="-25000" dirty="0" smtClean="0"/>
              <a:t>n</a:t>
            </a:r>
            <a:r>
              <a:rPr lang="en-US" sz="2000" b="0" baseline="-25000" dirty="0" smtClean="0"/>
              <a:t>+1 </a:t>
            </a:r>
            <a:r>
              <a:rPr lang="en-US" sz="2000" b="0" dirty="0" smtClean="0"/>
              <a:t> = 2 </a:t>
            </a:r>
            <a:r>
              <a:rPr lang="en-US" sz="2000" b="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000" b="0" dirty="0" smtClean="0"/>
              <a:t> </a:t>
            </a:r>
            <a:r>
              <a:rPr lang="en-US" sz="2000" b="0" i="1" dirty="0" smtClean="0"/>
              <a:t>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  for all </a:t>
            </a:r>
            <a:r>
              <a:rPr lang="en-US" sz="2000" b="0" i="1" dirty="0" err="1" smtClean="0"/>
              <a:t>n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≥ 0</a:t>
            </a:r>
            <a:r>
              <a:rPr lang="en-US" sz="2000" b="0" i="1" dirty="0" smtClean="0"/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In addition, we know A</a:t>
            </a:r>
            <a:r>
              <a:rPr lang="en-US" sz="2000" b="0" baseline="-25000" dirty="0" smtClean="0"/>
              <a:t>0</a:t>
            </a:r>
            <a:r>
              <a:rPr lang="en-US" sz="2000" b="0" i="1" dirty="0" smtClean="0"/>
              <a:t> = </a:t>
            </a:r>
            <a:r>
              <a:rPr lang="en-US" sz="2000" b="0" dirty="0" smtClean="0"/>
              <a:t>1</a:t>
            </a:r>
            <a:r>
              <a:rPr lang="en-US" sz="2000" b="0" i="1" dirty="0" smtClean="0"/>
              <a:t>.</a:t>
            </a:r>
            <a:endParaRPr lang="en-US" sz="2000" b="0" baseline="-25000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4876800" cy="11430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Approach?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400" b="0" i="1" dirty="0" smtClean="0"/>
              <a:t>  PQ: Draw a figure?</a:t>
            </a:r>
            <a:r>
              <a:rPr lang="en-US" sz="2400" b="0" dirty="0" smtClean="0"/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dirty="0" smtClean="0"/>
              <a:t>  </a:t>
            </a: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810000" y="5105400"/>
            <a:ext cx="3810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2400" b="0" i="1" dirty="0" err="1" smtClean="0">
                <a:solidFill>
                  <a:srgbClr val="000099"/>
                </a:solidFill>
                <a:latin typeface="Times New Roman" charset="0"/>
              </a:rPr>
              <a:t>c</a:t>
            </a:r>
            <a:r>
              <a:rPr lang="en-US" sz="2400" b="0" i="1" dirty="0" smtClean="0">
                <a:solidFill>
                  <a:srgbClr val="000099"/>
                </a:solidFill>
                <a:latin typeface="Times New Roman" charset="0"/>
              </a:rPr>
              <a:t>'</a:t>
            </a:r>
          </a:p>
          <a:p>
            <a:pPr eaLnBrk="1" hangingPunct="1">
              <a:spcBef>
                <a:spcPct val="10000"/>
              </a:spcBef>
            </a:pPr>
            <a:endParaRPr lang="en-US" sz="2400" b="0" dirty="0">
              <a:solidFill>
                <a:srgbClr val="000099"/>
              </a:solidFill>
              <a:latin typeface="Times New Roman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2209800" y="2057400"/>
            <a:ext cx="5181600" cy="3509665"/>
            <a:chOff x="1752600" y="2057400"/>
            <a:chExt cx="5181600" cy="3509665"/>
          </a:xfrm>
        </p:grpSpPr>
        <p:sp>
          <p:nvSpPr>
            <p:cNvPr id="5" name="TextBox 4"/>
            <p:cNvSpPr txBox="1"/>
            <p:nvPr/>
          </p:nvSpPr>
          <p:spPr>
            <a:xfrm>
              <a:off x="17526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84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42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958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532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1943100" y="4419600"/>
              <a:ext cx="685801" cy="838200"/>
              <a:chOff x="1943100" y="4419600"/>
              <a:chExt cx="685801" cy="838200"/>
            </a:xfrm>
          </p:grpSpPr>
          <p:cxnSp>
            <p:nvCxnSpPr>
              <p:cNvPr id="14" name="Straight Connector 13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5" name="Group 20"/>
            <p:cNvGrpSpPr/>
            <p:nvPr/>
          </p:nvGrpSpPr>
          <p:grpSpPr>
            <a:xfrm>
              <a:off x="3352799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2" name="Straight Connector 21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6" name="Group 23"/>
            <p:cNvGrpSpPr/>
            <p:nvPr/>
          </p:nvGrpSpPr>
          <p:grpSpPr>
            <a:xfrm>
              <a:off x="4648199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5" name="Straight Connector 24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7" name="Group 26"/>
            <p:cNvGrpSpPr/>
            <p:nvPr/>
          </p:nvGrpSpPr>
          <p:grpSpPr>
            <a:xfrm>
              <a:off x="6019800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sp>
          <p:nvSpPr>
            <p:cNvPr id="30" name="TextBox 29"/>
            <p:cNvSpPr txBox="1"/>
            <p:nvPr/>
          </p:nvSpPr>
          <p:spPr>
            <a:xfrm>
              <a:off x="2057400" y="3962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3962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0600" y="3962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72200" y="3962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18" name="Group 33"/>
            <p:cNvGrpSpPr/>
            <p:nvPr/>
          </p:nvGrpSpPr>
          <p:grpSpPr>
            <a:xfrm>
              <a:off x="2209799" y="3200400"/>
              <a:ext cx="1371601" cy="838200"/>
              <a:chOff x="1943100" y="4419600"/>
              <a:chExt cx="685801" cy="838200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20" name="Group 36"/>
            <p:cNvGrpSpPr/>
            <p:nvPr/>
          </p:nvGrpSpPr>
          <p:grpSpPr>
            <a:xfrm>
              <a:off x="4952999" y="3200400"/>
              <a:ext cx="1371601" cy="838200"/>
              <a:chOff x="1943100" y="4419600"/>
              <a:chExt cx="685801" cy="838200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sp>
          <p:nvSpPr>
            <p:cNvPr id="43" name="TextBox 42"/>
            <p:cNvSpPr txBox="1"/>
            <p:nvPr/>
          </p:nvSpPr>
          <p:spPr>
            <a:xfrm>
              <a:off x="2743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a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10200" y="2743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a'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21" name="Group 44"/>
            <p:cNvGrpSpPr/>
            <p:nvPr/>
          </p:nvGrpSpPr>
          <p:grpSpPr>
            <a:xfrm>
              <a:off x="2971800" y="2057400"/>
              <a:ext cx="2514600" cy="838200"/>
              <a:chOff x="1943100" y="4419600"/>
              <a:chExt cx="685801" cy="838200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3124200" y="5715000"/>
            <a:ext cx="32766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7663" indent="-347663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400" i="1" kern="0" dirty="0" smtClean="0">
                <a:solidFill>
                  <a:srgbClr val="FF0000"/>
                </a:solidFill>
                <a:latin typeface="Times New Roman"/>
              </a:rPr>
              <a:t>Where are the subset?</a:t>
            </a:r>
            <a:endParaRPr lang="en-US" sz="2000" b="0" i="1" kern="0" dirty="0" smtClean="0">
              <a:solidFill>
                <a:srgbClr val="FF0000"/>
              </a:solidFill>
              <a:latin typeface="Times New Roman"/>
            </a:endParaRPr>
          </a:p>
          <a:p>
            <a:pPr marL="347663" indent="-347663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i="1" kern="0" dirty="0" smtClean="0">
              <a:solidFill>
                <a:srgbClr val="000099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990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Method?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Look at the unknown.  [Subsets!  They come in different sizes]</a:t>
            </a:r>
            <a:r>
              <a:rPr lang="en-US" sz="2000" b="0" dirty="0" smtClean="0"/>
              <a:t>  </a:t>
            </a:r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838200" y="2209800"/>
            <a:ext cx="7162800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400" kern="0" dirty="0" smtClean="0">
                <a:solidFill>
                  <a:srgbClr val="000099"/>
                </a:solidFill>
                <a:latin typeface="Times New Roman"/>
              </a:rPr>
              <a:t>IDEA: Let’s count those of the same size!</a:t>
            </a:r>
            <a:endParaRPr lang="en-US" sz="2000" b="0" kern="0" dirty="0" smtClean="0">
              <a:solidFill>
                <a:srgbClr val="000099"/>
              </a:solidFill>
              <a:latin typeface="Times New Roman"/>
            </a:endParaRPr>
          </a:p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0?		1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1? 		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/>
              </a:rPr>
              <a:t>n</a:t>
            </a:r>
            <a:endParaRPr lang="en-US" sz="2000" b="0" i="1" kern="0" dirty="0" smtClean="0">
              <a:solidFill>
                <a:srgbClr val="000099"/>
              </a:solidFill>
              <a:latin typeface="Times New Roman"/>
            </a:endParaRP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2?	 	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(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-1)/2 = </a:t>
            </a:r>
            <a:r>
              <a:rPr lang="en-US" sz="2000" b="0" i="1" kern="0" baseline="3000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C</a:t>
            </a:r>
            <a:r>
              <a:rPr lang="en-US" sz="2000" b="0" kern="0" baseline="-25000" dirty="0" smtClean="0">
                <a:solidFill>
                  <a:srgbClr val="000099"/>
                </a:solidFill>
                <a:latin typeface="Times New Roman"/>
              </a:rPr>
              <a:t>2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 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. . .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k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?	 	</a:t>
            </a:r>
            <a:r>
              <a:rPr lang="en-US" sz="2000" b="0" i="1" kern="0" baseline="3000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C</a:t>
            </a:r>
            <a:r>
              <a:rPr lang="en-US" sz="2000" b="0" i="1" kern="0" baseline="-25000" dirty="0" err="1" smtClean="0">
                <a:solidFill>
                  <a:srgbClr val="000099"/>
                </a:solidFill>
                <a:latin typeface="Times New Roman" charset="0"/>
              </a:rPr>
              <a:t>k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 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. . .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 charset="0"/>
              </a:rPr>
              <a:t>–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1?		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endParaRPr lang="en-US" sz="2000" b="0" i="1" kern="0" dirty="0" smtClean="0">
              <a:solidFill>
                <a:srgbClr val="000099"/>
              </a:solidFill>
              <a:latin typeface="Times New Roman" charset="0"/>
            </a:endParaRP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? 		1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Total # of subsets is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		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b="0" kern="0" dirty="0" smtClean="0">
              <a:solidFill>
                <a:srgbClr val="FF0000"/>
              </a:solidFill>
              <a:latin typeface="Times New Roman"/>
            </a:endParaRPr>
          </a:p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kern="0" dirty="0" smtClean="0">
              <a:solidFill>
                <a:srgbClr val="000099"/>
              </a:solidFill>
              <a:latin typeface="Times New Roman"/>
            </a:endParaRPr>
          </a:p>
        </p:txBody>
      </p:sp>
      <p:graphicFrame>
        <p:nvGraphicFramePr>
          <p:cNvPr id="266242" name="Object 2"/>
          <p:cNvGraphicFramePr>
            <a:graphicFrameLocks noChangeAspect="1"/>
          </p:cNvGraphicFramePr>
          <p:nvPr/>
        </p:nvGraphicFramePr>
        <p:xfrm>
          <a:off x="3192463" y="5351463"/>
          <a:ext cx="998537" cy="649287"/>
        </p:xfrm>
        <a:graphic>
          <a:graphicData uri="http://schemas.openxmlformats.org/presentationml/2006/ole">
            <p:oleObj spid="_x0000_s43010" name="Equation" r:id="rId3" imgW="685800" imgH="444500" progId="Equation.3">
              <p:embed/>
            </p:oleObj>
          </a:graphicData>
        </a:graphic>
      </p:graphicFrame>
      <p:graphicFrame>
        <p:nvGraphicFramePr>
          <p:cNvPr id="266243" name="Object 3"/>
          <p:cNvGraphicFramePr>
            <a:graphicFrameLocks noChangeAspect="1"/>
          </p:cNvGraphicFramePr>
          <p:nvPr/>
        </p:nvGraphicFramePr>
        <p:xfrm>
          <a:off x="6218238" y="5446712"/>
          <a:ext cx="2163762" cy="649288"/>
        </p:xfrm>
        <a:graphic>
          <a:graphicData uri="http://schemas.openxmlformats.org/presentationml/2006/ole">
            <p:oleObj spid="_x0000_s43011" name="Equation" r:id="rId4" imgW="14859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method?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How can the subsets be represented?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Let the vector </a:t>
            </a:r>
            <a:r>
              <a:rPr lang="en-US" sz="2000" b="0" dirty="0" smtClean="0"/>
              <a:t>(</a:t>
            </a:r>
            <a:r>
              <a:rPr lang="en-US" sz="2000" b="0" i="1" dirty="0" smtClean="0"/>
              <a:t>b</a:t>
            </a:r>
            <a:r>
              <a:rPr lang="en-US" sz="2000" b="0" baseline="-25000" dirty="0" smtClean="0"/>
              <a:t>1</a:t>
            </a:r>
            <a:r>
              <a:rPr lang="en-US" sz="2000" b="0" dirty="0" smtClean="0"/>
              <a:t>, </a:t>
            </a:r>
            <a:r>
              <a:rPr lang="en-US" sz="2000" b="0" i="1" dirty="0" smtClean="0"/>
              <a:t>b</a:t>
            </a:r>
            <a:r>
              <a:rPr lang="en-US" sz="2000" b="0" baseline="-25000" dirty="0" smtClean="0"/>
              <a:t>2</a:t>
            </a:r>
            <a:r>
              <a:rPr lang="en-US" sz="2000" b="0" dirty="0" smtClean="0"/>
              <a:t>, …, </a:t>
            </a:r>
            <a:r>
              <a:rPr lang="en-US" sz="2000" b="0" i="1" dirty="0" err="1" smtClean="0"/>
              <a:t>b</a:t>
            </a:r>
            <a:r>
              <a:rPr lang="en-US" sz="2000" b="0" i="1" baseline="-25000" dirty="0" err="1" smtClean="0"/>
              <a:t>n</a:t>
            </a:r>
            <a:r>
              <a:rPr lang="en-US" sz="2000" b="0" dirty="0" smtClean="0"/>
              <a:t>)</a:t>
            </a:r>
            <a:r>
              <a:rPr lang="en-US" sz="2000" b="0" i="1" dirty="0" smtClean="0"/>
              <a:t> represent the subset T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where </a:t>
            </a:r>
            <a:r>
              <a:rPr lang="en-US" sz="2000" b="0" i="1" dirty="0" err="1" smtClean="0"/>
              <a:t>b</a:t>
            </a:r>
            <a:r>
              <a:rPr lang="en-US" sz="2000" b="0" i="1" baseline="-25000" dirty="0" err="1" smtClean="0"/>
              <a:t>k</a:t>
            </a:r>
            <a:r>
              <a:rPr lang="en-US" sz="2000" b="0" i="1" dirty="0" smtClean="0"/>
              <a:t>=</a:t>
            </a:r>
            <a:r>
              <a:rPr lang="en-US" sz="2000" b="0" dirty="0" smtClean="0"/>
              <a:t>1</a:t>
            </a:r>
            <a:r>
              <a:rPr lang="en-US" sz="2000" b="0" i="1" dirty="0" smtClean="0"/>
              <a:t>, if the element </a:t>
            </a:r>
            <a:r>
              <a:rPr lang="en-US" sz="2000" b="0" i="1" dirty="0" err="1" smtClean="0"/>
              <a:t>x</a:t>
            </a:r>
            <a:r>
              <a:rPr lang="en-US" sz="2000" b="0" i="1" baseline="-25000" dirty="0" err="1" smtClean="0"/>
              <a:t>k</a:t>
            </a:r>
            <a:r>
              <a:rPr lang="en-US" sz="2000" b="0" i="1" dirty="0" smtClean="0"/>
              <a:t> is in the set T, and </a:t>
            </a:r>
            <a:r>
              <a:rPr lang="en-US" sz="2000" b="0" dirty="0" smtClean="0"/>
              <a:t>0</a:t>
            </a:r>
            <a:r>
              <a:rPr lang="en-US" sz="2000" b="0" i="1" dirty="0" smtClean="0"/>
              <a:t> otherwise.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i="1" dirty="0" smtClean="0"/>
              <a:t>PQ: </a:t>
            </a:r>
            <a:r>
              <a:rPr lang="en-US" sz="2000" b="0" i="1" dirty="0" smtClean="0"/>
              <a:t>How many such bit-strings are there?</a:t>
            </a:r>
            <a:endParaRPr lang="en-US" sz="1800" b="0" i="1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819400"/>
          <a:ext cx="5141595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7031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Subset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Bit-Representation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(0,0,…,0,0)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(1,0,…,0,0)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(0,1,…,0,0)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(1,1,…,0,0)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 ...,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i="1" baseline="-25000" dirty="0" err="1" smtClean="0">
                          <a:latin typeface="Lucida Grande"/>
                          <a:ea typeface="Lucida Grande"/>
                          <a:cs typeface="Lucida Grande"/>
                        </a:rPr>
                        <a:t>n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(1,1,…,1,1)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are given a bit-array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= 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1],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2], ...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[1]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[0]),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each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is 0 or 1.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an algorithm for incrementing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by 1.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you are given a 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= 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can we use the bit-vector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P3: Using P1 and P2 above, or otherwise, give a simple algorithm to generate and print all subsets of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P4: What is the running time of your algorithm?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[Note: Recall that there are 2</a:t>
            </a:r>
            <a:r>
              <a:rPr lang="en-US" sz="2400" b="0" i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subsets altogether. (A proof is provided byP1 and P2 above.)] </a:t>
            </a:r>
            <a:endParaRPr lang="en-US" sz="2400" b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3893565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P3 and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Outline of algorithm for P3:</a:t>
            </a:r>
          </a:p>
          <a:p>
            <a:pPr lvl="1">
              <a:buNone/>
            </a:pPr>
            <a:r>
              <a:rPr lang="en-US" dirty="0" smtClean="0"/>
              <a:t>Represent subsets using bit vector </a:t>
            </a:r>
            <a:r>
              <a:rPr lang="en-US" i="1" dirty="0" smtClean="0"/>
              <a:t>A</a:t>
            </a:r>
          </a:p>
          <a:p>
            <a:pPr lvl="1">
              <a:buNone/>
            </a:pPr>
            <a:r>
              <a:rPr lang="en-US" sz="2400" b="0" dirty="0" smtClean="0"/>
              <a:t>1. Start with </a:t>
            </a:r>
            <a:r>
              <a:rPr lang="en-US" sz="2400" i="1" dirty="0" smtClean="0"/>
              <a:t>A</a:t>
            </a:r>
            <a:r>
              <a:rPr lang="en-US" sz="2400" b="0" dirty="0" smtClean="0"/>
              <a:t> = (0, 0, . . . , 0, 0)</a:t>
            </a:r>
          </a:p>
          <a:p>
            <a:pPr lvl="1">
              <a:buNone/>
            </a:pPr>
            <a:r>
              <a:rPr lang="en-US" sz="2400" b="0" dirty="0" smtClean="0"/>
              <a:t>2. </a:t>
            </a:r>
            <a:r>
              <a:rPr lang="en-US" sz="2400" dirty="0" smtClean="0"/>
              <a:t>Repeat these steps</a:t>
            </a:r>
            <a:r>
              <a:rPr lang="en-US" sz="2400" b="0" dirty="0" smtClean="0"/>
              <a:t> </a:t>
            </a:r>
          </a:p>
          <a:p>
            <a:pPr lvl="1">
              <a:buNone/>
            </a:pPr>
            <a:r>
              <a:rPr lang="en-US" sz="2400" b="0" dirty="0" smtClean="0"/>
              <a:t>3.    Increment the bit vector </a:t>
            </a:r>
            <a:r>
              <a:rPr lang="en-US" sz="2400" i="1" dirty="0" smtClean="0"/>
              <a:t>A</a:t>
            </a:r>
            <a:r>
              <a:rPr lang="en-US" sz="2400" b="0" dirty="0" smtClean="0"/>
              <a:t> (use algorithm from P1)</a:t>
            </a:r>
          </a:p>
          <a:p>
            <a:pPr marL="919163" lvl="1" indent="-457200">
              <a:buAutoNum type="arabicPeriod" startAt="4"/>
            </a:pPr>
            <a:r>
              <a:rPr lang="en-US" sz="2400" b="0" dirty="0" smtClean="0"/>
              <a:t> Print out the subset corresponding to </a:t>
            </a:r>
            <a:r>
              <a:rPr lang="en-US" sz="2400" i="1" dirty="0" smtClean="0"/>
              <a:t>A</a:t>
            </a:r>
          </a:p>
          <a:p>
            <a:pPr marL="919163" lvl="1" indent="-457200">
              <a:buNone/>
            </a:pPr>
            <a:r>
              <a:rPr lang="en-US" sz="2400" b="0" dirty="0" smtClean="0"/>
              <a:t>5. </a:t>
            </a:r>
            <a:r>
              <a:rPr lang="en-US" sz="2400" dirty="0" smtClean="0"/>
              <a:t>until</a:t>
            </a:r>
            <a:r>
              <a:rPr lang="en-US" sz="2400" b="0" dirty="0" smtClean="0"/>
              <a:t>  </a:t>
            </a:r>
            <a:r>
              <a:rPr lang="en-US" sz="2400" i="1" dirty="0" smtClean="0"/>
              <a:t>A</a:t>
            </a:r>
            <a:r>
              <a:rPr lang="en-US" sz="2400" b="0" dirty="0" smtClean="0"/>
              <a:t> = (1, 1, . . . , 1, 1)</a:t>
            </a:r>
          </a:p>
          <a:p>
            <a:pPr marL="468313" indent="-457200">
              <a:buNone/>
            </a:pPr>
            <a:r>
              <a:rPr lang="en-US" dirty="0" smtClean="0"/>
              <a:t>Analysis (P4):</a:t>
            </a:r>
          </a:p>
          <a:p>
            <a:pPr marL="919163" lvl="1" indent="-457200">
              <a:buNone/>
            </a:pPr>
            <a:r>
              <a:rPr lang="en-US" b="0" dirty="0" smtClean="0"/>
              <a:t>Steps 3,4 done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time;  (there are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subsets!)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P3 and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8313" indent="-457200">
              <a:buNone/>
            </a:pPr>
            <a:r>
              <a:rPr lang="en-US" dirty="0" smtClean="0"/>
              <a:t>Analysis (P4):</a:t>
            </a:r>
          </a:p>
          <a:p>
            <a:pPr marL="919163" lvl="1" indent="-457200">
              <a:buNone/>
            </a:pPr>
            <a:r>
              <a:rPr lang="en-US" sz="2400" b="0" dirty="0" smtClean="0"/>
              <a:t>Steps 3,4 done 2</a:t>
            </a:r>
            <a:r>
              <a:rPr lang="en-US" sz="2400" b="0" i="1" baseline="30000" dirty="0" smtClean="0"/>
              <a:t>n</a:t>
            </a:r>
            <a:r>
              <a:rPr lang="en-US" sz="2400" b="0" dirty="0" smtClean="0"/>
              <a:t> time;  (there are 2</a:t>
            </a:r>
            <a:r>
              <a:rPr lang="en-US" sz="2400" b="0" i="1" baseline="30000" dirty="0" smtClean="0"/>
              <a:t>n</a:t>
            </a:r>
            <a:r>
              <a:rPr lang="en-US" sz="2400" b="0" dirty="0" smtClean="0"/>
              <a:t> subsets!)  </a:t>
            </a:r>
          </a:p>
          <a:p>
            <a:pPr marL="919163" lvl="1" indent="-457200">
              <a:buNone/>
            </a:pPr>
            <a:r>
              <a:rPr lang="en-US" sz="2400" b="0" dirty="0" smtClean="0"/>
              <a:t>   Step 3 takes time at most </a:t>
            </a:r>
            <a:r>
              <a:rPr lang="en-US" sz="2400" b="0" dirty="0" err="1" smtClean="0"/>
              <a:t>O(</a:t>
            </a:r>
            <a:r>
              <a:rPr lang="en-US" sz="2400" b="0" i="1" dirty="0" err="1" smtClean="0"/>
              <a:t>n</a:t>
            </a:r>
            <a:r>
              <a:rPr lang="en-US" sz="2400" b="0" dirty="0" smtClean="0"/>
              <a:t>)</a:t>
            </a:r>
          </a:p>
          <a:p>
            <a:pPr marL="919163" lvl="1" indent="-457200">
              <a:buNone/>
            </a:pPr>
            <a:r>
              <a:rPr lang="en-US" sz="2400" b="0" dirty="0" smtClean="0"/>
              <a:t>   Step 4 takes time at most </a:t>
            </a:r>
            <a:r>
              <a:rPr lang="en-US" sz="2400" b="0" dirty="0" err="1" smtClean="0"/>
              <a:t>O(</a:t>
            </a:r>
            <a:r>
              <a:rPr lang="en-US" sz="2400" b="0" i="1" dirty="0" err="1" smtClean="0"/>
              <a:t>n</a:t>
            </a:r>
            <a:r>
              <a:rPr lang="en-US" sz="2400" b="0" dirty="0" smtClean="0"/>
              <a:t>)</a:t>
            </a:r>
          </a:p>
          <a:p>
            <a:pPr marL="919163" lvl="1" indent="-457200">
              <a:buNone/>
            </a:pPr>
            <a:r>
              <a:rPr lang="en-US" dirty="0" smtClean="0"/>
              <a:t>Total time:</a:t>
            </a:r>
            <a:r>
              <a:rPr lang="en-US" b="0" dirty="0" smtClean="0"/>
              <a:t> 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* </a:t>
            </a:r>
            <a:r>
              <a:rPr lang="en-US" b="0" dirty="0" err="1" smtClean="0"/>
              <a:t>O(</a:t>
            </a:r>
            <a:r>
              <a:rPr lang="en-US" b="0" i="1" dirty="0" err="1" smtClean="0"/>
              <a:t>n</a:t>
            </a:r>
            <a:r>
              <a:rPr lang="en-US" b="0" dirty="0" smtClean="0"/>
              <a:t>) = </a:t>
            </a:r>
            <a:r>
              <a:rPr lang="en-US" b="0" dirty="0" err="1" smtClean="0"/>
              <a:t>O(</a:t>
            </a:r>
            <a:r>
              <a:rPr lang="en-US" b="0" i="1" dirty="0" err="1" smtClean="0"/>
              <a:t>n</a:t>
            </a:r>
            <a:r>
              <a:rPr lang="en-US" b="0" i="1" dirty="0" smtClean="0"/>
              <a:t>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)</a:t>
            </a:r>
          </a:p>
          <a:p>
            <a:pPr marL="919163" lvl="1" indent="-457200">
              <a:buNone/>
            </a:pPr>
            <a:r>
              <a:rPr lang="en-US" b="0" dirty="0" smtClean="0"/>
              <a:t>This is an </a:t>
            </a:r>
            <a:r>
              <a:rPr lang="en-US" i="1" dirty="0" smtClean="0"/>
              <a:t>exponential time</a:t>
            </a:r>
            <a:r>
              <a:rPr lang="en-US" b="0" dirty="0" smtClean="0"/>
              <a:t> algorithm!</a:t>
            </a:r>
          </a:p>
          <a:p>
            <a:pPr marL="468313" indent="-457200">
              <a:buNone/>
            </a:pPr>
            <a:r>
              <a:rPr lang="en-US" dirty="0" smtClean="0"/>
              <a:t>Lower Bound: </a:t>
            </a:r>
          </a:p>
          <a:p>
            <a:pPr marL="919163" lvl="1" indent="-457200">
              <a:buNone/>
            </a:pPr>
            <a:r>
              <a:rPr lang="en-US" b="0" dirty="0" smtClean="0"/>
              <a:t>Since there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subsets; </a:t>
            </a:r>
          </a:p>
          <a:p>
            <a:pPr marL="919163" lvl="1" indent="-457200">
              <a:buNone/>
            </a:pPr>
            <a:r>
              <a:rPr lang="en-US" b="0" dirty="0" smtClean="0"/>
              <a:t>Just printing them will take at least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time!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are given a bit-array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= 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1],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2], ...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[1]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[0]),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each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is 0 or 1.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an algorithm for incrementing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by 1.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you are given a 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= 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can we use the bit-vector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P3: Using P1 and P2 above, or otherwise, give a simple algorithm to generate and print all subsets of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P4: What is the running time of your algorithm?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[Note: Recall that there are 2</a:t>
            </a:r>
            <a:r>
              <a:rPr lang="en-US" sz="2400" b="0" i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subsets altogether. (A proof is provided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by P1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 P2 above.)] </a:t>
            </a:r>
            <a:endParaRPr lang="en-US" sz="2400" b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1252017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9332" name="AutoShape 4"/>
          <p:cNvSpPr>
            <a:spLocks noChangeArrowheads="1"/>
          </p:cNvSpPr>
          <p:nvPr/>
        </p:nvSpPr>
        <p:spPr bwMode="auto">
          <a:xfrm>
            <a:off x="1456400" y="1793151"/>
            <a:ext cx="6264275" cy="2011363"/>
          </a:xfrm>
          <a:prstGeom prst="cloudCallout">
            <a:avLst>
              <a:gd name="adj1" fmla="val -46093"/>
              <a:gd name="adj2" fmla="val 89332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3600" b="0" dirty="0" smtClean="0">
                <a:solidFill>
                  <a:srgbClr val="006600"/>
                </a:solidFill>
                <a:latin typeface="Forte" charset="0"/>
              </a:rPr>
              <a:t>One Final Question ?</a:t>
            </a:r>
            <a:endParaRPr lang="en-US" sz="2400" dirty="0">
              <a:solidFill>
                <a:srgbClr val="00660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7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93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Time Problems…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88334" cy="4876800"/>
          </a:xfrm>
        </p:spPr>
        <p:txBody>
          <a:bodyPr/>
          <a:lstStyle/>
          <a:p>
            <a:r>
              <a:rPr lang="en-US" b="0" dirty="0" smtClean="0">
                <a:latin typeface="Times New Roman"/>
                <a:cs typeface="Times New Roman"/>
              </a:rPr>
              <a:t>Intel designs CPU chips for most of </a:t>
            </a:r>
            <a:r>
              <a:rPr lang="en-US" b="0" dirty="0" err="1" smtClean="0">
                <a:latin typeface="Times New Roman"/>
                <a:cs typeface="Times New Roman"/>
              </a:rPr>
              <a:t>todays</a:t>
            </a:r>
            <a:r>
              <a:rPr lang="en-US" b="0" dirty="0" smtClean="0">
                <a:latin typeface="Times New Roman"/>
                <a:cs typeface="Times New Roman"/>
              </a:rPr>
              <a:t>’ computers (IBM-compatible, Macs, Linux, etc)</a:t>
            </a:r>
          </a:p>
          <a:p>
            <a:r>
              <a:rPr lang="en-US" b="0" dirty="0" smtClean="0">
                <a:latin typeface="Times New Roman"/>
                <a:cs typeface="Times New Roman"/>
              </a:rPr>
              <a:t>If Intel wants to thoroughly verify their multiplication circuit is correct (i.e. produces the correct product for all input combinations), what does it need to do? </a:t>
            </a:r>
          </a:p>
          <a:p>
            <a:r>
              <a:rPr lang="en-US" b="0" dirty="0" smtClean="0">
                <a:latin typeface="Times New Roman"/>
                <a:cs typeface="Times New Roman"/>
              </a:rPr>
              <a:t>Check that for every a, </a:t>
            </a:r>
            <a:r>
              <a:rPr lang="en-US" b="0" dirty="0" err="1" smtClean="0">
                <a:latin typeface="Times New Roman"/>
                <a:cs typeface="Times New Roman"/>
              </a:rPr>
              <a:t>b</a:t>
            </a:r>
            <a:r>
              <a:rPr lang="en-US" b="0" dirty="0" smtClean="0">
                <a:latin typeface="Times New Roman"/>
                <a:cs typeface="Times New Roman"/>
              </a:rPr>
              <a:t> compute and verify the product (a * </a:t>
            </a:r>
            <a:r>
              <a:rPr lang="en-US" b="0" dirty="0" err="1" smtClean="0">
                <a:latin typeface="Times New Roman"/>
                <a:cs typeface="Times New Roman"/>
              </a:rPr>
              <a:t>b</a:t>
            </a:r>
            <a:r>
              <a:rPr lang="en-US" b="0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b="0" dirty="0" smtClean="0">
                <a:latin typeface="Times New Roman"/>
                <a:cs typeface="Times New Roman"/>
              </a:rPr>
              <a:t>Do you think that Intel has actually done that for their 32-bit and 64-bit processors?</a:t>
            </a:r>
          </a:p>
          <a:p>
            <a:pPr>
              <a:buNone/>
            </a:pPr>
            <a:endParaRPr lang="en-US" b="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935163"/>
            <a:ext cx="7796212" cy="1219200"/>
          </a:xfrm>
          <a:noFill/>
        </p:spPr>
        <p:txBody>
          <a:bodyPr anchor="ctr"/>
          <a:lstStyle/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sz="5400" b="0">
                <a:solidFill>
                  <a:schemeClr val="tx1"/>
                </a:solidFill>
                <a:latin typeface="Forte" charset="0"/>
              </a:rPr>
              <a:t>Thank</a:t>
            </a:r>
            <a:r>
              <a:rPr lang="en-US" sz="5400" b="0">
                <a:solidFill>
                  <a:schemeClr val="tx2"/>
                </a:solidFill>
                <a:latin typeface="Forte" charset="0"/>
              </a:rPr>
              <a:t> </a:t>
            </a:r>
            <a:r>
              <a:rPr lang="en-US" sz="5400" b="0">
                <a:solidFill>
                  <a:schemeClr val="accent2"/>
                </a:solidFill>
                <a:latin typeface="Forte" charset="0"/>
              </a:rPr>
              <a:t>you!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n</a:t>
            </a:r>
            <a:r>
              <a:rPr lang="en-US" dirty="0" smtClean="0"/>
              <a:t>-</a:t>
            </a:r>
            <a:r>
              <a:rPr lang="en-US" dirty="0"/>
              <a:t>bit Binary Counter</a:t>
            </a:r>
          </a:p>
        </p:txBody>
      </p:sp>
      <p:graphicFrame>
        <p:nvGraphicFramePr>
          <p:cNvPr id="522673" name="Group 433"/>
          <p:cNvGraphicFramePr>
            <a:graphicFrameLocks noGrp="1"/>
          </p:cNvGraphicFramePr>
          <p:nvPr/>
        </p:nvGraphicFramePr>
        <p:xfrm>
          <a:off x="520700" y="1228197"/>
          <a:ext cx="4425950" cy="5161280"/>
        </p:xfrm>
        <a:graphic>
          <a:graphicData uri="http://schemas.openxmlformats.org/drawingml/2006/table">
            <a:tbl>
              <a:tblPr/>
              <a:tblGrid>
                <a:gridCol w="642938"/>
                <a:gridCol w="595312"/>
                <a:gridCol w="592138"/>
                <a:gridCol w="592137"/>
                <a:gridCol w="592138"/>
                <a:gridCol w="593725"/>
                <a:gridCol w="81756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x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A[4]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A[3]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A[2]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A[1]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A[0]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Cost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Incrementing a Binary Counter</a:t>
            </a:r>
          </a:p>
        </p:txBody>
      </p:sp>
      <p:sp>
        <p:nvSpPr>
          <p:cNvPr id="5068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03263" y="1295400"/>
            <a:ext cx="7769225" cy="4927600"/>
          </a:xfrm>
        </p:spPr>
        <p:txBody>
          <a:bodyPr/>
          <a:lstStyle/>
          <a:p>
            <a:r>
              <a:rPr lang="en-US" sz="2800" i="1" dirty="0" smtClean="0"/>
              <a:t> </a:t>
            </a:r>
            <a:r>
              <a:rPr lang="en-US" sz="2800" i="1" dirty="0" err="1" smtClean="0"/>
              <a:t>n</a:t>
            </a:r>
            <a:r>
              <a:rPr lang="en-US" sz="2800" dirty="0" smtClean="0"/>
              <a:t>-</a:t>
            </a:r>
            <a:r>
              <a:rPr lang="en-US" sz="2800" dirty="0"/>
              <a:t>bit Binary Counter: </a:t>
            </a:r>
            <a:r>
              <a:rPr lang="en-US" sz="2800" i="1" dirty="0"/>
              <a:t>A</a:t>
            </a:r>
            <a:r>
              <a:rPr lang="en-US" sz="2800" dirty="0"/>
              <a:t>[0.</a:t>
            </a:r>
            <a:r>
              <a:rPr lang="en-US" sz="2800" dirty="0" smtClean="0"/>
              <a:t>.</a:t>
            </a:r>
            <a:r>
              <a:rPr lang="en-US" sz="2800" i="1" dirty="0" smtClean="0"/>
              <a:t>n</a:t>
            </a:r>
            <a:r>
              <a:rPr lang="en-US" sz="2800" i="1" dirty="0" smtClean="0">
                <a:sym typeface="Symbol" charset="2"/>
              </a:rPr>
              <a:t></a:t>
            </a:r>
            <a:r>
              <a:rPr lang="en-US" sz="2800" dirty="0"/>
              <a:t>1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b="0" i="1" dirty="0" err="1" smtClean="0"/>
              <a:t>x</a:t>
            </a:r>
            <a:r>
              <a:rPr lang="en-US" sz="2800" b="0" dirty="0" smtClean="0"/>
              <a:t> =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</a:t>
            </a:r>
            <a:r>
              <a:rPr lang="en-US" sz="2800" b="0" i="1" dirty="0" smtClean="0"/>
              <a:t>n</a:t>
            </a:r>
            <a:r>
              <a:rPr lang="en-US" sz="2800" b="0" dirty="0" smtClean="0"/>
              <a:t>−1]⋅2</a:t>
            </a:r>
            <a:r>
              <a:rPr lang="en-US" sz="2800" b="0" baseline="30000" dirty="0" smtClean="0"/>
              <a:t>(</a:t>
            </a:r>
            <a:r>
              <a:rPr lang="en-US" sz="2800" b="0" i="1" baseline="30000" dirty="0" smtClean="0"/>
              <a:t>n</a:t>
            </a:r>
            <a:r>
              <a:rPr lang="en-US" sz="2800" b="0" baseline="30000" dirty="0" smtClean="0"/>
              <a:t>−1)</a:t>
            </a:r>
            <a:r>
              <a:rPr lang="en-US" sz="2800" b="0" dirty="0" smtClean="0"/>
              <a:t> + . . . +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[1]⋅2</a:t>
            </a:r>
            <a:r>
              <a:rPr lang="en-US" sz="2800" b="0" baseline="30000" dirty="0" smtClean="0"/>
              <a:t>1</a:t>
            </a:r>
            <a:r>
              <a:rPr lang="en-US" sz="2800" b="0" dirty="0" smtClean="0"/>
              <a:t> +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[0]⋅2</a:t>
            </a:r>
            <a:r>
              <a:rPr lang="en-US" sz="2800" b="0" baseline="30000" dirty="0" smtClean="0"/>
              <a:t>0</a:t>
            </a:r>
            <a:endParaRPr lang="en-US" sz="2800" b="0" dirty="0"/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800100" y="3464207"/>
            <a:ext cx="6894513" cy="2459037"/>
          </a:xfrm>
          <a:prstGeom prst="rect">
            <a:avLst/>
          </a:prstGeom>
          <a:solidFill>
            <a:srgbClr val="FFFF99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8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I</a:t>
            </a:r>
            <a:r>
              <a:rPr lang="en-US" sz="20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NCREMENT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A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1.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 i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0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2.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   while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i &lt; length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and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= 1</a:t>
            </a:r>
            <a:endParaRPr lang="en-US" sz="2400" b="0">
              <a:solidFill>
                <a:srgbClr val="008380"/>
              </a:solidFill>
              <a:latin typeface="Times New Roman" charset="0"/>
              <a:sym typeface="Symbol" charset="2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3.</a:t>
            </a:r>
            <a:r>
              <a:rPr lang="en-US" sz="2400">
                <a:solidFill>
                  <a:srgbClr val="000099"/>
                </a:solidFill>
                <a:latin typeface="Times New Roman" charset="0"/>
                <a:sym typeface="Symbol" charset="2"/>
              </a:rPr>
              <a:t>        do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  <a:sym typeface="Symbol" charset="2"/>
              </a:rPr>
              <a:t>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0          </a:t>
            </a:r>
            <a:r>
              <a:rPr lang="en-US" sz="2400">
                <a:solidFill>
                  <a:srgbClr val="A81E25"/>
                </a:solidFill>
                <a:latin typeface="Arial Unicode MS" charset="0"/>
                <a:ea typeface="Arial Unicode MS" charset="0"/>
                <a:cs typeface="Arial Unicode MS" charset="0"/>
              </a:rPr>
              <a:t>⊳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reset a bit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4.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         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 +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</a:t>
            </a:r>
            <a:endParaRPr lang="en-US" sz="2400">
              <a:solidFill>
                <a:srgbClr val="000099"/>
              </a:solidFill>
              <a:latin typeface="Times New Roman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5.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if  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 &lt; 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length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]</a:t>
            </a:r>
            <a:endParaRPr lang="en-US" sz="2400" b="0" i="1">
              <a:solidFill>
                <a:srgbClr val="008380"/>
              </a:solidFill>
              <a:latin typeface="Times New Roman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6.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    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then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</a:t>
            </a:r>
            <a:r>
              <a:rPr lang="en-US" sz="20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0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   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A81E25"/>
                </a:solidFill>
                <a:latin typeface="Arial Unicode MS" charset="0"/>
                <a:ea typeface="Arial Unicode MS" charset="0"/>
                <a:cs typeface="Arial Unicode MS" charset="0"/>
              </a:rPr>
              <a:t>⊳</a:t>
            </a:r>
            <a:r>
              <a:rPr lang="en-US" sz="200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set a bit</a:t>
            </a:r>
          </a:p>
        </p:txBody>
      </p:sp>
      <p:graphicFrame>
        <p:nvGraphicFramePr>
          <p:cNvPr id="50688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463675" y="2560638"/>
          <a:ext cx="1889125" cy="566737"/>
        </p:xfrm>
        <a:graphic>
          <a:graphicData uri="http://schemas.openxmlformats.org/presentationml/2006/ole">
            <p:oleObj spid="_x0000_s57346" name="Equation" r:id="rId3" imgW="10160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are given a bit-array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= 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1],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2], ...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[1]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[0]),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each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is 0 or 1.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an algorithm for incrementing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by 1. </a:t>
            </a:r>
          </a:p>
          <a:p>
            <a:pPr>
              <a:buNone/>
            </a:pP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Note: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UIT2201, only need to understand the first 2 slides on the problem P1 (incrementing a binary counter).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/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(The other slides are included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info only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.)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67732" y="1268950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Worst-case analysis</a:t>
            </a:r>
          </a:p>
        </p:txBody>
      </p:sp>
      <p:sp>
        <p:nvSpPr>
          <p:cNvPr id="517123" name="Rectangle 3"/>
          <p:cNvSpPr>
            <a:spLocks noChangeArrowheads="1"/>
          </p:cNvSpPr>
          <p:nvPr/>
        </p:nvSpPr>
        <p:spPr bwMode="auto">
          <a:xfrm>
            <a:off x="989013" y="1611313"/>
            <a:ext cx="7162800" cy="18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Consider a sequence of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 insertions.  The worst-case time to execute one insertion is</a:t>
            </a:r>
            <a:r>
              <a:rPr lang="en-US" sz="3200" b="0" dirty="0" smtClean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 </a:t>
            </a:r>
            <a:r>
              <a:rPr lang="en-US" sz="3200" b="0" dirty="0" err="1" smtClean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O</a:t>
            </a:r>
            <a:r>
              <a:rPr lang="en-US" sz="3200" b="0" dirty="0" err="1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  <a:r>
              <a:rPr lang="en-US" sz="3200" b="0" dirty="0" smtClean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  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Therefore, the worst-case time </a:t>
            </a:r>
            <a:r>
              <a:rPr lang="en-US" sz="3200" b="0" dirty="0" smtClean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for all the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 insertions is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2400" b="0" i="1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 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Times New Roman" charset="0"/>
                <a:cs typeface="Times New Roman" charset="0"/>
              </a:rPr>
              <a:t>·</a:t>
            </a:r>
            <a:r>
              <a:rPr lang="en-US" sz="2400" b="0" dirty="0" smtClean="0">
                <a:solidFill>
                  <a:srgbClr val="008A87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0" dirty="0" err="1" smtClean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O</a:t>
            </a:r>
            <a:r>
              <a:rPr lang="en-US" sz="3200" b="0" dirty="0" err="1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 =</a:t>
            </a:r>
            <a:r>
              <a:rPr lang="en-US" sz="3200" b="0" dirty="0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 </a:t>
            </a:r>
            <a:r>
              <a:rPr lang="en-US" sz="3200" b="0" dirty="0" err="1" smtClean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O</a:t>
            </a:r>
            <a:r>
              <a:rPr lang="en-US" sz="3200" b="0" dirty="0" err="1" smtClean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  <a:sym typeface="Symbol" charset="2"/>
              </a:rPr>
              <a:t></a:t>
            </a:r>
            <a:r>
              <a:rPr lang="en-US" sz="3200" b="0" i="1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89013" y="3621088"/>
            <a:ext cx="7178675" cy="1712912"/>
            <a:chOff x="623" y="2281"/>
            <a:chExt cx="4522" cy="1079"/>
          </a:xfrm>
        </p:grpSpPr>
        <p:sp>
          <p:nvSpPr>
            <p:cNvPr id="517125" name="Text Box 5"/>
            <p:cNvSpPr txBox="1">
              <a:spLocks noChangeArrowheads="1"/>
            </p:cNvSpPr>
            <p:nvPr/>
          </p:nvSpPr>
          <p:spPr bwMode="auto">
            <a:xfrm>
              <a:off x="623" y="2281"/>
              <a:ext cx="4522" cy="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lnSpc>
                  <a:spcPct val="90000"/>
                </a:lnSpc>
              </a:pPr>
              <a:r>
                <a:rPr lang="en-US" sz="3200" b="0" dirty="0" smtClean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In fact, </a:t>
              </a:r>
              <a:r>
                <a:rPr lang="en-US" sz="3200" dirty="0" smtClean="0">
                  <a:solidFill>
                    <a:srgbClr val="FF3300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WRONG</a:t>
              </a:r>
              <a:r>
                <a:rPr lang="en-US" sz="3200" dirty="0">
                  <a:solidFill>
                    <a:srgbClr val="FF3300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!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 In fact, the worst-case cost for 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insertions is only </a:t>
              </a:r>
              <a:r>
                <a:rPr lang="en-US" sz="3200" b="0" dirty="0" err="1">
                  <a:solidFill>
                    <a:srgbClr val="008A87"/>
                  </a:solidFill>
                  <a:latin typeface="Symbol" charset="2"/>
                  <a:ea typeface="Arial Unicode MS" charset="0"/>
                  <a:cs typeface="Arial Unicode MS" charset="0"/>
                </a:rPr>
                <a:t>Q</a:t>
              </a:r>
              <a:r>
                <a:rPr lang="en-US" sz="3200" b="0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(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) 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MS Mincho" pitchFamily="49" charset="-128"/>
                  <a:cs typeface="MS Mincho" pitchFamily="49" charset="-128"/>
                </a:rPr>
                <a:t>≪ </a:t>
              </a:r>
              <a:r>
                <a:rPr lang="en-US" sz="3200" b="0" dirty="0" err="1">
                  <a:solidFill>
                    <a:srgbClr val="008A87"/>
                  </a:solidFill>
                  <a:latin typeface="Symbol" charset="2"/>
                  <a:ea typeface="Arial Unicode MS" charset="0"/>
                  <a:cs typeface="Arial Unicode MS" charset="0"/>
                </a:rPr>
                <a:t>Q</a:t>
              </a:r>
              <a:r>
                <a:rPr lang="en-US" sz="3200" b="0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(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</a:rPr>
                <a:t>n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sym typeface="Symbol" charset="2"/>
                </a:rPr>
                <a:t></a:t>
              </a:r>
              <a:r>
                <a:rPr lang="en-US" sz="3200" b="0" i="1" dirty="0">
                  <a:solidFill>
                    <a:srgbClr val="008A87"/>
                  </a:solidFill>
                  <a:latin typeface="Times New Roman" charset="0"/>
                  <a:sym typeface="Symbol" charset="2"/>
                </a:rPr>
                <a:t> 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</a:rPr>
                <a:t>k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)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.</a:t>
              </a:r>
            </a:p>
          </p:txBody>
        </p:sp>
        <p:sp>
          <p:nvSpPr>
            <p:cNvPr id="517126" name="Text Box 6"/>
            <p:cNvSpPr txBox="1">
              <a:spLocks noChangeArrowheads="1"/>
            </p:cNvSpPr>
            <p:nvPr/>
          </p:nvSpPr>
          <p:spPr bwMode="auto">
            <a:xfrm>
              <a:off x="623" y="2995"/>
              <a:ext cx="160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Let’s see why.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Tighter analysis</a:t>
            </a:r>
          </a:p>
        </p:txBody>
      </p:sp>
      <p:graphicFrame>
        <p:nvGraphicFramePr>
          <p:cNvPr id="518930" name="Group 786"/>
          <p:cNvGraphicFramePr>
            <a:graphicFrameLocks noGrp="1"/>
          </p:cNvGraphicFramePr>
          <p:nvPr/>
        </p:nvGraphicFramePr>
        <p:xfrm>
          <a:off x="520700" y="1290638"/>
          <a:ext cx="4425950" cy="4795520"/>
        </p:xfrm>
        <a:graphic>
          <a:graphicData uri="http://schemas.openxmlformats.org/drawingml/2006/table">
            <a:tbl>
              <a:tblPr/>
              <a:tblGrid>
                <a:gridCol w="642938"/>
                <a:gridCol w="595312"/>
                <a:gridCol w="592138"/>
                <a:gridCol w="592137"/>
                <a:gridCol w="592138"/>
                <a:gridCol w="593725"/>
                <a:gridCol w="81756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x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A[4]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A[3]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A[2]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A[1]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Cost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8919" name="Text Box 775"/>
          <p:cNvSpPr txBox="1">
            <a:spLocks noChangeArrowheads="1"/>
          </p:cNvSpPr>
          <p:nvPr/>
        </p:nvSpPr>
        <p:spPr bwMode="auto">
          <a:xfrm>
            <a:off x="5143500" y="1711325"/>
            <a:ext cx="3587750" cy="3351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A[0] flipped every op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A[1] flipped every 2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A[2] flipped every 4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baseline="30000">
                <a:solidFill>
                  <a:srgbClr val="FF0000"/>
                </a:solidFill>
                <a:latin typeface="Times New Roman" charset="0"/>
              </a:rPr>
              <a:t>2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A[3] flipped every 8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baseline="30000">
                <a:solidFill>
                  <a:srgbClr val="FF0000"/>
                </a:solidFill>
                <a:latin typeface="Times New Roman" charset="0"/>
              </a:rPr>
              <a:t>3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  …       …       …     …       …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i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] flipped every 2</a:t>
            </a:r>
            <a:r>
              <a:rPr lang="en-US" sz="2000" b="0" i="1" baseline="30000">
                <a:solidFill>
                  <a:srgbClr val="FF0000"/>
                </a:solidFill>
                <a:latin typeface="Times New Roman" charset="0"/>
              </a:rPr>
              <a:t>i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i="1" baseline="30000">
                <a:solidFill>
                  <a:srgbClr val="FF0000"/>
                </a:solidFill>
                <a:latin typeface="Times New Roman" charset="0"/>
              </a:rPr>
              <a:t>i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</p:txBody>
      </p:sp>
      <p:grpSp>
        <p:nvGrpSpPr>
          <p:cNvPr id="2" name="Group 791"/>
          <p:cNvGrpSpPr>
            <a:grpSpLocks/>
          </p:cNvGrpSpPr>
          <p:nvPr/>
        </p:nvGrpSpPr>
        <p:grpSpPr bwMode="auto">
          <a:xfrm>
            <a:off x="5075238" y="4452938"/>
            <a:ext cx="3619500" cy="52387"/>
            <a:chOff x="3197" y="2661"/>
            <a:chExt cx="2280" cy="33"/>
          </a:xfrm>
        </p:grpSpPr>
        <p:sp>
          <p:nvSpPr>
            <p:cNvPr id="518933" name="Line 789"/>
            <p:cNvSpPr>
              <a:spLocks noChangeShapeType="1"/>
            </p:cNvSpPr>
            <p:nvPr/>
          </p:nvSpPr>
          <p:spPr bwMode="auto">
            <a:xfrm>
              <a:off x="3200" y="2661"/>
              <a:ext cx="227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518934" name="Line 790"/>
            <p:cNvSpPr>
              <a:spLocks noChangeShapeType="1"/>
            </p:cNvSpPr>
            <p:nvPr/>
          </p:nvSpPr>
          <p:spPr bwMode="auto">
            <a:xfrm>
              <a:off x="3197" y="2694"/>
              <a:ext cx="2277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sp>
        <p:nvSpPr>
          <p:cNvPr id="518936" name="Text Box 792"/>
          <p:cNvSpPr txBox="1">
            <a:spLocks noChangeArrowheads="1"/>
          </p:cNvSpPr>
          <p:nvPr/>
        </p:nvSpPr>
        <p:spPr bwMode="auto">
          <a:xfrm>
            <a:off x="5138738" y="1117600"/>
            <a:ext cx="3381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0">
                <a:solidFill>
                  <a:srgbClr val="000099"/>
                </a:solidFill>
                <a:latin typeface="Times New Roman" charset="0"/>
              </a:rPr>
              <a:t>Total cost of </a:t>
            </a:r>
            <a:r>
              <a:rPr lang="en-US" sz="2400" b="0" i="1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400" b="0">
                <a:solidFill>
                  <a:srgbClr val="000099"/>
                </a:solidFill>
                <a:latin typeface="Times New Roman" charset="0"/>
              </a:rPr>
              <a:t> operations</a:t>
            </a:r>
          </a:p>
        </p:txBody>
      </p:sp>
      <p:grpSp>
        <p:nvGrpSpPr>
          <p:cNvPr id="3" name="Group 793"/>
          <p:cNvGrpSpPr>
            <a:grpSpLocks/>
          </p:cNvGrpSpPr>
          <p:nvPr/>
        </p:nvGrpSpPr>
        <p:grpSpPr bwMode="auto">
          <a:xfrm>
            <a:off x="5070475" y="1619250"/>
            <a:ext cx="3619500" cy="52388"/>
            <a:chOff x="3197" y="2661"/>
            <a:chExt cx="2280" cy="33"/>
          </a:xfrm>
        </p:grpSpPr>
        <p:sp>
          <p:nvSpPr>
            <p:cNvPr id="518938" name="Line 794"/>
            <p:cNvSpPr>
              <a:spLocks noChangeShapeType="1"/>
            </p:cNvSpPr>
            <p:nvPr/>
          </p:nvSpPr>
          <p:spPr bwMode="auto">
            <a:xfrm>
              <a:off x="3200" y="2661"/>
              <a:ext cx="227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518939" name="Line 795"/>
            <p:cNvSpPr>
              <a:spLocks noChangeShapeType="1"/>
            </p:cNvSpPr>
            <p:nvPr/>
          </p:nvSpPr>
          <p:spPr bwMode="auto">
            <a:xfrm>
              <a:off x="3197" y="2694"/>
              <a:ext cx="2277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9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Tighter analysis (continued)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92213" y="1441450"/>
            <a:ext cx="6138862" cy="2819400"/>
            <a:chOff x="751" y="908"/>
            <a:chExt cx="3867" cy="1776"/>
          </a:xfrm>
        </p:grpSpPr>
        <p:graphicFrame>
          <p:nvGraphicFramePr>
            <p:cNvPr id="524292" name="Object 4"/>
            <p:cNvGraphicFramePr>
              <a:graphicFrameLocks noChangeAspect="1"/>
            </p:cNvGraphicFramePr>
            <p:nvPr/>
          </p:nvGraphicFramePr>
          <p:xfrm>
            <a:off x="3082" y="908"/>
            <a:ext cx="1536" cy="1776"/>
          </p:xfrm>
          <a:graphic>
            <a:graphicData uri="http://schemas.openxmlformats.org/presentationml/2006/ole">
              <p:oleObj spid="_x0000_s63490" name="Equation" r:id="rId3" imgW="2438280" imgH="2819160" progId="Equation.3">
                <p:embed/>
              </p:oleObj>
            </a:graphicData>
          </a:graphic>
        </p:graphicFrame>
        <p:sp>
          <p:nvSpPr>
            <p:cNvPr id="524293" name="Text Box 5"/>
            <p:cNvSpPr txBox="1">
              <a:spLocks noChangeArrowheads="1"/>
            </p:cNvSpPr>
            <p:nvPr/>
          </p:nvSpPr>
          <p:spPr bwMode="auto">
            <a:xfrm>
              <a:off x="751" y="1034"/>
              <a:ext cx="22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Cost of </a:t>
              </a:r>
              <a:r>
                <a:rPr lang="en-US" sz="3200" b="0" i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increments</a:t>
              </a:r>
            </a:p>
          </p:txBody>
        </p:sp>
      </p:grpSp>
      <p:sp>
        <p:nvSpPr>
          <p:cNvPr id="524294" name="Text Box 6"/>
          <p:cNvSpPr txBox="1">
            <a:spLocks noChangeArrowheads="1"/>
          </p:cNvSpPr>
          <p:nvPr/>
        </p:nvSpPr>
        <p:spPr bwMode="auto">
          <a:xfrm>
            <a:off x="6062663" y="4505325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  <p:sp>
        <p:nvSpPr>
          <p:cNvPr id="524295" name="Rectangle 7"/>
          <p:cNvSpPr>
            <a:spLocks noChangeArrowheads="1"/>
          </p:cNvSpPr>
          <p:nvPr/>
        </p:nvSpPr>
        <p:spPr bwMode="auto">
          <a:xfrm>
            <a:off x="647700" y="4465638"/>
            <a:ext cx="7848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Thus, the average cost of each increment operation is </a:t>
            </a:r>
            <a:r>
              <a:rPr lang="en-US" sz="3200" b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)/</a:t>
            </a:r>
            <a:r>
              <a:rPr lang="en-US" sz="32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 = </a:t>
            </a:r>
            <a:r>
              <a:rPr lang="en-US" sz="3200" b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(1)</a:t>
            </a:r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9332" name="AutoShape 4"/>
          <p:cNvSpPr>
            <a:spLocks noChangeArrowheads="1"/>
          </p:cNvSpPr>
          <p:nvPr/>
        </p:nvSpPr>
        <p:spPr bwMode="auto">
          <a:xfrm>
            <a:off x="1955811" y="1302807"/>
            <a:ext cx="6264275" cy="2591860"/>
          </a:xfrm>
          <a:prstGeom prst="cloudCallout">
            <a:avLst>
              <a:gd name="adj1" fmla="val -52851"/>
              <a:gd name="adj2" fmla="val 96914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3200" b="0" dirty="0" smtClean="0">
                <a:solidFill>
                  <a:srgbClr val="006600"/>
                </a:solidFill>
                <a:latin typeface="Forte" charset="0"/>
              </a:rPr>
              <a:t>P2: Using </a:t>
            </a:r>
            <a:r>
              <a:rPr lang="en-US" sz="3200" b="0" dirty="0" err="1" smtClean="0">
                <a:solidFill>
                  <a:srgbClr val="006600"/>
                </a:solidFill>
                <a:latin typeface="Forte" charset="0"/>
              </a:rPr>
              <a:t>n</a:t>
            </a:r>
            <a:r>
              <a:rPr lang="en-US" sz="3200" b="0" dirty="0" smtClean="0">
                <a:solidFill>
                  <a:srgbClr val="006600"/>
                </a:solidFill>
                <a:latin typeface="Forte" charset="0"/>
              </a:rPr>
              <a:t>-bit-array to represent subsets?</a:t>
            </a:r>
            <a:endParaRPr lang="en-US" sz="3200" b="0" dirty="0" smtClean="0">
              <a:solidFill>
                <a:srgbClr val="006600"/>
              </a:solidFill>
              <a:latin typeface="Fort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7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9332" grpId="0" animBg="1"/>
    </p:bld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RAS-slides">
  <a:themeElements>
    <a:clrScheme name="2_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2_RAS-slides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2_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3805</TotalTime>
  <Words>2269</Words>
  <Application>Microsoft Macintosh PowerPoint</Application>
  <PresentationFormat>On-screen Show (4:3)</PresentationFormat>
  <Paragraphs>385</Paragraphs>
  <Slides>23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LHW-01-intro</vt:lpstr>
      <vt:lpstr>2_RAS-slides</vt:lpstr>
      <vt:lpstr>RAS-slides</vt:lpstr>
      <vt:lpstr>1_LHW-01-intro</vt:lpstr>
      <vt:lpstr>2_LHW-01-intro</vt:lpstr>
      <vt:lpstr>1_RAS-slides</vt:lpstr>
      <vt:lpstr>Equation</vt:lpstr>
      <vt:lpstr>Integrating Different Ideas Together</vt:lpstr>
      <vt:lpstr>Four seemingly unrelated problems</vt:lpstr>
      <vt:lpstr>n-bit Binary Counter</vt:lpstr>
      <vt:lpstr>Incrementing a Binary Counter</vt:lpstr>
      <vt:lpstr>Four seemingly unrelated problems</vt:lpstr>
      <vt:lpstr>Worst-case analysis</vt:lpstr>
      <vt:lpstr>Tighter analysis</vt:lpstr>
      <vt:lpstr>Tighter analysis (continued)</vt:lpstr>
      <vt:lpstr>Slide 9</vt:lpstr>
      <vt:lpstr>Four seemingly unrelated problems</vt:lpstr>
      <vt:lpstr>PS: (Power-Set Example) (1)</vt:lpstr>
      <vt:lpstr>PS: (Power-Set Example) (2)</vt:lpstr>
      <vt:lpstr>PS: (Power-Set Example) (3)</vt:lpstr>
      <vt:lpstr>PS: (Power-Set Example) (4)</vt:lpstr>
      <vt:lpstr>PS: (Power-Set Example) (5)</vt:lpstr>
      <vt:lpstr>PS: (Power-Set Example) (6)</vt:lpstr>
      <vt:lpstr>Four seemingly unrelated problems</vt:lpstr>
      <vt:lpstr>Solution to P3 and P4</vt:lpstr>
      <vt:lpstr>Solution to P3 and P4</vt:lpstr>
      <vt:lpstr>Slide 20</vt:lpstr>
      <vt:lpstr>Exponential Time Problems…</vt:lpstr>
      <vt:lpstr>Slide 22</vt:lpstr>
      <vt:lpstr>Slide 23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430</cp:revision>
  <cp:lastPrinted>2000-06-13T03:03:08Z</cp:lastPrinted>
  <dcterms:created xsi:type="dcterms:W3CDTF">2013-11-06T05:43:06Z</dcterms:created>
  <dcterms:modified xsi:type="dcterms:W3CDTF">2013-11-06T11:09:29Z</dcterms:modified>
</cp:coreProperties>
</file>