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embeddings/oleObject1.bin" ContentType="application/vnd.openxmlformats-officedocument.oleObject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74" r:id="rId1"/>
  </p:sldMasterIdLst>
  <p:notesMasterIdLst>
    <p:notesMasterId r:id="rId64"/>
  </p:notesMasterIdLst>
  <p:handoutMasterIdLst>
    <p:handoutMasterId r:id="rId65"/>
  </p:handoutMasterIdLst>
  <p:sldIdLst>
    <p:sldId id="431" r:id="rId2"/>
    <p:sldId id="432" r:id="rId3"/>
    <p:sldId id="338" r:id="rId4"/>
    <p:sldId id="339" r:id="rId5"/>
    <p:sldId id="405" r:id="rId6"/>
    <p:sldId id="406" r:id="rId7"/>
    <p:sldId id="340" r:id="rId8"/>
    <p:sldId id="369" r:id="rId9"/>
    <p:sldId id="341" r:id="rId10"/>
    <p:sldId id="430" r:id="rId11"/>
    <p:sldId id="342" r:id="rId12"/>
    <p:sldId id="387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78" r:id="rId22"/>
    <p:sldId id="380" r:id="rId23"/>
    <p:sldId id="381" r:id="rId24"/>
    <p:sldId id="343" r:id="rId25"/>
    <p:sldId id="344" r:id="rId26"/>
    <p:sldId id="345" r:id="rId27"/>
    <p:sldId id="392" r:id="rId28"/>
    <p:sldId id="382" r:id="rId29"/>
    <p:sldId id="383" r:id="rId30"/>
    <p:sldId id="399" r:id="rId31"/>
    <p:sldId id="407" r:id="rId32"/>
    <p:sldId id="349" r:id="rId33"/>
    <p:sldId id="350" r:id="rId34"/>
    <p:sldId id="366" r:id="rId35"/>
    <p:sldId id="365" r:id="rId36"/>
    <p:sldId id="400" r:id="rId37"/>
    <p:sldId id="401" r:id="rId38"/>
    <p:sldId id="388" r:id="rId39"/>
    <p:sldId id="384" r:id="rId40"/>
    <p:sldId id="352" r:id="rId41"/>
    <p:sldId id="422" r:id="rId42"/>
    <p:sldId id="423" r:id="rId43"/>
    <p:sldId id="424" r:id="rId44"/>
    <p:sldId id="425" r:id="rId45"/>
    <p:sldId id="393" r:id="rId46"/>
    <p:sldId id="394" r:id="rId47"/>
    <p:sldId id="361" r:id="rId48"/>
    <p:sldId id="396" r:id="rId49"/>
    <p:sldId id="398" r:id="rId50"/>
    <p:sldId id="397" r:id="rId51"/>
    <p:sldId id="357" r:id="rId52"/>
    <p:sldId id="411" r:id="rId53"/>
    <p:sldId id="426" r:id="rId54"/>
    <p:sldId id="428" r:id="rId55"/>
    <p:sldId id="355" r:id="rId56"/>
    <p:sldId id="410" r:id="rId57"/>
    <p:sldId id="356" r:id="rId58"/>
    <p:sldId id="429" r:id="rId59"/>
    <p:sldId id="427" r:id="rId60"/>
    <p:sldId id="403" r:id="rId61"/>
    <p:sldId id="404" r:id="rId62"/>
    <p:sldId id="390" r:id="rId63"/>
  </p:sldIdLst>
  <p:sldSz cx="9144000" cy="6858000" type="screen4x3"/>
  <p:notesSz cx="68834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969696"/>
    <a:srgbClr val="808080"/>
    <a:srgbClr val="3366CC"/>
    <a:srgbClr val="000099"/>
    <a:srgbClr val="FFFF66"/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2" autoAdjust="0"/>
    <p:restoredTop sz="94576" autoAdjust="0"/>
  </p:normalViewPr>
  <p:slideViewPr>
    <p:cSldViewPr showGuides="1">
      <p:cViewPr varScale="1">
        <p:scale>
          <a:sx n="63" d="100"/>
          <a:sy n="63" d="100"/>
        </p:scale>
        <p:origin x="-14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2592"/>
    </p:cViewPr>
  </p:sorterViewPr>
  <p:notesViewPr>
    <p:cSldViewPr showGuides="1">
      <p:cViewPr varScale="1">
        <p:scale>
          <a:sx n="65" d="100"/>
          <a:sy n="65" d="100"/>
        </p:scale>
        <p:origin x="-1818" y="-102"/>
      </p:cViewPr>
      <p:guideLst>
        <p:guide orient="horz" pos="3120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5" Type="http://schemas.openxmlformats.org/officeDocument/2006/relationships/handoutMaster" Target="handoutMasters/handoutMaster1.xml"/><Relationship Id="rId66" Type="http://schemas.openxmlformats.org/officeDocument/2006/relationships/printerSettings" Target="printerSettings/printerSettings1.bin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3.xml"/><Relationship Id="rId4" Type="http://schemas.openxmlformats.org/officeDocument/2006/relationships/slide" Target="slides/slide29.xml"/><Relationship Id="rId1" Type="http://schemas.openxmlformats.org/officeDocument/2006/relationships/slide" Target="slides/slide13.xml"/><Relationship Id="rId2" Type="http://schemas.openxmlformats.org/officeDocument/2006/relationships/slide" Target="slides/slide1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charset="2"/>
              <a:buChar char="u"/>
              <a:defRPr kumimoji="1" sz="1200" b="1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charset="2"/>
              <a:buChar char="u"/>
              <a:defRPr kumimoji="1" sz="1200" b="1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14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charset="2"/>
              <a:buChar char="u"/>
              <a:defRPr kumimoji="1" sz="1200" b="1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14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charset="2"/>
              <a:buChar char="u"/>
              <a:defRPr kumimoji="1" sz="1200" b="1">
                <a:latin typeface="Times New Roman" charset="0"/>
              </a:defRPr>
            </a:lvl1pPr>
          </a:lstStyle>
          <a:p>
            <a:fld id="{3258FB8A-5678-0141-93D4-A7A048942A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98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defTabSz="958850">
              <a:defRPr kumimoji="1" sz="1000" i="1">
                <a:latin typeface="Times New Roman" charset="0"/>
              </a:defRPr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defRPr kumimoji="1" sz="1000" i="1">
                <a:latin typeface="Times New Roman" charset="0"/>
              </a:defRPr>
            </a:lvl1pPr>
          </a:lstStyle>
          <a:p>
            <a:r>
              <a:rPr lang="en-US"/>
              <a:t>07/16/96</a:t>
            </a:r>
            <a:endParaRPr lang="en-US" sz="13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defTabSz="958850">
              <a:defRPr kumimoji="1" sz="1000" i="1">
                <a:latin typeface="Times New Roman" charset="0"/>
              </a:defRPr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defRPr kumimoji="1" sz="1000" i="1">
                <a:latin typeface="Times New Roman" charset="0"/>
              </a:defRPr>
            </a:lvl1pPr>
          </a:lstStyle>
          <a:p>
            <a:r>
              <a:rPr lang="en-US"/>
              <a:t>##</a:t>
            </a:r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11295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952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8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8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8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9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9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75458" name="Rectangle 2050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75459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77506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775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79554" name="Rectangle 2050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79555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67266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672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87746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877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89794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897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6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3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0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9389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205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205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43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3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2051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2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12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041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00034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02082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041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3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705350"/>
            <a:ext cx="5505450" cy="44577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69314" name="Rectangle 1026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693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40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0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4705350"/>
            <a:ext cx="5505450" cy="44577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7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71362" name="Rectangle 4098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71363" name="Rectangle 409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71362" name="Rectangle 4098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71363" name="Rectangle 409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273410" name="Rectangle 4098"/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273411" name="Rectangle 409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5682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45568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55684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55685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86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87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88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89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90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91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92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93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94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95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55696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55697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98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699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0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1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2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3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4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0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1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1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1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1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1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55715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55716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17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18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19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0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1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2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3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4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5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6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7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8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29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30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31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32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55733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455734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35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36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37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38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39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5740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5574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45574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574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574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574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5574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5574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55748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30D7115-D91D-2047-8D77-CD66190517C0}" type="datetime1">
              <a:rPr lang="en-US"/>
              <a:pPr/>
              <a:t>11/11/16</a:t>
            </a:fld>
            <a:endParaRPr lang="en-US"/>
          </a:p>
        </p:txBody>
      </p:sp>
      <p:sp>
        <p:nvSpPr>
          <p:cNvPr id="455749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55750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61606F9-4A7D-5D44-9C17-6B27F05233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DA0B4F1B-336F-D346-AE5F-894F21C4C650}" type="datetime1">
              <a:rPr lang="en-US"/>
              <a:pPr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12E07B6-496F-4741-A2FC-3B48E4EAFD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E86E880D-C1E1-D241-9163-DE3586236388}" type="datetime1">
              <a:rPr lang="en-US"/>
              <a:pPr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6CD4FAA-F8A9-3B4B-BB2C-EE0E7153FA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39816D3E-A83F-8C41-9A4D-40C3E63CB12D}" type="datetime1">
              <a:rPr lang="en-US"/>
              <a:pPr/>
              <a:t>11/11/16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5FA79529-1309-D045-9D09-ED875151C9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8A498D2A-41C7-EB4C-A50D-AA4F27380C2E}" type="datetime1">
              <a:rPr lang="en-US"/>
              <a:pPr/>
              <a:t>11/11/16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0C81509E-D11C-2E4B-9CB9-AEC2AFDDB0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1DB6C47-9C2A-B041-8A15-746A7305D176}" type="datetime1">
              <a:rPr lang="en-US"/>
              <a:pPr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E1D9455-D57C-F44E-9132-BAEAC3BA03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2FE3594-09E4-2C40-8BF0-33E92DA20139}" type="datetime1">
              <a:rPr lang="en-US"/>
              <a:pPr/>
              <a:t>11/11/16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B8D7CED-2918-BE47-BBD6-4980839ED5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8D6765B-3561-054F-AC2D-72CEB8CDDA97}" type="datetime1">
              <a:rPr lang="en-US"/>
              <a:pPr/>
              <a:t>11/11/16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6BA04E3-79E3-6945-B652-96F43D2A4D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FEB46BA-6576-3D4B-BA57-6E33DEF3475A}" type="datetime1">
              <a:rPr lang="en-US"/>
              <a:pPr/>
              <a:t>11/11/16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CE1B6F1-9D14-9945-85DC-B3237BD024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F48F8D8-33B6-1945-BE92-593852E296F5}" type="datetime1">
              <a:rPr lang="en-US"/>
              <a:pPr/>
              <a:t>11/11/16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384FC92-698B-B347-BCFB-ED6CF8EE51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A4D58F4-2FF1-454F-92F2-C3173835D07B}" type="datetime1">
              <a:rPr lang="en-US"/>
              <a:pPr/>
              <a:t>11/11/16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25A3106-782E-4145-97F9-A14CCED381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4DA9E705-B5B7-EB44-AE73-CA1C65514C51}" type="datetime1">
              <a:rPr lang="en-US"/>
              <a:pPr/>
              <a:t>11/11/16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72D1601-3595-1140-AA23-AFF33EA6CC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19D1710-5A0C-054F-A4AA-E27B41E28F45}" type="datetime1">
              <a:rPr lang="en-US"/>
              <a:pPr/>
              <a:t>11/11/16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2A9EFF4-6536-B048-A4B5-C37B7E842A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54659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45466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54661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5466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6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6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6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6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6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6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6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7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7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7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5467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5467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7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7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7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7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7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8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9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9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5469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5469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9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9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9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9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9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69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0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5471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45471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1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1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1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1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1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471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5471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4547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47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47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472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5472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5472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472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FA72A73-4629-354D-A45C-6F5FA3FA235D}" type="datetime1">
              <a:rPr lang="en-US"/>
              <a:pPr/>
              <a:t>11/11/16</a:t>
            </a:fld>
            <a:endParaRPr lang="en-US"/>
          </a:p>
        </p:txBody>
      </p:sp>
      <p:sp>
        <p:nvSpPr>
          <p:cNvPr id="45472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5472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F434F74-0F77-FA4D-9734-2F585B6DC47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charset="2"/>
        <a:buChar char="v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charset="2"/>
        <a:buChar char="q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6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7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8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P_versus_NP" TargetMode="External"/><Relationship Id="rId3" Type="http://schemas.openxmlformats.org/officeDocument/2006/relationships/hyperlink" Target="http://www.claymath.org/millennium/P_vs_NP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last lecture…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04E3-79E3-6945-B652-96F43D2A4D3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66800" y="1600200"/>
            <a:ext cx="7162800" cy="4953000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Covered (for FUN and knowledge)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Some problems, we have fast solutions;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Some problems, we don’t have fast </a:t>
            </a:r>
            <a:r>
              <a:rPr lang="en-US" sz="2800" dirty="0" err="1" smtClean="0">
                <a:solidFill>
                  <a:srgbClr val="0000FF"/>
                </a:solidFill>
              </a:rPr>
              <a:t>soln</a:t>
            </a:r>
            <a:r>
              <a:rPr lang="en-US" sz="2800" dirty="0" smtClean="0">
                <a:solidFill>
                  <a:srgbClr val="0000FF"/>
                </a:solidFill>
              </a:rPr>
              <a:t>;</a:t>
            </a:r>
          </a:p>
          <a:p>
            <a:endParaRPr lang="en-US" sz="2800" dirty="0" smtClean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Some problems, we don’t know yet 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   if we can find fast solutions;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Some problems, 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  we can’t have an algorithm</a:t>
            </a:r>
          </a:p>
        </p:txBody>
      </p:sp>
    </p:spTree>
    <p:extLst>
      <p:ext uri="{BB962C8B-B14F-4D97-AF65-F5344CB8AC3E}">
        <p14:creationId xmlns:p14="http://schemas.microsoft.com/office/powerpoint/2010/main" val="3017602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4FC2-1414-3A41-B32A-C5CE3FF44844}" type="slidenum">
              <a:rPr lang="en-US"/>
              <a:pPr/>
              <a:t>10</a:t>
            </a:fld>
            <a:endParaRPr lang="en-US"/>
          </a:p>
        </p:txBody>
      </p:sp>
      <p:sp>
        <p:nvSpPr>
          <p:cNvPr id="270338" name="Rectangle 409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4000">
                <a:solidFill>
                  <a:srgbClr val="FF9966"/>
                </a:solidFill>
              </a:rPr>
              <a:t>Turing Machine (what is it?)</a:t>
            </a:r>
            <a:endParaRPr lang="en-US" sz="4000">
              <a:solidFill>
                <a:srgbClr val="FF9966"/>
              </a:solidFill>
            </a:endParaRPr>
          </a:p>
        </p:txBody>
      </p:sp>
      <p:sp>
        <p:nvSpPr>
          <p:cNvPr id="270339" name="Rectangle 4099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524000"/>
            <a:ext cx="7772400" cy="4724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 dirty="0">
                <a:solidFill>
                  <a:srgbClr val="FF9966"/>
                </a:solidFill>
              </a:rPr>
              <a:t>“The Hardware”</a:t>
            </a:r>
            <a:r>
              <a:rPr lang="en-GB" sz="2400" dirty="0"/>
              <a:t> consists of…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An </a:t>
            </a:r>
            <a:r>
              <a:rPr lang="en-GB" sz="2400" i="1" dirty="0">
                <a:solidFill>
                  <a:srgbClr val="FF9966"/>
                </a:solidFill>
              </a:rPr>
              <a:t>infinite tape</a:t>
            </a:r>
            <a:r>
              <a:rPr lang="en-GB" sz="2400" dirty="0"/>
              <a:t> consisting of cells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on which </a:t>
            </a:r>
            <a:r>
              <a:rPr lang="en-GB" sz="2000" i="1" dirty="0">
                <a:solidFill>
                  <a:srgbClr val="FF9966"/>
                </a:solidFill>
              </a:rPr>
              <a:t>letters</a:t>
            </a:r>
            <a:r>
              <a:rPr lang="en-GB" sz="2000" dirty="0"/>
              <a:t> may be written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>
                <a:solidFill>
                  <a:srgbClr val="FF9966"/>
                </a:solidFill>
              </a:rPr>
              <a:t>Letters</a:t>
            </a:r>
            <a:r>
              <a:rPr lang="en-GB" sz="2000" dirty="0"/>
              <a:t> comes from a fixed </a:t>
            </a:r>
            <a:r>
              <a:rPr lang="en-GB" sz="2000" i="1" dirty="0">
                <a:solidFill>
                  <a:srgbClr val="FF9966"/>
                </a:solidFill>
              </a:rPr>
              <a:t>FINITE alphabet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A </a:t>
            </a:r>
            <a:r>
              <a:rPr lang="en-GB" sz="2400" i="1" dirty="0">
                <a:solidFill>
                  <a:srgbClr val="FF9966"/>
                </a:solidFill>
              </a:rPr>
              <a:t>tape head</a:t>
            </a:r>
            <a:r>
              <a:rPr lang="en-GB" sz="2400" dirty="0"/>
              <a:t> which can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Read one cell at a time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write to one cell at a time.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Move left/right by one cell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A </a:t>
            </a:r>
            <a:r>
              <a:rPr lang="en-GB" sz="2400" i="1" dirty="0">
                <a:solidFill>
                  <a:srgbClr val="FF9966"/>
                </a:solidFill>
              </a:rPr>
              <a:t>FINITE set of states</a:t>
            </a:r>
            <a:r>
              <a:rPr lang="en-GB" sz="2400" dirty="0"/>
              <a:t>.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At any given time, machine is in one of the states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324600" y="1322388"/>
            <a:ext cx="2743200" cy="1116012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Skipped </a:t>
            </a:r>
            <a:r>
              <a:rPr lang="en-US" sz="2800" dirty="0" smtClean="0">
                <a:solidFill>
                  <a:srgbClr val="0000FF"/>
                </a:solidFill>
              </a:rPr>
              <a:t>in </a:t>
            </a:r>
            <a:br>
              <a:rPr lang="en-US" sz="2800" dirty="0" smtClean="0">
                <a:solidFill>
                  <a:srgbClr val="0000FF"/>
                </a:solidFill>
              </a:rPr>
            </a:br>
            <a:r>
              <a:rPr lang="en-US" sz="2800" dirty="0" smtClean="0">
                <a:solidFill>
                  <a:srgbClr val="0000FF"/>
                </a:solidFill>
              </a:rPr>
              <a:t>this semester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47431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6B07-96F8-0246-A78F-FD3AF44401F9}" type="slidenum">
              <a:rPr lang="en-US"/>
              <a:pPr/>
              <a:t>11</a:t>
            </a:fld>
            <a:endParaRPr lang="en-US"/>
          </a:p>
        </p:txBody>
      </p:sp>
      <p:sp>
        <p:nvSpPr>
          <p:cNvPr id="272386" name="Rectangle 307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3600">
                <a:solidFill>
                  <a:srgbClr val="FF9966"/>
                </a:solidFill>
              </a:rPr>
              <a:t>Turing Machine (how it works!)</a:t>
            </a:r>
            <a:endParaRPr lang="en-US" sz="3600">
              <a:solidFill>
                <a:srgbClr val="FF9966"/>
              </a:solidFill>
            </a:endParaRPr>
          </a:p>
        </p:txBody>
      </p:sp>
      <p:sp>
        <p:nvSpPr>
          <p:cNvPr id="272387" name="Rectangle 3075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00200"/>
            <a:ext cx="7772400" cy="48768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/>
              <a:t>A Turing Machine Instruction: 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(Q1, s1, s2, Q2, D)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i="1"/>
              <a:t>If </a:t>
            </a:r>
            <a:r>
              <a:rPr lang="en-GB" sz="2400" i="1">
                <a:solidFill>
                  <a:srgbClr val="FF9966"/>
                </a:solidFill>
              </a:rPr>
              <a:t>(current state is Q1) </a:t>
            </a:r>
            <a:r>
              <a:rPr lang="en-GB" sz="2400" i="1"/>
              <a:t>and</a:t>
            </a:r>
            <a:r>
              <a:rPr lang="en-GB" sz="2400" i="1">
                <a:solidFill>
                  <a:srgbClr val="FF9966"/>
                </a:solidFill>
              </a:rPr>
              <a:t> (reading symbol s1)</a:t>
            </a:r>
            <a:r>
              <a:rPr lang="en-GB" sz="2400" i="1"/>
              <a:t> then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Write </a:t>
            </a:r>
            <a:r>
              <a:rPr lang="en-GB" sz="2000" i="1">
                <a:solidFill>
                  <a:srgbClr val="FF9966"/>
                </a:solidFill>
              </a:rPr>
              <a:t>symbol s2 </a:t>
            </a:r>
            <a:r>
              <a:rPr lang="en-GB" sz="2000" i="1"/>
              <a:t>onto the tape,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go into </a:t>
            </a:r>
            <a:r>
              <a:rPr lang="en-GB" sz="2000" i="1">
                <a:solidFill>
                  <a:srgbClr val="FF9966"/>
                </a:solidFill>
              </a:rPr>
              <a:t>new state Q2</a:t>
            </a:r>
            <a:r>
              <a:rPr lang="en-GB" sz="2000" i="1"/>
              <a:t>,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 </a:t>
            </a:r>
            <a:r>
              <a:rPr lang="en-GB" sz="2000" i="1"/>
              <a:t>moves one step in </a:t>
            </a:r>
            <a:r>
              <a:rPr lang="en-GB" sz="2000" i="1">
                <a:solidFill>
                  <a:srgbClr val="FF9966"/>
                </a:solidFill>
              </a:rPr>
              <a:t>direction D </a:t>
            </a:r>
            <a:r>
              <a:rPr lang="en-GB" sz="2000" i="1"/>
              <a:t>(left or right)</a:t>
            </a:r>
            <a:endParaRPr lang="en-GB" sz="2000"/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100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Very Simple machine… 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But, as powerful (computation wise) as any computer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120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i="1">
                <a:solidFill>
                  <a:srgbClr val="FF9966"/>
                </a:solidFill>
              </a:rPr>
              <a:t>Remark: This is the software…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629400" y="1322388"/>
            <a:ext cx="2438400" cy="1116012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Skipped in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Fall 2016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D14E-0FE2-B543-9261-9268BA908EE7}" type="slidenum">
              <a:rPr lang="en-US"/>
              <a:pPr/>
              <a:t>12</a:t>
            </a:fld>
            <a:endParaRPr lang="en-US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9966"/>
                </a:solidFill>
              </a:rPr>
              <a:t>Example: Bit Inverter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rgbClr val="FF9966"/>
                </a:solidFill>
                <a:effectLst/>
              </a:rPr>
              <a:t>Problem: Bit Inverter</a:t>
            </a:r>
          </a:p>
          <a:p>
            <a:pPr lvl="1"/>
            <a:r>
              <a:rPr lang="en-US">
                <a:solidFill>
                  <a:srgbClr val="FF9966"/>
                </a:solidFill>
                <a:effectLst/>
              </a:rPr>
              <a:t>Input: A string of 0’s and 1’s</a:t>
            </a:r>
          </a:p>
          <a:p>
            <a:pPr lvl="1"/>
            <a:r>
              <a:rPr lang="en-US">
                <a:solidFill>
                  <a:srgbClr val="FF9966"/>
                </a:solidFill>
                <a:effectLst/>
              </a:rPr>
              <a:t>Output: The “inverted” string</a:t>
            </a:r>
          </a:p>
          <a:p>
            <a:pPr lvl="2"/>
            <a:r>
              <a:rPr lang="en-US">
                <a:solidFill>
                  <a:srgbClr val="FF9966"/>
                </a:solidFill>
                <a:effectLst/>
              </a:rPr>
              <a:t>  0 changed to 1</a:t>
            </a:r>
          </a:p>
          <a:p>
            <a:pPr lvl="2"/>
            <a:r>
              <a:rPr lang="en-US">
                <a:solidFill>
                  <a:srgbClr val="FF9966"/>
                </a:solidFill>
                <a:effectLst/>
              </a:rPr>
              <a:t>  1 changed to 0</a:t>
            </a:r>
          </a:p>
          <a:p>
            <a:r>
              <a:rPr lang="en-US" b="1">
                <a:solidFill>
                  <a:srgbClr val="FF9966"/>
                </a:solidFill>
                <a:effectLst/>
              </a:rPr>
              <a:t>Examples:</a:t>
            </a:r>
          </a:p>
          <a:p>
            <a:pPr lvl="1"/>
            <a:r>
              <a:rPr lang="en-US" sz="3200" b="1">
                <a:solidFill>
                  <a:srgbClr val="FF3300"/>
                </a:solidFill>
                <a:effectLst/>
                <a:latin typeface="Courier New" charset="0"/>
              </a:rPr>
              <a:t>00101 </a:t>
            </a:r>
            <a:r>
              <a:rPr lang="en-US" sz="3200" b="1">
                <a:solidFill>
                  <a:srgbClr val="FF3300"/>
                </a:solidFill>
                <a:effectLst/>
                <a:latin typeface="Courier New" charset="0"/>
                <a:sym typeface="Wingdings" charset="2"/>
              </a:rPr>
              <a:t> 11010</a:t>
            </a:r>
          </a:p>
          <a:p>
            <a:pPr lvl="1"/>
            <a:r>
              <a:rPr lang="en-US" sz="3200" b="1">
                <a:solidFill>
                  <a:srgbClr val="FF3300"/>
                </a:solidFill>
                <a:effectLst/>
                <a:latin typeface="Courier New" charset="0"/>
                <a:sym typeface="Wingdings" charset="2"/>
              </a:rPr>
              <a:t>10110  01001</a:t>
            </a:r>
            <a:r>
              <a:rPr lang="en-US" b="1">
                <a:solidFill>
                  <a:srgbClr val="FF3300"/>
                </a:solidFill>
                <a:effectLst/>
                <a:latin typeface="Courier New" charset="0"/>
              </a:rPr>
              <a:t>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629400" y="1322388"/>
            <a:ext cx="2438400" cy="1116012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Skipped in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Fall 2016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DE0D5-8469-434B-99E9-5D052607A65B}" type="slidenum">
              <a:rPr lang="en-US"/>
              <a:pPr/>
              <a:t>13</a:t>
            </a:fld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981200"/>
            <a:ext cx="2133600" cy="566738"/>
          </a:xfrm>
        </p:spPr>
        <p:txBody>
          <a:bodyPr/>
          <a:lstStyle/>
          <a:p>
            <a:pPr algn="ctr">
              <a:buFont typeface="Wingdings" charset="2"/>
              <a:buNone/>
            </a:pPr>
            <a:r>
              <a:rPr lang="en-US" sz="2400"/>
              <a:t>Figure 11.4</a:t>
            </a:r>
          </a:p>
        </p:txBody>
      </p:sp>
      <p:pic>
        <p:nvPicPr>
          <p:cNvPr id="478211" name="Picture 3" descr="SchnGerst_f11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0" y="1373188"/>
            <a:ext cx="4800600" cy="1827212"/>
          </a:xfrm>
          <a:noFill/>
          <a:ln/>
        </p:spPr>
      </p:pic>
      <p:sp>
        <p:nvSpPr>
          <p:cNvPr id="478212" name="Text Box 4"/>
          <p:cNvSpPr txBox="1">
            <a:spLocks noChangeArrowheads="1"/>
          </p:cNvSpPr>
          <p:nvPr/>
        </p:nvSpPr>
        <p:spPr bwMode="auto">
          <a:xfrm>
            <a:off x="838200" y="4572000"/>
            <a:ext cx="7467600" cy="1411288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(S1,0,1,S1,R)  // change 0 to 1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(S1,1,0,S1,R)  // change 1 to 0</a:t>
            </a:r>
          </a:p>
        </p:txBody>
      </p:sp>
      <p:sp>
        <p:nvSpPr>
          <p:cNvPr id="47821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 sz="3600"/>
              <a:t>Bit Inverter Machine (State Diagram)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29400" y="1322388"/>
            <a:ext cx="2438400" cy="1116012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Skipped in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Fall 2016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7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7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7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78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7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7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0" grpId="0" build="p"/>
      <p:bldP spid="4782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0A6F0-A60E-254A-B469-D0A3E9C3EBE7}" type="slidenum">
              <a:rPr lang="en-US"/>
              <a:pPr/>
              <a:t>14</a:t>
            </a:fld>
            <a:endParaRPr lang="en-US"/>
          </a:p>
        </p:txBody>
      </p:sp>
      <p:sp>
        <p:nvSpPr>
          <p:cNvPr id="47923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981200"/>
            <a:ext cx="2133600" cy="566738"/>
          </a:xfrm>
        </p:spPr>
        <p:txBody>
          <a:bodyPr/>
          <a:lstStyle/>
          <a:p>
            <a:pPr algn="ctr">
              <a:buFont typeface="Wingdings" charset="2"/>
              <a:buNone/>
            </a:pPr>
            <a:r>
              <a:rPr lang="en-US" sz="2400"/>
              <a:t>Figure 11.4</a:t>
            </a:r>
          </a:p>
        </p:txBody>
      </p:sp>
      <p:pic>
        <p:nvPicPr>
          <p:cNvPr id="479235" name="Picture 3" descr="SchnGerst_f11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0" y="1373188"/>
            <a:ext cx="4800600" cy="1827212"/>
          </a:xfrm>
          <a:noFill/>
          <a:ln/>
        </p:spPr>
      </p:pic>
      <p:grpSp>
        <p:nvGrpSpPr>
          <p:cNvPr id="479236" name="Group 4"/>
          <p:cNvGrpSpPr>
            <a:grpSpLocks/>
          </p:cNvGrpSpPr>
          <p:nvPr/>
        </p:nvGrpSpPr>
        <p:grpSpPr bwMode="auto">
          <a:xfrm>
            <a:off x="3048000" y="2895600"/>
            <a:ext cx="4800600" cy="1524000"/>
            <a:chOff x="1344" y="1824"/>
            <a:chExt cx="3024" cy="960"/>
          </a:xfrm>
        </p:grpSpPr>
        <p:sp>
          <p:nvSpPr>
            <p:cNvPr id="479237" name="Rectangle 5"/>
            <p:cNvSpPr>
              <a:spLocks noChangeArrowheads="1"/>
            </p:cNvSpPr>
            <p:nvPr/>
          </p:nvSpPr>
          <p:spPr bwMode="auto">
            <a:xfrm>
              <a:off x="1344" y="1920"/>
              <a:ext cx="3024" cy="86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 </a:t>
              </a:r>
            </a:p>
          </p:txBody>
        </p:sp>
        <p:grpSp>
          <p:nvGrpSpPr>
            <p:cNvPr id="479238" name="Group 6"/>
            <p:cNvGrpSpPr>
              <a:grpSpLocks/>
            </p:cNvGrpSpPr>
            <p:nvPr/>
          </p:nvGrpSpPr>
          <p:grpSpPr bwMode="auto">
            <a:xfrm>
              <a:off x="2304" y="1824"/>
              <a:ext cx="1920" cy="864"/>
              <a:chOff x="2304" y="2208"/>
              <a:chExt cx="1920" cy="864"/>
            </a:xfrm>
          </p:grpSpPr>
          <p:sp>
            <p:nvSpPr>
              <p:cNvPr id="479239" name="Oval 7"/>
              <p:cNvSpPr>
                <a:spLocks noChangeArrowheads="1"/>
              </p:cNvSpPr>
              <p:nvPr/>
            </p:nvSpPr>
            <p:spPr bwMode="auto">
              <a:xfrm>
                <a:off x="3408" y="2256"/>
                <a:ext cx="816" cy="816"/>
              </a:xfrm>
              <a:prstGeom prst="ellipse">
                <a:avLst/>
              </a:prstGeom>
              <a:solidFill>
                <a:srgbClr val="FFCC00"/>
              </a:solidFill>
              <a:ln w="25400">
                <a:solidFill>
                  <a:srgbClr val="FFCC00"/>
                </a:solidFill>
                <a:round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400">
                    <a:solidFill>
                      <a:srgbClr val="000000"/>
                    </a:solidFill>
                  </a:rPr>
                  <a:t>State 2</a:t>
                </a:r>
                <a:endParaRPr lang="en-US" sz="32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9240" name="Arc 8"/>
              <p:cNvSpPr>
                <a:spLocks/>
              </p:cNvSpPr>
              <p:nvPr/>
            </p:nvSpPr>
            <p:spPr bwMode="auto">
              <a:xfrm flipH="1" flipV="1">
                <a:off x="2784" y="2208"/>
                <a:ext cx="624" cy="528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38100">
                <a:solidFill>
                  <a:srgbClr val="CC6600"/>
                </a:solidFill>
                <a:round/>
                <a:headEnd type="stealth" w="lg" len="lg"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9241" name="Text Box 9"/>
              <p:cNvSpPr txBox="1">
                <a:spLocks noChangeArrowheads="1"/>
              </p:cNvSpPr>
              <p:nvPr/>
            </p:nvSpPr>
            <p:spPr bwMode="auto">
              <a:xfrm>
                <a:off x="2304" y="2544"/>
                <a:ext cx="77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b="1" i="1">
                    <a:solidFill>
                      <a:srgbClr val="000C00"/>
                    </a:solidFill>
                  </a:rPr>
                  <a:t>$ / $ / L</a:t>
                </a:r>
              </a:p>
            </p:txBody>
          </p:sp>
        </p:grpSp>
      </p:grpSp>
      <p:sp>
        <p:nvSpPr>
          <p:cNvPr id="479242" name="Text Box 10"/>
          <p:cNvSpPr txBox="1">
            <a:spLocks noChangeArrowheads="1"/>
          </p:cNvSpPr>
          <p:nvPr/>
        </p:nvSpPr>
        <p:spPr bwMode="auto">
          <a:xfrm>
            <a:off x="838200" y="4572000"/>
            <a:ext cx="7467600" cy="1838325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(S1,0,1,S1,R)  // change 0 to 1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(S1,1,0,S1,R)  // change 1 to 0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(S1,$,$,S2,L)  // end-state (2)</a:t>
            </a:r>
          </a:p>
        </p:txBody>
      </p:sp>
      <p:sp>
        <p:nvSpPr>
          <p:cNvPr id="479243" name="Rectangle 1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 sz="3600"/>
              <a:t>Bit Inverter Machine (State Diagram)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629400" y="1322388"/>
            <a:ext cx="2438400" cy="1116012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Skipped in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Fall 2016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7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7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7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7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669E8-FFD3-7848-AE3E-CDC8F61B22A6}" type="slidenum">
              <a:rPr lang="en-US"/>
              <a:pPr/>
              <a:t>15</a:t>
            </a:fld>
            <a:endParaRPr lang="en-US"/>
          </a:p>
        </p:txBody>
      </p:sp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4000">
                <a:solidFill>
                  <a:srgbClr val="FF9966"/>
                </a:solidFill>
              </a:rPr>
              <a:t>TM (Bit Inverter program)</a:t>
            </a:r>
            <a:endParaRPr lang="en-US" sz="4000">
              <a:solidFill>
                <a:srgbClr val="FF9966"/>
              </a:solidFill>
            </a:endParaRP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/>
              <a:t> </a:t>
            </a:r>
          </a:p>
        </p:txBody>
      </p:sp>
      <p:grpSp>
        <p:nvGrpSpPr>
          <p:cNvPr id="480260" name="Group 4"/>
          <p:cNvGrpSpPr>
            <a:grpSpLocks/>
          </p:cNvGrpSpPr>
          <p:nvPr/>
        </p:nvGrpSpPr>
        <p:grpSpPr bwMode="auto">
          <a:xfrm>
            <a:off x="457200" y="1905000"/>
            <a:ext cx="7772400" cy="990600"/>
            <a:chOff x="288" y="1248"/>
            <a:chExt cx="4896" cy="624"/>
          </a:xfrm>
        </p:grpSpPr>
        <p:sp>
          <p:nvSpPr>
            <p:cNvPr id="480261" name="Rectangle 5"/>
            <p:cNvSpPr>
              <a:spLocks noChangeArrowheads="1"/>
            </p:cNvSpPr>
            <p:nvPr/>
          </p:nvSpPr>
          <p:spPr bwMode="auto">
            <a:xfrm>
              <a:off x="46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0262" name="Rectangle 6"/>
            <p:cNvSpPr>
              <a:spLocks noChangeArrowheads="1"/>
            </p:cNvSpPr>
            <p:nvPr/>
          </p:nvSpPr>
          <p:spPr bwMode="auto">
            <a:xfrm>
              <a:off x="12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latin typeface="Courier New" charset="0"/>
                </a:rPr>
                <a:t>0</a:t>
              </a:r>
            </a:p>
          </p:txBody>
        </p:sp>
        <p:sp>
          <p:nvSpPr>
            <p:cNvPr id="480263" name="Rectangle 7"/>
            <p:cNvSpPr>
              <a:spLocks noChangeArrowheads="1"/>
            </p:cNvSpPr>
            <p:nvPr/>
          </p:nvSpPr>
          <p:spPr bwMode="auto">
            <a:xfrm>
              <a:off x="17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80264" name="Rectangle 8"/>
            <p:cNvSpPr>
              <a:spLocks noChangeArrowheads="1"/>
            </p:cNvSpPr>
            <p:nvPr/>
          </p:nvSpPr>
          <p:spPr bwMode="auto">
            <a:xfrm>
              <a:off x="27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80265" name="Rectangle 9"/>
            <p:cNvSpPr>
              <a:spLocks noChangeArrowheads="1"/>
            </p:cNvSpPr>
            <p:nvPr/>
          </p:nvSpPr>
          <p:spPr bwMode="auto">
            <a:xfrm>
              <a:off x="36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$</a:t>
              </a:r>
            </a:p>
          </p:txBody>
        </p:sp>
        <p:sp>
          <p:nvSpPr>
            <p:cNvPr id="480266" name="Rectangle 10"/>
            <p:cNvSpPr>
              <a:spLocks noChangeArrowheads="1"/>
            </p:cNvSpPr>
            <p:nvPr/>
          </p:nvSpPr>
          <p:spPr bwMode="auto">
            <a:xfrm>
              <a:off x="22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0267" name="Rectangle 11"/>
            <p:cNvSpPr>
              <a:spLocks noChangeArrowheads="1"/>
            </p:cNvSpPr>
            <p:nvPr/>
          </p:nvSpPr>
          <p:spPr bwMode="auto">
            <a:xfrm>
              <a:off x="32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0268" name="Rectangle 12"/>
            <p:cNvSpPr>
              <a:spLocks noChangeArrowheads="1"/>
            </p:cNvSpPr>
            <p:nvPr/>
          </p:nvSpPr>
          <p:spPr bwMode="auto">
            <a:xfrm>
              <a:off x="41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80269" name="Line 13"/>
            <p:cNvSpPr>
              <a:spLocks noChangeShapeType="1"/>
            </p:cNvSpPr>
            <p:nvPr/>
          </p:nvSpPr>
          <p:spPr bwMode="auto">
            <a:xfrm>
              <a:off x="465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270" name="Line 14"/>
            <p:cNvSpPr>
              <a:spLocks noChangeShapeType="1"/>
            </p:cNvSpPr>
            <p:nvPr/>
          </p:nvSpPr>
          <p:spPr bwMode="auto">
            <a:xfrm>
              <a:off x="4656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271" name="Rectangle 15"/>
            <p:cNvSpPr>
              <a:spLocks noChangeArrowheads="1"/>
            </p:cNvSpPr>
            <p:nvPr/>
          </p:nvSpPr>
          <p:spPr bwMode="auto">
            <a:xfrm>
              <a:off x="3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0272" name="Line 16"/>
            <p:cNvSpPr>
              <a:spLocks noChangeShapeType="1"/>
            </p:cNvSpPr>
            <p:nvPr/>
          </p:nvSpPr>
          <p:spPr bwMode="auto">
            <a:xfrm>
              <a:off x="288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273" name="Line 17"/>
            <p:cNvSpPr>
              <a:spLocks noChangeShapeType="1"/>
            </p:cNvSpPr>
            <p:nvPr/>
          </p:nvSpPr>
          <p:spPr bwMode="auto">
            <a:xfrm>
              <a:off x="288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0274" name="Rectangle 18"/>
            <p:cNvSpPr>
              <a:spLocks noChangeArrowheads="1"/>
            </p:cNvSpPr>
            <p:nvPr/>
          </p:nvSpPr>
          <p:spPr bwMode="auto">
            <a:xfrm>
              <a:off x="8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</p:grpSp>
      <p:grpSp>
        <p:nvGrpSpPr>
          <p:cNvPr id="480275" name="Group 19"/>
          <p:cNvGrpSpPr>
            <a:grpSpLocks/>
          </p:cNvGrpSpPr>
          <p:nvPr/>
        </p:nvGrpSpPr>
        <p:grpSpPr bwMode="auto">
          <a:xfrm>
            <a:off x="1828800" y="2895600"/>
            <a:ext cx="1219200" cy="2590800"/>
            <a:chOff x="1152" y="1680"/>
            <a:chExt cx="768" cy="1632"/>
          </a:xfrm>
        </p:grpSpPr>
        <p:sp>
          <p:nvSpPr>
            <p:cNvPr id="480276" name="Text Box 20"/>
            <p:cNvSpPr txBox="1">
              <a:spLocks noChangeArrowheads="1"/>
            </p:cNvSpPr>
            <p:nvPr/>
          </p:nvSpPr>
          <p:spPr bwMode="auto">
            <a:xfrm>
              <a:off x="1296" y="2880"/>
              <a:ext cx="499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60000"/>
                <a:buFont typeface="Monotype Sorts" charset="2"/>
                <a:buNone/>
              </a:pPr>
              <a:r>
                <a:rPr kumimoji="1" lang="en-US" sz="2800" b="1">
                  <a:latin typeface="Times New Roman" charset="0"/>
                </a:rPr>
                <a:t>S1</a:t>
              </a:r>
            </a:p>
          </p:txBody>
        </p:sp>
        <p:grpSp>
          <p:nvGrpSpPr>
            <p:cNvPr id="480277" name="Group 21"/>
            <p:cNvGrpSpPr>
              <a:grpSpLocks/>
            </p:cNvGrpSpPr>
            <p:nvPr/>
          </p:nvGrpSpPr>
          <p:grpSpPr bwMode="auto">
            <a:xfrm>
              <a:off x="1152" y="1680"/>
              <a:ext cx="768" cy="1632"/>
              <a:chOff x="1152" y="1680"/>
              <a:chExt cx="768" cy="1632"/>
            </a:xfrm>
          </p:grpSpPr>
          <p:sp>
            <p:nvSpPr>
              <p:cNvPr id="480278" name="Rectangle 22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768" cy="5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80279" name="Group 23"/>
              <p:cNvGrpSpPr>
                <a:grpSpLocks/>
              </p:cNvGrpSpPr>
              <p:nvPr/>
            </p:nvGrpSpPr>
            <p:grpSpPr bwMode="auto">
              <a:xfrm>
                <a:off x="1200" y="1680"/>
                <a:ext cx="666" cy="1056"/>
                <a:chOff x="2208" y="1728"/>
                <a:chExt cx="666" cy="1056"/>
              </a:xfrm>
            </p:grpSpPr>
            <p:sp>
              <p:nvSpPr>
                <p:cNvPr id="480280" name="Line 24"/>
                <p:cNvSpPr>
                  <a:spLocks noChangeShapeType="1"/>
                </p:cNvSpPr>
                <p:nvPr/>
              </p:nvSpPr>
              <p:spPr bwMode="auto">
                <a:xfrm>
                  <a:off x="2544" y="2256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182562" tIns="46038" rIns="182562" bIns="46038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0281" name="AutoShape 25"/>
                <p:cNvSpPr>
                  <a:spLocks noChangeArrowheads="1"/>
                </p:cNvSpPr>
                <p:nvPr/>
              </p:nvSpPr>
              <p:spPr bwMode="auto">
                <a:xfrm>
                  <a:off x="2208" y="1728"/>
                  <a:ext cx="666" cy="528"/>
                </a:xfrm>
                <a:prstGeom prst="triangle">
                  <a:avLst>
                    <a:gd name="adj" fmla="val 50000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80282" name="Text Box 26"/>
          <p:cNvSpPr txBox="1">
            <a:spLocks noChangeArrowheads="1"/>
          </p:cNvSpPr>
          <p:nvPr/>
        </p:nvSpPr>
        <p:spPr bwMode="auto">
          <a:xfrm>
            <a:off x="4191000" y="4227513"/>
            <a:ext cx="3962400" cy="1411287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S1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0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,1,S1,R) </a:t>
            </a:r>
            <a:r>
              <a:rPr lang="en-US" sz="2800" b="1">
                <a:solidFill>
                  <a:srgbClr val="FF3300"/>
                </a:solidFill>
                <a:latin typeface="Courier New" charset="0"/>
                <a:sym typeface="Wingdings" charset="2"/>
              </a:rPr>
              <a:t></a:t>
            </a:r>
            <a:endParaRPr lang="en-US" sz="2800" b="1">
              <a:solidFill>
                <a:srgbClr val="FF3300"/>
              </a:solidFill>
              <a:latin typeface="Courier New" charset="0"/>
            </a:endParaRP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(S1,1,0,S1,R)  </a:t>
            </a:r>
          </a:p>
        </p:txBody>
      </p:sp>
      <p:sp>
        <p:nvSpPr>
          <p:cNvPr id="480283" name="Text Box 27"/>
          <p:cNvSpPr txBox="1">
            <a:spLocks noChangeArrowheads="1"/>
          </p:cNvSpPr>
          <p:nvPr/>
        </p:nvSpPr>
        <p:spPr bwMode="auto">
          <a:xfrm>
            <a:off x="3679825" y="3154363"/>
            <a:ext cx="3787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Courier New" charset="0"/>
              </a:rPr>
              <a:t>Input = 00101$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6629400" y="1322388"/>
            <a:ext cx="2438400" cy="1116012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Skipped in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Fall 2016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80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80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80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80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82" grpId="0" animBg="1"/>
      <p:bldP spid="48028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78F1F-3F77-D14C-A075-93CF3C0F53DE}" type="slidenum">
              <a:rPr lang="en-US"/>
              <a:pPr/>
              <a:t>16</a:t>
            </a:fld>
            <a:endParaRPr lang="en-US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>
                <a:solidFill>
                  <a:srgbClr val="FF9966"/>
                </a:solidFill>
              </a:rPr>
              <a:t>TM (Bit Inverter program) - 2</a:t>
            </a:r>
            <a:endParaRPr lang="en-US">
              <a:solidFill>
                <a:srgbClr val="FF9966"/>
              </a:solidFill>
            </a:endParaRP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/>
              <a:t> </a:t>
            </a:r>
          </a:p>
        </p:txBody>
      </p:sp>
      <p:grpSp>
        <p:nvGrpSpPr>
          <p:cNvPr id="482308" name="Group 4"/>
          <p:cNvGrpSpPr>
            <a:grpSpLocks/>
          </p:cNvGrpSpPr>
          <p:nvPr/>
        </p:nvGrpSpPr>
        <p:grpSpPr bwMode="auto">
          <a:xfrm>
            <a:off x="457200" y="1905000"/>
            <a:ext cx="7772400" cy="990600"/>
            <a:chOff x="288" y="1248"/>
            <a:chExt cx="4896" cy="624"/>
          </a:xfrm>
        </p:grpSpPr>
        <p:sp>
          <p:nvSpPr>
            <p:cNvPr id="482309" name="Rectangle 5"/>
            <p:cNvSpPr>
              <a:spLocks noChangeArrowheads="1"/>
            </p:cNvSpPr>
            <p:nvPr/>
          </p:nvSpPr>
          <p:spPr bwMode="auto">
            <a:xfrm>
              <a:off x="46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2310" name="Rectangle 6"/>
            <p:cNvSpPr>
              <a:spLocks noChangeArrowheads="1"/>
            </p:cNvSpPr>
            <p:nvPr/>
          </p:nvSpPr>
          <p:spPr bwMode="auto">
            <a:xfrm>
              <a:off x="12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2311" name="Rectangle 7"/>
            <p:cNvSpPr>
              <a:spLocks noChangeArrowheads="1"/>
            </p:cNvSpPr>
            <p:nvPr/>
          </p:nvSpPr>
          <p:spPr bwMode="auto">
            <a:xfrm>
              <a:off x="17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latin typeface="Courier New" charset="0"/>
                </a:rPr>
                <a:t>0</a:t>
              </a:r>
            </a:p>
          </p:txBody>
        </p:sp>
        <p:sp>
          <p:nvSpPr>
            <p:cNvPr id="482312" name="Rectangle 8"/>
            <p:cNvSpPr>
              <a:spLocks noChangeArrowheads="1"/>
            </p:cNvSpPr>
            <p:nvPr/>
          </p:nvSpPr>
          <p:spPr bwMode="auto">
            <a:xfrm>
              <a:off x="27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82313" name="Rectangle 9"/>
            <p:cNvSpPr>
              <a:spLocks noChangeArrowheads="1"/>
            </p:cNvSpPr>
            <p:nvPr/>
          </p:nvSpPr>
          <p:spPr bwMode="auto">
            <a:xfrm>
              <a:off x="36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$</a:t>
              </a:r>
            </a:p>
          </p:txBody>
        </p:sp>
        <p:sp>
          <p:nvSpPr>
            <p:cNvPr id="482314" name="Rectangle 10"/>
            <p:cNvSpPr>
              <a:spLocks noChangeArrowheads="1"/>
            </p:cNvSpPr>
            <p:nvPr/>
          </p:nvSpPr>
          <p:spPr bwMode="auto">
            <a:xfrm>
              <a:off x="22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2315" name="Rectangle 11"/>
            <p:cNvSpPr>
              <a:spLocks noChangeArrowheads="1"/>
            </p:cNvSpPr>
            <p:nvPr/>
          </p:nvSpPr>
          <p:spPr bwMode="auto">
            <a:xfrm>
              <a:off x="32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2316" name="Rectangle 12"/>
            <p:cNvSpPr>
              <a:spLocks noChangeArrowheads="1"/>
            </p:cNvSpPr>
            <p:nvPr/>
          </p:nvSpPr>
          <p:spPr bwMode="auto">
            <a:xfrm>
              <a:off x="41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82317" name="Line 13"/>
            <p:cNvSpPr>
              <a:spLocks noChangeShapeType="1"/>
            </p:cNvSpPr>
            <p:nvPr/>
          </p:nvSpPr>
          <p:spPr bwMode="auto">
            <a:xfrm>
              <a:off x="465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318" name="Line 14"/>
            <p:cNvSpPr>
              <a:spLocks noChangeShapeType="1"/>
            </p:cNvSpPr>
            <p:nvPr/>
          </p:nvSpPr>
          <p:spPr bwMode="auto">
            <a:xfrm>
              <a:off x="4656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319" name="Rectangle 15"/>
            <p:cNvSpPr>
              <a:spLocks noChangeArrowheads="1"/>
            </p:cNvSpPr>
            <p:nvPr/>
          </p:nvSpPr>
          <p:spPr bwMode="auto">
            <a:xfrm>
              <a:off x="3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2320" name="Line 16"/>
            <p:cNvSpPr>
              <a:spLocks noChangeShapeType="1"/>
            </p:cNvSpPr>
            <p:nvPr/>
          </p:nvSpPr>
          <p:spPr bwMode="auto">
            <a:xfrm>
              <a:off x="288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321" name="Line 17"/>
            <p:cNvSpPr>
              <a:spLocks noChangeShapeType="1"/>
            </p:cNvSpPr>
            <p:nvPr/>
          </p:nvSpPr>
          <p:spPr bwMode="auto">
            <a:xfrm>
              <a:off x="288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2322" name="Rectangle 18"/>
            <p:cNvSpPr>
              <a:spLocks noChangeArrowheads="1"/>
            </p:cNvSpPr>
            <p:nvPr/>
          </p:nvSpPr>
          <p:spPr bwMode="auto">
            <a:xfrm>
              <a:off x="8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</p:grpSp>
      <p:grpSp>
        <p:nvGrpSpPr>
          <p:cNvPr id="482323" name="Group 19"/>
          <p:cNvGrpSpPr>
            <a:grpSpLocks/>
          </p:cNvGrpSpPr>
          <p:nvPr/>
        </p:nvGrpSpPr>
        <p:grpSpPr bwMode="auto">
          <a:xfrm>
            <a:off x="2590800" y="2895600"/>
            <a:ext cx="1219200" cy="2590800"/>
            <a:chOff x="1632" y="1680"/>
            <a:chExt cx="768" cy="1632"/>
          </a:xfrm>
        </p:grpSpPr>
        <p:sp>
          <p:nvSpPr>
            <p:cNvPr id="482324" name="Text Box 20"/>
            <p:cNvSpPr txBox="1">
              <a:spLocks noChangeArrowheads="1"/>
            </p:cNvSpPr>
            <p:nvPr/>
          </p:nvSpPr>
          <p:spPr bwMode="auto">
            <a:xfrm>
              <a:off x="1757" y="2880"/>
              <a:ext cx="499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60000"/>
                <a:buFont typeface="Monotype Sorts" charset="2"/>
                <a:buNone/>
              </a:pPr>
              <a:r>
                <a:rPr kumimoji="1" lang="en-US" sz="2800" b="1">
                  <a:latin typeface="Times New Roman" charset="0"/>
                </a:rPr>
                <a:t>S1</a:t>
              </a:r>
            </a:p>
          </p:txBody>
        </p:sp>
        <p:grpSp>
          <p:nvGrpSpPr>
            <p:cNvPr id="482325" name="Group 21"/>
            <p:cNvGrpSpPr>
              <a:grpSpLocks/>
            </p:cNvGrpSpPr>
            <p:nvPr/>
          </p:nvGrpSpPr>
          <p:grpSpPr bwMode="auto">
            <a:xfrm>
              <a:off x="1632" y="1680"/>
              <a:ext cx="768" cy="1632"/>
              <a:chOff x="1152" y="1680"/>
              <a:chExt cx="768" cy="1632"/>
            </a:xfrm>
          </p:grpSpPr>
          <p:sp>
            <p:nvSpPr>
              <p:cNvPr id="482326" name="Rectangle 22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768" cy="5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82327" name="Group 23"/>
              <p:cNvGrpSpPr>
                <a:grpSpLocks/>
              </p:cNvGrpSpPr>
              <p:nvPr/>
            </p:nvGrpSpPr>
            <p:grpSpPr bwMode="auto">
              <a:xfrm>
                <a:off x="1200" y="1680"/>
                <a:ext cx="666" cy="1056"/>
                <a:chOff x="2208" y="1728"/>
                <a:chExt cx="666" cy="1056"/>
              </a:xfrm>
            </p:grpSpPr>
            <p:sp>
              <p:nvSpPr>
                <p:cNvPr id="482328" name="Line 24"/>
                <p:cNvSpPr>
                  <a:spLocks noChangeShapeType="1"/>
                </p:cNvSpPr>
                <p:nvPr/>
              </p:nvSpPr>
              <p:spPr bwMode="auto">
                <a:xfrm>
                  <a:off x="2544" y="2256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182562" tIns="46038" rIns="182562" bIns="46038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2329" name="AutoShape 25"/>
                <p:cNvSpPr>
                  <a:spLocks noChangeArrowheads="1"/>
                </p:cNvSpPr>
                <p:nvPr/>
              </p:nvSpPr>
              <p:spPr bwMode="auto">
                <a:xfrm>
                  <a:off x="2208" y="1728"/>
                  <a:ext cx="666" cy="528"/>
                </a:xfrm>
                <a:prstGeom prst="triangle">
                  <a:avLst>
                    <a:gd name="adj" fmla="val 50000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82330" name="Text Box 26"/>
          <p:cNvSpPr txBox="1">
            <a:spLocks noChangeArrowheads="1"/>
          </p:cNvSpPr>
          <p:nvPr/>
        </p:nvSpPr>
        <p:spPr bwMode="auto">
          <a:xfrm>
            <a:off x="4572000" y="4038600"/>
            <a:ext cx="3962400" cy="1411288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S1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0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,1,S1,R) </a:t>
            </a:r>
            <a:r>
              <a:rPr lang="en-US" sz="2800" b="1">
                <a:solidFill>
                  <a:srgbClr val="FF3300"/>
                </a:solidFill>
                <a:latin typeface="Courier New" charset="0"/>
                <a:sym typeface="Wingdings" charset="2"/>
              </a:rPr>
              <a:t></a:t>
            </a:r>
            <a:endParaRPr lang="en-US" sz="2800" b="1">
              <a:solidFill>
                <a:srgbClr val="FF3300"/>
              </a:solidFill>
              <a:latin typeface="Courier New" charset="0"/>
            </a:endParaRP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(S1,1,0,S1,R)  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6629400" y="1322388"/>
            <a:ext cx="2438400" cy="1116012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Skipped in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Fall 2016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8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82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E27DC-869E-1744-A243-10541C2E0184}" type="slidenum">
              <a:rPr lang="en-US"/>
              <a:pPr/>
              <a:t>17</a:t>
            </a:fld>
            <a:endParaRPr lang="en-US"/>
          </a:p>
        </p:txBody>
      </p:sp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>
                <a:solidFill>
                  <a:srgbClr val="FF9966"/>
                </a:solidFill>
              </a:rPr>
              <a:t>TM (Bit Inverter program) - 3</a:t>
            </a:r>
            <a:endParaRPr lang="en-US">
              <a:solidFill>
                <a:srgbClr val="FF9966"/>
              </a:solidFill>
            </a:endParaRP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/>
              <a:t> </a:t>
            </a:r>
          </a:p>
        </p:txBody>
      </p:sp>
      <p:grpSp>
        <p:nvGrpSpPr>
          <p:cNvPr id="484356" name="Group 4"/>
          <p:cNvGrpSpPr>
            <a:grpSpLocks/>
          </p:cNvGrpSpPr>
          <p:nvPr/>
        </p:nvGrpSpPr>
        <p:grpSpPr bwMode="auto">
          <a:xfrm>
            <a:off x="457200" y="1905000"/>
            <a:ext cx="7772400" cy="990600"/>
            <a:chOff x="288" y="1248"/>
            <a:chExt cx="4896" cy="624"/>
          </a:xfrm>
        </p:grpSpPr>
        <p:sp>
          <p:nvSpPr>
            <p:cNvPr id="484357" name="Rectangle 5"/>
            <p:cNvSpPr>
              <a:spLocks noChangeArrowheads="1"/>
            </p:cNvSpPr>
            <p:nvPr/>
          </p:nvSpPr>
          <p:spPr bwMode="auto">
            <a:xfrm>
              <a:off x="46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4358" name="Rectangle 6"/>
            <p:cNvSpPr>
              <a:spLocks noChangeArrowheads="1"/>
            </p:cNvSpPr>
            <p:nvPr/>
          </p:nvSpPr>
          <p:spPr bwMode="auto">
            <a:xfrm>
              <a:off x="12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4359" name="Rectangle 7"/>
            <p:cNvSpPr>
              <a:spLocks noChangeArrowheads="1"/>
            </p:cNvSpPr>
            <p:nvPr/>
          </p:nvSpPr>
          <p:spPr bwMode="auto">
            <a:xfrm>
              <a:off x="17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4360" name="Rectangle 8"/>
            <p:cNvSpPr>
              <a:spLocks noChangeArrowheads="1"/>
            </p:cNvSpPr>
            <p:nvPr/>
          </p:nvSpPr>
          <p:spPr bwMode="auto">
            <a:xfrm>
              <a:off x="27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84361" name="Rectangle 9"/>
            <p:cNvSpPr>
              <a:spLocks noChangeArrowheads="1"/>
            </p:cNvSpPr>
            <p:nvPr/>
          </p:nvSpPr>
          <p:spPr bwMode="auto">
            <a:xfrm>
              <a:off x="36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$</a:t>
              </a:r>
            </a:p>
          </p:txBody>
        </p:sp>
        <p:sp>
          <p:nvSpPr>
            <p:cNvPr id="484362" name="Rectangle 10"/>
            <p:cNvSpPr>
              <a:spLocks noChangeArrowheads="1"/>
            </p:cNvSpPr>
            <p:nvPr/>
          </p:nvSpPr>
          <p:spPr bwMode="auto">
            <a:xfrm>
              <a:off x="22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latin typeface="Courier New" charset="0"/>
                </a:rPr>
                <a:t>1</a:t>
              </a:r>
            </a:p>
          </p:txBody>
        </p:sp>
        <p:sp>
          <p:nvSpPr>
            <p:cNvPr id="484363" name="Rectangle 11"/>
            <p:cNvSpPr>
              <a:spLocks noChangeArrowheads="1"/>
            </p:cNvSpPr>
            <p:nvPr/>
          </p:nvSpPr>
          <p:spPr bwMode="auto">
            <a:xfrm>
              <a:off x="32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4364" name="Rectangle 12"/>
            <p:cNvSpPr>
              <a:spLocks noChangeArrowheads="1"/>
            </p:cNvSpPr>
            <p:nvPr/>
          </p:nvSpPr>
          <p:spPr bwMode="auto">
            <a:xfrm>
              <a:off x="41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84365" name="Line 13"/>
            <p:cNvSpPr>
              <a:spLocks noChangeShapeType="1"/>
            </p:cNvSpPr>
            <p:nvPr/>
          </p:nvSpPr>
          <p:spPr bwMode="auto">
            <a:xfrm>
              <a:off x="465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4366" name="Line 14"/>
            <p:cNvSpPr>
              <a:spLocks noChangeShapeType="1"/>
            </p:cNvSpPr>
            <p:nvPr/>
          </p:nvSpPr>
          <p:spPr bwMode="auto">
            <a:xfrm>
              <a:off x="4656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4367" name="Rectangle 15"/>
            <p:cNvSpPr>
              <a:spLocks noChangeArrowheads="1"/>
            </p:cNvSpPr>
            <p:nvPr/>
          </p:nvSpPr>
          <p:spPr bwMode="auto">
            <a:xfrm>
              <a:off x="3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4368" name="Line 16"/>
            <p:cNvSpPr>
              <a:spLocks noChangeShapeType="1"/>
            </p:cNvSpPr>
            <p:nvPr/>
          </p:nvSpPr>
          <p:spPr bwMode="auto">
            <a:xfrm>
              <a:off x="288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4369" name="Line 17"/>
            <p:cNvSpPr>
              <a:spLocks noChangeShapeType="1"/>
            </p:cNvSpPr>
            <p:nvPr/>
          </p:nvSpPr>
          <p:spPr bwMode="auto">
            <a:xfrm>
              <a:off x="288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4370" name="Rectangle 18"/>
            <p:cNvSpPr>
              <a:spLocks noChangeArrowheads="1"/>
            </p:cNvSpPr>
            <p:nvPr/>
          </p:nvSpPr>
          <p:spPr bwMode="auto">
            <a:xfrm>
              <a:off x="8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</p:grpSp>
      <p:grpSp>
        <p:nvGrpSpPr>
          <p:cNvPr id="484371" name="Group 19"/>
          <p:cNvGrpSpPr>
            <a:grpSpLocks/>
          </p:cNvGrpSpPr>
          <p:nvPr/>
        </p:nvGrpSpPr>
        <p:grpSpPr bwMode="auto">
          <a:xfrm>
            <a:off x="3352800" y="2895600"/>
            <a:ext cx="1219200" cy="2590800"/>
            <a:chOff x="1632" y="1680"/>
            <a:chExt cx="768" cy="1632"/>
          </a:xfrm>
        </p:grpSpPr>
        <p:sp>
          <p:nvSpPr>
            <p:cNvPr id="484372" name="Text Box 20"/>
            <p:cNvSpPr txBox="1">
              <a:spLocks noChangeArrowheads="1"/>
            </p:cNvSpPr>
            <p:nvPr/>
          </p:nvSpPr>
          <p:spPr bwMode="auto">
            <a:xfrm>
              <a:off x="1757" y="2880"/>
              <a:ext cx="499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60000"/>
                <a:buFont typeface="Monotype Sorts" charset="2"/>
                <a:buNone/>
              </a:pPr>
              <a:r>
                <a:rPr kumimoji="1" lang="en-US" sz="2800" b="1">
                  <a:latin typeface="Times New Roman" charset="0"/>
                </a:rPr>
                <a:t>S1</a:t>
              </a:r>
            </a:p>
          </p:txBody>
        </p:sp>
        <p:grpSp>
          <p:nvGrpSpPr>
            <p:cNvPr id="484373" name="Group 21"/>
            <p:cNvGrpSpPr>
              <a:grpSpLocks/>
            </p:cNvGrpSpPr>
            <p:nvPr/>
          </p:nvGrpSpPr>
          <p:grpSpPr bwMode="auto">
            <a:xfrm>
              <a:off x="1632" y="1680"/>
              <a:ext cx="768" cy="1632"/>
              <a:chOff x="1152" y="1680"/>
              <a:chExt cx="768" cy="1632"/>
            </a:xfrm>
          </p:grpSpPr>
          <p:sp>
            <p:nvSpPr>
              <p:cNvPr id="484374" name="Rectangle 22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768" cy="5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84375" name="Group 23"/>
              <p:cNvGrpSpPr>
                <a:grpSpLocks/>
              </p:cNvGrpSpPr>
              <p:nvPr/>
            </p:nvGrpSpPr>
            <p:grpSpPr bwMode="auto">
              <a:xfrm>
                <a:off x="1200" y="1680"/>
                <a:ext cx="666" cy="1056"/>
                <a:chOff x="2208" y="1728"/>
                <a:chExt cx="666" cy="1056"/>
              </a:xfrm>
            </p:grpSpPr>
            <p:sp>
              <p:nvSpPr>
                <p:cNvPr id="484376" name="Line 24"/>
                <p:cNvSpPr>
                  <a:spLocks noChangeShapeType="1"/>
                </p:cNvSpPr>
                <p:nvPr/>
              </p:nvSpPr>
              <p:spPr bwMode="auto">
                <a:xfrm>
                  <a:off x="2544" y="2256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182562" tIns="46038" rIns="182562" bIns="46038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4377" name="AutoShape 25"/>
                <p:cNvSpPr>
                  <a:spLocks noChangeArrowheads="1"/>
                </p:cNvSpPr>
                <p:nvPr/>
              </p:nvSpPr>
              <p:spPr bwMode="auto">
                <a:xfrm>
                  <a:off x="2208" y="1728"/>
                  <a:ext cx="666" cy="528"/>
                </a:xfrm>
                <a:prstGeom prst="triangle">
                  <a:avLst>
                    <a:gd name="adj" fmla="val 50000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84378" name="Text Box 26"/>
          <p:cNvSpPr txBox="1">
            <a:spLocks noChangeArrowheads="1"/>
          </p:cNvSpPr>
          <p:nvPr/>
        </p:nvSpPr>
        <p:spPr bwMode="auto">
          <a:xfrm>
            <a:off x="4953000" y="3962400"/>
            <a:ext cx="3962400" cy="1411288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(S1,0,1,S1,R)</a:t>
            </a:r>
            <a:endParaRPr lang="en-US" sz="2800" b="1">
              <a:solidFill>
                <a:srgbClr val="FF3300"/>
              </a:solidFill>
              <a:latin typeface="Courier New" charset="0"/>
            </a:endParaRP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S1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1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,0,S1,R)</a:t>
            </a:r>
            <a:r>
              <a:rPr lang="en-US" sz="2800">
                <a:latin typeface="Courier New" charset="0"/>
              </a:rPr>
              <a:t> </a:t>
            </a:r>
            <a:r>
              <a:rPr lang="en-US" sz="2800" b="1">
                <a:solidFill>
                  <a:srgbClr val="FF3300"/>
                </a:solidFill>
                <a:latin typeface="Courier New" charset="0"/>
                <a:sym typeface="Wingdings" charset="2"/>
              </a:rPr>
              <a:t>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629400" y="1322388"/>
            <a:ext cx="2438400" cy="1116012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Skipped in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Fall 2016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84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84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7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22A4-765F-1E43-A586-789802E4B6C5}" type="slidenum">
              <a:rPr lang="en-US"/>
              <a:pPr/>
              <a:t>18</a:t>
            </a:fld>
            <a:endParaRPr lang="en-US"/>
          </a:p>
        </p:txBody>
      </p:sp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>
                <a:solidFill>
                  <a:srgbClr val="FF9966"/>
                </a:solidFill>
              </a:rPr>
              <a:t>TM (Bit Inverter program) - 4</a:t>
            </a:r>
            <a:endParaRPr lang="en-US">
              <a:solidFill>
                <a:srgbClr val="FF9966"/>
              </a:solidFill>
            </a:endParaRP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/>
              <a:t> </a:t>
            </a:r>
          </a:p>
        </p:txBody>
      </p:sp>
      <p:grpSp>
        <p:nvGrpSpPr>
          <p:cNvPr id="486404" name="Group 4"/>
          <p:cNvGrpSpPr>
            <a:grpSpLocks/>
          </p:cNvGrpSpPr>
          <p:nvPr/>
        </p:nvGrpSpPr>
        <p:grpSpPr bwMode="auto">
          <a:xfrm>
            <a:off x="457200" y="1905000"/>
            <a:ext cx="7772400" cy="990600"/>
            <a:chOff x="288" y="1248"/>
            <a:chExt cx="4896" cy="624"/>
          </a:xfrm>
        </p:grpSpPr>
        <p:sp>
          <p:nvSpPr>
            <p:cNvPr id="486405" name="Rectangle 5"/>
            <p:cNvSpPr>
              <a:spLocks noChangeArrowheads="1"/>
            </p:cNvSpPr>
            <p:nvPr/>
          </p:nvSpPr>
          <p:spPr bwMode="auto">
            <a:xfrm>
              <a:off x="46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6406" name="Rectangle 6"/>
            <p:cNvSpPr>
              <a:spLocks noChangeArrowheads="1"/>
            </p:cNvSpPr>
            <p:nvPr/>
          </p:nvSpPr>
          <p:spPr bwMode="auto">
            <a:xfrm>
              <a:off x="12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6407" name="Rectangle 7"/>
            <p:cNvSpPr>
              <a:spLocks noChangeArrowheads="1"/>
            </p:cNvSpPr>
            <p:nvPr/>
          </p:nvSpPr>
          <p:spPr bwMode="auto">
            <a:xfrm>
              <a:off x="17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6408" name="Rectangle 8"/>
            <p:cNvSpPr>
              <a:spLocks noChangeArrowheads="1"/>
            </p:cNvSpPr>
            <p:nvPr/>
          </p:nvSpPr>
          <p:spPr bwMode="auto">
            <a:xfrm>
              <a:off x="27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latin typeface="Courier New" charset="0"/>
                </a:rPr>
                <a:t>0</a:t>
              </a:r>
            </a:p>
          </p:txBody>
        </p:sp>
        <p:sp>
          <p:nvSpPr>
            <p:cNvPr id="486409" name="Rectangle 9"/>
            <p:cNvSpPr>
              <a:spLocks noChangeArrowheads="1"/>
            </p:cNvSpPr>
            <p:nvPr/>
          </p:nvSpPr>
          <p:spPr bwMode="auto">
            <a:xfrm>
              <a:off x="36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$</a:t>
              </a:r>
            </a:p>
          </p:txBody>
        </p:sp>
        <p:sp>
          <p:nvSpPr>
            <p:cNvPr id="486410" name="Rectangle 10"/>
            <p:cNvSpPr>
              <a:spLocks noChangeArrowheads="1"/>
            </p:cNvSpPr>
            <p:nvPr/>
          </p:nvSpPr>
          <p:spPr bwMode="auto">
            <a:xfrm>
              <a:off x="22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86411" name="Rectangle 11"/>
            <p:cNvSpPr>
              <a:spLocks noChangeArrowheads="1"/>
            </p:cNvSpPr>
            <p:nvPr/>
          </p:nvSpPr>
          <p:spPr bwMode="auto">
            <a:xfrm>
              <a:off x="32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6412" name="Rectangle 12"/>
            <p:cNvSpPr>
              <a:spLocks noChangeArrowheads="1"/>
            </p:cNvSpPr>
            <p:nvPr/>
          </p:nvSpPr>
          <p:spPr bwMode="auto">
            <a:xfrm>
              <a:off x="41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86413" name="Line 13"/>
            <p:cNvSpPr>
              <a:spLocks noChangeShapeType="1"/>
            </p:cNvSpPr>
            <p:nvPr/>
          </p:nvSpPr>
          <p:spPr bwMode="auto">
            <a:xfrm>
              <a:off x="465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6414" name="Line 14"/>
            <p:cNvSpPr>
              <a:spLocks noChangeShapeType="1"/>
            </p:cNvSpPr>
            <p:nvPr/>
          </p:nvSpPr>
          <p:spPr bwMode="auto">
            <a:xfrm>
              <a:off x="4656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6415" name="Rectangle 15"/>
            <p:cNvSpPr>
              <a:spLocks noChangeArrowheads="1"/>
            </p:cNvSpPr>
            <p:nvPr/>
          </p:nvSpPr>
          <p:spPr bwMode="auto">
            <a:xfrm>
              <a:off x="3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6416" name="Line 16"/>
            <p:cNvSpPr>
              <a:spLocks noChangeShapeType="1"/>
            </p:cNvSpPr>
            <p:nvPr/>
          </p:nvSpPr>
          <p:spPr bwMode="auto">
            <a:xfrm>
              <a:off x="288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6417" name="Line 17"/>
            <p:cNvSpPr>
              <a:spLocks noChangeShapeType="1"/>
            </p:cNvSpPr>
            <p:nvPr/>
          </p:nvSpPr>
          <p:spPr bwMode="auto">
            <a:xfrm>
              <a:off x="288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6418" name="Rectangle 18"/>
            <p:cNvSpPr>
              <a:spLocks noChangeArrowheads="1"/>
            </p:cNvSpPr>
            <p:nvPr/>
          </p:nvSpPr>
          <p:spPr bwMode="auto">
            <a:xfrm>
              <a:off x="8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</p:grpSp>
      <p:grpSp>
        <p:nvGrpSpPr>
          <p:cNvPr id="486419" name="Group 19"/>
          <p:cNvGrpSpPr>
            <a:grpSpLocks/>
          </p:cNvGrpSpPr>
          <p:nvPr/>
        </p:nvGrpSpPr>
        <p:grpSpPr bwMode="auto">
          <a:xfrm>
            <a:off x="4114800" y="2895600"/>
            <a:ext cx="1219200" cy="2590800"/>
            <a:chOff x="1632" y="1680"/>
            <a:chExt cx="768" cy="1632"/>
          </a:xfrm>
        </p:grpSpPr>
        <p:sp>
          <p:nvSpPr>
            <p:cNvPr id="486420" name="Text Box 20"/>
            <p:cNvSpPr txBox="1">
              <a:spLocks noChangeArrowheads="1"/>
            </p:cNvSpPr>
            <p:nvPr/>
          </p:nvSpPr>
          <p:spPr bwMode="auto">
            <a:xfrm>
              <a:off x="1757" y="2880"/>
              <a:ext cx="499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60000"/>
                <a:buFont typeface="Monotype Sorts" charset="2"/>
                <a:buNone/>
              </a:pPr>
              <a:r>
                <a:rPr kumimoji="1" lang="en-US" sz="2800" b="1">
                  <a:latin typeface="Times New Roman" charset="0"/>
                </a:rPr>
                <a:t>S1</a:t>
              </a:r>
            </a:p>
          </p:txBody>
        </p:sp>
        <p:grpSp>
          <p:nvGrpSpPr>
            <p:cNvPr id="486421" name="Group 21"/>
            <p:cNvGrpSpPr>
              <a:grpSpLocks/>
            </p:cNvGrpSpPr>
            <p:nvPr/>
          </p:nvGrpSpPr>
          <p:grpSpPr bwMode="auto">
            <a:xfrm>
              <a:off x="1632" y="1680"/>
              <a:ext cx="768" cy="1632"/>
              <a:chOff x="1152" y="1680"/>
              <a:chExt cx="768" cy="1632"/>
            </a:xfrm>
          </p:grpSpPr>
          <p:sp>
            <p:nvSpPr>
              <p:cNvPr id="486422" name="Rectangle 22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768" cy="5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86423" name="Group 23"/>
              <p:cNvGrpSpPr>
                <a:grpSpLocks/>
              </p:cNvGrpSpPr>
              <p:nvPr/>
            </p:nvGrpSpPr>
            <p:grpSpPr bwMode="auto">
              <a:xfrm>
                <a:off x="1200" y="1680"/>
                <a:ext cx="666" cy="1056"/>
                <a:chOff x="2208" y="1728"/>
                <a:chExt cx="666" cy="1056"/>
              </a:xfrm>
            </p:grpSpPr>
            <p:sp>
              <p:nvSpPr>
                <p:cNvPr id="486424" name="Line 24"/>
                <p:cNvSpPr>
                  <a:spLocks noChangeShapeType="1"/>
                </p:cNvSpPr>
                <p:nvPr/>
              </p:nvSpPr>
              <p:spPr bwMode="auto">
                <a:xfrm>
                  <a:off x="2544" y="2256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182562" tIns="46038" rIns="182562" bIns="46038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6425" name="AutoShape 25"/>
                <p:cNvSpPr>
                  <a:spLocks noChangeArrowheads="1"/>
                </p:cNvSpPr>
                <p:nvPr/>
              </p:nvSpPr>
              <p:spPr bwMode="auto">
                <a:xfrm>
                  <a:off x="2208" y="1728"/>
                  <a:ext cx="666" cy="528"/>
                </a:xfrm>
                <a:prstGeom prst="triangle">
                  <a:avLst>
                    <a:gd name="adj" fmla="val 50000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86426" name="Text Box 26"/>
          <p:cNvSpPr txBox="1">
            <a:spLocks noChangeArrowheads="1"/>
          </p:cNvSpPr>
          <p:nvPr/>
        </p:nvSpPr>
        <p:spPr bwMode="auto">
          <a:xfrm>
            <a:off x="228600" y="4837113"/>
            <a:ext cx="3733800" cy="1411287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S1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0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,1,S1,R) </a:t>
            </a:r>
            <a:r>
              <a:rPr lang="en-US" sz="2800" b="1">
                <a:solidFill>
                  <a:srgbClr val="FF3300"/>
                </a:solidFill>
                <a:latin typeface="Courier New" charset="0"/>
                <a:sym typeface="Wingdings" charset="2"/>
              </a:rPr>
              <a:t></a:t>
            </a:r>
            <a:endParaRPr lang="en-US" sz="2800" b="1">
              <a:solidFill>
                <a:srgbClr val="FF3300"/>
              </a:solidFill>
              <a:latin typeface="Courier New" charset="0"/>
            </a:endParaRP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(S1,1,0,S1,R)  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629400" y="1322388"/>
            <a:ext cx="2438400" cy="1116012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Skipped in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Fall 2016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86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86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2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E435B-E396-064A-8047-C49771B8D4F9}" type="slidenum">
              <a:rPr lang="en-US"/>
              <a:pPr/>
              <a:t>19</a:t>
            </a:fld>
            <a:endParaRPr lang="en-US"/>
          </a:p>
        </p:txBody>
      </p:sp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>
                <a:solidFill>
                  <a:srgbClr val="FF9966"/>
                </a:solidFill>
              </a:rPr>
              <a:t>TM (Bit Inverter program) - 5</a:t>
            </a:r>
            <a:endParaRPr lang="en-US">
              <a:solidFill>
                <a:srgbClr val="FF9966"/>
              </a:solidFill>
            </a:endParaRP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/>
              <a:t> </a:t>
            </a:r>
          </a:p>
        </p:txBody>
      </p:sp>
      <p:grpSp>
        <p:nvGrpSpPr>
          <p:cNvPr id="488452" name="Group 4"/>
          <p:cNvGrpSpPr>
            <a:grpSpLocks/>
          </p:cNvGrpSpPr>
          <p:nvPr/>
        </p:nvGrpSpPr>
        <p:grpSpPr bwMode="auto">
          <a:xfrm>
            <a:off x="457200" y="1905000"/>
            <a:ext cx="7772400" cy="990600"/>
            <a:chOff x="288" y="1248"/>
            <a:chExt cx="4896" cy="624"/>
          </a:xfrm>
        </p:grpSpPr>
        <p:sp>
          <p:nvSpPr>
            <p:cNvPr id="488453" name="Rectangle 5"/>
            <p:cNvSpPr>
              <a:spLocks noChangeArrowheads="1"/>
            </p:cNvSpPr>
            <p:nvPr/>
          </p:nvSpPr>
          <p:spPr bwMode="auto">
            <a:xfrm>
              <a:off x="46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8454" name="Rectangle 6"/>
            <p:cNvSpPr>
              <a:spLocks noChangeArrowheads="1"/>
            </p:cNvSpPr>
            <p:nvPr/>
          </p:nvSpPr>
          <p:spPr bwMode="auto">
            <a:xfrm>
              <a:off x="12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8455" name="Rectangle 7"/>
            <p:cNvSpPr>
              <a:spLocks noChangeArrowheads="1"/>
            </p:cNvSpPr>
            <p:nvPr/>
          </p:nvSpPr>
          <p:spPr bwMode="auto">
            <a:xfrm>
              <a:off x="17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8456" name="Rectangle 8"/>
            <p:cNvSpPr>
              <a:spLocks noChangeArrowheads="1"/>
            </p:cNvSpPr>
            <p:nvPr/>
          </p:nvSpPr>
          <p:spPr bwMode="auto">
            <a:xfrm>
              <a:off x="27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88457" name="Rectangle 9"/>
            <p:cNvSpPr>
              <a:spLocks noChangeArrowheads="1"/>
            </p:cNvSpPr>
            <p:nvPr/>
          </p:nvSpPr>
          <p:spPr bwMode="auto">
            <a:xfrm>
              <a:off x="36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$</a:t>
              </a:r>
            </a:p>
          </p:txBody>
        </p:sp>
        <p:sp>
          <p:nvSpPr>
            <p:cNvPr id="488458" name="Rectangle 10"/>
            <p:cNvSpPr>
              <a:spLocks noChangeArrowheads="1"/>
            </p:cNvSpPr>
            <p:nvPr/>
          </p:nvSpPr>
          <p:spPr bwMode="auto">
            <a:xfrm>
              <a:off x="22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88459" name="Rectangle 11"/>
            <p:cNvSpPr>
              <a:spLocks noChangeArrowheads="1"/>
            </p:cNvSpPr>
            <p:nvPr/>
          </p:nvSpPr>
          <p:spPr bwMode="auto">
            <a:xfrm>
              <a:off x="32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latin typeface="Courier New" charset="0"/>
                </a:rPr>
                <a:t>1</a:t>
              </a:r>
            </a:p>
          </p:txBody>
        </p:sp>
        <p:sp>
          <p:nvSpPr>
            <p:cNvPr id="488460" name="Rectangle 12"/>
            <p:cNvSpPr>
              <a:spLocks noChangeArrowheads="1"/>
            </p:cNvSpPr>
            <p:nvPr/>
          </p:nvSpPr>
          <p:spPr bwMode="auto">
            <a:xfrm>
              <a:off x="41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88461" name="Line 13"/>
            <p:cNvSpPr>
              <a:spLocks noChangeShapeType="1"/>
            </p:cNvSpPr>
            <p:nvPr/>
          </p:nvSpPr>
          <p:spPr bwMode="auto">
            <a:xfrm>
              <a:off x="465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462" name="Line 14"/>
            <p:cNvSpPr>
              <a:spLocks noChangeShapeType="1"/>
            </p:cNvSpPr>
            <p:nvPr/>
          </p:nvSpPr>
          <p:spPr bwMode="auto">
            <a:xfrm>
              <a:off x="4656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463" name="Rectangle 15"/>
            <p:cNvSpPr>
              <a:spLocks noChangeArrowheads="1"/>
            </p:cNvSpPr>
            <p:nvPr/>
          </p:nvSpPr>
          <p:spPr bwMode="auto">
            <a:xfrm>
              <a:off x="3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88464" name="Line 16"/>
            <p:cNvSpPr>
              <a:spLocks noChangeShapeType="1"/>
            </p:cNvSpPr>
            <p:nvPr/>
          </p:nvSpPr>
          <p:spPr bwMode="auto">
            <a:xfrm>
              <a:off x="288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465" name="Line 17"/>
            <p:cNvSpPr>
              <a:spLocks noChangeShapeType="1"/>
            </p:cNvSpPr>
            <p:nvPr/>
          </p:nvSpPr>
          <p:spPr bwMode="auto">
            <a:xfrm>
              <a:off x="288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466" name="Rectangle 18"/>
            <p:cNvSpPr>
              <a:spLocks noChangeArrowheads="1"/>
            </p:cNvSpPr>
            <p:nvPr/>
          </p:nvSpPr>
          <p:spPr bwMode="auto">
            <a:xfrm>
              <a:off x="8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</p:grpSp>
      <p:grpSp>
        <p:nvGrpSpPr>
          <p:cNvPr id="488467" name="Group 19"/>
          <p:cNvGrpSpPr>
            <a:grpSpLocks/>
          </p:cNvGrpSpPr>
          <p:nvPr/>
        </p:nvGrpSpPr>
        <p:grpSpPr bwMode="auto">
          <a:xfrm>
            <a:off x="4876800" y="2895600"/>
            <a:ext cx="1219200" cy="2590800"/>
            <a:chOff x="1632" y="1680"/>
            <a:chExt cx="768" cy="1632"/>
          </a:xfrm>
        </p:grpSpPr>
        <p:sp>
          <p:nvSpPr>
            <p:cNvPr id="488468" name="Text Box 20"/>
            <p:cNvSpPr txBox="1">
              <a:spLocks noChangeArrowheads="1"/>
            </p:cNvSpPr>
            <p:nvPr/>
          </p:nvSpPr>
          <p:spPr bwMode="auto">
            <a:xfrm>
              <a:off x="1757" y="2880"/>
              <a:ext cx="499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60000"/>
                <a:buFont typeface="Monotype Sorts" charset="2"/>
                <a:buNone/>
              </a:pPr>
              <a:r>
                <a:rPr kumimoji="1" lang="en-US" sz="2800" b="1">
                  <a:latin typeface="Times New Roman" charset="0"/>
                </a:rPr>
                <a:t>S1</a:t>
              </a:r>
            </a:p>
          </p:txBody>
        </p:sp>
        <p:grpSp>
          <p:nvGrpSpPr>
            <p:cNvPr id="488469" name="Group 21"/>
            <p:cNvGrpSpPr>
              <a:grpSpLocks/>
            </p:cNvGrpSpPr>
            <p:nvPr/>
          </p:nvGrpSpPr>
          <p:grpSpPr bwMode="auto">
            <a:xfrm>
              <a:off x="1632" y="1680"/>
              <a:ext cx="768" cy="1632"/>
              <a:chOff x="1152" y="1680"/>
              <a:chExt cx="768" cy="1632"/>
            </a:xfrm>
          </p:grpSpPr>
          <p:sp>
            <p:nvSpPr>
              <p:cNvPr id="488470" name="Rectangle 22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768" cy="5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88471" name="Group 23"/>
              <p:cNvGrpSpPr>
                <a:grpSpLocks/>
              </p:cNvGrpSpPr>
              <p:nvPr/>
            </p:nvGrpSpPr>
            <p:grpSpPr bwMode="auto">
              <a:xfrm>
                <a:off x="1200" y="1680"/>
                <a:ext cx="666" cy="1056"/>
                <a:chOff x="2208" y="1728"/>
                <a:chExt cx="666" cy="1056"/>
              </a:xfrm>
            </p:grpSpPr>
            <p:sp>
              <p:nvSpPr>
                <p:cNvPr id="488472" name="Line 24"/>
                <p:cNvSpPr>
                  <a:spLocks noChangeShapeType="1"/>
                </p:cNvSpPr>
                <p:nvPr/>
              </p:nvSpPr>
              <p:spPr bwMode="auto">
                <a:xfrm>
                  <a:off x="2544" y="2256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182562" tIns="46038" rIns="182562" bIns="46038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8473" name="AutoShape 25"/>
                <p:cNvSpPr>
                  <a:spLocks noChangeArrowheads="1"/>
                </p:cNvSpPr>
                <p:nvPr/>
              </p:nvSpPr>
              <p:spPr bwMode="auto">
                <a:xfrm>
                  <a:off x="2208" y="1728"/>
                  <a:ext cx="666" cy="528"/>
                </a:xfrm>
                <a:prstGeom prst="triangle">
                  <a:avLst>
                    <a:gd name="adj" fmla="val 50000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88474" name="Text Box 26"/>
          <p:cNvSpPr txBox="1">
            <a:spLocks noChangeArrowheads="1"/>
          </p:cNvSpPr>
          <p:nvPr/>
        </p:nvSpPr>
        <p:spPr bwMode="auto">
          <a:xfrm>
            <a:off x="381000" y="4191000"/>
            <a:ext cx="3962400" cy="1411288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(S1,0,1,S1,R)</a:t>
            </a:r>
            <a:endParaRPr lang="en-US" sz="2800" b="1">
              <a:solidFill>
                <a:srgbClr val="FF3300"/>
              </a:solidFill>
              <a:latin typeface="Courier New" charset="0"/>
            </a:endParaRP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S1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1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,0,S1,R)</a:t>
            </a:r>
            <a:r>
              <a:rPr lang="en-US" sz="2800">
                <a:latin typeface="Courier New" charset="0"/>
              </a:rPr>
              <a:t> </a:t>
            </a:r>
            <a:r>
              <a:rPr lang="en-US" sz="2800" b="1">
                <a:solidFill>
                  <a:srgbClr val="FF3300"/>
                </a:solidFill>
                <a:latin typeface="Courier New" charset="0"/>
                <a:sym typeface="Wingdings" charset="2"/>
              </a:rPr>
              <a:t>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629400" y="1322388"/>
            <a:ext cx="2438400" cy="1116012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Skipped in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Fall 2016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88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88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put it in another way…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04E3-79E3-6945-B652-96F43D2A4D3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66800" y="1600200"/>
            <a:ext cx="7162800" cy="4953000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Covered (for FUN and knowledge)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Computability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  Turing Machine &amp;</a:t>
            </a:r>
            <a:r>
              <a:rPr lang="en-US" sz="2800" dirty="0" smtClean="0">
                <a:solidFill>
                  <a:srgbClr val="0000FF"/>
                </a:solidFill>
              </a:rPr>
              <a:t> Church-Turing Thesis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Non-Computability (Halting Problem)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  </a:t>
            </a:r>
            <a:r>
              <a:rPr lang="en-US" sz="2800" dirty="0" err="1" smtClean="0">
                <a:solidFill>
                  <a:srgbClr val="0000FF"/>
                </a:solidFill>
              </a:rPr>
              <a:t>InCompleteness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Theorem (Barber fallacy)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Efficient (polynomial time)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Inefficient Algorithms (exponential time)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NP-completeness &amp;  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  Approximation Algorithms (Bin Packing)</a:t>
            </a:r>
          </a:p>
        </p:txBody>
      </p:sp>
    </p:spTree>
    <p:extLst>
      <p:ext uri="{BB962C8B-B14F-4D97-AF65-F5344CB8AC3E}">
        <p14:creationId xmlns:p14="http://schemas.microsoft.com/office/powerpoint/2010/main" val="2398862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961C4-583F-D74F-938E-59C27ADFA519}" type="slidenum">
              <a:rPr lang="en-US"/>
              <a:pPr/>
              <a:t>20</a:t>
            </a:fld>
            <a:endParaRPr lang="en-US"/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>
                <a:solidFill>
                  <a:srgbClr val="FF9966"/>
                </a:solidFill>
              </a:rPr>
              <a:t>TM (Bit Inverter program) - 6</a:t>
            </a:r>
            <a:endParaRPr lang="en-US">
              <a:solidFill>
                <a:srgbClr val="FF9966"/>
              </a:solidFill>
            </a:endParaRP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/>
              <a:t> </a:t>
            </a:r>
          </a:p>
        </p:txBody>
      </p:sp>
      <p:grpSp>
        <p:nvGrpSpPr>
          <p:cNvPr id="490500" name="Group 4"/>
          <p:cNvGrpSpPr>
            <a:grpSpLocks/>
          </p:cNvGrpSpPr>
          <p:nvPr/>
        </p:nvGrpSpPr>
        <p:grpSpPr bwMode="auto">
          <a:xfrm>
            <a:off x="457200" y="1905000"/>
            <a:ext cx="7772400" cy="990600"/>
            <a:chOff x="288" y="1248"/>
            <a:chExt cx="4896" cy="624"/>
          </a:xfrm>
        </p:grpSpPr>
        <p:sp>
          <p:nvSpPr>
            <p:cNvPr id="490501" name="Rectangle 5"/>
            <p:cNvSpPr>
              <a:spLocks noChangeArrowheads="1"/>
            </p:cNvSpPr>
            <p:nvPr/>
          </p:nvSpPr>
          <p:spPr bwMode="auto">
            <a:xfrm>
              <a:off x="46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90502" name="Rectangle 6"/>
            <p:cNvSpPr>
              <a:spLocks noChangeArrowheads="1"/>
            </p:cNvSpPr>
            <p:nvPr/>
          </p:nvSpPr>
          <p:spPr bwMode="auto">
            <a:xfrm>
              <a:off x="12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90503" name="Rectangle 7"/>
            <p:cNvSpPr>
              <a:spLocks noChangeArrowheads="1"/>
            </p:cNvSpPr>
            <p:nvPr/>
          </p:nvSpPr>
          <p:spPr bwMode="auto">
            <a:xfrm>
              <a:off x="17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90504" name="Rectangle 8"/>
            <p:cNvSpPr>
              <a:spLocks noChangeArrowheads="1"/>
            </p:cNvSpPr>
            <p:nvPr/>
          </p:nvSpPr>
          <p:spPr bwMode="auto">
            <a:xfrm>
              <a:off x="27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90505" name="Rectangle 9"/>
            <p:cNvSpPr>
              <a:spLocks noChangeArrowheads="1"/>
            </p:cNvSpPr>
            <p:nvPr/>
          </p:nvSpPr>
          <p:spPr bwMode="auto">
            <a:xfrm>
              <a:off x="36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latin typeface="Courier New" charset="0"/>
                </a:rPr>
                <a:t>$</a:t>
              </a:r>
            </a:p>
          </p:txBody>
        </p:sp>
        <p:sp>
          <p:nvSpPr>
            <p:cNvPr id="490506" name="Rectangle 10"/>
            <p:cNvSpPr>
              <a:spLocks noChangeArrowheads="1"/>
            </p:cNvSpPr>
            <p:nvPr/>
          </p:nvSpPr>
          <p:spPr bwMode="auto">
            <a:xfrm>
              <a:off x="22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90507" name="Rectangle 11"/>
            <p:cNvSpPr>
              <a:spLocks noChangeArrowheads="1"/>
            </p:cNvSpPr>
            <p:nvPr/>
          </p:nvSpPr>
          <p:spPr bwMode="auto">
            <a:xfrm>
              <a:off x="32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90508" name="Rectangle 12"/>
            <p:cNvSpPr>
              <a:spLocks noChangeArrowheads="1"/>
            </p:cNvSpPr>
            <p:nvPr/>
          </p:nvSpPr>
          <p:spPr bwMode="auto">
            <a:xfrm>
              <a:off x="41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90509" name="Line 13"/>
            <p:cNvSpPr>
              <a:spLocks noChangeShapeType="1"/>
            </p:cNvSpPr>
            <p:nvPr/>
          </p:nvSpPr>
          <p:spPr bwMode="auto">
            <a:xfrm>
              <a:off x="465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510" name="Line 14"/>
            <p:cNvSpPr>
              <a:spLocks noChangeShapeType="1"/>
            </p:cNvSpPr>
            <p:nvPr/>
          </p:nvSpPr>
          <p:spPr bwMode="auto">
            <a:xfrm>
              <a:off x="4656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511" name="Rectangle 15"/>
            <p:cNvSpPr>
              <a:spLocks noChangeArrowheads="1"/>
            </p:cNvSpPr>
            <p:nvPr/>
          </p:nvSpPr>
          <p:spPr bwMode="auto">
            <a:xfrm>
              <a:off x="3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90512" name="Line 16"/>
            <p:cNvSpPr>
              <a:spLocks noChangeShapeType="1"/>
            </p:cNvSpPr>
            <p:nvPr/>
          </p:nvSpPr>
          <p:spPr bwMode="auto">
            <a:xfrm>
              <a:off x="288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513" name="Line 17"/>
            <p:cNvSpPr>
              <a:spLocks noChangeShapeType="1"/>
            </p:cNvSpPr>
            <p:nvPr/>
          </p:nvSpPr>
          <p:spPr bwMode="auto">
            <a:xfrm>
              <a:off x="288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0514" name="Rectangle 18"/>
            <p:cNvSpPr>
              <a:spLocks noChangeArrowheads="1"/>
            </p:cNvSpPr>
            <p:nvPr/>
          </p:nvSpPr>
          <p:spPr bwMode="auto">
            <a:xfrm>
              <a:off x="8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</p:grpSp>
      <p:grpSp>
        <p:nvGrpSpPr>
          <p:cNvPr id="490515" name="Group 19"/>
          <p:cNvGrpSpPr>
            <a:grpSpLocks/>
          </p:cNvGrpSpPr>
          <p:nvPr/>
        </p:nvGrpSpPr>
        <p:grpSpPr bwMode="auto">
          <a:xfrm>
            <a:off x="5638800" y="2895600"/>
            <a:ext cx="1219200" cy="2590800"/>
            <a:chOff x="1632" y="1680"/>
            <a:chExt cx="768" cy="1632"/>
          </a:xfrm>
        </p:grpSpPr>
        <p:sp>
          <p:nvSpPr>
            <p:cNvPr id="490516" name="Text Box 20"/>
            <p:cNvSpPr txBox="1">
              <a:spLocks noChangeArrowheads="1"/>
            </p:cNvSpPr>
            <p:nvPr/>
          </p:nvSpPr>
          <p:spPr bwMode="auto">
            <a:xfrm>
              <a:off x="1757" y="2880"/>
              <a:ext cx="499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60000"/>
                <a:buFont typeface="Monotype Sorts" charset="2"/>
                <a:buNone/>
              </a:pPr>
              <a:r>
                <a:rPr kumimoji="1" lang="en-US" sz="2800" b="1">
                  <a:latin typeface="Times New Roman" charset="0"/>
                </a:rPr>
                <a:t>S1</a:t>
              </a:r>
            </a:p>
          </p:txBody>
        </p:sp>
        <p:grpSp>
          <p:nvGrpSpPr>
            <p:cNvPr id="490517" name="Group 21"/>
            <p:cNvGrpSpPr>
              <a:grpSpLocks/>
            </p:cNvGrpSpPr>
            <p:nvPr/>
          </p:nvGrpSpPr>
          <p:grpSpPr bwMode="auto">
            <a:xfrm>
              <a:off x="1632" y="1680"/>
              <a:ext cx="768" cy="1632"/>
              <a:chOff x="1152" y="1680"/>
              <a:chExt cx="768" cy="1632"/>
            </a:xfrm>
          </p:grpSpPr>
          <p:sp>
            <p:nvSpPr>
              <p:cNvPr id="490518" name="Rectangle 22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768" cy="5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90519" name="Group 23"/>
              <p:cNvGrpSpPr>
                <a:grpSpLocks/>
              </p:cNvGrpSpPr>
              <p:nvPr/>
            </p:nvGrpSpPr>
            <p:grpSpPr bwMode="auto">
              <a:xfrm>
                <a:off x="1200" y="1680"/>
                <a:ext cx="666" cy="1056"/>
                <a:chOff x="2208" y="1728"/>
                <a:chExt cx="666" cy="1056"/>
              </a:xfrm>
            </p:grpSpPr>
            <p:sp>
              <p:nvSpPr>
                <p:cNvPr id="490520" name="Line 24"/>
                <p:cNvSpPr>
                  <a:spLocks noChangeShapeType="1"/>
                </p:cNvSpPr>
                <p:nvPr/>
              </p:nvSpPr>
              <p:spPr bwMode="auto">
                <a:xfrm>
                  <a:off x="2544" y="2256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182562" tIns="46038" rIns="182562" bIns="46038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0521" name="AutoShape 25"/>
                <p:cNvSpPr>
                  <a:spLocks noChangeArrowheads="1"/>
                </p:cNvSpPr>
                <p:nvPr/>
              </p:nvSpPr>
              <p:spPr bwMode="auto">
                <a:xfrm>
                  <a:off x="2208" y="1728"/>
                  <a:ext cx="666" cy="528"/>
                </a:xfrm>
                <a:prstGeom prst="triangle">
                  <a:avLst>
                    <a:gd name="adj" fmla="val 50000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90522" name="Text Box 26"/>
          <p:cNvSpPr txBox="1">
            <a:spLocks noChangeArrowheads="1"/>
          </p:cNvSpPr>
          <p:nvPr/>
        </p:nvSpPr>
        <p:spPr bwMode="auto">
          <a:xfrm>
            <a:off x="381000" y="4191000"/>
            <a:ext cx="3962400" cy="1838325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(S1,0,1,S1,R)</a:t>
            </a:r>
            <a:endParaRPr lang="en-US" sz="2800" b="1">
              <a:solidFill>
                <a:srgbClr val="FF3300"/>
              </a:solidFill>
              <a:latin typeface="Courier New" charset="0"/>
            </a:endParaRP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(S1,1,0,S1,R)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S1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</a:t>
            </a:r>
            <a:r>
              <a:rPr lang="en-US" sz="2800" b="1">
                <a:solidFill>
                  <a:srgbClr val="FF3300"/>
                </a:solidFill>
                <a:latin typeface="Courier New" charset="0"/>
              </a:rPr>
              <a:t>$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,$,S2,L)</a:t>
            </a:r>
            <a:r>
              <a:rPr lang="en-US" sz="2800">
                <a:latin typeface="Courier New" charset="0"/>
              </a:rPr>
              <a:t> </a:t>
            </a:r>
            <a:r>
              <a:rPr lang="en-US" sz="2800" b="1">
                <a:solidFill>
                  <a:srgbClr val="FF3300"/>
                </a:solidFill>
                <a:latin typeface="Courier New" charset="0"/>
                <a:sym typeface="Wingdings" charset="2"/>
              </a:rPr>
              <a:t>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629400" y="1322388"/>
            <a:ext cx="2438400" cy="1116012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Skipped in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Fall 2016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90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90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5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CD94B-CBE2-4243-9616-E44306D1D559}" type="slidenum">
              <a:rPr lang="en-US"/>
              <a:pPr/>
              <a:t>21</a:t>
            </a:fld>
            <a:endParaRPr lang="en-US"/>
          </a:p>
        </p:txBody>
      </p:sp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>
                <a:solidFill>
                  <a:srgbClr val="FF9966"/>
                </a:solidFill>
              </a:rPr>
              <a:t>TM (Bit Inverter program) - 7</a:t>
            </a:r>
            <a:endParaRPr lang="en-US">
              <a:solidFill>
                <a:srgbClr val="FF9966"/>
              </a:solidFill>
            </a:endParaRP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/>
              <a:t> </a:t>
            </a:r>
          </a:p>
        </p:txBody>
      </p:sp>
      <p:grpSp>
        <p:nvGrpSpPr>
          <p:cNvPr id="492548" name="Group 4"/>
          <p:cNvGrpSpPr>
            <a:grpSpLocks/>
          </p:cNvGrpSpPr>
          <p:nvPr/>
        </p:nvGrpSpPr>
        <p:grpSpPr bwMode="auto">
          <a:xfrm>
            <a:off x="457200" y="1905000"/>
            <a:ext cx="7772400" cy="990600"/>
            <a:chOff x="288" y="1248"/>
            <a:chExt cx="4896" cy="624"/>
          </a:xfrm>
        </p:grpSpPr>
        <p:sp>
          <p:nvSpPr>
            <p:cNvPr id="492549" name="Rectangle 5"/>
            <p:cNvSpPr>
              <a:spLocks noChangeArrowheads="1"/>
            </p:cNvSpPr>
            <p:nvPr/>
          </p:nvSpPr>
          <p:spPr bwMode="auto">
            <a:xfrm>
              <a:off x="46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92550" name="Rectangle 6"/>
            <p:cNvSpPr>
              <a:spLocks noChangeArrowheads="1"/>
            </p:cNvSpPr>
            <p:nvPr/>
          </p:nvSpPr>
          <p:spPr bwMode="auto">
            <a:xfrm>
              <a:off x="12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92551" name="Rectangle 7"/>
            <p:cNvSpPr>
              <a:spLocks noChangeArrowheads="1"/>
            </p:cNvSpPr>
            <p:nvPr/>
          </p:nvSpPr>
          <p:spPr bwMode="auto">
            <a:xfrm>
              <a:off x="17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92552" name="Rectangle 8"/>
            <p:cNvSpPr>
              <a:spLocks noChangeArrowheads="1"/>
            </p:cNvSpPr>
            <p:nvPr/>
          </p:nvSpPr>
          <p:spPr bwMode="auto">
            <a:xfrm>
              <a:off x="27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92553" name="Rectangle 9"/>
            <p:cNvSpPr>
              <a:spLocks noChangeArrowheads="1"/>
            </p:cNvSpPr>
            <p:nvPr/>
          </p:nvSpPr>
          <p:spPr bwMode="auto">
            <a:xfrm>
              <a:off x="36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$</a:t>
              </a:r>
            </a:p>
          </p:txBody>
        </p:sp>
        <p:sp>
          <p:nvSpPr>
            <p:cNvPr id="492554" name="Rectangle 10"/>
            <p:cNvSpPr>
              <a:spLocks noChangeArrowheads="1"/>
            </p:cNvSpPr>
            <p:nvPr/>
          </p:nvSpPr>
          <p:spPr bwMode="auto">
            <a:xfrm>
              <a:off x="22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92555" name="Rectangle 11"/>
            <p:cNvSpPr>
              <a:spLocks noChangeArrowheads="1"/>
            </p:cNvSpPr>
            <p:nvPr/>
          </p:nvSpPr>
          <p:spPr bwMode="auto">
            <a:xfrm>
              <a:off x="32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99FF33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92556" name="Rectangle 12"/>
            <p:cNvSpPr>
              <a:spLocks noChangeArrowheads="1"/>
            </p:cNvSpPr>
            <p:nvPr/>
          </p:nvSpPr>
          <p:spPr bwMode="auto">
            <a:xfrm>
              <a:off x="41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92557" name="Line 13"/>
            <p:cNvSpPr>
              <a:spLocks noChangeShapeType="1"/>
            </p:cNvSpPr>
            <p:nvPr/>
          </p:nvSpPr>
          <p:spPr bwMode="auto">
            <a:xfrm>
              <a:off x="465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558" name="Line 14"/>
            <p:cNvSpPr>
              <a:spLocks noChangeShapeType="1"/>
            </p:cNvSpPr>
            <p:nvPr/>
          </p:nvSpPr>
          <p:spPr bwMode="auto">
            <a:xfrm>
              <a:off x="4656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559" name="Rectangle 15"/>
            <p:cNvSpPr>
              <a:spLocks noChangeArrowheads="1"/>
            </p:cNvSpPr>
            <p:nvPr/>
          </p:nvSpPr>
          <p:spPr bwMode="auto">
            <a:xfrm>
              <a:off x="3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92560" name="Line 16"/>
            <p:cNvSpPr>
              <a:spLocks noChangeShapeType="1"/>
            </p:cNvSpPr>
            <p:nvPr/>
          </p:nvSpPr>
          <p:spPr bwMode="auto">
            <a:xfrm>
              <a:off x="288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561" name="Line 17"/>
            <p:cNvSpPr>
              <a:spLocks noChangeShapeType="1"/>
            </p:cNvSpPr>
            <p:nvPr/>
          </p:nvSpPr>
          <p:spPr bwMode="auto">
            <a:xfrm>
              <a:off x="288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562" name="Rectangle 18"/>
            <p:cNvSpPr>
              <a:spLocks noChangeArrowheads="1"/>
            </p:cNvSpPr>
            <p:nvPr/>
          </p:nvSpPr>
          <p:spPr bwMode="auto">
            <a:xfrm>
              <a:off x="8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</p:grpSp>
      <p:grpSp>
        <p:nvGrpSpPr>
          <p:cNvPr id="492563" name="Group 19"/>
          <p:cNvGrpSpPr>
            <a:grpSpLocks/>
          </p:cNvGrpSpPr>
          <p:nvPr/>
        </p:nvGrpSpPr>
        <p:grpSpPr bwMode="auto">
          <a:xfrm>
            <a:off x="4876800" y="2895600"/>
            <a:ext cx="1219200" cy="2590800"/>
            <a:chOff x="1632" y="1680"/>
            <a:chExt cx="768" cy="1632"/>
          </a:xfrm>
        </p:grpSpPr>
        <p:sp>
          <p:nvSpPr>
            <p:cNvPr id="492564" name="Text Box 20"/>
            <p:cNvSpPr txBox="1">
              <a:spLocks noChangeArrowheads="1"/>
            </p:cNvSpPr>
            <p:nvPr/>
          </p:nvSpPr>
          <p:spPr bwMode="auto">
            <a:xfrm>
              <a:off x="1757" y="2880"/>
              <a:ext cx="499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60000"/>
                <a:buFont typeface="Monotype Sorts" charset="2"/>
                <a:buNone/>
              </a:pPr>
              <a:r>
                <a:rPr kumimoji="1" lang="en-US" sz="2800" b="1">
                  <a:solidFill>
                    <a:srgbClr val="99FF33"/>
                  </a:solidFill>
                  <a:latin typeface="Times New Roman" charset="0"/>
                </a:rPr>
                <a:t>S2</a:t>
              </a:r>
            </a:p>
          </p:txBody>
        </p:sp>
        <p:grpSp>
          <p:nvGrpSpPr>
            <p:cNvPr id="492565" name="Group 21"/>
            <p:cNvGrpSpPr>
              <a:grpSpLocks/>
            </p:cNvGrpSpPr>
            <p:nvPr/>
          </p:nvGrpSpPr>
          <p:grpSpPr bwMode="auto">
            <a:xfrm>
              <a:off x="1632" y="1680"/>
              <a:ext cx="768" cy="1632"/>
              <a:chOff x="1152" y="1680"/>
              <a:chExt cx="768" cy="1632"/>
            </a:xfrm>
          </p:grpSpPr>
          <p:sp>
            <p:nvSpPr>
              <p:cNvPr id="492566" name="Rectangle 22"/>
              <p:cNvSpPr>
                <a:spLocks noChangeArrowheads="1"/>
              </p:cNvSpPr>
              <p:nvPr/>
            </p:nvSpPr>
            <p:spPr bwMode="auto">
              <a:xfrm>
                <a:off x="1152" y="2736"/>
                <a:ext cx="768" cy="576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92567" name="Group 23"/>
              <p:cNvGrpSpPr>
                <a:grpSpLocks/>
              </p:cNvGrpSpPr>
              <p:nvPr/>
            </p:nvGrpSpPr>
            <p:grpSpPr bwMode="auto">
              <a:xfrm>
                <a:off x="1200" y="1680"/>
                <a:ext cx="666" cy="1056"/>
                <a:chOff x="2208" y="1728"/>
                <a:chExt cx="666" cy="1056"/>
              </a:xfrm>
            </p:grpSpPr>
            <p:sp>
              <p:nvSpPr>
                <p:cNvPr id="492568" name="Line 24"/>
                <p:cNvSpPr>
                  <a:spLocks noChangeShapeType="1"/>
                </p:cNvSpPr>
                <p:nvPr/>
              </p:nvSpPr>
              <p:spPr bwMode="auto">
                <a:xfrm>
                  <a:off x="2544" y="2256"/>
                  <a:ext cx="0" cy="52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182562" tIns="46038" rIns="182562" bIns="46038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2569" name="AutoShape 25"/>
                <p:cNvSpPr>
                  <a:spLocks noChangeArrowheads="1"/>
                </p:cNvSpPr>
                <p:nvPr/>
              </p:nvSpPr>
              <p:spPr bwMode="auto">
                <a:xfrm>
                  <a:off x="2208" y="1728"/>
                  <a:ext cx="666" cy="528"/>
                </a:xfrm>
                <a:prstGeom prst="triangle">
                  <a:avLst>
                    <a:gd name="adj" fmla="val 50000"/>
                  </a:avLst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182562" tIns="46038" rIns="182562" bIns="46038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92570" name="Text Box 26"/>
          <p:cNvSpPr txBox="1">
            <a:spLocks noChangeArrowheads="1"/>
          </p:cNvSpPr>
          <p:nvPr/>
        </p:nvSpPr>
        <p:spPr bwMode="auto">
          <a:xfrm>
            <a:off x="381000" y="4191000"/>
            <a:ext cx="3962400" cy="1838325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(S1,0,1,S1,R)</a:t>
            </a:r>
            <a:endParaRPr lang="en-US" sz="2800" b="1">
              <a:solidFill>
                <a:srgbClr val="FF3300"/>
              </a:solidFill>
              <a:latin typeface="Courier New" charset="0"/>
            </a:endParaRP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(S1,1,0,S1,R)</a:t>
            </a:r>
          </a:p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(S1,$,$,S2,L)</a:t>
            </a:r>
            <a:r>
              <a:rPr lang="en-US" sz="2800">
                <a:latin typeface="Courier New" charset="0"/>
              </a:rPr>
              <a:t> </a:t>
            </a:r>
            <a:endParaRPr lang="en-US" sz="2800" b="1">
              <a:solidFill>
                <a:srgbClr val="FF3300"/>
              </a:solidFill>
              <a:latin typeface="Courier New" charset="0"/>
              <a:sym typeface="Wingdings" charset="2"/>
            </a:endParaRPr>
          </a:p>
        </p:txBody>
      </p:sp>
      <p:sp>
        <p:nvSpPr>
          <p:cNvPr id="492571" name="AutoShape 27"/>
          <p:cNvSpPr>
            <a:spLocks noChangeArrowheads="1"/>
          </p:cNvSpPr>
          <p:nvPr/>
        </p:nvSpPr>
        <p:spPr bwMode="auto">
          <a:xfrm>
            <a:off x="4800600" y="5486400"/>
            <a:ext cx="3810000" cy="838200"/>
          </a:xfrm>
          <a:prstGeom prst="cloudCallout">
            <a:avLst>
              <a:gd name="adj1" fmla="val -60000"/>
              <a:gd name="adj2" fmla="val -1875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82562" tIns="46038" rIns="182562" bIns="46038" anchor="ctr">
            <a:prstTxWarp prst="textNoShape">
              <a:avLst/>
            </a:prstTxWarp>
          </a:bodyPr>
          <a:lstStyle/>
          <a:p>
            <a:pPr algn="ctr"/>
            <a:r>
              <a:rPr lang="en-US" sz="2000" b="1" i="1"/>
              <a:t>No more Moves!!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6629400" y="1322388"/>
            <a:ext cx="2438400" cy="1116012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Skipped in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Fall 2016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92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92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92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92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70" grpId="0" animBg="1"/>
      <p:bldP spid="49257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BB5E1-6158-B640-8AEF-5144BEB6A351}" type="slidenum">
              <a:rPr lang="en-US"/>
              <a:pPr/>
              <a:t>22</a:t>
            </a:fld>
            <a:endParaRPr lang="en-US"/>
          </a:p>
        </p:txBody>
      </p:sp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9966"/>
                </a:solidFill>
              </a:rPr>
              <a:t>Odd Parity Bit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>
                <a:solidFill>
                  <a:srgbClr val="FF9966"/>
                </a:solidFill>
                <a:effectLst/>
              </a:rPr>
              <a:t>Problem: Parity Bit </a:t>
            </a:r>
          </a:p>
          <a:p>
            <a:pPr lvl="1"/>
            <a:r>
              <a:rPr lang="en-US">
                <a:solidFill>
                  <a:srgbClr val="FF9966"/>
                </a:solidFill>
                <a:effectLst/>
              </a:rPr>
              <a:t>an extra bit appended to end of string</a:t>
            </a:r>
          </a:p>
          <a:p>
            <a:pPr lvl="1"/>
            <a:r>
              <a:rPr lang="en-US">
                <a:solidFill>
                  <a:srgbClr val="FF9966"/>
                </a:solidFill>
                <a:effectLst/>
              </a:rPr>
              <a:t>to ensure the “expanded” string has an odd number of 1’s</a:t>
            </a:r>
          </a:p>
          <a:p>
            <a:pPr lvl="1"/>
            <a:r>
              <a:rPr lang="en-US">
                <a:solidFill>
                  <a:srgbClr val="FF9966"/>
                </a:solidFill>
                <a:effectLst/>
              </a:rPr>
              <a:t>Used for detection of error (eg: transmission)</a:t>
            </a:r>
          </a:p>
          <a:p>
            <a:r>
              <a:rPr lang="en-US" b="1">
                <a:solidFill>
                  <a:srgbClr val="FF9966"/>
                </a:solidFill>
                <a:effectLst/>
              </a:rPr>
              <a:t>Examples:</a:t>
            </a:r>
          </a:p>
          <a:p>
            <a:pPr lvl="1"/>
            <a:r>
              <a:rPr lang="en-US" sz="3200" b="1">
                <a:solidFill>
                  <a:srgbClr val="FF3300"/>
                </a:solidFill>
                <a:effectLst/>
                <a:latin typeface="Courier New" charset="0"/>
              </a:rPr>
              <a:t>00101 </a:t>
            </a:r>
            <a:r>
              <a:rPr lang="en-US" sz="3200" b="1">
                <a:solidFill>
                  <a:srgbClr val="FF3300"/>
                </a:solidFill>
                <a:effectLst/>
                <a:latin typeface="Courier New" charset="0"/>
                <a:sym typeface="Wingdings" charset="2"/>
              </a:rPr>
              <a:t> 00101</a:t>
            </a:r>
            <a:r>
              <a:rPr lang="en-US" sz="3200" b="1">
                <a:solidFill>
                  <a:srgbClr val="FFFF99"/>
                </a:solidFill>
                <a:effectLst/>
                <a:latin typeface="Courier New" charset="0"/>
                <a:sym typeface="Wingdings" charset="2"/>
              </a:rPr>
              <a:t>1</a:t>
            </a:r>
          </a:p>
          <a:p>
            <a:pPr lvl="1"/>
            <a:r>
              <a:rPr lang="en-US" sz="3200" b="1">
                <a:solidFill>
                  <a:srgbClr val="FF3300"/>
                </a:solidFill>
                <a:effectLst/>
                <a:latin typeface="Courier New" charset="0"/>
                <a:sym typeface="Wingdings" charset="2"/>
              </a:rPr>
              <a:t>10110  10110</a:t>
            </a:r>
            <a:r>
              <a:rPr lang="en-US" sz="3200" b="1">
                <a:solidFill>
                  <a:srgbClr val="FFFF99"/>
                </a:solidFill>
                <a:effectLst/>
                <a:latin typeface="Courier New" charset="0"/>
                <a:sym typeface="Wingdings" charset="2"/>
              </a:rPr>
              <a:t>0</a:t>
            </a:r>
            <a:r>
              <a:rPr lang="en-US" b="1">
                <a:solidFill>
                  <a:srgbClr val="FF3300"/>
                </a:solidFill>
                <a:effectLst/>
                <a:latin typeface="Courier New" charset="0"/>
              </a:rPr>
              <a:t>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629400" y="1322388"/>
            <a:ext cx="2438400" cy="1116012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Skipped in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Fall 2016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2148E-7CE4-D142-ADA4-3359E84AE9C7}" type="slidenum">
              <a:rPr lang="en-US"/>
              <a:pPr/>
              <a:t>23</a:t>
            </a:fld>
            <a:endParaRPr lang="en-US"/>
          </a:p>
        </p:txBody>
      </p:sp>
      <p:sp>
        <p:nvSpPr>
          <p:cNvPr id="49766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5486400" y="5181600"/>
            <a:ext cx="2133600" cy="566738"/>
          </a:xfrm>
        </p:spPr>
        <p:txBody>
          <a:bodyPr/>
          <a:lstStyle/>
          <a:p>
            <a:pPr algn="ctr">
              <a:buFont typeface="Wingdings" charset="2"/>
              <a:buNone/>
            </a:pPr>
            <a:r>
              <a:rPr lang="en-US" sz="2400"/>
              <a:t>Figure 11.5</a:t>
            </a:r>
          </a:p>
        </p:txBody>
      </p:sp>
      <p:sp>
        <p:nvSpPr>
          <p:cNvPr id="497667" name="Text Box 3"/>
          <p:cNvSpPr txBox="1">
            <a:spLocks noChangeArrowheads="1"/>
          </p:cNvSpPr>
          <p:nvPr/>
        </p:nvSpPr>
        <p:spPr bwMode="auto">
          <a:xfrm>
            <a:off x="304800" y="2143125"/>
            <a:ext cx="3505200" cy="2809875"/>
          </a:xfrm>
          <a:prstGeom prst="rect">
            <a:avLst/>
          </a:prstGeom>
          <a:solidFill>
            <a:schemeClr val="tx2"/>
          </a:solidFill>
          <a:ln w="38100">
            <a:solidFill>
              <a:srgbClr val="CC66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TM Program:</a:t>
            </a:r>
          </a:p>
          <a:p>
            <a:r>
              <a:rPr lang="en-US" sz="2400" b="1">
                <a:solidFill>
                  <a:srgbClr val="CC6600"/>
                </a:solidFill>
                <a:latin typeface="Courier New" charset="0"/>
              </a:rPr>
              <a:t>1.(S1,0,0,S1,R)</a:t>
            </a:r>
          </a:p>
          <a:p>
            <a:r>
              <a:rPr lang="en-US" sz="2400" b="1">
                <a:solidFill>
                  <a:srgbClr val="CC6600"/>
                </a:solidFill>
                <a:latin typeface="Courier New" charset="0"/>
              </a:rPr>
              <a:t>2.(S1,1,1,S2,R)</a:t>
            </a:r>
          </a:p>
          <a:p>
            <a:r>
              <a:rPr lang="en-US" sz="2400" b="1">
                <a:solidFill>
                  <a:srgbClr val="CC6600"/>
                </a:solidFill>
                <a:latin typeface="Courier New" charset="0"/>
              </a:rPr>
              <a:t>3.(S2,0,0,S2,R)</a:t>
            </a:r>
          </a:p>
          <a:p>
            <a:r>
              <a:rPr lang="en-US" sz="2400" b="1">
                <a:solidFill>
                  <a:srgbClr val="CC6600"/>
                </a:solidFill>
                <a:latin typeface="Courier New" charset="0"/>
              </a:rPr>
              <a:t>4.(S2,1,1,S1,R)</a:t>
            </a:r>
          </a:p>
          <a:p>
            <a:r>
              <a:rPr lang="en-US" sz="2400" b="1">
                <a:solidFill>
                  <a:srgbClr val="CC6600"/>
                </a:solidFill>
                <a:latin typeface="Courier New" charset="0"/>
              </a:rPr>
              <a:t>5.(S1,b,1,S3,R)</a:t>
            </a:r>
          </a:p>
          <a:p>
            <a:r>
              <a:rPr lang="en-US" sz="2400" b="1">
                <a:solidFill>
                  <a:srgbClr val="CC6600"/>
                </a:solidFill>
                <a:latin typeface="Courier New" charset="0"/>
              </a:rPr>
              <a:t>6.(S2,b,0,S3,R)</a:t>
            </a:r>
            <a:r>
              <a:rPr lang="en-US" sz="2800" b="1">
                <a:solidFill>
                  <a:srgbClr val="CC6600"/>
                </a:solidFill>
                <a:latin typeface="Courier New" charset="0"/>
              </a:rPr>
              <a:t>  </a:t>
            </a:r>
          </a:p>
        </p:txBody>
      </p:sp>
      <p:sp>
        <p:nvSpPr>
          <p:cNvPr id="4976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39825"/>
          </a:xfrm>
        </p:spPr>
        <p:txBody>
          <a:bodyPr/>
          <a:lstStyle/>
          <a:p>
            <a:r>
              <a:rPr lang="en-US" sz="3600"/>
              <a:t>Odd Parity Bit Machine (State Diagram)</a:t>
            </a:r>
          </a:p>
        </p:txBody>
      </p:sp>
      <p:pic>
        <p:nvPicPr>
          <p:cNvPr id="497669" name="Picture 5" descr="SchnGerst_f11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1379538"/>
            <a:ext cx="4876800" cy="364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29400" y="1322388"/>
            <a:ext cx="2438400" cy="1116012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Skipped in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Fall 2016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9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497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97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9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9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666" grpId="0" build="p"/>
      <p:bldP spid="49766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7932E-4764-3C4D-A703-C3E6217BF106}" type="slidenum">
              <a:rPr lang="en-US"/>
              <a:pPr/>
              <a:t>24</a:t>
            </a:fld>
            <a:endParaRPr lang="en-US"/>
          </a:p>
        </p:txBody>
      </p:sp>
      <p:sp>
        <p:nvSpPr>
          <p:cNvPr id="274434" name="Rectangle 307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3200">
                <a:solidFill>
                  <a:srgbClr val="FF9966"/>
                </a:solidFill>
              </a:rPr>
              <a:t>Another Problem (in diff. notations)</a:t>
            </a:r>
            <a:endParaRPr lang="en-US" sz="3200">
              <a:solidFill>
                <a:srgbClr val="FF9966"/>
              </a:solidFill>
            </a:endParaRPr>
          </a:p>
        </p:txBody>
      </p:sp>
      <p:sp>
        <p:nvSpPr>
          <p:cNvPr id="274435" name="Rectangle 3075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Suppose initially on the tape we have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/>
              <a:t>   		$11111 B 111111111 BBBBBBBBBB…….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140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We want the TM to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convert </a:t>
            </a:r>
            <a:r>
              <a:rPr lang="en-GB" sz="2000" i="1">
                <a:solidFill>
                  <a:srgbClr val="FF9966"/>
                </a:solidFill>
              </a:rPr>
              <a:t>first set of 1s to 0’s</a:t>
            </a:r>
            <a:r>
              <a:rPr lang="en-GB" sz="2000"/>
              <a:t> and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convert</a:t>
            </a:r>
            <a:r>
              <a:rPr lang="en-GB" sz="2000" i="1">
                <a:solidFill>
                  <a:srgbClr val="FF9966"/>
                </a:solidFill>
              </a:rPr>
              <a:t> second set of 1’s to 2’s</a:t>
            </a:r>
            <a:r>
              <a:rPr lang="en-GB" sz="2000"/>
              <a:t> and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then return to the initial left most cell ($).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160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Note: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/>
              <a:t>	  Alphabet = {0,1,2,B,$} and Initially at leftmost cell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629400" y="1322388"/>
            <a:ext cx="2438400" cy="1116012"/>
          </a:xfrm>
          <a:prstGeom prst="rect">
            <a:avLst/>
          </a:prstGeom>
          <a:solidFill>
            <a:srgbClr val="9EC0FF"/>
          </a:solidFill>
          <a:ln w="28575">
            <a:solidFill>
              <a:srgbClr val="0000FF"/>
            </a:solidFill>
            <a:round/>
            <a:headEnd/>
            <a:tailEnd/>
          </a:ln>
        </p:spPr>
        <p:txBody>
          <a:bodyPr lIns="182562" tIns="46038" rIns="182562" bIns="46038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Skipped in </a:t>
            </a:r>
          </a:p>
          <a:p>
            <a:r>
              <a:rPr lang="en-US" sz="2800" dirty="0" smtClean="0">
                <a:solidFill>
                  <a:srgbClr val="0000FF"/>
                </a:solidFill>
              </a:rPr>
              <a:t>Fall 2016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556D2-55E6-E04D-BC3A-EE14B04DE7ED}" type="slidenum">
              <a:rPr lang="en-US"/>
              <a:pPr/>
              <a:t>25</a:t>
            </a:fld>
            <a:endParaRPr lang="en-US"/>
          </a:p>
        </p:txBody>
      </p:sp>
      <p:sp>
        <p:nvSpPr>
          <p:cNvPr id="2764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5562600" cy="838200"/>
          </a:xfrm>
          <a:noFill/>
          <a:ln/>
        </p:spPr>
        <p:txBody>
          <a:bodyPr lIns="92075" tIns="46038" rIns="92075" bIns="46038" anchorCtr="0"/>
          <a:lstStyle/>
          <a:p>
            <a:r>
              <a:rPr lang="en-GB" sz="3200"/>
              <a:t>Example (Algorithm)</a:t>
            </a:r>
            <a:endParaRPr lang="en-US" sz="3200"/>
          </a:p>
        </p:txBody>
      </p:sp>
      <p:sp>
        <p:nvSpPr>
          <p:cNvPr id="276483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9388"/>
            <a:ext cx="7772400" cy="4570412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GB" sz="2000"/>
              <a:t>Step 1: 	Initially it reads </a:t>
            </a:r>
            <a:r>
              <a:rPr lang="en-GB" sz="2000">
                <a:solidFill>
                  <a:srgbClr val="FF9966"/>
                </a:solidFill>
              </a:rPr>
              <a:t>$</a:t>
            </a:r>
            <a:r>
              <a:rPr lang="en-GB" sz="2000"/>
              <a:t>, </a:t>
            </a:r>
          </a:p>
          <a:p>
            <a:pPr lvl="1">
              <a:buFont typeface="Wingdings" charset="2"/>
              <a:buNone/>
            </a:pPr>
            <a:r>
              <a:rPr lang="en-GB" sz="2000"/>
              <a:t>		   and moves the head right, and goes to Step 2.</a:t>
            </a:r>
          </a:p>
          <a:p>
            <a:pPr>
              <a:buFont typeface="Wingdings" charset="2"/>
              <a:buNone/>
            </a:pPr>
            <a:r>
              <a:rPr lang="en-GB" sz="2000"/>
              <a:t>Step 2:  If the symbol being read is 1, </a:t>
            </a:r>
          </a:p>
          <a:p>
            <a:pPr>
              <a:buFont typeface="Wingdings" charset="2"/>
              <a:buNone/>
            </a:pPr>
            <a:r>
              <a:rPr lang="en-GB" sz="2000"/>
              <a:t>		   then write a 0, move the head right, and Repeat Step 2.</a:t>
            </a:r>
          </a:p>
          <a:p>
            <a:pPr>
              <a:buFont typeface="Wingdings" charset="2"/>
              <a:buNone/>
            </a:pPr>
            <a:r>
              <a:rPr lang="en-GB" sz="2000"/>
              <a:t>		If the symbol being read is B, </a:t>
            </a:r>
          </a:p>
          <a:p>
            <a:pPr>
              <a:buFont typeface="Wingdings" charset="2"/>
              <a:buNone/>
            </a:pPr>
            <a:r>
              <a:rPr lang="en-GB" sz="2000"/>
              <a:t>		   then move right, and go to Step 3.</a:t>
            </a:r>
          </a:p>
          <a:p>
            <a:pPr>
              <a:buFont typeface="Wingdings" charset="2"/>
              <a:buNone/>
            </a:pPr>
            <a:r>
              <a:rPr lang="en-GB" sz="2000"/>
              <a:t>Step 3: If the symbol begin read is 1, </a:t>
            </a:r>
          </a:p>
          <a:p>
            <a:pPr>
              <a:buFont typeface="Wingdings" charset="2"/>
              <a:buNone/>
            </a:pPr>
            <a:r>
              <a:rPr lang="en-GB" sz="2000"/>
              <a:t>		   then write a 2, move the head right, and repeat Step 3.</a:t>
            </a:r>
          </a:p>
          <a:p>
            <a:pPr>
              <a:buFont typeface="Wingdings" charset="2"/>
              <a:buNone/>
            </a:pPr>
            <a:r>
              <a:rPr lang="en-GB" sz="2000"/>
              <a:t>		If the symbol being read is B, then go to Step 4.</a:t>
            </a:r>
          </a:p>
          <a:p>
            <a:pPr>
              <a:buFont typeface="Wingdings" charset="2"/>
              <a:buNone/>
            </a:pPr>
            <a:r>
              <a:rPr lang="en-GB" sz="2000"/>
              <a:t>Step 4:  If the symbol being read is 0, 1, 2 or B, then move left.</a:t>
            </a:r>
          </a:p>
          <a:p>
            <a:pPr>
              <a:buFont typeface="Wingdings" charset="2"/>
              <a:buNone/>
            </a:pPr>
            <a:r>
              <a:rPr lang="en-GB" sz="2000"/>
              <a:t>		If the symbol being read is $, then stop.</a:t>
            </a:r>
          </a:p>
        </p:txBody>
      </p:sp>
      <p:sp>
        <p:nvSpPr>
          <p:cNvPr id="276484" name="Rectangle 1028"/>
          <p:cNvSpPr>
            <a:spLocks noChangeArrowheads="1"/>
          </p:cNvSpPr>
          <p:nvPr/>
        </p:nvSpPr>
        <p:spPr bwMode="auto">
          <a:xfrm>
            <a:off x="3810000" y="990600"/>
            <a:ext cx="5029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ctr"/>
            <a:r>
              <a:rPr lang="en-GB" sz="20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$11111 B 111111111 BBBBBBBBBB</a:t>
            </a:r>
            <a:endParaRPr lang="en-US" sz="200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A7BF1-9B62-4047-A7FA-2F04BFF5CD73}" type="slidenum">
              <a:rPr lang="en-US"/>
              <a:pPr/>
              <a:t>26</a:t>
            </a:fld>
            <a:endParaRPr lang="en-US"/>
          </a:p>
        </p:txBody>
      </p:sp>
      <p:sp>
        <p:nvSpPr>
          <p:cNvPr id="27853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  <a:noFill/>
          <a:ln/>
        </p:spPr>
        <p:txBody>
          <a:bodyPr lIns="92075" tIns="46038" rIns="92075" bIns="46038" anchorCtr="0"/>
          <a:lstStyle/>
          <a:p>
            <a:r>
              <a:rPr lang="en-GB" sz="3200"/>
              <a:t>Example (TM Program)</a:t>
            </a:r>
            <a:endParaRPr lang="en-US" sz="3200"/>
          </a:p>
        </p:txBody>
      </p:sp>
      <p:sp>
        <p:nvSpPr>
          <p:cNvPr id="278531" name="Rectangle 2051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6705600" cy="1828800"/>
          </a:xfrm>
        </p:spPr>
        <p:txBody>
          <a:bodyPr/>
          <a:lstStyle/>
          <a:p>
            <a:r>
              <a:rPr lang="en-GB" sz="2400"/>
              <a:t>Alphabet = {$,0,1,2,B}</a:t>
            </a:r>
          </a:p>
          <a:p>
            <a:r>
              <a:rPr lang="en-GB" sz="2400"/>
              <a:t>States = {Q1, Q2, Q3, Q4}</a:t>
            </a:r>
          </a:p>
          <a:p>
            <a:r>
              <a:rPr lang="en-GB" sz="2400"/>
              <a:t>Q1 is the starting state</a:t>
            </a:r>
          </a:p>
          <a:p>
            <a:r>
              <a:rPr lang="en-GB" sz="2400"/>
              <a:t>Transition Table:</a:t>
            </a:r>
          </a:p>
          <a:p>
            <a:pPr>
              <a:buFont typeface="Wingdings" charset="2"/>
              <a:buNone/>
            </a:pPr>
            <a:endParaRPr lang="en-GB" sz="2400"/>
          </a:p>
        </p:txBody>
      </p:sp>
      <p:graphicFrame>
        <p:nvGraphicFramePr>
          <p:cNvPr id="278582" name="Group 2102"/>
          <p:cNvGraphicFramePr>
            <a:graphicFrameLocks noGrp="1"/>
          </p:cNvGraphicFramePr>
          <p:nvPr>
            <p:ph sz="half" idx="2"/>
          </p:nvPr>
        </p:nvGraphicFramePr>
        <p:xfrm>
          <a:off x="1295400" y="3032125"/>
          <a:ext cx="7239000" cy="3445513"/>
        </p:xfrm>
        <a:graphic>
          <a:graphicData uri="http://schemas.openxmlformats.org/drawingml/2006/table">
            <a:tbl>
              <a:tblPr/>
              <a:tblGrid>
                <a:gridCol w="1206500"/>
                <a:gridCol w="1206500"/>
                <a:gridCol w="1206500"/>
                <a:gridCol w="1206500"/>
                <a:gridCol w="1206500"/>
                <a:gridCol w="1206500"/>
              </a:tblGrid>
              <a:tr h="5889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State</a:t>
                      </a:r>
                    </a:p>
                  </a:txBody>
                  <a:tcPr marL="182562" marR="182562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Symbol Read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8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Q1</a:t>
                      </a:r>
                    </a:p>
                  </a:txBody>
                  <a:tcPr marL="182562" marR="182562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$,R,Q2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Q2</a:t>
                      </a:r>
                    </a:p>
                  </a:txBody>
                  <a:tcPr marL="182562" marR="182562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B,R,Q3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0,R,Q2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Q3</a:t>
                      </a:r>
                    </a:p>
                  </a:txBody>
                  <a:tcPr marL="182562" marR="182562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B,L,Q4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2,R,Q3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Q4</a:t>
                      </a:r>
                    </a:p>
                  </a:txBody>
                  <a:tcPr marL="182562" marR="182562" marT="46038" marB="4603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STOP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B,L,Q4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0,L,Q4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1,L,Q4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2,L,Q4</a:t>
                      </a:r>
                    </a:p>
                  </a:txBody>
                  <a:tcPr marL="182562" marR="182562" marT="46038" marB="460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8583" name="Rectangle 2103"/>
          <p:cNvSpPr>
            <a:spLocks noChangeArrowheads="1"/>
          </p:cNvSpPr>
          <p:nvPr/>
        </p:nvSpPr>
        <p:spPr bwMode="auto">
          <a:xfrm>
            <a:off x="4724400" y="1295400"/>
            <a:ext cx="41148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r"/>
            <a:r>
              <a:rPr lang="en-US" sz="2400" i="1"/>
              <a:t>HW: Translate this transition</a:t>
            </a:r>
          </a:p>
          <a:p>
            <a:pPr algn="r"/>
            <a:r>
              <a:rPr lang="en-US" sz="2400" i="1"/>
              <a:t>table into a TM program</a:t>
            </a:r>
          </a:p>
          <a:p>
            <a:pPr algn="r"/>
            <a:r>
              <a:rPr lang="en-US" sz="2400" i="1"/>
              <a:t>using notations of [SG]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1" grpId="0" uiExpand="1" build="p"/>
      <p:bldP spid="27858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B202-FCFE-DA48-8D73-196740141951}" type="slidenum">
              <a:rPr lang="en-US"/>
              <a:pPr/>
              <a:t>27</a:t>
            </a:fld>
            <a:endParaRPr lang="en-US"/>
          </a:p>
        </p:txBody>
      </p:sp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7772400" cy="950912"/>
          </a:xfrm>
          <a:noFill/>
          <a:ln/>
        </p:spPr>
        <p:txBody>
          <a:bodyPr lIns="92075" tIns="46038" rIns="92075" bIns="46038" anchorCtr="0"/>
          <a:lstStyle/>
          <a:p>
            <a:r>
              <a:rPr lang="en-GB" sz="3200"/>
              <a:t>Church-Turing Thesis</a:t>
            </a:r>
            <a:endParaRPr lang="en-US" sz="3200"/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581400"/>
            <a:ext cx="8001000" cy="2895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NOT a Theorem, but a </a:t>
            </a:r>
            <a:r>
              <a:rPr lang="en-GB" sz="2400" i="1"/>
              <a:t>thesis</a:t>
            </a:r>
            <a:r>
              <a:rPr lang="en-GB" sz="2400"/>
              <a:t>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A statement that has to be supported by evidence.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sz="200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Issue:  Definition of computing device not clear.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Mathematically: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There is a (Partial) Functions which take strings to strings</a:t>
            </a:r>
          </a:p>
        </p:txBody>
      </p:sp>
      <p:sp>
        <p:nvSpPr>
          <p:cNvPr id="518148" name="Text Box 4"/>
          <p:cNvSpPr txBox="1">
            <a:spLocks noChangeArrowheads="1"/>
          </p:cNvSpPr>
          <p:nvPr/>
        </p:nvSpPr>
        <p:spPr bwMode="auto">
          <a:xfrm>
            <a:off x="838200" y="1584325"/>
            <a:ext cx="7162800" cy="153987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 lIns="182562" tIns="46038" rIns="182562" bIns="46038" anchor="ctr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charset="2"/>
              <a:buNone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If there exists an algorithm to do a symbol manipulation task, then there exists a Turing machine to do that task.</a:t>
            </a:r>
            <a:endParaRPr lang="en-US" sz="28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A951F-9A65-554F-96EB-32E0D802D204}" type="slidenum">
              <a:rPr lang="en-US"/>
              <a:pPr/>
              <a:t>28</a:t>
            </a:fld>
            <a:endParaRPr lang="en-US"/>
          </a:p>
        </p:txBody>
      </p:sp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Church-Turing Thesis (cont)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00000"/>
              </a:spcBef>
            </a:pPr>
            <a:r>
              <a:rPr lang="en-US" sz="3000"/>
              <a:t>Two parts to writing a Turing machine for a symbol manipulation task</a:t>
            </a:r>
          </a:p>
          <a:p>
            <a:pPr lvl="1">
              <a:spcBef>
                <a:spcPct val="100000"/>
              </a:spcBef>
            </a:pPr>
            <a:r>
              <a:rPr lang="en-US"/>
              <a:t>Encoding symbolic information as strings of 0s and 1s (eg: numbers, sound, pictures, etc)</a:t>
            </a:r>
          </a:p>
          <a:p>
            <a:pPr lvl="1">
              <a:spcBef>
                <a:spcPct val="100000"/>
              </a:spcBef>
            </a:pPr>
            <a:r>
              <a:rPr lang="en-US"/>
              <a:t>Writing the Turing machine instructions to produce the encoded form of the output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1746-D8F0-EA49-B3A6-8DFB72E04EE1}" type="slidenum">
              <a:rPr lang="en-US"/>
              <a:pPr/>
              <a:t>29</a:t>
            </a:fld>
            <a:endParaRPr lang="en-US"/>
          </a:p>
        </p:txBody>
      </p:sp>
      <p:sp>
        <p:nvSpPr>
          <p:cNvPr id="50073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5102225"/>
            <a:ext cx="8229600" cy="1023938"/>
          </a:xfrm>
        </p:spPr>
        <p:txBody>
          <a:bodyPr/>
          <a:lstStyle/>
          <a:p>
            <a:pPr algn="ctr">
              <a:buFont typeface="Wingdings" charset="2"/>
              <a:buNone/>
            </a:pPr>
            <a:r>
              <a:rPr lang="en-US" sz="2400"/>
              <a:t>Figure 11.9</a:t>
            </a:r>
          </a:p>
          <a:p>
            <a:pPr algn="ctr">
              <a:buFont typeface="Wingdings" charset="2"/>
              <a:buNone/>
            </a:pPr>
            <a:r>
              <a:rPr lang="en-US" sz="2400"/>
              <a:t>Emulating an Algorithm by a Turing Machine</a:t>
            </a:r>
          </a:p>
        </p:txBody>
      </p:sp>
      <p:pic>
        <p:nvPicPr>
          <p:cNvPr id="500739" name="Picture 3" descr="SchnGerst_f11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" y="1447800"/>
            <a:ext cx="7924800" cy="3067050"/>
          </a:xfrm>
          <a:noFill/>
          <a:ln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BE2C0-CE7B-B048-B832-564561F4A5D3}" type="slidenum">
              <a:rPr lang="en-US"/>
              <a:pPr/>
              <a:t>3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4000"/>
              <a:t>Theory: Models of Computation</a:t>
            </a:r>
            <a:endParaRPr lang="en-US" sz="4000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371600"/>
            <a:ext cx="7775575" cy="49530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/>
              <a:t>Readings: 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Chapter 11 &amp; Chapter 3.6 of [SG]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/>
              <a:t>Content: </a:t>
            </a:r>
            <a:endParaRPr lang="en-GB" i="1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What is a Model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Model of Computation</a:t>
            </a:r>
          </a:p>
          <a:p>
            <a:pPr lvl="2">
              <a:lnSpc>
                <a:spcPct val="110000"/>
              </a:lnSpc>
              <a:buClr>
                <a:schemeClr val="tx1"/>
              </a:buClr>
            </a:pPr>
            <a:r>
              <a:rPr lang="en-GB"/>
              <a:t> Model of a Computing Agent</a:t>
            </a:r>
          </a:p>
          <a:p>
            <a:pPr lvl="2">
              <a:lnSpc>
                <a:spcPct val="110000"/>
              </a:lnSpc>
              <a:buClr>
                <a:schemeClr val="tx1"/>
              </a:buClr>
            </a:pPr>
            <a:r>
              <a:rPr lang="en-GB"/>
              <a:t> Model of an Algorithm</a:t>
            </a:r>
          </a:p>
          <a:p>
            <a:pPr lvl="2">
              <a:lnSpc>
                <a:spcPct val="110000"/>
              </a:lnSpc>
              <a:buClr>
                <a:schemeClr val="tx1"/>
              </a:buClr>
            </a:pPr>
            <a:r>
              <a:rPr lang="en-GB"/>
              <a:t> TM Program Examples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Computability (Church-Turing Thesis)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Computational Complexity of Problems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F747E-6CAD-8F42-A274-B4B4B6F5992D}" type="slidenum">
              <a:rPr lang="en-US"/>
              <a:pPr/>
              <a:t>30</a:t>
            </a:fld>
            <a:endParaRPr lang="en-US"/>
          </a:p>
        </p:txBody>
      </p:sp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Limits of Computabiltiy: 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/>
              <a:t>Based on Church-Turing thesis, </a:t>
            </a:r>
            <a:br>
              <a:rPr lang="en-US"/>
            </a:br>
            <a:r>
              <a:rPr lang="en-US"/>
              <a:t>TM defines limits of computability</a:t>
            </a:r>
          </a:p>
          <a:p>
            <a:pPr lvl="1"/>
            <a:r>
              <a:rPr lang="en-US"/>
              <a:t>TM = ultimate model of computing agent</a:t>
            </a:r>
          </a:p>
          <a:p>
            <a:pPr lvl="1"/>
            <a:r>
              <a:rPr lang="en-US"/>
              <a:t>TM program = ultimate model of algorithm</a:t>
            </a:r>
          </a:p>
          <a:p>
            <a:endParaRPr lang="en-US"/>
          </a:p>
          <a:p>
            <a:r>
              <a:rPr lang="en-US"/>
              <a:t>Are all problems solvable using a TM?</a:t>
            </a:r>
          </a:p>
          <a:p>
            <a:pPr lvl="1"/>
            <a:r>
              <a:rPr lang="en-US"/>
              <a:t>Uncomputable or unsolvable problems</a:t>
            </a:r>
          </a:p>
          <a:p>
            <a:pPr lvl="2">
              <a:buFont typeface="Wingdings" charset="2"/>
              <a:buNone/>
            </a:pPr>
            <a:r>
              <a:rPr lang="en-US"/>
              <a:t>   problem for which we can prove that </a:t>
            </a:r>
            <a:br>
              <a:rPr lang="en-US"/>
            </a:br>
            <a:r>
              <a:rPr lang="en-US"/>
              <a:t>no TM exists that will solve it.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Solvable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 Inversion</a:t>
            </a:r>
          </a:p>
          <a:p>
            <a:r>
              <a:rPr lang="en-US" dirty="0" smtClean="0"/>
              <a:t>Computing the Parity Bit</a:t>
            </a:r>
          </a:p>
          <a:p>
            <a:r>
              <a:rPr lang="en-US" dirty="0" smtClean="0"/>
              <a:t>Division by 4 (or 8 or 16…)</a:t>
            </a:r>
          </a:p>
          <a:p>
            <a:r>
              <a:rPr lang="en-US" dirty="0" smtClean="0"/>
              <a:t>Sorting </a:t>
            </a:r>
            <a:r>
              <a:rPr lang="en-US" dirty="0" err="1" smtClean="0"/>
              <a:t>n</a:t>
            </a:r>
            <a:r>
              <a:rPr lang="en-US" dirty="0" smtClean="0"/>
              <a:t> numbers,</a:t>
            </a:r>
          </a:p>
          <a:p>
            <a:r>
              <a:rPr lang="en-US" dirty="0" smtClean="0"/>
              <a:t>Finding the sum of </a:t>
            </a:r>
            <a:r>
              <a:rPr lang="en-US" dirty="0" err="1" smtClean="0"/>
              <a:t>n</a:t>
            </a:r>
            <a:r>
              <a:rPr lang="en-US" dirty="0" smtClean="0"/>
              <a:t> numbers,</a:t>
            </a:r>
          </a:p>
          <a:p>
            <a:r>
              <a:rPr lang="en-US" dirty="0" smtClean="0"/>
              <a:t>Pattern Matching </a:t>
            </a:r>
          </a:p>
          <a:p>
            <a:r>
              <a:rPr lang="en-US" dirty="0" smtClean="0"/>
              <a:t>Finding subset with largest sum,</a:t>
            </a:r>
          </a:p>
          <a:p>
            <a:r>
              <a:rPr lang="en-US" dirty="0" smtClean="0"/>
              <a:t>etc., etc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9455-D57C-F44E-9132-BAEAC3BA03E0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3547-2D30-7B4F-8B18-A400887CF317}" type="slidenum">
              <a:rPr lang="en-US"/>
              <a:pPr/>
              <a:t>32</a:t>
            </a:fld>
            <a:endParaRPr lang="en-US"/>
          </a:p>
        </p:txBody>
      </p:sp>
      <p:sp>
        <p:nvSpPr>
          <p:cNvPr id="286722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US" sz="3600">
                <a:solidFill>
                  <a:srgbClr val="FF9966"/>
                </a:solidFill>
              </a:rPr>
              <a:t>Computability</a:t>
            </a:r>
          </a:p>
        </p:txBody>
      </p:sp>
      <p:sp>
        <p:nvSpPr>
          <p:cNvPr id="286723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371600"/>
            <a:ext cx="7772400" cy="4722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/>
              <a:t>Q: Can we solve every problem?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 sz="2400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/>
              <a:t>In Mathematics: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i="1">
                <a:solidFill>
                  <a:srgbClr val="FF9966"/>
                </a:solidFill>
              </a:rPr>
              <a:t>Godel’s Theorem:</a:t>
            </a:r>
            <a:r>
              <a:rPr lang="en-GB" sz="2400"/>
              <a:t>   </a:t>
            </a:r>
            <a:r>
              <a:rPr lang="en-GB" sz="2400">
                <a:solidFill>
                  <a:srgbClr val="FF9966"/>
                </a:solidFill>
              </a:rPr>
              <a:t>Not every true theorem about natural numbers can be proven</a:t>
            </a:r>
            <a:r>
              <a:rPr lang="en-GB" sz="2400"/>
              <a:t>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2400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/>
              <a:t>In Computer Science: 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i="1">
                <a:solidFill>
                  <a:srgbClr val="FF9966"/>
                </a:solidFill>
              </a:rPr>
              <a:t>Not every problem can be solved</a:t>
            </a:r>
            <a:r>
              <a:rPr lang="en-GB" sz="2400"/>
              <a:t>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240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Example: </a:t>
            </a:r>
            <a:r>
              <a:rPr lang="en-GB" sz="2400" i="1">
                <a:solidFill>
                  <a:srgbClr val="FF9966"/>
                </a:solidFill>
              </a:rPr>
              <a:t>Halting Problem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FCD2C-B8B0-7646-AB62-6066DE8E845C}" type="slidenum">
              <a:rPr lang="en-US"/>
              <a:pPr/>
              <a:t>33</a:t>
            </a:fld>
            <a:endParaRPr lang="en-US"/>
          </a:p>
        </p:txBody>
      </p:sp>
      <p:sp>
        <p:nvSpPr>
          <p:cNvPr id="2887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>
                <a:solidFill>
                  <a:srgbClr val="FF9966"/>
                </a:solidFill>
              </a:rPr>
              <a:t>Computability: The Halting Problem</a:t>
            </a:r>
          </a:p>
        </p:txBody>
      </p:sp>
      <p:sp>
        <p:nvSpPr>
          <p:cNvPr id="288771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219200"/>
            <a:ext cx="7704137" cy="2438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u="sng"/>
              <a:t>Halting Problem</a:t>
            </a:r>
            <a:r>
              <a:rPr lang="en-GB" sz="2400"/>
              <a:t>:</a:t>
            </a:r>
            <a:r>
              <a:rPr lang="en-GB" sz="2000"/>
              <a:t> Given </a:t>
            </a:r>
            <a:r>
              <a:rPr lang="en-GB" sz="2000" i="1"/>
              <a:t>any</a:t>
            </a:r>
            <a:r>
              <a:rPr lang="en-GB" sz="2000"/>
              <a:t> </a:t>
            </a:r>
            <a:r>
              <a:rPr lang="en-GB" sz="2000" i="1"/>
              <a:t>program</a:t>
            </a:r>
            <a:r>
              <a:rPr lang="en-GB" sz="2000"/>
              <a:t> </a:t>
            </a:r>
            <a:r>
              <a:rPr lang="en-GB" sz="2000" i="1"/>
              <a:t>P</a:t>
            </a:r>
            <a:r>
              <a:rPr lang="en-GB" sz="2000"/>
              <a:t>, and </a:t>
            </a:r>
            <a:r>
              <a:rPr lang="en-GB" sz="2000" i="1"/>
              <a:t>any</a:t>
            </a:r>
            <a:r>
              <a:rPr lang="en-GB" sz="2000"/>
              <a:t> </a:t>
            </a:r>
            <a:r>
              <a:rPr lang="en-GB" sz="2000" i="1"/>
              <a:t>input</a:t>
            </a:r>
            <a:r>
              <a:rPr lang="en-GB" sz="2000"/>
              <a:t> </a:t>
            </a:r>
            <a:r>
              <a:rPr lang="en-GB" sz="2000" i="1"/>
              <a:t>x</a:t>
            </a:r>
            <a:r>
              <a:rPr lang="en-GB" sz="2000"/>
              <a:t>: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000"/>
              <a:t>       Does program </a:t>
            </a:r>
            <a:r>
              <a:rPr lang="en-GB" sz="2000" i="1"/>
              <a:t>P</a:t>
            </a:r>
            <a:r>
              <a:rPr lang="en-GB" sz="2000"/>
              <a:t> stop when run on input </a:t>
            </a:r>
            <a:r>
              <a:rPr lang="en-GB" sz="2000" i="1"/>
              <a:t>x</a:t>
            </a:r>
            <a:r>
              <a:rPr lang="en-GB" sz="2000"/>
              <a:t>?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 sz="120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u="sng"/>
              <a:t>Result:</a:t>
            </a:r>
            <a:r>
              <a:rPr lang="en-GB" sz="2000"/>
              <a:t> Halting Problem is not computable. 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000"/>
              <a:t>     Namely, there is no algorithm SOLVE(</a:t>
            </a:r>
            <a:r>
              <a:rPr lang="en-GB" sz="2000" i="1"/>
              <a:t>P,x</a:t>
            </a:r>
            <a:r>
              <a:rPr lang="en-GB" sz="2000"/>
              <a:t>) such that </a:t>
            </a:r>
            <a:r>
              <a:rPr lang="en-GB" sz="2000" i="1"/>
              <a:t>for all P and x</a:t>
            </a:r>
            <a:r>
              <a:rPr lang="en-GB" sz="2000"/>
              <a:t>, we can answer</a:t>
            </a:r>
          </a:p>
        </p:txBody>
      </p:sp>
      <p:grpSp>
        <p:nvGrpSpPr>
          <p:cNvPr id="288774" name="Group 1030"/>
          <p:cNvGrpSpPr>
            <a:grpSpLocks/>
          </p:cNvGrpSpPr>
          <p:nvPr/>
        </p:nvGrpSpPr>
        <p:grpSpPr bwMode="auto">
          <a:xfrm>
            <a:off x="1447800" y="3733800"/>
            <a:ext cx="6477000" cy="1143000"/>
            <a:chOff x="480" y="2880"/>
            <a:chExt cx="4560" cy="912"/>
          </a:xfrm>
        </p:grpSpPr>
        <p:sp>
          <p:nvSpPr>
            <p:cNvPr id="288773" name="Rectangle 1029"/>
            <p:cNvSpPr>
              <a:spLocks noChangeArrowheads="1"/>
            </p:cNvSpPr>
            <p:nvPr/>
          </p:nvSpPr>
          <p:spPr bwMode="auto">
            <a:xfrm>
              <a:off x="480" y="2880"/>
              <a:ext cx="4560" cy="91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aphicFrame>
          <p:nvGraphicFramePr>
            <p:cNvPr id="288772" name="Object 1028"/>
            <p:cNvGraphicFramePr>
              <a:graphicFrameLocks noChangeAspect="1"/>
            </p:cNvGraphicFramePr>
            <p:nvPr/>
          </p:nvGraphicFramePr>
          <p:xfrm>
            <a:off x="598" y="2976"/>
            <a:ext cx="4277" cy="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8780" name="Equation" r:id="rId4" imgW="2654280" imgH="457200" progId="Equation.3">
                    <p:embed/>
                  </p:oleObj>
                </mc:Choice>
                <mc:Fallback>
                  <p:oleObj name="Equation" r:id="rId4" imgW="2654280" imgH="4572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8" y="2976"/>
                          <a:ext cx="4277" cy="737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8782" name="Group 1038"/>
          <p:cNvGrpSpPr>
            <a:grpSpLocks/>
          </p:cNvGrpSpPr>
          <p:nvPr/>
        </p:nvGrpSpPr>
        <p:grpSpPr bwMode="auto">
          <a:xfrm>
            <a:off x="1676400" y="5257800"/>
            <a:ext cx="4191000" cy="838200"/>
            <a:chOff x="816" y="3408"/>
            <a:chExt cx="2640" cy="528"/>
          </a:xfrm>
        </p:grpSpPr>
        <p:sp>
          <p:nvSpPr>
            <p:cNvPr id="288775" name="Rectangle 1031"/>
            <p:cNvSpPr>
              <a:spLocks noChangeArrowheads="1"/>
            </p:cNvSpPr>
            <p:nvPr/>
          </p:nvSpPr>
          <p:spPr bwMode="auto">
            <a:xfrm>
              <a:off x="1392" y="3408"/>
              <a:ext cx="864" cy="52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SOLVE</a:t>
              </a:r>
            </a:p>
          </p:txBody>
        </p:sp>
        <p:sp>
          <p:nvSpPr>
            <p:cNvPr id="288776" name="Line 1032"/>
            <p:cNvSpPr>
              <a:spLocks noChangeShapeType="1"/>
            </p:cNvSpPr>
            <p:nvPr/>
          </p:nvSpPr>
          <p:spPr bwMode="auto">
            <a:xfrm>
              <a:off x="960" y="3552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777" name="Text Box 1033"/>
            <p:cNvSpPr txBox="1">
              <a:spLocks noChangeArrowheads="1"/>
            </p:cNvSpPr>
            <p:nvPr/>
          </p:nvSpPr>
          <p:spPr bwMode="auto">
            <a:xfrm>
              <a:off x="816" y="3408"/>
              <a:ext cx="1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46038" rIns="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P</a:t>
              </a:r>
            </a:p>
          </p:txBody>
        </p:sp>
        <p:sp>
          <p:nvSpPr>
            <p:cNvPr id="288778" name="Line 1034"/>
            <p:cNvSpPr>
              <a:spLocks noChangeShapeType="1"/>
            </p:cNvSpPr>
            <p:nvPr/>
          </p:nvSpPr>
          <p:spPr bwMode="auto">
            <a:xfrm>
              <a:off x="960" y="3801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779" name="Text Box 1035"/>
            <p:cNvSpPr txBox="1">
              <a:spLocks noChangeArrowheads="1"/>
            </p:cNvSpPr>
            <p:nvPr/>
          </p:nvSpPr>
          <p:spPr bwMode="auto">
            <a:xfrm>
              <a:off x="816" y="3657"/>
              <a:ext cx="1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46038" rIns="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x</a:t>
              </a:r>
            </a:p>
          </p:txBody>
        </p:sp>
        <p:sp>
          <p:nvSpPr>
            <p:cNvPr id="288780" name="Line 1036"/>
            <p:cNvSpPr>
              <a:spLocks noChangeShapeType="1"/>
            </p:cNvSpPr>
            <p:nvPr/>
          </p:nvSpPr>
          <p:spPr bwMode="auto">
            <a:xfrm>
              <a:off x="2256" y="3648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781" name="Text Box 1037"/>
            <p:cNvSpPr txBox="1">
              <a:spLocks noChangeArrowheads="1"/>
            </p:cNvSpPr>
            <p:nvPr/>
          </p:nvSpPr>
          <p:spPr bwMode="auto">
            <a:xfrm>
              <a:off x="2448" y="3408"/>
              <a:ext cx="10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46038" rIns="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Yes / No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8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275D5-8B0B-2B43-9B2B-480EBC3FE5CE}" type="slidenum">
              <a:rPr lang="en-US"/>
              <a:pPr/>
              <a:t>34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41388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/>
              <a:t>Informal Proof (by contradiction)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219200"/>
            <a:ext cx="8002587" cy="5181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3200"/>
              <a:t>Rough Overview of the Proof: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800"/>
              <a:t>First, </a:t>
            </a:r>
            <a:r>
              <a:rPr lang="en-GB" sz="2800">
                <a:solidFill>
                  <a:srgbClr val="FF9966"/>
                </a:solidFill>
              </a:rPr>
              <a:t>assume there is such a program Solve(</a:t>
            </a:r>
            <a:r>
              <a:rPr lang="en-GB" sz="2800" i="1">
                <a:solidFill>
                  <a:srgbClr val="FF9966"/>
                </a:solidFill>
              </a:rPr>
              <a:t>P</a:t>
            </a:r>
            <a:r>
              <a:rPr lang="en-GB" sz="2800">
                <a:solidFill>
                  <a:srgbClr val="FF9966"/>
                </a:solidFill>
              </a:rPr>
              <a:t>,</a:t>
            </a:r>
            <a:r>
              <a:rPr lang="en-GB" sz="2800" i="1">
                <a:solidFill>
                  <a:srgbClr val="FF9966"/>
                </a:solidFill>
              </a:rPr>
              <a:t>x</a:t>
            </a:r>
            <a:r>
              <a:rPr lang="en-GB" sz="2800">
                <a:solidFill>
                  <a:srgbClr val="FF9966"/>
                </a:solidFill>
              </a:rPr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sz="2800">
              <a:solidFill>
                <a:srgbClr val="FF9966"/>
              </a:solidFill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800"/>
              <a:t>Then, “thru a sequence of logical steps” prove that we obtain a </a:t>
            </a:r>
            <a:r>
              <a:rPr lang="en-GB" sz="2800" i="1"/>
              <a:t>contradiction</a:t>
            </a:r>
            <a:r>
              <a:rPr lang="en-GB" sz="2800"/>
              <a:t>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3200"/>
              <a:t>This implies that </a:t>
            </a:r>
            <a:br>
              <a:rPr lang="en-GB" sz="3200"/>
            </a:br>
            <a:r>
              <a:rPr lang="en-GB" sz="3200"/>
              <a:t>the </a:t>
            </a:r>
            <a:r>
              <a:rPr lang="en-GB" sz="3200">
                <a:solidFill>
                  <a:srgbClr val="FF9966"/>
                </a:solidFill>
              </a:rPr>
              <a:t>original assumption</a:t>
            </a:r>
            <a:r>
              <a:rPr lang="en-GB" sz="3200"/>
              <a:t> must be false;</a:t>
            </a:r>
            <a:br>
              <a:rPr lang="en-GB" sz="3200"/>
            </a:br>
            <a:r>
              <a:rPr lang="en-GB" sz="3200"/>
              <a:t>  (i.e., Solve(</a:t>
            </a:r>
            <a:r>
              <a:rPr lang="en-GB" sz="3200" i="1"/>
              <a:t>P</a:t>
            </a:r>
            <a:r>
              <a:rPr lang="en-GB" sz="3200"/>
              <a:t>,</a:t>
            </a:r>
            <a:r>
              <a:rPr lang="en-GB" sz="3200" i="1"/>
              <a:t>x</a:t>
            </a:r>
            <a:r>
              <a:rPr lang="en-GB" sz="3200"/>
              <a:t>) does </a:t>
            </a:r>
            <a:r>
              <a:rPr lang="en-GB" sz="3200" i="1"/>
              <a:t>not</a:t>
            </a:r>
            <a:r>
              <a:rPr lang="en-GB" sz="3200"/>
              <a:t> exist)</a:t>
            </a:r>
            <a:endParaRPr lang="en-GB" sz="3600"/>
          </a:p>
        </p:txBody>
      </p:sp>
      <p:grpSp>
        <p:nvGrpSpPr>
          <p:cNvPr id="465928" name="Group 8"/>
          <p:cNvGrpSpPr>
            <a:grpSpLocks/>
          </p:cNvGrpSpPr>
          <p:nvPr/>
        </p:nvGrpSpPr>
        <p:grpSpPr bwMode="auto">
          <a:xfrm>
            <a:off x="3810000" y="2514600"/>
            <a:ext cx="4191000" cy="838200"/>
            <a:chOff x="816" y="3408"/>
            <a:chExt cx="2640" cy="528"/>
          </a:xfrm>
        </p:grpSpPr>
        <p:sp>
          <p:nvSpPr>
            <p:cNvPr id="465929" name="Rectangle 9"/>
            <p:cNvSpPr>
              <a:spLocks noChangeArrowheads="1"/>
            </p:cNvSpPr>
            <p:nvPr/>
          </p:nvSpPr>
          <p:spPr bwMode="auto">
            <a:xfrm>
              <a:off x="1392" y="3408"/>
              <a:ext cx="864" cy="52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SOLVE</a:t>
              </a:r>
            </a:p>
          </p:txBody>
        </p:sp>
        <p:sp>
          <p:nvSpPr>
            <p:cNvPr id="465930" name="Line 10"/>
            <p:cNvSpPr>
              <a:spLocks noChangeShapeType="1"/>
            </p:cNvSpPr>
            <p:nvPr/>
          </p:nvSpPr>
          <p:spPr bwMode="auto">
            <a:xfrm>
              <a:off x="960" y="3552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1" name="Text Box 11"/>
            <p:cNvSpPr txBox="1">
              <a:spLocks noChangeArrowheads="1"/>
            </p:cNvSpPr>
            <p:nvPr/>
          </p:nvSpPr>
          <p:spPr bwMode="auto">
            <a:xfrm>
              <a:off x="816" y="3408"/>
              <a:ext cx="1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46038" rIns="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P</a:t>
              </a:r>
            </a:p>
          </p:txBody>
        </p:sp>
        <p:sp>
          <p:nvSpPr>
            <p:cNvPr id="465932" name="Line 12"/>
            <p:cNvSpPr>
              <a:spLocks noChangeShapeType="1"/>
            </p:cNvSpPr>
            <p:nvPr/>
          </p:nvSpPr>
          <p:spPr bwMode="auto">
            <a:xfrm>
              <a:off x="960" y="3801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3" name="Text Box 13"/>
            <p:cNvSpPr txBox="1">
              <a:spLocks noChangeArrowheads="1"/>
            </p:cNvSpPr>
            <p:nvPr/>
          </p:nvSpPr>
          <p:spPr bwMode="auto">
            <a:xfrm>
              <a:off x="816" y="3657"/>
              <a:ext cx="1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46038" rIns="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x</a:t>
              </a:r>
            </a:p>
          </p:txBody>
        </p:sp>
        <p:sp>
          <p:nvSpPr>
            <p:cNvPr id="465934" name="Line 14"/>
            <p:cNvSpPr>
              <a:spLocks noChangeShapeType="1"/>
            </p:cNvSpPr>
            <p:nvPr/>
          </p:nvSpPr>
          <p:spPr bwMode="auto">
            <a:xfrm>
              <a:off x="2256" y="3648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5935" name="Text Box 15"/>
            <p:cNvSpPr txBox="1">
              <a:spLocks noChangeArrowheads="1"/>
            </p:cNvSpPr>
            <p:nvPr/>
          </p:nvSpPr>
          <p:spPr bwMode="auto">
            <a:xfrm>
              <a:off x="2448" y="3408"/>
              <a:ext cx="10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46038" rIns="0" bIns="46038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Yes / No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68DE-5DDD-9243-8269-FC06560A2DA8}" type="slidenum">
              <a:rPr lang="en-US"/>
              <a:pPr/>
              <a:t>35</a:t>
            </a:fld>
            <a:endParaRPr lang="en-US"/>
          </a:p>
        </p:txBody>
      </p:sp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39825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200"/>
              <a:t>First, </a:t>
            </a:r>
            <a:r>
              <a:rPr lang="en-US" sz="3200">
                <a:solidFill>
                  <a:srgbClr val="FF9966"/>
                </a:solidFill>
              </a:rPr>
              <a:t>Assume  program Solve(</a:t>
            </a:r>
            <a:r>
              <a:rPr lang="en-US" sz="3200" i="1">
                <a:solidFill>
                  <a:srgbClr val="FF9966"/>
                </a:solidFill>
              </a:rPr>
              <a:t>P</a:t>
            </a:r>
            <a:r>
              <a:rPr lang="en-US" sz="3200">
                <a:solidFill>
                  <a:srgbClr val="FF9966"/>
                </a:solidFill>
              </a:rPr>
              <a:t>,</a:t>
            </a:r>
            <a:r>
              <a:rPr lang="en-US" sz="3200" i="1">
                <a:solidFill>
                  <a:srgbClr val="FF9966"/>
                </a:solidFill>
              </a:rPr>
              <a:t>x</a:t>
            </a:r>
            <a:r>
              <a:rPr lang="en-US" sz="3200">
                <a:solidFill>
                  <a:srgbClr val="FF9966"/>
                </a:solidFill>
              </a:rPr>
              <a:t>) exist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4191000"/>
            <a:ext cx="8077200" cy="22860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1600" b="1"/>
              <a:t>Fact 1: Suppose “P running on x” does not halt;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1600" b="1"/>
              <a:t>Then in Step 1 </a:t>
            </a:r>
            <a:r>
              <a:rPr lang="en-GB" sz="1600" b="1">
                <a:solidFill>
                  <a:srgbClr val="FF9966"/>
                </a:solidFill>
              </a:rPr>
              <a:t>Solve(P,x)</a:t>
            </a:r>
            <a:r>
              <a:rPr lang="en-GB" sz="1600" b="1"/>
              <a:t> outputs NO, </a:t>
            </a:r>
            <a:br>
              <a:rPr lang="en-GB" sz="1600" b="1"/>
            </a:br>
            <a:r>
              <a:rPr lang="en-GB" sz="1600" b="1"/>
              <a:t>   then in Step 2,  </a:t>
            </a:r>
            <a:r>
              <a:rPr lang="en-GB" sz="1600" b="1" i="1"/>
              <a:t>SuperSolve</a:t>
            </a:r>
            <a:r>
              <a:rPr lang="en-GB" sz="1600" b="1"/>
              <a:t>(</a:t>
            </a:r>
            <a:r>
              <a:rPr lang="en-GB" sz="1600" b="1" i="1"/>
              <a:t>P</a:t>
            </a:r>
            <a:r>
              <a:rPr lang="en-GB" sz="1600" b="1"/>
              <a:t>,</a:t>
            </a:r>
            <a:r>
              <a:rPr lang="en-GB" sz="1600" b="1" i="1"/>
              <a:t>x</a:t>
            </a:r>
            <a:r>
              <a:rPr lang="en-GB" sz="1600" b="1"/>
              <a:t>) halts;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1600" b="1"/>
              <a:t>Fact  2: Suppose “P running on x” halts;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1600" b="1"/>
              <a:t>Then in Step 1, </a:t>
            </a:r>
            <a:r>
              <a:rPr lang="en-GB" sz="1600" b="1">
                <a:solidFill>
                  <a:srgbClr val="FF9966"/>
                </a:solidFill>
              </a:rPr>
              <a:t>Solve(P,x)</a:t>
            </a:r>
            <a:r>
              <a:rPr lang="en-GB" sz="1600" b="1"/>
              <a:t> outputs YES, </a:t>
            </a:r>
            <a:br>
              <a:rPr lang="en-GB" sz="1600" b="1"/>
            </a:br>
            <a:r>
              <a:rPr lang="en-GB" sz="1600" b="1"/>
              <a:t>  then in Step 3,5 </a:t>
            </a:r>
            <a:r>
              <a:rPr lang="en-GB" sz="1600" b="1" i="1"/>
              <a:t>SuperSolve</a:t>
            </a:r>
            <a:r>
              <a:rPr lang="en-GB" sz="1600" b="1"/>
              <a:t>(</a:t>
            </a:r>
            <a:r>
              <a:rPr lang="en-GB" sz="1600" b="1" i="1"/>
              <a:t>P</a:t>
            </a:r>
            <a:r>
              <a:rPr lang="en-GB" sz="1600" b="1"/>
              <a:t>,</a:t>
            </a:r>
            <a:r>
              <a:rPr lang="en-GB" sz="1600" b="1" i="1"/>
              <a:t>x</a:t>
            </a:r>
            <a:r>
              <a:rPr lang="en-GB" sz="1600" b="1"/>
              <a:t>) runs into infinite loop  (</a:t>
            </a:r>
            <a:r>
              <a:rPr lang="en-GB" sz="1600" b="1" i="1"/>
              <a:t>does not</a:t>
            </a:r>
            <a:r>
              <a:rPr lang="en-GB" sz="1600" b="1"/>
              <a:t> halt);</a:t>
            </a:r>
          </a:p>
        </p:txBody>
      </p:sp>
      <p:sp>
        <p:nvSpPr>
          <p:cNvPr id="463878" name="Rectangle 6"/>
          <p:cNvSpPr>
            <a:spLocks noChangeArrowheads="1"/>
          </p:cNvSpPr>
          <p:nvPr/>
        </p:nvSpPr>
        <p:spPr bwMode="auto">
          <a:xfrm>
            <a:off x="990600" y="1217613"/>
            <a:ext cx="7086600" cy="2568575"/>
          </a:xfrm>
          <a:prstGeom prst="rect">
            <a:avLst/>
          </a:prstGeom>
          <a:solidFill>
            <a:schemeClr val="accent1"/>
          </a:solidFill>
          <a:ln w="38100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GB" sz="2000" b="1" i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SuperSolve</a:t>
            </a:r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(</a:t>
            </a:r>
            <a:r>
              <a:rPr lang="en-GB" sz="2000" b="1" i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P</a:t>
            </a:r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,</a:t>
            </a:r>
            <a:r>
              <a:rPr lang="en-GB" sz="2000" b="1" i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x</a:t>
            </a:r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);</a:t>
            </a:r>
          </a:p>
          <a:p>
            <a:pPr marL="457200" indent="-457200"/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begin</a:t>
            </a:r>
          </a:p>
          <a:p>
            <a:pPr marL="914400" lvl="1" indent="-457200"/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1. If </a:t>
            </a:r>
            <a:r>
              <a:rPr lang="en-GB" sz="2000" b="1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SOLVE(P,x)</a:t>
            </a:r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 outputs NO </a:t>
            </a:r>
          </a:p>
          <a:p>
            <a:pPr marL="914400" lvl="1" indent="-457200"/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2.    then stop</a:t>
            </a:r>
          </a:p>
          <a:p>
            <a:pPr marL="914400" lvl="1" indent="-457200"/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3.    else goto step 5</a:t>
            </a:r>
          </a:p>
          <a:p>
            <a:pPr marL="914400" lvl="1" indent="-457200"/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4. endif</a:t>
            </a:r>
          </a:p>
          <a:p>
            <a:pPr marL="914400" lvl="1" indent="-457200"/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5. goto step 5.   // infinite loop!!</a:t>
            </a:r>
          </a:p>
          <a:p>
            <a:pPr marL="457200" indent="-457200"/>
            <a:r>
              <a:rPr lang="en-GB" sz="2000" b="1">
                <a:effectLst>
                  <a:outerShdw blurRad="38100" dist="38100" dir="2700000" algn="tl">
                    <a:srgbClr val="000000"/>
                  </a:outerShdw>
                </a:effectLst>
                <a:latin typeface="Courier New" charset="0"/>
              </a:rPr>
              <a:t>End</a:t>
            </a:r>
            <a:endParaRPr lang="en-US" sz="2000" b="1">
              <a:effectLst>
                <a:outerShdw blurRad="38100" dist="38100" dir="2700000" algn="tl">
                  <a:srgbClr val="000000"/>
                </a:outerShdw>
              </a:effectLst>
              <a:latin typeface="Courier New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3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5" grpId="0" build="p"/>
      <p:bldP spid="46387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1728D-0025-2449-B559-C0000D6C3D59}" type="slidenum">
              <a:rPr lang="en-US"/>
              <a:pPr/>
              <a:t>36</a:t>
            </a:fld>
            <a:endParaRPr lang="en-US"/>
          </a:p>
        </p:txBody>
      </p:sp>
      <p:sp>
        <p:nvSpPr>
          <p:cNvPr id="532482" name="Rectangle 2"/>
          <p:cNvSpPr>
            <a:spLocks noChangeArrowheads="1"/>
          </p:cNvSpPr>
          <p:nvPr/>
        </p:nvSpPr>
        <p:spPr bwMode="auto">
          <a:xfrm>
            <a:off x="914400" y="1447800"/>
            <a:ext cx="7620000" cy="28194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lvl="1">
              <a:buFontTx/>
              <a:buChar char="•"/>
            </a:pP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Fact 1: If “P running on x” does not halt;</a:t>
            </a:r>
          </a:p>
          <a:p>
            <a:pPr lvl="1"/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Then in Step 1, </a:t>
            </a:r>
            <a:r>
              <a:rPr lang="en-GB" sz="200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Solve(</a:t>
            </a:r>
            <a:r>
              <a:rPr lang="en-GB" sz="2000" i="1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GB" sz="200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en-GB" sz="2000" i="1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GB" sz="200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outputs NO, </a:t>
            </a:r>
          </a:p>
          <a:p>
            <a:pPr lvl="2"/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then in Step 2, SuperSolve(P,x) </a:t>
            </a:r>
            <a:r>
              <a:rPr lang="en-GB" sz="2000" i="1">
                <a:effectLst>
                  <a:outerShdw blurRad="38100" dist="38100" dir="2700000" algn="tl">
                    <a:srgbClr val="000000"/>
                  </a:outerShdw>
                </a:effectLst>
              </a:rPr>
              <a:t>halts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</a:p>
          <a:p>
            <a:pPr lvl="2"/>
            <a:endParaRPr lang="en-GB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FontTx/>
              <a:buChar char="•"/>
            </a:pP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Fact 2: If “P running on x” halts </a:t>
            </a:r>
            <a:b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Then in Step 1, </a:t>
            </a:r>
            <a:r>
              <a:rPr lang="en-GB" sz="200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Solve(P,x)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</a:rPr>
              <a:t>output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 YES, </a:t>
            </a:r>
            <a:b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then in Step 3,5 SuperSolve(P,x) runs </a:t>
            </a:r>
            <a:b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into infinite loop (Step 5) (</a:t>
            </a:r>
            <a:r>
              <a:rPr lang="en-GB" sz="2000" i="1">
                <a:effectLst>
                  <a:outerShdw blurRad="38100" dist="38100" dir="2700000" algn="tl">
                    <a:srgbClr val="000000"/>
                  </a:outerShdw>
                </a:effectLst>
              </a:rPr>
              <a:t>does not halt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); 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2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200"/>
              <a:t>Now, to derive the contradiction….</a:t>
            </a:r>
          </a:p>
        </p:txBody>
      </p:sp>
      <p:sp>
        <p:nvSpPr>
          <p:cNvPr id="5324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4572000"/>
            <a:ext cx="8002587" cy="1752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Fact 1 and Fact 2 are true for </a:t>
            </a:r>
            <a:r>
              <a:rPr lang="en-GB" sz="2400">
                <a:solidFill>
                  <a:srgbClr val="FF9966"/>
                </a:solidFill>
              </a:rPr>
              <a:t>all programs P and all x</a:t>
            </a:r>
            <a:r>
              <a:rPr lang="en-GB" sz="2400"/>
              <a:t>;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So, what if we set P = SuperSolve?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Then Fact 1 and Fact 2 becomes…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484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3CC34-8747-6D41-A1DE-E53540722BA8}" type="slidenum">
              <a:rPr lang="en-US"/>
              <a:pPr/>
              <a:t>37</a:t>
            </a:fld>
            <a:endParaRPr lang="en-US"/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200"/>
              <a:t>Now, to derive the contradiction….</a:t>
            </a:r>
          </a:p>
        </p:txBody>
      </p:sp>
      <p:sp>
        <p:nvSpPr>
          <p:cNvPr id="5345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4572000"/>
            <a:ext cx="8002587" cy="1752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Fact 1 and Fact 2 are true for </a:t>
            </a:r>
            <a:r>
              <a:rPr lang="en-GB" sz="2400">
                <a:solidFill>
                  <a:srgbClr val="FF9966"/>
                </a:solidFill>
              </a:rPr>
              <a:t>all programs P and all x</a:t>
            </a:r>
            <a:r>
              <a:rPr lang="en-GB" sz="2400"/>
              <a:t>;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So, what if we set P = SuperSolve?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Then Fact 1 and Fact 2 becomes…</a:t>
            </a:r>
          </a:p>
        </p:txBody>
      </p:sp>
      <p:sp>
        <p:nvSpPr>
          <p:cNvPr id="534534" name="Rectangle 6"/>
          <p:cNvSpPr>
            <a:spLocks noChangeArrowheads="1"/>
          </p:cNvSpPr>
          <p:nvPr/>
        </p:nvSpPr>
        <p:spPr bwMode="auto">
          <a:xfrm>
            <a:off x="914400" y="1447800"/>
            <a:ext cx="7620000" cy="28194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lvl="1">
              <a:buFontTx/>
              <a:buChar char="•"/>
            </a:pP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Fact 1: If “SuperSolve running on x” does not halt;</a:t>
            </a:r>
          </a:p>
          <a:p>
            <a:pPr lvl="1"/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Then in Step 1, </a:t>
            </a:r>
            <a:r>
              <a:rPr lang="en-GB" sz="200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Solve(</a:t>
            </a:r>
            <a:r>
              <a:rPr lang="en-GB" sz="2000" i="1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SuperSolve</a:t>
            </a:r>
            <a:r>
              <a:rPr lang="en-GB" sz="200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</a:t>
            </a:r>
            <a:r>
              <a:rPr lang="en-GB" sz="2000" i="1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</a:t>
            </a:r>
            <a:r>
              <a:rPr lang="en-GB" sz="200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outputs NO, </a:t>
            </a:r>
          </a:p>
          <a:p>
            <a:pPr lvl="2"/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then in Step 2, SuperSolve(SuperSolve,x) </a:t>
            </a:r>
            <a:r>
              <a:rPr lang="en-GB" sz="2000" i="1">
                <a:effectLst>
                  <a:outerShdw blurRad="38100" dist="38100" dir="2700000" algn="tl">
                    <a:srgbClr val="000000"/>
                  </a:outerShdw>
                </a:effectLst>
              </a:rPr>
              <a:t>halts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;</a:t>
            </a:r>
          </a:p>
          <a:p>
            <a:pPr lvl="2"/>
            <a:endParaRPr lang="en-GB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>
              <a:buFontTx/>
              <a:buChar char="•"/>
            </a:pP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Fact 2: If “SuperSolve running on x” halts </a:t>
            </a:r>
            <a:b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Then in Step 1, </a:t>
            </a:r>
            <a:r>
              <a:rPr lang="en-GB" sz="2000">
                <a:solidFill>
                  <a:srgbClr val="FF99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Solve(SuperSolve,x)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</a:rPr>
              <a:t>output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s YES, </a:t>
            </a:r>
            <a:b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then in Step 3,5 SuperSolve(SuperSolve,x) runs </a:t>
            </a:r>
            <a:b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into infinite loop (Step 5) (</a:t>
            </a:r>
            <a:r>
              <a:rPr lang="en-GB" sz="2000" i="1">
                <a:effectLst>
                  <a:outerShdw blurRad="38100" dist="38100" dir="2700000" algn="tl">
                    <a:srgbClr val="000000"/>
                  </a:outerShdw>
                </a:effectLst>
              </a:rPr>
              <a:t>does not halt</a:t>
            </a:r>
            <a:r>
              <a:rPr lang="en-GB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); </a:t>
            </a:r>
            <a:endParaRPr lang="en-US" sz="2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4535" name="Rectangle 7"/>
          <p:cNvSpPr>
            <a:spLocks noChangeArrowheads="1"/>
          </p:cNvSpPr>
          <p:nvPr/>
        </p:nvSpPr>
        <p:spPr bwMode="auto">
          <a:xfrm>
            <a:off x="685800" y="5943600"/>
            <a:ext cx="80025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charset="2"/>
              <a:buChar char="Ø"/>
            </a:pPr>
            <a:r>
              <a:rPr lang="en-GB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CONTRADICTION in both case!!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5" grpId="0" build="p" bldLvl="2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C8D69-95CD-134F-8D5A-197D91BC5555}" type="slidenum">
              <a:rPr lang="en-US"/>
              <a:pPr/>
              <a:t>38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US" sz="3600">
                <a:solidFill>
                  <a:srgbClr val="FF9966"/>
                </a:solidFill>
              </a:rPr>
              <a:t>The Halting Problem: Some Remarks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04137" cy="45720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The </a:t>
            </a:r>
            <a:r>
              <a:rPr lang="en-GB" sz="2400" i="1"/>
              <a:t>general</a:t>
            </a:r>
            <a:r>
              <a:rPr lang="en-GB" sz="2400"/>
              <a:t> Halting Problem is unsolvable;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 sz="240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But, it does not mean apply to </a:t>
            </a:r>
            <a:r>
              <a:rPr lang="en-GB" sz="2400">
                <a:solidFill>
                  <a:srgbClr val="FF9966"/>
                </a:solidFill>
              </a:rPr>
              <a:t>a specific program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Example: Consider this program. Does it halt?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1400"/>
              <a:t> </a:t>
            </a:r>
            <a:br>
              <a:rPr lang="en-GB" sz="1400"/>
            </a:br>
            <a:r>
              <a:rPr lang="en-GB" sz="2400">
                <a:sym typeface="Wingdings" charset="2"/>
              </a:rPr>
              <a:t>  </a:t>
            </a:r>
            <a:r>
              <a:rPr lang="en-GB" sz="2400"/>
              <a:t>1.  k </a:t>
            </a:r>
            <a:r>
              <a:rPr lang="en-GB" sz="2400">
                <a:sym typeface="Wingdings" charset="2"/>
              </a:rPr>
              <a:t> 1; </a:t>
            </a:r>
            <a:br>
              <a:rPr lang="en-GB" sz="2400">
                <a:sym typeface="Wingdings" charset="2"/>
              </a:rPr>
            </a:br>
            <a:r>
              <a:rPr lang="en-GB" sz="2400">
                <a:sym typeface="Wingdings" charset="2"/>
              </a:rPr>
              <a:t>  2. while (k &gt;0) do</a:t>
            </a:r>
            <a:br>
              <a:rPr lang="en-GB" sz="2400">
                <a:sym typeface="Wingdings" charset="2"/>
              </a:rPr>
            </a:br>
            <a:r>
              <a:rPr lang="en-GB" sz="2400">
                <a:sym typeface="Wingdings" charset="2"/>
              </a:rPr>
              <a:t>  3.   print (“I love UIT2201, thank you.”);</a:t>
            </a:r>
            <a:br>
              <a:rPr lang="en-GB" sz="2400">
                <a:sym typeface="Wingdings" charset="2"/>
              </a:rPr>
            </a:br>
            <a:r>
              <a:rPr lang="en-GB" sz="2400">
                <a:sym typeface="Wingdings" charset="2"/>
              </a:rPr>
              <a:t>  4. endwhile;</a:t>
            </a:r>
            <a:br>
              <a:rPr lang="en-GB" sz="2400">
                <a:sym typeface="Wingdings" charset="2"/>
              </a:rPr>
            </a:br>
            <a:r>
              <a:rPr lang="en-GB" sz="2400">
                <a:sym typeface="Wingdings" charset="2"/>
              </a:rPr>
              <a:t>  5. print (“Everyone in UIT2201 goes to Paris”);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1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887E3-81EF-DD4A-BAAB-1898B46215F6}" type="slidenum">
              <a:rPr lang="en-US"/>
              <a:pPr/>
              <a:t>39</a:t>
            </a:fld>
            <a:endParaRPr lang="en-US"/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Unsolvable Problems (continued)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00000"/>
              </a:spcBef>
            </a:pPr>
            <a:r>
              <a:rPr lang="en-US" sz="2800" dirty="0"/>
              <a:t>There are many other unsolvable problems</a:t>
            </a:r>
          </a:p>
          <a:p>
            <a:pPr lvl="1">
              <a:spcBef>
                <a:spcPct val="50000"/>
              </a:spcBef>
            </a:pPr>
            <a:r>
              <a:rPr lang="en-US" sz="2400" dirty="0"/>
              <a:t>No program can be written to decide whether any given program always stops eventually, no matter what the input</a:t>
            </a:r>
          </a:p>
          <a:p>
            <a:pPr lvl="1">
              <a:spcBef>
                <a:spcPct val="50000"/>
              </a:spcBef>
            </a:pPr>
            <a:r>
              <a:rPr lang="en-US" sz="2400" dirty="0"/>
              <a:t>No program can be written to decide whether any two programs are equivalent (will produce the same output for all inputs)</a:t>
            </a:r>
          </a:p>
          <a:p>
            <a:pPr lvl="1">
              <a:spcBef>
                <a:spcPct val="50000"/>
              </a:spcBef>
            </a:pPr>
            <a:r>
              <a:rPr lang="en-US" sz="2400" dirty="0"/>
              <a:t>No program can be written to decide whether any given program run on any given input will ever produce some specified output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9E913-91B8-5B42-A192-B8AF7EDC5304}" type="slidenum">
              <a:rPr lang="en-US"/>
              <a:pPr/>
              <a:t>4</a:t>
            </a:fld>
            <a:endParaRPr lang="en-US"/>
          </a:p>
        </p:txBody>
      </p:sp>
      <p:sp>
        <p:nvSpPr>
          <p:cNvPr id="266242" name="Rectangle 2050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4000"/>
              <a:t>Theory: Goals</a:t>
            </a:r>
            <a:endParaRPr lang="en-US" sz="4000"/>
          </a:p>
        </p:txBody>
      </p:sp>
      <p:sp>
        <p:nvSpPr>
          <p:cNvPr id="266243" name="Rectangle 2051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524000"/>
            <a:ext cx="7772400" cy="4800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i="1">
                <a:solidFill>
                  <a:srgbClr val="FF9966"/>
                </a:solidFill>
              </a:rPr>
              <a:t>To give a model of computation</a:t>
            </a:r>
            <a:r>
              <a:rPr lang="en-GB" sz="2400"/>
              <a:t>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to be able to </a:t>
            </a:r>
            <a:r>
              <a:rPr lang="en-GB" sz="2000" i="1">
                <a:solidFill>
                  <a:srgbClr val="FF9966"/>
                </a:solidFill>
              </a:rPr>
              <a:t>reason about the capabilities of computers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i="1">
                <a:solidFill>
                  <a:srgbClr val="FF9966"/>
                </a:solidFill>
              </a:rPr>
              <a:t>To study the properties of computation</a:t>
            </a:r>
            <a:r>
              <a:rPr lang="en-GB" sz="2400"/>
              <a:t>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rather than being lost in the details of the machine hw/sw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To study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i="1">
                <a:solidFill>
                  <a:srgbClr val="FF9966"/>
                </a:solidFill>
              </a:rPr>
              <a:t>what computers may be able to do</a:t>
            </a:r>
            <a:r>
              <a:rPr lang="en-GB" sz="2000"/>
              <a:t>, and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i="1">
                <a:solidFill>
                  <a:srgbClr val="FF9966"/>
                </a:solidFill>
              </a:rPr>
              <a:t>what they cannot do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To study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i="1">
                <a:solidFill>
                  <a:srgbClr val="FF9966"/>
                </a:solidFill>
              </a:rPr>
              <a:t>What can be done quickly</a:t>
            </a:r>
            <a:r>
              <a:rPr lang="en-GB" sz="2000"/>
              <a:t>, and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i="1">
                <a:solidFill>
                  <a:srgbClr val="FF9966"/>
                </a:solidFill>
              </a:rPr>
              <a:t>what cannot be done quickly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 sz="24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F5E79-3844-7147-A12F-DFFFA21C9FF6}" type="slidenum">
              <a:rPr lang="en-US"/>
              <a:pPr/>
              <a:t>40</a:t>
            </a:fld>
            <a:endParaRPr lang="en-US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39825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/>
              <a:t>Computational Complexity of </a:t>
            </a:r>
            <a:br>
              <a:rPr lang="en-US" sz="3600"/>
            </a:br>
            <a:r>
              <a:rPr lang="en-US" sz="3600"/>
              <a:t>Solvable Problems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00200"/>
            <a:ext cx="8078787" cy="48768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Now, turn attention to </a:t>
            </a:r>
            <a:r>
              <a:rPr lang="en-GB" sz="2400" i="1" u="sng" dirty="0"/>
              <a:t>solvable</a:t>
            </a:r>
            <a:r>
              <a:rPr lang="en-GB" sz="2400" dirty="0"/>
              <a:t> problems…</a:t>
            </a:r>
          </a:p>
          <a:p>
            <a:pPr lvl="3">
              <a:lnSpc>
                <a:spcPct val="110000"/>
              </a:lnSpc>
              <a:buClr>
                <a:schemeClr val="tx1"/>
              </a:buClr>
            </a:pPr>
            <a:endParaRPr lang="en-GB" sz="9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Suppose problem can be solved by the computer.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Question: How much time does it take?</a:t>
            </a:r>
          </a:p>
          <a:p>
            <a:pPr lvl="3">
              <a:lnSpc>
                <a:spcPct val="110000"/>
              </a:lnSpc>
              <a:buClr>
                <a:schemeClr val="tx1"/>
              </a:buClr>
            </a:pPr>
            <a:endParaRPr lang="en-GB" sz="9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Problem:     Searching for a Number </a:t>
            </a:r>
            <a:r>
              <a:rPr lang="en-GB" sz="2400" i="1" dirty="0" err="1"/>
              <a:t>x</a:t>
            </a:r>
            <a:r>
              <a:rPr lang="en-GB" sz="2400" dirty="0"/>
              <a:t> </a:t>
            </a:r>
            <a:br>
              <a:rPr lang="en-GB" sz="2400" dirty="0"/>
            </a:br>
            <a:r>
              <a:rPr lang="en-GB" sz="2400" dirty="0"/>
              <a:t>Algorithms: Linear Search </a:t>
            </a:r>
            <a:r>
              <a:rPr lang="en-GB" sz="2400" dirty="0" err="1">
                <a:sym typeface="Symbol" charset="2"/>
              </a:rPr>
              <a:t></a:t>
            </a:r>
            <a:r>
              <a:rPr lang="en-GB" sz="2400" dirty="0" err="1"/>
              <a:t>(n</a:t>
            </a:r>
            <a:r>
              <a:rPr lang="en-GB" sz="2400" dirty="0"/>
              <a:t>), Binary Search </a:t>
            </a:r>
            <a:r>
              <a:rPr lang="en-GB" sz="2400" dirty="0" err="1">
                <a:sym typeface="Symbol" charset="2"/>
              </a:rPr>
              <a:t></a:t>
            </a:r>
            <a:r>
              <a:rPr lang="en-GB" sz="2400" dirty="0" err="1"/>
              <a:t>(lg</a:t>
            </a:r>
            <a:r>
              <a:rPr lang="en-GB" sz="2400" dirty="0"/>
              <a:t> </a:t>
            </a:r>
            <a:r>
              <a:rPr lang="en-GB" sz="2400" dirty="0" err="1"/>
              <a:t>n</a:t>
            </a:r>
            <a:r>
              <a:rPr lang="en-GB" sz="2400" dirty="0"/>
              <a:t>) </a:t>
            </a:r>
            <a:endParaRPr lang="en-GB" sz="1800" dirty="0"/>
          </a:p>
          <a:p>
            <a:pPr lvl="3">
              <a:lnSpc>
                <a:spcPct val="110000"/>
              </a:lnSpc>
              <a:buClr>
                <a:schemeClr val="tx1"/>
              </a:buClr>
            </a:pPr>
            <a:endParaRPr lang="en-GB" sz="9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Order of Growth:  (and the </a:t>
            </a:r>
            <a:r>
              <a:rPr lang="en-GB" sz="2400" dirty="0" err="1">
                <a:sym typeface="Symbol" charset="2"/>
              </a:rPr>
              <a:t></a:t>
            </a:r>
            <a:r>
              <a:rPr lang="en-GB" sz="2400" dirty="0">
                <a:sym typeface="Symbol" charset="2"/>
              </a:rPr>
              <a:t>-</a:t>
            </a:r>
            <a:r>
              <a:rPr lang="en-GB" sz="2400" dirty="0"/>
              <a:t>notation)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Complexity “order” is more important than constant factors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 </a:t>
            </a:r>
            <a:r>
              <a:rPr lang="en-GB" sz="2000" dirty="0" err="1"/>
              <a:t>eg</a:t>
            </a:r>
            <a:r>
              <a:rPr lang="en-GB" sz="2000" dirty="0"/>
              <a:t>: 1000 </a:t>
            </a:r>
            <a:r>
              <a:rPr lang="en-GB" sz="2000" dirty="0" err="1"/>
              <a:t>lg</a:t>
            </a:r>
            <a:r>
              <a:rPr lang="en-GB" sz="2000" dirty="0"/>
              <a:t> </a:t>
            </a:r>
            <a:r>
              <a:rPr lang="en-GB" sz="2000" dirty="0" err="1"/>
              <a:t>n</a:t>
            </a:r>
            <a:r>
              <a:rPr lang="en-GB" sz="2000" dirty="0"/>
              <a:t>  </a:t>
            </a:r>
            <a:r>
              <a:rPr lang="en-GB" sz="2000" dirty="0" err="1"/>
              <a:t>vs</a:t>
            </a:r>
            <a:r>
              <a:rPr lang="en-GB" sz="2000" dirty="0"/>
              <a:t>   0.5 </a:t>
            </a:r>
            <a:r>
              <a:rPr lang="en-GB" sz="2000" dirty="0" err="1"/>
              <a:t>n</a:t>
            </a:r>
            <a:r>
              <a:rPr lang="en-GB" sz="2000" dirty="0"/>
              <a:t>   (this is just  </a:t>
            </a:r>
            <a:r>
              <a:rPr lang="en-GB" sz="2000" dirty="0" err="1">
                <a:sym typeface="Symbol" charset="2"/>
              </a:rPr>
              <a:t></a:t>
            </a:r>
            <a:r>
              <a:rPr lang="en-GB" sz="2000" dirty="0" err="1"/>
              <a:t>(lg</a:t>
            </a:r>
            <a:r>
              <a:rPr lang="en-GB" sz="2000" dirty="0"/>
              <a:t> </a:t>
            </a:r>
            <a:r>
              <a:rPr lang="en-GB" sz="2000" dirty="0" err="1"/>
              <a:t>n</a:t>
            </a:r>
            <a:r>
              <a:rPr lang="en-GB" sz="2000" dirty="0"/>
              <a:t>) </a:t>
            </a:r>
            <a:r>
              <a:rPr lang="en-GB" sz="2000" dirty="0" err="1"/>
              <a:t>vs</a:t>
            </a:r>
            <a:r>
              <a:rPr lang="en-GB" sz="2000" dirty="0"/>
              <a:t> </a:t>
            </a:r>
            <a:r>
              <a:rPr lang="en-GB" sz="2000" dirty="0" err="1">
                <a:sym typeface="Symbol" charset="2"/>
              </a:rPr>
              <a:t></a:t>
            </a:r>
            <a:r>
              <a:rPr lang="en-GB" sz="2000" dirty="0" err="1"/>
              <a:t>(n</a:t>
            </a:r>
            <a:r>
              <a:rPr lang="en-GB" sz="2000" dirty="0"/>
              <a:t>) 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 </a:t>
            </a:r>
            <a:r>
              <a:rPr lang="en-GB" sz="2000" dirty="0" err="1"/>
              <a:t>eg</a:t>
            </a:r>
            <a:r>
              <a:rPr lang="en-GB" sz="2000" dirty="0"/>
              <a:t>: 1000n  </a:t>
            </a:r>
            <a:r>
              <a:rPr lang="en-GB" sz="2000" dirty="0" err="1"/>
              <a:t>vs</a:t>
            </a:r>
            <a:r>
              <a:rPr lang="en-GB" sz="2000" dirty="0"/>
              <a:t>  0.001n</a:t>
            </a:r>
            <a:r>
              <a:rPr lang="en-GB" sz="2000" baseline="30000" dirty="0"/>
              <a:t>2</a:t>
            </a:r>
            <a:r>
              <a:rPr lang="en-GB" sz="2000" dirty="0"/>
              <a:t>   (or </a:t>
            </a:r>
            <a:r>
              <a:rPr lang="en-GB" sz="2000" dirty="0" err="1">
                <a:sym typeface="Symbol" charset="2"/>
              </a:rPr>
              <a:t></a:t>
            </a:r>
            <a:r>
              <a:rPr lang="en-GB" sz="2000" dirty="0" err="1"/>
              <a:t>(n</a:t>
            </a:r>
            <a:r>
              <a:rPr lang="en-GB" sz="2000" dirty="0"/>
              <a:t>) </a:t>
            </a:r>
            <a:r>
              <a:rPr lang="en-GB" sz="2000" dirty="0" err="1"/>
              <a:t>vs</a:t>
            </a:r>
            <a:r>
              <a:rPr lang="en-GB" sz="2000" dirty="0"/>
              <a:t> </a:t>
            </a:r>
            <a:r>
              <a:rPr lang="en-GB" sz="2000" dirty="0">
                <a:sym typeface="Symbol" charset="2"/>
              </a:rPr>
              <a:t></a:t>
            </a:r>
            <a:r>
              <a:rPr lang="en-GB" sz="2000" dirty="0"/>
              <a:t>(n</a:t>
            </a:r>
            <a:r>
              <a:rPr lang="en-GB" sz="2000" baseline="30000" dirty="0"/>
              <a:t>2</a:t>
            </a:r>
            <a:r>
              <a:rPr lang="en-GB" sz="2000" dirty="0"/>
              <a:t>) 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this 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8229600" cy="838200"/>
          </a:xfrm>
        </p:spPr>
        <p:txBody>
          <a:bodyPr/>
          <a:lstStyle/>
          <a:p>
            <a:r>
              <a:rPr lang="en-US" dirty="0" smtClean="0"/>
              <a:t>From the textbook [SG3]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A04E3-79E3-6945-B652-96F43D2A4D37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6" name="Picture 5" descr="Fig-T5-Q3-Table-SG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743200"/>
            <a:ext cx="7797801" cy="28352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5925-7E8D-BC40-BFD9-01ED0A9D1C61}" type="slidenum">
              <a:rPr lang="en-US"/>
              <a:pPr/>
              <a:t>42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320675"/>
            <a:ext cx="7758112" cy="660400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 dirty="0" smtClean="0"/>
              <a:t>Order of Growth of Running Time</a:t>
            </a:r>
            <a:endParaRPr lang="en-GB" sz="48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4213" y="1295400"/>
            <a:ext cx="807878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charset="2"/>
              <a:buChar char="Ø"/>
              <a:tabLst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</a:t>
            </a:r>
            <a:r>
              <a:rPr kumimoji="0" lang="en-GB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tutorial, we extended the table:</a:t>
            </a:r>
          </a:p>
          <a:p>
            <a:pPr marL="800100" lvl="1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charset="2"/>
              <a:buChar char="Ø"/>
            </a:pPr>
            <a:r>
              <a:rPr lang="en-GB" sz="2400" kern="0" baseline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Different</a:t>
            </a:r>
            <a:r>
              <a:rPr lang="en-GB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sample algorithms, </a:t>
            </a:r>
          </a:p>
          <a:p>
            <a:pPr marL="800100" lvl="1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charset="2"/>
              <a:buChar char="Ø"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With different</a:t>
            </a:r>
            <a:r>
              <a:rPr kumimoji="0" lang="en-GB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time complexities.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600200" marR="0" lvl="3" indent="-2286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l"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ＭＳ Ｐゴシック" charset="-128"/>
            </a:endParaRPr>
          </a:p>
        </p:txBody>
      </p:sp>
      <p:pic>
        <p:nvPicPr>
          <p:cNvPr id="10" name="Picture 9" descr="Fig-Order-of-Growth-Alg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340100"/>
            <a:ext cx="8001000" cy="30607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5925-7E8D-BC40-BFD9-01ED0A9D1C61}" type="slidenum">
              <a:rPr lang="en-US"/>
              <a:pPr/>
              <a:t>43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320675"/>
            <a:ext cx="7758112" cy="660400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 dirty="0" smtClean="0"/>
              <a:t>Order of Growth of Running Time</a:t>
            </a:r>
            <a:endParaRPr lang="en-GB" sz="4800" dirty="0"/>
          </a:p>
        </p:txBody>
      </p:sp>
      <p:pic>
        <p:nvPicPr>
          <p:cNvPr id="7" name="Picture 6" descr="Fig-Order-of-Growth-T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396543"/>
            <a:ext cx="7848600" cy="2708857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4213" y="1143000"/>
            <a:ext cx="807878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charset="2"/>
              <a:buChar char="Ø"/>
              <a:tabLst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Rate of growth of the running time</a:t>
            </a:r>
          </a:p>
          <a:p>
            <a:pPr marL="800100" lvl="1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charset="2"/>
              <a:buChar char="Ø"/>
            </a:pPr>
            <a:r>
              <a:rPr lang="en-GB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a slow computer (speed = 10,000 ops / second)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600200" marR="0" lvl="3" indent="-2286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l"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ＭＳ Ｐゴシック" charset="-128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219200" y="5257800"/>
            <a:ext cx="6858000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charset="2"/>
              <a:buChar char="Ø"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Note difference between</a:t>
            </a:r>
            <a:endParaRPr kumimoji="0" lang="en-GB" sz="20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v"/>
              <a:tabLst/>
              <a:defRPr/>
            </a:pPr>
            <a:r>
              <a:rPr kumimoji="0" lang="en-GB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Polynomial</a:t>
            </a:r>
            <a:r>
              <a:rPr kumimoji="0" lang="en-GB" sz="2000" b="0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time complexity 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(</a:t>
            </a:r>
            <a:r>
              <a:rPr kumimoji="0" lang="en-GB" sz="2000" b="0" i="1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,  </a:t>
            </a:r>
            <a:r>
              <a:rPr kumimoji="0" lang="en-GB" sz="2000" b="0" i="1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</a:t>
            </a:r>
            <a:r>
              <a:rPr kumimoji="0" lang="en-GB" sz="2000" b="0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</a:t>
            </a:r>
            <a:r>
              <a:rPr kumimoji="0" lang="en-GB" sz="2000" b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lg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</a:t>
            </a:r>
            <a:r>
              <a:rPr kumimoji="0" lang="en-GB" sz="2000" b="0" i="1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,  </a:t>
            </a:r>
            <a:r>
              <a:rPr kumimoji="0" lang="en-GB" sz="2000" b="0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</a:t>
            </a:r>
            <a:r>
              <a:rPr kumimoji="0" lang="en-GB" sz="2000" b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2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)</a:t>
            </a:r>
            <a:r>
              <a:rPr kumimoji="0" lang="en-GB" sz="2000" b="0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and</a:t>
            </a:r>
            <a:endParaRPr kumimoji="0" lang="en-GB" sz="20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ＭＳ Ｐゴシック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v"/>
              <a:tabLst/>
              <a:defRPr/>
            </a:pPr>
            <a:r>
              <a:rPr lang="en-GB" sz="20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Exponential time complexity</a:t>
            </a:r>
            <a:r>
              <a:rPr lang="en-GB" sz="2000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  </a:t>
            </a:r>
            <a:r>
              <a:rPr lang="en-GB" sz="20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( 2</a:t>
            </a:r>
            <a:r>
              <a:rPr lang="en-GB" sz="2000" i="1" kern="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n</a:t>
            </a:r>
            <a:r>
              <a:rPr lang="en-GB" sz="20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)</a:t>
            </a:r>
            <a:endParaRPr kumimoji="0" lang="en-GB" sz="2000" b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85925-7E8D-BC40-BFD9-01ED0A9D1C61}" type="slidenum">
              <a:rPr lang="en-US"/>
              <a:pPr/>
              <a:t>44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320675"/>
            <a:ext cx="7758112" cy="660400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 dirty="0" smtClean="0"/>
              <a:t>Order of Growth of Running Time</a:t>
            </a:r>
            <a:endParaRPr lang="en-GB" sz="48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4213" y="1143000"/>
            <a:ext cx="80787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charset="2"/>
              <a:buChar char="Ø"/>
              <a:tabLst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Rate of growth of the running time</a:t>
            </a:r>
          </a:p>
          <a:p>
            <a:pPr marL="800100" lvl="1" indent="-342900" eaLnBrk="1" hangingPunct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80000"/>
              <a:buFont typeface="Wingdings" charset="2"/>
              <a:buChar char="Ø"/>
            </a:pPr>
            <a:r>
              <a:rPr lang="en-GB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On a fast computer (speed = 10</a:t>
            </a:r>
            <a:r>
              <a:rPr lang="en-GB" sz="2400" kern="0" baseline="30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9</a:t>
            </a:r>
            <a:r>
              <a:rPr lang="en-GB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ops / second)</a:t>
            </a: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1600200" marR="0" lvl="3" indent="-2286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l"/>
              <a:tabLst/>
              <a:defRPr/>
            </a:pPr>
            <a:endParaRPr kumimoji="0" lang="en-GB" sz="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ＭＳ Ｐゴシック" charset="-128"/>
            </a:endParaRPr>
          </a:p>
        </p:txBody>
      </p:sp>
      <p:pic>
        <p:nvPicPr>
          <p:cNvPr id="6" name="Picture 5" descr="Fig-Order-of-Growth-T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86000"/>
            <a:ext cx="7848600" cy="2866919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219200" y="5334000"/>
            <a:ext cx="6858000" cy="1371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charset="2"/>
              <a:buChar char="Ø"/>
              <a:tabLst/>
              <a:defRPr/>
            </a:pPr>
            <a:r>
              <a:rPr kumimoji="0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Note difference between</a:t>
            </a:r>
            <a:endParaRPr kumimoji="0" lang="en-GB" sz="20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v"/>
              <a:tabLst/>
              <a:defRPr/>
            </a:pPr>
            <a:r>
              <a:rPr kumimoji="0" lang="en-GB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Polynomial</a:t>
            </a:r>
            <a:r>
              <a:rPr kumimoji="0" lang="en-GB" sz="2000" b="0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time complexity 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(</a:t>
            </a:r>
            <a:r>
              <a:rPr kumimoji="0" lang="en-GB" sz="2000" b="0" i="1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,  </a:t>
            </a:r>
            <a:r>
              <a:rPr kumimoji="0" lang="en-GB" sz="2000" b="0" i="1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</a:t>
            </a:r>
            <a:r>
              <a:rPr kumimoji="0" lang="en-GB" sz="2000" b="0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</a:t>
            </a:r>
            <a:r>
              <a:rPr kumimoji="0" lang="en-GB" sz="2000" b="0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lg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</a:t>
            </a:r>
            <a:r>
              <a:rPr kumimoji="0" lang="en-GB" sz="2000" b="0" i="1" u="none" strike="noStrike" kern="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,  </a:t>
            </a:r>
            <a:r>
              <a:rPr kumimoji="0" lang="en-GB" sz="2000" b="0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</a:t>
            </a:r>
            <a:r>
              <a:rPr kumimoji="0" lang="en-GB" sz="2000" b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2</a:t>
            </a:r>
            <a:r>
              <a:rPr kumimoji="0" lang="en-GB" sz="2000" b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)</a:t>
            </a:r>
            <a:r>
              <a:rPr kumimoji="0" lang="en-GB" sz="2000" b="0" i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and</a:t>
            </a:r>
            <a:endParaRPr kumimoji="0" lang="en-GB" sz="20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ＭＳ Ｐゴシック" charset="-128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v"/>
              <a:tabLst/>
              <a:defRPr/>
            </a:pPr>
            <a:r>
              <a:rPr lang="en-GB" sz="20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Exponential time complexity</a:t>
            </a:r>
            <a:r>
              <a:rPr lang="en-GB" sz="2000" i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  </a:t>
            </a:r>
            <a:r>
              <a:rPr lang="en-GB" sz="20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( 2</a:t>
            </a:r>
            <a:r>
              <a:rPr lang="en-GB" sz="2000" i="1" kern="0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n</a:t>
            </a:r>
            <a:r>
              <a:rPr lang="en-GB" sz="20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ＭＳ Ｐゴシック" charset="-128"/>
              </a:rPr>
              <a:t>)</a:t>
            </a:r>
            <a:endParaRPr kumimoji="0" lang="en-GB" sz="2000" b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ＭＳ Ｐゴシック" charset="-128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A566D-7083-DD44-A19E-A0B6E361532F}" type="slidenum">
              <a:rPr lang="en-US"/>
              <a:pPr/>
              <a:t>45</a:t>
            </a:fld>
            <a:endParaRPr lang="en-US"/>
          </a:p>
        </p:txBody>
      </p:sp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1313"/>
            <a:ext cx="7767638" cy="947737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200"/>
              <a:t>Fast and Slow Algorithms</a:t>
            </a:r>
          </a:p>
        </p:txBody>
      </p:sp>
      <p:sp>
        <p:nvSpPr>
          <p:cNvPr id="520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8153400" cy="4800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b="1" dirty="0"/>
              <a:t>Some Algorithms are </a:t>
            </a:r>
            <a:r>
              <a:rPr lang="en-GB" sz="2400" b="1" dirty="0">
                <a:solidFill>
                  <a:srgbClr val="FF6600"/>
                </a:solidFill>
              </a:rPr>
              <a:t>fast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Binary search -- </a:t>
            </a:r>
            <a:r>
              <a:rPr lang="en-GB" sz="2000" dirty="0" err="1">
                <a:sym typeface="Symbol" charset="2"/>
              </a:rPr>
              <a:t></a:t>
            </a:r>
            <a:r>
              <a:rPr lang="en-GB" sz="2000" dirty="0"/>
              <a:t> (</a:t>
            </a:r>
            <a:r>
              <a:rPr lang="en-GB" sz="2000" dirty="0" err="1"/>
              <a:t>lg</a:t>
            </a:r>
            <a:r>
              <a:rPr lang="en-GB" sz="2000" dirty="0"/>
              <a:t> </a:t>
            </a:r>
            <a:r>
              <a:rPr lang="en-GB" sz="2000" dirty="0" err="1"/>
              <a:t>n</a:t>
            </a:r>
            <a:r>
              <a:rPr lang="en-GB" sz="2000" dirty="0"/>
              <a:t>) time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Finding maximum, minimum, counting, summing -- </a:t>
            </a:r>
            <a:r>
              <a:rPr lang="en-GB" sz="2000" dirty="0" err="1">
                <a:sym typeface="Symbol" charset="2"/>
              </a:rPr>
              <a:t></a:t>
            </a:r>
            <a:r>
              <a:rPr lang="en-GB" sz="2000" dirty="0" err="1"/>
              <a:t>(n</a:t>
            </a:r>
            <a:r>
              <a:rPr lang="en-GB" sz="2000" dirty="0"/>
              <a:t>) time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Selection sort – </a:t>
            </a:r>
            <a:r>
              <a:rPr lang="en-GB" sz="2000" dirty="0">
                <a:sym typeface="Symbol" charset="2"/>
              </a:rPr>
              <a:t></a:t>
            </a:r>
            <a:r>
              <a:rPr lang="en-GB" sz="2000" dirty="0"/>
              <a:t>(n</a:t>
            </a:r>
            <a:r>
              <a:rPr lang="en-GB" sz="2000" baseline="30000" dirty="0"/>
              <a:t>2</a:t>
            </a:r>
            <a:r>
              <a:rPr lang="en-GB" sz="2000" dirty="0"/>
              <a:t>) time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Multiply two </a:t>
            </a:r>
            <a:r>
              <a:rPr lang="en-GB" sz="2000" dirty="0" err="1"/>
              <a:t>nxn</a:t>
            </a:r>
            <a:r>
              <a:rPr lang="en-GB" sz="2000" dirty="0"/>
              <a:t> matrix – </a:t>
            </a:r>
            <a:r>
              <a:rPr lang="en-GB" sz="2000" dirty="0">
                <a:sym typeface="Symbol" charset="2"/>
              </a:rPr>
              <a:t></a:t>
            </a:r>
            <a:r>
              <a:rPr lang="en-GB" sz="2000" dirty="0"/>
              <a:t>(n</a:t>
            </a:r>
            <a:r>
              <a:rPr lang="en-GB" sz="2000" baseline="30000" dirty="0"/>
              <a:t>3</a:t>
            </a:r>
            <a:r>
              <a:rPr lang="en-GB" sz="2000" dirty="0"/>
              <a:t>) time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sz="20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b="1" dirty="0"/>
              <a:t>Some algorithms are </a:t>
            </a:r>
            <a:r>
              <a:rPr lang="en-GB" sz="2400" b="1" dirty="0">
                <a:solidFill>
                  <a:srgbClr val="FF6600"/>
                </a:solidFill>
              </a:rPr>
              <a:t>Slow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Printing all subsets of </a:t>
            </a:r>
            <a:r>
              <a:rPr lang="en-GB" sz="2000" dirty="0" err="1"/>
              <a:t>n</a:t>
            </a:r>
            <a:r>
              <a:rPr lang="en-GB" sz="2000" dirty="0"/>
              <a:t>-numbers (</a:t>
            </a:r>
            <a:r>
              <a:rPr lang="en-GB" sz="2000" dirty="0">
                <a:sym typeface="Symbol" charset="2"/>
              </a:rPr>
              <a:t></a:t>
            </a:r>
            <a:r>
              <a:rPr lang="en-GB" sz="2000" dirty="0"/>
              <a:t>(2</a:t>
            </a:r>
            <a:r>
              <a:rPr lang="en-GB" sz="2000" baseline="30000" dirty="0"/>
              <a:t>n</a:t>
            </a:r>
            <a:r>
              <a:rPr lang="en-GB" sz="2000" dirty="0"/>
              <a:t>))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/>
              <a:t>It may not be of much practical use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sz="20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So,  What is feasible?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19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5A655-D3C2-EC49-8775-0C5E5E8F8A91}" type="slidenum">
              <a:rPr lang="en-US"/>
              <a:pPr/>
              <a:t>46</a:t>
            </a:fld>
            <a:endParaRPr lang="en-US"/>
          </a:p>
        </p:txBody>
      </p:sp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1313"/>
            <a:ext cx="7767638" cy="947737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200"/>
              <a:t>Time Complexity of Algorithms</a:t>
            </a:r>
          </a:p>
        </p:txBody>
      </p:sp>
      <p:sp>
        <p:nvSpPr>
          <p:cNvPr id="522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447800"/>
            <a:ext cx="8153400" cy="4800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Algorithm is </a:t>
            </a:r>
            <a:r>
              <a:rPr lang="en-GB" i="1" u="sng" dirty="0">
                <a:solidFill>
                  <a:srgbClr val="FF6600"/>
                </a:solidFill>
              </a:rPr>
              <a:t>efficient</a:t>
            </a:r>
            <a:r>
              <a:rPr lang="en-GB" dirty="0">
                <a:solidFill>
                  <a:srgbClr val="FF6600"/>
                </a:solidFill>
              </a:rPr>
              <a:t> </a:t>
            </a:r>
            <a:r>
              <a:rPr lang="en-GB" dirty="0"/>
              <a:t>if its time complexity a </a:t>
            </a:r>
            <a:r>
              <a:rPr lang="en-GB" dirty="0">
                <a:solidFill>
                  <a:srgbClr val="FF6600"/>
                </a:solidFill>
              </a:rPr>
              <a:t>polynomial function of the input size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Example: </a:t>
            </a:r>
            <a:r>
              <a:rPr lang="en-GB" dirty="0" err="1"/>
              <a:t>O(</a:t>
            </a:r>
            <a:r>
              <a:rPr lang="en-GB" i="1" dirty="0" err="1"/>
              <a:t>n</a:t>
            </a:r>
            <a:r>
              <a:rPr lang="en-GB" dirty="0"/>
              <a:t>), O(</a:t>
            </a:r>
            <a:r>
              <a:rPr lang="en-GB" i="1" dirty="0"/>
              <a:t>n</a:t>
            </a:r>
            <a:r>
              <a:rPr lang="en-GB" baseline="30000" dirty="0"/>
              <a:t>2</a:t>
            </a:r>
            <a:r>
              <a:rPr lang="en-GB" dirty="0"/>
              <a:t>), O(</a:t>
            </a:r>
            <a:r>
              <a:rPr lang="en-GB" i="1" dirty="0"/>
              <a:t>n</a:t>
            </a:r>
            <a:r>
              <a:rPr lang="en-GB" baseline="30000" dirty="0"/>
              <a:t>3</a:t>
            </a:r>
            <a:r>
              <a:rPr lang="en-GB" dirty="0"/>
              <a:t>), O (</a:t>
            </a:r>
            <a:r>
              <a:rPr lang="en-GB" dirty="0" err="1"/>
              <a:t>lg</a:t>
            </a:r>
            <a:r>
              <a:rPr lang="en-GB" dirty="0"/>
              <a:t> </a:t>
            </a:r>
            <a:r>
              <a:rPr lang="en-GB" i="1" dirty="0" err="1"/>
              <a:t>n</a:t>
            </a:r>
            <a:r>
              <a:rPr lang="en-GB" dirty="0"/>
              <a:t>), </a:t>
            </a:r>
            <a:r>
              <a:rPr lang="en-GB" dirty="0" err="1"/>
              <a:t>O(</a:t>
            </a:r>
            <a:r>
              <a:rPr lang="en-GB" i="1" dirty="0" err="1"/>
              <a:t>n</a:t>
            </a:r>
            <a:r>
              <a:rPr lang="en-GB" dirty="0"/>
              <a:t> </a:t>
            </a:r>
            <a:r>
              <a:rPr lang="en-GB" dirty="0" err="1"/>
              <a:t>lg</a:t>
            </a:r>
            <a:r>
              <a:rPr lang="en-GB" dirty="0"/>
              <a:t> </a:t>
            </a:r>
            <a:r>
              <a:rPr lang="en-GB" i="1" dirty="0" err="1"/>
              <a:t>n</a:t>
            </a:r>
            <a:r>
              <a:rPr lang="en-GB" dirty="0"/>
              <a:t>), O(</a:t>
            </a:r>
            <a:r>
              <a:rPr lang="en-GB" i="1" dirty="0"/>
              <a:t>n</a:t>
            </a:r>
            <a:r>
              <a:rPr lang="en-GB" baseline="30000" dirty="0"/>
              <a:t>5</a:t>
            </a:r>
            <a:r>
              <a:rPr lang="en-GB" dirty="0"/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Algorithm is</a:t>
            </a:r>
            <a:r>
              <a:rPr lang="en-GB" dirty="0">
                <a:solidFill>
                  <a:srgbClr val="FF6600"/>
                </a:solidFill>
              </a:rPr>
              <a:t> </a:t>
            </a:r>
            <a:r>
              <a:rPr lang="en-GB" i="1" u="sng" dirty="0">
                <a:solidFill>
                  <a:srgbClr val="FF6600"/>
                </a:solidFill>
              </a:rPr>
              <a:t>inefficient</a:t>
            </a:r>
            <a:r>
              <a:rPr lang="en-GB" dirty="0"/>
              <a:t> if its time complexity is an </a:t>
            </a:r>
            <a:r>
              <a:rPr lang="en-GB" dirty="0">
                <a:solidFill>
                  <a:srgbClr val="FF6600"/>
                </a:solidFill>
              </a:rPr>
              <a:t>exponential function of the input size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Example: O(2</a:t>
            </a:r>
            <a:r>
              <a:rPr lang="en-GB" baseline="30000" dirty="0"/>
              <a:t>n</a:t>
            </a:r>
            <a:r>
              <a:rPr lang="en-GB" dirty="0"/>
              <a:t>), </a:t>
            </a:r>
            <a:r>
              <a:rPr lang="en-GB" dirty="0" err="1"/>
              <a:t>O(n</a:t>
            </a:r>
            <a:r>
              <a:rPr lang="en-GB" dirty="0"/>
              <a:t> 2</a:t>
            </a:r>
            <a:r>
              <a:rPr lang="en-GB" baseline="30000" dirty="0"/>
              <a:t>n</a:t>
            </a:r>
            <a:r>
              <a:rPr lang="en-GB" dirty="0"/>
              <a:t>), O(3</a:t>
            </a:r>
            <a:r>
              <a:rPr lang="en-GB" baseline="30000" dirty="0"/>
              <a:t>n</a:t>
            </a:r>
            <a:r>
              <a:rPr lang="en-GB" dirty="0"/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These algorithms are infeasible for big </a:t>
            </a:r>
            <a:r>
              <a:rPr lang="en-GB" dirty="0" err="1"/>
              <a:t>n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1ED3-729B-8948-9FC4-3B32C2CDDE49}" type="slidenum">
              <a:rPr lang="en-US"/>
              <a:pPr/>
              <a:t>47</a:t>
            </a:fld>
            <a:endParaRPr lang="en-US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/>
              <a:t>Complexity of </a:t>
            </a:r>
            <a:r>
              <a:rPr lang="en-US" sz="3600" i="1">
                <a:solidFill>
                  <a:srgbClr val="FF6600"/>
                </a:solidFill>
              </a:rPr>
              <a:t>Problems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295400"/>
            <a:ext cx="7775575" cy="49530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Given a problem,</a:t>
            </a:r>
            <a:r>
              <a:rPr lang="en-GB" sz="2400" dirty="0"/>
              <a:t> </a:t>
            </a:r>
            <a:br>
              <a:rPr lang="en-GB" sz="2400" dirty="0"/>
            </a:br>
            <a:r>
              <a:rPr lang="en-GB" sz="2400" dirty="0"/>
              <a:t>   can we find an </a:t>
            </a:r>
            <a:r>
              <a:rPr lang="en-GB" sz="2400" i="1" dirty="0"/>
              <a:t>efficient</a:t>
            </a:r>
            <a:r>
              <a:rPr lang="en-GB" sz="2400" dirty="0"/>
              <a:t> algorithm</a:t>
            </a:r>
            <a:r>
              <a:rPr lang="en-GB" sz="2400" dirty="0" smtClean="0"/>
              <a:t> to solve it</a:t>
            </a:r>
            <a:r>
              <a:rPr lang="en-GB" sz="2400" dirty="0"/>
              <a:t>?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16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Yes for some problems: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  Finding the </a:t>
            </a:r>
            <a:r>
              <a:rPr lang="en-GB" dirty="0" smtClean="0"/>
              <a:t>maximum of </a:t>
            </a:r>
            <a:r>
              <a:rPr lang="en-GB" dirty="0" err="1" smtClean="0"/>
              <a:t>n</a:t>
            </a:r>
            <a:r>
              <a:rPr lang="en-GB" dirty="0" smtClean="0"/>
              <a:t> numbers,  </a:t>
            </a:r>
            <a:r>
              <a:rPr lang="en-GB" dirty="0" err="1" smtClean="0"/>
              <a:t>Θ(</a:t>
            </a:r>
            <a:r>
              <a:rPr lang="en-GB" i="1" dirty="0" err="1" smtClean="0"/>
              <a:t>n</a:t>
            </a:r>
            <a:r>
              <a:rPr lang="en-GB" dirty="0" smtClean="0"/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  Finding the </a:t>
            </a:r>
            <a:r>
              <a:rPr lang="en-GB" dirty="0" smtClean="0"/>
              <a:t>sum of </a:t>
            </a:r>
            <a:r>
              <a:rPr lang="en-GB" dirty="0" err="1" smtClean="0"/>
              <a:t>n</a:t>
            </a:r>
            <a:r>
              <a:rPr lang="en-GB" dirty="0" smtClean="0"/>
              <a:t> numbers,  </a:t>
            </a:r>
            <a:r>
              <a:rPr lang="en-GB" dirty="0" err="1" smtClean="0"/>
              <a:t>Θ(</a:t>
            </a:r>
            <a:r>
              <a:rPr lang="en-GB" i="1" dirty="0" err="1" smtClean="0"/>
              <a:t>n</a:t>
            </a:r>
            <a:r>
              <a:rPr lang="en-GB" dirty="0" smtClean="0"/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  Sorting </a:t>
            </a:r>
            <a:r>
              <a:rPr lang="en-GB" dirty="0" err="1"/>
              <a:t>n</a:t>
            </a:r>
            <a:r>
              <a:rPr lang="en-GB" dirty="0"/>
              <a:t> numbers</a:t>
            </a:r>
            <a:r>
              <a:rPr lang="en-GB" dirty="0" smtClean="0"/>
              <a:t>,  Θ(</a:t>
            </a:r>
            <a:r>
              <a:rPr lang="en-GB" i="1" dirty="0" smtClean="0"/>
              <a:t>n</a:t>
            </a:r>
            <a:r>
              <a:rPr lang="en-GB" i="1" baseline="30000" dirty="0" smtClean="0"/>
              <a:t>2</a:t>
            </a:r>
            <a:r>
              <a:rPr lang="en-GB" dirty="0" smtClean="0"/>
              <a:t>),  faster ones </a:t>
            </a:r>
            <a:r>
              <a:rPr lang="en-GB" dirty="0" err="1" smtClean="0"/>
              <a:t>Θ(</a:t>
            </a:r>
            <a:r>
              <a:rPr lang="en-GB" i="1" dirty="0" err="1" smtClean="0"/>
              <a:t>n</a:t>
            </a:r>
            <a:r>
              <a:rPr lang="en-GB" i="1" dirty="0" smtClean="0"/>
              <a:t> </a:t>
            </a:r>
            <a:r>
              <a:rPr lang="en-GB" dirty="0" err="1" smtClean="0"/>
              <a:t>lg</a:t>
            </a:r>
            <a:r>
              <a:rPr lang="en-GB" dirty="0" smtClean="0"/>
              <a:t> </a:t>
            </a:r>
            <a:r>
              <a:rPr lang="en-GB" i="1" dirty="0" err="1" smtClean="0"/>
              <a:t>n</a:t>
            </a:r>
            <a:r>
              <a:rPr lang="en-GB" dirty="0" smtClean="0"/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  computing the Hamming </a:t>
            </a:r>
            <a:r>
              <a:rPr lang="en-GB" dirty="0" smtClean="0"/>
              <a:t>distance, </a:t>
            </a:r>
            <a:r>
              <a:rPr lang="en-GB" dirty="0" err="1" smtClean="0"/>
              <a:t>Θ(</a:t>
            </a:r>
            <a:r>
              <a:rPr lang="en-GB" i="1" dirty="0" err="1" smtClean="0"/>
              <a:t>n</a:t>
            </a:r>
            <a:r>
              <a:rPr lang="en-GB" dirty="0" smtClean="0"/>
              <a:t>)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US" sz="3200" b="1" dirty="0">
                <a:latin typeface="Script MT Bold" pitchFamily="66" charset="0"/>
              </a:rPr>
              <a:t>P</a:t>
            </a:r>
            <a:r>
              <a:rPr lang="en-GB" sz="2400" dirty="0"/>
              <a:t> : Class of </a:t>
            </a:r>
            <a:r>
              <a:rPr lang="en-GB" sz="2400" i="1" dirty="0">
                <a:solidFill>
                  <a:srgbClr val="FF6600"/>
                </a:solidFill>
              </a:rPr>
              <a:t>problems</a:t>
            </a:r>
            <a:r>
              <a:rPr lang="en-GB" sz="2400" dirty="0"/>
              <a:t> that can be solved in polynomial time.  (Also called </a:t>
            </a:r>
            <a:r>
              <a:rPr lang="en-GB" sz="2400" i="1" dirty="0">
                <a:solidFill>
                  <a:srgbClr val="FF3300"/>
                </a:solidFill>
              </a:rPr>
              <a:t>easy</a:t>
            </a:r>
            <a:r>
              <a:rPr lang="en-GB" sz="2400" dirty="0"/>
              <a:t> problems)</a:t>
            </a:r>
            <a:endParaRPr lang="en-US" sz="3600" b="1" dirty="0">
              <a:latin typeface="Script MT Bold" pitchFamily="6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E4856-2E7F-FA4D-8042-15433EAF3990}" type="slidenum">
              <a:rPr lang="en-US"/>
              <a:pPr/>
              <a:t>48</a:t>
            </a:fld>
            <a:endParaRPr lang="en-US"/>
          </a:p>
        </p:txBody>
      </p:sp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Remarks: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800" dirty="0"/>
              <a:t>The class </a:t>
            </a:r>
            <a:r>
              <a:rPr lang="en-US" b="1" dirty="0">
                <a:latin typeface="Script MT Bold" pitchFamily="66" charset="0"/>
              </a:rPr>
              <a:t>P</a:t>
            </a:r>
            <a:r>
              <a:rPr lang="en-GB" sz="2800" dirty="0"/>
              <a:t> is </a:t>
            </a:r>
            <a:r>
              <a:rPr lang="en-GB" sz="2800" b="1" i="1" dirty="0"/>
              <a:t>invariant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under different types of machines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Turing machines, Pentium5, the world’s fastest supercomputer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sz="2400" dirty="0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400" dirty="0"/>
              <a:t>Namely, if you can solve a problem B in polynomial time on  a TM, then, then you can also solve B in polynomial time on supercomputer  (and vice-versa)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C853-A185-3E49-B499-806CB6582C81}" type="slidenum">
              <a:rPr lang="en-US"/>
              <a:pPr/>
              <a:t>49</a:t>
            </a:fld>
            <a:endParaRPr lang="en-US"/>
          </a:p>
        </p:txBody>
      </p:sp>
      <p:sp>
        <p:nvSpPr>
          <p:cNvPr id="528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22388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4000" b="1" dirty="0"/>
              <a:t>Exponential</a:t>
            </a:r>
            <a:r>
              <a:rPr lang="en-GB" sz="4000" dirty="0"/>
              <a:t> Complexity Problems</a:t>
            </a:r>
            <a:br>
              <a:rPr lang="en-GB" sz="4000" dirty="0"/>
            </a:br>
            <a:r>
              <a:rPr lang="en-GB" sz="4000" dirty="0"/>
              <a:t>or Hard Problems</a:t>
            </a:r>
          </a:p>
        </p:txBody>
      </p:sp>
      <p:sp>
        <p:nvSpPr>
          <p:cNvPr id="528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800" dirty="0"/>
              <a:t>Some problems are inherently </a:t>
            </a:r>
            <a:r>
              <a:rPr lang="en-GB" sz="2800" i="1" u="sng" dirty="0"/>
              <a:t>exponential time</a:t>
            </a:r>
            <a:r>
              <a:rPr lang="en-GB" sz="2800" dirty="0"/>
              <a:t>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List all possible </a:t>
            </a:r>
            <a:r>
              <a:rPr lang="en-GB" dirty="0" err="1"/>
              <a:t>n</a:t>
            </a:r>
            <a:r>
              <a:rPr lang="en-GB" dirty="0"/>
              <a:t>-bit binary numbers</a:t>
            </a:r>
            <a:r>
              <a:rPr lang="en-GB" dirty="0" smtClean="0"/>
              <a:t>; </a:t>
            </a:r>
            <a:r>
              <a:rPr lang="en-GB" dirty="0" err="1" smtClean="0"/>
              <a:t>Θ(</a:t>
            </a:r>
            <a:r>
              <a:rPr lang="en-GB" i="1" dirty="0" err="1" smtClean="0"/>
              <a:t>n</a:t>
            </a:r>
            <a:r>
              <a:rPr lang="en-GB" i="1" dirty="0" smtClean="0"/>
              <a:t> </a:t>
            </a:r>
            <a:r>
              <a:rPr lang="en-GB" dirty="0" smtClean="0"/>
              <a:t>2</a:t>
            </a:r>
            <a:r>
              <a:rPr lang="en-GB" i="1" baseline="30000" dirty="0" smtClean="0"/>
              <a:t>n</a:t>
            </a:r>
            <a:r>
              <a:rPr lang="en-GB" dirty="0" smtClean="0"/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List at 2</a:t>
            </a:r>
            <a:r>
              <a:rPr lang="en-GB" i="1" baseline="30000" dirty="0"/>
              <a:t>n</a:t>
            </a:r>
            <a:r>
              <a:rPr lang="en-GB" dirty="0"/>
              <a:t> subsets of </a:t>
            </a:r>
            <a:r>
              <a:rPr lang="en-GB" i="1" dirty="0" err="1"/>
              <a:t>n</a:t>
            </a:r>
            <a:r>
              <a:rPr lang="en-GB" dirty="0"/>
              <a:t> objects</a:t>
            </a:r>
            <a:r>
              <a:rPr lang="en-GB" dirty="0" smtClean="0"/>
              <a:t>; </a:t>
            </a:r>
            <a:r>
              <a:rPr lang="en-GB" dirty="0" err="1" smtClean="0"/>
              <a:t>Θ(</a:t>
            </a:r>
            <a:r>
              <a:rPr lang="en-GB" i="1" dirty="0" err="1" smtClean="0"/>
              <a:t>n</a:t>
            </a:r>
            <a:r>
              <a:rPr lang="en-GB" i="1" dirty="0" smtClean="0"/>
              <a:t> </a:t>
            </a:r>
            <a:r>
              <a:rPr lang="en-GB" dirty="0" smtClean="0"/>
              <a:t>2</a:t>
            </a:r>
            <a:r>
              <a:rPr lang="en-GB" i="1" baseline="30000" dirty="0" smtClean="0"/>
              <a:t>n</a:t>
            </a:r>
            <a:r>
              <a:rPr lang="en-GB" dirty="0" smtClean="0"/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List all the </a:t>
            </a:r>
            <a:r>
              <a:rPr lang="en-GB" dirty="0" err="1"/>
              <a:t>n</a:t>
            </a:r>
            <a:r>
              <a:rPr lang="en-GB" dirty="0"/>
              <a:t>! permutations of {1,2,…,</a:t>
            </a:r>
            <a:r>
              <a:rPr lang="en-GB" dirty="0" err="1"/>
              <a:t>n</a:t>
            </a:r>
            <a:r>
              <a:rPr lang="en-GB" dirty="0" smtClean="0"/>
              <a:t>}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sz="24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800" dirty="0"/>
              <a:t> These are  </a:t>
            </a:r>
            <a:r>
              <a:rPr lang="en-GB" sz="2800" i="1" dirty="0">
                <a:solidFill>
                  <a:srgbClr val="FF6600"/>
                </a:solidFill>
              </a:rPr>
              <a:t>“hard problems”</a:t>
            </a:r>
            <a:r>
              <a:rPr lang="en-GB" sz="2800" dirty="0"/>
              <a:t> that require exponential time to solve.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A98F4-9065-364D-BFA1-6991671B1F3A}" type="slidenum">
              <a:rPr lang="en-US"/>
              <a:pPr/>
              <a:t>5</a:t>
            </a:fld>
            <a:endParaRPr lang="en-US"/>
          </a:p>
        </p:txBody>
      </p:sp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Self Readings:</a:t>
            </a:r>
          </a:p>
        </p:txBody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Section  11.1 – 11.3.1</a:t>
            </a:r>
          </a:p>
          <a:p>
            <a:r>
              <a:rPr lang="en-US"/>
              <a:t>  Introduction, Models, Computing Agents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C6920-F2B0-2742-BF99-699E2EAAC1B0}" type="slidenum">
              <a:rPr lang="en-US"/>
              <a:pPr/>
              <a:t>50</a:t>
            </a:fld>
            <a:endParaRPr lang="en-US"/>
          </a:p>
        </p:txBody>
      </p:sp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US" sz="4000"/>
              <a:t>The Complexity </a:t>
            </a:r>
            <a:r>
              <a:rPr lang="en-US" sz="4000" i="1">
                <a:solidFill>
                  <a:schemeClr val="tx1"/>
                </a:solidFill>
              </a:rPr>
              <a:t>class</a:t>
            </a:r>
            <a:r>
              <a:rPr lang="en-US" sz="4000" i="1">
                <a:solidFill>
                  <a:srgbClr val="FF6600"/>
                </a:solidFill>
              </a:rPr>
              <a:t> </a:t>
            </a:r>
            <a:r>
              <a:rPr lang="en-US" sz="4000" b="1">
                <a:solidFill>
                  <a:srgbClr val="FF6600"/>
                </a:solidFill>
                <a:latin typeface="Script MT Bold" pitchFamily="66" charset="0"/>
              </a:rPr>
              <a:t>NP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524000"/>
            <a:ext cx="7775575" cy="46482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Given a problem, instead of finding a solution, can </a:t>
            </a:r>
            <a:r>
              <a:rPr lang="en-GB" i="1" dirty="0"/>
              <a:t>verify a solution</a:t>
            </a:r>
            <a:r>
              <a:rPr lang="en-GB" dirty="0"/>
              <a:t> to the problem quickly?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18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Is it easier to verify a solution (as opposed to finding a solution)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US" sz="3200" b="1" dirty="0">
                <a:solidFill>
                  <a:srgbClr val="FF6600"/>
                </a:solidFill>
                <a:latin typeface="Script MT Bold" pitchFamily="66" charset="0"/>
              </a:rPr>
              <a:t>NP</a:t>
            </a:r>
            <a:r>
              <a:rPr lang="en-US" b="1" dirty="0">
                <a:latin typeface="Script MT Bold" pitchFamily="66" charset="0"/>
              </a:rPr>
              <a:t> – </a:t>
            </a:r>
            <a:r>
              <a:rPr lang="en-GB" dirty="0"/>
              <a:t>the class of </a:t>
            </a:r>
            <a:r>
              <a:rPr lang="en-GB" i="1" dirty="0">
                <a:solidFill>
                  <a:srgbClr val="FF6600"/>
                </a:solidFill>
              </a:rPr>
              <a:t>problems</a:t>
            </a:r>
            <a:r>
              <a:rPr lang="en-GB" dirty="0"/>
              <a:t> that can be </a:t>
            </a:r>
            <a:r>
              <a:rPr lang="en-GB" i="1" dirty="0"/>
              <a:t>verified</a:t>
            </a:r>
            <a:r>
              <a:rPr lang="en-GB" dirty="0"/>
              <a:t> in polynomial time</a:t>
            </a:r>
            <a:endParaRPr lang="en-US" b="1" dirty="0">
              <a:latin typeface="Script MT Bold" pitchFamily="66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39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B4A3-36CC-524A-AB81-BD1C21B099B7}" type="slidenum">
              <a:rPr lang="en-US"/>
              <a:pPr/>
              <a:t>51</a:t>
            </a:fld>
            <a:endParaRPr 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/>
              <a:t>Sample Problems in </a:t>
            </a:r>
            <a:r>
              <a:rPr lang="en-US" sz="3600" b="1">
                <a:latin typeface="Script MT Bold" pitchFamily="66" charset="0"/>
              </a:rPr>
              <a:t>NP</a:t>
            </a:r>
            <a:endParaRPr lang="en-US" sz="2000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447800"/>
            <a:ext cx="7851775" cy="4800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There are many problem in </a:t>
            </a:r>
            <a:r>
              <a:rPr lang="en-US" sz="3200" b="1" dirty="0">
                <a:latin typeface="Script MT Bold" pitchFamily="66" charset="0"/>
              </a:rPr>
              <a:t>NP</a:t>
            </a:r>
            <a:endParaRPr lang="en-GB" dirty="0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(easy to verify, apparently hard to find solution) </a:t>
            </a:r>
          </a:p>
          <a:p>
            <a:pPr lvl="4">
              <a:lnSpc>
                <a:spcPct val="110000"/>
              </a:lnSpc>
              <a:buClr>
                <a:schemeClr val="tx1"/>
              </a:buClr>
            </a:pPr>
            <a:endParaRPr lang="en-GB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Examples: </a:t>
            </a:r>
            <a:endParaRPr lang="en-GB" dirty="0" smtClean="0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Min-Difference Subsets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err="1" smtClean="0"/>
              <a:t>BinPack</a:t>
            </a:r>
            <a:r>
              <a:rPr lang="en-GB" dirty="0"/>
              <a:t>: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    packing </a:t>
            </a:r>
            <a:r>
              <a:rPr lang="en-GB" dirty="0"/>
              <a:t>small items into standard sized bins</a:t>
            </a:r>
            <a:endParaRPr lang="en-GB" dirty="0" smtClean="0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TSP: Travelling Salesman Tour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7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Min-Diff subsets (from T9)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set  S = { 4, 2, 6, 8, 17, 5 },</a:t>
            </a:r>
          </a:p>
          <a:p>
            <a:r>
              <a:rPr lang="en-US" dirty="0" smtClean="0"/>
              <a:t>How to divide into two subsets A and B so that the sum of A and B are as equal as possible (or the difference in the sum of A and B is as small as possible).</a:t>
            </a:r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A = {4, 8, 6},  B = {2, 17, 5}   Diff = 6</a:t>
            </a:r>
          </a:p>
          <a:p>
            <a:pPr lvl="1"/>
            <a:r>
              <a:rPr lang="en-US" dirty="0" smtClean="0"/>
              <a:t>A = {2, 5, 8, 6},  B = {17, 4}   Diff = 0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9455-D57C-F44E-9132-BAEAC3BA03E0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Min-Diff subsets: (Y/N answer)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sz="2800" dirty="0" smtClean="0"/>
              <a:t>Given a set  S = { 4, 2, 6, 8, 17, 5 }, and K.</a:t>
            </a:r>
          </a:p>
          <a:p>
            <a:r>
              <a:rPr lang="en-US" sz="2800" dirty="0" smtClean="0"/>
              <a:t>Can we divide into two subsets A and B so that difference in the sum is ≤ K. </a:t>
            </a:r>
          </a:p>
          <a:p>
            <a:endParaRPr lang="en-US" sz="2800" dirty="0" smtClean="0"/>
          </a:p>
          <a:p>
            <a:r>
              <a:rPr lang="en-US" sz="2800" dirty="0" smtClean="0"/>
              <a:t>Example:  If we are given that K=3, it is easy to verify..</a:t>
            </a:r>
          </a:p>
          <a:p>
            <a:pPr lvl="1"/>
            <a:r>
              <a:rPr lang="en-US" sz="2400" dirty="0" smtClean="0"/>
              <a:t>A = {4, 8, 6},  B = {2, 17, 5}   Diff = 6  &gt; K</a:t>
            </a:r>
          </a:p>
          <a:p>
            <a:pPr lvl="1"/>
            <a:r>
              <a:rPr lang="en-US" sz="2400" dirty="0" smtClean="0"/>
              <a:t>A = {2, 5, 8, 6},  B = {17, 4}   Diff = 0  ≤ K.</a:t>
            </a:r>
          </a:p>
          <a:p>
            <a:pPr lvl="1"/>
            <a:endParaRPr lang="en-US" sz="2400" dirty="0" smtClean="0"/>
          </a:p>
          <a:p>
            <a:r>
              <a:rPr lang="en-US" dirty="0" smtClean="0"/>
              <a:t>So, Min-Diff subsets is in class </a:t>
            </a:r>
            <a:r>
              <a:rPr lang="en-US" sz="3600" dirty="0" smtClean="0">
                <a:solidFill>
                  <a:srgbClr val="FF6600"/>
                </a:solidFill>
              </a:rPr>
              <a:t>NP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9455-D57C-F44E-9132-BAEAC3BA03E0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 Packing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separate </a:t>
            </a:r>
            <a:r>
              <a:rPr lang="en-US" dirty="0" err="1" smtClean="0"/>
              <a:t>ppt</a:t>
            </a:r>
            <a:r>
              <a:rPr lang="en-US" dirty="0" smtClean="0"/>
              <a:t> file.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9455-D57C-F44E-9132-BAEAC3BA03E0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F0BF6-7877-294F-A199-ADE54F36F830}" type="slidenum">
              <a:rPr lang="en-US"/>
              <a:pPr/>
              <a:t>55</a:t>
            </a:fld>
            <a:endParaRPr 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95400"/>
            <a:ext cx="8153400" cy="51816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Given: 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N cities (SG, NY, London, Tokyo, Sydney, etc)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Cost of travel between each pair of cities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To Find: TSP tour of all the cities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SG, to NY, </a:t>
            </a:r>
            <a:r>
              <a:rPr lang="en-GB" dirty="0"/>
              <a:t>London, Tokyo, … and come back to </a:t>
            </a:r>
            <a:r>
              <a:rPr lang="en-GB" dirty="0" smtClean="0"/>
              <a:t>SG.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Each </a:t>
            </a:r>
            <a:r>
              <a:rPr lang="en-GB" dirty="0"/>
              <a:t>city visited exactly once </a:t>
            </a:r>
            <a:br>
              <a:rPr lang="en-GB" dirty="0"/>
            </a:br>
            <a:r>
              <a:rPr lang="en-GB" dirty="0"/>
              <a:t>    (except first and last city is both Spore</a:t>
            </a:r>
            <a:r>
              <a:rPr lang="en-GB" dirty="0" smtClean="0"/>
              <a:t>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dirty="0" smtClean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Aim (Opt):  To </a:t>
            </a:r>
            <a:r>
              <a:rPr lang="en-GB" dirty="0"/>
              <a:t>minimize the cost.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Aim2:          Find TSP tour </a:t>
            </a:r>
            <a:r>
              <a:rPr lang="en-GB" dirty="0"/>
              <a:t>of cost less than X.</a:t>
            </a:r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Traveling Salesman </a:t>
            </a:r>
            <a:r>
              <a:rPr lang="en-US" sz="3600" dirty="0" smtClean="0"/>
              <a:t>Problem (TSP)</a:t>
            </a:r>
            <a:endParaRPr lang="en-US" sz="36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1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TSP (status)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 Date:</a:t>
            </a:r>
          </a:p>
          <a:p>
            <a:r>
              <a:rPr lang="en-US" dirty="0" smtClean="0"/>
              <a:t>Many experts have tried.</a:t>
            </a:r>
          </a:p>
          <a:p>
            <a:r>
              <a:rPr lang="en-US" dirty="0" smtClean="0"/>
              <a:t>Many heuristic algorithms proposed</a:t>
            </a:r>
          </a:p>
          <a:p>
            <a:r>
              <a:rPr lang="en-US" dirty="0" smtClean="0"/>
              <a:t>But, </a:t>
            </a:r>
            <a:r>
              <a:rPr lang="en-US" b="1" i="1" dirty="0" smtClean="0"/>
              <a:t>no fast (polynomial time) algorithm that solves all instances of the TSP.</a:t>
            </a:r>
          </a:p>
          <a:p>
            <a:endParaRPr lang="en-US" dirty="0" smtClean="0"/>
          </a:p>
          <a:p>
            <a:r>
              <a:rPr lang="en-US" dirty="0" smtClean="0"/>
              <a:t>See examples here: </a:t>
            </a:r>
          </a:p>
          <a:p>
            <a:pPr>
              <a:buNone/>
            </a:pPr>
            <a:r>
              <a:rPr lang="en-US" sz="2400" dirty="0" smtClean="0"/>
              <a:t>      http://www-</a:t>
            </a:r>
            <a:r>
              <a:rPr lang="en-US" sz="2400" dirty="0" err="1" smtClean="0"/>
              <a:t>e.uni-magdeburg.de/mertens/TSP/TSP.html</a:t>
            </a:r>
            <a:endParaRPr lang="en-US" sz="2400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9455-D57C-F44E-9132-BAEAC3BA03E0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0CD61-4CD7-F944-BB38-4BAB344ED2AF}" type="slidenum">
              <a:rPr lang="en-US"/>
              <a:pPr/>
              <a:t>57</a:t>
            </a:fld>
            <a:endParaRPr lang="en-US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 dirty="0"/>
              <a:t>Traveling Salesman </a:t>
            </a:r>
            <a:r>
              <a:rPr lang="en-US" sz="3600" dirty="0" smtClean="0"/>
              <a:t>Problem (2)</a:t>
            </a:r>
            <a:endParaRPr lang="en-US" sz="3600" dirty="0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219200"/>
            <a:ext cx="7851775" cy="31242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b="1" dirty="0"/>
              <a:t>TSP:</a:t>
            </a:r>
            <a:r>
              <a:rPr lang="en-GB" dirty="0"/>
              <a:t>  </a:t>
            </a:r>
            <a:r>
              <a:rPr lang="en-GB" i="1" dirty="0"/>
              <a:t>Apparently</a:t>
            </a:r>
            <a:r>
              <a:rPr lang="en-GB" dirty="0"/>
              <a:t> difficult to solve.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No polynomial time algorithm known.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1400" dirty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However,</a:t>
            </a:r>
            <a:r>
              <a:rPr lang="en-GB" dirty="0" smtClean="0"/>
              <a:t> easy to verify (if cost ≤ X)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if you are given a test tour,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 smtClean="0"/>
              <a:t>Can </a:t>
            </a:r>
            <a:r>
              <a:rPr lang="en-GB" dirty="0"/>
              <a:t>verify solution in polynomial time!!</a:t>
            </a:r>
            <a:endParaRPr lang="en-GB" dirty="0" smtClean="0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sz="1400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2625" y="4495800"/>
            <a:ext cx="7851775" cy="1752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charset="2"/>
              <a:buChar char="Ø"/>
              <a:tabLst/>
              <a:defRPr/>
            </a:pPr>
            <a:r>
              <a:rPr kumimoji="0" lang="en-GB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Summary of TSP:</a:t>
            </a: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742950" marR="0" lvl="1" indent="-28575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v"/>
              <a:tabLst/>
              <a:defRPr/>
            </a:pP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Easy to verify solution.  </a:t>
            </a:r>
            <a:r>
              <a:rPr kumimoji="0" lang="en-GB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(</a:t>
            </a: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in the class </a:t>
            </a:r>
            <a:r>
              <a:rPr kumimoji="0" lang="en-GB" sz="2400" b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NP</a:t>
            </a:r>
            <a:r>
              <a:rPr kumimoji="0" lang="en-GB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)</a:t>
            </a: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 </a:t>
            </a:r>
          </a:p>
          <a:p>
            <a:pPr marL="742950" marR="0" lvl="1" indent="-285750" algn="l" defTabSz="914400" rtl="0" eaLnBrk="1" fontAlgn="base" latinLnBrk="0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charset="2"/>
              <a:buChar char="v"/>
              <a:tabLst/>
              <a:defRPr/>
            </a:pP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Difficult to solve </a:t>
            </a:r>
            <a:r>
              <a:rPr kumimoji="0" lang="en-GB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(</a:t>
            </a: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find optimal solution</a:t>
            </a:r>
            <a:r>
              <a:rPr kumimoji="0" lang="en-GB" sz="2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)</a:t>
            </a: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ＭＳ Ｐゴシック" charset="-128"/>
              </a:rPr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9" grpId="0" build="p"/>
      <p:bldP spid="6" grpId="0" build="p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5B4A3-36CC-524A-AB81-BD1C21B099B7}" type="slidenum">
              <a:rPr lang="en-US"/>
              <a:pPr/>
              <a:t>58</a:t>
            </a:fld>
            <a:endParaRPr 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600" dirty="0" smtClean="0"/>
              <a:t>Hardest </a:t>
            </a:r>
            <a:r>
              <a:rPr lang="en-US" sz="3600" dirty="0"/>
              <a:t>Problems in </a:t>
            </a:r>
            <a:r>
              <a:rPr lang="en-US" sz="3600" b="1" dirty="0">
                <a:solidFill>
                  <a:srgbClr val="FF6600"/>
                </a:solidFill>
                <a:latin typeface="Script MT Bold" pitchFamily="66" charset="0"/>
              </a:rPr>
              <a:t>NP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447800"/>
            <a:ext cx="7851775" cy="4800600"/>
          </a:xfrm>
        </p:spPr>
        <p:txBody>
          <a:bodyPr/>
          <a:lstStyle/>
          <a:p>
            <a:pPr lvl="4">
              <a:lnSpc>
                <a:spcPct val="110000"/>
              </a:lnSpc>
              <a:buClr>
                <a:schemeClr val="tx1"/>
              </a:buClr>
              <a:buNone/>
            </a:pPr>
            <a:endParaRPr lang="en-GB" sz="1400" dirty="0" smtClean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 dirty="0" smtClean="0"/>
              <a:t>The notion of the “</a:t>
            </a:r>
            <a:r>
              <a:rPr lang="en-GB" sz="2400" dirty="0"/>
              <a:t>Hardest” </a:t>
            </a:r>
            <a:r>
              <a:rPr lang="en-GB" sz="2400" dirty="0" smtClean="0"/>
              <a:t>Problem </a:t>
            </a:r>
            <a:r>
              <a:rPr lang="en-GB" sz="2400" dirty="0"/>
              <a:t>in </a:t>
            </a:r>
            <a:r>
              <a:rPr lang="en-US" b="1" dirty="0">
                <a:latin typeface="Script MT Bold" pitchFamily="66" charset="0"/>
              </a:rPr>
              <a:t>NP</a:t>
            </a:r>
            <a:r>
              <a:rPr lang="en-GB" sz="2400" dirty="0"/>
              <a:t>, </a:t>
            </a:r>
            <a:endParaRPr lang="en-GB" sz="2400" dirty="0" smtClean="0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 dirty="0" smtClean="0"/>
              <a:t>Among all the many problems in NP, </a:t>
            </a:r>
            <a:r>
              <a:rPr lang="en-US" sz="2000" dirty="0" smtClean="0"/>
              <a:t>some are the Hardest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US" sz="2000" dirty="0" smtClean="0"/>
              <a:t>If the hardest problem can be solved efficiently, </a:t>
            </a:r>
            <a:br>
              <a:rPr lang="en-US" sz="2000" dirty="0" smtClean="0"/>
            </a:br>
            <a:r>
              <a:rPr lang="en-US" sz="2000" dirty="0" smtClean="0"/>
              <a:t>   then ALL the problems in NP can be solved efficiently.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endParaRPr lang="en-GB" sz="1800" dirty="0" smtClean="0"/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200" dirty="0" smtClean="0"/>
              <a:t>In 1970, Stephen Cook proved that SAT is a Hardest Problem in NP.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200" dirty="0" smtClean="0"/>
              <a:t>Then, it was shown that TSP, Bin-Packing, and </a:t>
            </a:r>
            <a:br>
              <a:rPr lang="en-GB" sz="2200" dirty="0" smtClean="0"/>
            </a:br>
            <a:r>
              <a:rPr lang="en-GB" sz="2200" dirty="0" smtClean="0"/>
              <a:t> Min-Diff Subsets are also all Hardest Problems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sz="1400" dirty="0" smtClean="0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 dirty="0"/>
              <a:t>Much of cryptography is based on these “hard” problems.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7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Biggest OPEN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 </a:t>
            </a:r>
            <a:r>
              <a:rPr lang="en-US" sz="3600" b="1" dirty="0" smtClean="0"/>
              <a:t>P</a:t>
            </a:r>
            <a:r>
              <a:rPr lang="en-US" dirty="0" smtClean="0"/>
              <a:t> = </a:t>
            </a:r>
            <a:r>
              <a:rPr lang="en-US" sz="3600" b="1" dirty="0" smtClean="0">
                <a:solidFill>
                  <a:srgbClr val="FF0000"/>
                </a:solidFill>
              </a:rPr>
              <a:t>NP</a:t>
            </a:r>
            <a:r>
              <a:rPr lang="en-US" dirty="0" smtClean="0"/>
              <a:t> ?</a:t>
            </a:r>
          </a:p>
          <a:p>
            <a:endParaRPr lang="en-US" dirty="0" smtClean="0"/>
          </a:p>
          <a:p>
            <a:r>
              <a:rPr lang="en-US" dirty="0" smtClean="0"/>
              <a:t>The famous “P </a:t>
            </a:r>
            <a:r>
              <a:rPr lang="en-US" dirty="0" err="1" smtClean="0"/>
              <a:t>vs</a:t>
            </a:r>
            <a:r>
              <a:rPr lang="en-US" dirty="0" smtClean="0"/>
              <a:t> NP” problem. </a:t>
            </a:r>
          </a:p>
          <a:p>
            <a:r>
              <a:rPr lang="en-US" dirty="0" smtClean="0"/>
              <a:t>One of the Millennium Prize Problems</a:t>
            </a:r>
          </a:p>
          <a:p>
            <a:r>
              <a:rPr lang="en-US" dirty="0" smtClean="0"/>
              <a:t>US$1,000,000 for the first correct solution</a:t>
            </a:r>
          </a:p>
          <a:p>
            <a:pPr lvl="1"/>
            <a:r>
              <a:rPr lang="en-US" dirty="0" smtClean="0">
                <a:hlinkClick r:id="rId2"/>
              </a:rPr>
              <a:t>http://en.wikipedia.org/wiki/P_versus_NP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http://www.claymath.org/millennium/P_vs_NP/</a:t>
            </a: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9455-D57C-F44E-9132-BAEAC3BA03E0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9E34-66A9-2346-AC7A-CFB5D83DA401}" type="slidenum">
              <a:rPr lang="en-US"/>
              <a:pPr/>
              <a:t>6</a:t>
            </a:fld>
            <a:endParaRPr lang="en-US"/>
          </a:p>
        </p:txBody>
      </p:sp>
      <p:sp>
        <p:nvSpPr>
          <p:cNvPr id="542724" name="Rectangle 4"/>
          <p:cNvSpPr>
            <a:spLocks noChangeArrowheads="1"/>
          </p:cNvSpPr>
          <p:nvPr/>
        </p:nvSpPr>
        <p:spPr bwMode="auto">
          <a:xfrm>
            <a:off x="762000" y="2438400"/>
            <a:ext cx="76962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4000"/>
              <a:t>Theory: Models of Computation</a:t>
            </a:r>
            <a:endParaRPr lang="en-US" sz="4000"/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371600"/>
            <a:ext cx="7775575" cy="49530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/>
              <a:t>Content: </a:t>
            </a:r>
            <a:endParaRPr lang="en-GB" i="1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What is a Model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800"/>
              <a:t>Model of Computation</a:t>
            </a:r>
          </a:p>
          <a:p>
            <a:pPr lvl="2"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Model of a Computing Agent</a:t>
            </a:r>
          </a:p>
          <a:p>
            <a:pPr lvl="2"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Model of an Algorithm</a:t>
            </a:r>
          </a:p>
          <a:p>
            <a:pPr lvl="2"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TM Program Examples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Computability (Church-Turing Thesis)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/>
              <a:t>Computational Complexity of Problems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C2DF0-203F-AB43-B6CB-7B220B74EDDC}" type="slidenum">
              <a:rPr lang="en-US"/>
              <a:pPr/>
              <a:t>60</a:t>
            </a:fld>
            <a:endParaRPr lang="en-US"/>
          </a:p>
        </p:txBody>
      </p:sp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00000"/>
              </a:spcBef>
            </a:pPr>
            <a:r>
              <a:rPr lang="en-US" sz="3000"/>
              <a:t>Models are an important way of studying physical and social phenomena</a:t>
            </a:r>
          </a:p>
          <a:p>
            <a:pPr>
              <a:spcBef>
                <a:spcPct val="100000"/>
              </a:spcBef>
            </a:pPr>
            <a:r>
              <a:rPr lang="en-US" sz="3000"/>
              <a:t>Church-Turing thesis: If there exists an algorithm to do a symbol manipulation task, then there exists a Turing machine to do that task</a:t>
            </a:r>
          </a:p>
          <a:p>
            <a:pPr>
              <a:spcBef>
                <a:spcPct val="100000"/>
              </a:spcBef>
            </a:pPr>
            <a:r>
              <a:rPr lang="en-US" sz="3000"/>
              <a:t>The Turing machine can be accepted as an ultimate model of a computing agent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19C06-EB45-C445-96B9-630EF19DBDAD}" type="slidenum">
              <a:rPr lang="en-US"/>
              <a:pPr/>
              <a:t>61</a:t>
            </a:fld>
            <a:endParaRPr lang="en-US"/>
          </a:p>
        </p:txBody>
      </p:sp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(continued)</a:t>
            </a:r>
          </a:p>
        </p:txBody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00000"/>
              </a:spcBef>
            </a:pPr>
            <a:r>
              <a:rPr lang="en-US" sz="3000"/>
              <a:t>A Turing machine program can be accepted as an ultimate model of an algorithm</a:t>
            </a:r>
          </a:p>
          <a:p>
            <a:pPr>
              <a:spcBef>
                <a:spcPct val="100000"/>
              </a:spcBef>
            </a:pPr>
            <a:r>
              <a:rPr lang="en-US" sz="3000"/>
              <a:t>Turing machines define the limits of computability</a:t>
            </a:r>
          </a:p>
          <a:p>
            <a:pPr>
              <a:spcBef>
                <a:spcPct val="100000"/>
              </a:spcBef>
            </a:pPr>
            <a:r>
              <a:rPr lang="en-US" sz="3000"/>
              <a:t>An uncomputable or unsolvable problem: We can prove that no Turing machine exists to solve the problem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A30C9-D2D4-9446-A074-B9EB555E85F5}" type="slidenum">
              <a:rPr lang="en-US"/>
              <a:pPr/>
              <a:t>62</a:t>
            </a:fld>
            <a:endParaRPr lang="en-US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65375"/>
            <a:ext cx="8229600" cy="1139825"/>
          </a:xfrm>
          <a:noFill/>
          <a:ln/>
        </p:spPr>
        <p:txBody>
          <a:bodyPr lIns="92075" tIns="46038" rIns="92075" bIns="46038" anchorCtr="0"/>
          <a:lstStyle/>
          <a:p>
            <a:r>
              <a:rPr lang="en-US" sz="3200"/>
              <a:t>The End…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C1775-C919-914A-A5F8-02F03A421364}" type="slidenum">
              <a:rPr lang="en-US"/>
              <a:pPr/>
              <a:t>7</a:t>
            </a:fld>
            <a:endParaRPr lang="en-US"/>
          </a:p>
        </p:txBody>
      </p:sp>
      <p:sp>
        <p:nvSpPr>
          <p:cNvPr id="268290" name="Rectangle 307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3200" dirty="0"/>
              <a:t>Theory: Goals</a:t>
            </a:r>
            <a:endParaRPr lang="en-US" sz="3200" dirty="0"/>
          </a:p>
        </p:txBody>
      </p:sp>
      <p:sp>
        <p:nvSpPr>
          <p:cNvPr id="268291" name="Rectangle 3075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We will construct a model of computation.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A simple, functional description of a computer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to capture essence of computation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suppress details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easy to study and reason about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endParaRPr lang="en-GB" dirty="0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dirty="0">
                <a:solidFill>
                  <a:srgbClr val="FF9966"/>
                </a:solidFill>
                <a:sym typeface="Wingdings" charset="2"/>
              </a:rPr>
              <a:t>  		</a:t>
            </a:r>
            <a:r>
              <a:rPr lang="en-GB" dirty="0" err="1">
                <a:solidFill>
                  <a:srgbClr val="FF9966"/>
                </a:solidFill>
                <a:sym typeface="Wingdings" charset="2"/>
              </a:rPr>
              <a:t></a:t>
            </a:r>
            <a:r>
              <a:rPr lang="en-GB" dirty="0">
                <a:solidFill>
                  <a:srgbClr val="FF9966"/>
                </a:solidFill>
                <a:sym typeface="Wingdings" charset="2"/>
              </a:rPr>
              <a:t> </a:t>
            </a:r>
            <a:r>
              <a:rPr lang="en-GB" dirty="0">
                <a:solidFill>
                  <a:srgbClr val="FF9966"/>
                </a:solidFill>
              </a:rPr>
              <a:t>Turing Machine</a:t>
            </a:r>
            <a:r>
              <a:rPr lang="en-GB" dirty="0"/>
              <a:t>  </a:t>
            </a:r>
            <a:r>
              <a:rPr lang="en-GB" dirty="0" err="1">
                <a:solidFill>
                  <a:srgbClr val="FF9966"/>
                </a:solidFill>
                <a:sym typeface="Wingdings" charset="2"/>
              </a:rPr>
              <a:t></a:t>
            </a:r>
            <a:r>
              <a:rPr lang="en-GB" dirty="0">
                <a:sym typeface="Wingdings" charset="2"/>
              </a:rPr>
              <a:t> </a:t>
            </a:r>
            <a:endParaRPr lang="en-GB" dirty="0"/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dirty="0"/>
              <a:t>(there are several other models)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7A9C4-4992-B94E-B281-9ED083F46906}" type="slidenum">
              <a:rPr lang="en-US"/>
              <a:pPr/>
              <a:t>8</a:t>
            </a:fld>
            <a:endParaRPr lang="en-US"/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4000">
                <a:solidFill>
                  <a:srgbClr val="FF9966"/>
                </a:solidFill>
              </a:rPr>
              <a:t>Turing Machine (a picture!)</a:t>
            </a:r>
            <a:endParaRPr lang="en-US" sz="4000">
              <a:solidFill>
                <a:srgbClr val="FF9966"/>
              </a:solidFill>
            </a:endParaRP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752600"/>
            <a:ext cx="7772400" cy="4341813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endParaRPr lang="en-GB"/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/>
              <a:t> </a:t>
            </a:r>
          </a:p>
        </p:txBody>
      </p:sp>
      <p:sp>
        <p:nvSpPr>
          <p:cNvPr id="476164" name="AutoShape 4"/>
          <p:cNvSpPr>
            <a:spLocks noChangeArrowheads="1"/>
          </p:cNvSpPr>
          <p:nvPr/>
        </p:nvSpPr>
        <p:spPr bwMode="auto">
          <a:xfrm>
            <a:off x="5486400" y="3962400"/>
            <a:ext cx="2971800" cy="990600"/>
          </a:xfrm>
          <a:prstGeom prst="wedgeRoundRectCallout">
            <a:avLst>
              <a:gd name="adj1" fmla="val -53204"/>
              <a:gd name="adj2" fmla="val -84935"/>
              <a:gd name="adj3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 anchor="ctr">
            <a:prstTxWarp prst="textNoShape">
              <a:avLst/>
            </a:prstTxWarp>
          </a:bodyPr>
          <a:lstStyle/>
          <a:p>
            <a:pPr algn="ctr"/>
            <a:r>
              <a:rPr lang="en-US" b="1" i="1"/>
              <a:t>Infinite Tape </a:t>
            </a:r>
          </a:p>
          <a:p>
            <a:pPr algn="ctr"/>
            <a:r>
              <a:rPr lang="en-US" b="1" i="1"/>
              <a:t>(with tape symbols)</a:t>
            </a:r>
          </a:p>
        </p:txBody>
      </p:sp>
      <p:grpSp>
        <p:nvGrpSpPr>
          <p:cNvPr id="476168" name="Group 8"/>
          <p:cNvGrpSpPr>
            <a:grpSpLocks/>
          </p:cNvGrpSpPr>
          <p:nvPr/>
        </p:nvGrpSpPr>
        <p:grpSpPr bwMode="auto">
          <a:xfrm>
            <a:off x="457200" y="2590800"/>
            <a:ext cx="7772400" cy="990600"/>
            <a:chOff x="288" y="1248"/>
            <a:chExt cx="4896" cy="624"/>
          </a:xfrm>
        </p:grpSpPr>
        <p:sp>
          <p:nvSpPr>
            <p:cNvPr id="476169" name="Rectangle 9"/>
            <p:cNvSpPr>
              <a:spLocks noChangeArrowheads="1"/>
            </p:cNvSpPr>
            <p:nvPr/>
          </p:nvSpPr>
          <p:spPr bwMode="auto">
            <a:xfrm>
              <a:off x="46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76170" name="Rectangle 10"/>
            <p:cNvSpPr>
              <a:spLocks noChangeArrowheads="1"/>
            </p:cNvSpPr>
            <p:nvPr/>
          </p:nvSpPr>
          <p:spPr bwMode="auto">
            <a:xfrm>
              <a:off x="12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76171" name="Rectangle 11"/>
            <p:cNvSpPr>
              <a:spLocks noChangeArrowheads="1"/>
            </p:cNvSpPr>
            <p:nvPr/>
          </p:nvSpPr>
          <p:spPr bwMode="auto">
            <a:xfrm>
              <a:off x="17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76172" name="Rectangle 12"/>
            <p:cNvSpPr>
              <a:spLocks noChangeArrowheads="1"/>
            </p:cNvSpPr>
            <p:nvPr/>
          </p:nvSpPr>
          <p:spPr bwMode="auto">
            <a:xfrm>
              <a:off x="27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0</a:t>
              </a:r>
            </a:p>
          </p:txBody>
        </p:sp>
        <p:sp>
          <p:nvSpPr>
            <p:cNvPr id="476173" name="Rectangle 13"/>
            <p:cNvSpPr>
              <a:spLocks noChangeArrowheads="1"/>
            </p:cNvSpPr>
            <p:nvPr/>
          </p:nvSpPr>
          <p:spPr bwMode="auto">
            <a:xfrm>
              <a:off x="369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$</a:t>
              </a:r>
            </a:p>
          </p:txBody>
        </p:sp>
        <p:sp>
          <p:nvSpPr>
            <p:cNvPr id="476174" name="Rectangle 14"/>
            <p:cNvSpPr>
              <a:spLocks noChangeArrowheads="1"/>
            </p:cNvSpPr>
            <p:nvPr/>
          </p:nvSpPr>
          <p:spPr bwMode="auto">
            <a:xfrm>
              <a:off x="225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76175" name="Rectangle 15"/>
            <p:cNvSpPr>
              <a:spLocks noChangeArrowheads="1"/>
            </p:cNvSpPr>
            <p:nvPr/>
          </p:nvSpPr>
          <p:spPr bwMode="auto">
            <a:xfrm>
              <a:off x="32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1</a:t>
              </a:r>
            </a:p>
          </p:txBody>
        </p:sp>
        <p:sp>
          <p:nvSpPr>
            <p:cNvPr id="476176" name="Rectangle 16"/>
            <p:cNvSpPr>
              <a:spLocks noChangeArrowheads="1"/>
            </p:cNvSpPr>
            <p:nvPr/>
          </p:nvSpPr>
          <p:spPr bwMode="auto">
            <a:xfrm>
              <a:off x="417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  <p:sp>
          <p:nvSpPr>
            <p:cNvPr id="476177" name="Line 17"/>
            <p:cNvSpPr>
              <a:spLocks noChangeShapeType="1"/>
            </p:cNvSpPr>
            <p:nvPr/>
          </p:nvSpPr>
          <p:spPr bwMode="auto">
            <a:xfrm>
              <a:off x="4656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178" name="Line 18"/>
            <p:cNvSpPr>
              <a:spLocks noChangeShapeType="1"/>
            </p:cNvSpPr>
            <p:nvPr/>
          </p:nvSpPr>
          <p:spPr bwMode="auto">
            <a:xfrm>
              <a:off x="4656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179" name="Rectangle 19"/>
            <p:cNvSpPr>
              <a:spLocks noChangeArrowheads="1"/>
            </p:cNvSpPr>
            <p:nvPr/>
          </p:nvSpPr>
          <p:spPr bwMode="auto">
            <a:xfrm>
              <a:off x="33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…</a:t>
              </a:r>
            </a:p>
          </p:txBody>
        </p:sp>
        <p:sp>
          <p:nvSpPr>
            <p:cNvPr id="476180" name="Line 20"/>
            <p:cNvSpPr>
              <a:spLocks noChangeShapeType="1"/>
            </p:cNvSpPr>
            <p:nvPr/>
          </p:nvSpPr>
          <p:spPr bwMode="auto">
            <a:xfrm>
              <a:off x="288" y="124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181" name="Line 21"/>
            <p:cNvSpPr>
              <a:spLocks noChangeShapeType="1"/>
            </p:cNvSpPr>
            <p:nvPr/>
          </p:nvSpPr>
          <p:spPr bwMode="auto">
            <a:xfrm>
              <a:off x="288" y="1872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182" name="Rectangle 22"/>
            <p:cNvSpPr>
              <a:spLocks noChangeArrowheads="1"/>
            </p:cNvSpPr>
            <p:nvPr/>
          </p:nvSpPr>
          <p:spPr bwMode="auto">
            <a:xfrm>
              <a:off x="816" y="1248"/>
              <a:ext cx="480" cy="624"/>
            </a:xfrm>
            <a:prstGeom prst="rect">
              <a:avLst/>
            </a:prstGeom>
            <a:solidFill>
              <a:srgbClr val="00008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3200" b="1">
                  <a:solidFill>
                    <a:srgbClr val="FF9966"/>
                  </a:solidFill>
                  <a:latin typeface="Courier New" charset="0"/>
                </a:rPr>
                <a:t>b</a:t>
              </a:r>
            </a:p>
          </p:txBody>
        </p:sp>
      </p:grpSp>
      <p:grpSp>
        <p:nvGrpSpPr>
          <p:cNvPr id="476189" name="Group 29"/>
          <p:cNvGrpSpPr>
            <a:grpSpLocks/>
          </p:cNvGrpSpPr>
          <p:nvPr/>
        </p:nvGrpSpPr>
        <p:grpSpPr bwMode="auto">
          <a:xfrm>
            <a:off x="3429000" y="3581400"/>
            <a:ext cx="1219200" cy="2590800"/>
            <a:chOff x="2160" y="2112"/>
            <a:chExt cx="768" cy="1632"/>
          </a:xfrm>
        </p:grpSpPr>
        <p:sp>
          <p:nvSpPr>
            <p:cNvPr id="476166" name="Rectangle 6"/>
            <p:cNvSpPr>
              <a:spLocks noChangeArrowheads="1"/>
            </p:cNvSpPr>
            <p:nvPr/>
          </p:nvSpPr>
          <p:spPr bwMode="auto">
            <a:xfrm>
              <a:off x="2160" y="3168"/>
              <a:ext cx="768" cy="57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6167" name="Text Box 7"/>
            <p:cNvSpPr txBox="1">
              <a:spLocks noChangeArrowheads="1"/>
            </p:cNvSpPr>
            <p:nvPr/>
          </p:nvSpPr>
          <p:spPr bwMode="auto">
            <a:xfrm>
              <a:off x="2333" y="3360"/>
              <a:ext cx="441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  <a:buSzPct val="60000"/>
                <a:buFont typeface="Monotype Sorts" charset="2"/>
                <a:buNone/>
              </a:pPr>
              <a:r>
                <a:rPr kumimoji="1" lang="en-US" sz="2800" b="1">
                  <a:latin typeface="Times New Roman" charset="0"/>
                </a:rPr>
                <a:t>M</a:t>
              </a:r>
            </a:p>
          </p:txBody>
        </p:sp>
        <p:grpSp>
          <p:nvGrpSpPr>
            <p:cNvPr id="476183" name="Group 23"/>
            <p:cNvGrpSpPr>
              <a:grpSpLocks/>
            </p:cNvGrpSpPr>
            <p:nvPr/>
          </p:nvGrpSpPr>
          <p:grpSpPr bwMode="auto">
            <a:xfrm>
              <a:off x="2208" y="2112"/>
              <a:ext cx="666" cy="1056"/>
              <a:chOff x="2208" y="1728"/>
              <a:chExt cx="666" cy="1056"/>
            </a:xfrm>
          </p:grpSpPr>
          <p:sp>
            <p:nvSpPr>
              <p:cNvPr id="476184" name="Line 24"/>
              <p:cNvSpPr>
                <a:spLocks noChangeShapeType="1"/>
              </p:cNvSpPr>
              <p:nvPr/>
            </p:nvSpPr>
            <p:spPr bwMode="auto">
              <a:xfrm>
                <a:off x="2544" y="2256"/>
                <a:ext cx="0" cy="52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lIns="182562" tIns="46038" rIns="182562" bIns="46038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6185" name="AutoShape 25"/>
              <p:cNvSpPr>
                <a:spLocks noChangeArrowheads="1"/>
              </p:cNvSpPr>
              <p:nvPr/>
            </p:nvSpPr>
            <p:spPr bwMode="auto">
              <a:xfrm>
                <a:off x="2208" y="1728"/>
                <a:ext cx="666" cy="528"/>
              </a:xfrm>
              <a:prstGeom prst="triangle">
                <a:avLst>
                  <a:gd name="adj" fmla="val 50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182562" tIns="46038" rIns="182562" bIns="46038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76186" name="Text Box 26"/>
          <p:cNvSpPr txBox="1">
            <a:spLocks noChangeArrowheads="1"/>
          </p:cNvSpPr>
          <p:nvPr/>
        </p:nvSpPr>
        <p:spPr bwMode="auto">
          <a:xfrm>
            <a:off x="606425" y="1495425"/>
            <a:ext cx="5254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FF9966"/>
                </a:solidFill>
                <a:latin typeface="Courier New" charset="0"/>
              </a:rPr>
              <a:t>Alphabet = {0,1,b,$}</a:t>
            </a:r>
          </a:p>
        </p:txBody>
      </p:sp>
      <p:sp>
        <p:nvSpPr>
          <p:cNvPr id="476187" name="AutoShape 27"/>
          <p:cNvSpPr>
            <a:spLocks noChangeArrowheads="1"/>
          </p:cNvSpPr>
          <p:nvPr/>
        </p:nvSpPr>
        <p:spPr bwMode="auto">
          <a:xfrm>
            <a:off x="533400" y="4648200"/>
            <a:ext cx="2133600" cy="1219200"/>
          </a:xfrm>
          <a:prstGeom prst="wedgeRoundRectCallout">
            <a:avLst>
              <a:gd name="adj1" fmla="val 84671"/>
              <a:gd name="adj2" fmla="val 16014"/>
              <a:gd name="adj3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2562" tIns="46038" rIns="182562" bIns="46038" anchor="ctr">
            <a:prstTxWarp prst="textNoShape">
              <a:avLst/>
            </a:prstTxWarp>
          </a:bodyPr>
          <a:lstStyle/>
          <a:p>
            <a:pPr algn="ctr"/>
            <a:r>
              <a:rPr lang="en-US" b="1" i="1"/>
              <a:t>Machine with Finite number of States</a:t>
            </a:r>
          </a:p>
        </p:txBody>
      </p:sp>
      <p:sp>
        <p:nvSpPr>
          <p:cNvPr id="476188" name="AutoShape 28"/>
          <p:cNvSpPr>
            <a:spLocks/>
          </p:cNvSpPr>
          <p:nvPr/>
        </p:nvSpPr>
        <p:spPr bwMode="auto">
          <a:xfrm>
            <a:off x="5410200" y="5181600"/>
            <a:ext cx="2590800" cy="1143000"/>
          </a:xfrm>
          <a:prstGeom prst="borderCallout2">
            <a:avLst>
              <a:gd name="adj1" fmla="val 10000"/>
              <a:gd name="adj2" fmla="val -2940"/>
              <a:gd name="adj3" fmla="val 10000"/>
              <a:gd name="adj4" fmla="val -7968"/>
              <a:gd name="adj5" fmla="val -61944"/>
              <a:gd name="adj6" fmla="val -33394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stealth" w="lg" len="lg"/>
          </a:ln>
          <a:effectLst/>
        </p:spPr>
        <p:txBody>
          <a:bodyPr lIns="182562" tIns="46038" rIns="182562" bIns="46038" anchor="ctr">
            <a:prstTxWarp prst="textNoShape">
              <a:avLst/>
            </a:prstTxWarp>
          </a:bodyPr>
          <a:lstStyle/>
          <a:p>
            <a:pPr algn="ctr"/>
            <a:r>
              <a:rPr lang="en-US" b="1" i="1"/>
              <a:t>Tape Head </a:t>
            </a:r>
            <a:br>
              <a:rPr lang="en-US" b="1" i="1"/>
            </a:br>
            <a:r>
              <a:rPr lang="en-US" b="1" i="1"/>
              <a:t>(to read, then write)</a:t>
            </a:r>
          </a:p>
          <a:p>
            <a:pPr algn="ctr"/>
            <a:r>
              <a:rPr lang="en-US" b="1" i="1"/>
              <a:t>(move Left/Right)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7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7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7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7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76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76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76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76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4" grpId="0" animBg="1"/>
      <p:bldP spid="476186" grpId="0"/>
      <p:bldP spid="476187" grpId="0" animBg="1"/>
      <p:bldP spid="4761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C4FC2-1414-3A41-B32A-C5CE3FF44844}" type="slidenum">
              <a:rPr lang="en-US"/>
              <a:pPr/>
              <a:t>9</a:t>
            </a:fld>
            <a:endParaRPr lang="en-US"/>
          </a:p>
        </p:txBody>
      </p:sp>
      <p:sp>
        <p:nvSpPr>
          <p:cNvPr id="270338" name="Rectangle 409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Ctr="0"/>
          <a:lstStyle/>
          <a:p>
            <a:r>
              <a:rPr lang="en-GB" sz="4000">
                <a:solidFill>
                  <a:srgbClr val="FF9966"/>
                </a:solidFill>
              </a:rPr>
              <a:t>Turing Machine (what is it?)</a:t>
            </a:r>
            <a:endParaRPr lang="en-US" sz="4000">
              <a:solidFill>
                <a:srgbClr val="FF9966"/>
              </a:solidFill>
            </a:endParaRPr>
          </a:p>
        </p:txBody>
      </p:sp>
      <p:sp>
        <p:nvSpPr>
          <p:cNvPr id="270339" name="Rectangle 4099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524000"/>
            <a:ext cx="7772400" cy="4724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charset="2"/>
              <a:buNone/>
            </a:pPr>
            <a:r>
              <a:rPr lang="en-GB" sz="2400">
                <a:solidFill>
                  <a:srgbClr val="FF9966"/>
                </a:solidFill>
              </a:rPr>
              <a:t>“The Hardware”</a:t>
            </a:r>
            <a:r>
              <a:rPr lang="en-GB" sz="2400"/>
              <a:t> consists of…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An </a:t>
            </a:r>
            <a:r>
              <a:rPr lang="en-GB" sz="2400" i="1">
                <a:solidFill>
                  <a:srgbClr val="FF9966"/>
                </a:solidFill>
              </a:rPr>
              <a:t>infinite tape</a:t>
            </a:r>
            <a:r>
              <a:rPr lang="en-GB" sz="2400"/>
              <a:t> consisting of cells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on which </a:t>
            </a:r>
            <a:r>
              <a:rPr lang="en-GB" sz="2000" i="1">
                <a:solidFill>
                  <a:srgbClr val="FF9966"/>
                </a:solidFill>
              </a:rPr>
              <a:t>letters</a:t>
            </a:r>
            <a:r>
              <a:rPr lang="en-GB" sz="2000"/>
              <a:t> may be written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>
                <a:solidFill>
                  <a:srgbClr val="FF9966"/>
                </a:solidFill>
              </a:rPr>
              <a:t>Letters</a:t>
            </a:r>
            <a:r>
              <a:rPr lang="en-GB" sz="2000"/>
              <a:t> comes from a fixed </a:t>
            </a:r>
            <a:r>
              <a:rPr lang="en-GB" sz="2000" i="1">
                <a:solidFill>
                  <a:srgbClr val="FF9966"/>
                </a:solidFill>
              </a:rPr>
              <a:t>FINITE alphabet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A </a:t>
            </a:r>
            <a:r>
              <a:rPr lang="en-GB" sz="2400" i="1">
                <a:solidFill>
                  <a:srgbClr val="FF9966"/>
                </a:solidFill>
              </a:rPr>
              <a:t>tape head</a:t>
            </a:r>
            <a:r>
              <a:rPr lang="en-GB" sz="2400"/>
              <a:t> which can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Read one cell at a time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write to one cell at a time.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Move left/right by one cell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A </a:t>
            </a:r>
            <a:r>
              <a:rPr lang="en-GB" sz="2400" i="1">
                <a:solidFill>
                  <a:srgbClr val="FF9966"/>
                </a:solidFill>
              </a:rPr>
              <a:t>FINITE set of states</a:t>
            </a:r>
            <a:r>
              <a:rPr lang="en-GB" sz="2400"/>
              <a:t>. </a:t>
            </a:r>
          </a:p>
          <a:p>
            <a:pPr lvl="1">
              <a:lnSpc>
                <a:spcPct val="110000"/>
              </a:lnSpc>
              <a:buClr>
                <a:schemeClr val="tx1"/>
              </a:buClr>
            </a:pPr>
            <a:r>
              <a:rPr lang="en-GB" sz="2000"/>
              <a:t>At any given time, machine is in one of the states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build="p"/>
    </p:bld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3645</TotalTime>
  <Words>3669</Words>
  <Application>Microsoft Macintosh PowerPoint</Application>
  <PresentationFormat>On-screen Show (4:3)</PresentationFormat>
  <Paragraphs>850</Paragraphs>
  <Slides>62</Slides>
  <Notes>41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4" baseType="lpstr">
      <vt:lpstr>Ripple</vt:lpstr>
      <vt:lpstr>Equation</vt:lpstr>
      <vt:lpstr>For last lecture…</vt:lpstr>
      <vt:lpstr>To put it in another way…</vt:lpstr>
      <vt:lpstr>Theory: Models of Computation</vt:lpstr>
      <vt:lpstr>Theory: Goals</vt:lpstr>
      <vt:lpstr>Self Readings:</vt:lpstr>
      <vt:lpstr>Theory: Models of Computation</vt:lpstr>
      <vt:lpstr>Theory: Goals</vt:lpstr>
      <vt:lpstr>Turing Machine (a picture!)</vt:lpstr>
      <vt:lpstr>Turing Machine (what is it?)</vt:lpstr>
      <vt:lpstr>Turing Machine (what is it?)</vt:lpstr>
      <vt:lpstr>Turing Machine (how it works!)</vt:lpstr>
      <vt:lpstr>Example: Bit Inverter</vt:lpstr>
      <vt:lpstr>Bit Inverter Machine (State Diagram)</vt:lpstr>
      <vt:lpstr>Bit Inverter Machine (State Diagram)</vt:lpstr>
      <vt:lpstr>TM (Bit Inverter program)</vt:lpstr>
      <vt:lpstr>TM (Bit Inverter program) - 2</vt:lpstr>
      <vt:lpstr>TM (Bit Inverter program) - 3</vt:lpstr>
      <vt:lpstr>TM (Bit Inverter program) - 4</vt:lpstr>
      <vt:lpstr>TM (Bit Inverter program) - 5</vt:lpstr>
      <vt:lpstr>TM (Bit Inverter program) - 6</vt:lpstr>
      <vt:lpstr>TM (Bit Inverter program) - 7</vt:lpstr>
      <vt:lpstr>Odd Parity Bit</vt:lpstr>
      <vt:lpstr>Odd Parity Bit Machine (State Diagram)</vt:lpstr>
      <vt:lpstr>Another Problem (in diff. notations)</vt:lpstr>
      <vt:lpstr>Example (Algorithm)</vt:lpstr>
      <vt:lpstr>Example (TM Program)</vt:lpstr>
      <vt:lpstr>Church-Turing Thesis</vt:lpstr>
      <vt:lpstr>Church-Turing Thesis (cont)</vt:lpstr>
      <vt:lpstr>PowerPoint Presentation</vt:lpstr>
      <vt:lpstr>Limits of Computabiltiy: </vt:lpstr>
      <vt:lpstr>Solvable Problems</vt:lpstr>
      <vt:lpstr>Computability</vt:lpstr>
      <vt:lpstr>Computability: The Halting Problem</vt:lpstr>
      <vt:lpstr>Informal Proof (by contradiction)</vt:lpstr>
      <vt:lpstr>First, Assume  program Solve(P,x) exist</vt:lpstr>
      <vt:lpstr>Now, to derive the contradiction….</vt:lpstr>
      <vt:lpstr>Now, to derive the contradiction….</vt:lpstr>
      <vt:lpstr>The Halting Problem: Some Remarks</vt:lpstr>
      <vt:lpstr>Unsolvable Problems (continued)</vt:lpstr>
      <vt:lpstr>Computational Complexity of  Solvable Problems</vt:lpstr>
      <vt:lpstr>Recall this table?</vt:lpstr>
      <vt:lpstr>Order of Growth of Running Time</vt:lpstr>
      <vt:lpstr>Order of Growth of Running Time</vt:lpstr>
      <vt:lpstr>Order of Growth of Running Time</vt:lpstr>
      <vt:lpstr>Fast and Slow Algorithms</vt:lpstr>
      <vt:lpstr>Time Complexity of Algorithms</vt:lpstr>
      <vt:lpstr>Complexity of Problems</vt:lpstr>
      <vt:lpstr>Remarks:</vt:lpstr>
      <vt:lpstr>Exponential Complexity Problems or Hard Problems</vt:lpstr>
      <vt:lpstr>The Complexity class NP</vt:lpstr>
      <vt:lpstr>Sample Problems in NP</vt:lpstr>
      <vt:lpstr>Min-Diff subsets (from T9)</vt:lpstr>
      <vt:lpstr>Min-Diff subsets: (Y/N answer)</vt:lpstr>
      <vt:lpstr>Bin Packing Problem</vt:lpstr>
      <vt:lpstr>Traveling Salesman Problem (TSP)</vt:lpstr>
      <vt:lpstr>TSP (status)</vt:lpstr>
      <vt:lpstr>Traveling Salesman Problem (2)</vt:lpstr>
      <vt:lpstr>Hardest Problems in NP</vt:lpstr>
      <vt:lpstr>Biggest OPEN Problem</vt:lpstr>
      <vt:lpstr>Summary</vt:lpstr>
      <vt:lpstr>Summary (continued)</vt:lpstr>
      <vt:lpstr>The End…</vt:lpstr>
    </vt:vector>
  </TitlesOfParts>
  <Company>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411</cp:revision>
  <cp:lastPrinted>2000-06-13T03:03:08Z</cp:lastPrinted>
  <dcterms:created xsi:type="dcterms:W3CDTF">2013-11-11T07:02:18Z</dcterms:created>
  <dcterms:modified xsi:type="dcterms:W3CDTF">2016-11-11T05:43:50Z</dcterms:modified>
</cp:coreProperties>
</file>