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notesSlides/notesSlide16.xml" ContentType="application/vnd.openxmlformats-officedocument.presentationml.notesSlide+xml"/>
  <Default Extension="xml" ContentType="application/xml"/>
  <Override PartName="/ppt/tableStyles.xml" ContentType="application/vnd.openxmlformats-officedocument.presentationml.tableStyles+xml"/>
  <Override PartName="/ppt/notesSlides/notesSlide31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28.xml" ContentType="application/vnd.openxmlformats-officedocument.presentationml.slide+xml"/>
  <Override PartName="/ppt/slides/slide21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Override PartName="/ppt/notesSlides/notesSlide30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27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4.xml" ContentType="application/vnd.openxmlformats-officedocument.presentationml.slide+xml"/>
  <Override PartName="/ppt/slides/slide19.xml" ContentType="application/vnd.openxmlformats-officedocument.presentationml.slide+xml"/>
  <Override PartName="/ppt/notesSlides/notesSlide8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12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slides/slide26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2.xml" ContentType="application/vnd.openxmlformats-officedocument.presentationml.notesSlide+xml"/>
  <Override PartName="/docProps/app.xml" ContentType="application/vnd.openxmlformats-officedocument.extended-properties+xml"/>
  <Override PartName="/ppt/notesSlides/notesSlide4.xml" ContentType="application/vnd.openxmlformats-officedocument.presentationml.notesSlide+xml"/>
  <Override PartName="/ppt/theme/theme3.xml" ContentType="application/vnd.openxmlformats-officedocument.theme+xml"/>
  <Override PartName="/ppt/slides/slide24.xml" ContentType="application/vnd.openxmlformats-officedocument.presentationml.slide+xml"/>
  <Override PartName="/ppt/notesSlides/notesSlide10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Override PartName="/ppt/notesSlides/notesSlide18.xml" ContentType="application/vnd.openxmlformats-officedocument.presentationml.notesSlide+xml"/>
  <Override PartName="/ppt/viewProps.xml" ContentType="application/vnd.openxmlformats-officedocument.presentationml.viewProps+xml"/>
  <Default Extension="jpeg" ContentType="image/jpeg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s/slide23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5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9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4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37"/>
  </p:notesMasterIdLst>
  <p:handoutMasterIdLst>
    <p:handoutMasterId r:id="rId38"/>
  </p:handoutMasterIdLst>
  <p:sldIdLst>
    <p:sldId id="613" r:id="rId2"/>
    <p:sldId id="615" r:id="rId3"/>
    <p:sldId id="616" r:id="rId4"/>
    <p:sldId id="621" r:id="rId5"/>
    <p:sldId id="622" r:id="rId6"/>
    <p:sldId id="617" r:id="rId7"/>
    <p:sldId id="625" r:id="rId8"/>
    <p:sldId id="624" r:id="rId9"/>
    <p:sldId id="627" r:id="rId10"/>
    <p:sldId id="628" r:id="rId11"/>
    <p:sldId id="629" r:id="rId12"/>
    <p:sldId id="630" r:id="rId13"/>
    <p:sldId id="631" r:id="rId14"/>
    <p:sldId id="632" r:id="rId15"/>
    <p:sldId id="633" r:id="rId16"/>
    <p:sldId id="634" r:id="rId17"/>
    <p:sldId id="635" r:id="rId18"/>
    <p:sldId id="636" r:id="rId19"/>
    <p:sldId id="637" r:id="rId20"/>
    <p:sldId id="638" r:id="rId21"/>
    <p:sldId id="639" r:id="rId22"/>
    <p:sldId id="648" r:id="rId23"/>
    <p:sldId id="649" r:id="rId24"/>
    <p:sldId id="650" r:id="rId25"/>
    <p:sldId id="652" r:id="rId26"/>
    <p:sldId id="653" r:id="rId27"/>
    <p:sldId id="646" r:id="rId28"/>
    <p:sldId id="620" r:id="rId29"/>
    <p:sldId id="654" r:id="rId30"/>
    <p:sldId id="658" r:id="rId31"/>
    <p:sldId id="640" r:id="rId32"/>
    <p:sldId id="641" r:id="rId33"/>
    <p:sldId id="642" r:id="rId34"/>
    <p:sldId id="643" r:id="rId35"/>
    <p:sldId id="644" r:id="rId36"/>
  </p:sldIdLst>
  <p:sldSz cx="9144000" cy="6858000" type="screen4x3"/>
  <p:notesSz cx="6742113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DCDCDC"/>
    <a:srgbClr val="C8C8C8"/>
    <a:srgbClr val="FFFFC8"/>
    <a:srgbClr val="0000FF"/>
    <a:srgbClr val="FF3300"/>
    <a:srgbClr val="FF0000"/>
    <a:srgbClr val="008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861" autoAdjust="0"/>
    <p:restoredTop sz="94576" autoAdjust="0"/>
  </p:normalViewPr>
  <p:slideViewPr>
    <p:cSldViewPr showGuides="1">
      <p:cViewPr>
        <p:scale>
          <a:sx n="66" d="100"/>
          <a:sy n="66" d="100"/>
        </p:scale>
        <p:origin x="-1104" y="-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 b="1"/>
            </a:lvl1pPr>
          </a:lstStyle>
          <a:p>
            <a:fld id="{44073F25-523F-7542-814C-07FFCB068FE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i="1"/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i="1"/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0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0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7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7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9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9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21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256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5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38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3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59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37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7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0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0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20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4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2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61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15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35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56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69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717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737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80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481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02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1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22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543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3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3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94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9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07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7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3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615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196263" cy="838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2955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US" sz="1200">
                <a:solidFill>
                  <a:srgbClr val="0000FF"/>
                </a:solidFill>
                <a:latin typeface="Book Antiqua" pitchFamily="1" charset="0"/>
              </a:rPr>
              <a:t>(UIT2201: Algorithms) Page </a:t>
            </a:r>
            <a:fld id="{68B0A280-7034-3346-BFCF-45DF8F18C320}" type="slidenum">
              <a:rPr lang="en-US" sz="1200">
                <a:solidFill>
                  <a:srgbClr val="0000FF"/>
                </a:solidFill>
                <a:latin typeface="Book Antiqua" pitchFamily="1" charset="0"/>
              </a:rPr>
              <a:pPr algn="l"/>
              <a:t>‹#›</a:t>
            </a:fld>
            <a:endParaRPr lang="en-US" sz="120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246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1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itchFamily="1" charset="0"/>
              </a:rPr>
              <a:t>Animation of Algorithm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70735"/>
                </a:solidFill>
              </a:rPr>
              <a:t>Goal:</a:t>
            </a:r>
            <a:r>
              <a:rPr lang="en-US"/>
              <a:t> 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 	To understand an algorithm by animating its execution, step-by-step.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F0000"/>
                </a:solidFill>
              </a:rPr>
              <a:t>Algorithm:</a:t>
            </a:r>
            <a:r>
              <a:rPr lang="en-US" sz="2400"/>
              <a:t> Sum 1-to-5 (find sum from 1 to 5)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    (Note: Similar to Sum 1-to-100, but shorter!!)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sz="2400"/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>
                <a:solidFill>
                  <a:srgbClr val="FF0000"/>
                </a:solidFill>
              </a:rPr>
              <a:t>Observe</a:t>
            </a:r>
            <a:r>
              <a:rPr lang="en-US"/>
              <a:t> carefully: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sequential operations/statements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conditional statements,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iterative statements,</a:t>
            </a:r>
          </a:p>
          <a:p>
            <a:pPr>
              <a:lnSpc>
                <a:spcPct val="8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440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440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440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440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440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1440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 + 2</a:t>
              </a:r>
            </a:p>
          </p:txBody>
        </p:sp>
        <p:sp>
          <p:nvSpPr>
            <p:cNvPr id="61441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441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441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441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1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2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1441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41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45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6451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1645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645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645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645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645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1645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2 + 1</a:t>
              </a:r>
            </a:p>
          </p:txBody>
        </p:sp>
        <p:sp>
          <p:nvSpPr>
            <p:cNvPr id="61645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645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646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6461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1646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646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849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8499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1850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850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850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850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1850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(3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1850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850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850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18509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1851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851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1851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20547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2054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2055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055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2055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2055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2055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2055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2055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</p:grpSp>
      <p:sp>
        <p:nvSpPr>
          <p:cNvPr id="620557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5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2055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056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2</a:t>
            </a:r>
            <a:r>
              <a:rPr lang="en-US" b="1" i="1" baseline="30000">
                <a:solidFill>
                  <a:srgbClr val="FF0000"/>
                </a:solidFill>
              </a:rPr>
              <a:t>nd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20561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2464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2464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2464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464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2464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3</a:t>
              </a:r>
            </a:p>
          </p:txBody>
        </p:sp>
        <p:sp>
          <p:nvSpPr>
            <p:cNvPr id="62464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3 + 3</a:t>
              </a:r>
            </a:p>
          </p:txBody>
        </p:sp>
        <p:sp>
          <p:nvSpPr>
            <p:cNvPr id="62465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2465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2465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2465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5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3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2465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65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2465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283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283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283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283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284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284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3 + 1</a:t>
              </a:r>
            </a:p>
          </p:txBody>
        </p:sp>
        <p:sp>
          <p:nvSpPr>
            <p:cNvPr id="63284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284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284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2845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4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3284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284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32849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8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488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488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488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488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488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488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(4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3489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489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489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4893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9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3489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489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3489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6931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693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693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693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693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693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3693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693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694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</p:grpSp>
      <p:sp>
        <p:nvSpPr>
          <p:cNvPr id="636941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4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3694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694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3</a:t>
            </a:r>
            <a:r>
              <a:rPr lang="en-US" b="1" i="1" baseline="30000">
                <a:solidFill>
                  <a:srgbClr val="FF0000"/>
                </a:solidFill>
              </a:rPr>
              <a:t>rd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36945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38979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3898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3898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898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3898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</a:t>
              </a:r>
            </a:p>
          </p:txBody>
        </p:sp>
        <p:sp>
          <p:nvSpPr>
            <p:cNvPr id="63898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6 + 4</a:t>
              </a:r>
            </a:p>
          </p:txBody>
        </p:sp>
        <p:sp>
          <p:nvSpPr>
            <p:cNvPr id="63898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3898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3898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38989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9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4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3899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899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3899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1027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4102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103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103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103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103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4 + 1</a:t>
              </a:r>
            </a:p>
          </p:txBody>
        </p:sp>
        <p:sp>
          <p:nvSpPr>
            <p:cNvPr id="64103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103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103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1037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3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103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104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41041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89827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  <a:endParaRPr lang="en-GB" sz="1800"/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sp>
        <p:nvSpPr>
          <p:cNvPr id="589829" name="Text Box 5"/>
          <p:cNvSpPr txBox="1">
            <a:spLocks noChangeArrowheads="1"/>
          </p:cNvSpPr>
          <p:nvPr/>
        </p:nvSpPr>
        <p:spPr bwMode="auto">
          <a:xfrm>
            <a:off x="4953000" y="2225675"/>
            <a:ext cx="4038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>
                <a:solidFill>
                  <a:srgbClr val="0000CC"/>
                </a:solidFill>
              </a:rPr>
              <a:t>Let’s </a:t>
            </a:r>
            <a:r>
              <a:rPr lang="en-US" b="1" i="1">
                <a:solidFill>
                  <a:srgbClr val="0000CC"/>
                </a:solidFill>
              </a:rPr>
              <a:t>animate</a:t>
            </a:r>
            <a:r>
              <a:rPr lang="en-US">
                <a:solidFill>
                  <a:srgbClr val="0000CC"/>
                </a:solidFill>
              </a:rPr>
              <a:t> the execution of this simple algorithm.</a:t>
            </a:r>
            <a:r>
              <a:rPr lang="en-US"/>
              <a:t> </a:t>
            </a:r>
            <a:endParaRPr lang="en-US">
              <a:latin typeface="Arial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98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307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430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30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30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30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30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(5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430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30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30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3085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8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4308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308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43089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512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451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51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51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51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451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451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51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51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</a:t>
              </a:r>
            </a:p>
          </p:txBody>
        </p:sp>
      </p:grpSp>
      <p:sp>
        <p:nvSpPr>
          <p:cNvPr id="645133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3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4513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13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4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4513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048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048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6048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048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048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048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</a:t>
              </a:r>
            </a:p>
          </p:txBody>
        </p:sp>
        <p:sp>
          <p:nvSpPr>
            <p:cNvPr id="66048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10 + 5</a:t>
              </a:r>
            </a:p>
          </p:txBody>
        </p:sp>
        <p:sp>
          <p:nvSpPr>
            <p:cNvPr id="66049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049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049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049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5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6049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049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  <p:sp>
        <p:nvSpPr>
          <p:cNvPr id="66049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53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2531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6253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253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253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253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253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5 + 1</a:t>
              </a:r>
            </a:p>
          </p:txBody>
        </p:sp>
        <p:sp>
          <p:nvSpPr>
            <p:cNvPr id="66253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253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254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2541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4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6254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254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  <p:sp>
        <p:nvSpPr>
          <p:cNvPr id="662545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4579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6458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458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458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458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458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(6 &gt; 5)?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YES</a:t>
              </a:r>
            </a:p>
          </p:txBody>
        </p:sp>
        <p:sp>
          <p:nvSpPr>
            <p:cNvPr id="66458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458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458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4589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9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>
                <a:solidFill>
                  <a:srgbClr val="0000CC"/>
                </a:solidFill>
              </a:rPr>
              <a:t>  YES </a:t>
            </a:r>
            <a:r>
              <a:rPr lang="en-US" sz="1800" b="1">
                <a:solidFill>
                  <a:srgbClr val="0000CC"/>
                </a:solidFill>
                <a:sym typeface="Wingdings" pitchFamily="1" charset="2"/>
              </a:rPr>
              <a:t> execute Step 7 next.</a:t>
            </a:r>
            <a:r>
              <a:rPr lang="en-US" sz="1800" b="1"/>
              <a:t> </a:t>
            </a:r>
          </a:p>
        </p:txBody>
      </p:sp>
      <p:sp>
        <p:nvSpPr>
          <p:cNvPr id="66459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459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5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  <p:sp>
        <p:nvSpPr>
          <p:cNvPr id="664593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67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6867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7.           	yes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  print out the value of sum</a:t>
            </a:r>
            <a:r>
              <a:rPr lang="en-GB" sz="2000"/>
              <a:t> </a:t>
            </a:r>
          </a:p>
        </p:txBody>
      </p:sp>
      <p:grpSp>
        <p:nvGrpSpPr>
          <p:cNvPr id="6686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686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86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686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686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7.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finish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8)</a:t>
              </a:r>
            </a:p>
          </p:txBody>
        </p:sp>
        <p:sp>
          <p:nvSpPr>
            <p:cNvPr id="6686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686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686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68685" name="AutoShape 13"/>
          <p:cNvSpPr>
            <a:spLocks noChangeArrowheads="1"/>
          </p:cNvSpPr>
          <p:nvPr/>
        </p:nvSpPr>
        <p:spPr bwMode="auto">
          <a:xfrm>
            <a:off x="76200" y="4800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68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finish </a:t>
            </a:r>
            <a:r>
              <a:rPr lang="en-US" sz="1800" b="1">
                <a:solidFill>
                  <a:srgbClr val="0000CC"/>
                </a:solidFill>
              </a:rPr>
              <a:t>(Step 8)</a:t>
            </a:r>
          </a:p>
          <a:p>
            <a:pPr algn="l" eaLnBrk="1" hangingPunct="1"/>
            <a:r>
              <a:rPr lang="en-US" sz="1800" b="1"/>
              <a:t>   (exit the iterative loop!) </a:t>
            </a:r>
          </a:p>
        </p:txBody>
      </p:sp>
      <p:sp>
        <p:nvSpPr>
          <p:cNvPr id="66868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868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7.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&amp; exit the iterative loop </a:t>
            </a:r>
          </a:p>
        </p:txBody>
      </p:sp>
      <p:sp>
        <p:nvSpPr>
          <p:cNvPr id="668690" name="Rectangle 18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072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finish:     print out the value of sum</a:t>
            </a:r>
            <a:r>
              <a:rPr lang="en-GB" sz="2000"/>
              <a:t> </a:t>
            </a:r>
          </a:p>
        </p:txBody>
      </p:sp>
      <p:grpSp>
        <p:nvGrpSpPr>
          <p:cNvPr id="6707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07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07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07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6</a:t>
              </a:r>
            </a:p>
          </p:txBody>
        </p:sp>
        <p:sp>
          <p:nvSpPr>
            <p:cNvPr id="6707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8.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Print to output</a:t>
              </a:r>
              <a:endParaRPr lang="en-US" sz="1800" b="1">
                <a:solidFill>
                  <a:srgbClr val="0000CC"/>
                </a:solidFill>
                <a:latin typeface="Arial" pitchFamily="1" charset="0"/>
              </a:endParaRPr>
            </a:p>
          </p:txBody>
        </p:sp>
        <p:sp>
          <p:nvSpPr>
            <p:cNvPr id="6707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07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07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15</a:t>
              </a:r>
            </a:p>
          </p:txBody>
        </p:sp>
      </p:grpSp>
      <p:sp>
        <p:nvSpPr>
          <p:cNvPr id="670733" name="AutoShape 13"/>
          <p:cNvSpPr>
            <a:spLocks noChangeArrowheads="1"/>
          </p:cNvSpPr>
          <p:nvPr/>
        </p:nvSpPr>
        <p:spPr bwMode="auto">
          <a:xfrm>
            <a:off x="76200" y="5257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734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Print statement;</a:t>
            </a:r>
          </a:p>
          <a:p>
            <a:pPr algn="l" eaLnBrk="1" hangingPunct="1"/>
            <a:r>
              <a:rPr lang="en-US" sz="1800" b="1"/>
              <a:t>  print to output the value of sum </a:t>
            </a:r>
          </a:p>
        </p:txBody>
      </p:sp>
      <p:sp>
        <p:nvSpPr>
          <p:cNvPr id="670735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0736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8.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print output and END</a:t>
            </a:r>
          </a:p>
        </p:txBody>
      </p:sp>
      <p:sp>
        <p:nvSpPr>
          <p:cNvPr id="670737" name="Rectangle 17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70738" name="Group 18"/>
          <p:cNvGrpSpPr>
            <a:grpSpLocks/>
          </p:cNvGrpSpPr>
          <p:nvPr/>
        </p:nvGrpSpPr>
        <p:grpSpPr bwMode="auto">
          <a:xfrm>
            <a:off x="2819400" y="5562600"/>
            <a:ext cx="2286000" cy="990600"/>
            <a:chOff x="528" y="1680"/>
            <a:chExt cx="1440" cy="624"/>
          </a:xfrm>
        </p:grpSpPr>
        <p:sp>
          <p:nvSpPr>
            <p:cNvPr id="670739" name="Rectangle 19"/>
            <p:cNvSpPr>
              <a:spLocks noChangeArrowheads="1"/>
            </p:cNvSpPr>
            <p:nvPr/>
          </p:nvSpPr>
          <p:spPr bwMode="auto">
            <a:xfrm>
              <a:off x="528" y="1680"/>
              <a:ext cx="1440" cy="247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45720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1800" b="1">
                  <a:solidFill>
                    <a:srgbClr val="0000CC"/>
                  </a:solidFill>
                </a:rPr>
                <a:t> Output of Algorithm:</a:t>
              </a:r>
            </a:p>
          </p:txBody>
        </p:sp>
        <p:sp>
          <p:nvSpPr>
            <p:cNvPr id="670740" name="Rectangle 20"/>
            <p:cNvSpPr>
              <a:spLocks noChangeArrowheads="1"/>
            </p:cNvSpPr>
            <p:nvPr/>
          </p:nvSpPr>
          <p:spPr bwMode="auto">
            <a:xfrm>
              <a:off x="528" y="1923"/>
              <a:ext cx="1440" cy="381"/>
            </a:xfrm>
            <a:prstGeom prst="rect">
              <a:avLst/>
            </a:prstGeom>
            <a:solidFill>
              <a:srgbClr val="FFFF00"/>
            </a:solidFill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pPr algn="l"/>
              <a:r>
                <a:rPr lang="en-US" sz="2000" b="1">
                  <a:solidFill>
                    <a:srgbClr val="FF3300"/>
                  </a:solidFill>
                  <a:latin typeface="Courier New" pitchFamily="1" charset="0"/>
                </a:rPr>
                <a:t>15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7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 </a:t>
            </a:r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 Summary of Steps:</a:t>
            </a:r>
          </a:p>
          <a:p>
            <a:pPr lvl="1"/>
            <a:r>
              <a:rPr lang="en-US" sz="2000"/>
              <a:t>1, 2, (3,4,5,6), (3,4,5,6), (3,4,5,6), (3,4,5,6), (3,4,5,7), 8</a:t>
            </a:r>
          </a:p>
          <a:p>
            <a:r>
              <a:rPr lang="en-US"/>
              <a:t>Note the sequential execution, except for</a:t>
            </a:r>
          </a:p>
          <a:p>
            <a:pPr lvl="1"/>
            <a:r>
              <a:rPr lang="en-US"/>
              <a:t>Conditional statements</a:t>
            </a:r>
          </a:p>
          <a:p>
            <a:pPr lvl="1"/>
            <a:r>
              <a:rPr lang="en-US"/>
              <a:t>Goto statements</a:t>
            </a:r>
          </a:p>
          <a:p>
            <a:pPr lvl="1"/>
            <a:r>
              <a:rPr lang="en-US"/>
              <a:t>iterative statements</a:t>
            </a:r>
          </a:p>
          <a:p>
            <a:r>
              <a:rPr lang="en-US"/>
              <a:t>Questions:</a:t>
            </a:r>
          </a:p>
          <a:p>
            <a:pPr lvl="1"/>
            <a:r>
              <a:rPr lang="en-US"/>
              <a:t>Where is the “loop-body”?</a:t>
            </a:r>
          </a:p>
          <a:p>
            <a:pPr lvl="1"/>
            <a:r>
              <a:rPr lang="en-US"/>
              <a:t>How many iteration of the loop-body?</a:t>
            </a:r>
          </a:p>
          <a:p>
            <a:pPr lvl="1"/>
            <a:r>
              <a:rPr lang="en-US"/>
              <a:t>How many times is the loop-test done?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Explore further (DIY)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did Sum 1-to-5  (instead of Sum 1-to-100)</a:t>
            </a:r>
          </a:p>
          <a:p>
            <a:r>
              <a:rPr lang="en-US"/>
              <a:t>DIY: Simulate the execution for the original algorithm for Sum 1-to-100?</a:t>
            </a:r>
          </a:p>
          <a:p>
            <a:endParaRPr lang="en-US"/>
          </a:p>
          <a:p>
            <a:r>
              <a:rPr lang="en-US"/>
              <a:t>(Use the following “ending”-slides to help you.)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77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2771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7277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7277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277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277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277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7277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100)?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(100 &gt; 100)?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7277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277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278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72781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8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100)?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7278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278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99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187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9187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>
                <a:solidFill>
                  <a:srgbClr val="FF0000"/>
                </a:solidFill>
              </a:rPr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  <a:endParaRPr lang="en-GB" sz="1800"/>
          </a:p>
        </p:txBody>
      </p:sp>
      <p:sp>
        <p:nvSpPr>
          <p:cNvPr id="59187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grpSp>
        <p:nvGrpSpPr>
          <p:cNvPr id="59187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59187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187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59188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59188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0.</a:t>
              </a:r>
            </a:p>
          </p:txBody>
        </p:sp>
        <p:sp>
          <p:nvSpPr>
            <p:cNvPr id="59188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9188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59188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</p:grpSp>
      <p:sp>
        <p:nvSpPr>
          <p:cNvPr id="591885" name="AutoShape 13"/>
          <p:cNvSpPr>
            <a:spLocks noChangeArrowheads="1"/>
          </p:cNvSpPr>
          <p:nvPr/>
        </p:nvSpPr>
        <p:spPr bwMode="auto">
          <a:xfrm>
            <a:off x="76200" y="23622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1886" name="AutoShape 14"/>
          <p:cNvSpPr>
            <a:spLocks noChangeArrowheads="1"/>
          </p:cNvSpPr>
          <p:nvPr/>
        </p:nvSpPr>
        <p:spPr bwMode="auto">
          <a:xfrm>
            <a:off x="5638800" y="5334000"/>
            <a:ext cx="2743200" cy="1219200"/>
          </a:xfrm>
          <a:prstGeom prst="upArrowCallout">
            <a:avLst>
              <a:gd name="adj1" fmla="val 19792"/>
              <a:gd name="adj2" fmla="val 28125"/>
              <a:gd name="adj3" fmla="val 17653"/>
              <a:gd name="adj4" fmla="val 66667"/>
            </a:avLst>
          </a:prstGeom>
          <a:solidFill>
            <a:srgbClr val="FFFFC8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r>
              <a:rPr lang="en-US" sz="2000" b="1" i="1">
                <a:solidFill>
                  <a:srgbClr val="FF3300"/>
                </a:solidFill>
              </a:rPr>
              <a:t>Our abstract model </a:t>
            </a:r>
          </a:p>
          <a:p>
            <a:r>
              <a:rPr lang="en-US" sz="2000" b="1" i="1">
                <a:solidFill>
                  <a:srgbClr val="FF3300"/>
                </a:solidFill>
              </a:rPr>
              <a:t>of the computer</a:t>
            </a:r>
          </a:p>
        </p:txBody>
      </p:sp>
      <p:sp>
        <p:nvSpPr>
          <p:cNvPr id="591887" name="Text Box 15"/>
          <p:cNvSpPr txBox="1">
            <a:spLocks noChangeArrowheads="1"/>
          </p:cNvSpPr>
          <p:nvPr/>
        </p:nvSpPr>
        <p:spPr bwMode="auto">
          <a:xfrm>
            <a:off x="5181600" y="2073275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Initial state of</a:t>
            </a:r>
          </a:p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   the algorithm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993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79939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grpSp>
        <p:nvGrpSpPr>
          <p:cNvPr id="679940" name="Group 4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79941" name="Rectangle 5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9942" name="Rectangle 6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79943" name="Rectangle 7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79944" name="Rectangle 8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79945" name="Text Box 9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79946" name="Rectangle 10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79947" name="Rectangle 11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4950</a:t>
              </a:r>
            </a:p>
          </p:txBody>
        </p:sp>
      </p:grpSp>
      <p:sp>
        <p:nvSpPr>
          <p:cNvPr id="679948" name="AutoShape 12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49" name="AutoShape 13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Step 3 and </a:t>
            </a:r>
          </a:p>
          <a:p>
            <a:pPr algn="l" eaLnBrk="1" hangingPunct="1"/>
            <a:r>
              <a:rPr lang="en-US" sz="1800" b="1"/>
              <a:t>Execute the loop-body again.  </a:t>
            </a:r>
          </a:p>
        </p:txBody>
      </p:sp>
      <p:sp>
        <p:nvSpPr>
          <p:cNvPr id="679950" name="Line 14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9951" name="Text Box 15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99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</a:t>
            </a:r>
          </a:p>
        </p:txBody>
      </p:sp>
      <p:sp>
        <p:nvSpPr>
          <p:cNvPr id="679952" name="Rectangle 16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7171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4717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4717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717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717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717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100</a:t>
              </a:r>
            </a:p>
          </p:txBody>
        </p:sp>
        <p:sp>
          <p:nvSpPr>
            <p:cNvPr id="64717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4950 + 100</a:t>
              </a:r>
            </a:p>
          </p:txBody>
        </p:sp>
        <p:sp>
          <p:nvSpPr>
            <p:cNvPr id="64717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717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718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47181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8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Add 100 to sum;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718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718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6576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49219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49220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4922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4922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922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4922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4922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100 + 1</a:t>
              </a:r>
            </a:p>
          </p:txBody>
        </p:sp>
        <p:sp>
          <p:nvSpPr>
            <p:cNvPr id="64922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4922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4922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49229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3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Increment k;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4923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923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733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round of loop-body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51267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5126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5126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5127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127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5127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5127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100)?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(101 &gt; 100)?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YES</a:t>
              </a:r>
            </a:p>
          </p:txBody>
        </p:sp>
        <p:sp>
          <p:nvSpPr>
            <p:cNvPr id="65127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5127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5127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51277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78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100)?</a:t>
            </a:r>
          </a:p>
          <a:p>
            <a:pPr algn="l" eaLnBrk="1" hangingPunct="1"/>
            <a:r>
              <a:rPr lang="en-US" sz="1800" b="1"/>
              <a:t>  </a:t>
            </a:r>
            <a:r>
              <a:rPr lang="en-US" sz="1800" b="1">
                <a:solidFill>
                  <a:srgbClr val="0000CC"/>
                </a:solidFill>
              </a:rPr>
              <a:t>YES </a:t>
            </a:r>
            <a:r>
              <a:rPr lang="en-US" sz="1800" b="1">
                <a:solidFill>
                  <a:srgbClr val="0000CC"/>
                </a:solidFill>
                <a:sym typeface="Wingdings" pitchFamily="1" charset="2"/>
              </a:rPr>
              <a:t> execute Step 7 next.</a:t>
            </a:r>
            <a:r>
              <a:rPr lang="en-US" sz="1800" b="1"/>
              <a:t> </a:t>
            </a:r>
          </a:p>
        </p:txBody>
      </p:sp>
      <p:sp>
        <p:nvSpPr>
          <p:cNvPr id="651279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1280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100</a:t>
            </a:r>
            <a:r>
              <a:rPr lang="en-US" b="1" i="1" baseline="30000">
                <a:solidFill>
                  <a:srgbClr val="FF0000"/>
                </a:solidFill>
              </a:rPr>
              <a:t>th</a:t>
            </a:r>
            <a:r>
              <a:rPr lang="en-US" b="1" i="1">
                <a:solidFill>
                  <a:srgbClr val="FF0000"/>
                </a:solidFill>
              </a:rPr>
              <a:t> loop-test</a:t>
            </a:r>
            <a:r>
              <a:rPr lang="en-US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5331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Sum-1-to-100;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100)?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7.           	yes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  print out the value of sum</a:t>
            </a:r>
            <a:r>
              <a:rPr lang="en-GB" sz="2000"/>
              <a:t> </a:t>
            </a:r>
          </a:p>
        </p:txBody>
      </p:sp>
      <p:sp>
        <p:nvSpPr>
          <p:cNvPr id="65331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5331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5331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331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5332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101</a:t>
              </a:r>
            </a:p>
          </p:txBody>
        </p:sp>
        <p:sp>
          <p:nvSpPr>
            <p:cNvPr id="65332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7.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finish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8)</a:t>
              </a:r>
            </a:p>
          </p:txBody>
        </p:sp>
        <p:sp>
          <p:nvSpPr>
            <p:cNvPr id="65332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5332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533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5050</a:t>
              </a:r>
            </a:p>
          </p:txBody>
        </p:sp>
      </p:grpSp>
      <p:sp>
        <p:nvSpPr>
          <p:cNvPr id="653325" name="AutoShape 13"/>
          <p:cNvSpPr>
            <a:spLocks noChangeArrowheads="1"/>
          </p:cNvSpPr>
          <p:nvPr/>
        </p:nvSpPr>
        <p:spPr bwMode="auto">
          <a:xfrm>
            <a:off x="76200" y="4800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2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finish </a:t>
            </a:r>
            <a:r>
              <a:rPr lang="en-US" sz="1800" b="1">
                <a:solidFill>
                  <a:srgbClr val="0000CC"/>
                </a:solidFill>
              </a:rPr>
              <a:t>(Step 8)</a:t>
            </a:r>
          </a:p>
          <a:p>
            <a:pPr algn="l" eaLnBrk="1" hangingPunct="1"/>
            <a:r>
              <a:rPr lang="en-US" sz="1800" b="1"/>
              <a:t>   (exit the iterative loop!) </a:t>
            </a:r>
          </a:p>
        </p:txBody>
      </p:sp>
      <p:sp>
        <p:nvSpPr>
          <p:cNvPr id="65332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332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7.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&amp; exit the iterative loop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0067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1.            sum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</a:t>
            </a:r>
            <a:r>
              <a:rPr lang="en-GB" sz="1800">
                <a:solidFill>
                  <a:srgbClr val="FF0000"/>
                </a:solidFill>
              </a:rPr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0068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</a:t>
            </a:r>
          </a:p>
        </p:txBody>
      </p:sp>
      <p:grpSp>
        <p:nvGrpSpPr>
          <p:cNvPr id="600069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0070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0071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0072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???</a:t>
              </a:r>
            </a:p>
          </p:txBody>
        </p:sp>
        <p:sp>
          <p:nvSpPr>
            <p:cNvPr id="600073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1.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</a:t>
              </a:r>
              <a:r>
                <a:rPr lang="en-US" sz="1800" b="1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 0;</a:t>
              </a:r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0074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0075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0076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0</a:t>
              </a:r>
            </a:p>
          </p:txBody>
        </p:sp>
      </p:grpSp>
      <p:sp>
        <p:nvSpPr>
          <p:cNvPr id="600077" name="AutoShape 13"/>
          <p:cNvSpPr>
            <a:spLocks noChangeArrowheads="1"/>
          </p:cNvSpPr>
          <p:nvPr/>
        </p:nvSpPr>
        <p:spPr bwMode="auto">
          <a:xfrm>
            <a:off x="76200" y="2667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0078" name="Text Box 14"/>
          <p:cNvSpPr txBox="1">
            <a:spLocks noChangeArrowheads="1"/>
          </p:cNvSpPr>
          <p:nvPr/>
        </p:nvSpPr>
        <p:spPr bwMode="auto">
          <a:xfrm>
            <a:off x="5181600" y="2073275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Start of execution, </a:t>
            </a:r>
          </a:p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   at Step 1.</a:t>
            </a:r>
          </a:p>
        </p:txBody>
      </p:sp>
      <p:sp>
        <p:nvSpPr>
          <p:cNvPr id="600079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value of 0 is stored in the</a:t>
            </a:r>
            <a:br>
              <a:rPr lang="en-US" sz="1800" b="1"/>
            </a:br>
            <a:r>
              <a:rPr lang="en-US" sz="1800" b="1"/>
              <a:t>storage box called sum.</a:t>
            </a:r>
          </a:p>
        </p:txBody>
      </p:sp>
      <p:sp>
        <p:nvSpPr>
          <p:cNvPr id="600080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211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3300"/>
                </a:solidFill>
              </a:rPr>
              <a:t>2.            k </a:t>
            </a:r>
            <a:r>
              <a:rPr lang="en-GB" sz="1800">
                <a:solidFill>
                  <a:srgbClr val="FF3300"/>
                </a:solidFill>
                <a:sym typeface="Wingdings" pitchFamily="1" charset="2"/>
              </a:rPr>
              <a:t></a:t>
            </a:r>
            <a:r>
              <a:rPr lang="en-GB" sz="1800">
                <a:solidFill>
                  <a:srgbClr val="FF3300"/>
                </a:solidFill>
              </a:rPr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211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211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211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212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</a:t>
              </a:r>
            </a:p>
          </p:txBody>
        </p:sp>
        <p:sp>
          <p:nvSpPr>
            <p:cNvPr id="60212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2.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</a:t>
              </a:r>
              <a:r>
                <a:rPr lang="en-US" sz="1800" b="1">
                  <a:solidFill>
                    <a:srgbClr val="FF0000"/>
                  </a:solidFill>
                  <a:latin typeface="Arial" pitchFamily="1" charset="0"/>
                  <a:sym typeface="Wingdings" pitchFamily="1" charset="2"/>
                </a:rPr>
                <a:t> 1;</a:t>
              </a:r>
              <a:endParaRPr lang="en-US" sz="1800" b="1">
                <a:solidFill>
                  <a:srgbClr val="FF0000"/>
                </a:solidFill>
                <a:latin typeface="Arial" pitchFamily="1" charset="0"/>
              </a:endParaRPr>
            </a:p>
          </p:txBody>
        </p:sp>
        <p:sp>
          <p:nvSpPr>
            <p:cNvPr id="60212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212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212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0</a:t>
              </a:r>
            </a:p>
          </p:txBody>
        </p:sp>
      </p:grpSp>
      <p:sp>
        <p:nvSpPr>
          <p:cNvPr id="602125" name="AutoShape 13"/>
          <p:cNvSpPr>
            <a:spLocks noChangeArrowheads="1"/>
          </p:cNvSpPr>
          <p:nvPr/>
        </p:nvSpPr>
        <p:spPr bwMode="auto">
          <a:xfrm>
            <a:off x="76200" y="3048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27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value of 1 is stored in the</a:t>
            </a:r>
            <a:br>
              <a:rPr lang="en-US" sz="1800" b="1"/>
            </a:br>
            <a:r>
              <a:rPr lang="en-US" sz="1800" b="1"/>
              <a:t>storage box called k.</a:t>
            </a:r>
          </a:p>
        </p:txBody>
      </p:sp>
      <p:sp>
        <p:nvSpPr>
          <p:cNvPr id="602128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2129" name="Text Box 17"/>
          <p:cNvSpPr txBox="1">
            <a:spLocks noChangeArrowheads="1"/>
          </p:cNvSpPr>
          <p:nvPr/>
        </p:nvSpPr>
        <p:spPr bwMode="auto">
          <a:xfrm>
            <a:off x="5181600" y="2073275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2.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593923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593925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593926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3927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593928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  <p:sp>
          <p:nvSpPr>
            <p:cNvPr id="593929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3.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sum + k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0 + 1</a:t>
              </a:r>
            </a:p>
          </p:txBody>
        </p:sp>
        <p:sp>
          <p:nvSpPr>
            <p:cNvPr id="593930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593931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593932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593933" name="AutoShape 13"/>
          <p:cNvSpPr>
            <a:spLocks noChangeArrowheads="1"/>
          </p:cNvSpPr>
          <p:nvPr/>
        </p:nvSpPr>
        <p:spPr bwMode="auto">
          <a:xfrm>
            <a:off x="76200" y="34290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35" name="AutoShape 15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new value of sum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593936" name="Line 16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37" name="Text Box 17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3.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start of “body-of-loop”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8258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8259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8260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8261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8262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8263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8264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08265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4.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k + 1 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1 + 1</a:t>
              </a:r>
            </a:p>
          </p:txBody>
        </p:sp>
        <p:sp>
          <p:nvSpPr>
            <p:cNvPr id="608266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8267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8268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08269" name="AutoShape 13"/>
          <p:cNvSpPr>
            <a:spLocks noChangeArrowheads="1"/>
          </p:cNvSpPr>
          <p:nvPr/>
        </p:nvSpPr>
        <p:spPr bwMode="auto">
          <a:xfrm>
            <a:off x="76200" y="3733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70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Assignment statement;</a:t>
            </a:r>
          </a:p>
          <a:p>
            <a:pPr algn="l" eaLnBrk="1" hangingPunct="1"/>
            <a:r>
              <a:rPr lang="en-US" sz="1800" b="1"/>
              <a:t>The new value of k is stored; </a:t>
            </a:r>
          </a:p>
          <a:p>
            <a:pPr algn="l" eaLnBrk="1" hangingPunct="1"/>
            <a:r>
              <a:rPr lang="en-US" sz="1800" b="1"/>
              <a:t>the old value is gone.</a:t>
            </a:r>
          </a:p>
        </p:txBody>
      </p:sp>
      <p:sp>
        <p:nvSpPr>
          <p:cNvPr id="608271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8272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4.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inside “body-of-loop”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210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06211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6.           	no 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06212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06213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06214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6215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06216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06217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5.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(k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(2 &gt; 5)?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= NO</a:t>
              </a:r>
            </a:p>
          </p:txBody>
        </p:sp>
        <p:sp>
          <p:nvSpPr>
            <p:cNvPr id="606218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06219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06220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06221" name="AutoShape 13"/>
          <p:cNvSpPr>
            <a:spLocks noChangeArrowheads="1"/>
          </p:cNvSpPr>
          <p:nvPr/>
        </p:nvSpPr>
        <p:spPr bwMode="auto">
          <a:xfrm>
            <a:off x="76200" y="41148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2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Condition check: </a:t>
            </a:r>
          </a:p>
          <a:p>
            <a:pPr algn="l" eaLnBrk="1" hangingPunct="1"/>
            <a:r>
              <a:rPr lang="en-US" sz="1800" b="1"/>
              <a:t>  evaluate (k &gt; 5)?</a:t>
            </a:r>
          </a:p>
          <a:p>
            <a:pPr algn="l" eaLnBrk="1" hangingPunct="1"/>
            <a:r>
              <a:rPr lang="en-US" sz="1800" b="1"/>
              <a:t>  NO </a:t>
            </a:r>
            <a:r>
              <a:rPr lang="en-US" sz="1800" b="1">
                <a:sym typeface="Wingdings" pitchFamily="1" charset="2"/>
              </a:rPr>
              <a:t> execute Step 6 next.</a:t>
            </a:r>
            <a:r>
              <a:rPr lang="en-US" sz="1800" b="1"/>
              <a:t> </a:t>
            </a:r>
          </a:p>
        </p:txBody>
      </p:sp>
      <p:sp>
        <p:nvSpPr>
          <p:cNvPr id="606223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6224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5.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loop-test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4" name="Rectangle 2"/>
          <p:cNvSpPr>
            <a:spLocks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en-GB" sz="3600"/>
              <a:t>Simulating an </a:t>
            </a:r>
            <a:r>
              <a:rPr lang="en-GB" sz="3600" i="1">
                <a:solidFill>
                  <a:srgbClr val="FF0000"/>
                </a:solidFill>
              </a:rPr>
              <a:t>Algorithm</a:t>
            </a:r>
          </a:p>
        </p:txBody>
      </p:sp>
      <p:sp>
        <p:nvSpPr>
          <p:cNvPr id="612355" name="AutoShape 3"/>
          <p:cNvSpPr>
            <a:spLocks noChangeArrowheads="1"/>
          </p:cNvSpPr>
          <p:nvPr>
            <p:ph type="body" sz="half" idx="1"/>
          </p:nvPr>
        </p:nvSpPr>
        <p:spPr>
          <a:xfrm>
            <a:off x="381000" y="2117725"/>
            <a:ext cx="4464050" cy="3673475"/>
          </a:xfrm>
          <a:prstGeom prst="roundRect">
            <a:avLst>
              <a:gd name="adj" fmla="val 16667"/>
            </a:avLst>
          </a:prstGeom>
          <a:noFill/>
          <a:ln w="25400">
            <a:solidFill>
              <a:srgbClr val="0000FF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 u="sng"/>
              <a:t>ALGORITHM Sum-1-to-5;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1.            sum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0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2.            k </a:t>
            </a:r>
            <a:r>
              <a:rPr lang="en-GB" sz="1800">
                <a:sym typeface="Wingdings" pitchFamily="1" charset="2"/>
              </a:rPr>
              <a:t></a:t>
            </a:r>
            <a:r>
              <a:rPr lang="en-GB" sz="1800"/>
              <a:t> 1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repeat:   add k to sum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4.            add 1 to k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5.            Is (k &gt; 5)?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>
                <a:solidFill>
                  <a:srgbClr val="FF0000"/>
                </a:solidFill>
              </a:rPr>
              <a:t>6.           	no  </a:t>
            </a:r>
            <a:r>
              <a:rPr lang="en-GB" sz="1800">
                <a:solidFill>
                  <a:srgbClr val="FF0000"/>
                </a:solidFill>
                <a:sym typeface="Wingdings" pitchFamily="1" charset="2"/>
              </a:rPr>
              <a:t></a:t>
            </a:r>
            <a:r>
              <a:rPr lang="en-GB" sz="1800">
                <a:solidFill>
                  <a:srgbClr val="FF0000"/>
                </a:solidFill>
              </a:rPr>
              <a:t> goto repeat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7.           	yes </a:t>
            </a:r>
            <a:r>
              <a:rPr lang="en-GB" sz="1800">
                <a:sym typeface="Wingdings" pitchFamily="1" charset="2"/>
              </a:rPr>
              <a:t></a:t>
            </a:r>
            <a:r>
              <a:rPr lang="en-GB" sz="1800"/>
              <a:t> goto finish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GB" sz="1800"/>
              <a:t>Finish:   print out the value of sum</a:t>
            </a:r>
            <a:r>
              <a:rPr lang="en-GB" sz="2000"/>
              <a:t> </a:t>
            </a: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8975" y="1143000"/>
            <a:ext cx="7921625" cy="576263"/>
          </a:xfrm>
          <a:prstGeom prst="rect">
            <a:avLst/>
          </a:pr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866775" lvl="1" indent="-384175" algn="l">
              <a:lnSpc>
                <a:spcPct val="110000"/>
              </a:lnSpc>
              <a:spcBef>
                <a:spcPct val="30000"/>
              </a:spcBef>
              <a:buClr>
                <a:schemeClr val="tx1"/>
              </a:buClr>
              <a:buFont typeface="Monotype Sorts" pitchFamily="1" charset="2"/>
              <a:buNone/>
            </a:pP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+1=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+2=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3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+3=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6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+4=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  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10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+5=</a:t>
            </a:r>
            <a:r>
              <a:rPr lang="en-GB" sz="2000" b="1">
                <a:solidFill>
                  <a:srgbClr val="0000FF"/>
                </a:solidFill>
                <a:ea typeface="ＭＳ Ｐゴシック" pitchFamily="1" charset="-128"/>
              </a:rPr>
              <a:t>15</a:t>
            </a:r>
            <a:r>
              <a:rPr lang="en-GB" sz="2000" b="1">
                <a:solidFill>
                  <a:srgbClr val="FF3300"/>
                </a:solidFill>
                <a:ea typeface="ＭＳ Ｐゴシック" pitchFamily="1" charset="-128"/>
              </a:rPr>
              <a:t>;</a:t>
            </a:r>
          </a:p>
        </p:txBody>
      </p:sp>
      <p:grpSp>
        <p:nvGrpSpPr>
          <p:cNvPr id="612357" name="Group 5"/>
          <p:cNvGrpSpPr>
            <a:grpSpLocks/>
          </p:cNvGrpSpPr>
          <p:nvPr/>
        </p:nvGrpSpPr>
        <p:grpSpPr bwMode="auto">
          <a:xfrm>
            <a:off x="4495800" y="3124200"/>
            <a:ext cx="4343400" cy="2133600"/>
            <a:chOff x="816" y="2304"/>
            <a:chExt cx="2736" cy="1344"/>
          </a:xfrm>
        </p:grpSpPr>
        <p:sp>
          <p:nvSpPr>
            <p:cNvPr id="612358" name="Rectangle 6"/>
            <p:cNvSpPr>
              <a:spLocks noChangeArrowheads="1"/>
            </p:cNvSpPr>
            <p:nvPr/>
          </p:nvSpPr>
          <p:spPr bwMode="auto">
            <a:xfrm>
              <a:off x="816" y="2304"/>
              <a:ext cx="2736" cy="1344"/>
            </a:xfrm>
            <a:prstGeom prst="rect">
              <a:avLst/>
            </a:prstGeom>
            <a:solidFill>
              <a:srgbClr val="CCFFCC"/>
            </a:solidFill>
            <a:ln w="28575">
              <a:solidFill>
                <a:srgbClr val="008000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2359" name="Rectangle 7"/>
            <p:cNvSpPr>
              <a:spLocks noChangeArrowheads="1"/>
            </p:cNvSpPr>
            <p:nvPr/>
          </p:nvSpPr>
          <p:spPr bwMode="auto">
            <a:xfrm>
              <a:off x="1056" y="2688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k</a:t>
              </a:r>
            </a:p>
          </p:txBody>
        </p:sp>
        <p:sp>
          <p:nvSpPr>
            <p:cNvPr id="612360" name="Rectangle 8"/>
            <p:cNvSpPr>
              <a:spLocks noChangeArrowheads="1"/>
            </p:cNvSpPr>
            <p:nvPr/>
          </p:nvSpPr>
          <p:spPr bwMode="auto">
            <a:xfrm>
              <a:off x="1392" y="2688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2</a:t>
              </a:r>
            </a:p>
          </p:txBody>
        </p:sp>
        <p:sp>
          <p:nvSpPr>
            <p:cNvPr id="612361" name="Rectangle 9"/>
            <p:cNvSpPr>
              <a:spLocks noChangeArrowheads="1"/>
            </p:cNvSpPr>
            <p:nvPr/>
          </p:nvSpPr>
          <p:spPr bwMode="auto">
            <a:xfrm>
              <a:off x="2112" y="2544"/>
              <a:ext cx="1344" cy="76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Step 6.</a:t>
              </a:r>
            </a:p>
            <a:p>
              <a:pPr eaLnBrk="1" hangingPunct="1"/>
              <a:r>
                <a:rPr lang="en-US" sz="1800" b="1">
                  <a:solidFill>
                    <a:srgbClr val="FF0000"/>
                  </a:solidFill>
                  <a:latin typeface="Arial" pitchFamily="1" charset="0"/>
                </a:rPr>
                <a:t>goto repeat</a:t>
              </a: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/>
              </a:r>
              <a:b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</a:br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(Step 3)</a:t>
              </a:r>
            </a:p>
          </p:txBody>
        </p:sp>
        <p:sp>
          <p:nvSpPr>
            <p:cNvPr id="612362" name="Text Box 10"/>
            <p:cNvSpPr txBox="1">
              <a:spLocks noChangeArrowheads="1"/>
            </p:cNvSpPr>
            <p:nvPr/>
          </p:nvSpPr>
          <p:spPr bwMode="auto">
            <a:xfrm>
              <a:off x="2592" y="3360"/>
              <a:ext cx="42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800" b="1">
                  <a:solidFill>
                    <a:srgbClr val="FF3300"/>
                  </a:solidFill>
                  <a:latin typeface="Arial" pitchFamily="1" charset="0"/>
                </a:rPr>
                <a:t>CPU</a:t>
              </a:r>
            </a:p>
          </p:txBody>
        </p:sp>
        <p:sp>
          <p:nvSpPr>
            <p:cNvPr id="612363" name="Rectangle 11"/>
            <p:cNvSpPr>
              <a:spLocks noChangeArrowheads="1"/>
            </p:cNvSpPr>
            <p:nvPr/>
          </p:nvSpPr>
          <p:spPr bwMode="auto">
            <a:xfrm>
              <a:off x="912" y="2985"/>
              <a:ext cx="4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r" eaLnBrk="1" hangingPunct="1"/>
              <a:r>
                <a:rPr lang="en-US" sz="1800" b="1">
                  <a:solidFill>
                    <a:srgbClr val="0000FF"/>
                  </a:solidFill>
                  <a:latin typeface="Arial" pitchFamily="1" charset="0"/>
                </a:rPr>
                <a:t>sum</a:t>
              </a:r>
            </a:p>
          </p:txBody>
        </p:sp>
        <p:sp>
          <p:nvSpPr>
            <p:cNvPr id="612364" name="Rectangle 12"/>
            <p:cNvSpPr>
              <a:spLocks noChangeArrowheads="1"/>
            </p:cNvSpPr>
            <p:nvPr/>
          </p:nvSpPr>
          <p:spPr bwMode="auto">
            <a:xfrm>
              <a:off x="1392" y="2976"/>
              <a:ext cx="528" cy="240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eaLnBrk="1" hangingPunct="1"/>
              <a:r>
                <a:rPr lang="en-US" sz="1800" b="1">
                  <a:solidFill>
                    <a:srgbClr val="0000CC"/>
                  </a:solidFill>
                  <a:latin typeface="Arial" pitchFamily="1" charset="0"/>
                </a:rPr>
                <a:t>1</a:t>
              </a:r>
            </a:p>
          </p:txBody>
        </p:sp>
      </p:grpSp>
      <p:sp>
        <p:nvSpPr>
          <p:cNvPr id="612365" name="AutoShape 13"/>
          <p:cNvSpPr>
            <a:spLocks noChangeArrowheads="1"/>
          </p:cNvSpPr>
          <p:nvPr/>
        </p:nvSpPr>
        <p:spPr bwMode="auto">
          <a:xfrm>
            <a:off x="76200" y="4419600"/>
            <a:ext cx="457200" cy="2286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FF99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66" name="AutoShape 14"/>
          <p:cNvSpPr>
            <a:spLocks noChangeArrowheads="1"/>
          </p:cNvSpPr>
          <p:nvPr/>
        </p:nvSpPr>
        <p:spPr bwMode="auto">
          <a:xfrm>
            <a:off x="5334000" y="5638800"/>
            <a:ext cx="3429000" cy="10668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r>
              <a:rPr lang="en-US" sz="1800" b="1"/>
              <a:t>goto “repeat” means to </a:t>
            </a:r>
          </a:p>
          <a:p>
            <a:pPr algn="l" eaLnBrk="1" hangingPunct="1"/>
            <a:r>
              <a:rPr lang="en-US" sz="1800" b="1"/>
              <a:t>get algorithm to continue at </a:t>
            </a:r>
            <a:br>
              <a:rPr lang="en-US" sz="1800" b="1"/>
            </a:br>
            <a:r>
              <a:rPr lang="en-US" sz="1800" b="1"/>
              <a:t>the step labelled “repeat”.  </a:t>
            </a:r>
          </a:p>
        </p:txBody>
      </p:sp>
      <p:sp>
        <p:nvSpPr>
          <p:cNvPr id="612367" name="Line 15"/>
          <p:cNvSpPr>
            <a:spLocks noChangeShapeType="1"/>
          </p:cNvSpPr>
          <p:nvPr/>
        </p:nvSpPr>
        <p:spPr bwMode="auto">
          <a:xfrm flipV="1">
            <a:off x="6934200" y="5257800"/>
            <a:ext cx="0" cy="3810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stealth" w="lg" len="lg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2368" name="Text Box 16"/>
          <p:cNvSpPr txBox="1">
            <a:spLocks noChangeArrowheads="1"/>
          </p:cNvSpPr>
          <p:nvPr/>
        </p:nvSpPr>
        <p:spPr bwMode="auto">
          <a:xfrm>
            <a:off x="5181600" y="2073275"/>
            <a:ext cx="3429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b="1" i="1">
                <a:solidFill>
                  <a:srgbClr val="FF0000"/>
                </a:solidFill>
              </a:rPr>
              <a:t>Executing Step 6.</a:t>
            </a:r>
            <a:br>
              <a:rPr lang="en-US" b="1" i="1">
                <a:solidFill>
                  <a:srgbClr val="FF0000"/>
                </a:solidFill>
              </a:rPr>
            </a:br>
            <a:r>
              <a:rPr lang="en-US" b="1" i="1">
                <a:solidFill>
                  <a:srgbClr val="FF0000"/>
                </a:solidFill>
              </a:rPr>
              <a:t>   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0FFE0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45720" tIns="45720" rIns="4572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6069</TotalTime>
  <Words>4720</Words>
  <Application>Microsoft Macintosh PowerPoint</Application>
  <PresentationFormat>On-screen Show (4:3)</PresentationFormat>
  <Paragraphs>840</Paragraphs>
  <Slides>35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Times New Roman</vt:lpstr>
      <vt:lpstr>Arial</vt:lpstr>
      <vt:lpstr>Wingdings</vt:lpstr>
      <vt:lpstr>Monotype Sorts</vt:lpstr>
      <vt:lpstr>Book Antiqua</vt:lpstr>
      <vt:lpstr>Courier New</vt:lpstr>
      <vt:lpstr>LHW-01-intro</vt:lpstr>
      <vt:lpstr>Animation of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Summary </vt:lpstr>
      <vt:lpstr>Explore further (DIY)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Simulating an Algorithm</vt:lpstr>
      <vt:lpstr>Slide 35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1260</cp:revision>
  <cp:lastPrinted>2000-06-13T03:03:08Z</cp:lastPrinted>
  <dcterms:created xsi:type="dcterms:W3CDTF">2012-01-09T16:22:17Z</dcterms:created>
  <dcterms:modified xsi:type="dcterms:W3CDTF">2012-01-09T16:22:44Z</dcterms:modified>
</cp:coreProperties>
</file>