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437" r:id="rId2"/>
    <p:sldId id="402" r:id="rId3"/>
    <p:sldId id="380" r:id="rId4"/>
    <p:sldId id="381" r:id="rId5"/>
    <p:sldId id="436" r:id="rId6"/>
    <p:sldId id="435" r:id="rId7"/>
    <p:sldId id="383" r:id="rId8"/>
    <p:sldId id="434" r:id="rId9"/>
    <p:sldId id="432" r:id="rId10"/>
    <p:sldId id="430" r:id="rId11"/>
    <p:sldId id="431" r:id="rId12"/>
    <p:sldId id="433" r:id="rId13"/>
    <p:sldId id="385" r:id="rId14"/>
    <p:sldId id="443" r:id="rId15"/>
    <p:sldId id="444" r:id="rId16"/>
    <p:sldId id="386" r:id="rId17"/>
    <p:sldId id="423" r:id="rId18"/>
    <p:sldId id="387" r:id="rId19"/>
    <p:sldId id="411" r:id="rId20"/>
    <p:sldId id="388" r:id="rId21"/>
    <p:sldId id="422" r:id="rId22"/>
    <p:sldId id="390" r:id="rId23"/>
    <p:sldId id="441" r:id="rId24"/>
    <p:sldId id="442" r:id="rId25"/>
    <p:sldId id="424" r:id="rId26"/>
    <p:sldId id="438" r:id="rId27"/>
    <p:sldId id="391" r:id="rId28"/>
    <p:sldId id="440" r:id="rId29"/>
    <p:sldId id="389" r:id="rId30"/>
    <p:sldId id="412" r:id="rId31"/>
    <p:sldId id="396" r:id="rId32"/>
    <p:sldId id="421" r:id="rId33"/>
    <p:sldId id="418" r:id="rId34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00FF"/>
    <a:srgbClr val="969696"/>
    <a:srgbClr val="808080"/>
    <a:srgbClr val="3366CC"/>
    <a:srgbClr val="000099"/>
    <a:srgbClr val="0099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9" autoAdjust="0"/>
    <p:restoredTop sz="94576" autoAdjust="0"/>
  </p:normalViewPr>
  <p:slideViewPr>
    <p:cSldViewPr snapToGrid="0" showGuides="1">
      <p:cViewPr>
        <p:scale>
          <a:sx n="75" d="100"/>
          <a:sy n="75" d="100"/>
        </p:scale>
        <p:origin x="-928" y="-368"/>
      </p:cViewPr>
      <p:guideLst>
        <p:guide orient="horz" pos="2115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-1698" y="-84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25E3-0570-BD4D-98D9-A370A8E3E0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/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/>
            </a:lvl1pPr>
          </a:lstStyle>
          <a:p>
            <a:r>
              <a:rPr lang="en-US"/>
              <a:t>07/16/96</a:t>
            </a:r>
            <a:endParaRPr lang="en-US" sz="13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/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/>
            </a:lvl1pPr>
          </a:lstStyle>
          <a:p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36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3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7746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77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9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95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3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19200"/>
            <a:ext cx="351631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9900" y="1219200"/>
            <a:ext cx="3517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099" name="AutoShape 3"/>
          <p:cNvSpPr>
            <a:spLocks noChangeArrowheads="1"/>
          </p:cNvSpPr>
          <p:nvPr/>
        </p:nvSpPr>
        <p:spPr bwMode="auto">
          <a:xfrm>
            <a:off x="709612" y="6254750"/>
            <a:ext cx="2033587" cy="298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0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19200"/>
            <a:ext cx="71866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760413" y="6296025"/>
            <a:ext cx="19583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 err="1">
                <a:solidFill>
                  <a:srgbClr val="0000FF"/>
                </a:solidFill>
                <a:latin typeface="Book Antiqua" pitchFamily="1" charset="0"/>
              </a:rPr>
              <a:t>LeongHW</a:t>
            </a:r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, </a:t>
            </a:r>
            <a:r>
              <a:rPr lang="en-US" sz="1200" b="0" dirty="0" err="1" smtClean="0">
                <a:solidFill>
                  <a:srgbClr val="0000FF"/>
                </a:solidFill>
                <a:latin typeface="Book Antiqua" pitchFamily="1" charset="0"/>
              </a:rPr>
              <a:t>SoC</a:t>
            </a:r>
            <a:r>
              <a:rPr lang="en-US" sz="1200" b="0" dirty="0" smtClean="0">
                <a:solidFill>
                  <a:srgbClr val="0000FF"/>
                </a:solidFill>
                <a:latin typeface="Book Antiqua" pitchFamily="1" charset="0"/>
              </a:rPr>
              <a:t>-USP, </a:t>
            </a:r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NUS</a:t>
            </a: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5651500" y="6140450"/>
            <a:ext cx="2416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(UTT2201: Introduction) Page </a:t>
            </a:r>
            <a:fld id="{71099C5E-E7F2-7645-BB9D-E0D8F6D8F92F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/>
              <a:t>‹#›</a:t>
            </a:fld>
            <a:endParaRPr lang="en-US" sz="1200" b="0" dirty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3316288" y="6397625"/>
            <a:ext cx="189031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b="0" dirty="0">
                <a:solidFill>
                  <a:srgbClr val="0000FF"/>
                </a:solidFill>
                <a:latin typeface="Book Antiqua" pitchFamily="1" charset="0"/>
              </a:rPr>
              <a:t>© Leong Hon Wai, 2003</a:t>
            </a:r>
            <a:r>
              <a:rPr lang="en-GB" sz="1200" b="0" dirty="0" smtClean="0">
                <a:solidFill>
                  <a:srgbClr val="0000FF"/>
                </a:solidFill>
                <a:latin typeface="Book Antiqua" pitchFamily="1" charset="0"/>
              </a:rPr>
              <a:t>--</a:t>
            </a:r>
            <a:endParaRPr lang="en-GB" sz="1200" b="0" dirty="0">
              <a:solidFill>
                <a:srgbClr val="0000FF"/>
              </a:solidFill>
              <a:latin typeface="Book Antiqua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SzPct val="90000"/>
        <a:buFont typeface="Wingdings" pitchFamily="1" charset="2"/>
        <a:buChar char="q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1" charset="2"/>
        <a:buChar char="v"/>
        <a:defRPr sz="2400" b="1">
          <a:solidFill>
            <a:srgbClr val="FF3300"/>
          </a:solidFill>
          <a:latin typeface="+mn-lt"/>
          <a:ea typeface="+mn-ea"/>
          <a:cs typeface="+mn-cs"/>
        </a:defRPr>
      </a:lvl2pPr>
      <a:lvl3pPr marL="1146175" indent="-233363" algn="l" rtl="0" eaLnBrk="0" fontAlgn="base" hangingPunct="0">
        <a:spcBef>
          <a:spcPct val="10000"/>
        </a:spcBef>
        <a:spcAft>
          <a:spcPct val="0"/>
        </a:spcAft>
        <a:buSzPct val="100000"/>
        <a:buFont typeface="Wingdings" pitchFamily="1" charset="2"/>
        <a:buChar char="Ø"/>
        <a:defRPr sz="2000" b="1" i="1">
          <a:solidFill>
            <a:srgbClr val="009900"/>
          </a:solidFill>
          <a:latin typeface="+mn-lt"/>
          <a:ea typeface="+mn-ea"/>
          <a:cs typeface="+mn-cs"/>
        </a:defRPr>
      </a:lvl3pPr>
      <a:lvl4pPr marL="1481138" indent="-2206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Wingdings" pitchFamily="1" charset="2"/>
        <a:buChar char="Ø"/>
        <a:defRPr sz="2000" b="1">
          <a:solidFill>
            <a:srgbClr val="0000CC"/>
          </a:solidFill>
          <a:latin typeface="Arial" pitchFamily="1" charset="0"/>
          <a:ea typeface="+mn-ea"/>
          <a:cs typeface="+mn-cs"/>
        </a:defRPr>
      </a:lvl4pPr>
      <a:lvl5pPr marL="18288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5pPr>
      <a:lvl6pPr marL="22860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6pPr>
      <a:lvl7pPr marL="27432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7pPr>
      <a:lvl8pPr marL="32004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8pPr>
      <a:lvl9pPr marL="36576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Carl_Friedrich_Gauss" TargetMode="External"/><Relationship Id="rId12" Type="http://schemas.openxmlformats.org/officeDocument/2006/relationships/hyperlink" Target="http://betterexplained.com/articles/techniques-for-adding-the-numbers-1-to-100/" TargetMode="External"/><Relationship Id="rId13" Type="http://schemas.openxmlformats.org/officeDocument/2006/relationships/hyperlink" Target="http://mathforum.org/library/drmath/view/57919.html" TargetMode="External"/><Relationship Id="rId14" Type="http://schemas.openxmlformats.org/officeDocument/2006/relationships/hyperlink" Target="http://www.jimloy.com/algebra/gauss.htm" TargetMode="External"/><Relationship Id="rId15" Type="http://schemas.openxmlformats.org/officeDocument/2006/relationships/image" Target="../media/image1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umber_theory" TargetMode="External"/><Relationship Id="rId3" Type="http://schemas.openxmlformats.org/officeDocument/2006/relationships/hyperlink" Target="http://en.wikipedia.org/wiki/Statistics" TargetMode="External"/><Relationship Id="rId4" Type="http://schemas.openxmlformats.org/officeDocument/2006/relationships/hyperlink" Target="http://en.wikipedia.org/wiki/Mathematical_analysis" TargetMode="External"/><Relationship Id="rId5" Type="http://schemas.openxmlformats.org/officeDocument/2006/relationships/hyperlink" Target="http://en.wikipedia.org/wiki/Differential_geometry_and_topology" TargetMode="External"/><Relationship Id="rId6" Type="http://schemas.openxmlformats.org/officeDocument/2006/relationships/hyperlink" Target="http://en.wikipedia.org/wiki/Geodesy" TargetMode="External"/><Relationship Id="rId7" Type="http://schemas.openxmlformats.org/officeDocument/2006/relationships/hyperlink" Target="http://en.wikipedia.org/wiki/Geophysics" TargetMode="External"/><Relationship Id="rId8" Type="http://schemas.openxmlformats.org/officeDocument/2006/relationships/hyperlink" Target="http://en.wikipedia.org/wiki/Electrostatics" TargetMode="External"/><Relationship Id="rId9" Type="http://schemas.openxmlformats.org/officeDocument/2006/relationships/hyperlink" Target="http://en.wikipedia.org/wiki/Astronomy" TargetMode="External"/><Relationship Id="rId10" Type="http://schemas.openxmlformats.org/officeDocument/2006/relationships/hyperlink" Target="http://en.wikipedia.org/wiki/Optic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file://localhost/Users/leonghw/Dropbox/00-00-2012-Sp/Lectures/2012-01-alg-anim.pptx%23-1,1,Animation%20of%20Algorith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franco@cs.brown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.nus.edu.sg/~leonghw/uit2201/Sp2008/Lectures/email-with-header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UIT2201: Lecture 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62075"/>
            <a:ext cx="6975475" cy="4587875"/>
          </a:xfrm>
        </p:spPr>
        <p:txBody>
          <a:bodyPr/>
          <a:lstStyle/>
          <a:p>
            <a:pPr marL="533400" indent="-533400"/>
            <a:r>
              <a:rPr lang="en-US" u="sng" dirty="0"/>
              <a:t>Lecture Outline: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The Pervasive Computer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Examples of Uses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Simple and also Difficult 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Similar and also Different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Algorithms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endParaRPr lang="en-US" dirty="0"/>
          </a:p>
          <a:p>
            <a:pPr marL="533400" indent="-533400"/>
            <a:r>
              <a:rPr lang="en-US" dirty="0"/>
              <a:t>Readings:  [SG] Ch. </a:t>
            </a:r>
            <a:r>
              <a:rPr lang="en-US" dirty="0" smtClean="0"/>
              <a:t>1</a:t>
            </a:r>
            <a:r>
              <a:rPr lang="en-US" dirty="0" smtClean="0"/>
              <a:t>  &amp; Lecture Notes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15888"/>
            <a:ext cx="8196262" cy="585787"/>
          </a:xfrm>
        </p:spPr>
        <p:txBody>
          <a:bodyPr/>
          <a:lstStyle/>
          <a:p>
            <a:r>
              <a:rPr lang="en-US" sz="4000"/>
              <a:t>Example: My Mail using webmail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5572" name="Picture 4" descr="soc-web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210550" cy="6076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4450"/>
            <a:ext cx="8196262" cy="657225"/>
          </a:xfrm>
        </p:spPr>
        <p:txBody>
          <a:bodyPr/>
          <a:lstStyle/>
          <a:p>
            <a:r>
              <a:rPr lang="en-US" sz="4000"/>
              <a:t>Example: My Mail using Unix-shell</a:t>
            </a:r>
          </a:p>
        </p:txBody>
      </p:sp>
      <p:pic>
        <p:nvPicPr>
          <p:cNvPr id="366596" name="Picture 4" descr="unix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50888"/>
            <a:ext cx="7858125" cy="613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Example-2: Bank Account &amp; ATM</a:t>
            </a:r>
            <a:endParaRPr lang="en-US" sz="400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/>
              <a:t>Scenario: Maintaining Bank Accounts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009900"/>
                </a:solidFill>
              </a:rPr>
              <a:t>Isn’t it simple?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9900"/>
                </a:solidFill>
              </a:rPr>
              <a:t>Depositing money is just addition, and </a:t>
            </a:r>
            <a:br>
              <a:rPr lang="en-GB" sz="2000">
                <a:solidFill>
                  <a:srgbClr val="009900"/>
                </a:solidFill>
              </a:rPr>
            </a:br>
            <a:r>
              <a:rPr lang="en-GB" sz="2000">
                <a:solidFill>
                  <a:srgbClr val="009900"/>
                </a:solidFill>
              </a:rPr>
              <a:t>withdrawing is just subtraction.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Issues and Complications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Thousands of customers, at hundreds of branches.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To do the crediting to the correct account.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Simultaneous access.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Information needs to travel from the ATM machine to the computer, and back.</a:t>
            </a:r>
          </a:p>
        </p:txBody>
      </p:sp>
      <p:pic>
        <p:nvPicPr>
          <p:cNvPr id="368644" name="Picture 4" descr="atm-ma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300" y="1341438"/>
            <a:ext cx="1306513" cy="1954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Example-2: Bank Account</a:t>
            </a:r>
            <a:endParaRPr lang="en-US" sz="40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0000FF"/>
                </a:solidFill>
              </a:rPr>
              <a:t>Similar to Email in some ways.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2000">
                <a:solidFill>
                  <a:srgbClr val="0000FF"/>
                </a:solidFill>
              </a:rPr>
              <a:t>Needs processing, network of computer,</a:t>
            </a:r>
            <a:endParaRPr lang="en-GB" sz="200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so, we can use lots of similar hardware and software.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996633"/>
                </a:solidFill>
              </a:rPr>
              <a:t>But, also Different: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different kind of buttons on the ATM machine,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to do printing on a different kind of paper,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to read the ATM card, count money etc.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NUS Library Search -- LINC 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186612" cy="841375"/>
          </a:xfrm>
        </p:spPr>
        <p:txBody>
          <a:bodyPr/>
          <a:lstStyle/>
          <a:p>
            <a:endParaRPr lang="en-US"/>
          </a:p>
        </p:txBody>
      </p:sp>
      <p:pic>
        <p:nvPicPr>
          <p:cNvPr id="391173" name="Picture 5" descr="screenshot-linc-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6535738" cy="490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NUS Course Registration -- CORS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696913"/>
          </a:xfrm>
        </p:spPr>
        <p:txBody>
          <a:bodyPr/>
          <a:lstStyle/>
          <a:p>
            <a:endParaRPr lang="en-US"/>
          </a:p>
        </p:txBody>
      </p:sp>
      <p:pic>
        <p:nvPicPr>
          <p:cNvPr id="392196" name="Picture 4" descr="screenshot-c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196975"/>
            <a:ext cx="6535737" cy="490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572000"/>
          </a:xfrm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Scenario: LINC (library system)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Store and maintain information on library collection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800">
                <a:solidFill>
                  <a:srgbClr val="0000FF"/>
                </a:solidFill>
              </a:rPr>
              <a:t>Have a database of items (books),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800">
                <a:solidFill>
                  <a:srgbClr val="0000FF"/>
                </a:solidFill>
              </a:rPr>
              <a:t>Can search, reserve, </a:t>
            </a:r>
            <a:endParaRPr lang="en-GB" sz="180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FF0000"/>
                </a:solidFill>
              </a:rPr>
              <a:t>Similarities: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Computer, hardware about the same.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FF0000"/>
                </a:solidFill>
              </a:rPr>
              <a:t>Differences:</a:t>
            </a:r>
            <a:endParaRPr lang="en-GB" sz="200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Different interface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Different software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Difference functionalities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What about CORS?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Example-3: LINC, CORS</a:t>
            </a: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572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3300"/>
                </a:solidFill>
              </a:rPr>
              <a:t>MP3 music player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Similar to LINC database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You may search, access information in similar way.</a:t>
            </a:r>
            <a:r>
              <a:rPr lang="en-GB" sz="18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Different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996633"/>
                </a:solidFill>
              </a:rPr>
              <a:t>now your machine interprets the information differently.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996633"/>
                </a:solidFill>
              </a:rPr>
              <a:t>It converts the message into sound: a different interface.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Example-4: MP3 Player</a:t>
            </a:r>
            <a:endParaRPr lang="en-US" sz="4000"/>
          </a:p>
        </p:txBody>
      </p:sp>
      <p:pic>
        <p:nvPicPr>
          <p:cNvPr id="353284" name="Picture 4" descr="ipod-i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5" y="3716338"/>
            <a:ext cx="2943225" cy="2582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4098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295400"/>
            <a:ext cx="8007350" cy="465455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US" sz="2400"/>
              <a:t>Scenario: 3D Walkthrough in Video Games</a:t>
            </a:r>
            <a:endParaRPr lang="en-GB" sz="240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Question: is it similar to what we have seen so far?   </a:t>
            </a:r>
            <a:r>
              <a:rPr lang="en-GB" sz="2000">
                <a:solidFill>
                  <a:srgbClr val="FF0000"/>
                </a:solidFill>
              </a:rPr>
              <a:t>YES!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Computer stores info on the 3D structure (scene),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Project to 2D computer screen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 works out mathematically the projection from 3D scene to 2D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Software gets “your position” and “action”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and appropriately updates the 2D picture on your screen.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Similarities: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ATM also shows a different picture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for different accounts you access and different operation you want.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The calculations for 3D walkthrough are very complicated,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but is similar to those for other applications.</a:t>
            </a:r>
          </a:p>
        </p:txBody>
      </p:sp>
      <p:sp>
        <p:nvSpPr>
          <p:cNvPr id="278531" name="Rectangle 40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rial" pitchFamily="1" charset="0"/>
              </a:rPr>
              <a:t>More Examples: Video Games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657225"/>
          </a:xfrm>
        </p:spPr>
        <p:txBody>
          <a:bodyPr/>
          <a:lstStyle/>
          <a:p>
            <a:r>
              <a:rPr lang="en-US" sz="4000"/>
              <a:t>Intelligent Computer</a:t>
            </a:r>
            <a:r>
              <a:rPr lang="en-US"/>
              <a:t> – Capabilities 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4876800"/>
          </a:xfrm>
        </p:spPr>
        <p:txBody>
          <a:bodyPr/>
          <a:lstStyle/>
          <a:p>
            <a:r>
              <a:rPr lang="en-US"/>
              <a:t>Common Capabilities</a:t>
            </a:r>
          </a:p>
          <a:p>
            <a:pPr lvl="1"/>
            <a:r>
              <a:rPr lang="en-US"/>
              <a:t> User Interface</a:t>
            </a:r>
          </a:p>
          <a:p>
            <a:pPr lvl="2"/>
            <a:r>
              <a:rPr lang="en-US"/>
              <a:t>“the face” of the computer</a:t>
            </a:r>
          </a:p>
          <a:p>
            <a:pPr lvl="1"/>
            <a:r>
              <a:rPr lang="en-US"/>
              <a:t> Database</a:t>
            </a:r>
          </a:p>
          <a:p>
            <a:pPr lvl="2"/>
            <a:r>
              <a:rPr lang="en-US"/>
              <a:t>Information store</a:t>
            </a:r>
          </a:p>
          <a:p>
            <a:pPr lvl="2"/>
            <a:r>
              <a:rPr lang="en-US"/>
              <a:t>Different types of info…</a:t>
            </a:r>
          </a:p>
          <a:p>
            <a:pPr lvl="1"/>
            <a:r>
              <a:rPr lang="en-US"/>
              <a:t> Database Retrieval </a:t>
            </a:r>
          </a:p>
          <a:p>
            <a:pPr lvl="2"/>
            <a:r>
              <a:rPr lang="en-US"/>
              <a:t>Fast, diverse</a:t>
            </a:r>
          </a:p>
          <a:p>
            <a:pPr lvl="1"/>
            <a:r>
              <a:rPr lang="en-US"/>
              <a:t> Data Transmission</a:t>
            </a:r>
          </a:p>
          <a:p>
            <a:pPr lvl="2"/>
            <a:r>
              <a:rPr lang="en-US"/>
              <a:t>Fast, accurate, secure</a:t>
            </a:r>
          </a:p>
          <a:p>
            <a:pPr lvl="1"/>
            <a:r>
              <a:rPr lang="en-US"/>
              <a:t> Complex Data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 Computer Revolution…</a:t>
            </a:r>
          </a:p>
        </p:txBody>
      </p:sp>
      <p:sp>
        <p:nvSpPr>
          <p:cNvPr id="315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363663"/>
            <a:ext cx="7186612" cy="4586287"/>
          </a:xfrm>
        </p:spPr>
        <p:txBody>
          <a:bodyPr/>
          <a:lstStyle/>
          <a:p>
            <a:r>
              <a:rPr lang="en-US" dirty="0"/>
              <a:t>The Pervasive Computer</a:t>
            </a:r>
          </a:p>
          <a:p>
            <a:pPr lvl="1"/>
            <a:r>
              <a:rPr lang="en-US" dirty="0"/>
              <a:t> Computer are Everywhere</a:t>
            </a:r>
          </a:p>
          <a:p>
            <a:pPr lvl="1"/>
            <a:r>
              <a:rPr lang="en-US" dirty="0"/>
              <a:t> They are capable of doing things for us</a:t>
            </a:r>
          </a:p>
          <a:p>
            <a:r>
              <a:rPr lang="en-US" dirty="0"/>
              <a:t>Some examples of what they do</a:t>
            </a:r>
          </a:p>
          <a:p>
            <a:pPr lvl="1"/>
            <a:r>
              <a:rPr lang="en-US" dirty="0"/>
              <a:t> Email, bank accounts, music-box,</a:t>
            </a:r>
          </a:p>
          <a:p>
            <a:pPr lvl="1"/>
            <a:r>
              <a:rPr lang="en-US" dirty="0"/>
              <a:t> Game machine, MSN, </a:t>
            </a:r>
            <a:r>
              <a:rPr lang="en-US" dirty="0" err="1"/>
              <a:t>Facebook</a:t>
            </a:r>
            <a:r>
              <a:rPr lang="en-US" dirty="0"/>
              <a:t>, </a:t>
            </a:r>
            <a:r>
              <a:rPr lang="en-US" dirty="0" err="1"/>
              <a:t>Youtube</a:t>
            </a:r>
            <a:r>
              <a:rPr lang="en-US" dirty="0"/>
              <a:t> </a:t>
            </a:r>
          </a:p>
          <a:p>
            <a:r>
              <a:rPr lang="en-US" dirty="0"/>
              <a:t>And (briefly) how they do it </a:t>
            </a:r>
          </a:p>
          <a:p>
            <a:pPr lvl="1"/>
            <a:r>
              <a:rPr lang="en-US" dirty="0"/>
              <a:t> both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i="1" dirty="0">
                <a:solidFill>
                  <a:srgbClr val="009900"/>
                </a:solidFill>
              </a:rPr>
              <a:t>simple</a:t>
            </a:r>
            <a:r>
              <a:rPr lang="en-US" dirty="0"/>
              <a:t> and </a:t>
            </a:r>
            <a:r>
              <a:rPr lang="en-US" i="1" dirty="0"/>
              <a:t>complex</a:t>
            </a:r>
          </a:p>
          <a:p>
            <a:pPr lvl="1"/>
            <a:r>
              <a:rPr lang="en-US" dirty="0"/>
              <a:t> both </a:t>
            </a:r>
            <a:r>
              <a:rPr lang="en-US" i="1" dirty="0">
                <a:solidFill>
                  <a:srgbClr val="0000FF"/>
                </a:solidFill>
              </a:rPr>
              <a:t>similar</a:t>
            </a:r>
            <a:r>
              <a:rPr lang="en-US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different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730250"/>
          </a:xfrm>
          <a:noFill/>
          <a:ln/>
        </p:spPr>
        <p:txBody>
          <a:bodyPr lIns="92075" tIns="46038" rIns="92075" bIns="46038"/>
          <a:lstStyle/>
          <a:p>
            <a:r>
              <a:rPr lang="en-GB"/>
              <a:t>Intelligent Computer – functionalities</a:t>
            </a:r>
            <a:endParaRPr lang="en-US"/>
          </a:p>
        </p:txBody>
      </p:sp>
      <p:sp>
        <p:nvSpPr>
          <p:cNvPr id="282627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/>
              <a:t>Can do Email, library search, etc.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store large amount of information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find a particular piece of wanted information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move the information quickly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produce new information from old information quickly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the changes need to be specified in a step by step manner  </a:t>
            </a:r>
            <a:r>
              <a:rPr lang="en-GB" sz="2000">
                <a:sym typeface="Wingdings" pitchFamily="1" charset="2"/>
              </a:rPr>
              <a:t></a:t>
            </a:r>
            <a:r>
              <a:rPr lang="en-GB" sz="2000"/>
              <a:t>  </a:t>
            </a:r>
            <a:r>
              <a:rPr lang="en-GB" sz="2800" i="1" u="sng"/>
              <a:t>Algorithm</a:t>
            </a:r>
            <a:r>
              <a:rPr lang="en-GB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3375"/>
            <a:ext cx="8196262" cy="657225"/>
          </a:xfrm>
        </p:spPr>
        <p:txBody>
          <a:bodyPr/>
          <a:lstStyle/>
          <a:p>
            <a:r>
              <a:rPr lang="en-US" sz="4400"/>
              <a:t>Algorithm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2570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400">
                <a:solidFill>
                  <a:srgbClr val="FF0000"/>
                </a:solidFill>
              </a:rPr>
              <a:t>al go rithm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[SG3]</a:t>
            </a:r>
            <a:r>
              <a:rPr lang="en-US" sz="2400"/>
              <a:t>  </a:t>
            </a:r>
            <a:r>
              <a:rPr lang="en-US" sz="2000" b="0" i="1"/>
              <a:t>A well-ordered collection of unambiguous and effectively computable operations that, when executed, produces a result and halts in a finite amount of time.</a:t>
            </a:r>
          </a:p>
          <a:p>
            <a:pPr>
              <a:lnSpc>
                <a:spcPct val="90000"/>
              </a:lnSpc>
            </a:pPr>
            <a:r>
              <a:rPr lang="en-US" sz="2400"/>
              <a:t>Informally: </a:t>
            </a:r>
            <a:r>
              <a:rPr lang="en-US" sz="2000" b="0" i="1"/>
              <a:t>an algorithm is an ordered sequence of instructions that is guaranteed to solve a specific problem.</a:t>
            </a:r>
            <a:endParaRPr lang="en-GB" sz="2000" b="0" i="1"/>
          </a:p>
          <a:p>
            <a:pPr>
              <a:lnSpc>
                <a:spcPct val="90000"/>
              </a:lnSpc>
            </a:pPr>
            <a:r>
              <a:rPr lang="en-US" sz="2400"/>
              <a:t>Example of an algorithm (in everyday life): </a:t>
            </a:r>
            <a:endParaRPr lang="en-GB" sz="2400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900113" y="3789363"/>
            <a:ext cx="4248150" cy="2087562"/>
          </a:xfrm>
          <a:prstGeom prst="rect">
            <a:avLst/>
          </a:prstGeom>
          <a:solidFill>
            <a:srgbClr val="FFFF99"/>
          </a:solidFill>
          <a:ln w="222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1:  Wet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2:  Lather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3:  Rinse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4:  Lather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5:  Rinse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6:  Stop.</a:t>
            </a:r>
            <a:endParaRPr lang="en-US" sz="2000">
              <a:latin typeface="Arial" pitchFamily="1" charset="0"/>
            </a:endParaRPr>
          </a:p>
        </p:txBody>
      </p:sp>
      <p:grpSp>
        <p:nvGrpSpPr>
          <p:cNvPr id="350217" name="Group 9"/>
          <p:cNvGrpSpPr>
            <a:grpSpLocks/>
          </p:cNvGrpSpPr>
          <p:nvPr/>
        </p:nvGrpSpPr>
        <p:grpSpPr bwMode="auto">
          <a:xfrm>
            <a:off x="5738813" y="3573463"/>
            <a:ext cx="2819400" cy="3095625"/>
            <a:chOff x="3615" y="2251"/>
            <a:chExt cx="1776" cy="1950"/>
          </a:xfrm>
        </p:grpSpPr>
        <p:pic>
          <p:nvPicPr>
            <p:cNvPr id="350215" name="Picture 7" descr="shampoo-instruc-PB24005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5" y="2251"/>
              <a:ext cx="1776" cy="1950"/>
            </a:xfrm>
            <a:prstGeom prst="rect">
              <a:avLst/>
            </a:prstGeom>
            <a:noFill/>
          </p:spPr>
        </p:pic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408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/>
      <p:bldP spid="3502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Example Problem:  Adding 1 to 100</a:t>
            </a:r>
            <a:endParaRPr lang="en-US"/>
          </a:p>
        </p:txBody>
      </p:sp>
      <p:sp>
        <p:nvSpPr>
          <p:cNvPr id="286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96975"/>
            <a:ext cx="7921625" cy="2486025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Problem:   What is 1+2+3….+99+100 ?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Straight-forward “Calculator” Method: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0</a:t>
            </a:r>
            <a:r>
              <a:rPr lang="en-GB" sz="2000"/>
              <a:t>+1=1;  </a:t>
            </a:r>
            <a:r>
              <a:rPr lang="en-GB" sz="2000">
                <a:solidFill>
                  <a:srgbClr val="0000FF"/>
                </a:solidFill>
              </a:rPr>
              <a:t>1</a:t>
            </a:r>
            <a:r>
              <a:rPr lang="en-GB" sz="2000"/>
              <a:t>+2=3;  </a:t>
            </a:r>
            <a:r>
              <a:rPr lang="en-GB" sz="2000">
                <a:solidFill>
                  <a:srgbClr val="0000FF"/>
                </a:solidFill>
              </a:rPr>
              <a:t>3</a:t>
            </a:r>
            <a:r>
              <a:rPr lang="en-GB" sz="2000"/>
              <a:t>+3=6;  </a:t>
            </a:r>
            <a:r>
              <a:rPr lang="en-GB" sz="2000">
                <a:solidFill>
                  <a:srgbClr val="0000FF"/>
                </a:solidFill>
              </a:rPr>
              <a:t>6</a:t>
            </a:r>
            <a:r>
              <a:rPr lang="en-GB" sz="2000"/>
              <a:t>+4=10;  </a:t>
            </a:r>
            <a:r>
              <a:rPr lang="en-GB" sz="2000">
                <a:solidFill>
                  <a:srgbClr val="0000FF"/>
                </a:solidFill>
              </a:rPr>
              <a:t>10</a:t>
            </a:r>
            <a:r>
              <a:rPr lang="en-GB" sz="2000"/>
              <a:t>+5=15;  </a:t>
            </a:r>
            <a:r>
              <a:rPr lang="en-GB" sz="2000">
                <a:solidFill>
                  <a:srgbClr val="0000FF"/>
                </a:solidFill>
              </a:rPr>
              <a:t>15</a:t>
            </a:r>
            <a:r>
              <a:rPr lang="en-GB" sz="2000"/>
              <a:t>+6=21; … 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Repeatedly add </a:t>
            </a:r>
            <a:r>
              <a:rPr lang="en-GB" sz="2000">
                <a:solidFill>
                  <a:srgbClr val="0000FF"/>
                </a:solidFill>
              </a:rPr>
              <a:t>“the next number”</a:t>
            </a:r>
            <a:r>
              <a:rPr lang="en-GB" sz="2000"/>
              <a:t> to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At the beginning, start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  <a:r>
              <a:rPr lang="en-GB" sz="2000"/>
              <a:t> with 0.</a:t>
            </a:r>
          </a:p>
        </p:txBody>
      </p:sp>
      <p:pic>
        <p:nvPicPr>
          <p:cNvPr id="286736" name="Picture 1040" descr="calculator-s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00438"/>
            <a:ext cx="3629025" cy="3076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51" name="AutoShape 27"/>
          <p:cNvSpPr>
            <a:spLocks noChangeArrowheads="1"/>
          </p:cNvSpPr>
          <p:nvPr/>
        </p:nvSpPr>
        <p:spPr bwMode="auto">
          <a:xfrm>
            <a:off x="395288" y="3644900"/>
            <a:ext cx="8208962" cy="2520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 type="none" w="lg" len="lg"/>
          </a:ln>
          <a:effectLst/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Problem:  Adding 1 to 100 [</a:t>
            </a:r>
            <a:r>
              <a:rPr lang="en-GB" i="1">
                <a:solidFill>
                  <a:srgbClr val="FF3300"/>
                </a:solidFill>
              </a:rPr>
              <a:t>Gauss</a:t>
            </a:r>
            <a:r>
              <a:rPr lang="en-GB"/>
              <a:t>!]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96975"/>
            <a:ext cx="7921625" cy="2486025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Problem:   What is 1+2+3….+99+100 ?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Straight-forward “Calculator” Method: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0</a:t>
            </a:r>
            <a:r>
              <a:rPr lang="en-GB" sz="2000"/>
              <a:t>+1=</a:t>
            </a:r>
            <a:r>
              <a:rPr lang="en-GB" sz="2000">
                <a:solidFill>
                  <a:srgbClr val="0000FF"/>
                </a:solidFill>
              </a:rPr>
              <a:t>1</a:t>
            </a:r>
            <a:r>
              <a:rPr lang="en-GB" sz="2000"/>
              <a:t>;  </a:t>
            </a:r>
            <a:r>
              <a:rPr lang="en-GB" sz="2000">
                <a:solidFill>
                  <a:srgbClr val="0000FF"/>
                </a:solidFill>
              </a:rPr>
              <a:t>1</a:t>
            </a:r>
            <a:r>
              <a:rPr lang="en-GB" sz="2000"/>
              <a:t>+2=</a:t>
            </a:r>
            <a:r>
              <a:rPr lang="en-GB" sz="2000">
                <a:solidFill>
                  <a:srgbClr val="0000FF"/>
                </a:solidFill>
              </a:rPr>
              <a:t>3</a:t>
            </a:r>
            <a:r>
              <a:rPr lang="en-GB" sz="2000"/>
              <a:t>;  </a:t>
            </a:r>
            <a:r>
              <a:rPr lang="en-GB" sz="2000">
                <a:solidFill>
                  <a:srgbClr val="0000FF"/>
                </a:solidFill>
              </a:rPr>
              <a:t>3</a:t>
            </a:r>
            <a:r>
              <a:rPr lang="en-GB" sz="2000"/>
              <a:t>+3=</a:t>
            </a:r>
            <a:r>
              <a:rPr lang="en-GB" sz="2000">
                <a:solidFill>
                  <a:srgbClr val="0000FF"/>
                </a:solidFill>
              </a:rPr>
              <a:t>6</a:t>
            </a:r>
            <a:r>
              <a:rPr lang="en-GB" sz="2000"/>
              <a:t>;  </a:t>
            </a:r>
            <a:r>
              <a:rPr lang="en-GB" sz="2000">
                <a:solidFill>
                  <a:srgbClr val="0000FF"/>
                </a:solidFill>
              </a:rPr>
              <a:t>6</a:t>
            </a:r>
            <a:r>
              <a:rPr lang="en-GB" sz="2000"/>
              <a:t>+4=</a:t>
            </a:r>
            <a:r>
              <a:rPr lang="en-GB" sz="2000">
                <a:solidFill>
                  <a:srgbClr val="0000FF"/>
                </a:solidFill>
              </a:rPr>
              <a:t>10</a:t>
            </a:r>
            <a:r>
              <a:rPr lang="en-GB" sz="2000"/>
              <a:t>;  </a:t>
            </a:r>
            <a:r>
              <a:rPr lang="en-GB" sz="2000">
                <a:solidFill>
                  <a:srgbClr val="0000FF"/>
                </a:solidFill>
              </a:rPr>
              <a:t>10</a:t>
            </a:r>
            <a:r>
              <a:rPr lang="en-GB" sz="2000"/>
              <a:t>+5=</a:t>
            </a:r>
            <a:r>
              <a:rPr lang="en-GB" sz="2000">
                <a:solidFill>
                  <a:srgbClr val="0000FF"/>
                </a:solidFill>
              </a:rPr>
              <a:t>15</a:t>
            </a:r>
            <a:r>
              <a:rPr lang="en-GB" sz="2000"/>
              <a:t>;  </a:t>
            </a:r>
            <a:r>
              <a:rPr lang="en-GB" sz="2000">
                <a:solidFill>
                  <a:srgbClr val="0000FF"/>
                </a:solidFill>
              </a:rPr>
              <a:t>15</a:t>
            </a:r>
            <a:r>
              <a:rPr lang="en-GB" sz="2000"/>
              <a:t>+6=</a:t>
            </a:r>
            <a:r>
              <a:rPr lang="en-GB" sz="2000">
                <a:solidFill>
                  <a:srgbClr val="0000FF"/>
                </a:solidFill>
              </a:rPr>
              <a:t>21</a:t>
            </a:r>
            <a:r>
              <a:rPr lang="en-GB" sz="2000"/>
              <a:t>; … 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Repeatedly add </a:t>
            </a:r>
            <a:r>
              <a:rPr lang="en-GB" sz="2000">
                <a:solidFill>
                  <a:srgbClr val="0000FF"/>
                </a:solidFill>
              </a:rPr>
              <a:t>“the next number”</a:t>
            </a:r>
            <a:r>
              <a:rPr lang="en-GB" sz="2000"/>
              <a:t> to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At the beginning, start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  <a:r>
              <a:rPr lang="en-GB" sz="2000"/>
              <a:t> with 0.</a:t>
            </a:r>
          </a:p>
        </p:txBody>
      </p:sp>
      <p:grpSp>
        <p:nvGrpSpPr>
          <p:cNvPr id="385049" name="Group 25"/>
          <p:cNvGrpSpPr>
            <a:grpSpLocks/>
          </p:cNvGrpSpPr>
          <p:nvPr/>
        </p:nvGrpSpPr>
        <p:grpSpPr bwMode="auto">
          <a:xfrm>
            <a:off x="5867400" y="4581525"/>
            <a:ext cx="2160588" cy="1152525"/>
            <a:chOff x="3515" y="2931"/>
            <a:chExt cx="1361" cy="726"/>
          </a:xfrm>
        </p:grpSpPr>
        <p:sp>
          <p:nvSpPr>
            <p:cNvPr id="385030" name="Rectangle 6"/>
            <p:cNvSpPr>
              <a:spLocks noChangeArrowheads="1"/>
            </p:cNvSpPr>
            <p:nvPr/>
          </p:nvSpPr>
          <p:spPr bwMode="auto">
            <a:xfrm>
              <a:off x="3515" y="2931"/>
              <a:ext cx="1361" cy="72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85031" name="Object 7"/>
            <p:cNvGraphicFramePr>
              <a:graphicFrameLocks noChangeAspect="1"/>
            </p:cNvGraphicFramePr>
            <p:nvPr/>
          </p:nvGraphicFramePr>
          <p:xfrm>
            <a:off x="3560" y="3005"/>
            <a:ext cx="1185" cy="561"/>
          </p:xfrm>
          <a:graphic>
            <a:graphicData uri="http://schemas.openxmlformats.org/presentationml/2006/ole">
              <p:oleObj spid="_x0000_s385031" name="Equation" r:id="rId4" imgW="482400" imgH="228600" progId="Equation.3">
                <p:embed/>
              </p:oleObj>
            </a:graphicData>
          </a:graphic>
        </p:graphicFrame>
      </p:grp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688975" y="3644900"/>
            <a:ext cx="6403975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FF0000"/>
                </a:solidFill>
                <a:ea typeface="Times New Roman" pitchFamily="1" charset="0"/>
                <a:cs typeface="Times New Roman" pitchFamily="1" charset="0"/>
              </a:rPr>
              <a:t>Side Track:</a:t>
            </a: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  Gauss’s Method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1 + 100 = 101; 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2 +   99 = 101; 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3 +   98 = 101;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…    …     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50+  51 = 101;</a:t>
            </a:r>
          </a:p>
        </p:txBody>
      </p:sp>
      <p:grpSp>
        <p:nvGrpSpPr>
          <p:cNvPr id="385039" name="Group 15"/>
          <p:cNvGrpSpPr>
            <a:grpSpLocks/>
          </p:cNvGrpSpPr>
          <p:nvPr/>
        </p:nvGrpSpPr>
        <p:grpSpPr bwMode="auto">
          <a:xfrm>
            <a:off x="3352800" y="4294188"/>
            <a:ext cx="2371725" cy="1655762"/>
            <a:chOff x="2112" y="2705"/>
            <a:chExt cx="1494" cy="1043"/>
          </a:xfrm>
        </p:grpSpPr>
        <p:sp>
          <p:nvSpPr>
            <p:cNvPr id="385034" name="AutoShape 10"/>
            <p:cNvSpPr>
              <a:spLocks/>
            </p:cNvSpPr>
            <p:nvPr/>
          </p:nvSpPr>
          <p:spPr bwMode="auto">
            <a:xfrm>
              <a:off x="2112" y="2705"/>
              <a:ext cx="181" cy="1043"/>
            </a:xfrm>
            <a:prstGeom prst="rightBrace">
              <a:avLst>
                <a:gd name="adj1" fmla="val 480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35" name="Text Box 11"/>
            <p:cNvSpPr txBox="1">
              <a:spLocks noChangeArrowheads="1"/>
            </p:cNvSpPr>
            <p:nvPr/>
          </p:nvSpPr>
          <p:spPr bwMode="auto">
            <a:xfrm>
              <a:off x="2293" y="2976"/>
              <a:ext cx="1313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</a:pPr>
              <a:r>
                <a:rPr lang="en-US" sz="2400" b="0" dirty="0">
                  <a:solidFill>
                    <a:srgbClr val="000099"/>
                  </a:solidFill>
                </a:rPr>
                <a:t>100/2  pairs,</a:t>
              </a:r>
              <a:br>
                <a:rPr lang="en-US" sz="2400" b="0" dirty="0">
                  <a:solidFill>
                    <a:srgbClr val="000099"/>
                  </a:solidFill>
                </a:rPr>
              </a:br>
              <a:r>
                <a:rPr lang="en-US" sz="2400" b="0" dirty="0">
                  <a:solidFill>
                    <a:srgbClr val="000099"/>
                  </a:solidFill>
                </a:rPr>
                <a:t>each sum to 101</a:t>
              </a:r>
            </a:p>
          </p:txBody>
        </p:sp>
      </p:grpSp>
      <p:grpSp>
        <p:nvGrpSpPr>
          <p:cNvPr id="385044" name="Group 20"/>
          <p:cNvGrpSpPr>
            <a:grpSpLocks/>
          </p:cNvGrpSpPr>
          <p:nvPr/>
        </p:nvGrpSpPr>
        <p:grpSpPr bwMode="auto">
          <a:xfrm>
            <a:off x="3708400" y="1628775"/>
            <a:ext cx="2016125" cy="227013"/>
            <a:chOff x="3515" y="2342"/>
            <a:chExt cx="1814" cy="136"/>
          </a:xfrm>
        </p:grpSpPr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3515" y="2478"/>
              <a:ext cx="1814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 flipV="1">
              <a:off x="5329" y="2342"/>
              <a:ext cx="0" cy="136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 flipV="1">
              <a:off x="3515" y="2342"/>
              <a:ext cx="0" cy="136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5045" name="Group 21"/>
          <p:cNvGrpSpPr>
            <a:grpSpLocks/>
          </p:cNvGrpSpPr>
          <p:nvPr/>
        </p:nvGrpSpPr>
        <p:grpSpPr bwMode="auto">
          <a:xfrm flipV="1">
            <a:off x="3995738" y="1125538"/>
            <a:ext cx="1152525" cy="215900"/>
            <a:chOff x="3515" y="2342"/>
            <a:chExt cx="1814" cy="136"/>
          </a:xfrm>
        </p:grpSpPr>
        <p:sp>
          <p:nvSpPr>
            <p:cNvPr id="385046" name="Line 22"/>
            <p:cNvSpPr>
              <a:spLocks noChangeShapeType="1"/>
            </p:cNvSpPr>
            <p:nvPr/>
          </p:nvSpPr>
          <p:spPr bwMode="auto">
            <a:xfrm>
              <a:off x="3515" y="2478"/>
              <a:ext cx="1814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7" name="Line 23"/>
            <p:cNvSpPr>
              <a:spLocks noChangeShapeType="1"/>
            </p:cNvSpPr>
            <p:nvPr/>
          </p:nvSpPr>
          <p:spPr bwMode="auto">
            <a:xfrm flipV="1">
              <a:off x="5329" y="2342"/>
              <a:ext cx="0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8" name="Line 24"/>
            <p:cNvSpPr>
              <a:spLocks noChangeShapeType="1"/>
            </p:cNvSpPr>
            <p:nvPr/>
          </p:nvSpPr>
          <p:spPr bwMode="auto">
            <a:xfrm flipV="1">
              <a:off x="3515" y="2342"/>
              <a:ext cx="0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Gauss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921625" cy="4876800"/>
          </a:xfrm>
        </p:spPr>
        <p:txBody>
          <a:bodyPr/>
          <a:lstStyle/>
          <a:p>
            <a:r>
              <a:rPr lang="en-US"/>
              <a:t>Carl Friedrich Gauss </a:t>
            </a:r>
          </a:p>
          <a:p>
            <a:pPr lvl="1"/>
            <a:r>
              <a:rPr lang="en-US" sz="2000"/>
              <a:t>(30 April 1777 – 23 February 1855) </a:t>
            </a:r>
          </a:p>
          <a:p>
            <a:pPr lvl="1"/>
            <a:r>
              <a:rPr lang="en-US" sz="2000"/>
              <a:t>Prince of Mathematics</a:t>
            </a:r>
          </a:p>
          <a:p>
            <a:pPr lvl="1"/>
            <a:r>
              <a:rPr lang="en-US" sz="2000"/>
              <a:t>Contributed to </a:t>
            </a:r>
            <a:r>
              <a:rPr lang="en-US" sz="2000">
                <a:hlinkClick r:id="rId2" tooltip="Number theory"/>
              </a:rPr>
              <a:t>number theory</a:t>
            </a:r>
            <a:r>
              <a:rPr lang="en-US" sz="2000"/>
              <a:t>, </a:t>
            </a:r>
            <a:r>
              <a:rPr lang="en-US" sz="2000">
                <a:hlinkClick r:id="rId3" tooltip="Statistics"/>
              </a:rPr>
              <a:t>statistics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>
                <a:hlinkClick r:id="rId4" tooltip="Mathematical analysis"/>
              </a:rPr>
              <a:t>analysis</a:t>
            </a:r>
            <a:r>
              <a:rPr lang="en-US" sz="2000"/>
              <a:t>, </a:t>
            </a:r>
            <a:r>
              <a:rPr lang="en-US" sz="2000">
                <a:hlinkClick r:id="rId5" tooltip="Differential geometry and topology"/>
              </a:rPr>
              <a:t>differential geometry</a:t>
            </a:r>
            <a:r>
              <a:rPr lang="en-US" sz="2000"/>
              <a:t>, </a:t>
            </a:r>
            <a:r>
              <a:rPr lang="en-US" sz="2000">
                <a:hlinkClick r:id="rId6" tooltip="Geodesy"/>
              </a:rPr>
              <a:t>geodesy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>
                <a:hlinkClick r:id="rId7" tooltip="Geophysics"/>
              </a:rPr>
              <a:t>geophysics</a:t>
            </a:r>
            <a:r>
              <a:rPr lang="en-US" sz="2000"/>
              <a:t>, </a:t>
            </a:r>
            <a:r>
              <a:rPr lang="en-US" sz="2000">
                <a:hlinkClick r:id="rId8" tooltip="Electrostatics"/>
              </a:rPr>
              <a:t>electrostatics</a:t>
            </a:r>
            <a:r>
              <a:rPr lang="en-US" sz="2000"/>
              <a:t>, </a:t>
            </a:r>
            <a:r>
              <a:rPr lang="en-US" sz="2000">
                <a:hlinkClick r:id="rId9" tooltip="Astronomy"/>
              </a:rPr>
              <a:t>astronomy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and </a:t>
            </a:r>
            <a:r>
              <a:rPr lang="en-US" sz="2000">
                <a:hlinkClick r:id="rId10" tooltip="Optics"/>
              </a:rPr>
              <a:t>optics</a:t>
            </a:r>
            <a:r>
              <a:rPr lang="en-US" sz="2000"/>
              <a:t>. </a:t>
            </a:r>
          </a:p>
          <a:p>
            <a:r>
              <a:rPr lang="en-US"/>
              <a:t>Links:</a:t>
            </a:r>
          </a:p>
          <a:p>
            <a:pPr lvl="1"/>
            <a:r>
              <a:rPr lang="en-US" sz="1600">
                <a:hlinkClick r:id="rId11"/>
              </a:rPr>
              <a:t>http://en.wikipedia.org/wiki/Carl_Friedrich_Gauss</a:t>
            </a:r>
            <a:endParaRPr lang="en-US" sz="1600"/>
          </a:p>
          <a:p>
            <a:pPr lvl="1"/>
            <a:r>
              <a:rPr lang="en-US" sz="1600">
                <a:hlinkClick r:id="rId12"/>
              </a:rPr>
              <a:t>http://betterexplained.com/articles/techniques-for-adding-the-numbers-1-to-100/</a:t>
            </a:r>
            <a:endParaRPr lang="en-US" sz="1600"/>
          </a:p>
          <a:p>
            <a:pPr lvl="1"/>
            <a:r>
              <a:rPr lang="en-US" sz="1600">
                <a:hlinkClick r:id="rId13"/>
              </a:rPr>
              <a:t>http://mathforum.org/library/drmath/view/57919.html</a:t>
            </a:r>
            <a:endParaRPr lang="en-US" sz="1600"/>
          </a:p>
          <a:p>
            <a:pPr lvl="1"/>
            <a:r>
              <a:rPr lang="en-US" sz="1600">
                <a:hlinkClick r:id="rId14"/>
              </a:rPr>
              <a:t>http://www.jimloy.com/algebra/gauss.htm</a:t>
            </a:r>
            <a:endParaRPr lang="en-US" sz="1600"/>
          </a:p>
          <a:p>
            <a:pPr lvl="1"/>
            <a:endParaRPr lang="en-US" sz="1600"/>
          </a:p>
        </p:txBody>
      </p:sp>
      <p:pic>
        <p:nvPicPr>
          <p:cNvPr id="390148" name="Picture 4" descr="Gauss_180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10413" y="260350"/>
            <a:ext cx="1709737" cy="2081213"/>
          </a:xfrm>
          <a:prstGeom prst="rect">
            <a:avLst/>
          </a:prstGeom>
          <a:noFill/>
        </p:spPr>
      </p:pic>
      <p:pic>
        <p:nvPicPr>
          <p:cNvPr id="390149" name="Picture 5" descr="gauss_bankno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4150" y="2471738"/>
            <a:ext cx="2286000" cy="1462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Expressing Method as an </a:t>
            </a:r>
            <a:r>
              <a:rPr lang="en-US" sz="4000" i="1">
                <a:solidFill>
                  <a:srgbClr val="FF3300"/>
                </a:solidFill>
              </a:rPr>
              <a:t>Algorithm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682625" y="1196975"/>
            <a:ext cx="7921625" cy="1727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Straight-forward “Calculator” Method: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Repeatedly add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next number”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to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At the beginning, start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with 0.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84213" y="3213100"/>
            <a:ext cx="7921625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Now, express the above method as an </a:t>
            </a:r>
            <a:r>
              <a:rPr lang="en-GB" sz="2400" i="1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Algorithm</a:t>
            </a: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!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Let 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Sum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 represent 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Let 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k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 represent “the next number”</a:t>
            </a:r>
            <a:endParaRPr lang="en-GB" sz="2000">
              <a:solidFill>
                <a:srgbClr val="FF3300"/>
              </a:solidFill>
              <a:ea typeface="Times New Roman" pitchFamily="1" charset="0"/>
              <a:cs typeface="Times New Roman" pitchFamily="1" charset="0"/>
            </a:endParaRP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Question:  </a:t>
            </a:r>
          </a:p>
          <a:p>
            <a:pPr marL="1146175" lvl="2" indent="-233363" algn="l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1" charset="2"/>
              <a:buChar char="Ø"/>
            </a:pPr>
            <a:r>
              <a:rPr lang="en-GB" i="1">
                <a:solidFill>
                  <a:srgbClr val="009900"/>
                </a:solidFill>
                <a:ea typeface="Times New Roman" pitchFamily="1" charset="0"/>
                <a:cs typeface="Times New Roman" pitchFamily="1" charset="0"/>
              </a:rPr>
              <a:t>Where are the steps that are repeated?</a:t>
            </a:r>
          </a:p>
          <a:p>
            <a:pPr marL="1146175" lvl="2" indent="-233363" algn="l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1" charset="2"/>
              <a:buChar char="Ø"/>
            </a:pPr>
            <a:r>
              <a:rPr lang="en-GB" i="1">
                <a:solidFill>
                  <a:srgbClr val="009900"/>
                </a:solidFill>
                <a:ea typeface="Times New Roman" pitchFamily="1" charset="0"/>
                <a:cs typeface="Times New Roman" pitchFamily="1" charset="0"/>
              </a:rPr>
              <a:t>What changes in-between each repetition?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Algorithm to Find sum from 1 to 100</a:t>
            </a:r>
          </a:p>
        </p:txBody>
      </p:sp>
      <p:sp>
        <p:nvSpPr>
          <p:cNvPr id="37888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92375"/>
            <a:ext cx="4464050" cy="36734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u="sng">
                <a:solidFill>
                  <a:srgbClr val="FF3300"/>
                </a:solidFill>
              </a:rPr>
              <a:t>ALGORITHM Sum-1-to-100;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sum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0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k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1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repeat:   add k to sum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add 1 to k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Is (k &gt; 100)?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no 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repeat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yes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finish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Finish:   print out the value of sum</a:t>
            </a:r>
            <a:r>
              <a:rPr lang="en-GB" sz="2000"/>
              <a:t> </a:t>
            </a:r>
            <a:endParaRPr lang="en-GB" sz="1800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82625" y="1196975"/>
            <a:ext cx="7921625" cy="12239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Repeatedly add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next number”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to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At the beginning, start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with 0.</a:t>
            </a:r>
          </a:p>
        </p:txBody>
      </p:sp>
      <p:grpSp>
        <p:nvGrpSpPr>
          <p:cNvPr id="378898" name="Group 18"/>
          <p:cNvGrpSpPr>
            <a:grpSpLocks/>
          </p:cNvGrpSpPr>
          <p:nvPr/>
        </p:nvGrpSpPr>
        <p:grpSpPr bwMode="auto">
          <a:xfrm>
            <a:off x="3924300" y="3789363"/>
            <a:ext cx="2852738" cy="1295400"/>
            <a:chOff x="2472" y="2387"/>
            <a:chExt cx="1797" cy="816"/>
          </a:xfrm>
        </p:grpSpPr>
        <p:sp>
          <p:nvSpPr>
            <p:cNvPr id="378892" name="AutoShape 12"/>
            <p:cNvSpPr>
              <a:spLocks/>
            </p:cNvSpPr>
            <p:nvPr/>
          </p:nvSpPr>
          <p:spPr bwMode="auto">
            <a:xfrm>
              <a:off x="2472" y="2387"/>
              <a:ext cx="136" cy="81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93" name="Text Box 13"/>
            <p:cNvSpPr txBox="1">
              <a:spLocks noChangeArrowheads="1"/>
            </p:cNvSpPr>
            <p:nvPr/>
          </p:nvSpPr>
          <p:spPr bwMode="auto">
            <a:xfrm>
              <a:off x="3492" y="2665"/>
              <a:ext cx="77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SzPct val="100000"/>
                <a:buFont typeface="Times New Roman" pitchFamily="1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Arial" pitchFamily="1" charset="0"/>
                </a:rPr>
                <a:t>Iterations</a:t>
              </a:r>
            </a:p>
          </p:txBody>
        </p:sp>
        <p:sp>
          <p:nvSpPr>
            <p:cNvPr id="378895" name="Line 15"/>
            <p:cNvSpPr>
              <a:spLocks noChangeShapeType="1"/>
            </p:cNvSpPr>
            <p:nvPr/>
          </p:nvSpPr>
          <p:spPr bwMode="auto">
            <a:xfrm flipH="1">
              <a:off x="2700" y="2795"/>
              <a:ext cx="72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899" name="AutoShape 19"/>
          <p:cNvSpPr>
            <a:spLocks noChangeArrowheads="1"/>
          </p:cNvSpPr>
          <p:nvPr/>
        </p:nvSpPr>
        <p:spPr bwMode="auto">
          <a:xfrm>
            <a:off x="5545138" y="4948238"/>
            <a:ext cx="2874962" cy="7858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latin typeface="Arial" pitchFamily="1" charset="0"/>
              </a:rPr>
              <a:t>Q: How many iterations?</a:t>
            </a:r>
            <a:br>
              <a:rPr lang="en-US">
                <a:latin typeface="Arial" pitchFamily="1" charset="0"/>
              </a:rPr>
            </a:br>
            <a:r>
              <a:rPr lang="en-US">
                <a:latin typeface="Arial" pitchFamily="1" charset="0"/>
              </a:rPr>
              <a:t>     (DIY)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uiExpand="1" build="p" animBg="1"/>
      <p:bldP spid="3788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Simulating an </a:t>
            </a:r>
            <a:r>
              <a:rPr lang="en-GB" sz="4000" i="1">
                <a:solidFill>
                  <a:srgbClr val="FF0000"/>
                </a:solidFill>
              </a:rPr>
              <a:t>Algorithm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92375"/>
            <a:ext cx="4464050" cy="36734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u="sng">
                <a:solidFill>
                  <a:srgbClr val="FF3300"/>
                </a:solidFill>
              </a:rPr>
              <a:t>ALGORITHM Sum-1-to-100;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sum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0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k </a:t>
            </a:r>
            <a:r>
              <a:rPr lang="en-GB" sz="1800">
                <a:sym typeface="Wingdings" pitchFamily="1" charset="2"/>
              </a:rPr>
              <a:t></a:t>
            </a:r>
            <a:r>
              <a:rPr lang="en-GB" sz="1800"/>
              <a:t> 1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repeat:   add k to sum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add 1 to k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 Is (k &gt; 100)?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no 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repeat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              	yes </a:t>
            </a:r>
            <a:r>
              <a:rPr lang="en-GB" sz="1800">
                <a:sym typeface="Wingdings" pitchFamily="1" charset="2"/>
              </a:rPr>
              <a:t></a:t>
            </a:r>
            <a:r>
              <a:rPr lang="en-GB" sz="1800"/>
              <a:t> goto finish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/>
              <a:t>Finish:   print out the value of sum</a:t>
            </a:r>
            <a:r>
              <a:rPr lang="en-GB" sz="2000"/>
              <a:t> </a:t>
            </a:r>
            <a:endParaRPr lang="en-GB" sz="1800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5362575" y="2708275"/>
            <a:ext cx="3457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pitchFamily="1" charset="0"/>
              </a:rPr>
              <a:t>1  2  3  4  5  6  7  8 … 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682625" y="1339850"/>
            <a:ext cx="7921625" cy="5762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6804025" y="4219575"/>
            <a:ext cx="936625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6045200" y="4230688"/>
            <a:ext cx="6143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sum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6804025" y="3429000"/>
            <a:ext cx="936625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6372225" y="3440113"/>
            <a:ext cx="2333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k</a:t>
            </a:r>
          </a:p>
        </p:txBody>
      </p:sp>
      <p:sp>
        <p:nvSpPr>
          <p:cNvPr id="288778" name="AutoShape 10"/>
          <p:cNvSpPr>
            <a:spLocks noChangeArrowheads="1"/>
          </p:cNvSpPr>
          <p:nvPr/>
        </p:nvSpPr>
        <p:spPr bwMode="auto">
          <a:xfrm>
            <a:off x="5292725" y="5157788"/>
            <a:ext cx="3455988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FF0000"/>
                </a:solidFill>
                <a:latin typeface="Arial" pitchFamily="1" charset="0"/>
              </a:rPr>
              <a:t>DIY: Simulate the running </a:t>
            </a:r>
            <a:br>
              <a:rPr lang="en-US">
                <a:solidFill>
                  <a:srgbClr val="FF0000"/>
                </a:solidFill>
                <a:latin typeface="Arial" pitchFamily="1" charset="0"/>
              </a:rPr>
            </a:br>
            <a:r>
              <a:rPr lang="en-US">
                <a:solidFill>
                  <a:srgbClr val="FF0000"/>
                </a:solidFill>
                <a:latin typeface="Arial" pitchFamily="1" charset="0"/>
              </a:rPr>
              <a:t>of the algorithm…</a:t>
            </a:r>
          </a:p>
        </p:txBody>
      </p:sp>
      <p:sp>
        <p:nvSpPr>
          <p:cNvPr id="288780" name="AutoShape 12">
            <a:hlinkClick r:id="rId3" action="ppaction://hlinkpres?slideindex=1&amp;slidetitle=Animation of Algorithm" highlightClick="1"/>
          </p:cNvPr>
          <p:cNvSpPr>
            <a:spLocks noChangeArrowheads="1"/>
          </p:cNvSpPr>
          <p:nvPr/>
        </p:nvSpPr>
        <p:spPr bwMode="auto">
          <a:xfrm>
            <a:off x="8027988" y="4314826"/>
            <a:ext cx="865187" cy="576263"/>
          </a:xfrm>
          <a:prstGeom prst="actionButtonForwardNext">
            <a:avLst/>
          </a:prstGeom>
          <a:solidFill>
            <a:srgbClr val="3366FF"/>
          </a:solidFill>
          <a:ln w="28575">
            <a:noFill/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  <p:bldP spid="288774" grpId="0" animBg="1"/>
      <p:bldP spid="288775" grpId="0"/>
      <p:bldP spid="288776" grpId="0" animBg="1"/>
      <p:bldP spid="288777" grpId="0"/>
      <p:bldP spid="288778" grpId="0" animBg="1"/>
      <p:bldP spid="2887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3375"/>
            <a:ext cx="8196262" cy="657225"/>
          </a:xfrm>
        </p:spPr>
        <p:txBody>
          <a:bodyPr/>
          <a:lstStyle/>
          <a:p>
            <a:r>
              <a:rPr lang="en-US" sz="4400"/>
              <a:t>Intelligent Computer – How?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2250" cy="4876800"/>
          </a:xfrm>
        </p:spPr>
        <p:txBody>
          <a:bodyPr/>
          <a:lstStyle/>
          <a:p>
            <a:r>
              <a:rPr lang="en-US" sz="2400"/>
              <a:t>Problem of summing from 1 to 100</a:t>
            </a:r>
          </a:p>
          <a:p>
            <a:pPr lvl="1"/>
            <a:r>
              <a:rPr lang="en-US" sz="2000"/>
              <a:t>Can be automated and written into software</a:t>
            </a:r>
          </a:p>
          <a:p>
            <a:pPr lvl="1"/>
            <a:r>
              <a:rPr lang="en-US" sz="2000"/>
              <a:t>But, it is an “easy” problem</a:t>
            </a:r>
          </a:p>
          <a:p>
            <a:r>
              <a:rPr lang="en-US" sz="2400"/>
              <a:t>Many real software problems are complex</a:t>
            </a:r>
          </a:p>
          <a:p>
            <a:pPr lvl="1"/>
            <a:r>
              <a:rPr lang="en-US" sz="2000"/>
              <a:t>Operating Systems: Windows, Unix, </a:t>
            </a:r>
          </a:p>
          <a:p>
            <a:pPr lvl="1"/>
            <a:r>
              <a:rPr lang="en-US" sz="2000"/>
              <a:t>Internet Browsers: IE, firefox</a:t>
            </a:r>
          </a:p>
          <a:p>
            <a:pPr lvl="1"/>
            <a:r>
              <a:rPr lang="en-US" sz="2000"/>
              <a:t>Applications: MS Word, Excel, Powerpoint, </a:t>
            </a:r>
          </a:p>
          <a:p>
            <a:pPr lvl="1"/>
            <a:r>
              <a:rPr lang="en-US" sz="2000"/>
              <a:t>Google search engine, CORS, </a:t>
            </a:r>
          </a:p>
          <a:p>
            <a:r>
              <a:rPr lang="en-US" sz="2400"/>
              <a:t>For these complex problems</a:t>
            </a:r>
          </a:p>
          <a:p>
            <a:pPr lvl="1"/>
            <a:r>
              <a:rPr lang="en-US" sz="2000"/>
              <a:t>Specifying algorithms for them is very complex,</a:t>
            </a:r>
          </a:p>
          <a:p>
            <a:pPr lvl="1"/>
            <a:r>
              <a:rPr lang="en-US" sz="2000"/>
              <a:t>Requires professional training and education</a:t>
            </a:r>
          </a:p>
          <a:p>
            <a:pPr lvl="1"/>
            <a:r>
              <a:rPr lang="en-US" sz="2000"/>
              <a:t>They can also be automated and written into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8" y="190500"/>
            <a:ext cx="8410575" cy="800100"/>
          </a:xfrm>
          <a:noFill/>
          <a:ln/>
        </p:spPr>
        <p:txBody>
          <a:bodyPr lIns="92075" tIns="46038" rIns="92075" bIns="46038"/>
          <a:lstStyle/>
          <a:p>
            <a:r>
              <a:rPr lang="en-GB" sz="4000"/>
              <a:t>Intelligent Computer – How (cont…)</a:t>
            </a:r>
            <a:endParaRPr lang="en-US" sz="4000"/>
          </a:p>
        </p:txBody>
      </p:sp>
      <p:sp>
        <p:nvSpPr>
          <p:cNvPr id="284675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70000"/>
            <a:ext cx="7699375" cy="467995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You are able to use the computer because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professionals have already done to hard work to make it look simple from your end.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Complex Software make your life easy: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Applications such as Word Processing, Email, etc require thousands or millions of lines of code.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But, they are relatively easy to use.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Source of Computer “Intelligence”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the variety of algorithms that we can come up with is where the versatility of computers come from.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 (electronic mail)</a:t>
            </a:r>
            <a:endParaRPr lang="en-US" sz="400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43000"/>
            <a:ext cx="77755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 sz="2400"/>
              <a:t>Scenario: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 sz="2000"/>
              <a:t>	Professor Preparata (</a:t>
            </a:r>
            <a:r>
              <a:rPr lang="en-GB" sz="2000">
                <a:hlinkClick r:id="rId3"/>
              </a:rPr>
              <a:t>franco@cs.brown.edu</a:t>
            </a:r>
            <a:r>
              <a:rPr lang="en-GB" sz="2000"/>
              <a:t>) at Brown Univ wants to send email to me (leonghw@comp.nus.edu.sg).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 u="sng">
                <a:solidFill>
                  <a:srgbClr val="009900"/>
                </a:solidFill>
              </a:rPr>
              <a:t>Simple:</a:t>
            </a:r>
            <a:r>
              <a:rPr lang="en-GB" sz="20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9900"/>
                </a:solidFill>
              </a:rPr>
              <a:t>Prof Preparata’s computer takes a string of characters and passes on to my computer.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 u="sng">
                <a:solidFill>
                  <a:srgbClr val="FF0000"/>
                </a:solidFill>
              </a:rPr>
              <a:t>Complicated:</a:t>
            </a:r>
            <a:r>
              <a:rPr lang="en-GB" sz="20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How does Prof Preparata’s computer know what to do with the string of letters?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What does address </a:t>
            </a:r>
            <a:r>
              <a:rPr lang="en-GB" sz="1800">
                <a:solidFill>
                  <a:srgbClr val="3366CC"/>
                </a:solidFill>
              </a:rPr>
              <a:t>leonghw@comp.nus.edu.sg</a:t>
            </a:r>
            <a:r>
              <a:rPr lang="en-GB" sz="1800"/>
              <a:t> mean?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Where is that?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657225"/>
          </a:xfrm>
        </p:spPr>
        <p:txBody>
          <a:bodyPr/>
          <a:lstStyle/>
          <a:p>
            <a:r>
              <a:rPr lang="en-US" sz="4000"/>
              <a:t>Why is the Computer “Intelligent”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186612" cy="4608512"/>
          </a:xfrm>
        </p:spPr>
        <p:txBody>
          <a:bodyPr/>
          <a:lstStyle/>
          <a:p>
            <a:r>
              <a:rPr lang="en-US"/>
              <a:t>Human Intelligence</a:t>
            </a:r>
          </a:p>
          <a:p>
            <a:pPr lvl="1"/>
            <a:r>
              <a:rPr lang="en-US"/>
              <a:t>We invent/design the algorithms</a:t>
            </a:r>
          </a:p>
          <a:p>
            <a:pPr lvl="1"/>
            <a:r>
              <a:rPr lang="en-US"/>
              <a:t>We program them into software</a:t>
            </a:r>
          </a:p>
          <a:p>
            <a:r>
              <a:rPr lang="en-US"/>
              <a:t>“Programmed” into the computer</a:t>
            </a:r>
          </a:p>
          <a:p>
            <a:pPr lvl="1"/>
            <a:r>
              <a:rPr lang="en-US"/>
              <a:t>Capabilities are “programmed into”</a:t>
            </a:r>
          </a:p>
          <a:p>
            <a:pPr lvl="1"/>
            <a:r>
              <a:rPr lang="en-US"/>
              <a:t>Why is Google search so “smart” </a:t>
            </a:r>
          </a:p>
          <a:p>
            <a:pPr lvl="1"/>
            <a:r>
              <a:rPr lang="en-US"/>
              <a:t>Is Google search “intelligent”?</a:t>
            </a:r>
          </a:p>
          <a:p>
            <a:r>
              <a:rPr lang="en-US"/>
              <a:t>Machine Intelligence</a:t>
            </a:r>
          </a:p>
          <a:p>
            <a:pPr lvl="1"/>
            <a:r>
              <a:rPr lang="en-US"/>
              <a:t>A different notion, covered later in course.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341438"/>
            <a:ext cx="7699375" cy="4535487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We are not </a:t>
            </a:r>
            <a:r>
              <a:rPr lang="en-GB" sz="2000" i="1"/>
              <a:t>THERE</a:t>
            </a:r>
            <a:r>
              <a:rPr lang="en-GB" sz="2000"/>
              <a:t> yet…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We still do not have working algorithms for all problems you may want to solve.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Still Hard for Computer to do some “simple” problems.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Face recognition.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Difficulty: What exactly are we recognizing that is same in the photographs/persons?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In Contrast, some problems are simpler.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Finding the book by particular author in the huge number of books in the library is trivial for the computer.</a:t>
            </a:r>
          </a:p>
        </p:txBody>
      </p:sp>
      <p:sp>
        <p:nvSpPr>
          <p:cNvPr id="301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However….</a:t>
            </a:r>
            <a:endParaRPr lang="en-GB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Computer Science?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13688" cy="4876800"/>
          </a:xfrm>
        </p:spPr>
        <p:txBody>
          <a:bodyPr/>
          <a:lstStyle/>
          <a:p>
            <a:r>
              <a:rPr lang="en-US" sz="2400"/>
              <a:t>Computer Science is NOT </a:t>
            </a:r>
            <a:r>
              <a:rPr lang="en-US" sz="2400" i="1"/>
              <a:t>just</a:t>
            </a:r>
          </a:p>
          <a:p>
            <a:pPr lvl="1"/>
            <a:r>
              <a:rPr lang="en-US" sz="2000"/>
              <a:t> the study of computers</a:t>
            </a:r>
          </a:p>
          <a:p>
            <a:pPr lvl="1"/>
            <a:r>
              <a:rPr lang="en-US" sz="2000"/>
              <a:t> the study of how to write computer programs</a:t>
            </a:r>
          </a:p>
          <a:p>
            <a:pPr lvl="1"/>
            <a:r>
              <a:rPr lang="en-US" sz="2000"/>
              <a:t> the study of the uses and applications of computers and software</a:t>
            </a:r>
          </a:p>
          <a:p>
            <a:r>
              <a:rPr lang="en-US" sz="2400"/>
              <a:t>Computer Science is </a:t>
            </a:r>
            <a:r>
              <a:rPr lang="en-US" sz="2400" i="1"/>
              <a:t>the study of algorithms, including</a:t>
            </a:r>
          </a:p>
          <a:p>
            <a:pPr lvl="1"/>
            <a:r>
              <a:rPr lang="en-US" sz="2000" i="1"/>
              <a:t> their formal and mathematical properties,</a:t>
            </a:r>
          </a:p>
          <a:p>
            <a:pPr lvl="1"/>
            <a:r>
              <a:rPr lang="en-US" sz="2000" i="1"/>
              <a:t> their hardware realizations,</a:t>
            </a:r>
          </a:p>
          <a:p>
            <a:pPr lvl="1"/>
            <a:r>
              <a:rPr lang="en-US" sz="2000" i="1"/>
              <a:t> their linguistic realizations,</a:t>
            </a:r>
          </a:p>
          <a:p>
            <a:pPr lvl="1"/>
            <a:r>
              <a:rPr lang="en-US" sz="2000" i="1"/>
              <a:t> their applications</a:t>
            </a:r>
            <a:endParaRPr lang="en-GB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pPr algn="ctr">
              <a:buFont typeface="Wingdings" pitchFamily="1" charset="2"/>
              <a:buNone/>
            </a:pPr>
            <a:r>
              <a:rPr lang="en-GB" sz="3600"/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 … the steps</a:t>
            </a:r>
            <a:endParaRPr lang="en-US" sz="40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19200"/>
            <a:ext cx="7699375" cy="4953000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The computer at Brown University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First, Text Processing.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detects </a:t>
            </a:r>
            <a:r>
              <a:rPr lang="en-GB" sz="1400">
                <a:solidFill>
                  <a:srgbClr val="3366CC"/>
                </a:solidFill>
              </a:rPr>
              <a:t>address </a:t>
            </a:r>
            <a:r>
              <a:rPr lang="en-GB" sz="1400"/>
              <a:t>to send to,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detects which is the </a:t>
            </a:r>
            <a:r>
              <a:rPr lang="en-GB" sz="1400">
                <a:solidFill>
                  <a:srgbClr val="3366CC"/>
                </a:solidFill>
              </a:rPr>
              <a:t>message part</a:t>
            </a:r>
            <a:r>
              <a:rPr lang="en-GB" sz="1400"/>
              <a:t>,  and so on, etc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Server/Router  :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address ending with “</a:t>
            </a:r>
            <a:r>
              <a:rPr lang="en-GB" sz="1400">
                <a:solidFill>
                  <a:srgbClr val="3366CC"/>
                </a:solidFill>
              </a:rPr>
              <a:t>.sg</a:t>
            </a:r>
            <a:r>
              <a:rPr lang="en-GB" sz="1400"/>
              <a:t>”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send to a some </a:t>
            </a:r>
            <a:r>
              <a:rPr lang="en-GB" sz="1400">
                <a:solidFill>
                  <a:srgbClr val="3366CC"/>
                </a:solidFill>
              </a:rPr>
              <a:t>gateway</a:t>
            </a:r>
            <a:r>
              <a:rPr lang="en-GB" sz="1400"/>
              <a:t> computer,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which in turn will send it to a computer in Singapore.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This computer in Singapore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>
                <a:solidFill>
                  <a:srgbClr val="3366CC"/>
                </a:solidFill>
              </a:rPr>
              <a:t>comp.nus.edu.sg</a:t>
            </a:r>
            <a:r>
              <a:rPr lang="en-GB" sz="1400"/>
              <a:t>   --&gt; send to a computer in SoC.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The computer in School of Computing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stores it away in a mail file.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When I log in and execute my mail reader, </a:t>
            </a:r>
            <a:br>
              <a:rPr lang="en-GB" sz="1400"/>
            </a:br>
            <a:r>
              <a:rPr lang="en-GB" sz="1400"/>
              <a:t>  it shows me all the messages filed in the mail file.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I can then ask it to show me the mail from Prof Preparata.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25438"/>
            <a:ext cx="8196262" cy="582612"/>
          </a:xfrm>
        </p:spPr>
        <p:txBody>
          <a:bodyPr/>
          <a:lstStyle/>
          <a:p>
            <a:r>
              <a:rPr lang="en-US" sz="4000"/>
              <a:t>Actual Example: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684213" y="2563813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dooby.cs.brown.edu</a:t>
            </a: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684213" y="3322638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null.cs.brown.edu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684213" y="4114800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salt.cs.brown.edu</a:t>
            </a:r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4211638" y="4114800"/>
            <a:ext cx="28082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postfix0.comp.nus.edu.sg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5795963" y="4906963"/>
            <a:ext cx="28082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avs0.comp.nus.edu.sg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4211638" y="3322638"/>
            <a:ext cx="32400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stfimaphost0.comp.nus.edu.sg</a:t>
            </a:r>
          </a:p>
        </p:txBody>
      </p:sp>
      <p:sp>
        <p:nvSpPr>
          <p:cNvPr id="376849" name="Line 17"/>
          <p:cNvSpPr>
            <a:spLocks noChangeShapeType="1"/>
          </p:cNvSpPr>
          <p:nvPr/>
        </p:nvSpPr>
        <p:spPr bwMode="auto">
          <a:xfrm>
            <a:off x="1835150" y="2992438"/>
            <a:ext cx="0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0" name="Line 18"/>
          <p:cNvSpPr>
            <a:spLocks noChangeShapeType="1"/>
          </p:cNvSpPr>
          <p:nvPr/>
        </p:nvSpPr>
        <p:spPr bwMode="auto">
          <a:xfrm>
            <a:off x="1835150" y="3784600"/>
            <a:ext cx="0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1" name="AutoShape 19"/>
          <p:cNvSpPr>
            <a:spLocks noChangeArrowheads="1"/>
          </p:cNvSpPr>
          <p:nvPr/>
        </p:nvSpPr>
        <p:spPr bwMode="auto">
          <a:xfrm>
            <a:off x="1692275" y="4724400"/>
            <a:ext cx="3814763" cy="1296988"/>
          </a:xfrm>
          <a:prstGeom prst="curvedUpArrow">
            <a:avLst>
              <a:gd name="adj1" fmla="val 33470"/>
              <a:gd name="adj2" fmla="val 85868"/>
              <a:gd name="adj3" fmla="val 35537"/>
            </a:avLst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2" name="Line 20"/>
          <p:cNvSpPr>
            <a:spLocks noChangeShapeType="1"/>
          </p:cNvSpPr>
          <p:nvPr/>
        </p:nvSpPr>
        <p:spPr bwMode="auto">
          <a:xfrm>
            <a:off x="6300788" y="4576763"/>
            <a:ext cx="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4" name="Rectangle 22"/>
          <p:cNvSpPr>
            <a:spLocks noChangeArrowheads="1"/>
          </p:cNvSpPr>
          <p:nvPr/>
        </p:nvSpPr>
        <p:spPr bwMode="auto">
          <a:xfrm>
            <a:off x="395288" y="2205038"/>
            <a:ext cx="2952750" cy="1584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5" name="Line 23"/>
          <p:cNvSpPr>
            <a:spLocks noChangeShapeType="1"/>
          </p:cNvSpPr>
          <p:nvPr/>
        </p:nvSpPr>
        <p:spPr bwMode="auto">
          <a:xfrm>
            <a:off x="5435600" y="3784600"/>
            <a:ext cx="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6" name="Rectangle 24"/>
          <p:cNvSpPr>
            <a:spLocks noChangeArrowheads="1"/>
          </p:cNvSpPr>
          <p:nvPr/>
        </p:nvSpPr>
        <p:spPr bwMode="auto">
          <a:xfrm>
            <a:off x="3924300" y="3068638"/>
            <a:ext cx="3743325" cy="715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7" name="Text Box 25"/>
          <p:cNvSpPr txBox="1">
            <a:spLocks noChangeArrowheads="1"/>
          </p:cNvSpPr>
          <p:nvPr/>
        </p:nvSpPr>
        <p:spPr bwMode="auto">
          <a:xfrm>
            <a:off x="2755900" y="5445125"/>
            <a:ext cx="1311275" cy="393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0000FF"/>
                </a:solidFill>
                <a:latin typeface="Arial" pitchFamily="1" charset="0"/>
              </a:rPr>
              <a:t>via internet</a:t>
            </a:r>
          </a:p>
        </p:txBody>
      </p:sp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539750" y="1220788"/>
            <a:ext cx="2581275" cy="695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0000FF"/>
                </a:solidFill>
                <a:latin typeface="Arial" pitchFamily="1" charset="0"/>
              </a:rPr>
              <a:t>Prof. Preparata sends</a:t>
            </a:r>
            <a:br>
              <a:rPr lang="en-US">
                <a:solidFill>
                  <a:srgbClr val="0000FF"/>
                </a:solidFill>
                <a:latin typeface="Arial" pitchFamily="1" charset="0"/>
              </a:rPr>
            </a:br>
            <a:r>
              <a:rPr lang="en-US">
                <a:solidFill>
                  <a:srgbClr val="0000FF"/>
                </a:solidFill>
                <a:latin typeface="Arial" pitchFamily="1" charset="0"/>
              </a:rPr>
              <a:t>email from Brown Univ</a:t>
            </a:r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>
            <a:off x="1835150" y="1984375"/>
            <a:ext cx="0" cy="50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61" name="Text Box 29"/>
          <p:cNvSpPr txBox="1">
            <a:spLocks noChangeArrowheads="1"/>
          </p:cNvSpPr>
          <p:nvPr/>
        </p:nvSpPr>
        <p:spPr bwMode="auto">
          <a:xfrm>
            <a:off x="4211638" y="1268413"/>
            <a:ext cx="3127375" cy="695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FF0000"/>
                </a:solidFill>
                <a:latin typeface="Arial" pitchFamily="1" charset="0"/>
              </a:rPr>
              <a:t>Prof. Leong receives and</a:t>
            </a:r>
            <a:br>
              <a:rPr lang="en-US">
                <a:solidFill>
                  <a:srgbClr val="FF0000"/>
                </a:solidFill>
                <a:latin typeface="Arial" pitchFamily="1" charset="0"/>
              </a:rPr>
            </a:br>
            <a:r>
              <a:rPr lang="en-US">
                <a:solidFill>
                  <a:srgbClr val="FF0000"/>
                </a:solidFill>
                <a:latin typeface="Arial" pitchFamily="1" charset="0"/>
              </a:rPr>
              <a:t>reads the email in NUS SOC</a:t>
            </a:r>
          </a:p>
        </p:txBody>
      </p:sp>
      <p:sp>
        <p:nvSpPr>
          <p:cNvPr id="376862" name="Line 30"/>
          <p:cNvSpPr>
            <a:spLocks noChangeShapeType="1"/>
          </p:cNvSpPr>
          <p:nvPr/>
        </p:nvSpPr>
        <p:spPr bwMode="auto">
          <a:xfrm>
            <a:off x="5435600" y="1916113"/>
            <a:ext cx="0" cy="108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512762"/>
          </a:xfrm>
        </p:spPr>
        <p:txBody>
          <a:bodyPr/>
          <a:lstStyle/>
          <a:p>
            <a:r>
              <a:rPr lang="en-US"/>
              <a:t>Detailed email headers: an example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323850" y="714375"/>
            <a:ext cx="8569325" cy="5954713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Return-Path: &lt;franco@cs.brown.edu&gt;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FF3300"/>
                </a:solidFill>
                <a:latin typeface="Courier New" pitchFamily="1" charset="0"/>
              </a:rPr>
              <a:t>X-Original-To: leonghw@staffunix-mb.comp.nus.edu.sg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(postfix0.comp.nus.edu.sg [192.168.21.67])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stfimaphost0.comp.nus.edu.sg</a:t>
            </a:r>
            <a:r>
              <a:rPr lang="en-US" sz="1200" b="0">
                <a:latin typeface="Courier New" pitchFamily="1" charset="0"/>
              </a:rPr>
              <a:t> (Postfix) with ESMTP id 1A88515C63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for &lt;leonghw@staffunix-mb.comp.nus.edu.sg&gt;; Thu, 10 Jan 2008 05:30:55 +0800(SGT)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...&lt;other intermediate machines @NUS-SOC deleted&gt;...</a:t>
            </a:r>
            <a:r>
              <a:rPr lang="en-US" sz="1200" b="0">
                <a:latin typeface="Courier New" pitchFamily="1" charset="0"/>
              </a:rPr>
              <a:t> 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X-Virus-Scanned: amavisd-new at comp.nus.edu.sg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X-Spam-Flag: NO  ...&lt;other spam-check related stuff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([192.168.21.67])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localhost (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avs0.comp.nus.edu.sg</a:t>
            </a:r>
            <a:r>
              <a:rPr lang="en-US" sz="1200" b="0">
                <a:latin typeface="Courier New" pitchFamily="1" charset="0"/>
              </a:rPr>
              <a:t> [192.168.20.24]) (amavisd-new, port 10024)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with ESMTP id K-33z-FlCzIl for &lt;leonghw@comp.nus.edu.sg&gt;;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Thu, 10 Jan 2008 05:30:47 +0800 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salt.cs.brown.edu</a:t>
            </a:r>
            <a:r>
              <a:rPr lang="en-US" sz="1200" b="0">
                <a:latin typeface="Courier New" pitchFamily="1" charset="0"/>
              </a:rPr>
              <a:t> (salt.cs.brown.edu [128.148.32.122])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(Postfix) with ESMTP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for &lt;leonghw@comp.nus.edu.sg&gt;; Thu, 10 Jan 2008 05:30:46 +0800 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...&lt;other intermediate machines at Brown University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by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dooby.cs.brown.edu</a:t>
            </a:r>
            <a:r>
              <a:rPr lang="en-US" sz="1200" b="0">
                <a:latin typeface="Courier New" pitchFamily="1" charset="0"/>
              </a:rPr>
              <a:t> (Postfix, from userid 1069)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id 5E9C0491C2; Wed,  9 Jan 2008 16:30:45 -0500 (EST)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Date: Wed, 9 Jan 2008 16:30:45 -0500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To: Leong Hon Wai &lt;leonghw@comp.nus.edu.sg&gt;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99"/>
                </a:solidFill>
                <a:latin typeface="Courier New" pitchFamily="1" charset="0"/>
              </a:rPr>
              <a:t>Cc: "Franco P. Preparata" &lt;franco@cs.brown.edu&gt;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Subject: Re: NUS-Brown...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...&lt;other details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User-Agent: Mutt/1.5.13 (2006-08-11)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From: franco@cs.brown.edu (Franco P. Preparata)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endParaRPr lang="en-US" sz="1200" b="0">
              <a:latin typeface="Courier New" pitchFamily="1" charset="0"/>
            </a:endParaRP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Hon-Wai,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&lt;details of email deleted&gt;...  Click [</a:t>
            </a:r>
            <a:r>
              <a:rPr lang="en-US" sz="1200" b="0">
                <a:latin typeface="Courier New" pitchFamily="1" charset="0"/>
                <a:hlinkClick r:id="rId2"/>
              </a:rPr>
              <a:t>here</a:t>
            </a:r>
            <a:r>
              <a:rPr lang="en-US" sz="1200" b="0">
                <a:latin typeface="Courier New" pitchFamily="1" charset="0"/>
              </a:rPr>
              <a:t>] for source file.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So long, franco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</a:t>
            </a:r>
            <a:endParaRPr lang="en-US" sz="400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02588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SzTx/>
            </a:pPr>
            <a:r>
              <a:rPr lang="en-GB" sz="2400"/>
              <a:t>So, what makes it work?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9900"/>
                </a:solidFill>
              </a:rPr>
              <a:t>To do all this work we need</a:t>
            </a:r>
            <a:r>
              <a:rPr lang="en-GB" sz="200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various machines to be linked together </a:t>
            </a:r>
            <a:br>
              <a:rPr lang="en-GB" sz="1800"/>
            </a:br>
            <a:r>
              <a:rPr lang="en-GB" sz="1800"/>
              <a:t>   network using communication lines (the engineering folks)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Machines need to know what to do with individual messages,</a:t>
            </a:r>
            <a:br>
              <a:rPr lang="en-GB" sz="1800"/>
            </a:br>
            <a:r>
              <a:rPr lang="en-GB" sz="1800"/>
              <a:t>   detect the addresses, sender, message content etc.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Why is it Complicated?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Huge Volume – things become complex because we need to do this for hundreds of millions of users, sending and receiving tons of mail.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Communication lines, networks, computers may fail,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Side Track:</a:t>
            </a:r>
            <a:r>
              <a:rPr lang="en-US"/>
              <a:t> One Data, Multiple Views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89050"/>
            <a:ext cx="7626350" cy="4732338"/>
          </a:xfrm>
        </p:spPr>
        <p:txBody>
          <a:bodyPr/>
          <a:lstStyle/>
          <a:p>
            <a:r>
              <a:rPr lang="en-US"/>
              <a:t>Contents of a folder</a:t>
            </a:r>
          </a:p>
          <a:p>
            <a:pPr lvl="1"/>
            <a:r>
              <a:rPr lang="en-US"/>
              <a:t>List view, details, icon, tiles, etc</a:t>
            </a:r>
          </a:p>
          <a:p>
            <a:r>
              <a:rPr lang="en-US"/>
              <a:t>Powerpoint file,</a:t>
            </a:r>
          </a:p>
          <a:p>
            <a:pPr lvl="1"/>
            <a:r>
              <a:rPr lang="en-US"/>
              <a:t>Normal view, outline, slide-sorter, slide-show</a:t>
            </a:r>
          </a:p>
          <a:p>
            <a:r>
              <a:rPr lang="en-US"/>
              <a:t>Your email “data” is the same </a:t>
            </a:r>
          </a:p>
          <a:p>
            <a:pPr lvl="1"/>
            <a:r>
              <a:rPr lang="en-US"/>
              <a:t>But its appearance is different when using different email-programs (outlook, unix-shells, web-mail [gmail, hotmail, yahoo])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04813"/>
            <a:ext cx="8196262" cy="585787"/>
          </a:xfrm>
        </p:spPr>
        <p:txBody>
          <a:bodyPr/>
          <a:lstStyle/>
          <a:p>
            <a:r>
              <a:rPr lang="en-US" sz="4000"/>
              <a:t>Example: My Mail using Outlook</a:t>
            </a:r>
          </a:p>
        </p:txBody>
      </p:sp>
      <p:pic>
        <p:nvPicPr>
          <p:cNvPr id="367620" name="Picture 4" descr="Outlook-mai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181100"/>
            <a:ext cx="7867650" cy="520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dmin-sl-2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1_Admin-sl-2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1_Admin-sl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dmin-sl-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2010-Lecture-Templates</Template>
  <TotalTime>3565</TotalTime>
  <Words>2732</Words>
  <Application>Microsoft Macintosh PowerPoint</Application>
  <PresentationFormat>On-screen Show (4:3)</PresentationFormat>
  <Paragraphs>368</Paragraphs>
  <Slides>33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1_Admin-sl-2</vt:lpstr>
      <vt:lpstr>Equation</vt:lpstr>
      <vt:lpstr>UIT2201: Lecture 1</vt:lpstr>
      <vt:lpstr>A Computer Revolution…</vt:lpstr>
      <vt:lpstr>Example-1: Email (electronic mail)</vt:lpstr>
      <vt:lpstr>Example-1: Email … the steps</vt:lpstr>
      <vt:lpstr>Actual Example:</vt:lpstr>
      <vt:lpstr>Detailed email headers: an example</vt:lpstr>
      <vt:lpstr>Example-1: Email</vt:lpstr>
      <vt:lpstr>Side Track: One Data, Multiple Views</vt:lpstr>
      <vt:lpstr>Example: My Mail using Outlook</vt:lpstr>
      <vt:lpstr>Example: My Mail using webmail</vt:lpstr>
      <vt:lpstr>Example: My Mail using Unix-shell</vt:lpstr>
      <vt:lpstr>Example-2: Bank Account &amp; ATM</vt:lpstr>
      <vt:lpstr>Example-2: Bank Account</vt:lpstr>
      <vt:lpstr>NUS Library Search -- LINC </vt:lpstr>
      <vt:lpstr>NUS Course Registration -- CORS</vt:lpstr>
      <vt:lpstr>Example-3: LINC, CORS</vt:lpstr>
      <vt:lpstr>Example-4: MP3 Player</vt:lpstr>
      <vt:lpstr>More Examples: Video Games</vt:lpstr>
      <vt:lpstr>Intelligent Computer – Capabilities </vt:lpstr>
      <vt:lpstr>Intelligent Computer – functionalities</vt:lpstr>
      <vt:lpstr>Algorithm</vt:lpstr>
      <vt:lpstr>Example Problem:  Adding 1 to 100</vt:lpstr>
      <vt:lpstr>Problem:  Adding 1 to 100 [Gauss!]</vt:lpstr>
      <vt:lpstr>More about Gauss</vt:lpstr>
      <vt:lpstr>Expressing Method as an Algorithm</vt:lpstr>
      <vt:lpstr>Algorithm to Find sum from 1 to 100</vt:lpstr>
      <vt:lpstr>Simulating an Algorithm</vt:lpstr>
      <vt:lpstr>Intelligent Computer – How?</vt:lpstr>
      <vt:lpstr>Intelligent Computer – How (cont…)</vt:lpstr>
      <vt:lpstr>Why is the Computer “Intelligent”</vt:lpstr>
      <vt:lpstr>However….</vt:lpstr>
      <vt:lpstr>What is Computer Science?</vt:lpstr>
      <vt:lpstr>Slide 33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CDTL</dc:creator>
  <cp:lastModifiedBy>Leong Hon Wai</cp:lastModifiedBy>
  <cp:revision>550</cp:revision>
  <cp:lastPrinted>2000-06-13T03:03:08Z</cp:lastPrinted>
  <dcterms:created xsi:type="dcterms:W3CDTF">2012-01-10T01:30:23Z</dcterms:created>
  <dcterms:modified xsi:type="dcterms:W3CDTF">2012-01-10T01:30:49Z</dcterms:modified>
</cp:coreProperties>
</file>