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</p:sldMasterIdLst>
  <p:notesMasterIdLst>
    <p:notesMasterId r:id="rId77"/>
  </p:notesMasterIdLst>
  <p:handoutMasterIdLst>
    <p:handoutMasterId r:id="rId78"/>
  </p:handoutMasterIdLst>
  <p:sldIdLst>
    <p:sldId id="423" r:id="rId2"/>
    <p:sldId id="531" r:id="rId3"/>
    <p:sldId id="515" r:id="rId4"/>
    <p:sldId id="516" r:id="rId5"/>
    <p:sldId id="520" r:id="rId6"/>
    <p:sldId id="517" r:id="rId7"/>
    <p:sldId id="514" r:id="rId8"/>
    <p:sldId id="522" r:id="rId9"/>
    <p:sldId id="513" r:id="rId10"/>
    <p:sldId id="523" r:id="rId11"/>
    <p:sldId id="524" r:id="rId12"/>
    <p:sldId id="648" r:id="rId13"/>
    <p:sldId id="561" r:id="rId14"/>
    <p:sldId id="525" r:id="rId15"/>
    <p:sldId id="526" r:id="rId16"/>
    <p:sldId id="563" r:id="rId17"/>
    <p:sldId id="566" r:id="rId18"/>
    <p:sldId id="565" r:id="rId19"/>
    <p:sldId id="647" r:id="rId20"/>
    <p:sldId id="649" r:id="rId21"/>
    <p:sldId id="650" r:id="rId22"/>
    <p:sldId id="651" r:id="rId23"/>
    <p:sldId id="652" r:id="rId24"/>
    <p:sldId id="653" r:id="rId25"/>
    <p:sldId id="654" r:id="rId26"/>
    <p:sldId id="670" r:id="rId27"/>
    <p:sldId id="656" r:id="rId28"/>
    <p:sldId id="655" r:id="rId29"/>
    <p:sldId id="603" r:id="rId30"/>
    <p:sldId id="673" r:id="rId31"/>
    <p:sldId id="605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22" r:id="rId42"/>
    <p:sldId id="616" r:id="rId43"/>
    <p:sldId id="671" r:id="rId44"/>
    <p:sldId id="683" r:id="rId45"/>
    <p:sldId id="684" r:id="rId46"/>
    <p:sldId id="685" r:id="rId47"/>
    <p:sldId id="620" r:id="rId48"/>
    <p:sldId id="672" r:id="rId49"/>
    <p:sldId id="669" r:id="rId50"/>
    <p:sldId id="621" r:id="rId51"/>
    <p:sldId id="619" r:id="rId52"/>
    <p:sldId id="466" r:id="rId53"/>
    <p:sldId id="623" r:id="rId54"/>
    <p:sldId id="640" r:id="rId55"/>
    <p:sldId id="641" r:id="rId56"/>
    <p:sldId id="642" r:id="rId57"/>
    <p:sldId id="643" r:id="rId58"/>
    <p:sldId id="644" r:id="rId59"/>
    <p:sldId id="639" r:id="rId60"/>
    <p:sldId id="646" r:id="rId61"/>
    <p:sldId id="679" r:id="rId62"/>
    <p:sldId id="678" r:id="rId63"/>
    <p:sldId id="681" r:id="rId64"/>
    <p:sldId id="470" r:id="rId65"/>
    <p:sldId id="660" r:id="rId66"/>
    <p:sldId id="501" r:id="rId67"/>
    <p:sldId id="661" r:id="rId68"/>
    <p:sldId id="682" r:id="rId69"/>
    <p:sldId id="662" r:id="rId70"/>
    <p:sldId id="665" r:id="rId71"/>
    <p:sldId id="664" r:id="rId72"/>
    <p:sldId id="663" r:id="rId73"/>
    <p:sldId id="675" r:id="rId74"/>
    <p:sldId id="677" r:id="rId75"/>
    <p:sldId id="667" r:id="rId76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EBFFEB"/>
    <a:srgbClr val="E6FFE6"/>
    <a:srgbClr val="E1FFE1"/>
    <a:srgbClr val="FF0000"/>
    <a:srgbClr val="CCFF99"/>
    <a:srgbClr val="FF3300"/>
    <a:srgbClr val="0000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1" autoAdjust="0"/>
    <p:restoredTop sz="94681" autoAdjust="0"/>
  </p:normalViewPr>
  <p:slideViewPr>
    <p:cSldViewPr showGuides="1">
      <p:cViewPr varScale="1">
        <p:scale>
          <a:sx n="87" d="100"/>
          <a:sy n="87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18"/>
    </p:cViewPr>
  </p:sorterViewPr>
  <p:notesViewPr>
    <p:cSldViewPr showGuides="1">
      <p:cViewPr varScale="1">
        <p:scale>
          <a:sx n="71" d="100"/>
          <a:sy n="71" d="100"/>
        </p:scale>
        <p:origin x="-1698" y="-84"/>
      </p:cViewPr>
      <p:guideLst>
        <p:guide orient="horz" pos="3120"/>
        <p:guide pos="21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7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7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7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fld id="{F51B9DAA-A9C0-F14F-A667-F4BDB7C980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07/16/96</a:t>
            </a:r>
            <a:endParaRPr lang="en-US" sz="13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20" rIns="91439" bIns="4572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0500"/>
            <a:ext cx="8196262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0500"/>
            <a:ext cx="8196262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1" name="AutoShape 3"/>
          <p:cNvSpPr>
            <a:spLocks noChangeArrowheads="1"/>
          </p:cNvSpPr>
          <p:nvPr/>
        </p:nvSpPr>
        <p:spPr bwMode="auto">
          <a:xfrm>
            <a:off x="709613" y="6254750"/>
            <a:ext cx="1816100" cy="292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760413" y="6296025"/>
            <a:ext cx="1504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LeongHW, SoC, NUS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5900738" y="6096000"/>
            <a:ext cx="22955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(UIT2201: Algorithms) Page </a:t>
            </a:r>
            <a:fld id="{3834704C-CEA2-1743-87D2-C76D83A6135F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1200" b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268297" name="Rectangle 9"/>
          <p:cNvSpPr>
            <a:spLocks noChangeArrowheads="1"/>
          </p:cNvSpPr>
          <p:nvPr userDrawn="1"/>
        </p:nvSpPr>
        <p:spPr bwMode="auto">
          <a:xfrm>
            <a:off x="3316288" y="6129338"/>
            <a:ext cx="21399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© Leong Hon Wai, 2003-2008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75000"/>
        <a:buFont typeface="Wingdings" pitchFamily="1" charset="2"/>
        <a:buChar char="v"/>
        <a:defRPr sz="2800" b="1">
          <a:solidFill>
            <a:srgbClr val="0000CC"/>
          </a:solidFill>
          <a:latin typeface="+mn-lt"/>
          <a:ea typeface="+mn-ea"/>
          <a:cs typeface="+mn-cs"/>
        </a:defRPr>
      </a:lvl1pPr>
      <a:lvl2pPr marL="866775" indent="-384175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pitchFamily="1" charset="2"/>
        <a:buChar char="o"/>
        <a:defRPr sz="2400" b="1">
          <a:solidFill>
            <a:srgbClr val="FF3300"/>
          </a:solidFill>
          <a:latin typeface="+mn-lt"/>
          <a:ea typeface="ＭＳ Ｐゴシック" pitchFamily="1" charset="-128"/>
        </a:defRPr>
      </a:lvl2pPr>
      <a:lvl3pPr marL="12858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1" charset="2"/>
        <a:buChar char="u"/>
        <a:defRPr sz="2000" b="1" i="1">
          <a:solidFill>
            <a:srgbClr val="009900"/>
          </a:solidFill>
          <a:latin typeface="+mn-lt"/>
          <a:ea typeface="ＭＳ Ｐゴシック" pitchFamily="1" charset="-128"/>
        </a:defRPr>
      </a:lvl3pPr>
      <a:lvl4pPr marL="16478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Book Antiqua" pitchFamily="1" charset="0"/>
        <a:buChar char=""/>
        <a:defRPr sz="2000" b="1">
          <a:solidFill>
            <a:srgbClr val="0000CC"/>
          </a:solidFill>
          <a:latin typeface="+mn-lt"/>
          <a:ea typeface="ＭＳ Ｐゴシック" pitchFamily="1" charset="-128"/>
        </a:defRPr>
      </a:lvl4pPr>
      <a:lvl5pPr marL="20097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5pPr>
      <a:lvl6pPr marL="24669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6pPr>
      <a:lvl7pPr marL="29241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7pPr>
      <a:lvl8pPr marL="33813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8pPr>
      <a:lvl9pPr marL="38385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.nus.edu.sg/~cs5234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2008-02-1D-Bin-Packing.ppt%23-1,1,Bin%20Packing%20(1-D)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of Algorithms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</a:p>
          <a:p>
            <a:pPr marL="939800" lvl="1" indent="-457200"/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939800" lvl="1" indent="-457200"/>
            <a:r>
              <a:rPr lang="en-US"/>
              <a:t>Polynomial vs Exponential Time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Idea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495800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2600"/>
              <a:t>Search for </a:t>
            </a:r>
            <a:r>
              <a:rPr lang="en-US" sz="2600" i="1"/>
              <a:t>NAME</a:t>
            </a:r>
            <a:r>
              <a:rPr lang="en-US" sz="2600"/>
              <a:t> among a list of </a:t>
            </a:r>
            <a:r>
              <a:rPr lang="en-US" sz="2600" i="1"/>
              <a:t>n</a:t>
            </a:r>
            <a:r>
              <a:rPr lang="en-US" sz="2600"/>
              <a:t> names</a:t>
            </a:r>
          </a:p>
          <a:p>
            <a:pPr>
              <a:spcBef>
                <a:spcPct val="200000"/>
              </a:spcBef>
            </a:pPr>
            <a:r>
              <a:rPr lang="en-US" sz="2600"/>
              <a:t>Start at the beginning and compare </a:t>
            </a:r>
            <a:r>
              <a:rPr lang="en-US" sz="2600" i="1"/>
              <a:t>NAME</a:t>
            </a:r>
            <a:r>
              <a:rPr lang="en-US" sz="2600"/>
              <a:t> to each entry in the list until a match is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7" name="Picture 3" descr="Schn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1198" r="13565"/>
          <a:stretch>
            <a:fillRect/>
          </a:stretch>
        </p:blipFill>
        <p:spPr>
          <a:xfrm>
            <a:off x="914400" y="1035050"/>
            <a:ext cx="6032500" cy="4832350"/>
          </a:xfrm>
          <a:noFill/>
          <a:ln/>
        </p:spPr>
      </p:pic>
      <p:sp>
        <p:nvSpPr>
          <p:cNvPr id="4669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791200"/>
            <a:ext cx="6934200" cy="457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3.1:   Sequential Search Algorithm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Pseudo-Code</a:t>
            </a:r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1095375" y="1798638"/>
            <a:ext cx="5610225" cy="3730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6505575" y="1784350"/>
            <a:ext cx="2057400" cy="392113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/>
              <a:t>Initialization</a:t>
            </a:r>
            <a:r>
              <a:rPr lang="en-US" sz="1800">
                <a:solidFill>
                  <a:srgbClr val="0000FF"/>
                </a:solidFill>
              </a:rPr>
              <a:t> block</a:t>
            </a: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1095375" y="2166938"/>
            <a:ext cx="5943600" cy="21732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6510338" y="2614613"/>
            <a:ext cx="2057400" cy="1216025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/>
              <a:t>Iteration</a:t>
            </a:r>
            <a:r>
              <a:rPr lang="en-US" sz="1800">
                <a:solidFill>
                  <a:srgbClr val="0000FF"/>
                </a:solidFill>
              </a:rPr>
              <a:t> block;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  the key step where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  most of the work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  is done</a:t>
            </a:r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1090613" y="4343400"/>
            <a:ext cx="5856287" cy="6969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6538913" y="4510088"/>
            <a:ext cx="2057400" cy="666750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/>
              <a:t>Post-Processing</a:t>
            </a:r>
            <a:r>
              <a:rPr lang="en-US" sz="1800">
                <a:solidFill>
                  <a:srgbClr val="0000FF"/>
                </a:solidFill>
              </a:rPr>
              <a:t>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animBg="1"/>
      <p:bldP spid="466950" grpId="0" animBg="1"/>
      <p:bldP spid="466951" grpId="0" animBg="1"/>
      <p:bldP spid="466952" grpId="0" animBg="1"/>
      <p:bldP spid="466953" grpId="0" animBg="1"/>
      <p:bldP spid="4669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Algorithm Sequential Search</a:t>
            </a:r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324600" cy="40798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Found  No;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2000">
              <a:solidFill>
                <a:srgbClr val="FF3300"/>
              </a:solidFill>
              <a:latin typeface="Courier New" pitchFamily="1" charset="0"/>
            </a:endParaRP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838200"/>
          </a:xfrm>
        </p:spPr>
        <p:txBody>
          <a:bodyPr/>
          <a:lstStyle/>
          <a:p>
            <a:r>
              <a:rPr lang="en-US" sz="2400" i="1"/>
              <a:t>Precondition:</a:t>
            </a:r>
            <a:r>
              <a:rPr lang="en-US" sz="2000"/>
              <a:t>  The variables n, NAME and the arrays N and T have been read into memory.</a:t>
            </a:r>
            <a:r>
              <a:rPr lang="en-US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Algorithm (introduction)</a:t>
            </a:r>
          </a:p>
        </p:txBody>
      </p:sp>
      <p:grpSp>
        <p:nvGrpSpPr>
          <p:cNvPr id="524291" name="Group 3"/>
          <p:cNvGrpSpPr>
            <a:grpSpLocks/>
          </p:cNvGrpSpPr>
          <p:nvPr/>
        </p:nvGrpSpPr>
        <p:grpSpPr bwMode="auto">
          <a:xfrm>
            <a:off x="1143000" y="1295400"/>
            <a:ext cx="6477000" cy="1905000"/>
            <a:chOff x="720" y="816"/>
            <a:chExt cx="4080" cy="1200"/>
          </a:xfrm>
        </p:grpSpPr>
        <p:sp>
          <p:nvSpPr>
            <p:cNvPr id="524292" name="AutoShape 4"/>
            <p:cNvSpPr>
              <a:spLocks noChangeArrowheads="1"/>
            </p:cNvSpPr>
            <p:nvPr/>
          </p:nvSpPr>
          <p:spPr bwMode="auto">
            <a:xfrm>
              <a:off x="720" y="816"/>
              <a:ext cx="4080" cy="12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r>
                <a:rPr lang="en-US"/>
                <a:t>Analysis of Algorithms</a:t>
              </a:r>
            </a:p>
            <a:p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Analyze an algorithm to </a:t>
              </a:r>
              <a:r>
                <a:rPr lang="en-US" i="1">
                  <a:solidFill>
                    <a:srgbClr val="0000FF"/>
                  </a:solidFill>
                  <a:ea typeface="Arial Unicode MS" pitchFamily="1" charset="0"/>
                  <a:cs typeface="Arial Unicode MS" pitchFamily="1" charset="0"/>
                </a:rPr>
                <a:t>predict its efficiency</a:t>
              </a:r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 – namely, the resources (</a:t>
              </a:r>
              <a:r>
                <a:rPr lang="en-US" i="1">
                  <a:ea typeface="Arial Unicode MS" pitchFamily="1" charset="0"/>
                  <a:cs typeface="Arial Unicode MS" pitchFamily="1" charset="0"/>
                </a:rPr>
                <a:t>time</a:t>
              </a:r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 and </a:t>
              </a:r>
              <a:r>
                <a:rPr lang="en-US" i="1">
                  <a:ea typeface="Arial Unicode MS" pitchFamily="1" charset="0"/>
                  <a:cs typeface="Arial Unicode MS" pitchFamily="1" charset="0"/>
                </a:rPr>
                <a:t>space</a:t>
              </a:r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) that an algorithm need during its execution</a:t>
              </a:r>
              <a:r>
                <a:rPr lang="en-US" b="0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.</a:t>
              </a:r>
            </a:p>
          </p:txBody>
        </p:sp>
        <p:sp>
          <p:nvSpPr>
            <p:cNvPr id="5242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4080" cy="0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4294" name="Group 6"/>
          <p:cNvGrpSpPr>
            <a:grpSpLocks/>
          </p:cNvGrpSpPr>
          <p:nvPr/>
        </p:nvGrpSpPr>
        <p:grpSpPr bwMode="auto">
          <a:xfrm>
            <a:off x="533400" y="2743200"/>
            <a:ext cx="3962400" cy="2286000"/>
            <a:chOff x="336" y="1728"/>
            <a:chExt cx="2496" cy="1440"/>
          </a:xfrm>
        </p:grpSpPr>
        <p:sp>
          <p:nvSpPr>
            <p:cNvPr id="524295" name="Text Box 7"/>
            <p:cNvSpPr txBox="1">
              <a:spLocks noChangeArrowheads="1"/>
            </p:cNvSpPr>
            <p:nvPr/>
          </p:nvSpPr>
          <p:spPr bwMode="auto">
            <a:xfrm>
              <a:off x="336" y="2304"/>
              <a:ext cx="2448" cy="864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pPr algn="l"/>
              <a:r>
                <a:rPr lang="en-US"/>
                <a:t> Time complexity </a:t>
              </a:r>
              <a:r>
                <a:rPr lang="en-US" i="1"/>
                <a:t>T</a:t>
              </a:r>
              <a:r>
                <a:rPr lang="en-US" i="1" baseline="-25000"/>
                <a:t>A</a:t>
              </a:r>
              <a:r>
                <a:rPr lang="en-US"/>
                <a:t>(</a:t>
              </a:r>
              <a:r>
                <a:rPr lang="en-US" i="1"/>
                <a:t>n</a:t>
              </a:r>
              <a:r>
                <a:rPr lang="en-US"/>
                <a:t>)</a:t>
              </a:r>
            </a:p>
            <a:p>
              <a:pPr algn="l">
                <a:buFontTx/>
                <a:buChar char="•"/>
              </a:pPr>
              <a:r>
                <a:rPr lang="en-US" sz="2000">
                  <a:solidFill>
                    <a:srgbClr val="0000FF"/>
                  </a:solidFill>
                </a:rPr>
                <a:t> the</a:t>
              </a:r>
              <a:r>
                <a:rPr lang="en-US" sz="2000" i="1">
                  <a:solidFill>
                    <a:srgbClr val="0000FF"/>
                  </a:solidFill>
                </a:rPr>
                <a:t> time</a:t>
              </a:r>
              <a:r>
                <a:rPr lang="en-US" sz="2000">
                  <a:solidFill>
                    <a:srgbClr val="0000FF"/>
                  </a:solidFill>
                </a:rPr>
                <a:t> taken by an algorithm </a:t>
              </a:r>
              <a:r>
                <a:rPr lang="en-US" sz="2000" i="1">
                  <a:solidFill>
                    <a:srgbClr val="0000FF"/>
                  </a:solidFill>
                </a:rPr>
                <a:t>A</a:t>
              </a:r>
              <a:r>
                <a:rPr lang="en-US" sz="2000">
                  <a:solidFill>
                    <a:srgbClr val="0000FF"/>
                  </a:solidFill>
                </a:rPr>
                <a:t/>
              </a:r>
              <a:br>
                <a:rPr lang="en-US" sz="2000">
                  <a:solidFill>
                    <a:srgbClr val="0000FF"/>
                  </a:solidFill>
                </a:rPr>
              </a:br>
              <a:r>
                <a:rPr lang="en-US" sz="2000">
                  <a:solidFill>
                    <a:srgbClr val="0000FF"/>
                  </a:solidFill>
                </a:rPr>
                <a:t>   on problems with input size </a:t>
              </a:r>
              <a:r>
                <a:rPr lang="en-US" sz="20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524296" name="Line 8"/>
            <p:cNvSpPr>
              <a:spLocks noChangeShapeType="1"/>
            </p:cNvSpPr>
            <p:nvPr/>
          </p:nvSpPr>
          <p:spPr bwMode="auto">
            <a:xfrm flipV="1">
              <a:off x="1824" y="1728"/>
              <a:ext cx="1008" cy="57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4297" name="Group 9"/>
          <p:cNvGrpSpPr>
            <a:grpSpLocks/>
          </p:cNvGrpSpPr>
          <p:nvPr/>
        </p:nvGrpSpPr>
        <p:grpSpPr bwMode="auto">
          <a:xfrm>
            <a:off x="4724400" y="2743200"/>
            <a:ext cx="4114800" cy="2286000"/>
            <a:chOff x="2976" y="1728"/>
            <a:chExt cx="2592" cy="1440"/>
          </a:xfrm>
        </p:grpSpPr>
        <p:sp>
          <p:nvSpPr>
            <p:cNvPr id="524298" name="Text Box 10"/>
            <p:cNvSpPr txBox="1">
              <a:spLocks noChangeArrowheads="1"/>
            </p:cNvSpPr>
            <p:nvPr/>
          </p:nvSpPr>
          <p:spPr bwMode="auto">
            <a:xfrm>
              <a:off x="2976" y="2304"/>
              <a:ext cx="2592" cy="8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pPr algn="l"/>
              <a:r>
                <a:rPr lang="en-US"/>
                <a:t> </a:t>
              </a:r>
              <a:r>
                <a:rPr lang="en-US">
                  <a:solidFill>
                    <a:srgbClr val="0000FF"/>
                  </a:solidFill>
                </a:rPr>
                <a:t>Space complexity </a:t>
              </a:r>
              <a:r>
                <a:rPr lang="en-US" i="1">
                  <a:solidFill>
                    <a:srgbClr val="0000FF"/>
                  </a:solidFill>
                </a:rPr>
                <a:t>S</a:t>
              </a:r>
              <a:r>
                <a:rPr lang="en-US" i="1" baseline="-25000">
                  <a:solidFill>
                    <a:srgbClr val="0000FF"/>
                  </a:solidFill>
                </a:rPr>
                <a:t>A</a:t>
              </a:r>
              <a:r>
                <a:rPr lang="en-US">
                  <a:solidFill>
                    <a:srgbClr val="0000FF"/>
                  </a:solidFill>
                </a:rPr>
                <a:t>(</a:t>
              </a:r>
              <a:r>
                <a:rPr lang="en-US" i="1">
                  <a:solidFill>
                    <a:srgbClr val="0000FF"/>
                  </a:solidFill>
                </a:rPr>
                <a:t>n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  <a:p>
              <a:pPr algn="l">
                <a:buFontTx/>
                <a:buChar char="•"/>
              </a:pPr>
              <a:r>
                <a:rPr lang="en-US" sz="2000">
                  <a:solidFill>
                    <a:srgbClr val="FF3300"/>
                  </a:solidFill>
                </a:rPr>
                <a:t> the</a:t>
              </a:r>
              <a:r>
                <a:rPr lang="en-US" sz="2000" i="1">
                  <a:solidFill>
                    <a:srgbClr val="FF3300"/>
                  </a:solidFill>
                </a:rPr>
                <a:t> space</a:t>
              </a:r>
              <a:r>
                <a:rPr lang="en-US" sz="2000">
                  <a:solidFill>
                    <a:srgbClr val="FF3300"/>
                  </a:solidFill>
                </a:rPr>
                <a:t> taken by an algorithm </a:t>
              </a:r>
              <a:r>
                <a:rPr lang="en-US" sz="2000" i="1">
                  <a:solidFill>
                    <a:srgbClr val="FF3300"/>
                  </a:solidFill>
                </a:rPr>
                <a:t>A</a:t>
              </a:r>
              <a:r>
                <a:rPr lang="en-US" sz="2000">
                  <a:solidFill>
                    <a:srgbClr val="FF3300"/>
                  </a:solidFill>
                </a:rPr>
                <a:t/>
              </a:r>
              <a:br>
                <a:rPr lang="en-US" sz="2000">
                  <a:solidFill>
                    <a:srgbClr val="FF3300"/>
                  </a:solidFill>
                </a:rPr>
              </a:br>
              <a:r>
                <a:rPr lang="en-US" sz="2000">
                  <a:solidFill>
                    <a:srgbClr val="FF3300"/>
                  </a:solidFill>
                </a:rPr>
                <a:t>   on problems with input size </a:t>
              </a:r>
              <a:r>
                <a:rPr lang="en-US" sz="2000" i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524299" name="Line 11"/>
            <p:cNvSpPr>
              <a:spLocks noChangeShapeType="1"/>
            </p:cNvSpPr>
            <p:nvPr/>
          </p:nvSpPr>
          <p:spPr bwMode="auto">
            <a:xfrm flipH="1" flipV="1">
              <a:off x="3744" y="1728"/>
              <a:ext cx="1008" cy="57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Analysis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600"/>
              <a:t>Comparison of the </a:t>
            </a:r>
            <a:r>
              <a:rPr lang="en-US" sz="2600" i="1"/>
              <a:t>NAME </a:t>
            </a:r>
            <a:r>
              <a:rPr lang="en-US" sz="2600"/>
              <a:t>against a name in the list </a:t>
            </a:r>
            <a:r>
              <a:rPr lang="en-US" sz="2600" i="1"/>
              <a:t>N</a:t>
            </a:r>
            <a:r>
              <a:rPr lang="en-US" sz="2600"/>
              <a:t> of names</a:t>
            </a:r>
          </a:p>
          <a:p>
            <a:pPr lvl="1">
              <a:spcBef>
                <a:spcPct val="35000"/>
              </a:spcBef>
            </a:pPr>
            <a:r>
              <a:rPr lang="en-US"/>
              <a:t>Central unit of work  (</a:t>
            </a:r>
            <a:r>
              <a:rPr lang="en-US" i="1"/>
              <a:t>dominant</a:t>
            </a:r>
            <a:r>
              <a:rPr lang="en-US"/>
              <a:t> operation)</a:t>
            </a:r>
          </a:p>
          <a:p>
            <a:pPr lvl="1">
              <a:spcBef>
                <a:spcPct val="35000"/>
              </a:spcBef>
            </a:pPr>
            <a:r>
              <a:rPr lang="en-US"/>
              <a:t>Used for efficiency analysis</a:t>
            </a:r>
          </a:p>
          <a:p>
            <a:pPr>
              <a:spcBef>
                <a:spcPct val="35000"/>
              </a:spcBef>
            </a:pPr>
            <a:r>
              <a:rPr lang="en-US" sz="2600"/>
              <a:t>For lists with </a:t>
            </a:r>
            <a:r>
              <a:rPr lang="en-US" sz="2600" i="1"/>
              <a:t>n</a:t>
            </a:r>
            <a:r>
              <a:rPr lang="en-US" sz="2600"/>
              <a:t> entries</a:t>
            </a:r>
          </a:p>
          <a:p>
            <a:pPr lvl="1">
              <a:spcBef>
                <a:spcPct val="35000"/>
              </a:spcBef>
            </a:pPr>
            <a:r>
              <a:rPr lang="en-US"/>
              <a:t>Best case (best case is </a:t>
            </a:r>
            <a:r>
              <a:rPr lang="en-US" i="1"/>
              <a:t>usually not important</a:t>
            </a:r>
            <a:r>
              <a:rPr lang="en-US"/>
              <a:t>)</a:t>
            </a:r>
          </a:p>
          <a:p>
            <a:pPr lvl="2">
              <a:spcBef>
                <a:spcPct val="35000"/>
              </a:spcBef>
            </a:pPr>
            <a:r>
              <a:rPr lang="en-US" sz="2200" i="0"/>
              <a:t>NAME</a:t>
            </a:r>
            <a:r>
              <a:rPr lang="en-US" sz="2200"/>
              <a:t> is the first name in the list</a:t>
            </a:r>
          </a:p>
          <a:p>
            <a:pPr lvl="2">
              <a:spcBef>
                <a:spcPct val="35000"/>
              </a:spcBef>
            </a:pPr>
            <a:r>
              <a:rPr lang="en-US" sz="2200"/>
              <a:t>1 comparison</a:t>
            </a:r>
          </a:p>
          <a:p>
            <a:pPr lvl="2">
              <a:spcBef>
                <a:spcPct val="35000"/>
              </a:spcBef>
            </a:pPr>
            <a:r>
              <a:rPr lang="en-US" sz="2200" i="0">
                <a:sym typeface="Symbol" pitchFamily="1" charset="2"/>
              </a:rPr>
              <a:t></a:t>
            </a:r>
            <a:r>
              <a:rPr lang="en-US" sz="2200" i="0"/>
              <a:t>(1)</a:t>
            </a:r>
          </a:p>
        </p:txBody>
      </p:sp>
      <p:sp>
        <p:nvSpPr>
          <p:cNvPr id="468997" name="AutoShape 5"/>
          <p:cNvSpPr>
            <a:spLocks noChangeArrowheads="1"/>
          </p:cNvSpPr>
          <p:nvPr/>
        </p:nvSpPr>
        <p:spPr bwMode="auto">
          <a:xfrm>
            <a:off x="3962400" y="4876800"/>
            <a:ext cx="3048000" cy="914400"/>
          </a:xfrm>
          <a:prstGeom prst="wedgeRoundRectCallout">
            <a:avLst>
              <a:gd name="adj1" fmla="val -94116"/>
              <a:gd name="adj2" fmla="val 2954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/>
              <a:t>Roughly means</a:t>
            </a:r>
            <a:br>
              <a:rPr lang="en-US"/>
            </a:br>
            <a:r>
              <a:rPr lang="en-US"/>
              <a:t>a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Analysis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sz="2600"/>
              <a:t>For lists with </a:t>
            </a:r>
            <a:r>
              <a:rPr lang="en-US" sz="2600" i="1"/>
              <a:t>n</a:t>
            </a:r>
            <a:r>
              <a:rPr lang="en-US" sz="2600"/>
              <a:t> entries</a:t>
            </a:r>
          </a:p>
          <a:p>
            <a:pPr lvl="1">
              <a:spcBef>
                <a:spcPct val="30000"/>
              </a:spcBef>
            </a:pPr>
            <a:r>
              <a:rPr lang="en-US"/>
              <a:t>Worst case (</a:t>
            </a:r>
            <a:r>
              <a:rPr lang="en-US" i="1"/>
              <a:t>usually the most important</a:t>
            </a:r>
            <a:r>
              <a:rPr lang="en-US"/>
              <a:t>)</a:t>
            </a:r>
          </a:p>
          <a:p>
            <a:pPr lvl="2"/>
            <a:r>
              <a:rPr lang="en-US" sz="2200" i="0"/>
              <a:t>NAME </a:t>
            </a:r>
            <a:r>
              <a:rPr lang="en-US" sz="2200"/>
              <a:t>is the last name in the list</a:t>
            </a:r>
          </a:p>
          <a:p>
            <a:pPr lvl="2"/>
            <a:r>
              <a:rPr lang="en-US" sz="2200" i="0"/>
              <a:t>NAME</a:t>
            </a:r>
            <a:r>
              <a:rPr lang="en-US" sz="2200"/>
              <a:t> is not in the list</a:t>
            </a:r>
          </a:p>
          <a:p>
            <a:pPr lvl="2"/>
            <a:r>
              <a:rPr lang="en-US" sz="2200"/>
              <a:t>n comparisons</a:t>
            </a:r>
          </a:p>
          <a:p>
            <a:pPr lvl="2"/>
            <a:r>
              <a:rPr lang="en-US" sz="2200" i="0">
                <a:sym typeface="Symbol" pitchFamily="1" charset="2"/>
              </a:rPr>
              <a:t></a:t>
            </a:r>
            <a:r>
              <a:rPr lang="en-US" sz="2200" i="0"/>
              <a:t>(</a:t>
            </a:r>
            <a:r>
              <a:rPr lang="en-US" sz="2200"/>
              <a:t>n</a:t>
            </a:r>
            <a:r>
              <a:rPr lang="en-US" sz="2200" i="0"/>
              <a:t>)</a:t>
            </a:r>
          </a:p>
          <a:p>
            <a:pPr lvl="1">
              <a:spcBef>
                <a:spcPct val="30000"/>
              </a:spcBef>
            </a:pPr>
            <a:r>
              <a:rPr lang="en-US"/>
              <a:t>Average case (</a:t>
            </a:r>
            <a:r>
              <a:rPr lang="en-US" i="1"/>
              <a:t>sometimes used</a:t>
            </a:r>
            <a:r>
              <a:rPr lang="en-US"/>
              <a:t>)</a:t>
            </a:r>
          </a:p>
          <a:p>
            <a:pPr lvl="2"/>
            <a:r>
              <a:rPr lang="en-US" sz="2200"/>
              <a:t>Roughly n/2 comparisons</a:t>
            </a:r>
          </a:p>
          <a:p>
            <a:pPr lvl="2"/>
            <a:r>
              <a:rPr lang="en-US" sz="2200" i="0">
                <a:sym typeface="Symbol" pitchFamily="1" charset="2"/>
              </a:rPr>
              <a:t></a:t>
            </a:r>
            <a:r>
              <a:rPr lang="en-US" sz="2200" i="0"/>
              <a:t>(</a:t>
            </a:r>
            <a:r>
              <a:rPr lang="en-US" sz="2200"/>
              <a:t>n</a:t>
            </a:r>
            <a:r>
              <a:rPr lang="en-US" sz="2200" i="0"/>
              <a:t>)</a:t>
            </a:r>
          </a:p>
        </p:txBody>
      </p:sp>
      <p:sp>
        <p:nvSpPr>
          <p:cNvPr id="471044" name="AutoShape 4"/>
          <p:cNvSpPr>
            <a:spLocks noChangeArrowheads="1"/>
          </p:cNvSpPr>
          <p:nvPr/>
        </p:nvSpPr>
        <p:spPr bwMode="auto">
          <a:xfrm>
            <a:off x="5486400" y="2667000"/>
            <a:ext cx="3048000" cy="914400"/>
          </a:xfrm>
          <a:prstGeom prst="wedgeRoundRectCallout">
            <a:avLst>
              <a:gd name="adj1" fmla="val -133699"/>
              <a:gd name="adj2" fmla="val 48958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0000FF"/>
                </a:solidFill>
              </a:rPr>
              <a:t>Roughly means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>“proportional to </a:t>
            </a:r>
            <a:r>
              <a:rPr lang="en-US" sz="2000" i="1">
                <a:solidFill>
                  <a:srgbClr val="0000FF"/>
                </a:solidFill>
              </a:rPr>
              <a:t>n”</a:t>
            </a:r>
          </a:p>
        </p:txBody>
      </p:sp>
      <p:sp>
        <p:nvSpPr>
          <p:cNvPr id="471045" name="AutoShape 5"/>
          <p:cNvSpPr>
            <a:spLocks noChangeArrowheads="1"/>
          </p:cNvSpPr>
          <p:nvPr/>
        </p:nvSpPr>
        <p:spPr bwMode="auto">
          <a:xfrm>
            <a:off x="4191000" y="4724400"/>
            <a:ext cx="4495800" cy="1295400"/>
          </a:xfrm>
          <a:prstGeom prst="wedgeRoundRectCallout">
            <a:avLst>
              <a:gd name="adj1" fmla="val -79204"/>
              <a:gd name="adj2" fmla="val -36644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 sz="2000" i="1">
                <a:solidFill>
                  <a:srgbClr val="0000FF"/>
                </a:solidFill>
              </a:rPr>
              <a:t>Here </a:t>
            </a:r>
            <a:r>
              <a:rPr lang="en-US" sz="2000" i="1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½</a:t>
            </a:r>
            <a:r>
              <a:rPr lang="en-US" sz="2000" i="1">
                <a:solidFill>
                  <a:srgbClr val="0000FF"/>
                </a:solidFill>
              </a:rPr>
              <a:t>n is also proportional to n. </a:t>
            </a:r>
            <a:br>
              <a:rPr lang="en-US" sz="2000" i="1">
                <a:solidFill>
                  <a:srgbClr val="0000FF"/>
                </a:solidFill>
              </a:rPr>
            </a:br>
            <a:r>
              <a:rPr lang="en-US" sz="2000" i="1">
                <a:solidFill>
                  <a:srgbClr val="0000FF"/>
                </a:solidFill>
              </a:rPr>
              <a:t>The constant c in cn is not important.</a:t>
            </a:r>
            <a:br>
              <a:rPr lang="en-US" sz="2000" i="1">
                <a:solidFill>
                  <a:srgbClr val="0000FF"/>
                </a:solidFill>
              </a:rPr>
            </a:br>
            <a:r>
              <a:rPr lang="en-US" sz="2000" i="1">
                <a:solidFill>
                  <a:srgbClr val="0000FF"/>
                </a:solidFill>
              </a:rPr>
              <a:t>Usually, we let c=1.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nimBg="1"/>
      <p:bldP spid="4710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Analysis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0"/>
              </a:spcBef>
            </a:pPr>
            <a:r>
              <a:rPr lang="en-US" sz="3800"/>
              <a:t>Space efficiency</a:t>
            </a:r>
          </a:p>
          <a:p>
            <a:pPr lvl="1">
              <a:spcBef>
                <a:spcPct val="40000"/>
              </a:spcBef>
            </a:pPr>
            <a:r>
              <a:rPr lang="en-US" sz="2800"/>
              <a:t>Uses 2</a:t>
            </a:r>
            <a:r>
              <a:rPr lang="en-US" sz="2800" i="1"/>
              <a:t>n</a:t>
            </a:r>
            <a:r>
              <a:rPr lang="en-US" sz="2800"/>
              <a:t> memory storage for the input names and telephone numbers</a:t>
            </a:r>
          </a:p>
          <a:p>
            <a:pPr lvl="1">
              <a:spcBef>
                <a:spcPct val="40000"/>
              </a:spcBef>
            </a:pPr>
            <a:r>
              <a:rPr lang="en-US" sz="2800"/>
              <a:t>A few more memory storage for variables (NAME, i, FOUND)</a:t>
            </a:r>
          </a:p>
          <a:p>
            <a:pPr lvl="1">
              <a:spcBef>
                <a:spcPct val="40000"/>
              </a:spcBef>
            </a:pPr>
            <a:r>
              <a:rPr lang="en-US" sz="2800"/>
              <a:t>Space is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US" sz="2600"/>
              <a:t>(</a:t>
            </a:r>
            <a:r>
              <a:rPr lang="en-US" sz="2600" i="1"/>
              <a:t>n</a:t>
            </a:r>
            <a:r>
              <a:rPr lang="en-US" sz="2600"/>
              <a:t>)</a:t>
            </a:r>
            <a:endParaRPr lang="en-US" sz="2800"/>
          </a:p>
          <a:p>
            <a:pPr lvl="1">
              <a:spcBef>
                <a:spcPct val="40000"/>
              </a:spcBef>
            </a:pPr>
            <a:r>
              <a:rPr lang="en-US" sz="2800"/>
              <a:t>Very space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066800"/>
            <a:ext cx="6477000" cy="4800600"/>
          </a:xfrm>
          <a:noFill/>
          <a:ln/>
        </p:spPr>
      </p:pic>
      <p:sp>
        <p:nvSpPr>
          <p:cNvPr id="532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638800"/>
            <a:ext cx="7772400" cy="457200"/>
          </a:xfrm>
          <a:noFill/>
        </p:spPr>
        <p:txBody>
          <a:bodyPr lIns="45720" rIns="45720" anchor="ctr"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3.4.  Work = </a:t>
            </a:r>
            <a:r>
              <a:rPr lang="en-US" sz="2000" i="1"/>
              <a:t>cn</a:t>
            </a:r>
            <a:r>
              <a:rPr lang="en-US" sz="2000"/>
              <a:t> for Various Values of </a:t>
            </a:r>
            <a:r>
              <a:rPr lang="en-US" sz="2000" i="1"/>
              <a:t>c</a:t>
            </a:r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the Rate of Growth of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= </a:t>
            </a:r>
            <a:r>
              <a:rPr lang="en-US" i="1"/>
              <a:t>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Magnitude: Order </a:t>
            </a:r>
            <a:r>
              <a:rPr lang="en-US" i="1"/>
              <a:t>n  </a:t>
            </a:r>
            <a:r>
              <a:rPr lang="en-US"/>
              <a:t>[Linear]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66825"/>
            <a:ext cx="7772400" cy="4789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600"/>
              <a:t>All functions that have a linear “shape” are considered </a:t>
            </a:r>
            <a:r>
              <a:rPr lang="en-US" sz="2600" i="1"/>
              <a:t>equivalent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600"/>
              <a:t>As </a:t>
            </a:r>
            <a:r>
              <a:rPr lang="en-US" sz="2600" i="1"/>
              <a:t>n</a:t>
            </a:r>
            <a:r>
              <a:rPr lang="en-US" sz="2600"/>
              <a:t> grows large, the </a:t>
            </a:r>
            <a:r>
              <a:rPr lang="en-US" sz="2600" i="1"/>
              <a:t>order of magnitude</a:t>
            </a:r>
            <a:r>
              <a:rPr lang="en-US" sz="2600"/>
              <a:t> dominates the running time</a:t>
            </a:r>
          </a:p>
          <a:p>
            <a:pPr lvl="1">
              <a:spcBef>
                <a:spcPct val="10000"/>
              </a:spcBef>
            </a:pPr>
            <a:r>
              <a:rPr lang="en-US"/>
              <a:t>minimizing effect of coefficients </a:t>
            </a:r>
          </a:p>
          <a:p>
            <a:pPr lvl="1">
              <a:spcBef>
                <a:spcPct val="10000"/>
              </a:spcBef>
            </a:pPr>
            <a:r>
              <a:rPr lang="en-US"/>
              <a:t>and lower-order terms</a:t>
            </a:r>
          </a:p>
          <a:p>
            <a:pPr lvl="1">
              <a:spcBef>
                <a:spcPct val="10000"/>
              </a:spcBef>
            </a:pPr>
            <a:endParaRPr lang="en-US" sz="2200" i="1"/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600"/>
              <a:t>Order of magnitude </a:t>
            </a:r>
            <a:r>
              <a:rPr lang="en-US" sz="2600" i="1"/>
              <a:t>n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Written as </a:t>
            </a:r>
            <a:r>
              <a:rPr lang="en-US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 i="1">
                <a:solidFill>
                  <a:srgbClr val="0000CC"/>
                </a:solidFill>
              </a:rPr>
              <a:t>(n</a:t>
            </a:r>
            <a:r>
              <a:rPr lang="en-US">
                <a:solidFill>
                  <a:srgbClr val="0000CC"/>
                </a:solidFill>
              </a:rPr>
              <a:t>)</a:t>
            </a:r>
            <a:r>
              <a:rPr lang="en-US"/>
              <a:t>  [read as “theta-</a:t>
            </a:r>
            <a:r>
              <a:rPr lang="en-US" i="1"/>
              <a:t>n</a:t>
            </a:r>
            <a:r>
              <a:rPr lang="en-US"/>
              <a:t>”]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Functions vary as a </a:t>
            </a:r>
            <a:r>
              <a:rPr lang="en-US">
                <a:solidFill>
                  <a:srgbClr val="0000FF"/>
                </a:solidFill>
              </a:rPr>
              <a:t>c x </a:t>
            </a:r>
            <a:r>
              <a:rPr lang="en-US" i="1">
                <a:solidFill>
                  <a:srgbClr val="0000FF"/>
                </a:solidFill>
              </a:rPr>
              <a:t>n, </a:t>
            </a:r>
            <a:r>
              <a:rPr lang="en-US"/>
              <a:t>for some constant </a:t>
            </a:r>
            <a:r>
              <a:rPr lang="en-US" i="1">
                <a:solidFill>
                  <a:srgbClr val="0000CC"/>
                </a:solidFill>
              </a:rPr>
              <a:t>c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i="1">
                <a:solidFill>
                  <a:srgbClr val="0000FF"/>
                </a:solidFill>
              </a:rPr>
              <a:t>Linear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0"/>
            <a:ext cx="8196262" cy="990600"/>
          </a:xfrm>
        </p:spPr>
        <p:txBody>
          <a:bodyPr/>
          <a:lstStyle/>
          <a:p>
            <a:r>
              <a:rPr lang="en-US" sz="2800"/>
              <a:t>[</a:t>
            </a:r>
            <a:r>
              <a:rPr lang="en-US" sz="2800">
                <a:solidFill>
                  <a:srgbClr val="FF3300"/>
                </a:solidFill>
              </a:rPr>
              <a:t>SideTrack: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    Why analyze </a:t>
            </a:r>
            <a:r>
              <a:rPr lang="en-US" sz="2800" i="1"/>
              <a:t>only</a:t>
            </a:r>
            <a:r>
              <a:rPr lang="en-US" sz="2800"/>
              <a:t> dominant operations]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28738"/>
            <a:ext cx="7772400" cy="4419600"/>
          </a:xfrm>
        </p:spPr>
        <p:txBody>
          <a:bodyPr/>
          <a:lstStyle/>
          <a:p>
            <a:r>
              <a:rPr lang="en-US"/>
              <a:t>In the analysis above,</a:t>
            </a:r>
          </a:p>
          <a:p>
            <a:pPr lvl="1"/>
            <a:r>
              <a:rPr lang="en-US"/>
              <a:t>We only analyze the </a:t>
            </a:r>
            <a:r>
              <a:rPr lang="en-US" i="1"/>
              <a:t>dominant operation</a:t>
            </a:r>
          </a:p>
          <a:p>
            <a:r>
              <a:rPr lang="en-US"/>
              <a:t>This sub-section gives why. </a:t>
            </a:r>
          </a:p>
          <a:p>
            <a:pPr lvl="1"/>
            <a:r>
              <a:rPr lang="en-US"/>
              <a:t>Namely, why we can take short-cuts</a:t>
            </a:r>
          </a:p>
          <a:p>
            <a:r>
              <a:rPr lang="en-US"/>
              <a:t>It may help you better appreciate “analysis of algorithm”</a:t>
            </a:r>
          </a:p>
          <a:p>
            <a:pPr lvl="1"/>
            <a:r>
              <a:rPr lang="en-US"/>
              <a:t>but, if you have difficulties with this part, you can skip it, without affecting anything else.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AutoShape 2"/>
          <p:cNvSpPr>
            <a:spLocks noChangeArrowheads="1"/>
          </p:cNvSpPr>
          <p:nvPr/>
        </p:nvSpPr>
        <p:spPr bwMode="auto">
          <a:xfrm>
            <a:off x="685800" y="2514600"/>
            <a:ext cx="7924800" cy="1447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of Algorithms 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</a:p>
          <a:p>
            <a:pPr marL="939800" lvl="1" indent="-457200"/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1438275" lvl="2" indent="-381000"/>
            <a:r>
              <a:rPr lang="en-US"/>
              <a:t>What makes a Good Algorithm</a:t>
            </a:r>
          </a:p>
          <a:p>
            <a:pPr marL="1438275" lvl="2" indent="-381000"/>
            <a:r>
              <a:rPr lang="en-US"/>
              <a:t>Key Efficiency considerations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939800" lvl="1" indent="-457200"/>
            <a:r>
              <a:rPr lang="en-US"/>
              <a:t>Polynomial vs Exponential Time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Algorithm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52550"/>
            <a:ext cx="7772400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To estimate running time of algorithm</a:t>
            </a:r>
          </a:p>
          <a:p>
            <a:pPr lvl="1">
              <a:lnSpc>
                <a:spcPct val="90000"/>
              </a:lnSpc>
            </a:pPr>
            <a:r>
              <a:rPr lang="en-US"/>
              <a:t>Without actually running the algorithm</a:t>
            </a:r>
          </a:p>
          <a:p>
            <a:pPr>
              <a:lnSpc>
                <a:spcPct val="80000"/>
              </a:lnSpc>
            </a:pPr>
            <a:r>
              <a:rPr lang="en-US"/>
              <a:t>Method…</a:t>
            </a:r>
          </a:p>
          <a:p>
            <a:pPr lvl="1">
              <a:lnSpc>
                <a:spcPct val="90000"/>
              </a:lnSpc>
            </a:pPr>
            <a:r>
              <a:rPr lang="en-US"/>
              <a:t>Estimate </a:t>
            </a:r>
            <a:r>
              <a:rPr lang="en-US" i="1"/>
              <a:t>cost</a:t>
            </a:r>
            <a:r>
              <a:rPr lang="en-US"/>
              <a:t> (work done) for each elementary operation</a:t>
            </a:r>
          </a:p>
          <a:p>
            <a:pPr lvl="1">
              <a:lnSpc>
                <a:spcPct val="90000"/>
              </a:lnSpc>
            </a:pPr>
            <a:r>
              <a:rPr lang="en-US"/>
              <a:t>Analyze the number of times each operation is executed during the algorithm</a:t>
            </a:r>
          </a:p>
          <a:p>
            <a:pPr lvl="1">
              <a:lnSpc>
                <a:spcPct val="90000"/>
              </a:lnSpc>
            </a:pPr>
            <a:r>
              <a:rPr lang="en-US"/>
              <a:t>Then, sum up the total cost (work done) by the algorithm</a:t>
            </a:r>
          </a:p>
          <a:p>
            <a:pPr>
              <a:lnSpc>
                <a:spcPct val="80000"/>
              </a:lnSpc>
            </a:pPr>
            <a:r>
              <a:rPr lang="en-US"/>
              <a:t>AIM: To conclude that we</a:t>
            </a:r>
          </a:p>
          <a:p>
            <a:pPr lvl="1">
              <a:lnSpc>
                <a:spcPct val="90000"/>
              </a:lnSpc>
            </a:pPr>
            <a:r>
              <a:rPr lang="en-US"/>
              <a:t>Only need to analyze the dominant operation</a:t>
            </a:r>
          </a:p>
          <a:p>
            <a:pPr lvl="1">
              <a:lnSpc>
                <a:spcPct val="90000"/>
              </a:lnSpc>
            </a:pPr>
            <a:endParaRPr lang="en-US" sz="1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889" name="Group 33"/>
          <p:cNvGrpSpPr>
            <a:grpSpLocks/>
          </p:cNvGrpSpPr>
          <p:nvPr/>
        </p:nvGrpSpPr>
        <p:grpSpPr bwMode="auto">
          <a:xfrm>
            <a:off x="457200" y="762000"/>
            <a:ext cx="7696200" cy="1295400"/>
            <a:chOff x="288" y="480"/>
            <a:chExt cx="4848" cy="816"/>
          </a:xfrm>
        </p:grpSpPr>
        <p:sp>
          <p:nvSpPr>
            <p:cNvPr id="633859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EBFFEB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60" name="Rectangle 4"/>
            <p:cNvSpPr>
              <a:spLocks noChangeArrowheads="1"/>
            </p:cNvSpPr>
            <p:nvPr/>
          </p:nvSpPr>
          <p:spPr bwMode="auto">
            <a:xfrm>
              <a:off x="384" y="576"/>
              <a:ext cx="182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pPr indent="3175" algn="l">
                <a:lnSpc>
                  <a:spcPct val="90000"/>
                </a:lnSpc>
                <a:buSzPct val="75000"/>
                <a:buFont typeface="Wingdings" pitchFamily="1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Suppose we assume the following estimated costs</a:t>
              </a:r>
              <a:endParaRPr lang="en-US" sz="2000">
                <a:solidFill>
                  <a:srgbClr val="000099"/>
                </a:solidFill>
                <a:latin typeface="Arial" pitchFamily="1" charset="0"/>
              </a:endParaRPr>
            </a:p>
          </p:txBody>
        </p:sp>
      </p:grpSp>
      <p:sp>
        <p:nvSpPr>
          <p:cNvPr id="63386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/>
              <a:t>Analyzing Algorithm Sequential Search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9906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*1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*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7162800" y="2286000"/>
            <a:ext cx="838200" cy="3138488"/>
          </a:xfrm>
          <a:prstGeom prst="rect">
            <a:avLst/>
          </a:prstGeom>
          <a:solidFill>
            <a:srgbClr val="E6FFE6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4+20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4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</p:txBody>
      </p:sp>
      <p:graphicFrame>
        <p:nvGraphicFramePr>
          <p:cNvPr id="633864" name="Group 8"/>
          <p:cNvGraphicFramePr>
            <a:graphicFrameLocks noGrp="1"/>
          </p:cNvGraphicFramePr>
          <p:nvPr>
            <p:ph sz="half" idx="2"/>
          </p:nvPr>
        </p:nvGraphicFramePr>
        <p:xfrm>
          <a:off x="3657600" y="838200"/>
          <a:ext cx="4191000" cy="1143000"/>
        </p:xfrm>
        <a:graphic>
          <a:graphicData uri="http://schemas.openxmlformats.org/drawingml/2006/table">
            <a:tbl>
              <a:tblPr/>
              <a:tblGrid>
                <a:gridCol w="1295400"/>
                <a:gridCol w="800100"/>
                <a:gridCol w="1425575"/>
                <a:gridCol w="6699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assignment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Print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while, if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endwhile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3887" name="AutoShape 31"/>
          <p:cNvSpPr>
            <a:spLocks noChangeArrowheads="1"/>
          </p:cNvSpPr>
          <p:nvPr/>
        </p:nvSpPr>
        <p:spPr bwMode="auto">
          <a:xfrm>
            <a:off x="457200" y="5759450"/>
            <a:ext cx="7696200" cy="793750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(1+20+20) + 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+1)5 + 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(5+20+1) + (4+20)+(5+4+1)</a:t>
            </a:r>
            <a:br>
              <a:rPr lang="en-US" sz="2000">
                <a:latin typeface="Arial" pitchFamily="1" charset="0"/>
              </a:rPr>
            </a:br>
            <a:r>
              <a:rPr lang="en-US" sz="2000">
                <a:latin typeface="Arial" pitchFamily="1" charset="0"/>
              </a:rPr>
              <a:t>  	= 31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+ 80 = </a:t>
            </a:r>
            <a:r>
              <a:rPr lang="en-US" sz="2000">
                <a:latin typeface="Arial" pitchFamily="1" charset="0"/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</a:t>
            </a:r>
            <a:r>
              <a:rPr lang="en-US" sz="2000">
                <a:solidFill>
                  <a:srgbClr val="0000FF"/>
                </a:solidFill>
                <a:sym typeface="Wingdings" pitchFamily="1" charset="2"/>
              </a:rPr>
              <a:t>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3888" name="Text Box 32"/>
          <p:cNvSpPr txBox="1">
            <a:spLocks noChangeArrowheads="1"/>
          </p:cNvSpPr>
          <p:nvPr/>
        </p:nvSpPr>
        <p:spPr bwMode="auto">
          <a:xfrm>
            <a:off x="762000" y="2286000"/>
            <a:ext cx="52578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2" grpId="0" animBg="1"/>
      <p:bldP spid="633863" grpId="0" animBg="1"/>
      <p:bldP spid="6338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3" name="Group 33"/>
          <p:cNvGrpSpPr>
            <a:grpSpLocks/>
          </p:cNvGrpSpPr>
          <p:nvPr/>
        </p:nvGrpSpPr>
        <p:grpSpPr bwMode="auto">
          <a:xfrm>
            <a:off x="457200" y="762000"/>
            <a:ext cx="7696200" cy="1295400"/>
            <a:chOff x="288" y="480"/>
            <a:chExt cx="4848" cy="816"/>
          </a:xfrm>
        </p:grpSpPr>
        <p:sp>
          <p:nvSpPr>
            <p:cNvPr id="634883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FFEBEB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884" name="Rectangle 4"/>
            <p:cNvSpPr>
              <a:spLocks noChangeArrowheads="1"/>
            </p:cNvSpPr>
            <p:nvPr/>
          </p:nvSpPr>
          <p:spPr bwMode="auto">
            <a:xfrm>
              <a:off x="384" y="624"/>
              <a:ext cx="182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pPr indent="3175" algn="l">
                <a:lnSpc>
                  <a:spcPct val="90000"/>
                </a:lnSpc>
                <a:buSzPct val="75000"/>
                <a:buFont typeface="Wingdings" pitchFamily="1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Now, let’s assume a different set of estimated of costs</a:t>
              </a:r>
              <a:endParaRPr lang="en-US" sz="2000">
                <a:solidFill>
                  <a:srgbClr val="000099"/>
                </a:solidFill>
                <a:latin typeface="Arial" pitchFamily="1" charset="0"/>
              </a:endParaRPr>
            </a:p>
          </p:txBody>
        </p:sp>
      </p:grp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/>
              <a:t>Analyzing Algorithm Sequential Search</a:t>
            </a:r>
          </a:p>
        </p:txBody>
      </p:sp>
      <p:sp>
        <p:nvSpPr>
          <p:cNvPr id="634886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9906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*1+1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*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7162800" y="2286000"/>
            <a:ext cx="838200" cy="3138488"/>
          </a:xfrm>
          <a:prstGeom prst="rect">
            <a:avLst/>
          </a:prstGeom>
          <a:solidFill>
            <a:srgbClr val="FFEBEB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20+10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0</a:t>
            </a:r>
          </a:p>
        </p:txBody>
      </p:sp>
      <p:graphicFrame>
        <p:nvGraphicFramePr>
          <p:cNvPr id="634888" name="Group 8"/>
          <p:cNvGraphicFramePr>
            <a:graphicFrameLocks noGrp="1"/>
          </p:cNvGraphicFramePr>
          <p:nvPr>
            <p:ph sz="half" idx="2"/>
          </p:nvPr>
        </p:nvGraphicFramePr>
        <p:xfrm>
          <a:off x="3657600" y="838200"/>
          <a:ext cx="4191000" cy="1143000"/>
        </p:xfrm>
        <a:graphic>
          <a:graphicData uri="http://schemas.openxmlformats.org/drawingml/2006/table">
            <a:tbl>
              <a:tblPr/>
              <a:tblGrid>
                <a:gridCol w="1295400"/>
                <a:gridCol w="800100"/>
                <a:gridCol w="1425575"/>
                <a:gridCol w="6699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assignment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Print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while, if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endwhile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4911" name="AutoShape 31"/>
          <p:cNvSpPr>
            <a:spLocks noChangeArrowheads="1"/>
          </p:cNvSpPr>
          <p:nvPr/>
        </p:nvSpPr>
        <p:spPr bwMode="auto">
          <a:xfrm>
            <a:off x="457200" y="5759450"/>
            <a:ext cx="7696200" cy="793750"/>
          </a:xfrm>
          <a:prstGeom prst="roundRect">
            <a:avLst>
              <a:gd name="adj" fmla="val 16667"/>
            </a:avLst>
          </a:prstGeom>
          <a:solidFill>
            <a:srgbClr val="FFEBEB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(10+10) + 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+1)15 + 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(15+10) + (20+10)+(15+20)</a:t>
            </a:r>
            <a:br>
              <a:rPr lang="en-US" sz="2000">
                <a:latin typeface="Arial" pitchFamily="1" charset="0"/>
              </a:rPr>
            </a:br>
            <a:r>
              <a:rPr lang="en-US" sz="2000">
                <a:latin typeface="Arial" pitchFamily="1" charset="0"/>
              </a:rPr>
              <a:t>  	= 40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+ 100 = </a:t>
            </a:r>
            <a:r>
              <a:rPr lang="en-US" sz="2000">
                <a:latin typeface="Arial" pitchFamily="1" charset="0"/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also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 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4912" name="Text Box 32"/>
          <p:cNvSpPr txBox="1">
            <a:spLocks noChangeArrowheads="1"/>
          </p:cNvSpPr>
          <p:nvPr/>
        </p:nvSpPr>
        <p:spPr bwMode="auto">
          <a:xfrm>
            <a:off x="762000" y="2286000"/>
            <a:ext cx="52578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7" grpId="0" animBg="1"/>
      <p:bldP spid="6349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the two examples above…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419600"/>
          </a:xfrm>
        </p:spPr>
        <p:txBody>
          <a:bodyPr/>
          <a:lstStyle/>
          <a:p>
            <a:r>
              <a:rPr lang="en-US" sz="2400" i="1"/>
              <a:t>Actual total cost different for	</a:t>
            </a:r>
          </a:p>
          <a:p>
            <a:pPr lvl="1"/>
            <a:r>
              <a:rPr lang="en-US" sz="2000" i="1"/>
              <a:t>The different sets of estimated costs for basic ops</a:t>
            </a:r>
          </a:p>
          <a:p>
            <a:r>
              <a:rPr lang="en-US" sz="2400" i="1"/>
              <a:t>But… Order of growth</a:t>
            </a:r>
            <a:r>
              <a:rPr lang="en-US" sz="2400"/>
              <a:t> is the same</a:t>
            </a:r>
          </a:p>
          <a:p>
            <a:pPr lvl="1"/>
            <a:r>
              <a:rPr lang="en-US" sz="2000"/>
              <a:t>for the different sets of estimated costs for basic ops</a:t>
            </a:r>
          </a:p>
          <a:p>
            <a:pPr lvl="1"/>
            <a:r>
              <a:rPr lang="en-US" sz="2000"/>
              <a:t>All linear (but with </a:t>
            </a:r>
            <a:r>
              <a:rPr lang="en-US" sz="2000" i="1">
                <a:solidFill>
                  <a:srgbClr val="0000CC"/>
                </a:solidFill>
              </a:rPr>
              <a:t>different</a:t>
            </a:r>
            <a:r>
              <a:rPr lang="en-US" sz="2000"/>
              <a:t> constants)</a:t>
            </a:r>
          </a:p>
          <a:p>
            <a:r>
              <a:rPr lang="en-US" sz="2400"/>
              <a:t>So… to simplify analysis</a:t>
            </a:r>
          </a:p>
          <a:p>
            <a:pPr lvl="1"/>
            <a:r>
              <a:rPr lang="en-US" sz="2000"/>
              <a:t>Assign a </a:t>
            </a:r>
            <a:r>
              <a:rPr lang="en-US" sz="2000" i="1">
                <a:solidFill>
                  <a:srgbClr val="0000FF"/>
                </a:solidFill>
              </a:rPr>
              <a:t>constant cost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  <a:sym typeface="Symbol" pitchFamily="1" charset="2"/>
              </a:rPr>
              <a:t></a:t>
            </a:r>
            <a:r>
              <a:rPr lang="en-US" sz="2000"/>
              <a:t>(1) for </a:t>
            </a:r>
            <a:r>
              <a:rPr lang="en-US" sz="2000" i="1"/>
              <a:t>basic operation</a:t>
            </a:r>
          </a:p>
          <a:p>
            <a:pPr lvl="1"/>
            <a:r>
              <a:rPr lang="en-US" sz="2000"/>
              <a:t>Can analyze only the </a:t>
            </a:r>
            <a:r>
              <a:rPr lang="en-US" sz="2000" i="1">
                <a:solidFill>
                  <a:srgbClr val="0000FF"/>
                </a:solidFill>
              </a:rPr>
              <a:t>dominant operation(s)</a:t>
            </a:r>
          </a:p>
          <a:p>
            <a:pPr lvl="2"/>
            <a:r>
              <a:rPr lang="en-US" sz="1800"/>
              <a:t>Namely, the operation that is done “most often”</a:t>
            </a:r>
          </a:p>
          <a:p>
            <a:pPr lvl="2"/>
            <a:r>
              <a:rPr lang="en-US" sz="1800"/>
              <a:t>Can also ignore “lower order” terms</a:t>
            </a:r>
          </a:p>
          <a:p>
            <a:pPr lvl="2"/>
            <a:r>
              <a:rPr lang="en-US" sz="1800"/>
              <a:t>Such as operations that are done only once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930" name="Group 2"/>
          <p:cNvGrpSpPr>
            <a:grpSpLocks/>
          </p:cNvGrpSpPr>
          <p:nvPr/>
        </p:nvGrpSpPr>
        <p:grpSpPr bwMode="auto">
          <a:xfrm>
            <a:off x="457200" y="762000"/>
            <a:ext cx="7696200" cy="1295400"/>
            <a:chOff x="288" y="480"/>
            <a:chExt cx="4848" cy="816"/>
          </a:xfrm>
        </p:grpSpPr>
        <p:sp>
          <p:nvSpPr>
            <p:cNvPr id="636931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EBFFEB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32" name="Rectangle 4"/>
            <p:cNvSpPr>
              <a:spLocks noChangeArrowheads="1"/>
            </p:cNvSpPr>
            <p:nvPr/>
          </p:nvSpPr>
          <p:spPr bwMode="auto">
            <a:xfrm>
              <a:off x="384" y="672"/>
              <a:ext cx="1824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prstTxWarp prst="textNoShape">
                <a:avLst/>
              </a:prstTxWarp>
            </a:bodyPr>
            <a:lstStyle/>
            <a:p>
              <a:pPr indent="3175" algn="l">
                <a:lnSpc>
                  <a:spcPct val="90000"/>
                </a:lnSpc>
                <a:buSzPct val="75000"/>
                <a:buFont typeface="Wingdings" pitchFamily="1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Only dominant ops, </a:t>
              </a:r>
              <a:br>
                <a:rPr lang="en-US" sz="2000">
                  <a:solidFill>
                    <a:srgbClr val="0000CC"/>
                  </a:solidFill>
                  <a:latin typeface="Arial" pitchFamily="1" charset="0"/>
                </a:rPr>
              </a:br>
              <a:r>
                <a:rPr lang="en-US" sz="2000">
                  <a:solidFill>
                    <a:srgbClr val="0000FF"/>
                  </a:solidFill>
                  <a:latin typeface="Arial" pitchFamily="1" charset="0"/>
                  <a:sym typeface="Symbol" pitchFamily="1" charset="2"/>
                </a:rPr>
                <a:t>(1) cost per basic op</a:t>
              </a: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/>
              </a:r>
              <a:br>
                <a:rPr lang="en-US" sz="2000">
                  <a:solidFill>
                    <a:srgbClr val="0000CC"/>
                  </a:solidFill>
                  <a:latin typeface="Arial" pitchFamily="1" charset="0"/>
                </a:rPr>
              </a:b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 </a:t>
              </a:r>
              <a:r>
                <a:rPr lang="en-US" sz="1600">
                  <a:latin typeface="Arial" pitchFamily="1" charset="0"/>
                </a:rPr>
                <a:t>(</a:t>
              </a: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 </a:t>
              </a:r>
              <a:r>
                <a:rPr lang="en-US" sz="1600">
                  <a:latin typeface="Arial" pitchFamily="1" charset="0"/>
                  <a:sym typeface="Symbol" pitchFamily="1" charset="2"/>
                </a:rPr>
                <a:t></a:t>
              </a:r>
              <a:r>
                <a:rPr lang="en-US" sz="1600">
                  <a:latin typeface="Arial" pitchFamily="1" charset="0"/>
                </a:rPr>
                <a:t>(</a:t>
              </a:r>
              <a:r>
                <a:rPr lang="en-US" sz="1600" i="1">
                  <a:latin typeface="Arial" pitchFamily="1" charset="0"/>
                </a:rPr>
                <a:t>1</a:t>
              </a:r>
              <a:r>
                <a:rPr lang="en-US" sz="1600">
                  <a:latin typeface="Arial" pitchFamily="1" charset="0"/>
                </a:rPr>
                <a:t>) means a constant)</a:t>
              </a:r>
            </a:p>
          </p:txBody>
        </p:sp>
      </p:grp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96263" cy="800100"/>
          </a:xfrm>
          <a:noFill/>
        </p:spPr>
        <p:txBody>
          <a:bodyPr anchor="t"/>
          <a:lstStyle/>
          <a:p>
            <a:r>
              <a:rPr lang="en-US"/>
              <a:t>Simplified Analysis</a:t>
            </a: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9906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7162800" y="2286000"/>
            <a:ext cx="838200" cy="3138488"/>
          </a:xfrm>
          <a:prstGeom prst="rect">
            <a:avLst/>
          </a:prstGeom>
          <a:solidFill>
            <a:srgbClr val="E6FFE6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</a:t>
            </a:r>
            <a:r>
              <a:rPr lang="en-US" sz="1800"/>
              <a:t>(1)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/>
            </a:r>
            <a:br>
              <a:rPr lang="en-US" sz="1800">
                <a:solidFill>
                  <a:srgbClr val="FF3300"/>
                </a:solidFill>
                <a:latin typeface="Courier New" pitchFamily="1" charset="0"/>
              </a:rPr>
            </a:b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</p:txBody>
      </p:sp>
      <p:graphicFrame>
        <p:nvGraphicFramePr>
          <p:cNvPr id="636936" name="Group 8"/>
          <p:cNvGraphicFramePr>
            <a:graphicFrameLocks noGrp="1"/>
          </p:cNvGraphicFramePr>
          <p:nvPr>
            <p:ph sz="half" idx="2"/>
          </p:nvPr>
        </p:nvGraphicFramePr>
        <p:xfrm>
          <a:off x="3657600" y="838200"/>
          <a:ext cx="4191000" cy="1143000"/>
        </p:xfrm>
        <a:graphic>
          <a:graphicData uri="http://schemas.openxmlformats.org/drawingml/2006/table">
            <a:tbl>
              <a:tblPr/>
              <a:tblGrid>
                <a:gridCol w="1295400"/>
                <a:gridCol w="800100"/>
                <a:gridCol w="1425575"/>
                <a:gridCol w="6699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assignment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Print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while, if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endwhile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6959" name="AutoShape 31"/>
          <p:cNvSpPr>
            <a:spLocks noChangeArrowheads="1"/>
          </p:cNvSpPr>
          <p:nvPr/>
        </p:nvSpPr>
        <p:spPr bwMode="auto">
          <a:xfrm>
            <a:off x="449263" y="5751513"/>
            <a:ext cx="7712075" cy="962025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4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x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1</a:t>
            </a:r>
            <a:r>
              <a:rPr lang="en-US" sz="2000">
                <a:latin typeface="Arial" pitchFamily="1" charset="0"/>
              </a:rPr>
              <a:t>)             (counting </a:t>
            </a:r>
            <a:r>
              <a:rPr lang="en-US" sz="2000" i="1">
                <a:latin typeface="Arial" pitchFamily="1" charset="0"/>
              </a:rPr>
              <a:t>only</a:t>
            </a:r>
            <a:r>
              <a:rPr lang="en-US" sz="2000">
                <a:latin typeface="Arial" pitchFamily="1" charset="0"/>
              </a:rPr>
              <a:t> dominant ops)</a:t>
            </a:r>
          </a:p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	=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(4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= </a:t>
            </a:r>
            <a:r>
              <a:rPr lang="en-US" sz="2000">
                <a:latin typeface="Arial" pitchFamily="1" charset="0"/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6960" name="Text Box 32"/>
          <p:cNvSpPr txBox="1">
            <a:spLocks noChangeArrowheads="1"/>
          </p:cNvSpPr>
          <p:nvPr/>
        </p:nvSpPr>
        <p:spPr bwMode="auto">
          <a:xfrm>
            <a:off x="762000" y="2286000"/>
            <a:ext cx="52578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1752600" y="3033713"/>
            <a:ext cx="1905000" cy="3190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96263" cy="685800"/>
          </a:xfrm>
          <a:noFill/>
        </p:spPr>
        <p:txBody>
          <a:bodyPr anchor="t"/>
          <a:lstStyle/>
          <a:p>
            <a:r>
              <a:rPr lang="en-US"/>
              <a:t>Identifying the dominant operation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6019800" y="1890713"/>
            <a:ext cx="990600" cy="313848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</p:txBody>
      </p:sp>
      <p:sp>
        <p:nvSpPr>
          <p:cNvPr id="637957" name="AutoShape 5"/>
          <p:cNvSpPr>
            <a:spLocks noChangeArrowheads="1"/>
          </p:cNvSpPr>
          <p:nvPr/>
        </p:nvSpPr>
        <p:spPr bwMode="auto">
          <a:xfrm>
            <a:off x="449263" y="5133975"/>
            <a:ext cx="7712075" cy="962025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x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1</a:t>
            </a:r>
            <a:r>
              <a:rPr lang="en-US" sz="2000">
                <a:latin typeface="Arial" pitchFamily="1" charset="0"/>
              </a:rPr>
              <a:t>)</a:t>
            </a:r>
          </a:p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	=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 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685800" y="1890713"/>
            <a:ext cx="5257800" cy="313848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7086600" y="1890713"/>
            <a:ext cx="838200" cy="3138487"/>
          </a:xfrm>
          <a:prstGeom prst="rect">
            <a:avLst/>
          </a:prstGeom>
          <a:solidFill>
            <a:srgbClr val="E6FFE6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</a:t>
            </a:r>
            <a:r>
              <a:rPr lang="en-US" sz="1800"/>
              <a:t>(1)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/>
            </a:r>
            <a:br>
              <a:rPr lang="en-US" sz="1800">
                <a:solidFill>
                  <a:srgbClr val="FF3300"/>
                </a:solidFill>
                <a:latin typeface="Courier New" pitchFamily="1" charset="0"/>
              </a:rPr>
            </a:b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</p:txBody>
      </p:sp>
      <p:sp>
        <p:nvSpPr>
          <p:cNvPr id="637960" name="AutoShape 8"/>
          <p:cNvSpPr>
            <a:spLocks noChangeArrowheads="1"/>
          </p:cNvSpPr>
          <p:nvPr/>
        </p:nvSpPr>
        <p:spPr bwMode="auto">
          <a:xfrm>
            <a:off x="5370513" y="1524000"/>
            <a:ext cx="3127375" cy="9239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Name comparison is a</a:t>
            </a:r>
            <a:br>
              <a:rPr lang="en-US"/>
            </a:br>
            <a:r>
              <a:rPr lang="en-US"/>
              <a:t>dominant operation</a:t>
            </a:r>
          </a:p>
        </p:txBody>
      </p:sp>
      <p:sp>
        <p:nvSpPr>
          <p:cNvPr id="637961" name="Line 9"/>
          <p:cNvSpPr>
            <a:spLocks noChangeShapeType="1"/>
          </p:cNvSpPr>
          <p:nvPr/>
        </p:nvSpPr>
        <p:spPr bwMode="auto">
          <a:xfrm flipH="1">
            <a:off x="3733800" y="2438400"/>
            <a:ext cx="205740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41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As the above examples show,</a:t>
            </a:r>
          </a:p>
          <a:p>
            <a:pPr lvl="1">
              <a:lnSpc>
                <a:spcPct val="90000"/>
              </a:lnSpc>
            </a:pPr>
            <a:r>
              <a:rPr lang="en-US"/>
              <a:t>Sufficient to analyze only </a:t>
            </a:r>
            <a:r>
              <a:rPr lang="en-US" i="1"/>
              <a:t>dominant</a:t>
            </a:r>
            <a:r>
              <a:rPr lang="en-US"/>
              <a:t> operation</a:t>
            </a:r>
          </a:p>
          <a:p>
            <a:pPr lvl="1">
              <a:lnSpc>
                <a:spcPct val="90000"/>
              </a:lnSpc>
            </a:pPr>
            <a:r>
              <a:rPr lang="en-US"/>
              <a:t>It gives the same running time in </a:t>
            </a:r>
            <a:r>
              <a:rPr lang="en-US">
                <a:solidFill>
                  <a:srgbClr val="FF0000"/>
                </a:solidFill>
                <a:sym typeface="Symbol" pitchFamily="1" charset="2"/>
              </a:rPr>
              <a:t></a:t>
            </a:r>
            <a:r>
              <a:rPr lang="en-US"/>
              <a:t> notations </a:t>
            </a:r>
          </a:p>
          <a:p>
            <a:pPr lvl="1">
              <a:lnSpc>
                <a:spcPct val="90000"/>
              </a:lnSpc>
            </a:pPr>
            <a:r>
              <a:rPr lang="en-US"/>
              <a:t>But, it is MUCH simpler.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Conclusion:</a:t>
            </a:r>
          </a:p>
          <a:p>
            <a:pPr lvl="1">
              <a:lnSpc>
                <a:spcPct val="90000"/>
              </a:lnSpc>
            </a:pPr>
            <a:r>
              <a:rPr lang="en-US"/>
              <a:t>Sufficent to analyze only </a:t>
            </a:r>
            <a:r>
              <a:rPr lang="en-US" i="1"/>
              <a:t>dominant operation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END of </a:t>
            </a:r>
            <a:r>
              <a:rPr lang="en-US">
                <a:solidFill>
                  <a:srgbClr val="FF3300"/>
                </a:solidFill>
              </a:rPr>
              <a:t>SideTrack:</a:t>
            </a:r>
            <a:r>
              <a:rPr lang="en-US"/>
              <a:t>  and remember… 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rgbClr val="0000CC"/>
                </a:solidFill>
              </a:rPr>
              <a:t>If you have difficulties with this sub-section, you can skip it, without affecting anything else.</a:t>
            </a:r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[END </a:t>
            </a:r>
            <a:r>
              <a:rPr lang="en-US" sz="2800">
                <a:solidFill>
                  <a:srgbClr val="FF3300"/>
                </a:solidFill>
              </a:rPr>
              <a:t>SideTrack: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    Why analyze </a:t>
            </a:r>
            <a:r>
              <a:rPr lang="en-US" sz="2800" i="1"/>
              <a:t>only</a:t>
            </a:r>
            <a:r>
              <a:rPr lang="en-US" sz="2800"/>
              <a:t> dominant operations]</a:t>
            </a:r>
            <a:endParaRPr lang="en-US" sz="2800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AutoShape 2"/>
          <p:cNvSpPr>
            <a:spLocks noChangeArrowheads="1"/>
          </p:cNvSpPr>
          <p:nvPr/>
        </p:nvSpPr>
        <p:spPr bwMode="auto">
          <a:xfrm>
            <a:off x="685800" y="3200400"/>
            <a:ext cx="7924800" cy="152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1438275" lvl="2" indent="-381000"/>
            <a:r>
              <a:rPr lang="en-US"/>
              <a:t>Selection Sort Algorithm </a:t>
            </a:r>
          </a:p>
          <a:p>
            <a:pPr marL="1438275" lvl="2" indent="-381000"/>
            <a:r>
              <a:rPr lang="en-US"/>
              <a:t>Pattern Match Algorithm </a:t>
            </a:r>
          </a:p>
          <a:p>
            <a:pPr marL="1438275" lvl="2" indent="-381000"/>
            <a:r>
              <a:rPr lang="en-US"/>
              <a:t>Binary Search Algorithm</a:t>
            </a:r>
          </a:p>
          <a:p>
            <a:pPr marL="939800" lvl="1" indent="-457200"/>
            <a:r>
              <a:rPr lang="en-US"/>
              <a:t>Polynomial vs Exponential Time Algorithms</a:t>
            </a:r>
          </a:p>
        </p:txBody>
      </p:sp>
      <p:sp>
        <p:nvSpPr>
          <p:cNvPr id="6400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8138" y="228600"/>
            <a:ext cx="8196262" cy="685800"/>
          </a:xfrm>
          <a:noFill/>
          <a:ln/>
        </p:spPr>
        <p:txBody>
          <a:bodyPr/>
          <a:lstStyle/>
          <a:p>
            <a:r>
              <a:rPr lang="en-US"/>
              <a:t>Efficiency of Algorithms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76200"/>
            <a:ext cx="8196262" cy="800100"/>
          </a:xfrm>
        </p:spPr>
        <p:txBody>
          <a:bodyPr/>
          <a:lstStyle/>
          <a:p>
            <a:r>
              <a:rPr lang="en-US"/>
              <a:t>Analysis of Algorithms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To analyze algorithms,</a:t>
            </a:r>
          </a:p>
          <a:p>
            <a:pPr lvl="1">
              <a:lnSpc>
                <a:spcPct val="90000"/>
              </a:lnSpc>
            </a:pPr>
            <a:r>
              <a:rPr lang="en-US"/>
              <a:t>Analyze dominant operations</a:t>
            </a:r>
          </a:p>
          <a:p>
            <a:pPr lvl="1">
              <a:lnSpc>
                <a:spcPct val="90000"/>
              </a:lnSpc>
            </a:pPr>
            <a:r>
              <a:rPr lang="en-US"/>
              <a:t>Use </a:t>
            </a:r>
            <a:r>
              <a:rPr lang="en-US">
                <a:solidFill>
                  <a:srgbClr val="FF0000"/>
                </a:solidFill>
                <a:sym typeface="Symbol" pitchFamily="1" charset="2"/>
              </a:rPr>
              <a:t>-notations to simplify analysis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Determine </a:t>
            </a:r>
            <a:r>
              <a:rPr lang="en-US" i="1"/>
              <a:t>order</a:t>
            </a:r>
            <a:r>
              <a:rPr lang="en-US"/>
              <a:t> of the running time</a:t>
            </a:r>
          </a:p>
          <a:p>
            <a:pPr>
              <a:lnSpc>
                <a:spcPct val="80000"/>
              </a:lnSpc>
            </a:pPr>
            <a:r>
              <a:rPr lang="en-US"/>
              <a:t>Can apply this at high-level pseudo-codes </a:t>
            </a:r>
          </a:p>
          <a:p>
            <a:pPr lvl="1">
              <a:lnSpc>
                <a:spcPct val="90000"/>
              </a:lnSpc>
            </a:pPr>
            <a:r>
              <a:rPr lang="en-US"/>
              <a:t>If high-level primitive are used</a:t>
            </a:r>
          </a:p>
          <a:p>
            <a:pPr lvl="2">
              <a:lnSpc>
                <a:spcPct val="80000"/>
              </a:lnSpc>
            </a:pPr>
            <a:r>
              <a:rPr lang="en-US"/>
              <a:t> Analyze running time of high-level primitive</a:t>
            </a:r>
          </a:p>
          <a:p>
            <a:pPr lvl="2">
              <a:lnSpc>
                <a:spcPct val="80000"/>
              </a:lnSpc>
            </a:pPr>
            <a:r>
              <a:rPr lang="en-US"/>
              <a:t> expressed in </a:t>
            </a:r>
            <a:r>
              <a:rPr lang="en-US" i="0">
                <a:solidFill>
                  <a:srgbClr val="008000"/>
                </a:solidFill>
                <a:sym typeface="Symbol" pitchFamily="1" charset="2"/>
              </a:rPr>
              <a:t></a:t>
            </a:r>
            <a:r>
              <a:rPr lang="en-US"/>
              <a:t> notations</a:t>
            </a:r>
          </a:p>
          <a:p>
            <a:pPr lvl="2">
              <a:lnSpc>
                <a:spcPct val="80000"/>
              </a:lnSpc>
            </a:pPr>
            <a:r>
              <a:rPr lang="en-US"/>
              <a:t>multiply by number of times it is called</a:t>
            </a:r>
          </a:p>
          <a:p>
            <a:pPr lvl="1">
              <a:lnSpc>
                <a:spcPct val="90000"/>
              </a:lnSpc>
            </a:pPr>
            <a:r>
              <a:rPr lang="en-US"/>
              <a:t>See example in analysis of Selection Sort and Pattern-Matching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Sorting: Problem and Algorithms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spcBef>
                <a:spcPct val="40000"/>
              </a:spcBef>
              <a:tabLst>
                <a:tab pos="3657600" algn="l"/>
              </a:tabLst>
            </a:pPr>
            <a:r>
              <a:rPr lang="en-US" sz="2600"/>
              <a:t>Problem:  Sorting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Take a list of n numbers and rearrange them in increasing order</a:t>
            </a:r>
          </a:p>
          <a:p>
            <a:pPr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Algorithms: 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Selection Sort    	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Insertion Sort   	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Bubble Sort   	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Merge Sort   	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 </a:t>
            </a:r>
            <a:r>
              <a:rPr lang="en-US"/>
              <a:t>lg</a:t>
            </a:r>
            <a:r>
              <a:rPr lang="en-US" i="1"/>
              <a:t> n</a:t>
            </a:r>
            <a:r>
              <a:rPr lang="en-US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/>
              <a:t>Quicksort   	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 </a:t>
            </a:r>
            <a:r>
              <a:rPr lang="en-US"/>
              <a:t>lg</a:t>
            </a:r>
            <a:r>
              <a:rPr lang="en-US" i="1"/>
              <a:t> n</a:t>
            </a:r>
            <a:r>
              <a:rPr lang="en-US"/>
              <a:t>)**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6324600" y="5638800"/>
            <a:ext cx="1828800" cy="3667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i="1"/>
              <a:t>** average case</a:t>
            </a:r>
            <a:r>
              <a:rPr lang="en-US" sz="1600" b="0"/>
              <a:t> </a:t>
            </a:r>
          </a:p>
        </p:txBody>
      </p:sp>
      <p:sp>
        <p:nvSpPr>
          <p:cNvPr id="580613" name="AutoShape 5"/>
          <p:cNvSpPr>
            <a:spLocks/>
          </p:cNvSpPr>
          <p:nvPr/>
        </p:nvSpPr>
        <p:spPr bwMode="auto">
          <a:xfrm>
            <a:off x="5867400" y="3733800"/>
            <a:ext cx="457200" cy="1905000"/>
          </a:xfrm>
          <a:prstGeom prst="rightBrace">
            <a:avLst>
              <a:gd name="adj1" fmla="val 34722"/>
              <a:gd name="adj2" fmla="val 50000"/>
            </a:avLst>
          </a:prstGeom>
          <a:noFill/>
          <a:ln w="22225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6478588" y="4283075"/>
            <a:ext cx="1724025" cy="822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Not covered </a:t>
            </a:r>
            <a:br>
              <a:rPr lang="en-US" b="0"/>
            </a:br>
            <a:r>
              <a:rPr lang="en-US" b="0"/>
              <a:t>in the course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uiExpand="1" build="p"/>
      <p:bldP spid="580612" grpId="0"/>
      <p:bldP spid="580613" grpId="0" animBg="1"/>
      <p:bldP spid="580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good algorithms?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495800"/>
          </a:xfrm>
        </p:spPr>
        <p:txBody>
          <a:bodyPr/>
          <a:lstStyle/>
          <a:p>
            <a:pPr>
              <a:spcBef>
                <a:spcPct val="120000"/>
              </a:spcBef>
            </a:pPr>
            <a:r>
              <a:rPr lang="en-US" sz="3000"/>
              <a:t>Desirable attributes in an algorithm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/>
              <a:t>Correctness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/>
              <a:t>Simplicity (Ease of understanding)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/>
              <a:t>Elegance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/>
              <a:t>Efficiency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i="1">
                <a:solidFill>
                  <a:srgbClr val="0000FF"/>
                </a:solidFill>
              </a:rPr>
              <a:t>Embrace Multiple Levels of Abstraction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i="1">
                <a:solidFill>
                  <a:srgbClr val="0000FF"/>
                </a:solidFill>
              </a:rPr>
              <a:t>Well Documented, Multi-Platform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7772400" cy="25146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/>
              <a:t>Idea behind the algorithm… </a:t>
            </a:r>
          </a:p>
          <a:p>
            <a:pPr lvl="1">
              <a:spcBef>
                <a:spcPct val="40000"/>
              </a:spcBef>
            </a:pPr>
            <a:r>
              <a:rPr lang="en-US"/>
              <a:t>Repeatedly </a:t>
            </a:r>
          </a:p>
          <a:p>
            <a:pPr lvl="2">
              <a:spcBef>
                <a:spcPct val="40000"/>
              </a:spcBef>
            </a:pPr>
            <a:r>
              <a:rPr lang="en-US" sz="2200" b="0"/>
              <a:t> find the largest number in unsorted section</a:t>
            </a:r>
          </a:p>
          <a:p>
            <a:pPr lvl="2">
              <a:spcBef>
                <a:spcPct val="40000"/>
              </a:spcBef>
            </a:pPr>
            <a:r>
              <a:rPr lang="en-US" sz="2200" b="0"/>
              <a:t>Swap it to the end (the sorted section)</a:t>
            </a:r>
          </a:p>
          <a:p>
            <a:pPr lvl="1">
              <a:spcBef>
                <a:spcPct val="40000"/>
              </a:spcBef>
            </a:pPr>
            <a:r>
              <a:rPr lang="en-US"/>
              <a:t>Re-uses the Find-Max algorithm</a:t>
            </a:r>
          </a:p>
        </p:txBody>
      </p:sp>
      <p:grpSp>
        <p:nvGrpSpPr>
          <p:cNvPr id="661524" name="Group 20"/>
          <p:cNvGrpSpPr>
            <a:grpSpLocks/>
          </p:cNvGrpSpPr>
          <p:nvPr/>
        </p:nvGrpSpPr>
        <p:grpSpPr bwMode="auto">
          <a:xfrm>
            <a:off x="939800" y="4038600"/>
            <a:ext cx="7213600" cy="2133600"/>
            <a:chOff x="592" y="2544"/>
            <a:chExt cx="4544" cy="1344"/>
          </a:xfrm>
        </p:grpSpPr>
        <p:sp>
          <p:nvSpPr>
            <p:cNvPr id="661509" name="Text Box 5"/>
            <p:cNvSpPr txBox="1">
              <a:spLocks noChangeArrowheads="1"/>
            </p:cNvSpPr>
            <p:nvPr/>
          </p:nvSpPr>
          <p:spPr bwMode="auto">
            <a:xfrm>
              <a:off x="3783" y="3600"/>
              <a:ext cx="58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/>
                <a:t>sorted</a:t>
              </a:r>
            </a:p>
          </p:txBody>
        </p:sp>
        <p:sp>
          <p:nvSpPr>
            <p:cNvPr id="661510" name="Rectangle 6"/>
            <p:cNvSpPr>
              <a:spLocks noChangeArrowheads="1"/>
            </p:cNvSpPr>
            <p:nvPr/>
          </p:nvSpPr>
          <p:spPr bwMode="auto">
            <a:xfrm>
              <a:off x="1152" y="3120"/>
              <a:ext cx="1732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1" name="Rectangle 7"/>
            <p:cNvSpPr>
              <a:spLocks noChangeArrowheads="1"/>
            </p:cNvSpPr>
            <p:nvPr/>
          </p:nvSpPr>
          <p:spPr bwMode="auto">
            <a:xfrm>
              <a:off x="2880" y="3120"/>
              <a:ext cx="144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2" name="Text Box 8"/>
            <p:cNvSpPr txBox="1">
              <a:spLocks noChangeArrowheads="1"/>
            </p:cNvSpPr>
            <p:nvPr/>
          </p:nvSpPr>
          <p:spPr bwMode="auto">
            <a:xfrm>
              <a:off x="1728" y="283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661513" name="Text Box 9"/>
            <p:cNvSpPr txBox="1">
              <a:spLocks noChangeArrowheads="1"/>
            </p:cNvSpPr>
            <p:nvPr/>
          </p:nvSpPr>
          <p:spPr bwMode="auto">
            <a:xfrm>
              <a:off x="2885" y="283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just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661514" name="Rectangle 10"/>
            <p:cNvSpPr>
              <a:spLocks noChangeArrowheads="1"/>
            </p:cNvSpPr>
            <p:nvPr/>
          </p:nvSpPr>
          <p:spPr bwMode="auto">
            <a:xfrm>
              <a:off x="2112" y="3552"/>
              <a:ext cx="511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 i="1">
                  <a:solidFill>
                    <a:srgbClr val="009999"/>
                  </a:solidFill>
                  <a:ea typeface="Times New Roman" pitchFamily="1" charset="0"/>
                  <a:cs typeface="Times New Roman" pitchFamily="1" charset="0"/>
                  <a:sym typeface="Symbol" pitchFamily="1" charset="2"/>
                </a:rPr>
                <a:t>swap</a:t>
              </a:r>
            </a:p>
          </p:txBody>
        </p:sp>
        <p:sp>
          <p:nvSpPr>
            <p:cNvPr id="661515" name="AutoShape 11"/>
            <p:cNvSpPr>
              <a:spLocks/>
            </p:cNvSpPr>
            <p:nvPr/>
          </p:nvSpPr>
          <p:spPr bwMode="auto">
            <a:xfrm rot="-5400000">
              <a:off x="4032" y="2496"/>
              <a:ext cx="144" cy="2064"/>
            </a:xfrm>
            <a:prstGeom prst="leftBrace">
              <a:avLst>
                <a:gd name="adj1" fmla="val 11944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6" name="Arc 12"/>
            <p:cNvSpPr>
              <a:spLocks/>
            </p:cNvSpPr>
            <p:nvPr/>
          </p:nvSpPr>
          <p:spPr bwMode="auto">
            <a:xfrm flipH="1" flipV="1">
              <a:off x="1824" y="3264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7" name="Text Box 13"/>
            <p:cNvSpPr txBox="1">
              <a:spLocks noChangeArrowheads="1"/>
            </p:cNvSpPr>
            <p:nvPr/>
          </p:nvSpPr>
          <p:spPr bwMode="auto">
            <a:xfrm>
              <a:off x="592" y="3043"/>
              <a:ext cx="3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200" b="0" i="1">
                  <a:solidFill>
                    <a:schemeClr val="tx1"/>
                  </a:solidFill>
                </a:rPr>
                <a:t>A</a:t>
              </a:r>
              <a:r>
                <a:rPr lang="en-US" sz="3200" b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661518" name="Text Box 14"/>
            <p:cNvSpPr txBox="1">
              <a:spLocks noChangeArrowheads="1"/>
            </p:cNvSpPr>
            <p:nvPr/>
          </p:nvSpPr>
          <p:spPr bwMode="auto">
            <a:xfrm>
              <a:off x="1175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1519" name="Text Box 15"/>
            <p:cNvSpPr txBox="1">
              <a:spLocks noChangeArrowheads="1"/>
            </p:cNvSpPr>
            <p:nvPr/>
          </p:nvSpPr>
          <p:spPr bwMode="auto">
            <a:xfrm>
              <a:off x="4899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661520" name="Rectangle 16"/>
            <p:cNvSpPr>
              <a:spLocks noChangeArrowheads="1"/>
            </p:cNvSpPr>
            <p:nvPr/>
          </p:nvSpPr>
          <p:spPr bwMode="auto">
            <a:xfrm>
              <a:off x="1776" y="3120"/>
              <a:ext cx="14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21" name="Arc 17"/>
            <p:cNvSpPr>
              <a:spLocks/>
            </p:cNvSpPr>
            <p:nvPr/>
          </p:nvSpPr>
          <p:spPr bwMode="auto">
            <a:xfrm flipV="1">
              <a:off x="2256" y="3280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22" name="Text Box 18"/>
            <p:cNvSpPr txBox="1">
              <a:spLocks noChangeArrowheads="1"/>
            </p:cNvSpPr>
            <p:nvPr/>
          </p:nvSpPr>
          <p:spPr bwMode="auto">
            <a:xfrm>
              <a:off x="768" y="2544"/>
              <a:ext cx="25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</a:t>
              </a:r>
              <a:r>
                <a:rPr lang="en-US" b="0" i="1">
                  <a:solidFill>
                    <a:schemeClr val="tx1"/>
                  </a:solidFill>
                </a:rPr>
                <a:t>m</a:t>
              </a:r>
              <a:r>
                <a:rPr lang="en-US" b="0">
                  <a:solidFill>
                    <a:schemeClr val="tx1"/>
                  </a:solidFill>
                </a:rPr>
                <a:t>] is largest among </a:t>
              </a:r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[1..</a:t>
              </a:r>
              <a:r>
                <a:rPr lang="en-US" b="0" i="1">
                  <a:solidFill>
                    <a:schemeClr val="tx1"/>
                  </a:solidFill>
                </a:rPr>
                <a:t>j</a:t>
              </a:r>
              <a:r>
                <a:rPr lang="en-US" b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661523" name="Rectangle 19"/>
            <p:cNvSpPr>
              <a:spLocks noChangeArrowheads="1"/>
            </p:cNvSpPr>
            <p:nvPr/>
          </p:nvSpPr>
          <p:spPr bwMode="auto">
            <a:xfrm>
              <a:off x="3026" y="3117"/>
              <a:ext cx="210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 Algorithm (pseudo-code)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6324600" cy="28606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Selection-Sort(A, n);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j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n;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(j &gt; 1)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m  Find-Max(A,j);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swap(A[m],A[j]); 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j  j - 1;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2000">
              <a:solidFill>
                <a:srgbClr val="FF3300"/>
              </a:solidFill>
              <a:latin typeface="Courier New" pitchFamily="1" charset="0"/>
            </a:endParaRPr>
          </a:p>
        </p:txBody>
      </p:sp>
      <p:grpSp>
        <p:nvGrpSpPr>
          <p:cNvPr id="582675" name="Group 19"/>
          <p:cNvGrpSpPr>
            <a:grpSpLocks/>
          </p:cNvGrpSpPr>
          <p:nvPr/>
        </p:nvGrpSpPr>
        <p:grpSpPr bwMode="auto">
          <a:xfrm>
            <a:off x="939800" y="4038600"/>
            <a:ext cx="7213600" cy="2133600"/>
            <a:chOff x="592" y="2544"/>
            <a:chExt cx="4544" cy="1344"/>
          </a:xfrm>
        </p:grpSpPr>
        <p:sp>
          <p:nvSpPr>
            <p:cNvPr id="582676" name="Text Box 20"/>
            <p:cNvSpPr txBox="1">
              <a:spLocks noChangeArrowheads="1"/>
            </p:cNvSpPr>
            <p:nvPr/>
          </p:nvSpPr>
          <p:spPr bwMode="auto">
            <a:xfrm>
              <a:off x="3783" y="3600"/>
              <a:ext cx="58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/>
                <a:t>sorted</a:t>
              </a:r>
            </a:p>
          </p:txBody>
        </p:sp>
        <p:sp>
          <p:nvSpPr>
            <p:cNvPr id="582677" name="Rectangle 21"/>
            <p:cNvSpPr>
              <a:spLocks noChangeArrowheads="1"/>
            </p:cNvSpPr>
            <p:nvPr/>
          </p:nvSpPr>
          <p:spPr bwMode="auto">
            <a:xfrm>
              <a:off x="1152" y="3120"/>
              <a:ext cx="1732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78" name="Rectangle 22"/>
            <p:cNvSpPr>
              <a:spLocks noChangeArrowheads="1"/>
            </p:cNvSpPr>
            <p:nvPr/>
          </p:nvSpPr>
          <p:spPr bwMode="auto">
            <a:xfrm>
              <a:off x="2880" y="3120"/>
              <a:ext cx="144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79" name="Text Box 23"/>
            <p:cNvSpPr txBox="1">
              <a:spLocks noChangeArrowheads="1"/>
            </p:cNvSpPr>
            <p:nvPr/>
          </p:nvSpPr>
          <p:spPr bwMode="auto">
            <a:xfrm>
              <a:off x="1728" y="283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582680" name="Text Box 24"/>
            <p:cNvSpPr txBox="1">
              <a:spLocks noChangeArrowheads="1"/>
            </p:cNvSpPr>
            <p:nvPr/>
          </p:nvSpPr>
          <p:spPr bwMode="auto">
            <a:xfrm>
              <a:off x="2885" y="283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just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582681" name="Rectangle 25"/>
            <p:cNvSpPr>
              <a:spLocks noChangeArrowheads="1"/>
            </p:cNvSpPr>
            <p:nvPr/>
          </p:nvSpPr>
          <p:spPr bwMode="auto">
            <a:xfrm>
              <a:off x="2112" y="3552"/>
              <a:ext cx="511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 i="1">
                  <a:solidFill>
                    <a:srgbClr val="009999"/>
                  </a:solidFill>
                  <a:ea typeface="Times New Roman" pitchFamily="1" charset="0"/>
                  <a:cs typeface="Times New Roman" pitchFamily="1" charset="0"/>
                  <a:sym typeface="Symbol" pitchFamily="1" charset="2"/>
                </a:rPr>
                <a:t>swap</a:t>
              </a:r>
            </a:p>
          </p:txBody>
        </p:sp>
        <p:sp>
          <p:nvSpPr>
            <p:cNvPr id="582682" name="AutoShape 26"/>
            <p:cNvSpPr>
              <a:spLocks/>
            </p:cNvSpPr>
            <p:nvPr/>
          </p:nvSpPr>
          <p:spPr bwMode="auto">
            <a:xfrm rot="-5400000">
              <a:off x="4032" y="2496"/>
              <a:ext cx="144" cy="2064"/>
            </a:xfrm>
            <a:prstGeom prst="leftBrace">
              <a:avLst>
                <a:gd name="adj1" fmla="val 11944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3" name="Arc 27"/>
            <p:cNvSpPr>
              <a:spLocks/>
            </p:cNvSpPr>
            <p:nvPr/>
          </p:nvSpPr>
          <p:spPr bwMode="auto">
            <a:xfrm flipH="1" flipV="1">
              <a:off x="1824" y="3264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4" name="Text Box 28"/>
            <p:cNvSpPr txBox="1">
              <a:spLocks noChangeArrowheads="1"/>
            </p:cNvSpPr>
            <p:nvPr/>
          </p:nvSpPr>
          <p:spPr bwMode="auto">
            <a:xfrm>
              <a:off x="592" y="3043"/>
              <a:ext cx="3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200" b="0" i="1">
                  <a:solidFill>
                    <a:schemeClr val="tx1"/>
                  </a:solidFill>
                </a:rPr>
                <a:t>A</a:t>
              </a:r>
              <a:r>
                <a:rPr lang="en-US" sz="3200" b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582685" name="Text Box 29"/>
            <p:cNvSpPr txBox="1">
              <a:spLocks noChangeArrowheads="1"/>
            </p:cNvSpPr>
            <p:nvPr/>
          </p:nvSpPr>
          <p:spPr bwMode="auto">
            <a:xfrm>
              <a:off x="1175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82686" name="Text Box 30"/>
            <p:cNvSpPr txBox="1">
              <a:spLocks noChangeArrowheads="1"/>
            </p:cNvSpPr>
            <p:nvPr/>
          </p:nvSpPr>
          <p:spPr bwMode="auto">
            <a:xfrm>
              <a:off x="4899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82687" name="Rectangle 31"/>
            <p:cNvSpPr>
              <a:spLocks noChangeArrowheads="1"/>
            </p:cNvSpPr>
            <p:nvPr/>
          </p:nvSpPr>
          <p:spPr bwMode="auto">
            <a:xfrm>
              <a:off x="1776" y="3120"/>
              <a:ext cx="14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8" name="Arc 32"/>
            <p:cNvSpPr>
              <a:spLocks/>
            </p:cNvSpPr>
            <p:nvPr/>
          </p:nvSpPr>
          <p:spPr bwMode="auto">
            <a:xfrm flipV="1">
              <a:off x="2256" y="3280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9" name="Text Box 33"/>
            <p:cNvSpPr txBox="1">
              <a:spLocks noChangeArrowheads="1"/>
            </p:cNvSpPr>
            <p:nvPr/>
          </p:nvSpPr>
          <p:spPr bwMode="auto">
            <a:xfrm>
              <a:off x="768" y="2544"/>
              <a:ext cx="25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</a:t>
              </a:r>
              <a:r>
                <a:rPr lang="en-US" b="0" i="1">
                  <a:solidFill>
                    <a:schemeClr val="tx1"/>
                  </a:solidFill>
                </a:rPr>
                <a:t>m</a:t>
              </a:r>
              <a:r>
                <a:rPr lang="en-US" b="0">
                  <a:solidFill>
                    <a:schemeClr val="tx1"/>
                  </a:solidFill>
                </a:rPr>
                <a:t>] is largest among </a:t>
              </a:r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[1..</a:t>
              </a:r>
              <a:r>
                <a:rPr lang="en-US" b="0" i="1">
                  <a:solidFill>
                    <a:schemeClr val="tx1"/>
                  </a:solidFill>
                </a:rPr>
                <a:t>j</a:t>
              </a:r>
              <a:r>
                <a:rPr lang="en-US" b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582690" name="Rectangle 34"/>
            <p:cNvSpPr>
              <a:spLocks noChangeArrowheads="1"/>
            </p:cNvSpPr>
            <p:nvPr/>
          </p:nvSpPr>
          <p:spPr bwMode="auto">
            <a:xfrm>
              <a:off x="3026" y="3117"/>
              <a:ext cx="210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3103563" y="1935163"/>
            <a:ext cx="477837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4724400" y="19351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1447800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2201863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2970213" y="13811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3732213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4494213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3352800" y="2667000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3810000" y="2590800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3962400" y="2763838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5735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5737" name="Line 9"/>
          <p:cNvSpPr>
            <a:spLocks noChangeShapeType="1"/>
          </p:cNvSpPr>
          <p:nvPr/>
        </p:nvSpPr>
        <p:spPr bwMode="auto">
          <a:xfrm flipH="1">
            <a:off x="4267200" y="31242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5738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5739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5740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5741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5742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2362200" y="2763838"/>
            <a:ext cx="477838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3962400" y="2763838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6759" name="Rectangle 7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 flipH="1">
            <a:off x="4267200" y="31242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6763" name="Rectangle 11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6764" name="Rectangle 12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6765" name="Rectangle 13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6766" name="Rectangle 14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6767" name="Rectangle 15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6768" name="Line 16"/>
          <p:cNvSpPr>
            <a:spLocks noChangeShapeType="1"/>
          </p:cNvSpPr>
          <p:nvPr/>
        </p:nvSpPr>
        <p:spPr bwMode="auto">
          <a:xfrm>
            <a:off x="2590800" y="3495675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6769" name="Text Box 17"/>
          <p:cNvSpPr txBox="1">
            <a:spLocks noChangeArrowheads="1"/>
          </p:cNvSpPr>
          <p:nvPr/>
        </p:nvSpPr>
        <p:spPr bwMode="auto">
          <a:xfrm>
            <a:off x="3048000" y="3419475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3200400" y="36115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7783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7785" name="Line 9"/>
          <p:cNvSpPr>
            <a:spLocks noChangeShapeType="1"/>
          </p:cNvSpPr>
          <p:nvPr/>
        </p:nvSpPr>
        <p:spPr bwMode="auto">
          <a:xfrm flipH="1">
            <a:off x="3505200" y="39624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7786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7787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7788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7789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7790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7791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7792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7793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7794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7795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3200400" y="36115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8808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 flipH="1">
            <a:off x="3505200" y="39624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8810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8811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8812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8813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8814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8815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8816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8817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8818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8819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8820" name="Text Box 20"/>
          <p:cNvSpPr txBox="1">
            <a:spLocks noChangeArrowheads="1"/>
          </p:cNvSpPr>
          <p:nvPr/>
        </p:nvSpPr>
        <p:spPr bwMode="auto">
          <a:xfrm>
            <a:off x="3103563" y="4038600"/>
            <a:ext cx="4778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88821" name="Text Box 21"/>
          <p:cNvSpPr txBox="1">
            <a:spLocks noChangeArrowheads="1"/>
          </p:cNvSpPr>
          <p:nvPr/>
        </p:nvSpPr>
        <p:spPr bwMode="auto">
          <a:xfrm>
            <a:off x="2971800" y="4572000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2438400" y="44497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 flipH="1">
            <a:off x="2743200" y="48006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35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36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38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39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41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42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43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9844" name="Rectangle 20"/>
          <p:cNvSpPr>
            <a:spLocks noChangeArrowheads="1"/>
          </p:cNvSpPr>
          <p:nvPr/>
        </p:nvSpPr>
        <p:spPr bwMode="auto">
          <a:xfrm>
            <a:off x="1447800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45" name="Rectangle 21"/>
          <p:cNvSpPr>
            <a:spLocks noChangeArrowheads="1"/>
          </p:cNvSpPr>
          <p:nvPr/>
        </p:nvSpPr>
        <p:spPr bwMode="auto">
          <a:xfrm>
            <a:off x="2201863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46" name="Rectangle 22"/>
          <p:cNvSpPr>
            <a:spLocks noChangeArrowheads="1"/>
          </p:cNvSpPr>
          <p:nvPr/>
        </p:nvSpPr>
        <p:spPr bwMode="auto">
          <a:xfrm>
            <a:off x="2971800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47" name="Rectangle 23"/>
          <p:cNvSpPr>
            <a:spLocks noChangeArrowheads="1"/>
          </p:cNvSpPr>
          <p:nvPr/>
        </p:nvSpPr>
        <p:spPr bwMode="auto">
          <a:xfrm>
            <a:off x="3732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48" name="Rectangle 24"/>
          <p:cNvSpPr>
            <a:spLocks noChangeArrowheads="1"/>
          </p:cNvSpPr>
          <p:nvPr/>
        </p:nvSpPr>
        <p:spPr bwMode="auto">
          <a:xfrm>
            <a:off x="4494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2438400" y="44497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57" name="Line 9"/>
          <p:cNvSpPr>
            <a:spLocks noChangeShapeType="1"/>
          </p:cNvSpPr>
          <p:nvPr/>
        </p:nvSpPr>
        <p:spPr bwMode="auto">
          <a:xfrm flipH="1">
            <a:off x="2743200" y="48006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59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60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61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63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64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65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66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67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1600200" y="4449763"/>
            <a:ext cx="477838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90869" name="Text Box 21"/>
          <p:cNvSpPr txBox="1">
            <a:spLocks noChangeArrowheads="1"/>
          </p:cNvSpPr>
          <p:nvPr/>
        </p:nvSpPr>
        <p:spPr bwMode="auto">
          <a:xfrm>
            <a:off x="1752600" y="5105400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  <p:sp>
        <p:nvSpPr>
          <p:cNvPr id="590870" name="Rectangle 22"/>
          <p:cNvSpPr>
            <a:spLocks noChangeArrowheads="1"/>
          </p:cNvSpPr>
          <p:nvPr/>
        </p:nvSpPr>
        <p:spPr bwMode="auto">
          <a:xfrm>
            <a:off x="1447800" y="38830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71" name="Rectangle 23"/>
          <p:cNvSpPr>
            <a:spLocks noChangeArrowheads="1"/>
          </p:cNvSpPr>
          <p:nvPr/>
        </p:nvSpPr>
        <p:spPr bwMode="auto">
          <a:xfrm>
            <a:off x="2201863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72" name="Rectangle 24"/>
          <p:cNvSpPr>
            <a:spLocks noChangeArrowheads="1"/>
          </p:cNvSpPr>
          <p:nvPr/>
        </p:nvSpPr>
        <p:spPr bwMode="auto">
          <a:xfrm>
            <a:off x="2971800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73" name="Rectangle 25"/>
          <p:cNvSpPr>
            <a:spLocks noChangeArrowheads="1"/>
          </p:cNvSpPr>
          <p:nvPr/>
        </p:nvSpPr>
        <p:spPr bwMode="auto">
          <a:xfrm>
            <a:off x="3732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74" name="Rectangle 26"/>
          <p:cNvSpPr>
            <a:spLocks noChangeArrowheads="1"/>
          </p:cNvSpPr>
          <p:nvPr/>
        </p:nvSpPr>
        <p:spPr bwMode="auto">
          <a:xfrm>
            <a:off x="4494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75" name="Line 27"/>
          <p:cNvSpPr>
            <a:spLocks noChangeShapeType="1"/>
          </p:cNvSpPr>
          <p:nvPr/>
        </p:nvSpPr>
        <p:spPr bwMode="auto">
          <a:xfrm>
            <a:off x="1676400" y="51816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1676400" y="52879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H="1">
            <a:off x="1978025" y="56388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89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90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91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92" name="Rectangle 20"/>
          <p:cNvSpPr>
            <a:spLocks noChangeArrowheads="1"/>
          </p:cNvSpPr>
          <p:nvPr/>
        </p:nvSpPr>
        <p:spPr bwMode="auto">
          <a:xfrm>
            <a:off x="1447800" y="38830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93" name="Rectangle 21"/>
          <p:cNvSpPr>
            <a:spLocks noChangeArrowheads="1"/>
          </p:cNvSpPr>
          <p:nvPr/>
        </p:nvSpPr>
        <p:spPr bwMode="auto">
          <a:xfrm>
            <a:off x="2201863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94" name="Rectangle 22"/>
          <p:cNvSpPr>
            <a:spLocks noChangeArrowheads="1"/>
          </p:cNvSpPr>
          <p:nvPr/>
        </p:nvSpPr>
        <p:spPr bwMode="auto">
          <a:xfrm>
            <a:off x="2971800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95" name="Rectangle 23"/>
          <p:cNvSpPr>
            <a:spLocks noChangeArrowheads="1"/>
          </p:cNvSpPr>
          <p:nvPr/>
        </p:nvSpPr>
        <p:spPr bwMode="auto">
          <a:xfrm>
            <a:off x="3732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96" name="Rectangle 24"/>
          <p:cNvSpPr>
            <a:spLocks noChangeArrowheads="1"/>
          </p:cNvSpPr>
          <p:nvPr/>
        </p:nvSpPr>
        <p:spPr bwMode="auto">
          <a:xfrm>
            <a:off x="4494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97" name="Rectangle 25"/>
          <p:cNvSpPr>
            <a:spLocks noChangeArrowheads="1"/>
          </p:cNvSpPr>
          <p:nvPr/>
        </p:nvSpPr>
        <p:spPr bwMode="auto">
          <a:xfrm>
            <a:off x="1447800" y="47212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98" name="Rectangle 26"/>
          <p:cNvSpPr>
            <a:spLocks noChangeArrowheads="1"/>
          </p:cNvSpPr>
          <p:nvPr/>
        </p:nvSpPr>
        <p:spPr bwMode="auto">
          <a:xfrm>
            <a:off x="2201863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99" name="Rectangle 27"/>
          <p:cNvSpPr>
            <a:spLocks noChangeArrowheads="1"/>
          </p:cNvSpPr>
          <p:nvPr/>
        </p:nvSpPr>
        <p:spPr bwMode="auto">
          <a:xfrm>
            <a:off x="2971800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900" name="Rectangle 28"/>
          <p:cNvSpPr>
            <a:spLocks noChangeArrowheads="1"/>
          </p:cNvSpPr>
          <p:nvPr/>
        </p:nvSpPr>
        <p:spPr bwMode="auto">
          <a:xfrm>
            <a:off x="3732213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901" name="Rectangle 29"/>
          <p:cNvSpPr>
            <a:spLocks noChangeArrowheads="1"/>
          </p:cNvSpPr>
          <p:nvPr/>
        </p:nvSpPr>
        <p:spPr bwMode="auto">
          <a:xfrm>
            <a:off x="4494213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902" name="Text Box 30"/>
          <p:cNvSpPr txBox="1">
            <a:spLocks noChangeArrowheads="1"/>
          </p:cNvSpPr>
          <p:nvPr/>
        </p:nvSpPr>
        <p:spPr bwMode="auto">
          <a:xfrm>
            <a:off x="571500" y="54102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Attribute: </a:t>
            </a:r>
            <a:r>
              <a:rPr lang="en-US" i="1"/>
              <a:t>Correctness</a:t>
            </a:r>
            <a:r>
              <a:rPr lang="en-US"/>
              <a:t>, </a:t>
            </a:r>
            <a:r>
              <a:rPr lang="en-US" i="1"/>
              <a:t>Simplicity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Correctness</a:t>
            </a:r>
          </a:p>
          <a:p>
            <a:pPr lvl="1">
              <a:lnSpc>
                <a:spcPct val="105000"/>
              </a:lnSpc>
            </a:pPr>
            <a:r>
              <a:rPr lang="en-US"/>
              <a:t>Does the algorithm </a:t>
            </a:r>
            <a:r>
              <a:rPr lang="en-US" i="1">
                <a:solidFill>
                  <a:srgbClr val="0000FF"/>
                </a:solidFill>
              </a:rPr>
              <a:t>solve the problem</a:t>
            </a:r>
            <a:r>
              <a:rPr lang="en-US"/>
              <a:t> it is designed for?</a:t>
            </a:r>
          </a:p>
          <a:p>
            <a:pPr lvl="1">
              <a:lnSpc>
                <a:spcPct val="105000"/>
              </a:lnSpc>
            </a:pPr>
            <a:r>
              <a:rPr lang="en-US"/>
              <a:t>Does the algorithm solve </a:t>
            </a:r>
            <a:r>
              <a:rPr lang="en-US" i="1">
                <a:solidFill>
                  <a:srgbClr val="0000FF"/>
                </a:solidFill>
              </a:rPr>
              <a:t>all instances</a:t>
            </a:r>
            <a:r>
              <a:rPr lang="en-US"/>
              <a:t> of the problem correctly?</a:t>
            </a:r>
          </a:p>
          <a:p>
            <a:pPr>
              <a:spcBef>
                <a:spcPct val="80000"/>
              </a:spcBef>
            </a:pPr>
            <a:r>
              <a:rPr lang="en-US" sz="2600"/>
              <a:t>Simplicity (Ease of understanding)</a:t>
            </a:r>
          </a:p>
          <a:p>
            <a:pPr lvl="1">
              <a:lnSpc>
                <a:spcPct val="105000"/>
              </a:lnSpc>
            </a:pPr>
            <a:r>
              <a:rPr lang="en-US"/>
              <a:t>Is it </a:t>
            </a:r>
            <a:r>
              <a:rPr lang="en-US" i="1">
                <a:solidFill>
                  <a:srgbClr val="0000FF"/>
                </a:solidFill>
              </a:rPr>
              <a:t>easy to understand,</a:t>
            </a:r>
            <a:r>
              <a:rPr lang="en-US"/>
              <a:t> </a:t>
            </a:r>
          </a:p>
          <a:p>
            <a:pPr lvl="1">
              <a:lnSpc>
                <a:spcPct val="105000"/>
              </a:lnSpc>
            </a:pPr>
            <a:r>
              <a:rPr lang="en-US"/>
              <a:t>Is it </a:t>
            </a:r>
            <a:r>
              <a:rPr lang="en-US" i="1">
                <a:solidFill>
                  <a:srgbClr val="0000FF"/>
                </a:solidFill>
              </a:rPr>
              <a:t>clear,</a:t>
            </a:r>
            <a:r>
              <a:rPr lang="en-US"/>
              <a:t> </a:t>
            </a:r>
            <a:r>
              <a:rPr lang="en-US" i="1">
                <a:solidFill>
                  <a:srgbClr val="0000FF"/>
                </a:solidFill>
              </a:rPr>
              <a:t>concise</a:t>
            </a:r>
            <a:r>
              <a:rPr lang="en-US"/>
              <a:t> (not tricky) </a:t>
            </a:r>
          </a:p>
          <a:p>
            <a:pPr lvl="1">
              <a:lnSpc>
                <a:spcPct val="105000"/>
              </a:lnSpc>
            </a:pPr>
            <a:r>
              <a:rPr lang="en-US"/>
              <a:t>Is it </a:t>
            </a:r>
            <a:r>
              <a:rPr lang="en-US" i="1">
                <a:solidFill>
                  <a:srgbClr val="0000FF"/>
                </a:solidFill>
              </a:rPr>
              <a:t>easy to alter</a:t>
            </a:r>
            <a:r>
              <a:rPr lang="en-US"/>
              <a:t> the algorithm?</a:t>
            </a:r>
          </a:p>
          <a:p>
            <a:pPr lvl="1">
              <a:lnSpc>
                <a:spcPct val="105000"/>
              </a:lnSpc>
            </a:pPr>
            <a:r>
              <a:rPr lang="en-US"/>
              <a:t>Important for program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953000"/>
            <a:ext cx="7772400" cy="500063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3.6:  Selection Sort Algorithm</a:t>
            </a:r>
          </a:p>
        </p:txBody>
      </p:sp>
      <p:pic>
        <p:nvPicPr>
          <p:cNvPr id="592899" name="Picture 3" descr="Schn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142"/>
          <a:stretch>
            <a:fillRect/>
          </a:stretch>
        </p:blipFill>
        <p:spPr>
          <a:xfrm>
            <a:off x="914400" y="1389063"/>
            <a:ext cx="7315200" cy="3640137"/>
          </a:xfrm>
          <a:noFill/>
          <a:ln/>
        </p:spPr>
      </p:pic>
      <p:sp>
        <p:nvSpPr>
          <p:cNvPr id="592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 Algorithm [SG]</a:t>
            </a:r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1676400" y="2667000"/>
            <a:ext cx="6324600" cy="15240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142875" y="1890713"/>
            <a:ext cx="1120775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FF3300"/>
                </a:solidFill>
                <a:latin typeface="Arial" pitchFamily="1" charset="0"/>
              </a:rPr>
              <a:t>unsorted</a:t>
            </a:r>
          </a:p>
        </p:txBody>
      </p:sp>
      <p:sp>
        <p:nvSpPr>
          <p:cNvPr id="592906" name="Line 10"/>
          <p:cNvSpPr>
            <a:spLocks noChangeShapeType="1"/>
          </p:cNvSpPr>
          <p:nvPr/>
        </p:nvSpPr>
        <p:spPr bwMode="auto">
          <a:xfrm>
            <a:off x="2497138" y="2865438"/>
            <a:ext cx="500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2907" name="Line 11"/>
          <p:cNvSpPr>
            <a:spLocks noChangeShapeType="1"/>
          </p:cNvSpPr>
          <p:nvPr/>
        </p:nvSpPr>
        <p:spPr bwMode="auto">
          <a:xfrm>
            <a:off x="969963" y="2203450"/>
            <a:ext cx="1635125" cy="5397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time complexity?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1676400" y="5638800"/>
            <a:ext cx="29686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1447800" y="2667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69" name="Rectangle 5"/>
          <p:cNvSpPr>
            <a:spLocks noChangeArrowheads="1"/>
          </p:cNvSpPr>
          <p:nvPr/>
        </p:nvSpPr>
        <p:spPr bwMode="auto">
          <a:xfrm>
            <a:off x="2201863" y="2667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2971800" y="2667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71" name="Rectangle 7"/>
          <p:cNvSpPr>
            <a:spLocks noChangeArrowheads="1"/>
          </p:cNvSpPr>
          <p:nvPr/>
        </p:nvSpPr>
        <p:spPr bwMode="auto">
          <a:xfrm>
            <a:off x="3732213" y="2667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72" name="Rectangle 8"/>
          <p:cNvSpPr>
            <a:spLocks noChangeArrowheads="1"/>
          </p:cNvSpPr>
          <p:nvPr/>
        </p:nvSpPr>
        <p:spPr bwMode="auto">
          <a:xfrm>
            <a:off x="4494213" y="2667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73" name="Line 9"/>
          <p:cNvSpPr>
            <a:spLocks noChangeShapeType="1"/>
          </p:cNvSpPr>
          <p:nvPr/>
        </p:nvSpPr>
        <p:spPr bwMode="auto">
          <a:xfrm flipH="1">
            <a:off x="1978025" y="60198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1447800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75" name="Rectangle 11"/>
          <p:cNvSpPr>
            <a:spLocks noChangeArrowheads="1"/>
          </p:cNvSpPr>
          <p:nvPr/>
        </p:nvSpPr>
        <p:spPr bwMode="auto">
          <a:xfrm>
            <a:off x="2201863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2970213" y="1828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3732213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4494213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447800" y="35052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2201863" y="35052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81" name="Rectangle 17"/>
          <p:cNvSpPr>
            <a:spLocks noChangeArrowheads="1"/>
          </p:cNvSpPr>
          <p:nvPr/>
        </p:nvSpPr>
        <p:spPr bwMode="auto">
          <a:xfrm>
            <a:off x="2971800" y="35052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82" name="Rectangle 18"/>
          <p:cNvSpPr>
            <a:spLocks noChangeArrowheads="1"/>
          </p:cNvSpPr>
          <p:nvPr/>
        </p:nvSpPr>
        <p:spPr bwMode="auto">
          <a:xfrm>
            <a:off x="3732213" y="35052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83" name="Rectangle 19"/>
          <p:cNvSpPr>
            <a:spLocks noChangeArrowheads="1"/>
          </p:cNvSpPr>
          <p:nvPr/>
        </p:nvSpPr>
        <p:spPr bwMode="auto">
          <a:xfrm>
            <a:off x="4494213" y="35052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84" name="Rectangle 20"/>
          <p:cNvSpPr>
            <a:spLocks noChangeArrowheads="1"/>
          </p:cNvSpPr>
          <p:nvPr/>
        </p:nvSpPr>
        <p:spPr bwMode="auto">
          <a:xfrm>
            <a:off x="1447800" y="43402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85" name="Rectangle 21"/>
          <p:cNvSpPr>
            <a:spLocks noChangeArrowheads="1"/>
          </p:cNvSpPr>
          <p:nvPr/>
        </p:nvSpPr>
        <p:spPr bwMode="auto">
          <a:xfrm>
            <a:off x="2201863" y="43402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86" name="Rectangle 22"/>
          <p:cNvSpPr>
            <a:spLocks noChangeArrowheads="1"/>
          </p:cNvSpPr>
          <p:nvPr/>
        </p:nvSpPr>
        <p:spPr bwMode="auto">
          <a:xfrm>
            <a:off x="2971800" y="4340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87" name="Rectangle 23"/>
          <p:cNvSpPr>
            <a:spLocks noChangeArrowheads="1"/>
          </p:cNvSpPr>
          <p:nvPr/>
        </p:nvSpPr>
        <p:spPr bwMode="auto">
          <a:xfrm>
            <a:off x="3732213" y="4340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88" name="Rectangle 24"/>
          <p:cNvSpPr>
            <a:spLocks noChangeArrowheads="1"/>
          </p:cNvSpPr>
          <p:nvPr/>
        </p:nvSpPr>
        <p:spPr bwMode="auto">
          <a:xfrm>
            <a:off x="4494213" y="4340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89" name="Rectangle 25"/>
          <p:cNvSpPr>
            <a:spLocks noChangeArrowheads="1"/>
          </p:cNvSpPr>
          <p:nvPr/>
        </p:nvSpPr>
        <p:spPr bwMode="auto">
          <a:xfrm>
            <a:off x="1447800" y="51784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90" name="Rectangle 26"/>
          <p:cNvSpPr>
            <a:spLocks noChangeArrowheads="1"/>
          </p:cNvSpPr>
          <p:nvPr/>
        </p:nvSpPr>
        <p:spPr bwMode="auto">
          <a:xfrm>
            <a:off x="2201863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91" name="Rectangle 27"/>
          <p:cNvSpPr>
            <a:spLocks noChangeArrowheads="1"/>
          </p:cNvSpPr>
          <p:nvPr/>
        </p:nvSpPr>
        <p:spPr bwMode="auto">
          <a:xfrm>
            <a:off x="2971800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92" name="Rectangle 28"/>
          <p:cNvSpPr>
            <a:spLocks noChangeArrowheads="1"/>
          </p:cNvSpPr>
          <p:nvPr/>
        </p:nvSpPr>
        <p:spPr bwMode="auto">
          <a:xfrm>
            <a:off x="3732213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93" name="Rectangle 29"/>
          <p:cNvSpPr>
            <a:spLocks noChangeArrowheads="1"/>
          </p:cNvSpPr>
          <p:nvPr/>
        </p:nvSpPr>
        <p:spPr bwMode="auto">
          <a:xfrm>
            <a:off x="4494213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94" name="Text Box 30"/>
          <p:cNvSpPr txBox="1">
            <a:spLocks noChangeArrowheads="1"/>
          </p:cNvSpPr>
          <p:nvPr/>
        </p:nvSpPr>
        <p:spPr bwMode="auto">
          <a:xfrm>
            <a:off x="533400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Done.</a:t>
            </a:r>
          </a:p>
        </p:txBody>
      </p:sp>
      <p:sp>
        <p:nvSpPr>
          <p:cNvPr id="600095" name="Rectangle 31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7772400" cy="533400"/>
          </a:xfrm>
        </p:spPr>
        <p:txBody>
          <a:bodyPr/>
          <a:lstStyle/>
          <a:p>
            <a:r>
              <a:rPr lang="en-US"/>
              <a:t>Dominant operation: </a:t>
            </a:r>
            <a:r>
              <a:rPr lang="en-US" i="1"/>
              <a:t>comparisons</a:t>
            </a:r>
            <a:endParaRPr lang="en-US"/>
          </a:p>
        </p:txBody>
      </p:sp>
      <p:sp>
        <p:nvSpPr>
          <p:cNvPr id="600096" name="Text Box 32"/>
          <p:cNvSpPr txBox="1">
            <a:spLocks noChangeArrowheads="1"/>
          </p:cNvSpPr>
          <p:nvPr/>
        </p:nvSpPr>
        <p:spPr bwMode="auto">
          <a:xfrm>
            <a:off x="5884863" y="19050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4 comparisons</a:t>
            </a:r>
          </a:p>
        </p:txBody>
      </p:sp>
      <p:sp>
        <p:nvSpPr>
          <p:cNvPr id="600097" name="Text Box 33"/>
          <p:cNvSpPr txBox="1">
            <a:spLocks noChangeArrowheads="1"/>
          </p:cNvSpPr>
          <p:nvPr/>
        </p:nvSpPr>
        <p:spPr bwMode="auto">
          <a:xfrm>
            <a:off x="5867400" y="26670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3 comparisons</a:t>
            </a:r>
          </a:p>
        </p:txBody>
      </p:sp>
      <p:sp>
        <p:nvSpPr>
          <p:cNvPr id="600098" name="Text Box 34"/>
          <p:cNvSpPr txBox="1">
            <a:spLocks noChangeArrowheads="1"/>
          </p:cNvSpPr>
          <p:nvPr/>
        </p:nvSpPr>
        <p:spPr bwMode="auto">
          <a:xfrm>
            <a:off x="5849938" y="35052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2 comparisons</a:t>
            </a:r>
          </a:p>
        </p:txBody>
      </p:sp>
      <p:sp>
        <p:nvSpPr>
          <p:cNvPr id="600099" name="Text Box 35"/>
          <p:cNvSpPr txBox="1">
            <a:spLocks noChangeArrowheads="1"/>
          </p:cNvSpPr>
          <p:nvPr/>
        </p:nvSpPr>
        <p:spPr bwMode="auto">
          <a:xfrm>
            <a:off x="5832475" y="43434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1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Selection Sort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077200" cy="3733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600"/>
              <a:t>When sorting </a:t>
            </a:r>
            <a:r>
              <a:rPr lang="en-US" sz="2600" i="1"/>
              <a:t>n</a:t>
            </a:r>
            <a:r>
              <a:rPr lang="en-US" sz="2600"/>
              <a:t> numbers,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/>
              <a:t>(</a:t>
            </a:r>
            <a:r>
              <a:rPr lang="en-US" sz="2200" i="1"/>
              <a:t>n</a:t>
            </a:r>
            <a:r>
              <a:rPr lang="en-US" sz="2200"/>
              <a:t>-1)  comparisons in iteration 1  (when </a:t>
            </a:r>
            <a:r>
              <a:rPr lang="en-US" sz="2200" i="1"/>
              <a:t>j</a:t>
            </a:r>
            <a:r>
              <a:rPr lang="en-US" sz="2200"/>
              <a:t> = </a:t>
            </a:r>
            <a:r>
              <a:rPr lang="en-US" sz="2200" i="1"/>
              <a:t>n</a:t>
            </a:r>
            <a:r>
              <a:rPr lang="en-US" sz="2200"/>
              <a:t>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/>
              <a:t>(</a:t>
            </a:r>
            <a:r>
              <a:rPr lang="en-US" sz="2200" i="1"/>
              <a:t>n</a:t>
            </a:r>
            <a:r>
              <a:rPr lang="en-US" sz="2200"/>
              <a:t>-2)  comparisons in iteration 2  (when </a:t>
            </a:r>
            <a:r>
              <a:rPr lang="en-US" sz="2200" i="1"/>
              <a:t>j</a:t>
            </a:r>
            <a:r>
              <a:rPr lang="en-US" sz="2200"/>
              <a:t> = </a:t>
            </a:r>
            <a:r>
              <a:rPr lang="en-US" sz="2200" i="1"/>
              <a:t>n</a:t>
            </a:r>
            <a:r>
              <a:rPr lang="en-US" sz="2200"/>
              <a:t>-1)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/>
              <a:t>(</a:t>
            </a:r>
            <a:r>
              <a:rPr lang="en-US" sz="2200" i="1"/>
              <a:t>n</a:t>
            </a:r>
            <a:r>
              <a:rPr lang="en-US" sz="2200"/>
              <a:t>-3)  comparisons in iteration 3  (when </a:t>
            </a:r>
            <a:r>
              <a:rPr lang="en-US" sz="2200" i="1"/>
              <a:t>j</a:t>
            </a:r>
            <a:r>
              <a:rPr lang="en-US" sz="2200"/>
              <a:t> = </a:t>
            </a:r>
            <a:r>
              <a:rPr lang="en-US" sz="2200" i="1"/>
              <a:t>n</a:t>
            </a:r>
            <a:r>
              <a:rPr lang="en-US" sz="2200"/>
              <a:t>-2)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/>
              <a:t>. . .        . . .               . . .             . . .       . . .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/>
              <a:t>2  comparisons in iteration (</a:t>
            </a:r>
            <a:r>
              <a:rPr lang="en-US" sz="2200" i="1"/>
              <a:t>n</a:t>
            </a:r>
            <a:r>
              <a:rPr lang="en-US" sz="2200"/>
              <a:t>-2)  (when </a:t>
            </a:r>
            <a:r>
              <a:rPr lang="en-US" sz="2200" i="1"/>
              <a:t>j</a:t>
            </a:r>
            <a:r>
              <a:rPr lang="en-US" sz="2200"/>
              <a:t> = 3)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/>
              <a:t>1  comparisons in iteration (</a:t>
            </a:r>
            <a:r>
              <a:rPr lang="en-US" sz="2200" i="1"/>
              <a:t>n</a:t>
            </a:r>
            <a:r>
              <a:rPr lang="en-US" sz="2200"/>
              <a:t>-1)  (when </a:t>
            </a:r>
            <a:r>
              <a:rPr lang="en-US" sz="2200" i="1"/>
              <a:t>j</a:t>
            </a:r>
            <a:r>
              <a:rPr lang="en-US" sz="2200"/>
              <a:t> = 2) 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500"/>
              <a:t>Total number of comparisons:</a:t>
            </a:r>
            <a:r>
              <a:rPr lang="en-US"/>
              <a:t> </a:t>
            </a:r>
          </a:p>
          <a:p>
            <a:pPr lvl="1">
              <a:lnSpc>
                <a:spcPct val="105000"/>
              </a:lnSpc>
            </a:pPr>
            <a:r>
              <a:rPr lang="en-US"/>
              <a:t>Cost = (</a:t>
            </a:r>
            <a:r>
              <a:rPr lang="en-US" i="1"/>
              <a:t>n</a:t>
            </a:r>
            <a:r>
              <a:rPr lang="en-US"/>
              <a:t>-1) + (</a:t>
            </a:r>
            <a:r>
              <a:rPr lang="en-US" i="1"/>
              <a:t>n</a:t>
            </a:r>
            <a:r>
              <a:rPr lang="en-US"/>
              <a:t>-2) + … + 2 + 1 = </a:t>
            </a:r>
            <a:r>
              <a:rPr lang="en-US" i="1"/>
              <a:t>n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-1)/2 </a:t>
            </a:r>
            <a:br>
              <a:rPr lang="en-US"/>
            </a:br>
            <a:r>
              <a:rPr lang="en-US"/>
              <a:t>         =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</a:t>
            </a:r>
          </a:p>
        </p:txBody>
      </p:sp>
      <p:sp>
        <p:nvSpPr>
          <p:cNvPr id="593924" name="AutoShape 4"/>
          <p:cNvSpPr>
            <a:spLocks noChangeArrowheads="1"/>
          </p:cNvSpPr>
          <p:nvPr/>
        </p:nvSpPr>
        <p:spPr bwMode="auto">
          <a:xfrm>
            <a:off x="609600" y="1371600"/>
            <a:ext cx="80772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0000"/>
              </a:lnSpc>
              <a:spcBef>
                <a:spcPct val="70000"/>
              </a:spcBef>
              <a:buSzPct val="75000"/>
              <a:buFont typeface="Wingdings" pitchFamily="1" charset="2"/>
              <a:buNone/>
            </a:pPr>
            <a:r>
              <a:rPr lang="en-US" sz="2500">
                <a:solidFill>
                  <a:srgbClr val="0000CC"/>
                </a:solidFill>
                <a:latin typeface="Arial" pitchFamily="1" charset="0"/>
              </a:rPr>
              <a:t>Find-Max for </a:t>
            </a:r>
            <a:r>
              <a:rPr lang="en-US" sz="2600" i="1">
                <a:solidFill>
                  <a:srgbClr val="0000CC"/>
                </a:solidFill>
                <a:latin typeface="Arial" pitchFamily="1" charset="0"/>
              </a:rPr>
              <a:t>j</a:t>
            </a:r>
            <a:r>
              <a:rPr lang="en-US" sz="2600">
                <a:solidFill>
                  <a:srgbClr val="0000CC"/>
                </a:solidFill>
                <a:latin typeface="Arial" pitchFamily="1" charset="0"/>
              </a:rPr>
              <a:t> numbers takes (</a:t>
            </a:r>
            <a:r>
              <a:rPr lang="en-US" sz="2600" i="1">
                <a:solidFill>
                  <a:srgbClr val="0000CC"/>
                </a:solidFill>
                <a:latin typeface="Arial" pitchFamily="1" charset="0"/>
              </a:rPr>
              <a:t>j</a:t>
            </a:r>
            <a:r>
              <a:rPr lang="en-US" sz="2600">
                <a:solidFill>
                  <a:srgbClr val="0000CC"/>
                </a:solidFill>
                <a:latin typeface="Arial" pitchFamily="1" charset="0"/>
              </a:rPr>
              <a:t>-1)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3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AutoShape 4"/>
          <p:cNvSpPr>
            <a:spLocks noChangeArrowheads="1"/>
          </p:cNvSpPr>
          <p:nvPr/>
        </p:nvSpPr>
        <p:spPr bwMode="auto">
          <a:xfrm>
            <a:off x="1287463" y="4733925"/>
            <a:ext cx="5027612" cy="1412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lIns="45720" rIns="4572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/>
              <a:t> Selection Sort: </a:t>
            </a:r>
          </a:p>
          <a:p>
            <a:pPr algn="l">
              <a:spcBef>
                <a:spcPct val="10000"/>
              </a:spcBef>
              <a:buSzPct val="75000"/>
              <a:buFont typeface="Wingdings" pitchFamily="1" charset="2"/>
              <a:buNone/>
            </a:pPr>
            <a:r>
              <a:rPr lang="en-US">
                <a:solidFill>
                  <a:srgbClr val="0000CC"/>
                </a:solidFill>
              </a:rPr>
              <a:t>    Time complexity:    T(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>
                <a:solidFill>
                  <a:srgbClr val="0000CC"/>
                </a:solidFill>
              </a:rPr>
              <a:t>) = </a:t>
            </a:r>
            <a:r>
              <a:rPr lang="en-US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>
                <a:solidFill>
                  <a:srgbClr val="0000CC"/>
                </a:solidFill>
              </a:rPr>
              <a:t>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)</a:t>
            </a:r>
          </a:p>
          <a:p>
            <a:pPr algn="l">
              <a:spcBef>
                <a:spcPct val="10000"/>
              </a:spcBef>
              <a:buSzPct val="75000"/>
              <a:buFont typeface="Wingdings" pitchFamily="1" charset="2"/>
              <a:buNone/>
            </a:pPr>
            <a:r>
              <a:rPr lang="en-US">
                <a:solidFill>
                  <a:srgbClr val="0000CC"/>
                </a:solidFill>
              </a:rPr>
              <a:t>    Space complexity: 	  S(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>
                <a:solidFill>
                  <a:srgbClr val="0000CC"/>
                </a:solidFill>
              </a:rPr>
              <a:t>) = </a:t>
            </a:r>
            <a:r>
              <a:rPr lang="en-US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>
                <a:solidFill>
                  <a:srgbClr val="0000CC"/>
                </a:solidFill>
              </a:rPr>
              <a:t>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>
                <a:solidFill>
                  <a:srgbClr val="0000CC"/>
                </a:solidFill>
              </a:rPr>
              <a:t>)</a:t>
            </a:r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Selection Sort: Summary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323975"/>
            <a:ext cx="7772400" cy="1852613"/>
          </a:xfrm>
        </p:spPr>
        <p:txBody>
          <a:bodyPr/>
          <a:lstStyle/>
          <a:p>
            <a:r>
              <a:rPr lang="en-US"/>
              <a:t>Time complexity:     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lvl="1"/>
            <a:r>
              <a:rPr lang="en-US"/>
              <a:t>Comparisons:  </a:t>
            </a:r>
            <a:r>
              <a:rPr lang="en-US" i="1"/>
              <a:t>n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-1)/2</a:t>
            </a:r>
          </a:p>
          <a:p>
            <a:pPr lvl="1"/>
            <a:r>
              <a:rPr lang="en-US"/>
              <a:t>Exchanges:      </a:t>
            </a:r>
            <a:r>
              <a:rPr lang="en-US" i="1"/>
              <a:t>n</a:t>
            </a:r>
            <a:r>
              <a:rPr lang="en-US"/>
              <a:t> (swapping largest into place)</a:t>
            </a:r>
          </a:p>
          <a:p>
            <a:pPr lvl="1"/>
            <a:r>
              <a:rPr lang="en-US"/>
              <a:t>Overall time compexity:  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820738" y="3314700"/>
            <a:ext cx="7772400" cy="1312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sz="2800">
                <a:solidFill>
                  <a:srgbClr val="0000CC"/>
                </a:solidFill>
                <a:latin typeface="Arial" pitchFamily="1" charset="0"/>
              </a:rPr>
              <a:t>Space complexity:    </a:t>
            </a:r>
            <a:r>
              <a:rPr lang="en-US" sz="2800">
                <a:solidFill>
                  <a:srgbClr val="0000CC"/>
                </a:solidFill>
                <a:latin typeface="Arial" pitchFamily="1" charset="0"/>
                <a:sym typeface="Symbol" pitchFamily="1" charset="2"/>
              </a:rPr>
              <a:t></a:t>
            </a:r>
            <a:r>
              <a:rPr lang="en-US" sz="2800">
                <a:solidFill>
                  <a:srgbClr val="0000CC"/>
                </a:solidFill>
                <a:latin typeface="Arial" pitchFamily="1" charset="0"/>
              </a:rPr>
              <a:t>(</a:t>
            </a:r>
            <a:r>
              <a:rPr lang="en-US" sz="2800" i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sz="2800">
                <a:solidFill>
                  <a:srgbClr val="0000CC"/>
                </a:solidFill>
                <a:latin typeface="Arial" pitchFamily="1" charset="0"/>
              </a:rPr>
              <a:t>)  </a:t>
            </a:r>
          </a:p>
          <a:p>
            <a:pPr marL="866775" lvl="1" indent="-384175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</a:t>
            </a:r>
            <a:r>
              <a:rPr lang="en-US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</a:t>
            </a:r>
            <a:r>
              <a:rPr lang="en-US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 – space for input sequence, </a:t>
            </a:r>
            <a:br>
              <a:rPr lang="en-US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</a:br>
            <a:r>
              <a:rPr lang="en-US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               plus a few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nimBg="1"/>
      <p:bldP spid="656387" grpId="0" build="p"/>
      <p:bldP spid="6563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6550"/>
            <a:ext cx="8196262" cy="654050"/>
          </a:xfrm>
        </p:spPr>
        <p:txBody>
          <a:bodyPr/>
          <a:lstStyle/>
          <a:p>
            <a:r>
              <a:rPr lang="en-US"/>
              <a:t>Analysis of Pat-Match Algorithm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153400" cy="2895600"/>
          </a:xfrm>
        </p:spPr>
        <p:txBody>
          <a:bodyPr/>
          <a:lstStyle/>
          <a:p>
            <a:pPr lvl="1"/>
            <a:r>
              <a:rPr lang="en-US" sz="2000"/>
              <a:t>Acheives good division-of-labour</a:t>
            </a:r>
          </a:p>
          <a:p>
            <a:r>
              <a:rPr lang="en-US" sz="2400"/>
              <a:t>Overview: To analyze, we do bottom-up analysis</a:t>
            </a:r>
          </a:p>
          <a:p>
            <a:pPr lvl="1"/>
            <a:r>
              <a:rPr lang="en-US" sz="2000"/>
              <a:t>First, analyze time complexity of Match(T,k,P,m)</a:t>
            </a:r>
          </a:p>
          <a:p>
            <a:pPr lvl="2"/>
            <a:r>
              <a:rPr lang="en-US" sz="1800"/>
              <a:t> Note: This takes much more than  </a:t>
            </a:r>
            <a:r>
              <a:rPr lang="en-US" sz="1800" i="0">
                <a:solidFill>
                  <a:srgbClr val="008000"/>
                </a:solidFill>
                <a:sym typeface="Symbol" pitchFamily="1" charset="2"/>
              </a:rPr>
              <a:t></a:t>
            </a:r>
            <a:r>
              <a:rPr lang="en-US" sz="1800"/>
              <a:t>(1) operations</a:t>
            </a:r>
          </a:p>
          <a:p>
            <a:pPr lvl="2"/>
            <a:r>
              <a:rPr lang="en-US" sz="1800"/>
              <a:t> Express in </a:t>
            </a:r>
            <a:r>
              <a:rPr lang="en-US" sz="1800" i="0">
                <a:solidFill>
                  <a:srgbClr val="008000"/>
                </a:solidFill>
                <a:sym typeface="Symbol" pitchFamily="1" charset="2"/>
              </a:rPr>
              <a:t></a:t>
            </a:r>
            <a:r>
              <a:rPr lang="en-US" sz="1800"/>
              <a:t> notation (simplified).</a:t>
            </a:r>
          </a:p>
          <a:p>
            <a:pPr lvl="1"/>
            <a:r>
              <a:rPr lang="en-US" sz="2000"/>
              <a:t>Then analyze Pat-Match</a:t>
            </a:r>
          </a:p>
        </p:txBody>
      </p:sp>
      <p:grpSp>
        <p:nvGrpSpPr>
          <p:cNvPr id="683012" name="Group 4"/>
          <p:cNvGrpSpPr>
            <a:grpSpLocks/>
          </p:cNvGrpSpPr>
          <p:nvPr/>
        </p:nvGrpSpPr>
        <p:grpSpPr bwMode="auto">
          <a:xfrm>
            <a:off x="1524000" y="1752600"/>
            <a:ext cx="6526213" cy="1238250"/>
            <a:chOff x="960" y="1104"/>
            <a:chExt cx="4111" cy="780"/>
          </a:xfrm>
        </p:grpSpPr>
        <p:grpSp>
          <p:nvGrpSpPr>
            <p:cNvPr id="683013" name="Group 5"/>
            <p:cNvGrpSpPr>
              <a:grpSpLocks/>
            </p:cNvGrpSpPr>
            <p:nvPr/>
          </p:nvGrpSpPr>
          <p:grpSpPr bwMode="auto">
            <a:xfrm>
              <a:off x="960" y="1104"/>
              <a:ext cx="1872" cy="780"/>
              <a:chOff x="1152" y="3360"/>
              <a:chExt cx="1872" cy="780"/>
            </a:xfrm>
          </p:grpSpPr>
          <p:sp>
            <p:nvSpPr>
              <p:cNvPr id="683014" name="Text Box 6"/>
              <p:cNvSpPr txBox="1">
                <a:spLocks noChangeArrowheads="1"/>
              </p:cNvSpPr>
              <p:nvPr/>
            </p:nvSpPr>
            <p:spPr bwMode="auto">
              <a:xfrm>
                <a:off x="1152" y="3360"/>
                <a:ext cx="1872" cy="300"/>
              </a:xfrm>
              <a:prstGeom prst="rect">
                <a:avLst/>
              </a:prstGeom>
              <a:solidFill>
                <a:srgbClr val="E0FFE0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CC"/>
                    </a:solidFill>
                  </a:rPr>
                  <a:t>Pat-Match(T, n, P, m)</a:t>
                </a:r>
              </a:p>
            </p:txBody>
          </p:sp>
          <p:sp>
            <p:nvSpPr>
              <p:cNvPr id="683015" name="Line 7"/>
              <p:cNvSpPr>
                <a:spLocks noChangeShapeType="1"/>
              </p:cNvSpPr>
              <p:nvPr/>
            </p:nvSpPr>
            <p:spPr bwMode="auto">
              <a:xfrm>
                <a:off x="2064" y="364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45720" rIns="4572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016" name="Text Box 8"/>
              <p:cNvSpPr txBox="1">
                <a:spLocks noChangeArrowheads="1"/>
              </p:cNvSpPr>
              <p:nvPr/>
            </p:nvSpPr>
            <p:spPr bwMode="auto">
              <a:xfrm>
                <a:off x="1248" y="3840"/>
                <a:ext cx="1584" cy="300"/>
              </a:xfrm>
              <a:prstGeom prst="rect">
                <a:avLst/>
              </a:prstGeom>
              <a:solidFill>
                <a:srgbClr val="FFFFC8"/>
              </a:solidFill>
              <a:ln w="190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Match(T, k, P, m)</a:t>
                </a:r>
              </a:p>
            </p:txBody>
          </p:sp>
        </p:grpSp>
        <p:sp>
          <p:nvSpPr>
            <p:cNvPr id="683017" name="Text Box 9"/>
            <p:cNvSpPr txBox="1">
              <a:spLocks noChangeArrowheads="1"/>
            </p:cNvSpPr>
            <p:nvPr/>
          </p:nvSpPr>
          <p:spPr bwMode="auto">
            <a:xfrm>
              <a:off x="3072" y="1116"/>
              <a:ext cx="129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i="1">
                  <a:solidFill>
                    <a:srgbClr val="0000CC"/>
                  </a:solidFill>
                </a:rPr>
                <a:t>“high-level” view</a:t>
              </a:r>
            </a:p>
          </p:txBody>
        </p:sp>
        <p:sp>
          <p:nvSpPr>
            <p:cNvPr id="683018" name="Text Box 10"/>
            <p:cNvSpPr txBox="1">
              <a:spLocks noChangeArrowheads="1"/>
            </p:cNvSpPr>
            <p:nvPr/>
          </p:nvSpPr>
          <p:spPr bwMode="auto">
            <a:xfrm>
              <a:off x="3072" y="1586"/>
              <a:ext cx="199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i="1"/>
                <a:t>“high-level” primitive</a:t>
              </a:r>
            </a:p>
          </p:txBody>
        </p:sp>
      </p:grpSp>
      <p:sp>
        <p:nvSpPr>
          <p:cNvPr id="683019" name="Rectangle 11"/>
          <p:cNvSpPr>
            <a:spLocks noChangeArrowheads="1"/>
          </p:cNvSpPr>
          <p:nvPr/>
        </p:nvSpPr>
        <p:spPr bwMode="auto">
          <a:xfrm>
            <a:off x="457200" y="1143000"/>
            <a:ext cx="8153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Our pattern matching alg. consists of two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First, analyze Match high-level primitive</a:t>
            </a:r>
          </a:p>
        </p:txBody>
      </p:sp>
      <p:sp>
        <p:nvSpPr>
          <p:cNvPr id="684035" name="AutoShape 3"/>
          <p:cNvSpPr>
            <a:spLocks noChangeArrowheads="1"/>
          </p:cNvSpPr>
          <p:nvPr/>
        </p:nvSpPr>
        <p:spPr bwMode="auto">
          <a:xfrm>
            <a:off x="4800600" y="1143000"/>
            <a:ext cx="2819400" cy="1295400"/>
          </a:xfrm>
          <a:prstGeom prst="roundRect">
            <a:avLst>
              <a:gd name="adj" fmla="val 16667"/>
            </a:avLst>
          </a:prstGeom>
          <a:solidFill>
            <a:srgbClr val="E0FFE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</a:rPr>
              <a:t>Align </a:t>
            </a:r>
            <a:r>
              <a:rPr lang="en-US" b="0" i="1">
                <a:solidFill>
                  <a:schemeClr val="tx1"/>
                </a:solidFill>
              </a:rPr>
              <a:t>T</a:t>
            </a:r>
            <a:r>
              <a:rPr lang="en-US" b="0">
                <a:solidFill>
                  <a:schemeClr val="tx1"/>
                </a:solidFill>
              </a:rPr>
              <a:t>[</a:t>
            </a:r>
            <a:r>
              <a:rPr lang="en-US" b="0" i="1">
                <a:solidFill>
                  <a:schemeClr val="tx1"/>
                </a:solidFill>
              </a:rPr>
              <a:t>k</a:t>
            </a:r>
            <a:r>
              <a:rPr lang="en-US" b="0">
                <a:solidFill>
                  <a:schemeClr val="tx1"/>
                </a:solidFill>
              </a:rPr>
              <a:t>..</a:t>
            </a:r>
            <a:r>
              <a:rPr lang="en-US" b="0" i="1">
                <a:solidFill>
                  <a:schemeClr val="tx1"/>
                </a:solidFill>
              </a:rPr>
              <a:t>k</a:t>
            </a:r>
            <a:r>
              <a:rPr lang="en-US" b="0">
                <a:solidFill>
                  <a:schemeClr val="tx1"/>
                </a:solidFill>
              </a:rPr>
              <a:t>+</a:t>
            </a:r>
            <a:r>
              <a:rPr lang="en-US" b="0" i="1">
                <a:solidFill>
                  <a:schemeClr val="tx1"/>
                </a:solidFill>
              </a:rPr>
              <a:t>m</a:t>
            </a:r>
            <a:r>
              <a:rPr lang="en-US" b="0">
                <a:solidFill>
                  <a:schemeClr val="tx1"/>
                </a:solidFill>
              </a:rPr>
              <a:t>–1]</a:t>
            </a:r>
            <a:br>
              <a:rPr lang="en-US" b="0">
                <a:solidFill>
                  <a:schemeClr val="tx1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with   </a:t>
            </a:r>
            <a:r>
              <a:rPr lang="en-US" b="0" i="1">
                <a:solidFill>
                  <a:schemeClr val="tx1"/>
                </a:solidFill>
              </a:rPr>
              <a:t>P</a:t>
            </a:r>
            <a:r>
              <a:rPr lang="en-US" b="0">
                <a:solidFill>
                  <a:schemeClr val="tx1"/>
                </a:solidFill>
              </a:rPr>
              <a:t>[1..</a:t>
            </a:r>
            <a:r>
              <a:rPr lang="en-US" b="0" i="1">
                <a:solidFill>
                  <a:schemeClr val="tx1"/>
                </a:solidFill>
              </a:rPr>
              <a:t>m</a:t>
            </a:r>
            <a:r>
              <a:rPr lang="en-US" b="0">
                <a:solidFill>
                  <a:schemeClr val="tx1"/>
                </a:solidFill>
              </a:rPr>
              <a:t>]</a:t>
            </a:r>
          </a:p>
          <a:p>
            <a:pPr algn="l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</a:rPr>
              <a:t>(Here, </a:t>
            </a:r>
            <a:r>
              <a:rPr lang="en-US" b="0" i="1">
                <a:solidFill>
                  <a:schemeClr val="tx1"/>
                </a:solidFill>
              </a:rPr>
              <a:t>k</a:t>
            </a:r>
            <a:r>
              <a:rPr lang="en-US" b="0">
                <a:solidFill>
                  <a:schemeClr val="tx1"/>
                </a:solidFill>
              </a:rPr>
              <a:t> = 4)</a:t>
            </a:r>
          </a:p>
        </p:txBody>
      </p:sp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838200" y="3082925"/>
            <a:ext cx="7620000" cy="3470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u="sng">
                <a:solidFill>
                  <a:srgbClr val="FF3300"/>
                </a:solidFill>
                <a:latin typeface="Courier New" pitchFamily="1" charset="0"/>
              </a:rPr>
              <a:t>Match(T,k,P,m);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MisMatch  No;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m) and (MisMatch=No)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(T[k+i-1] not equal to P[i])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MisMatch=Yes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Match  not(MisMatch);  (* Opposite of *)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</a:p>
        </p:txBody>
      </p:sp>
      <p:grpSp>
        <p:nvGrpSpPr>
          <p:cNvPr id="684037" name="Group 5"/>
          <p:cNvGrpSpPr>
            <a:grpSpLocks/>
          </p:cNvGrpSpPr>
          <p:nvPr/>
        </p:nvGrpSpPr>
        <p:grpSpPr bwMode="auto">
          <a:xfrm>
            <a:off x="1981200" y="1828800"/>
            <a:ext cx="1524000" cy="762000"/>
            <a:chOff x="1248" y="1728"/>
            <a:chExt cx="960" cy="480"/>
          </a:xfrm>
        </p:grpSpPr>
        <p:grpSp>
          <p:nvGrpSpPr>
            <p:cNvPr id="684038" name="Group 6"/>
            <p:cNvGrpSpPr>
              <a:grpSpLocks/>
            </p:cNvGrpSpPr>
            <p:nvPr/>
          </p:nvGrpSpPr>
          <p:grpSpPr bwMode="auto">
            <a:xfrm>
              <a:off x="1248" y="1728"/>
              <a:ext cx="960" cy="288"/>
              <a:chOff x="528" y="2352"/>
              <a:chExt cx="960" cy="288"/>
            </a:xfrm>
          </p:grpSpPr>
          <p:grpSp>
            <p:nvGrpSpPr>
              <p:cNvPr id="684039" name="Group 7"/>
              <p:cNvGrpSpPr>
                <a:grpSpLocks/>
              </p:cNvGrpSpPr>
              <p:nvPr/>
            </p:nvGrpSpPr>
            <p:grpSpPr bwMode="auto">
              <a:xfrm>
                <a:off x="768" y="2382"/>
                <a:ext cx="720" cy="258"/>
                <a:chOff x="1008" y="2190"/>
                <a:chExt cx="720" cy="258"/>
              </a:xfrm>
            </p:grpSpPr>
            <p:sp>
              <p:nvSpPr>
                <p:cNvPr id="6840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08" y="2190"/>
                  <a:ext cx="240" cy="258"/>
                </a:xfrm>
                <a:prstGeom prst="rect">
                  <a:avLst/>
                </a:prstGeom>
                <a:solidFill>
                  <a:srgbClr val="FFFFC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lIns="45720" rIns="4572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FF3300"/>
                      </a:solidFill>
                      <a:latin typeface="Courier New" pitchFamily="1" charset="0"/>
                    </a:rPr>
                    <a:t>A</a:t>
                  </a:r>
                </a:p>
              </p:txBody>
            </p:sp>
            <p:sp>
              <p:nvSpPr>
                <p:cNvPr id="6840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48" y="2190"/>
                  <a:ext cx="240" cy="258"/>
                </a:xfrm>
                <a:prstGeom prst="rect">
                  <a:avLst/>
                </a:prstGeom>
                <a:solidFill>
                  <a:srgbClr val="FFFFC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lIns="45720" rIns="4572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FF3300"/>
                      </a:solidFill>
                      <a:latin typeface="Courier New" pitchFamily="1" charset="0"/>
                    </a:rPr>
                    <a:t>T</a:t>
                  </a:r>
                </a:p>
              </p:txBody>
            </p:sp>
            <p:sp>
              <p:nvSpPr>
                <p:cNvPr id="6840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88" y="2190"/>
                  <a:ext cx="240" cy="258"/>
                </a:xfrm>
                <a:prstGeom prst="rect">
                  <a:avLst/>
                </a:prstGeom>
                <a:solidFill>
                  <a:srgbClr val="FFFFC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lIns="45720" rIns="4572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FF3300"/>
                      </a:solidFill>
                      <a:latin typeface="Courier New" pitchFamily="1" charset="0"/>
                    </a:rPr>
                    <a:t>A</a:t>
                  </a:r>
                </a:p>
              </p:txBody>
            </p:sp>
          </p:grpSp>
          <p:sp>
            <p:nvSpPr>
              <p:cNvPr id="684043" name="Text Box 11"/>
              <p:cNvSpPr txBox="1">
                <a:spLocks noChangeArrowheads="1"/>
              </p:cNvSpPr>
              <p:nvPr/>
            </p:nvSpPr>
            <p:spPr bwMode="auto">
              <a:xfrm>
                <a:off x="528" y="2352"/>
                <a:ext cx="192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i="1"/>
                  <a:t>P</a:t>
                </a:r>
              </a:p>
            </p:txBody>
          </p:sp>
        </p:grpSp>
        <p:grpSp>
          <p:nvGrpSpPr>
            <p:cNvPr id="684044" name="Group 12"/>
            <p:cNvGrpSpPr>
              <a:grpSpLocks/>
            </p:cNvGrpSpPr>
            <p:nvPr/>
          </p:nvGrpSpPr>
          <p:grpSpPr bwMode="auto">
            <a:xfrm>
              <a:off x="1488" y="1977"/>
              <a:ext cx="720" cy="231"/>
              <a:chOff x="768" y="2745"/>
              <a:chExt cx="720" cy="231"/>
            </a:xfrm>
          </p:grpSpPr>
          <p:sp>
            <p:nvSpPr>
              <p:cNvPr id="684045" name="Text Box 13"/>
              <p:cNvSpPr txBox="1">
                <a:spLocks noChangeArrowheads="1"/>
              </p:cNvSpPr>
              <p:nvPr/>
            </p:nvSpPr>
            <p:spPr bwMode="auto">
              <a:xfrm>
                <a:off x="768" y="2745"/>
                <a:ext cx="24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Courier New" pitchFamily="1" charset="0"/>
                  </a:rPr>
                  <a:t>1</a:t>
                </a:r>
              </a:p>
            </p:txBody>
          </p:sp>
          <p:sp>
            <p:nvSpPr>
              <p:cNvPr id="684046" name="Text Box 14"/>
              <p:cNvSpPr txBox="1">
                <a:spLocks noChangeArrowheads="1"/>
              </p:cNvSpPr>
              <p:nvPr/>
            </p:nvSpPr>
            <p:spPr bwMode="auto">
              <a:xfrm>
                <a:off x="1008" y="2745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2</a:t>
                </a:r>
              </a:p>
            </p:txBody>
          </p:sp>
          <p:sp>
            <p:nvSpPr>
              <p:cNvPr id="684047" name="Text Box 15"/>
              <p:cNvSpPr txBox="1">
                <a:spLocks noChangeArrowheads="1"/>
              </p:cNvSpPr>
              <p:nvPr/>
            </p:nvSpPr>
            <p:spPr bwMode="auto">
              <a:xfrm>
                <a:off x="1248" y="2745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3</a:t>
                </a:r>
              </a:p>
            </p:txBody>
          </p:sp>
        </p:grpSp>
      </p:grpSp>
      <p:grpSp>
        <p:nvGrpSpPr>
          <p:cNvPr id="684048" name="Group 16"/>
          <p:cNvGrpSpPr>
            <a:grpSpLocks/>
          </p:cNvGrpSpPr>
          <p:nvPr/>
        </p:nvGrpSpPr>
        <p:grpSpPr bwMode="auto">
          <a:xfrm>
            <a:off x="762000" y="990600"/>
            <a:ext cx="3886200" cy="714375"/>
            <a:chOff x="480" y="1824"/>
            <a:chExt cx="2448" cy="450"/>
          </a:xfrm>
        </p:grpSpPr>
        <p:grpSp>
          <p:nvGrpSpPr>
            <p:cNvPr id="684049" name="Group 17"/>
            <p:cNvGrpSpPr>
              <a:grpSpLocks/>
            </p:cNvGrpSpPr>
            <p:nvPr/>
          </p:nvGrpSpPr>
          <p:grpSpPr bwMode="auto">
            <a:xfrm>
              <a:off x="768" y="2016"/>
              <a:ext cx="2160" cy="258"/>
              <a:chOff x="768" y="2016"/>
              <a:chExt cx="2160" cy="258"/>
            </a:xfrm>
          </p:grpSpPr>
          <p:sp>
            <p:nvSpPr>
              <p:cNvPr id="684050" name="Text Box 18"/>
              <p:cNvSpPr txBox="1">
                <a:spLocks noChangeArrowheads="1"/>
              </p:cNvSpPr>
              <p:nvPr/>
            </p:nvSpPr>
            <p:spPr bwMode="auto">
              <a:xfrm>
                <a:off x="76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C</a:t>
                </a:r>
              </a:p>
            </p:txBody>
          </p:sp>
          <p:sp>
            <p:nvSpPr>
              <p:cNvPr id="684051" name="Text Box 19"/>
              <p:cNvSpPr txBox="1">
                <a:spLocks noChangeArrowheads="1"/>
              </p:cNvSpPr>
              <p:nvPr/>
            </p:nvSpPr>
            <p:spPr bwMode="auto">
              <a:xfrm>
                <a:off x="100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  <p:sp>
            <p:nvSpPr>
              <p:cNvPr id="684052" name="Text Box 20"/>
              <p:cNvSpPr txBox="1">
                <a:spLocks noChangeArrowheads="1"/>
              </p:cNvSpPr>
              <p:nvPr/>
            </p:nvSpPr>
            <p:spPr bwMode="auto">
              <a:xfrm>
                <a:off x="124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T</a:t>
                </a:r>
              </a:p>
            </p:txBody>
          </p:sp>
          <p:sp>
            <p:nvSpPr>
              <p:cNvPr id="684053" name="Text Box 21"/>
              <p:cNvSpPr txBox="1">
                <a:spLocks noChangeArrowheads="1"/>
              </p:cNvSpPr>
              <p:nvPr/>
            </p:nvSpPr>
            <p:spPr bwMode="auto">
              <a:xfrm>
                <a:off x="1488" y="2016"/>
                <a:ext cx="240" cy="258"/>
              </a:xfrm>
              <a:prstGeom prst="rect">
                <a:avLst/>
              </a:prstGeom>
              <a:solidFill>
                <a:srgbClr val="FFFFC8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  <p:sp>
            <p:nvSpPr>
              <p:cNvPr id="684054" name="Text Box 22"/>
              <p:cNvSpPr txBox="1">
                <a:spLocks noChangeArrowheads="1"/>
              </p:cNvSpPr>
              <p:nvPr/>
            </p:nvSpPr>
            <p:spPr bwMode="auto">
              <a:xfrm>
                <a:off x="1728" y="2016"/>
                <a:ext cx="240" cy="258"/>
              </a:xfrm>
              <a:prstGeom prst="rect">
                <a:avLst/>
              </a:prstGeom>
              <a:solidFill>
                <a:srgbClr val="FFFFC8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T</a:t>
                </a:r>
              </a:p>
            </p:txBody>
          </p:sp>
          <p:sp>
            <p:nvSpPr>
              <p:cNvPr id="684055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016"/>
                <a:ext cx="240" cy="258"/>
              </a:xfrm>
              <a:prstGeom prst="rect">
                <a:avLst/>
              </a:prstGeom>
              <a:solidFill>
                <a:srgbClr val="FFFFC8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C</a:t>
                </a:r>
              </a:p>
            </p:txBody>
          </p:sp>
          <p:sp>
            <p:nvSpPr>
              <p:cNvPr id="684056" name="Text Box 24"/>
              <p:cNvSpPr txBox="1">
                <a:spLocks noChangeArrowheads="1"/>
              </p:cNvSpPr>
              <p:nvPr/>
            </p:nvSpPr>
            <p:spPr bwMode="auto">
              <a:xfrm>
                <a:off x="220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  <p:sp>
            <p:nvSpPr>
              <p:cNvPr id="684057" name="Text Box 25"/>
              <p:cNvSpPr txBox="1">
                <a:spLocks noChangeArrowheads="1"/>
              </p:cNvSpPr>
              <p:nvPr/>
            </p:nvSpPr>
            <p:spPr bwMode="auto">
              <a:xfrm>
                <a:off x="244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T</a:t>
                </a:r>
              </a:p>
            </p:txBody>
          </p:sp>
          <p:sp>
            <p:nvSpPr>
              <p:cNvPr id="684058" name="Text Box 26"/>
              <p:cNvSpPr txBox="1">
                <a:spLocks noChangeArrowheads="1"/>
              </p:cNvSpPr>
              <p:nvPr/>
            </p:nvSpPr>
            <p:spPr bwMode="auto">
              <a:xfrm>
                <a:off x="268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</p:grpSp>
        <p:sp>
          <p:nvSpPr>
            <p:cNvPr id="684059" name="Text Box 27"/>
            <p:cNvSpPr txBox="1">
              <a:spLocks noChangeArrowheads="1"/>
            </p:cNvSpPr>
            <p:nvPr/>
          </p:nvSpPr>
          <p:spPr bwMode="auto">
            <a:xfrm>
              <a:off x="480" y="1968"/>
              <a:ext cx="19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i="1">
                  <a:solidFill>
                    <a:schemeClr val="tx1"/>
                  </a:solidFill>
                </a:rPr>
                <a:t>T</a:t>
              </a:r>
            </a:p>
          </p:txBody>
        </p:sp>
        <p:grpSp>
          <p:nvGrpSpPr>
            <p:cNvPr id="684060" name="Group 28"/>
            <p:cNvGrpSpPr>
              <a:grpSpLocks/>
            </p:cNvGrpSpPr>
            <p:nvPr/>
          </p:nvGrpSpPr>
          <p:grpSpPr bwMode="auto">
            <a:xfrm>
              <a:off x="768" y="1824"/>
              <a:ext cx="2160" cy="231"/>
              <a:chOff x="768" y="1824"/>
              <a:chExt cx="2160" cy="231"/>
            </a:xfrm>
          </p:grpSpPr>
          <p:sp>
            <p:nvSpPr>
              <p:cNvPr id="684061" name="Text Box 29"/>
              <p:cNvSpPr txBox="1">
                <a:spLocks noChangeArrowheads="1"/>
              </p:cNvSpPr>
              <p:nvPr/>
            </p:nvSpPr>
            <p:spPr bwMode="auto">
              <a:xfrm>
                <a:off x="768" y="1824"/>
                <a:ext cx="24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Courier New" pitchFamily="1" charset="0"/>
                  </a:rPr>
                  <a:t>1</a:t>
                </a:r>
              </a:p>
            </p:txBody>
          </p:sp>
          <p:sp>
            <p:nvSpPr>
              <p:cNvPr id="684062" name="Text Box 30"/>
              <p:cNvSpPr txBox="1">
                <a:spLocks noChangeArrowheads="1"/>
              </p:cNvSpPr>
              <p:nvPr/>
            </p:nvSpPr>
            <p:spPr bwMode="auto">
              <a:xfrm>
                <a:off x="100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2</a:t>
                </a:r>
              </a:p>
            </p:txBody>
          </p:sp>
          <p:sp>
            <p:nvSpPr>
              <p:cNvPr id="684063" name="Text Box 31"/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3</a:t>
                </a:r>
              </a:p>
            </p:txBody>
          </p:sp>
          <p:sp>
            <p:nvSpPr>
              <p:cNvPr id="684064" name="Text Box 32"/>
              <p:cNvSpPr txBox="1">
                <a:spLocks noChangeArrowheads="1"/>
              </p:cNvSpPr>
              <p:nvPr/>
            </p:nvSpPr>
            <p:spPr bwMode="auto">
              <a:xfrm>
                <a:off x="148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ourier New" pitchFamily="1" charset="0"/>
                  </a:rPr>
                  <a:t>4</a:t>
                </a:r>
              </a:p>
            </p:txBody>
          </p:sp>
          <p:sp>
            <p:nvSpPr>
              <p:cNvPr id="684065" name="Text Box 33"/>
              <p:cNvSpPr txBox="1">
                <a:spLocks noChangeArrowheads="1"/>
              </p:cNvSpPr>
              <p:nvPr/>
            </p:nvSpPr>
            <p:spPr bwMode="auto">
              <a:xfrm>
                <a:off x="172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ourier New" pitchFamily="1" charset="0"/>
                  </a:rPr>
                  <a:t>5</a:t>
                </a:r>
              </a:p>
            </p:txBody>
          </p:sp>
          <p:sp>
            <p:nvSpPr>
              <p:cNvPr id="684066" name="Text Box 34"/>
              <p:cNvSpPr txBox="1">
                <a:spLocks noChangeArrowheads="1"/>
              </p:cNvSpPr>
              <p:nvPr/>
            </p:nvSpPr>
            <p:spPr bwMode="auto">
              <a:xfrm>
                <a:off x="196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ourier New" pitchFamily="1" charset="0"/>
                  </a:rPr>
                  <a:t>6</a:t>
                </a:r>
              </a:p>
            </p:txBody>
          </p:sp>
          <p:sp>
            <p:nvSpPr>
              <p:cNvPr id="684067" name="Text Box 35"/>
              <p:cNvSpPr txBox="1">
                <a:spLocks noChangeArrowheads="1"/>
              </p:cNvSpPr>
              <p:nvPr/>
            </p:nvSpPr>
            <p:spPr bwMode="auto">
              <a:xfrm>
                <a:off x="220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7</a:t>
                </a:r>
              </a:p>
            </p:txBody>
          </p:sp>
          <p:sp>
            <p:nvSpPr>
              <p:cNvPr id="684068" name="Text Box 36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8</a:t>
                </a:r>
              </a:p>
            </p:txBody>
          </p:sp>
          <p:sp>
            <p:nvSpPr>
              <p:cNvPr id="684069" name="Text Box 37"/>
              <p:cNvSpPr txBox="1">
                <a:spLocks noChangeArrowheads="1"/>
              </p:cNvSpPr>
              <p:nvPr/>
            </p:nvSpPr>
            <p:spPr bwMode="auto">
              <a:xfrm>
                <a:off x="268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9</a:t>
                </a:r>
              </a:p>
            </p:txBody>
          </p:sp>
        </p:grpSp>
      </p:grpSp>
      <p:grpSp>
        <p:nvGrpSpPr>
          <p:cNvPr id="684070" name="Group 38"/>
          <p:cNvGrpSpPr>
            <a:grpSpLocks/>
          </p:cNvGrpSpPr>
          <p:nvPr/>
        </p:nvGrpSpPr>
        <p:grpSpPr bwMode="auto">
          <a:xfrm>
            <a:off x="2657475" y="2530475"/>
            <a:ext cx="238125" cy="517525"/>
            <a:chOff x="1440" y="1498"/>
            <a:chExt cx="150" cy="326"/>
          </a:xfrm>
        </p:grpSpPr>
        <p:sp>
          <p:nvSpPr>
            <p:cNvPr id="684071" name="Line 39"/>
            <p:cNvSpPr>
              <a:spLocks noChangeShapeType="1"/>
            </p:cNvSpPr>
            <p:nvPr/>
          </p:nvSpPr>
          <p:spPr bwMode="auto">
            <a:xfrm flipH="1" flipV="1">
              <a:off x="1590" y="1498"/>
              <a:ext cx="0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stealth" w="lg" len="lg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72" name="Text Box 40"/>
            <p:cNvSpPr txBox="1">
              <a:spLocks noChangeArrowheads="1"/>
            </p:cNvSpPr>
            <p:nvPr/>
          </p:nvSpPr>
          <p:spPr bwMode="auto">
            <a:xfrm>
              <a:off x="1440" y="1574"/>
              <a:ext cx="1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 i="1">
                  <a:solidFill>
                    <a:srgbClr val="0000FF"/>
                  </a:solidFill>
                </a:rPr>
                <a:t>i</a:t>
              </a:r>
            </a:p>
          </p:txBody>
        </p:sp>
      </p:grpSp>
      <p:grpSp>
        <p:nvGrpSpPr>
          <p:cNvPr id="684073" name="Group 41"/>
          <p:cNvGrpSpPr>
            <a:grpSpLocks/>
          </p:cNvGrpSpPr>
          <p:nvPr/>
        </p:nvGrpSpPr>
        <p:grpSpPr bwMode="auto">
          <a:xfrm>
            <a:off x="5105400" y="1981200"/>
            <a:ext cx="3810000" cy="2438400"/>
            <a:chOff x="3216" y="1248"/>
            <a:chExt cx="2400" cy="1536"/>
          </a:xfrm>
        </p:grpSpPr>
        <p:sp>
          <p:nvSpPr>
            <p:cNvPr id="684074" name="AutoShape 42"/>
            <p:cNvSpPr>
              <a:spLocks noChangeArrowheads="1"/>
            </p:cNvSpPr>
            <p:nvPr/>
          </p:nvSpPr>
          <p:spPr bwMode="auto">
            <a:xfrm>
              <a:off x="4080" y="1248"/>
              <a:ext cx="1536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45720" rIns="45720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r>
                <a:rPr lang="en-US" i="1">
                  <a:solidFill>
                    <a:srgbClr val="FF3300"/>
                  </a:solidFill>
                </a:rPr>
                <a:t>Dominant Op is</a:t>
              </a:r>
            </a:p>
            <a:p>
              <a:pPr algn="l">
                <a:spcBef>
                  <a:spcPct val="0"/>
                </a:spcBef>
              </a:pPr>
              <a:r>
                <a:rPr lang="en-US" i="1">
                  <a:solidFill>
                    <a:srgbClr val="FF3300"/>
                  </a:solidFill>
                </a:rPr>
                <a:t>comparison.</a:t>
              </a:r>
              <a:br>
                <a:rPr lang="en-US" i="1">
                  <a:solidFill>
                    <a:srgbClr val="FF3300"/>
                  </a:solidFill>
                </a:rPr>
              </a:br>
              <a:r>
                <a:rPr lang="en-US" i="1">
                  <a:solidFill>
                    <a:srgbClr val="FF3300"/>
                  </a:solidFill>
                </a:rPr>
                <a:t>In worst case,</a:t>
              </a:r>
            </a:p>
            <a:p>
              <a:pPr algn="l">
                <a:spcBef>
                  <a:spcPct val="0"/>
                </a:spcBef>
              </a:pPr>
              <a:r>
                <a:rPr lang="en-US" i="1">
                  <a:solidFill>
                    <a:srgbClr val="FF3300"/>
                  </a:solidFill>
                </a:rPr>
                <a:t>m comparisons.</a:t>
              </a:r>
            </a:p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rgbClr val="FF3300"/>
                  </a:solidFill>
                  <a:sym typeface="Wingdings" pitchFamily="1" charset="2"/>
                </a:rPr>
                <a:t>So,</a:t>
              </a:r>
              <a:r>
                <a:rPr lang="en-US" i="1">
                  <a:solidFill>
                    <a:srgbClr val="FF3300"/>
                  </a:solidFill>
                </a:rPr>
                <a:t> </a:t>
              </a:r>
              <a:r>
                <a:rPr lang="en-US">
                  <a:sym typeface="Symbol" pitchFamily="1" charset="2"/>
                </a:rPr>
                <a:t></a:t>
              </a:r>
              <a:r>
                <a:rPr lang="en-US">
                  <a:solidFill>
                    <a:srgbClr val="FF3300"/>
                  </a:solidFill>
                </a:rPr>
                <a:t>(</a:t>
              </a:r>
              <a:r>
                <a:rPr lang="en-US" i="1">
                  <a:solidFill>
                    <a:srgbClr val="FF3300"/>
                  </a:solidFill>
                </a:rPr>
                <a:t>m</a:t>
              </a:r>
              <a:r>
                <a:rPr lang="en-US">
                  <a:solidFill>
                    <a:srgbClr val="FF3300"/>
                  </a:solidFill>
                </a:rPr>
                <a:t>)</a:t>
              </a:r>
              <a:endParaRPr lang="en-US" i="1">
                <a:solidFill>
                  <a:srgbClr val="FF3300"/>
                </a:solidFill>
              </a:endParaRPr>
            </a:p>
          </p:txBody>
        </p:sp>
        <p:sp>
          <p:nvSpPr>
            <p:cNvPr id="684075" name="Line 43"/>
            <p:cNvSpPr>
              <a:spLocks noChangeShapeType="1"/>
            </p:cNvSpPr>
            <p:nvPr/>
          </p:nvSpPr>
          <p:spPr bwMode="auto">
            <a:xfrm flipH="1">
              <a:off x="3216" y="2208"/>
              <a:ext cx="864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AutoShape 2"/>
          <p:cNvSpPr>
            <a:spLocks noChangeArrowheads="1"/>
          </p:cNvSpPr>
          <p:nvPr/>
        </p:nvSpPr>
        <p:spPr bwMode="auto">
          <a:xfrm>
            <a:off x="2209800" y="28956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FFC8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Next, Analyze Pat-Match Algorithm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6858000" cy="34702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u="sng">
                <a:solidFill>
                  <a:srgbClr val="FF3300"/>
                </a:solidFill>
                <a:latin typeface="Courier New" pitchFamily="1" charset="0"/>
              </a:rPr>
              <a:t>Pat-Match(T,n,P,m);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(* Finds all occurrences of P in T *)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k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(k &lt;= n-m+1)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Match(T,k,P,m) = Yes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“Match at pos ”, k; 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k  k+1;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</a:p>
        </p:txBody>
      </p:sp>
      <p:sp>
        <p:nvSpPr>
          <p:cNvPr id="685061" name="AutoShape 5"/>
          <p:cNvSpPr>
            <a:spLocks noChangeArrowheads="1"/>
          </p:cNvSpPr>
          <p:nvPr/>
        </p:nvSpPr>
        <p:spPr bwMode="auto">
          <a:xfrm>
            <a:off x="3505200" y="3886200"/>
            <a:ext cx="5083175" cy="2133600"/>
          </a:xfrm>
          <a:prstGeom prst="roundRect">
            <a:avLst>
              <a:gd name="adj" fmla="val 16667"/>
            </a:avLst>
          </a:prstGeom>
          <a:solidFill>
            <a:srgbClr val="E0FFE0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Dominant Operation:</a:t>
            </a:r>
          </a:p>
          <a:p>
            <a:pPr algn="l">
              <a:spcBef>
                <a:spcPct val="0"/>
              </a:spcBef>
            </a:pPr>
            <a:r>
              <a:rPr lang="en-US" sz="2000" i="1"/>
              <a:t>   </a:t>
            </a:r>
            <a:r>
              <a:rPr lang="en-US" i="1"/>
              <a:t>high level op  </a:t>
            </a:r>
            <a:r>
              <a:rPr lang="en-US">
                <a:solidFill>
                  <a:srgbClr val="0000FF"/>
                </a:solidFill>
                <a:latin typeface="Courier New" pitchFamily="1" charset="0"/>
              </a:rPr>
              <a:t>Match(T,k,P,m);</a:t>
            </a:r>
          </a:p>
          <a:p>
            <a:pPr algn="l">
              <a:spcBef>
                <a:spcPct val="0"/>
              </a:spcBef>
            </a:pPr>
            <a:endParaRPr lang="en-US" sz="1000">
              <a:solidFill>
                <a:srgbClr val="0000FF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Match is called (</a:t>
            </a:r>
            <a:r>
              <a:rPr lang="en-US" b="0" i="1">
                <a:solidFill>
                  <a:srgbClr val="0000FF"/>
                </a:solidFill>
              </a:rPr>
              <a:t>n</a:t>
            </a:r>
            <a:r>
              <a:rPr lang="en-US" b="0">
                <a:solidFill>
                  <a:srgbClr val="0000FF"/>
                </a:solidFill>
              </a:rPr>
              <a:t>+1–</a:t>
            </a:r>
            <a:r>
              <a:rPr lang="en-US" b="0" i="1">
                <a:solidFill>
                  <a:srgbClr val="0000FF"/>
                </a:solidFill>
              </a:rPr>
              <a:t>m</a:t>
            </a:r>
            <a:r>
              <a:rPr lang="en-US" b="0">
                <a:solidFill>
                  <a:srgbClr val="0000FF"/>
                </a:solidFill>
              </a:rPr>
              <a:t>) times, </a:t>
            </a:r>
          </a:p>
          <a:p>
            <a:pPr algn="l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    each call cost </a:t>
            </a:r>
            <a:r>
              <a:rPr lang="en-US">
                <a:solidFill>
                  <a:srgbClr val="0000FF"/>
                </a:solidFill>
                <a:sym typeface="Symbol" pitchFamily="1" charset="2"/>
              </a:rPr>
              <a:t></a:t>
            </a:r>
            <a:r>
              <a:rPr lang="en-US" b="0">
                <a:solidFill>
                  <a:srgbClr val="0000FF"/>
                </a:solidFill>
              </a:rPr>
              <a:t>(</a:t>
            </a:r>
            <a:r>
              <a:rPr lang="en-US" b="0" i="1">
                <a:solidFill>
                  <a:srgbClr val="0000FF"/>
                </a:solidFill>
              </a:rPr>
              <a:t>m</a:t>
            </a:r>
            <a:r>
              <a:rPr lang="en-US" b="0">
                <a:solidFill>
                  <a:srgbClr val="0000FF"/>
                </a:solidFill>
              </a:rPr>
              <a:t>) times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Total:</a:t>
            </a:r>
            <a:r>
              <a:rPr lang="en-US" b="0">
                <a:solidFill>
                  <a:srgbClr val="0000FF"/>
                </a:solidFill>
              </a:rPr>
              <a:t> </a:t>
            </a:r>
            <a:r>
              <a:rPr lang="en-US" b="0">
                <a:solidFill>
                  <a:srgbClr val="0000FF"/>
                </a:solidFill>
                <a:sym typeface="Symbol" pitchFamily="1" charset="2"/>
              </a:rPr>
              <a:t></a:t>
            </a:r>
            <a:r>
              <a:rPr lang="en-US" b="0">
                <a:solidFill>
                  <a:srgbClr val="0000FF"/>
                </a:solidFill>
              </a:rPr>
              <a:t>((</a:t>
            </a:r>
            <a:r>
              <a:rPr lang="en-US" b="0" i="1">
                <a:solidFill>
                  <a:srgbClr val="0000FF"/>
                </a:solidFill>
              </a:rPr>
              <a:t>n</a:t>
            </a:r>
            <a:r>
              <a:rPr lang="en-US" b="0">
                <a:solidFill>
                  <a:srgbClr val="0000FF"/>
                </a:solidFill>
              </a:rPr>
              <a:t>+1–</a:t>
            </a:r>
            <a:r>
              <a:rPr lang="en-US" b="0" i="1">
                <a:solidFill>
                  <a:srgbClr val="0000FF"/>
                </a:solidFill>
              </a:rPr>
              <a:t>m</a:t>
            </a:r>
            <a:r>
              <a:rPr lang="en-US" b="0">
                <a:solidFill>
                  <a:srgbClr val="0000FF"/>
                </a:solidFill>
              </a:rPr>
              <a:t>)</a:t>
            </a:r>
            <a:r>
              <a:rPr lang="en-US" b="0" i="1">
                <a:solidFill>
                  <a:srgbClr val="0000FF"/>
                </a:solidFill>
              </a:rPr>
              <a:t>m</a:t>
            </a:r>
            <a:r>
              <a:rPr lang="en-US" b="0">
                <a:solidFill>
                  <a:srgbClr val="0000FF"/>
                </a:solidFill>
              </a:rPr>
              <a:t>) = </a:t>
            </a:r>
            <a:r>
              <a:rPr lang="en-US" b="0">
                <a:solidFill>
                  <a:srgbClr val="0000FF"/>
                </a:solidFill>
                <a:sym typeface="Symbol" pitchFamily="1" charset="2"/>
              </a:rPr>
              <a:t></a:t>
            </a:r>
            <a:r>
              <a:rPr lang="en-US" b="0">
                <a:solidFill>
                  <a:srgbClr val="0000FF"/>
                </a:solidFill>
              </a:rPr>
              <a:t>(</a:t>
            </a:r>
            <a:r>
              <a:rPr lang="en-US" b="0" i="1">
                <a:solidFill>
                  <a:srgbClr val="0000FF"/>
                </a:solidFill>
              </a:rPr>
              <a:t>nm</a:t>
            </a:r>
            <a:r>
              <a:rPr lang="en-US" b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 flipH="1" flipV="1">
            <a:off x="3657600" y="3276600"/>
            <a:ext cx="3810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619750"/>
            <a:ext cx="7772400" cy="5334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/>
              <a:t>Figure 3.10:  Work = </a:t>
            </a:r>
            <a:r>
              <a:rPr lang="en-US" sz="2400" i="1"/>
              <a:t>cn</a:t>
            </a:r>
            <a:r>
              <a:rPr lang="en-US" sz="2400" baseline="30000"/>
              <a:t>2</a:t>
            </a:r>
            <a:r>
              <a:rPr lang="en-US" sz="2400"/>
              <a:t> for various values of </a:t>
            </a:r>
            <a:r>
              <a:rPr lang="en-US" sz="2400" i="1"/>
              <a:t>c</a:t>
            </a:r>
          </a:p>
        </p:txBody>
      </p:sp>
      <p:pic>
        <p:nvPicPr>
          <p:cNvPr id="598019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090613"/>
            <a:ext cx="5943600" cy="4572000"/>
          </a:xfrm>
          <a:noFill/>
          <a:ln/>
        </p:spPr>
      </p:pic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90488"/>
            <a:ext cx="8196262" cy="800100"/>
          </a:xfrm>
        </p:spPr>
        <p:txBody>
          <a:bodyPr/>
          <a:lstStyle/>
          <a:p>
            <a:r>
              <a:rPr lang="en-US"/>
              <a:t>Viewing the Rate of Growth of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= </a:t>
            </a:r>
            <a:r>
              <a:rPr lang="en-US" i="1"/>
              <a:t>cn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33513"/>
            <a:ext cx="7772400" cy="4446587"/>
          </a:xfrm>
        </p:spPr>
        <p:txBody>
          <a:bodyPr/>
          <a:lstStyle/>
          <a:p>
            <a:r>
              <a:rPr lang="en-US"/>
              <a:t>All functions </a:t>
            </a:r>
            <a:r>
              <a:rPr lang="en-US">
                <a:solidFill>
                  <a:srgbClr val="008000"/>
                </a:solidFill>
              </a:rPr>
              <a:t>(with highest-order term)</a:t>
            </a:r>
            <a:r>
              <a:rPr lang="en-US"/>
              <a:t> </a:t>
            </a:r>
            <a:r>
              <a:rPr lang="en-US" i="1"/>
              <a:t>cn</a:t>
            </a:r>
            <a:r>
              <a:rPr lang="en-US" baseline="30000"/>
              <a:t>2 </a:t>
            </a:r>
          </a:p>
          <a:p>
            <a:pPr lvl="1"/>
            <a:r>
              <a:rPr lang="en-US"/>
              <a:t>have similar shape</a:t>
            </a:r>
          </a:p>
          <a:p>
            <a:pPr lvl="1"/>
            <a:r>
              <a:rPr lang="en-US"/>
              <a:t>have same order of growth</a:t>
            </a:r>
          </a:p>
          <a:p>
            <a:pPr lvl="1">
              <a:buFont typeface="Monotype Sorts" pitchFamily="1" charset="2"/>
              <a:buNone/>
            </a:pPr>
            <a:endParaRPr lang="en-US"/>
          </a:p>
          <a:p>
            <a:r>
              <a:rPr lang="en-US"/>
              <a:t>Quadratic algorithm --  </a:t>
            </a:r>
            <a:r>
              <a:rPr lang="en-US" sz="3000">
                <a:sym typeface="Symbol" pitchFamily="1" charset="2"/>
              </a:rPr>
              <a:t></a:t>
            </a:r>
            <a:r>
              <a:rPr lang="en-US" sz="3000"/>
              <a:t>(</a:t>
            </a:r>
            <a:r>
              <a:rPr lang="en-US" sz="3000" i="1"/>
              <a:t>n</a:t>
            </a:r>
            <a:r>
              <a:rPr lang="en-US" sz="3000" baseline="30000"/>
              <a:t>2</a:t>
            </a:r>
            <a:r>
              <a:rPr lang="en-US" sz="3000"/>
              <a:t>)</a:t>
            </a:r>
            <a:endParaRPr lang="en-US"/>
          </a:p>
          <a:p>
            <a:pPr lvl="1"/>
            <a:r>
              <a:rPr lang="en-US"/>
              <a:t>an algorithm that does </a:t>
            </a:r>
            <a:r>
              <a:rPr lang="en-US" i="1">
                <a:solidFill>
                  <a:srgbClr val="0000CC"/>
                </a:solidFill>
              </a:rPr>
              <a:t>cn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/>
              <a:t> work </a:t>
            </a:r>
          </a:p>
          <a:p>
            <a:pPr lvl="2"/>
            <a:r>
              <a:rPr lang="en-US"/>
              <a:t> for some constant </a:t>
            </a:r>
            <a:r>
              <a:rPr lang="en-US">
                <a:solidFill>
                  <a:srgbClr val="0000CC"/>
                </a:solidFill>
              </a:rPr>
              <a:t>c</a:t>
            </a:r>
            <a:r>
              <a:rPr lang="en-US" i="0"/>
              <a:t> </a:t>
            </a:r>
            <a:endParaRPr lang="en-US"/>
          </a:p>
          <a:p>
            <a:pPr lvl="1"/>
            <a:r>
              <a:rPr lang="en-US"/>
              <a:t>order of magnitude is 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/>
              <a:t> </a:t>
            </a:r>
          </a:p>
          <a:p>
            <a:pPr lvl="1"/>
            <a:r>
              <a:rPr lang="en-US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>
                <a:solidFill>
                  <a:srgbClr val="0000CC"/>
                </a:solidFill>
              </a:rPr>
              <a:t>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)</a:t>
            </a:r>
            <a:r>
              <a:rPr lang="en-US"/>
              <a:t>   (read, theta 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/>
              <a:t>-square) </a:t>
            </a:r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30188"/>
            <a:ext cx="8555037" cy="688975"/>
          </a:xfrm>
          <a:noFill/>
          <a:ln/>
        </p:spPr>
        <p:txBody>
          <a:bodyPr/>
          <a:lstStyle/>
          <a:p>
            <a:r>
              <a:rPr lang="en-US"/>
              <a:t>Order of Magnitude – Order 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   [Quadratic]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Order </a:t>
            </a:r>
            <a:r>
              <a:rPr lang="en-US" i="1"/>
              <a:t>n</a:t>
            </a:r>
            <a:r>
              <a:rPr lang="en-US"/>
              <a:t>  vs  Order </a:t>
            </a:r>
            <a:r>
              <a:rPr lang="en-US" i="1"/>
              <a:t>n</a:t>
            </a:r>
            <a:r>
              <a:rPr lang="en-US" baseline="30000"/>
              <a:t>2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seen…</a:t>
            </a:r>
          </a:p>
          <a:p>
            <a:r>
              <a:rPr lang="en-US"/>
              <a:t>Algorithms of order </a:t>
            </a:r>
            <a:r>
              <a:rPr lang="en-US" i="1"/>
              <a:t>n</a:t>
            </a:r>
          </a:p>
          <a:p>
            <a:pPr lvl="1"/>
            <a:r>
              <a:rPr lang="en-US"/>
              <a:t>Sum,  Find-Max,  Find-Min, Seq-Search</a:t>
            </a:r>
          </a:p>
          <a:p>
            <a:pPr lvl="1"/>
            <a:endParaRPr lang="en-US"/>
          </a:p>
          <a:p>
            <a:r>
              <a:rPr lang="en-US"/>
              <a:t>Algorithm of order </a:t>
            </a:r>
            <a:r>
              <a:rPr lang="en-US" i="1"/>
              <a:t>n</a:t>
            </a:r>
            <a:r>
              <a:rPr lang="en-US" baseline="30000"/>
              <a:t>2</a:t>
            </a:r>
          </a:p>
          <a:p>
            <a:pPr lvl="1"/>
            <a:r>
              <a:rPr lang="en-US"/>
              <a:t>Selection sort</a:t>
            </a:r>
          </a:p>
          <a:p>
            <a:pPr lvl="1"/>
            <a:r>
              <a:rPr lang="en-US"/>
              <a:t>Printing an n x n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</a:t>
            </a:r>
            <a:r>
              <a:rPr lang="en-US" i="1"/>
              <a:t>Abstraction</a:t>
            </a:r>
            <a:r>
              <a:rPr lang="en-US"/>
              <a:t>, </a:t>
            </a:r>
            <a:r>
              <a:rPr lang="en-US" i="1"/>
              <a:t>Elegance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r>
              <a:rPr lang="en-US"/>
              <a:t>Multiple Levels of Abstraction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i="1">
                <a:solidFill>
                  <a:srgbClr val="0000FF"/>
                </a:solidFill>
              </a:rPr>
              <a:t>Decomposes</a:t>
            </a:r>
            <a:r>
              <a:rPr lang="en-US"/>
              <a:t> problem into sub-problems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/>
              <a:t>Easier to understand at </a:t>
            </a:r>
            <a:r>
              <a:rPr lang="en-US" i="1">
                <a:solidFill>
                  <a:srgbClr val="0000FF"/>
                </a:solidFill>
              </a:rPr>
              <a:t>different levels of abstraction</a:t>
            </a:r>
            <a:r>
              <a:rPr lang="en-US"/>
              <a:t>?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i="1">
                <a:solidFill>
                  <a:srgbClr val="0000FF"/>
                </a:solidFill>
              </a:rPr>
              <a:t>Usable as modules 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i="1">
                <a:solidFill>
                  <a:srgbClr val="0000FF"/>
                </a:solidFill>
              </a:rPr>
              <a:t>libraries</a:t>
            </a:r>
            <a:r>
              <a:rPr lang="en-US">
                <a:solidFill>
                  <a:srgbClr val="0000FF"/>
                </a:solidFill>
              </a:rPr>
              <a:t>)</a:t>
            </a:r>
            <a:r>
              <a:rPr lang="en-US"/>
              <a:t> by others</a:t>
            </a:r>
          </a:p>
          <a:p>
            <a:r>
              <a:rPr lang="en-US" sz="2600"/>
              <a:t>Elegance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/>
              <a:t>How </a:t>
            </a:r>
            <a:r>
              <a:rPr lang="en-US" i="1">
                <a:solidFill>
                  <a:srgbClr val="0000FF"/>
                </a:solidFill>
              </a:rPr>
              <a:t>clever</a:t>
            </a:r>
            <a:r>
              <a:rPr lang="en-US"/>
              <a:t> or </a:t>
            </a:r>
            <a:r>
              <a:rPr lang="en-US" i="1">
                <a:solidFill>
                  <a:srgbClr val="0000FF"/>
                </a:solidFill>
              </a:rPr>
              <a:t>sophisticated</a:t>
            </a:r>
            <a:r>
              <a:rPr lang="en-US"/>
              <a:t> is the algorithm?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/>
              <a:t>Is </a:t>
            </a:r>
            <a:r>
              <a:rPr lang="en-US" i="1">
                <a:solidFill>
                  <a:srgbClr val="0000FF"/>
                </a:solidFill>
              </a:rPr>
              <a:t>pleasing</a:t>
            </a:r>
            <a:r>
              <a:rPr lang="en-US"/>
              <a:t> and </a:t>
            </a:r>
            <a:r>
              <a:rPr lang="en-US" i="1">
                <a:solidFill>
                  <a:srgbClr val="0000FF"/>
                </a:solidFill>
              </a:rPr>
              <a:t>satisfying</a:t>
            </a:r>
            <a:r>
              <a:rPr lang="en-US"/>
              <a:t> to the designer.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707063"/>
            <a:ext cx="7772400" cy="541337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/>
              <a:t>Figure 3.11:  A Comparison of </a:t>
            </a:r>
            <a:r>
              <a:rPr lang="en-US" sz="2400" i="1"/>
              <a:t>n</a:t>
            </a:r>
            <a:r>
              <a:rPr lang="en-US" sz="2400"/>
              <a:t> and </a:t>
            </a:r>
            <a:r>
              <a:rPr lang="en-US" sz="2400" i="1"/>
              <a:t>n</a:t>
            </a:r>
            <a:r>
              <a:rPr lang="en-US" sz="2400" baseline="30000"/>
              <a:t>2</a:t>
            </a:r>
          </a:p>
        </p:txBody>
      </p:sp>
      <p:pic>
        <p:nvPicPr>
          <p:cNvPr id="599043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066800"/>
            <a:ext cx="5943600" cy="4495800"/>
          </a:xfrm>
          <a:noFill/>
          <a:ln/>
        </p:spPr>
      </p:pic>
      <p:sp>
        <p:nvSpPr>
          <p:cNvPr id="599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147638"/>
            <a:ext cx="8196262" cy="800100"/>
          </a:xfrm>
        </p:spPr>
        <p:txBody>
          <a:bodyPr/>
          <a:lstStyle/>
          <a:p>
            <a:r>
              <a:rPr lang="en-US"/>
              <a:t>Rate of Growth Comparison: 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 vs </a:t>
            </a:r>
            <a:r>
              <a:rPr lang="en-US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138"/>
            <a:ext cx="7772400" cy="3635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600"/>
              <a:t>Anything that is </a:t>
            </a:r>
            <a:r>
              <a:rPr lang="en-US" sz="2600">
                <a:solidFill>
                  <a:srgbClr val="FF3300"/>
                </a:solidFill>
                <a:sym typeface="Symbol" pitchFamily="1" charset="2"/>
              </a:rPr>
              <a:t></a:t>
            </a:r>
            <a:r>
              <a:rPr lang="en-US" sz="2600">
                <a:solidFill>
                  <a:srgbClr val="FF3300"/>
                </a:solidFill>
                <a:sym typeface="Arial" pitchFamily="1" charset="0"/>
              </a:rPr>
              <a:t>(</a:t>
            </a:r>
            <a:r>
              <a:rPr lang="en-US" sz="2600" i="1">
                <a:solidFill>
                  <a:srgbClr val="FF3300"/>
                </a:solidFill>
                <a:sym typeface="Arial" pitchFamily="1" charset="0"/>
              </a:rPr>
              <a:t>n</a:t>
            </a:r>
            <a:r>
              <a:rPr lang="en-US" sz="2600" baseline="30000">
                <a:solidFill>
                  <a:srgbClr val="FF3300"/>
                </a:solidFill>
                <a:sym typeface="Arial" pitchFamily="1" charset="0"/>
              </a:rPr>
              <a:t>2</a:t>
            </a:r>
            <a:r>
              <a:rPr lang="en-US" sz="2600">
                <a:solidFill>
                  <a:srgbClr val="FF3300"/>
                </a:solidFill>
                <a:sym typeface="Arial" pitchFamily="1" charset="0"/>
              </a:rPr>
              <a:t>)</a:t>
            </a:r>
            <a:r>
              <a:rPr lang="en-US" sz="2600"/>
              <a:t> will eventually have larger values than anything that is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US" sz="2600">
                <a:sym typeface="Arial" pitchFamily="1" charset="0"/>
              </a:rPr>
              <a:t>(</a:t>
            </a:r>
            <a:r>
              <a:rPr lang="en-US" sz="2600" i="1">
                <a:sym typeface="Arial" pitchFamily="1" charset="0"/>
              </a:rPr>
              <a:t>n</a:t>
            </a:r>
            <a:r>
              <a:rPr lang="en-US" sz="2600">
                <a:sym typeface="Arial" pitchFamily="1" charset="0"/>
              </a:rPr>
              <a:t>)</a:t>
            </a:r>
            <a:r>
              <a:rPr lang="en-US" sz="2600"/>
              <a:t>, </a:t>
            </a:r>
            <a:br>
              <a:rPr lang="en-US" sz="2600"/>
            </a:br>
            <a:r>
              <a:rPr lang="en-US" sz="2600"/>
              <a:t>no matter what the constants are.</a:t>
            </a:r>
          </a:p>
          <a:p>
            <a:pPr lvl="1"/>
            <a:endParaRPr lang="en-US" sz="220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600"/>
              <a:t>An algorithm that runs in time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US" sz="2600"/>
              <a:t>(</a:t>
            </a:r>
            <a:r>
              <a:rPr lang="en-US" sz="2600" i="1"/>
              <a:t>n</a:t>
            </a:r>
            <a:r>
              <a:rPr lang="en-US" sz="2600"/>
              <a:t>) will outperform one that runs in </a:t>
            </a:r>
            <a:r>
              <a:rPr lang="en-US" sz="2600">
                <a:solidFill>
                  <a:srgbClr val="FF3300"/>
                </a:solidFill>
                <a:sym typeface="Symbol" pitchFamily="1" charset="2"/>
              </a:rPr>
              <a:t></a:t>
            </a:r>
            <a:r>
              <a:rPr lang="en-US" sz="2600">
                <a:solidFill>
                  <a:srgbClr val="FF3300"/>
                </a:solidFill>
              </a:rPr>
              <a:t>(</a:t>
            </a:r>
            <a:r>
              <a:rPr lang="en-US" sz="2600" i="1">
                <a:solidFill>
                  <a:srgbClr val="FF3300"/>
                </a:solidFill>
              </a:rPr>
              <a:t>n</a:t>
            </a:r>
            <a:r>
              <a:rPr lang="en-US" sz="2600" baseline="30000">
                <a:solidFill>
                  <a:srgbClr val="FF3300"/>
                </a:solidFill>
              </a:rPr>
              <a:t>2</a:t>
            </a:r>
            <a:r>
              <a:rPr lang="en-US" sz="2600">
                <a:solidFill>
                  <a:srgbClr val="FF3300"/>
                </a:solidFill>
              </a:rPr>
              <a:t>)</a:t>
            </a:r>
            <a:r>
              <a:rPr lang="en-US"/>
              <a:t> </a:t>
            </a:r>
          </a:p>
          <a:p>
            <a:pPr lvl="1"/>
            <a:endParaRPr lang="en-US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600"/>
              <a:t>Eg:  compare T</a:t>
            </a:r>
            <a:r>
              <a:rPr lang="en-US" sz="2600" baseline="-25000"/>
              <a:t>1</a:t>
            </a:r>
            <a:r>
              <a:rPr lang="en-US" sz="2600"/>
              <a:t>(</a:t>
            </a:r>
            <a:r>
              <a:rPr lang="en-US" sz="2600" i="1"/>
              <a:t>n</a:t>
            </a:r>
            <a:r>
              <a:rPr lang="en-US" sz="2600"/>
              <a:t>) = 1000</a:t>
            </a:r>
            <a:r>
              <a:rPr lang="en-US" sz="2600" i="1"/>
              <a:t>n</a:t>
            </a:r>
            <a:r>
              <a:rPr lang="en-US" sz="2600"/>
              <a:t> and </a:t>
            </a:r>
            <a:r>
              <a:rPr lang="en-US" sz="2600">
                <a:solidFill>
                  <a:srgbClr val="FF3300"/>
                </a:solidFill>
              </a:rPr>
              <a:t>T</a:t>
            </a:r>
            <a:r>
              <a:rPr lang="en-US" sz="2600" baseline="-25000">
                <a:solidFill>
                  <a:srgbClr val="FF3300"/>
                </a:solidFill>
              </a:rPr>
              <a:t>2</a:t>
            </a:r>
            <a:r>
              <a:rPr lang="en-US" sz="2600">
                <a:solidFill>
                  <a:srgbClr val="FF3300"/>
                </a:solidFill>
              </a:rPr>
              <a:t>(</a:t>
            </a:r>
            <a:r>
              <a:rPr lang="en-US" sz="2600" i="1">
                <a:solidFill>
                  <a:srgbClr val="FF3300"/>
                </a:solidFill>
              </a:rPr>
              <a:t>n</a:t>
            </a:r>
            <a:r>
              <a:rPr lang="en-US" sz="2600">
                <a:solidFill>
                  <a:srgbClr val="FF3300"/>
                </a:solidFill>
              </a:rPr>
              <a:t>) = 10</a:t>
            </a:r>
            <a:r>
              <a:rPr lang="en-US" sz="2600" i="1">
                <a:solidFill>
                  <a:srgbClr val="FF3300"/>
                </a:solidFill>
              </a:rPr>
              <a:t>n</a:t>
            </a:r>
            <a:r>
              <a:rPr lang="en-US" sz="2600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  <a:noFill/>
          <a:ln/>
        </p:spPr>
        <p:txBody>
          <a:bodyPr/>
          <a:lstStyle/>
          <a:p>
            <a:r>
              <a:rPr lang="en-US"/>
              <a:t>Comparison: </a:t>
            </a: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>
                <a:solidFill>
                  <a:srgbClr val="FF3300"/>
                </a:solidFill>
                <a:sym typeface="Symbol" pitchFamily="1" charset="2"/>
              </a:rPr>
              <a:t>(</a:t>
            </a:r>
            <a:r>
              <a:rPr lang="en-US" i="1">
                <a:solidFill>
                  <a:srgbClr val="FF3300"/>
                </a:solidFill>
              </a:rPr>
              <a:t>n</a:t>
            </a:r>
            <a:r>
              <a:rPr lang="en-US" baseline="30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  <a:sym typeface="Symbol" pitchFamily="1" charset="2"/>
              </a:rPr>
              <a:t>)</a:t>
            </a: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/>
              <a:t>vs 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</a:t>
            </a:r>
            <a:endParaRPr lang="en-US" i="1"/>
          </a:p>
        </p:txBody>
      </p:sp>
      <p:sp>
        <p:nvSpPr>
          <p:cNvPr id="596998" name="AutoShape 6"/>
          <p:cNvSpPr>
            <a:spLocks noChangeArrowheads="1"/>
          </p:cNvSpPr>
          <p:nvPr/>
        </p:nvSpPr>
        <p:spPr bwMode="auto">
          <a:xfrm>
            <a:off x="2033588" y="5159375"/>
            <a:ext cx="4679950" cy="8778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54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r>
              <a:rPr lang="en-US"/>
              <a:t>See also tutorial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Very Fast Search Algorithm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648200"/>
          </a:xfrm>
        </p:spPr>
        <p:txBody>
          <a:bodyPr/>
          <a:lstStyle/>
          <a:p>
            <a:r>
              <a:rPr lang="en-US"/>
              <a:t>If the list is sorted, that is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/>
              <a:t> 		  </a:t>
            </a:r>
            <a:r>
              <a:rPr lang="en-GB" sz="2400" i="1"/>
              <a:t>A</a:t>
            </a:r>
            <a:r>
              <a:rPr lang="en-GB" sz="2400" baseline="-25000"/>
              <a:t>1</a:t>
            </a:r>
            <a:r>
              <a:rPr lang="en-GB" sz="2400">
                <a:sym typeface="Symbol" pitchFamily="1" charset="2"/>
              </a:rPr>
              <a:t></a:t>
            </a:r>
            <a:r>
              <a:rPr lang="en-GB" sz="2400"/>
              <a:t> </a:t>
            </a:r>
            <a:r>
              <a:rPr lang="en-GB" sz="2400" i="1"/>
              <a:t>A</a:t>
            </a:r>
            <a:r>
              <a:rPr lang="en-GB" sz="2400" baseline="-25000"/>
              <a:t>2 </a:t>
            </a:r>
            <a:r>
              <a:rPr lang="en-GB" sz="2400">
                <a:sym typeface="Symbol" pitchFamily="1" charset="2"/>
              </a:rPr>
              <a:t></a:t>
            </a:r>
            <a:r>
              <a:rPr lang="en-GB" sz="2400"/>
              <a:t> </a:t>
            </a:r>
            <a:r>
              <a:rPr lang="en-GB" sz="2400" i="1"/>
              <a:t>A</a:t>
            </a:r>
            <a:r>
              <a:rPr lang="en-GB" sz="2400" baseline="-25000"/>
              <a:t>3 </a:t>
            </a:r>
            <a:r>
              <a:rPr lang="en-GB" sz="2400">
                <a:sym typeface="Symbol" pitchFamily="1" charset="2"/>
              </a:rPr>
              <a:t></a:t>
            </a:r>
            <a:r>
              <a:rPr lang="en-GB" sz="2400"/>
              <a:t> …. </a:t>
            </a:r>
            <a:r>
              <a:rPr lang="en-GB" sz="2400">
                <a:sym typeface="Symbol" pitchFamily="1" charset="2"/>
              </a:rPr>
              <a:t></a:t>
            </a:r>
            <a:r>
              <a:rPr lang="en-GB" sz="2400"/>
              <a:t> </a:t>
            </a:r>
            <a:r>
              <a:rPr lang="en-GB" sz="2400" i="1"/>
              <a:t>A</a:t>
            </a:r>
            <a:r>
              <a:rPr lang="en-GB" sz="2400" i="1" baseline="-25000"/>
              <a:t>n</a:t>
            </a:r>
            <a:endParaRPr lang="en-US"/>
          </a:p>
          <a:p>
            <a:r>
              <a:rPr lang="en-US"/>
              <a:t>Then, we can do better when searching</a:t>
            </a:r>
          </a:p>
          <a:p>
            <a:pPr lvl="1"/>
            <a:r>
              <a:rPr lang="en-US"/>
              <a:t> actually a lot better….</a:t>
            </a:r>
          </a:p>
          <a:p>
            <a:r>
              <a:rPr lang="en-US"/>
              <a:t> Can use </a:t>
            </a:r>
            <a:r>
              <a:rPr lang="en-US">
                <a:solidFill>
                  <a:srgbClr val="FF0000"/>
                </a:solidFill>
              </a:rPr>
              <a:t>“Binary Search”</a:t>
            </a:r>
          </a:p>
        </p:txBody>
      </p:sp>
      <p:grpSp>
        <p:nvGrpSpPr>
          <p:cNvPr id="375813" name="Group 5"/>
          <p:cNvGrpSpPr>
            <a:grpSpLocks/>
          </p:cNvGrpSpPr>
          <p:nvPr/>
        </p:nvGrpSpPr>
        <p:grpSpPr bwMode="auto">
          <a:xfrm>
            <a:off x="914400" y="4243388"/>
            <a:ext cx="6477000" cy="1319212"/>
            <a:chOff x="576" y="2707"/>
            <a:chExt cx="4080" cy="831"/>
          </a:xfrm>
        </p:grpSpPr>
        <p:sp>
          <p:nvSpPr>
            <p:cNvPr id="375814" name="AutoShape 6"/>
            <p:cNvSpPr>
              <a:spLocks noChangeArrowheads="1"/>
            </p:cNvSpPr>
            <p:nvPr/>
          </p:nvSpPr>
          <p:spPr bwMode="auto">
            <a:xfrm>
              <a:off x="1056" y="3154"/>
              <a:ext cx="3600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375815" name="Text Box 7"/>
            <p:cNvSpPr txBox="1">
              <a:spLocks noChangeArrowheads="1"/>
            </p:cNvSpPr>
            <p:nvPr/>
          </p:nvSpPr>
          <p:spPr bwMode="auto">
            <a:xfrm>
              <a:off x="576" y="2707"/>
              <a:ext cx="18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3200" i="1">
                  <a:solidFill>
                    <a:schemeClr val="tx1"/>
                  </a:solidFill>
                </a:rPr>
                <a:t>Example: </a:t>
              </a:r>
              <a:r>
                <a:rPr lang="en-US" sz="3200" b="0">
                  <a:solidFill>
                    <a:schemeClr val="tx1"/>
                  </a:solidFill>
                </a:rPr>
                <a:t>Find </a:t>
              </a:r>
              <a:r>
                <a:rPr lang="en-US" sz="3200">
                  <a:solidFill>
                    <a:srgbClr val="009999"/>
                  </a:solidFill>
                </a:rPr>
                <a:t>9</a:t>
              </a:r>
            </a:p>
          </p:txBody>
        </p:sp>
        <p:grpSp>
          <p:nvGrpSpPr>
            <p:cNvPr id="375816" name="Group 8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375817" name="Text Box 9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375818" name="Text Box 10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375819" name="Text Box 11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375820" name="Text Box 12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375821" name="Text Box 13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375822" name="Text Box 14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375823" name="Text Box 15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grpSp>
        <p:nvGrpSpPr>
          <p:cNvPr id="602121" name="Group 9"/>
          <p:cNvGrpSpPr>
            <a:grpSpLocks/>
          </p:cNvGrpSpPr>
          <p:nvPr/>
        </p:nvGrpSpPr>
        <p:grpSpPr bwMode="auto">
          <a:xfrm>
            <a:off x="914400" y="4243388"/>
            <a:ext cx="6477000" cy="1319212"/>
            <a:chOff x="576" y="2707"/>
            <a:chExt cx="4080" cy="831"/>
          </a:xfrm>
        </p:grpSpPr>
        <p:sp>
          <p:nvSpPr>
            <p:cNvPr id="602122" name="AutoShape 10"/>
            <p:cNvSpPr>
              <a:spLocks noChangeArrowheads="1"/>
            </p:cNvSpPr>
            <p:nvPr/>
          </p:nvSpPr>
          <p:spPr bwMode="auto">
            <a:xfrm>
              <a:off x="1056" y="3154"/>
              <a:ext cx="3600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02123" name="Text Box 11"/>
            <p:cNvSpPr txBox="1">
              <a:spLocks noChangeArrowheads="1"/>
            </p:cNvSpPr>
            <p:nvPr/>
          </p:nvSpPr>
          <p:spPr bwMode="auto">
            <a:xfrm>
              <a:off x="576" y="2707"/>
              <a:ext cx="18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3200" i="1">
                  <a:solidFill>
                    <a:schemeClr val="tx1"/>
                  </a:solidFill>
                </a:rPr>
                <a:t>Example: </a:t>
              </a:r>
              <a:r>
                <a:rPr lang="en-US" sz="3200" b="0">
                  <a:solidFill>
                    <a:schemeClr val="tx1"/>
                  </a:solidFill>
                </a:rPr>
                <a:t>Find </a:t>
              </a:r>
              <a:r>
                <a:rPr lang="en-US" sz="3200">
                  <a:solidFill>
                    <a:srgbClr val="009999"/>
                  </a:solidFill>
                </a:rPr>
                <a:t>9</a:t>
              </a:r>
            </a:p>
          </p:txBody>
        </p:sp>
        <p:grpSp>
          <p:nvGrpSpPr>
            <p:cNvPr id="602124" name="Group 12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02125" name="Text Box 13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02126" name="Text Box 14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02127" name="Text Box 15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02128" name="Text Box 16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02129" name="Text Box 17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02130" name="Text Box 18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02131" name="Text Box 19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1585" name="Group 17"/>
          <p:cNvGrpSpPr>
            <a:grpSpLocks/>
          </p:cNvGrpSpPr>
          <p:nvPr/>
        </p:nvGrpSpPr>
        <p:grpSpPr bwMode="auto">
          <a:xfrm>
            <a:off x="1676400" y="4953000"/>
            <a:ext cx="5715000" cy="609600"/>
            <a:chOff x="1056" y="3154"/>
            <a:chExt cx="3600" cy="384"/>
          </a:xfrm>
        </p:grpSpPr>
        <p:sp>
          <p:nvSpPr>
            <p:cNvPr id="621586" name="AutoShape 18"/>
            <p:cNvSpPr>
              <a:spLocks noChangeArrowheads="1"/>
            </p:cNvSpPr>
            <p:nvPr/>
          </p:nvSpPr>
          <p:spPr bwMode="auto">
            <a:xfrm>
              <a:off x="1056" y="3154"/>
              <a:ext cx="3600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21587" name="Oval 19"/>
            <p:cNvSpPr>
              <a:spLocks noChangeArrowheads="1"/>
            </p:cNvSpPr>
            <p:nvPr/>
          </p:nvSpPr>
          <p:spPr bwMode="auto">
            <a:xfrm>
              <a:off x="2664" y="31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1588" name="Group 20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1589" name="Text Box 21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1590" name="Text Box 22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1591" name="Text Box 23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1592" name="Text Box 24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1593" name="Text Box 25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1594" name="Text Box 26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1595" name="Text Box 27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1596" name="AutoShape 28"/>
          <p:cNvSpPr>
            <a:spLocks noChangeArrowheads="1"/>
          </p:cNvSpPr>
          <p:nvPr/>
        </p:nvSpPr>
        <p:spPr bwMode="auto">
          <a:xfrm>
            <a:off x="304800" y="2971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2608" name="Group 16"/>
          <p:cNvGrpSpPr>
            <a:grpSpLocks/>
          </p:cNvGrpSpPr>
          <p:nvPr/>
        </p:nvGrpSpPr>
        <p:grpSpPr bwMode="auto">
          <a:xfrm>
            <a:off x="1774825" y="4953000"/>
            <a:ext cx="5616575" cy="609600"/>
            <a:chOff x="1118" y="3154"/>
            <a:chExt cx="3538" cy="384"/>
          </a:xfrm>
        </p:grpSpPr>
        <p:sp>
          <p:nvSpPr>
            <p:cNvPr id="622609" name="AutoShape 17"/>
            <p:cNvSpPr>
              <a:spLocks noChangeArrowheads="1"/>
            </p:cNvSpPr>
            <p:nvPr/>
          </p:nvSpPr>
          <p:spPr bwMode="auto">
            <a:xfrm>
              <a:off x="3120" y="3154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grpSp>
          <p:nvGrpSpPr>
            <p:cNvPr id="622610" name="Group 18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2611" name="Text Box 19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2612" name="Text Box 20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2613" name="Text Box 21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2614" name="Text Box 22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2615" name="Text Box 23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2616" name="Text Box 24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2617" name="Text Box 25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2618" name="AutoShape 26"/>
          <p:cNvSpPr>
            <a:spLocks noChangeArrowheads="1"/>
          </p:cNvSpPr>
          <p:nvPr/>
        </p:nvSpPr>
        <p:spPr bwMode="auto">
          <a:xfrm>
            <a:off x="304800" y="3505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3632" name="Group 16"/>
          <p:cNvGrpSpPr>
            <a:grpSpLocks/>
          </p:cNvGrpSpPr>
          <p:nvPr/>
        </p:nvGrpSpPr>
        <p:grpSpPr bwMode="auto">
          <a:xfrm>
            <a:off x="1774825" y="4953000"/>
            <a:ext cx="5616575" cy="609600"/>
            <a:chOff x="1118" y="3154"/>
            <a:chExt cx="3538" cy="384"/>
          </a:xfrm>
        </p:grpSpPr>
        <p:sp>
          <p:nvSpPr>
            <p:cNvPr id="623633" name="AutoShape 17"/>
            <p:cNvSpPr>
              <a:spLocks noChangeArrowheads="1"/>
            </p:cNvSpPr>
            <p:nvPr/>
          </p:nvSpPr>
          <p:spPr bwMode="auto">
            <a:xfrm>
              <a:off x="3120" y="3154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23634" name="Oval 18"/>
            <p:cNvSpPr>
              <a:spLocks noChangeArrowheads="1"/>
            </p:cNvSpPr>
            <p:nvPr/>
          </p:nvSpPr>
          <p:spPr bwMode="auto">
            <a:xfrm>
              <a:off x="3720" y="31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3635" name="Group 19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3636" name="Text Box 20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3637" name="Text Box 21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3638" name="Text Box 22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3639" name="Text Box 23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3640" name="Text Box 24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3641" name="Text Box 25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3642" name="Text Box 26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3643" name="AutoShape 27"/>
          <p:cNvSpPr>
            <a:spLocks noChangeArrowheads="1"/>
          </p:cNvSpPr>
          <p:nvPr/>
        </p:nvSpPr>
        <p:spPr bwMode="auto">
          <a:xfrm>
            <a:off x="304800" y="2971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4657" name="Group 17"/>
          <p:cNvGrpSpPr>
            <a:grpSpLocks/>
          </p:cNvGrpSpPr>
          <p:nvPr/>
        </p:nvGrpSpPr>
        <p:grpSpPr bwMode="auto">
          <a:xfrm>
            <a:off x="1774825" y="4953000"/>
            <a:ext cx="5518150" cy="609600"/>
            <a:chOff x="1118" y="3154"/>
            <a:chExt cx="3476" cy="384"/>
          </a:xfrm>
        </p:grpSpPr>
        <p:sp>
          <p:nvSpPr>
            <p:cNvPr id="624658" name="AutoShape 18"/>
            <p:cNvSpPr>
              <a:spLocks noChangeArrowheads="1"/>
            </p:cNvSpPr>
            <p:nvPr/>
          </p:nvSpPr>
          <p:spPr bwMode="auto">
            <a:xfrm>
              <a:off x="3120" y="3154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grpSp>
          <p:nvGrpSpPr>
            <p:cNvPr id="624659" name="Group 19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4660" name="Text Box 20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4661" name="Text Box 21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4662" name="Text Box 22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4663" name="Text Box 23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4664" name="Text Box 24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4665" name="Text Box 25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4666" name="Text Box 26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4667" name="AutoShape 27"/>
          <p:cNvSpPr>
            <a:spLocks noChangeArrowheads="1"/>
          </p:cNvSpPr>
          <p:nvPr/>
        </p:nvSpPr>
        <p:spPr bwMode="auto">
          <a:xfrm>
            <a:off x="304800" y="3505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5681" name="Group 17"/>
          <p:cNvGrpSpPr>
            <a:grpSpLocks/>
          </p:cNvGrpSpPr>
          <p:nvPr/>
        </p:nvGrpSpPr>
        <p:grpSpPr bwMode="auto">
          <a:xfrm>
            <a:off x="1774825" y="4953000"/>
            <a:ext cx="5518150" cy="609600"/>
            <a:chOff x="1118" y="3154"/>
            <a:chExt cx="3476" cy="384"/>
          </a:xfrm>
        </p:grpSpPr>
        <p:sp>
          <p:nvSpPr>
            <p:cNvPr id="625682" name="AutoShape 18"/>
            <p:cNvSpPr>
              <a:spLocks noChangeArrowheads="1"/>
            </p:cNvSpPr>
            <p:nvPr/>
          </p:nvSpPr>
          <p:spPr bwMode="auto">
            <a:xfrm>
              <a:off x="3120" y="3154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25683" name="Oval 19"/>
            <p:cNvSpPr>
              <a:spLocks noChangeArrowheads="1"/>
            </p:cNvSpPr>
            <p:nvPr/>
          </p:nvSpPr>
          <p:spPr bwMode="auto">
            <a:xfrm>
              <a:off x="3176" y="31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5684" name="Group 20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5685" name="Text Box 21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5686" name="Text Box 22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5687" name="Text Box 23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5688" name="Text Box 24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5689" name="Text Box 25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5690" name="Text Box 26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5691" name="Text Box 27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5692" name="AutoShape 28"/>
          <p:cNvSpPr>
            <a:spLocks noChangeArrowheads="1"/>
          </p:cNvSpPr>
          <p:nvPr/>
        </p:nvSpPr>
        <p:spPr bwMode="auto">
          <a:xfrm>
            <a:off x="304800" y="2971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693" name="AutoShape 29"/>
          <p:cNvSpPr>
            <a:spLocks noChangeArrowheads="1"/>
          </p:cNvSpPr>
          <p:nvPr/>
        </p:nvSpPr>
        <p:spPr bwMode="auto">
          <a:xfrm>
            <a:off x="5867400" y="4038600"/>
            <a:ext cx="2133600" cy="609600"/>
          </a:xfrm>
          <a:prstGeom prst="wedgeRoundRectCallout">
            <a:avLst>
              <a:gd name="adj1" fmla="val -52829"/>
              <a:gd name="adj2" fmla="val 95574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/>
              <a:t>Found!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 – overview of algorithm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467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 b="0">
                <a:solidFill>
                  <a:schemeClr val="tx1"/>
                </a:solidFill>
              </a:rPr>
              <a:t>1. Check middle element.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2511425" y="1768475"/>
            <a:ext cx="5108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Have two pointers </a:t>
            </a:r>
            <a:r>
              <a:rPr lang="en-US" b="0"/>
              <a:t>first</a:t>
            </a:r>
            <a:r>
              <a:rPr lang="en-US" b="0">
                <a:solidFill>
                  <a:srgbClr val="0000FF"/>
                </a:solidFill>
              </a:rPr>
              <a:t>, </a:t>
            </a:r>
            <a:r>
              <a:rPr lang="en-US" b="0"/>
              <a:t>last</a:t>
            </a:r>
            <a:r>
              <a:rPr lang="en-US" b="0">
                <a:solidFill>
                  <a:srgbClr val="0000FF"/>
                </a:solidFill>
              </a:rPr>
              <a:t> on two ends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of the sub-array being search</a:t>
            </a: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2514600" y="3048000"/>
            <a:ext cx="363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Here, </a:t>
            </a:r>
            <a:r>
              <a:rPr lang="en-US" b="0"/>
              <a:t>mid</a:t>
            </a:r>
            <a:r>
              <a:rPr lang="en-US" b="0">
                <a:solidFill>
                  <a:srgbClr val="0000FF"/>
                </a:solidFill>
              </a:rPr>
              <a:t> = (</a:t>
            </a:r>
            <a:r>
              <a:rPr lang="en-US" b="0"/>
              <a:t>first</a:t>
            </a:r>
            <a:r>
              <a:rPr lang="en-US" b="0">
                <a:solidFill>
                  <a:srgbClr val="0000FF"/>
                </a:solidFill>
              </a:rPr>
              <a:t> + </a:t>
            </a:r>
            <a:r>
              <a:rPr lang="en-US" b="0"/>
              <a:t>last</a:t>
            </a:r>
            <a:r>
              <a:rPr lang="en-US" b="0">
                <a:solidFill>
                  <a:srgbClr val="0000FF"/>
                </a:solidFill>
              </a:rPr>
              <a:t>) / 2;</a:t>
            </a:r>
          </a:p>
        </p:txBody>
      </p: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2514600" y="4114800"/>
            <a:ext cx="49799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Move </a:t>
            </a:r>
            <a:r>
              <a:rPr lang="en-US" b="0" i="1"/>
              <a:t>one</a:t>
            </a:r>
            <a:r>
              <a:rPr lang="en-US" b="0">
                <a:solidFill>
                  <a:srgbClr val="0000FF"/>
                </a:solidFill>
              </a:rPr>
              <a:t> of the two pointers to update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the sub-array being search.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   Either </a:t>
            </a:r>
            <a:r>
              <a:rPr lang="en-US" b="0"/>
              <a:t>last</a:t>
            </a:r>
            <a:r>
              <a:rPr lang="en-US" b="0">
                <a:solidFill>
                  <a:srgbClr val="0000FF"/>
                </a:solidFill>
              </a:rPr>
              <a:t> 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 </a:t>
            </a:r>
            <a:r>
              <a:rPr lang="en-US" b="0">
                <a:sym typeface="Wingdings" pitchFamily="1" charset="2"/>
              </a:rPr>
              <a:t>mid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– 1; 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  Or      </a:t>
            </a:r>
            <a:r>
              <a:rPr lang="en-US" b="0">
                <a:sym typeface="Wingdings" pitchFamily="1" charset="2"/>
              </a:rPr>
              <a:t>first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 </a:t>
            </a:r>
            <a:r>
              <a:rPr lang="en-US" b="0">
                <a:sym typeface="Wingdings" pitchFamily="1" charset="2"/>
              </a:rPr>
              <a:t>mid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+ 1;</a:t>
            </a:r>
            <a:endParaRPr lang="en-US" b="0">
              <a:solidFill>
                <a:srgbClr val="0000FF"/>
              </a:solidFill>
            </a:endParaRPr>
          </a:p>
        </p:txBody>
      </p:sp>
      <p:sp>
        <p:nvSpPr>
          <p:cNvPr id="620552" name="Text Box 8"/>
          <p:cNvSpPr txBox="1">
            <a:spLocks noChangeArrowheads="1"/>
          </p:cNvSpPr>
          <p:nvPr/>
        </p:nvSpPr>
        <p:spPr bwMode="auto">
          <a:xfrm>
            <a:off x="914400" y="3660775"/>
            <a:ext cx="7467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 b="0">
                <a:solidFill>
                  <a:schemeClr val="tx1"/>
                </a:solidFill>
              </a:rPr>
              <a:t>2. 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9" grpId="0"/>
      <p:bldP spid="620550" grpId="0"/>
      <p:bldP spid="6205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</a:t>
            </a:r>
            <a:r>
              <a:rPr lang="en-US" sz="3600" i="1"/>
              <a:t>Efficiency</a:t>
            </a:r>
            <a:r>
              <a:rPr lang="en-US"/>
              <a:t>, etc…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r>
              <a:rPr lang="en-US" sz="3000"/>
              <a:t>Efficiency</a:t>
            </a:r>
          </a:p>
          <a:p>
            <a:pPr lvl="1">
              <a:spcBef>
                <a:spcPct val="30000"/>
              </a:spcBef>
            </a:pPr>
            <a:r>
              <a:rPr lang="en-US"/>
              <a:t>The </a:t>
            </a:r>
            <a:r>
              <a:rPr lang="en-US" i="1">
                <a:solidFill>
                  <a:srgbClr val="0000FF"/>
                </a:solidFill>
              </a:rPr>
              <a:t>amount of time</a:t>
            </a:r>
            <a:r>
              <a:rPr lang="en-US"/>
              <a:t> the algorithm requires?</a:t>
            </a:r>
          </a:p>
          <a:p>
            <a:pPr lvl="1">
              <a:spcBef>
                <a:spcPct val="30000"/>
              </a:spcBef>
            </a:pPr>
            <a:r>
              <a:rPr lang="en-US"/>
              <a:t>The </a:t>
            </a:r>
            <a:r>
              <a:rPr lang="en-US" i="1">
                <a:solidFill>
                  <a:srgbClr val="0000FF"/>
                </a:solidFill>
              </a:rPr>
              <a:t>amount of space</a:t>
            </a:r>
            <a:r>
              <a:rPr lang="en-US"/>
              <a:t> the algorithm requires?</a:t>
            </a:r>
          </a:p>
          <a:p>
            <a:pPr lvl="1">
              <a:spcBef>
                <a:spcPct val="30000"/>
              </a:spcBef>
            </a:pPr>
            <a:r>
              <a:rPr lang="en-US"/>
              <a:t>The </a:t>
            </a:r>
            <a:r>
              <a:rPr lang="en-US" i="1">
                <a:solidFill>
                  <a:srgbClr val="0000FF"/>
                </a:solidFill>
              </a:rPr>
              <a:t>most important</a:t>
            </a:r>
            <a:r>
              <a:rPr lang="en-US"/>
              <a:t> attribute</a:t>
            </a:r>
          </a:p>
          <a:p>
            <a:pPr lvl="1">
              <a:spcBef>
                <a:spcPct val="30000"/>
              </a:spcBef>
            </a:pPr>
            <a:r>
              <a:rPr lang="en-US"/>
              <a:t>Especially for large-scale problems.</a:t>
            </a:r>
          </a:p>
          <a:p>
            <a:r>
              <a:rPr lang="en-US"/>
              <a:t>Well documented, multi-platform</a:t>
            </a:r>
          </a:p>
          <a:p>
            <a:pPr lvl="1">
              <a:spcBef>
                <a:spcPct val="30000"/>
              </a:spcBef>
            </a:pPr>
            <a:r>
              <a:rPr lang="en-US"/>
              <a:t>Is </a:t>
            </a:r>
            <a:r>
              <a:rPr lang="en-US" i="1">
                <a:solidFill>
                  <a:srgbClr val="0000FF"/>
                </a:solidFill>
              </a:rPr>
              <a:t>well-documented</a:t>
            </a:r>
            <a:r>
              <a:rPr lang="en-US"/>
              <a:t> with sufficient details</a:t>
            </a:r>
          </a:p>
          <a:p>
            <a:pPr lvl="1">
              <a:spcBef>
                <a:spcPct val="30000"/>
              </a:spcBef>
            </a:pPr>
            <a:r>
              <a:rPr lang="en-US"/>
              <a:t>Not OS-dependent, company-dependent, computer-dependent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2800"/>
              <a:t>Binary Search Algorithm (pseudo-code)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781050" y="1211263"/>
            <a:ext cx="7620000" cy="4994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u="sng">
                <a:solidFill>
                  <a:srgbClr val="FF3300"/>
                </a:solidFill>
                <a:latin typeface="Courier New" pitchFamily="1" charset="0"/>
              </a:rPr>
              <a:t>BinarySearch(A,n,x);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latin typeface="Courier New" pitchFamily="1" charset="0"/>
              </a:rPr>
              <a:t>(* search for x in a sorted array A[1..n] *)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first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last  n;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(first &lt;= last)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  mid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(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first + last) div 2;</a:t>
            </a:r>
            <a:endParaRPr lang="en-US" sz="2000">
              <a:solidFill>
                <a:srgbClr val="FF3300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(x = A[mid])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print “Found x in pos”, mid;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Stop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(x &lt; A[mid])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  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last  mid-1;</a:t>
            </a:r>
            <a:endParaRPr lang="en-US" sz="20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          else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first  mid+1;</a:t>
            </a:r>
            <a:endParaRPr lang="en-US" sz="20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       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print “x not found”;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704850"/>
          </a:xfrm>
        </p:spPr>
        <p:txBody>
          <a:bodyPr/>
          <a:lstStyle/>
          <a:p>
            <a:r>
              <a:rPr lang="en-US"/>
              <a:t>Binary Search – How fast is it?  (1/3)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23963"/>
            <a:ext cx="6107113" cy="1150937"/>
          </a:xfrm>
          <a:solidFill>
            <a:srgbClr val="CCECFF"/>
          </a:solidFill>
          <a:ln w="25400">
            <a:solidFill>
              <a:srgbClr val="0000CC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Starting with </a:t>
            </a:r>
            <a:r>
              <a:rPr lang="en-US" sz="2400" i="1"/>
              <a:t>n</a:t>
            </a:r>
            <a:r>
              <a:rPr lang="en-US" sz="2400"/>
              <a:t> numbers,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Binary search repeatedly halves the size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Until it reaches 1 element – to check</a:t>
            </a:r>
          </a:p>
        </p:txBody>
      </p:sp>
      <p:sp>
        <p:nvSpPr>
          <p:cNvPr id="675844" name="AutoShape 4"/>
          <p:cNvSpPr>
            <a:spLocks noChangeArrowheads="1"/>
          </p:cNvSpPr>
          <p:nvPr/>
        </p:nvSpPr>
        <p:spPr bwMode="auto">
          <a:xfrm>
            <a:off x="1019175" y="2495550"/>
            <a:ext cx="4803775" cy="31448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30188" indent="-230188" algn="l">
              <a:lnSpc>
                <a:spcPct val="90000"/>
              </a:lnSpc>
              <a:buSzPct val="75000"/>
              <a:buFont typeface="Wingdings" pitchFamily="1" charset="2"/>
              <a:buNone/>
            </a:pPr>
            <a:r>
              <a:rPr lang="en-US" sz="2000">
                <a:solidFill>
                  <a:srgbClr val="0000CC"/>
                </a:solidFill>
                <a:latin typeface="Arial" pitchFamily="1" charset="0"/>
              </a:rPr>
              <a:t>Eg: When </a:t>
            </a:r>
            <a:r>
              <a:rPr lang="en-US" sz="2000" i="1">
                <a:solidFill>
                  <a:srgbClr val="0000CC"/>
                </a:solidFill>
                <a:latin typeface="Arial" pitchFamily="1" charset="0"/>
              </a:rPr>
              <a:t>n </a:t>
            </a:r>
            <a:r>
              <a:rPr lang="en-US" sz="2000">
                <a:solidFill>
                  <a:srgbClr val="0000CC"/>
                </a:solidFill>
                <a:latin typeface="Arial" pitchFamily="1" charset="0"/>
              </a:rPr>
              <a:t>= 100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1 step, size is </a:t>
            </a:r>
            <a:r>
              <a:rPr lang="en-GB" sz="2000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50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2 steps, size is </a:t>
            </a:r>
            <a:r>
              <a:rPr lang="en-GB" sz="2000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25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3 steps, size is </a:t>
            </a:r>
            <a:r>
              <a:rPr lang="en-GB" sz="2000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12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4 steps, size is </a:t>
            </a:r>
            <a:r>
              <a:rPr lang="en-GB" sz="2000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6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5 steps, size is </a:t>
            </a:r>
            <a:r>
              <a:rPr lang="en-GB" sz="2000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3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6 steps, size is </a:t>
            </a:r>
            <a:r>
              <a:rPr lang="en-GB" sz="2000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1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One last comparison, DONE!!</a:t>
            </a:r>
          </a:p>
        </p:txBody>
      </p:sp>
      <p:sp>
        <p:nvSpPr>
          <p:cNvPr id="675845" name="AutoShape 5"/>
          <p:cNvSpPr>
            <a:spLocks noChangeArrowheads="1"/>
          </p:cNvSpPr>
          <p:nvPr/>
        </p:nvSpPr>
        <p:spPr bwMode="auto">
          <a:xfrm>
            <a:off x="6157913" y="2628900"/>
            <a:ext cx="2465387" cy="1192213"/>
          </a:xfrm>
          <a:prstGeom prst="wedgeRoundRectCallout">
            <a:avLst>
              <a:gd name="adj1" fmla="val -128366"/>
              <a:gd name="adj2" fmla="val -31356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/>
              <a:t> 7 = log</a:t>
            </a:r>
            <a:r>
              <a:rPr lang="en-US" sz="2000" baseline="-25000"/>
              <a:t>2</a:t>
            </a:r>
            <a:r>
              <a:rPr lang="en-US" sz="2000"/>
              <a:t>100 steps;</a:t>
            </a:r>
            <a:br>
              <a:rPr lang="en-US" sz="2000"/>
            </a:br>
            <a:r>
              <a:rPr lang="en-US" sz="2000"/>
              <a:t> </a:t>
            </a:r>
            <a:r>
              <a:rPr lang="en-US" sz="2000">
                <a:solidFill>
                  <a:srgbClr val="008000"/>
                </a:solidFill>
              </a:rPr>
              <a:t>[Déjà vu?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  </a:t>
            </a:r>
            <a:r>
              <a:rPr lang="en-US" sz="2000">
                <a:solidFill>
                  <a:srgbClr val="008000"/>
                </a:solidFill>
              </a:rPr>
              <a:t>repeated-halving]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uiExpand="1" build="p" animBg="1"/>
      <p:bldP spid="675844" grpId="0" uiExpand="1" build="p" animBg="1"/>
      <p:bldP spid="6758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27" name="Rectangle 35"/>
          <p:cNvSpPr>
            <a:spLocks noChangeArrowheads="1"/>
          </p:cNvSpPr>
          <p:nvPr/>
        </p:nvSpPr>
        <p:spPr bwMode="auto">
          <a:xfrm>
            <a:off x="762000" y="1223963"/>
            <a:ext cx="6107113" cy="1150937"/>
          </a:xfrm>
          <a:prstGeom prst="rect">
            <a:avLst/>
          </a:prstGeom>
          <a:solidFill>
            <a:srgbClr val="CCECFF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Starting with </a:t>
            </a:r>
            <a:r>
              <a:rPr lang="en-US" i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 numbers, 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Binary search repeatedly halves the size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Until it reaches 1 element – to check</a:t>
            </a:r>
          </a:p>
        </p:txBody>
      </p:sp>
      <p:sp>
        <p:nvSpPr>
          <p:cNvPr id="673797" name="AutoShape 5"/>
          <p:cNvSpPr>
            <a:spLocks noChangeArrowheads="1"/>
          </p:cNvSpPr>
          <p:nvPr/>
        </p:nvSpPr>
        <p:spPr bwMode="auto">
          <a:xfrm>
            <a:off x="6772275" y="2157413"/>
            <a:ext cx="2008188" cy="803275"/>
          </a:xfrm>
          <a:prstGeom prst="wedgeRoundRectCallout">
            <a:avLst>
              <a:gd name="adj1" fmla="val -74505"/>
              <a:gd name="adj2" fmla="val -54940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/>
              <a:t># steps = lg </a:t>
            </a:r>
            <a:r>
              <a:rPr lang="en-US" sz="2000" i="1"/>
              <a:t>n</a:t>
            </a:r>
            <a:r>
              <a:rPr lang="en-US" sz="2000"/>
              <a:t>   </a:t>
            </a:r>
            <a:br>
              <a:rPr lang="en-US" sz="2000"/>
            </a:br>
            <a:r>
              <a:rPr lang="en-US" sz="2000"/>
              <a:t>            = log</a:t>
            </a:r>
            <a:r>
              <a:rPr lang="en-US" sz="2000" baseline="-25000"/>
              <a:t>2</a:t>
            </a:r>
            <a:r>
              <a:rPr lang="en-US" sz="2000" i="1"/>
              <a:t>n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673829" name="Rectangle 37"/>
          <p:cNvSpPr>
            <a:spLocks noChangeArrowheads="1"/>
          </p:cNvSpPr>
          <p:nvPr/>
        </p:nvSpPr>
        <p:spPr bwMode="auto">
          <a:xfrm>
            <a:off x="762000" y="2819400"/>
            <a:ext cx="718661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Binary Search has complexity</a:t>
            </a:r>
          </a:p>
          <a:p>
            <a:pPr marL="866775" lvl="1" indent="-384175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T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 = </a:t>
            </a:r>
            <a:r>
              <a:rPr lang="en-US" sz="22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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 lg 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</a:t>
            </a:r>
          </a:p>
        </p:txBody>
      </p:sp>
      <p:sp>
        <p:nvSpPr>
          <p:cNvPr id="67385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762000" y="4038600"/>
            <a:ext cx="6872288" cy="1863725"/>
          </a:xfrm>
          <a:noFill/>
          <a:ln/>
        </p:spPr>
        <p:txBody>
          <a:bodyPr/>
          <a:lstStyle/>
          <a:p>
            <a:r>
              <a:rPr lang="en-US" sz="2400"/>
              <a:t>Recall facts about </a:t>
            </a:r>
            <a:r>
              <a:rPr lang="en-US" sz="2400" i="1">
                <a:solidFill>
                  <a:srgbClr val="FF3300"/>
                </a:solidFill>
              </a:rPr>
              <a:t>T</a:t>
            </a:r>
            <a:r>
              <a:rPr lang="en-US" sz="2400">
                <a:solidFill>
                  <a:srgbClr val="FF3300"/>
                </a:solidFill>
              </a:rPr>
              <a:t>(</a:t>
            </a:r>
            <a:r>
              <a:rPr lang="en-US" sz="2400" i="1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) = lg </a:t>
            </a:r>
            <a:r>
              <a:rPr lang="en-US" sz="2400" i="1">
                <a:solidFill>
                  <a:srgbClr val="FF3300"/>
                </a:solidFill>
              </a:rPr>
              <a:t>n</a:t>
            </a:r>
            <a:r>
              <a:rPr lang="en-US" sz="2400"/>
              <a:t>  </a:t>
            </a:r>
          </a:p>
          <a:p>
            <a:pPr lvl="1">
              <a:buFont typeface="Monotype Sorts" pitchFamily="1" charset="2"/>
              <a:buNone/>
            </a:pPr>
            <a:r>
              <a:rPr lang="en-US" sz="2000"/>
              <a:t>When  2</a:t>
            </a:r>
            <a:r>
              <a:rPr lang="en-US" sz="2000" i="1" baseline="30000"/>
              <a:t>k</a:t>
            </a:r>
            <a:r>
              <a:rPr lang="en-US" sz="2000"/>
              <a:t> = </a:t>
            </a:r>
            <a:r>
              <a:rPr lang="en-US" sz="2000" i="1"/>
              <a:t>n</a:t>
            </a:r>
            <a:r>
              <a:rPr lang="en-US" sz="2000"/>
              <a:t>                        </a:t>
            </a:r>
            <a:r>
              <a:rPr lang="en-US" sz="2000">
                <a:solidFill>
                  <a:srgbClr val="0000CC"/>
                </a:solidFill>
              </a:rPr>
              <a:t>[after taking lg-base-2]</a:t>
            </a:r>
          </a:p>
          <a:p>
            <a:pPr lvl="1">
              <a:buFont typeface="Monotype Sorts" pitchFamily="1" charset="2"/>
              <a:buNone/>
            </a:pPr>
            <a:r>
              <a:rPr lang="en-US" sz="2000"/>
              <a:t>             </a:t>
            </a:r>
            <a:r>
              <a:rPr lang="en-US" sz="2000" i="1"/>
              <a:t>k</a:t>
            </a:r>
            <a:r>
              <a:rPr lang="en-US" sz="2000"/>
              <a:t> = log</a:t>
            </a:r>
            <a:r>
              <a:rPr lang="en-US" sz="2000" baseline="-25000"/>
              <a:t>2</a:t>
            </a:r>
            <a:r>
              <a:rPr lang="en-US" sz="2000" i="1"/>
              <a:t>n </a:t>
            </a:r>
            <a:r>
              <a:rPr lang="en-US" sz="2000"/>
              <a:t> or  lg </a:t>
            </a:r>
            <a:r>
              <a:rPr lang="en-US" sz="2000" i="1"/>
              <a:t>n  </a:t>
            </a:r>
            <a:endParaRPr lang="en-US" sz="2000"/>
          </a:p>
          <a:p>
            <a:pPr lvl="1">
              <a:buFont typeface="Monotype Sorts" pitchFamily="1" charset="2"/>
              <a:buNone/>
            </a:pPr>
            <a:r>
              <a:rPr lang="en-US" sz="2000"/>
              <a:t>                </a:t>
            </a:r>
            <a:r>
              <a:rPr lang="en-US" sz="2000">
                <a:solidFill>
                  <a:srgbClr val="008000"/>
                </a:solidFill>
              </a:rPr>
              <a:t>=</a:t>
            </a:r>
            <a:r>
              <a:rPr lang="en-US" sz="2000"/>
              <a:t>  </a:t>
            </a:r>
            <a:r>
              <a:rPr lang="en-US" sz="2000">
                <a:solidFill>
                  <a:srgbClr val="008000"/>
                </a:solidFill>
              </a:rPr>
              <a:t># of steps of repeated-halving</a:t>
            </a:r>
          </a:p>
        </p:txBody>
      </p:sp>
      <p:sp>
        <p:nvSpPr>
          <p:cNvPr id="673860" name="Rectangle 68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704850"/>
          </a:xfrm>
          <a:noFill/>
          <a:ln/>
        </p:spPr>
        <p:txBody>
          <a:bodyPr/>
          <a:lstStyle/>
          <a:p>
            <a:r>
              <a:rPr lang="en-US"/>
              <a:t>Binary Search – How fast is it?  (2/3)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7" grpId="0" animBg="1"/>
      <p:bldP spid="673829" grpId="0"/>
      <p:bldP spid="67385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762000" y="1223963"/>
            <a:ext cx="6107113" cy="1150937"/>
          </a:xfrm>
          <a:prstGeom prst="rect">
            <a:avLst/>
          </a:prstGeom>
          <a:solidFill>
            <a:srgbClr val="CCECFF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Starting with </a:t>
            </a:r>
            <a:r>
              <a:rPr lang="en-US" i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 numbers, 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Binary search repeatedly halves the size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Until it reaches 1 element – to check</a:t>
            </a:r>
          </a:p>
        </p:txBody>
      </p:sp>
      <p:sp>
        <p:nvSpPr>
          <p:cNvPr id="678916" name="AutoShape 4"/>
          <p:cNvSpPr>
            <a:spLocks noChangeArrowheads="1"/>
          </p:cNvSpPr>
          <p:nvPr/>
        </p:nvSpPr>
        <p:spPr bwMode="auto">
          <a:xfrm>
            <a:off x="6772275" y="2157413"/>
            <a:ext cx="2008188" cy="803275"/>
          </a:xfrm>
          <a:prstGeom prst="wedgeRoundRectCallout">
            <a:avLst>
              <a:gd name="adj1" fmla="val -74505"/>
              <a:gd name="adj2" fmla="val -54940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/>
              <a:t># steps = lg </a:t>
            </a:r>
            <a:r>
              <a:rPr lang="en-US" sz="2000" i="1"/>
              <a:t>n</a:t>
            </a:r>
            <a:r>
              <a:rPr lang="en-US" sz="2000"/>
              <a:t>   </a:t>
            </a:r>
            <a:br>
              <a:rPr lang="en-US" sz="2000"/>
            </a:br>
            <a:r>
              <a:rPr lang="en-US" sz="2000"/>
              <a:t>            = log</a:t>
            </a:r>
            <a:r>
              <a:rPr lang="en-US" sz="2000" baseline="-25000"/>
              <a:t>2</a:t>
            </a:r>
            <a:r>
              <a:rPr lang="en-US" sz="2000" i="1"/>
              <a:t>n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762000" y="2895600"/>
            <a:ext cx="718661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Binary Search has complexity</a:t>
            </a:r>
          </a:p>
          <a:p>
            <a:pPr marL="866775" lvl="1" indent="-384175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T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 = </a:t>
            </a:r>
            <a:r>
              <a:rPr lang="en-US" sz="22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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 lg 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</a:t>
            </a:r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762000" y="4027488"/>
            <a:ext cx="7186613" cy="54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i="1">
                <a:solidFill>
                  <a:srgbClr val="0000CC"/>
                </a:solidFill>
                <a:latin typeface="Arial" pitchFamily="1" charset="0"/>
              </a:rPr>
              <a:t>T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(</a:t>
            </a:r>
            <a:r>
              <a:rPr lang="en-US" i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) = </a:t>
            </a:r>
            <a:r>
              <a:rPr lang="en-US" sz="2600">
                <a:solidFill>
                  <a:srgbClr val="0000CC"/>
                </a:solidFill>
                <a:latin typeface="Arial" pitchFamily="1" charset="0"/>
                <a:sym typeface="Symbol" pitchFamily="1" charset="2"/>
              </a:rPr>
              <a:t>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(lg </a:t>
            </a:r>
            <a:r>
              <a:rPr lang="en-US" i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)  is very </a:t>
            </a:r>
            <a:r>
              <a:rPr lang="en-US" i="1">
                <a:solidFill>
                  <a:srgbClr val="0000CC"/>
                </a:solidFill>
                <a:latin typeface="Arial" pitchFamily="1" charset="0"/>
              </a:rPr>
              <a:t>fast</a:t>
            </a:r>
            <a:r>
              <a:rPr lang="en-US">
                <a:solidFill>
                  <a:srgbClr val="0000CC"/>
                </a:solidFill>
                <a:latin typeface="Arial" pitchFamily="1" charset="0"/>
              </a:rPr>
              <a:t>!  </a:t>
            </a:r>
            <a:endParaRPr lang="en-US">
              <a:solidFill>
                <a:srgbClr val="008000"/>
              </a:solidFill>
              <a:latin typeface="Arial" pitchFamily="1" charset="0"/>
            </a:endParaRPr>
          </a:p>
        </p:txBody>
      </p:sp>
      <p:graphicFrame>
        <p:nvGraphicFramePr>
          <p:cNvPr id="678919" name="Group 7"/>
          <p:cNvGraphicFramePr>
            <a:graphicFrameLocks noGrp="1"/>
          </p:cNvGraphicFramePr>
          <p:nvPr/>
        </p:nvGraphicFramePr>
        <p:xfrm>
          <a:off x="1524000" y="4648200"/>
          <a:ext cx="3929063" cy="1352550"/>
        </p:xfrm>
        <a:graphic>
          <a:graphicData uri="http://schemas.openxmlformats.org/drawingml/2006/table">
            <a:tbl>
              <a:tblPr/>
              <a:tblGrid>
                <a:gridCol w="2519363"/>
                <a:gridCol w="14097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(# of element)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) = lg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1,000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1,000,000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1,000,000,000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78937" name="Rectangle 25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704850"/>
          </a:xfrm>
          <a:noFill/>
          <a:ln/>
        </p:spPr>
        <p:txBody>
          <a:bodyPr/>
          <a:lstStyle/>
          <a:p>
            <a:r>
              <a:rPr lang="en-US"/>
              <a:t>Binary Search – How fast is it?  (3/3)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Searching Algorithms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186613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Sequential Search (Alg):</a:t>
            </a:r>
          </a:p>
          <a:p>
            <a:pPr lvl="1">
              <a:lnSpc>
                <a:spcPct val="80000"/>
              </a:lnSpc>
            </a:pPr>
            <a:r>
              <a:rPr lang="en-US"/>
              <a:t> Worst Case:  	 </a:t>
            </a:r>
            <a:r>
              <a:rPr lang="en-US" i="1"/>
              <a:t>n</a:t>
            </a:r>
            <a:r>
              <a:rPr lang="en-US"/>
              <a:t>   comparisons</a:t>
            </a:r>
          </a:p>
          <a:p>
            <a:pPr lvl="1">
              <a:lnSpc>
                <a:spcPct val="80000"/>
              </a:lnSpc>
            </a:pPr>
            <a:r>
              <a:rPr lang="en-US"/>
              <a:t> Best Case:  		 1   comparison</a:t>
            </a:r>
          </a:p>
          <a:p>
            <a:pPr lvl="1">
              <a:lnSpc>
                <a:spcPct val="80000"/>
              </a:lnSpc>
            </a:pPr>
            <a:r>
              <a:rPr lang="en-US"/>
              <a:t> Avg Case:  		</a:t>
            </a:r>
            <a:r>
              <a:rPr lang="en-US" i="1"/>
              <a:t>n</a:t>
            </a:r>
            <a:r>
              <a:rPr lang="en-US"/>
              <a:t>/2 comparisons</a:t>
            </a:r>
          </a:p>
          <a:p>
            <a:pPr>
              <a:lnSpc>
                <a:spcPct val="80000"/>
              </a:lnSpc>
            </a:pPr>
            <a:r>
              <a:rPr lang="en-US"/>
              <a:t>Binary Search (Alg):</a:t>
            </a:r>
          </a:p>
          <a:p>
            <a:pPr lvl="1">
              <a:lnSpc>
                <a:spcPct val="80000"/>
              </a:lnSpc>
            </a:pPr>
            <a:r>
              <a:rPr lang="en-US"/>
              <a:t>Worst Case: 		lg </a:t>
            </a:r>
            <a:r>
              <a:rPr lang="en-US" i="1"/>
              <a:t>n</a:t>
            </a:r>
            <a:r>
              <a:rPr lang="en-US"/>
              <a:t> comparisons</a:t>
            </a:r>
          </a:p>
          <a:p>
            <a:pPr lvl="1">
              <a:lnSpc>
                <a:spcPct val="80000"/>
              </a:lnSpc>
            </a:pPr>
            <a:r>
              <a:rPr lang="en-US"/>
              <a:t> Best Case:  		    1 comparison</a:t>
            </a:r>
          </a:p>
          <a:p>
            <a:pPr lvl="1">
              <a:lnSpc>
                <a:spcPct val="80000"/>
              </a:lnSpc>
            </a:pPr>
            <a:r>
              <a:rPr lang="en-US"/>
              <a:t> Avg Case:  		lg </a:t>
            </a:r>
            <a:r>
              <a:rPr lang="en-US" i="1"/>
              <a:t>n</a:t>
            </a:r>
            <a:r>
              <a:rPr lang="en-US"/>
              <a:t> comparisons*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381000" y="4748213"/>
            <a:ext cx="7924800" cy="1493837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30000"/>
              </a:spcBef>
            </a:pPr>
            <a:r>
              <a:rPr lang="en-US" sz="1800">
                <a:solidFill>
                  <a:srgbClr val="FF3300"/>
                </a:solidFill>
              </a:rPr>
              <a:t>* </a:t>
            </a:r>
            <a:r>
              <a:rPr lang="en-US" sz="2000" i="1">
                <a:solidFill>
                  <a:srgbClr val="FF3300"/>
                </a:solidFill>
              </a:rPr>
              <a:t>How to get the Average Case</a:t>
            </a:r>
            <a:r>
              <a:rPr lang="en-US" sz="1800">
                <a:solidFill>
                  <a:srgbClr val="FF3300"/>
                </a:solidFill>
              </a:rPr>
              <a:t>?  </a:t>
            </a:r>
            <a:r>
              <a:rPr lang="en-US" sz="2000">
                <a:solidFill>
                  <a:srgbClr val="FF3300"/>
                </a:solidFill>
              </a:rPr>
              <a:t>Answer:</a:t>
            </a:r>
            <a:r>
              <a:rPr lang="en-US" sz="1800">
                <a:solidFill>
                  <a:srgbClr val="FF3300"/>
                </a:solidFill>
              </a:rPr>
              <a:t> using mathematical analysis.</a:t>
            </a:r>
          </a:p>
          <a:p>
            <a:pPr lvl="2" algn="l">
              <a:spcBef>
                <a:spcPct val="30000"/>
              </a:spcBef>
              <a:buFontTx/>
              <a:buChar char="•"/>
            </a:pPr>
            <a:r>
              <a:rPr lang="en-US" sz="1800" i="1">
                <a:solidFill>
                  <a:srgbClr val="009900"/>
                </a:solidFill>
              </a:rPr>
              <a:t> This is OK </a:t>
            </a:r>
            <a:r>
              <a:rPr lang="en-US" sz="1800">
                <a:solidFill>
                  <a:srgbClr val="009900"/>
                </a:solidFill>
              </a:rPr>
              <a:t>(</a:t>
            </a:r>
            <a:r>
              <a:rPr lang="en-US" sz="1800" i="1">
                <a:solidFill>
                  <a:srgbClr val="009900"/>
                </a:solidFill>
              </a:rPr>
              <a:t>do-able</a:t>
            </a:r>
            <a:r>
              <a:rPr lang="en-US" sz="1800">
                <a:solidFill>
                  <a:srgbClr val="009900"/>
                </a:solidFill>
              </a:rPr>
              <a:t>)</a:t>
            </a:r>
            <a:r>
              <a:rPr lang="en-US" sz="1800" i="1">
                <a:solidFill>
                  <a:srgbClr val="009900"/>
                </a:solidFill>
              </a:rPr>
              <a:t> for small n </a:t>
            </a:r>
            <a:r>
              <a:rPr lang="en-US" sz="1800">
                <a:solidFill>
                  <a:srgbClr val="009900"/>
                </a:solidFill>
              </a:rPr>
              <a:t>(</a:t>
            </a:r>
            <a:r>
              <a:rPr lang="en-US" sz="1800" i="1">
                <a:solidFill>
                  <a:srgbClr val="009900"/>
                </a:solidFill>
              </a:rPr>
              <a:t>see example in tutorial</a:t>
            </a:r>
            <a:r>
              <a:rPr lang="en-US" sz="1800">
                <a:solidFill>
                  <a:srgbClr val="009900"/>
                </a:solidFill>
              </a:rPr>
              <a:t>)</a:t>
            </a:r>
            <a:r>
              <a:rPr lang="en-US" sz="1800" i="1">
                <a:solidFill>
                  <a:srgbClr val="009900"/>
                </a:solidFill>
              </a:rPr>
              <a:t>.</a:t>
            </a:r>
          </a:p>
          <a:p>
            <a:pPr lvl="2" algn="l">
              <a:spcBef>
                <a:spcPct val="30000"/>
              </a:spcBef>
            </a:pPr>
            <a:r>
              <a:rPr lang="en-US" sz="1800">
                <a:solidFill>
                  <a:srgbClr val="FF3300"/>
                </a:solidFill>
              </a:rPr>
              <a:t>     (</a:t>
            </a:r>
            <a:r>
              <a:rPr lang="en-US" sz="1800" i="1">
                <a:solidFill>
                  <a:srgbClr val="FF3300"/>
                </a:solidFill>
              </a:rPr>
              <a:t>Read Sect 3.4.2 of </a:t>
            </a:r>
            <a:r>
              <a:rPr lang="en-US" sz="1800">
                <a:solidFill>
                  <a:srgbClr val="FF3300"/>
                </a:solidFill>
              </a:rPr>
              <a:t>[</a:t>
            </a:r>
            <a:r>
              <a:rPr lang="en-US" sz="1800" i="1">
                <a:solidFill>
                  <a:srgbClr val="FF3300"/>
                </a:solidFill>
              </a:rPr>
              <a:t>SG3</a:t>
            </a:r>
            <a:r>
              <a:rPr lang="en-US" sz="1800">
                <a:solidFill>
                  <a:srgbClr val="FF3300"/>
                </a:solidFill>
              </a:rPr>
              <a:t>])</a:t>
            </a:r>
            <a:r>
              <a:rPr lang="en-US" sz="1800" i="1">
                <a:solidFill>
                  <a:srgbClr val="009900"/>
                </a:solidFill>
              </a:rPr>
              <a:t> </a:t>
            </a:r>
          </a:p>
          <a:p>
            <a:pPr lvl="2" algn="l">
              <a:spcBef>
                <a:spcPct val="30000"/>
              </a:spcBef>
              <a:buFontTx/>
              <a:buChar char="•"/>
            </a:pPr>
            <a:r>
              <a:rPr lang="en-US" sz="1800" i="1">
                <a:solidFill>
                  <a:srgbClr val="009900"/>
                </a:solidFill>
              </a:rPr>
              <a:t> For general n, analysis is complex </a:t>
            </a:r>
            <a:r>
              <a:rPr lang="en-US" sz="1800">
                <a:solidFill>
                  <a:srgbClr val="009900"/>
                </a:solidFill>
              </a:rPr>
              <a:t>(</a:t>
            </a:r>
            <a:r>
              <a:rPr lang="en-US" sz="1800" i="1">
                <a:solidFill>
                  <a:srgbClr val="009900"/>
                </a:solidFill>
              </a:rPr>
              <a:t>beyond the scope of this course</a:t>
            </a:r>
            <a:r>
              <a:rPr lang="en-US" sz="1800">
                <a:solidFill>
                  <a:srgbClr val="009900"/>
                </a:solidFill>
              </a:rPr>
              <a:t>)</a:t>
            </a: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9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019175"/>
            <a:ext cx="5867400" cy="4619625"/>
          </a:xfrm>
          <a:noFill/>
          <a:ln/>
        </p:spPr>
      </p:pic>
      <p:sp>
        <p:nvSpPr>
          <p:cNvPr id="6440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86400"/>
            <a:ext cx="8229600" cy="533400"/>
          </a:xfrm>
          <a:noFill/>
        </p:spPr>
        <p:txBody>
          <a:bodyPr anchor="ctr"/>
          <a:lstStyle/>
          <a:p>
            <a:pPr algn="ctr"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3.21.  A Comparison of n and lg n</a:t>
            </a:r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  <a:noFill/>
          <a:ln/>
        </p:spPr>
        <p:txBody>
          <a:bodyPr/>
          <a:lstStyle/>
          <a:p>
            <a:r>
              <a:rPr lang="en-US"/>
              <a:t>Comparison: order </a:t>
            </a:r>
            <a:r>
              <a:rPr lang="en-US" i="1"/>
              <a:t>n</a:t>
            </a:r>
            <a:r>
              <a:rPr lang="en-US"/>
              <a:t>  vs  order lg </a:t>
            </a:r>
            <a:r>
              <a:rPr lang="en-US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</p:spPr>
        <p:txBody>
          <a:bodyPr/>
          <a:lstStyle/>
          <a:p>
            <a:r>
              <a:rPr lang="en-US"/>
              <a:t>Complexity of Algorithms… 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725" y="1265238"/>
            <a:ext cx="7772400" cy="4581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/>
              <a:t>Logarithmic Time Algorithm</a:t>
            </a:r>
          </a:p>
          <a:p>
            <a:pPr lvl="1">
              <a:lnSpc>
                <a:spcPct val="90000"/>
              </a:lnSpc>
            </a:pPr>
            <a:r>
              <a:rPr lang="en-GB"/>
              <a:t>Binary Search   –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GB"/>
              <a:t>(lg </a:t>
            </a:r>
            <a:r>
              <a:rPr lang="en-GB" i="1"/>
              <a:t>n</a:t>
            </a:r>
            <a:r>
              <a:rPr lang="en-GB"/>
              <a:t>) time </a:t>
            </a:r>
          </a:p>
          <a:p>
            <a:pPr>
              <a:lnSpc>
                <a:spcPct val="80000"/>
              </a:lnSpc>
            </a:pPr>
            <a:r>
              <a:rPr lang="en-GB"/>
              <a:t>A Linear Time Algorithm</a:t>
            </a:r>
          </a:p>
          <a:p>
            <a:pPr lvl="1">
              <a:lnSpc>
                <a:spcPct val="90000"/>
              </a:lnSpc>
            </a:pPr>
            <a:r>
              <a:rPr lang="en-GB"/>
              <a:t>Sum(A,</a:t>
            </a:r>
            <a:r>
              <a:rPr lang="en-GB" i="1"/>
              <a:t>n</a:t>
            </a:r>
            <a:r>
              <a:rPr lang="en-GB"/>
              <a:t>)   –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GB"/>
              <a:t>(</a:t>
            </a:r>
            <a:r>
              <a:rPr lang="en-GB" i="1"/>
              <a:t>n</a:t>
            </a:r>
            <a:r>
              <a:rPr lang="en-GB"/>
              <a:t>) time </a:t>
            </a:r>
          </a:p>
          <a:p>
            <a:pPr lvl="1">
              <a:lnSpc>
                <a:spcPct val="90000"/>
              </a:lnSpc>
            </a:pPr>
            <a:r>
              <a:rPr lang="en-GB"/>
              <a:t>Sequential-Search(A,n,x)   –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GB"/>
              <a:t>(</a:t>
            </a:r>
            <a:r>
              <a:rPr lang="en-GB" i="1"/>
              <a:t>n</a:t>
            </a:r>
            <a:r>
              <a:rPr lang="en-GB"/>
              <a:t>) time</a:t>
            </a:r>
          </a:p>
          <a:p>
            <a:pPr>
              <a:lnSpc>
                <a:spcPct val="80000"/>
              </a:lnSpc>
            </a:pPr>
            <a:r>
              <a:rPr lang="en-GB"/>
              <a:t>A Quadratic Time Algorithm</a:t>
            </a:r>
          </a:p>
          <a:p>
            <a:pPr lvl="1">
              <a:lnSpc>
                <a:spcPct val="90000"/>
              </a:lnSpc>
            </a:pPr>
            <a:r>
              <a:rPr lang="en-GB"/>
              <a:t>Selection Sort   –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GB"/>
              <a:t>(</a:t>
            </a:r>
            <a:r>
              <a:rPr lang="en-GB" i="1"/>
              <a:t>n</a:t>
            </a:r>
            <a:r>
              <a:rPr lang="en-GB" baseline="30000"/>
              <a:t>2</a:t>
            </a:r>
            <a:r>
              <a:rPr lang="en-GB"/>
              <a:t>) time</a:t>
            </a:r>
          </a:p>
          <a:p>
            <a:pPr>
              <a:lnSpc>
                <a:spcPct val="80000"/>
              </a:lnSpc>
            </a:pPr>
            <a:r>
              <a:rPr lang="en-GB"/>
              <a:t>An Exponential Time Algorithm</a:t>
            </a:r>
          </a:p>
          <a:p>
            <a:pPr lvl="1">
              <a:lnSpc>
                <a:spcPct val="90000"/>
              </a:lnSpc>
            </a:pPr>
            <a:r>
              <a:rPr lang="en-GB"/>
              <a:t>All-Subsets(A,</a:t>
            </a:r>
            <a:r>
              <a:rPr lang="en-GB" i="1"/>
              <a:t>n</a:t>
            </a:r>
            <a:r>
              <a:rPr lang="en-GB"/>
              <a:t>)   – </a:t>
            </a:r>
            <a:r>
              <a:rPr lang="en-US" sz="2600">
                <a:sym typeface="Symbol" pitchFamily="1" charset="2"/>
              </a:rPr>
              <a:t></a:t>
            </a:r>
            <a:r>
              <a:rPr lang="en-GB"/>
              <a:t>(2</a:t>
            </a:r>
            <a:r>
              <a:rPr lang="en-GB" i="1" baseline="30000"/>
              <a:t>n</a:t>
            </a:r>
            <a:r>
              <a:rPr lang="en-GB"/>
              <a:t>)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252538" y="5186363"/>
            <a:ext cx="6292850" cy="447675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/>
              <a:t>Figure 3.22: Summary of Time Efficiency</a:t>
            </a:r>
          </a:p>
        </p:txBody>
      </p:sp>
      <p:pic>
        <p:nvPicPr>
          <p:cNvPr id="645123" name="Picture 3" descr="SchnGerst_f03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872"/>
          <a:stretch>
            <a:fillRect/>
          </a:stretch>
        </p:blipFill>
        <p:spPr>
          <a:xfrm>
            <a:off x="1176338" y="1338263"/>
            <a:ext cx="6380162" cy="3697287"/>
          </a:xfrm>
          <a:noFill/>
          <a:ln/>
        </p:spPr>
      </p:pic>
      <p:sp>
        <p:nvSpPr>
          <p:cNvPr id="64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  <a:noFill/>
          <a:ln/>
        </p:spPr>
        <p:txBody>
          <a:bodyPr/>
          <a:lstStyle/>
          <a:p>
            <a:r>
              <a:rPr lang="en-US"/>
              <a:t>Complexity of Time Efficiency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ChangeArrowheads="1"/>
          </p:cNvSpPr>
          <p:nvPr/>
        </p:nvSpPr>
        <p:spPr bwMode="auto">
          <a:xfrm>
            <a:off x="685800" y="3581400"/>
            <a:ext cx="7924800" cy="2057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6482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939800" lvl="1" indent="-457200"/>
            <a:r>
              <a:rPr lang="en-US"/>
              <a:t>When things get out of hand</a:t>
            </a:r>
          </a:p>
          <a:p>
            <a:pPr marL="1438275" lvl="2" indent="-381000"/>
            <a:r>
              <a:rPr lang="en-US"/>
              <a:t>Polynomial Time Algorithms </a:t>
            </a:r>
            <a:r>
              <a:rPr lang="en-US" i="0"/>
              <a:t>(</a:t>
            </a:r>
            <a:r>
              <a:rPr lang="en-US"/>
              <a:t>Tractable</a:t>
            </a:r>
            <a:r>
              <a:rPr lang="en-US" i="0"/>
              <a:t>)</a:t>
            </a:r>
          </a:p>
          <a:p>
            <a:pPr marL="1438275" lvl="2" indent="-381000"/>
            <a:r>
              <a:rPr lang="en-US"/>
              <a:t>Exponential Time Algorithms </a:t>
            </a:r>
            <a:r>
              <a:rPr lang="en-US" i="0"/>
              <a:t>(</a:t>
            </a:r>
            <a:r>
              <a:rPr lang="en-US"/>
              <a:t>Intractable</a:t>
            </a:r>
            <a:r>
              <a:rPr lang="en-US" i="0"/>
              <a:t>)</a:t>
            </a:r>
          </a:p>
          <a:p>
            <a:pPr marL="1438275" lvl="2" indent="-381000"/>
            <a:r>
              <a:rPr lang="en-US" i="0"/>
              <a:t>Approximation Algorithms </a:t>
            </a:r>
          </a:p>
          <a:p>
            <a:pPr marL="1857375" lvl="3" indent="-381000">
              <a:buFont typeface="Book Antiqua" pitchFamily="1" charset="0"/>
              <a:buNone/>
            </a:pPr>
            <a:r>
              <a:rPr lang="en-US"/>
              <a:t>  (eg: Bin Packing)</a:t>
            </a:r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28600"/>
            <a:ext cx="8196262" cy="685800"/>
          </a:xfrm>
          <a:noFill/>
          <a:ln/>
        </p:spPr>
        <p:txBody>
          <a:bodyPr/>
          <a:lstStyle/>
          <a:p>
            <a:r>
              <a:rPr lang="en-US"/>
              <a:t>Efficiency of Algorithms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Things Get Out of Hand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sz="2600"/>
              <a:t>Polynomially bound algorithms</a:t>
            </a:r>
          </a:p>
          <a:p>
            <a:pPr lvl="1">
              <a:spcBef>
                <a:spcPct val="50000"/>
              </a:spcBef>
            </a:pPr>
            <a:r>
              <a:rPr lang="en-US"/>
              <a:t>Time complexity is some polynomial order</a:t>
            </a:r>
          </a:p>
          <a:p>
            <a:pPr lvl="1">
              <a:spcBef>
                <a:spcPct val="50000"/>
              </a:spcBef>
            </a:pPr>
            <a:r>
              <a:rPr lang="en-US"/>
              <a:t>Example: Time complexity is of order of </a:t>
            </a:r>
            <a:r>
              <a:rPr lang="en-US" i="1"/>
              <a:t>n</a:t>
            </a:r>
            <a:r>
              <a:rPr lang="en-US" baseline="30000"/>
              <a:t>2</a:t>
            </a:r>
          </a:p>
          <a:p>
            <a:r>
              <a:rPr lang="en-US" sz="2600"/>
              <a:t>Intractable algorithms</a:t>
            </a:r>
          </a:p>
          <a:p>
            <a:pPr lvl="1">
              <a:spcBef>
                <a:spcPct val="50000"/>
              </a:spcBef>
            </a:pPr>
            <a:r>
              <a:rPr lang="en-US"/>
              <a:t>Run time is worse than polynomial time</a:t>
            </a:r>
          </a:p>
          <a:p>
            <a:pPr lvl="1">
              <a:spcBef>
                <a:spcPct val="50000"/>
              </a:spcBef>
            </a:pPr>
            <a:r>
              <a:rPr lang="en-US"/>
              <a:t>Examples</a:t>
            </a:r>
          </a:p>
          <a:p>
            <a:pPr lvl="2">
              <a:spcBef>
                <a:spcPct val="50000"/>
              </a:spcBef>
            </a:pPr>
            <a:r>
              <a:rPr lang="en-US" sz="2200"/>
              <a:t>Hamiltonian circuit</a:t>
            </a:r>
          </a:p>
          <a:p>
            <a:pPr lvl="2">
              <a:spcBef>
                <a:spcPct val="50000"/>
              </a:spcBef>
            </a:pPr>
            <a:r>
              <a:rPr lang="en-US" sz="2200"/>
              <a:t>Bin-packing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</a:t>
            </a:r>
            <a:r>
              <a:rPr lang="en-US" i="1"/>
              <a:t>Key Considerations</a:t>
            </a:r>
            <a:r>
              <a:rPr lang="en-US"/>
              <a:t>…</a:t>
            </a:r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609600" y="4214813"/>
            <a:ext cx="7772400" cy="1204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However, they are often </a:t>
            </a:r>
            <a:r>
              <a:rPr lang="en-US" i="1">
                <a:solidFill>
                  <a:srgbClr val="FF3300"/>
                </a:solidFill>
                <a:latin typeface="Arial" pitchFamily="1" charset="0"/>
              </a:rPr>
              <a:t>contradictory</a:t>
            </a:r>
          </a:p>
          <a:p>
            <a:pPr marL="866775" lvl="1" indent="-384175" algn="l">
              <a:lnSpc>
                <a:spcPct val="105000"/>
              </a:lnSpc>
              <a:spcBef>
                <a:spcPct val="25000"/>
              </a:spcBef>
              <a:buSzPct val="100000"/>
              <a:buFont typeface="Monotype Sorts" pitchFamily="1" charset="2"/>
              <a:buChar char="o"/>
            </a:pPr>
            <a:r>
              <a:rPr lang="en-US" sz="2000" i="1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</a:rPr>
              <a:t>Simple algorithms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are often 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slow</a:t>
            </a:r>
          </a:p>
          <a:p>
            <a:pPr marL="866775" lvl="1" indent="-384175" algn="l">
              <a:lnSpc>
                <a:spcPct val="105000"/>
              </a:lnSpc>
              <a:spcBef>
                <a:spcPct val="25000"/>
              </a:spcBef>
              <a:buSzPct val="100000"/>
              <a:buFont typeface="Monotype Sorts" pitchFamily="1" charset="2"/>
              <a:buChar char="o"/>
            </a:pPr>
            <a:r>
              <a:rPr lang="en-US" sz="2000" i="1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</a:rPr>
              <a:t>Efficient algorithms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tend to be 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complicated</a:t>
            </a:r>
          </a:p>
        </p:txBody>
      </p:sp>
      <p:grpSp>
        <p:nvGrpSpPr>
          <p:cNvPr id="450571" name="Group 11"/>
          <p:cNvGrpSpPr>
            <a:grpSpLocks/>
          </p:cNvGrpSpPr>
          <p:nvPr/>
        </p:nvGrpSpPr>
        <p:grpSpPr bwMode="auto">
          <a:xfrm>
            <a:off x="838200" y="1328738"/>
            <a:ext cx="6934200" cy="2743200"/>
            <a:chOff x="528" y="864"/>
            <a:chExt cx="4368" cy="1728"/>
          </a:xfrm>
        </p:grpSpPr>
        <p:sp>
          <p:nvSpPr>
            <p:cNvPr id="450568" name="AutoShape 8"/>
            <p:cNvSpPr>
              <a:spLocks noChangeArrowheads="1"/>
            </p:cNvSpPr>
            <p:nvPr/>
          </p:nvSpPr>
          <p:spPr bwMode="auto">
            <a:xfrm>
              <a:off x="528" y="864"/>
              <a:ext cx="4368" cy="172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r>
                <a:rPr lang="en-US" sz="2800" i="1">
                  <a:solidFill>
                    <a:srgbClr val="0000FF"/>
                  </a:solidFill>
                </a:rPr>
                <a:t>When designing algorithms, </a:t>
              </a:r>
              <a:br>
                <a:rPr lang="en-US" sz="2800" i="1">
                  <a:solidFill>
                    <a:srgbClr val="0000FF"/>
                  </a:solidFill>
                </a:rPr>
              </a:br>
              <a:r>
                <a:rPr lang="en-US" sz="2800" i="1">
                  <a:solidFill>
                    <a:srgbClr val="0000FF"/>
                  </a:solidFill>
                </a:rPr>
                <a:t>all computer scientists strive to achieve</a:t>
              </a:r>
            </a:p>
          </p:txBody>
        </p:sp>
        <p:sp>
          <p:nvSpPr>
            <p:cNvPr id="450564" name="Text Box 4"/>
            <p:cNvSpPr txBox="1">
              <a:spLocks noChangeArrowheads="1"/>
            </p:cNvSpPr>
            <p:nvPr/>
          </p:nvSpPr>
          <p:spPr bwMode="auto">
            <a:xfrm>
              <a:off x="1008" y="1728"/>
              <a:ext cx="1152" cy="65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lIns="182562" tIns="46038" rIns="182562" bIns="46038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0000FF"/>
                  </a:solidFill>
                </a:rPr>
                <a:t>Simplicity,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0000FF"/>
                  </a:solidFill>
                </a:rPr>
                <a:t>Elegance</a:t>
              </a:r>
            </a:p>
          </p:txBody>
        </p:sp>
        <p:sp>
          <p:nvSpPr>
            <p:cNvPr id="450566" name="Text Box 6"/>
            <p:cNvSpPr txBox="1">
              <a:spLocks noChangeArrowheads="1"/>
            </p:cNvSpPr>
            <p:nvPr/>
          </p:nvSpPr>
          <p:spPr bwMode="auto">
            <a:xfrm>
              <a:off x="3168" y="1728"/>
              <a:ext cx="1152" cy="64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lIns="182562" tIns="46038" rIns="182562" bIns="46038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FF3300"/>
                  </a:solidFill>
                </a:rPr>
                <a:t>Efficiency</a:t>
              </a:r>
            </a:p>
          </p:txBody>
        </p:sp>
        <p:sp>
          <p:nvSpPr>
            <p:cNvPr id="450567" name="Text Box 7"/>
            <p:cNvSpPr txBox="1">
              <a:spLocks noChangeArrowheads="1"/>
            </p:cNvSpPr>
            <p:nvPr/>
          </p:nvSpPr>
          <p:spPr bwMode="auto">
            <a:xfrm>
              <a:off x="2367" y="1865"/>
              <a:ext cx="56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i="1">
                  <a:solidFill>
                    <a:srgbClr val="0000FF"/>
                  </a:solidFill>
                </a:rPr>
                <a:t>plus</a:t>
              </a:r>
            </a:p>
          </p:txBody>
        </p:sp>
      </p:grpSp>
      <p:sp>
        <p:nvSpPr>
          <p:cNvPr id="450572" name="AutoShape 12"/>
          <p:cNvSpPr>
            <a:spLocks noChangeArrowheads="1"/>
          </p:cNvSpPr>
          <p:nvPr/>
        </p:nvSpPr>
        <p:spPr bwMode="auto">
          <a:xfrm>
            <a:off x="485775" y="5526088"/>
            <a:ext cx="7920038" cy="595312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lIns="45720" rIns="45720" anchor="ctr">
            <a:prstTxWarp prst="textNoShape">
              <a:avLst/>
            </a:prstTxWarp>
            <a:spAutoFit/>
          </a:bodyPr>
          <a:lstStyle/>
          <a:p>
            <a:r>
              <a:rPr lang="en-US"/>
              <a:t>If you </a:t>
            </a:r>
            <a:r>
              <a:rPr lang="en-US" i="1"/>
              <a:t>really</a:t>
            </a:r>
            <a:r>
              <a:rPr lang="en-US"/>
              <a:t> want to learn how, take an </a:t>
            </a:r>
            <a:r>
              <a:rPr lang="en-US">
                <a:hlinkClick r:id="rId2"/>
              </a:rPr>
              <a:t>algorithms course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uiExpand="1" build="allAtOnce"/>
      <p:bldP spid="45057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962525"/>
            <a:ext cx="8229600" cy="503238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3.27: A Comparison of Four Orders of Magnitude</a:t>
            </a:r>
          </a:p>
        </p:txBody>
      </p:sp>
      <p:pic>
        <p:nvPicPr>
          <p:cNvPr id="649219" name="Picture 3" descr="Schn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084"/>
          <a:stretch>
            <a:fillRect/>
          </a:stretch>
        </p:blipFill>
        <p:spPr>
          <a:xfrm>
            <a:off x="471488" y="1090613"/>
            <a:ext cx="8229600" cy="3886200"/>
          </a:xfrm>
          <a:noFill/>
          <a:ln/>
        </p:spPr>
      </p:pic>
      <p:sp>
        <p:nvSpPr>
          <p:cNvPr id="64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Time Complexities</a:t>
            </a:r>
          </a:p>
        </p:txBody>
      </p:sp>
      <p:sp>
        <p:nvSpPr>
          <p:cNvPr id="649221" name="AutoShape 5"/>
          <p:cNvSpPr>
            <a:spLocks noChangeArrowheads="1"/>
          </p:cNvSpPr>
          <p:nvPr/>
        </p:nvSpPr>
        <p:spPr bwMode="auto">
          <a:xfrm>
            <a:off x="1838325" y="5429250"/>
            <a:ext cx="5418138" cy="660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54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r>
              <a:rPr lang="en-US"/>
              <a:t>See extended table in tutorial problem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5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9300" y="1046163"/>
            <a:ext cx="3619500" cy="4745037"/>
          </a:xfrm>
          <a:noFill/>
          <a:ln/>
        </p:spPr>
      </p:pic>
      <p:sp>
        <p:nvSpPr>
          <p:cNvPr id="64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5715000"/>
            <a:ext cx="6172200" cy="565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3.25: Comparisons of lg </a:t>
            </a:r>
            <a:r>
              <a:rPr lang="en-US" sz="2000" i="1"/>
              <a:t>n</a:t>
            </a:r>
            <a:r>
              <a:rPr lang="en-US" sz="2000"/>
              <a:t>,  </a:t>
            </a:r>
            <a:r>
              <a:rPr lang="en-US" sz="2000" i="1"/>
              <a:t>n</a:t>
            </a:r>
            <a:r>
              <a:rPr lang="en-US" sz="2000"/>
              <a:t>,  </a:t>
            </a:r>
            <a:r>
              <a:rPr lang="en-US" sz="2000" i="1"/>
              <a:t>n</a:t>
            </a:r>
            <a:r>
              <a:rPr lang="en-US" sz="2000" baseline="30000"/>
              <a:t>2</a:t>
            </a:r>
            <a:r>
              <a:rPr lang="en-US" sz="2000"/>
              <a:t>, and  2</a:t>
            </a:r>
            <a:r>
              <a:rPr lang="en-US" sz="2000" i="1" baseline="3000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Things Get Out of Hand (2)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35125"/>
            <a:ext cx="7772400" cy="400367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Exponential algorithm</a:t>
            </a:r>
          </a:p>
          <a:p>
            <a:pPr lvl="1">
              <a:spcBef>
                <a:spcPct val="30000"/>
              </a:spcBef>
            </a:pPr>
            <a:r>
              <a:rPr lang="en-US">
                <a:sym typeface="Symbol" pitchFamily="1" charset="2"/>
              </a:rPr>
              <a:t></a:t>
            </a:r>
            <a:r>
              <a:rPr lang="en-US">
                <a:sym typeface="Arial" pitchFamily="1" charset="0"/>
              </a:rPr>
              <a:t>(2</a:t>
            </a:r>
            <a:r>
              <a:rPr lang="en-US" i="1" baseline="30000">
                <a:sym typeface="Arial" pitchFamily="1" charset="0"/>
              </a:rPr>
              <a:t>n</a:t>
            </a:r>
            <a:r>
              <a:rPr lang="en-US">
                <a:sym typeface="Arial" pitchFamily="1" charset="0"/>
              </a:rPr>
              <a:t>)</a:t>
            </a:r>
          </a:p>
          <a:p>
            <a:pPr lvl="1">
              <a:spcBef>
                <a:spcPct val="30000"/>
              </a:spcBef>
            </a:pPr>
            <a:r>
              <a:rPr lang="en-US"/>
              <a:t>More work than any polynomial in </a:t>
            </a:r>
            <a:r>
              <a:rPr lang="en-US" i="1"/>
              <a:t>n</a:t>
            </a:r>
            <a:r>
              <a:rPr lang="en-US"/>
              <a:t>  </a:t>
            </a:r>
          </a:p>
          <a:p>
            <a:pPr lvl="1">
              <a:spcBef>
                <a:spcPct val="30000"/>
              </a:spcBef>
            </a:pPr>
            <a:endParaRPr lang="en-US" i="1"/>
          </a:p>
          <a:p>
            <a:pPr>
              <a:spcBef>
                <a:spcPct val="80000"/>
              </a:spcBef>
            </a:pPr>
            <a:r>
              <a:rPr lang="en-US" sz="2600"/>
              <a:t>Approximation algorithms</a:t>
            </a:r>
          </a:p>
          <a:p>
            <a:pPr lvl="1">
              <a:spcBef>
                <a:spcPct val="30000"/>
              </a:spcBef>
            </a:pPr>
            <a:r>
              <a:rPr lang="en-US"/>
              <a:t>Run in polynomial time but do not give optimal solutions</a:t>
            </a:r>
          </a:p>
          <a:p>
            <a:pPr lvl="1">
              <a:spcBef>
                <a:spcPct val="30000"/>
              </a:spcBef>
            </a:pPr>
            <a:r>
              <a:rPr lang="en-US">
                <a:solidFill>
                  <a:srgbClr val="0000CC"/>
                </a:solidFill>
              </a:rPr>
              <a:t>Example: Bin Packing Algorithms </a:t>
            </a:r>
          </a:p>
        </p:txBody>
      </p:sp>
      <p:sp>
        <p:nvSpPr>
          <p:cNvPr id="647172" name="AutoShape 4">
            <a:hlinkClick r:id="rId2" action="ppaction://hlinkpres?slideindex=1&amp;slidetitle=Bin Packing (1-D)" highlightClick="1"/>
          </p:cNvPr>
          <p:cNvSpPr>
            <a:spLocks noChangeArrowheads="1"/>
          </p:cNvSpPr>
          <p:nvPr/>
        </p:nvSpPr>
        <p:spPr bwMode="auto">
          <a:xfrm>
            <a:off x="6781800" y="5029200"/>
            <a:ext cx="914400" cy="533400"/>
          </a:xfrm>
          <a:prstGeom prst="actionButtonForwardNext">
            <a:avLst/>
          </a:prstGeom>
          <a:solidFill>
            <a:srgbClr val="99CCFF"/>
          </a:solidFill>
          <a:ln w="12700">
            <a:solidFill>
              <a:srgbClr val="0000CC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Chapter 3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6363"/>
            <a:ext cx="7772400" cy="4316412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/>
              <a:t>Desirable attributes in algorithms:</a:t>
            </a:r>
          </a:p>
          <a:p>
            <a:pPr lvl="1"/>
            <a:r>
              <a:rPr lang="en-US"/>
              <a:t>Correctness</a:t>
            </a:r>
          </a:p>
          <a:p>
            <a:pPr lvl="1"/>
            <a:r>
              <a:rPr lang="en-US"/>
              <a:t>Ease of understanding</a:t>
            </a:r>
          </a:p>
          <a:p>
            <a:pPr lvl="1"/>
            <a:r>
              <a:rPr lang="en-US"/>
              <a:t>Elegance</a:t>
            </a:r>
          </a:p>
          <a:p>
            <a:pPr lvl="1"/>
            <a:r>
              <a:rPr lang="en-US"/>
              <a:t>Efficiency</a:t>
            </a:r>
          </a:p>
          <a:p>
            <a:pPr>
              <a:spcBef>
                <a:spcPct val="60000"/>
              </a:spcBef>
            </a:pPr>
            <a:r>
              <a:rPr lang="en-US"/>
              <a:t>Efficiency of an algorithm is extremely important</a:t>
            </a:r>
          </a:p>
          <a:p>
            <a:pPr lvl="1"/>
            <a:r>
              <a:rPr lang="en-US"/>
              <a:t>Time Complexity</a:t>
            </a:r>
          </a:p>
          <a:p>
            <a:pPr lvl="1"/>
            <a:r>
              <a:rPr lang="en-US"/>
              <a:t>Space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Chapter 3 (2)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66863"/>
            <a:ext cx="7772400" cy="4419600"/>
          </a:xfrm>
          <a:noFill/>
        </p:spPr>
        <p:txBody>
          <a:bodyPr/>
          <a:lstStyle/>
          <a:p>
            <a:r>
              <a:rPr lang="en-US"/>
              <a:t>To compare the efficiency of two algorithms that do the same task</a:t>
            </a:r>
          </a:p>
          <a:p>
            <a:pPr lvl="1"/>
            <a:r>
              <a:rPr lang="en-US"/>
              <a:t>Measure their time complexities</a:t>
            </a:r>
          </a:p>
          <a:p>
            <a:pPr lvl="1"/>
            <a:endParaRPr lang="en-US"/>
          </a:p>
          <a:p>
            <a:r>
              <a:rPr lang="en-US"/>
              <a:t>Efficiency focuses on order of magnitude</a:t>
            </a:r>
          </a:p>
          <a:p>
            <a:pPr lvl="1"/>
            <a:r>
              <a:rPr lang="en-US"/>
              <a:t>Time complexity in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-notations.</a:t>
            </a:r>
          </a:p>
          <a:p>
            <a:pPr lvl="1"/>
            <a:r>
              <a:rPr lang="en-US"/>
              <a:t>In its simplest form (eg: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),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5105400"/>
            <a:ext cx="19732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2222500"/>
            <a:ext cx="7796212" cy="12192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1" charset="2"/>
              <a:buNone/>
            </a:pPr>
            <a:endParaRPr lang="en-US" sz="1800">
              <a:solidFill>
                <a:srgbClr val="FF6600"/>
              </a:solidFill>
            </a:endParaRPr>
          </a:p>
          <a:p>
            <a:pPr algn="ctr">
              <a:lnSpc>
                <a:spcPct val="80000"/>
              </a:lnSpc>
              <a:buFont typeface="Wingdings" pitchFamily="1" charset="2"/>
              <a:buNone/>
            </a:pPr>
            <a:r>
              <a:rPr lang="en-US" sz="4800" b="0">
                <a:solidFill>
                  <a:srgbClr val="000099"/>
                </a:solidFill>
                <a:latin typeface="Forte" pitchFamily="1" charset="0"/>
              </a:rPr>
              <a:t>Thank</a:t>
            </a:r>
            <a:r>
              <a:rPr lang="en-US" sz="4800" b="0">
                <a:solidFill>
                  <a:srgbClr val="A81E25"/>
                </a:solidFill>
                <a:latin typeface="Forte" pitchFamily="1" charset="0"/>
              </a:rPr>
              <a:t> </a:t>
            </a:r>
            <a:r>
              <a:rPr lang="en-US" sz="4800" b="0">
                <a:solidFill>
                  <a:srgbClr val="FF3300"/>
                </a:solidFill>
                <a:latin typeface="Forte" pitchFamily="1" charset="0"/>
              </a:rPr>
              <a:t>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6" name="AutoShape 4"/>
          <p:cNvSpPr>
            <a:spLocks noChangeArrowheads="1"/>
          </p:cNvSpPr>
          <p:nvPr/>
        </p:nvSpPr>
        <p:spPr bwMode="auto">
          <a:xfrm>
            <a:off x="685800" y="2743200"/>
            <a:ext cx="7924800" cy="152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of Algorithms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1438275" lvl="2" indent="-381000"/>
            <a:r>
              <a:rPr lang="en-US"/>
              <a:t>One Problem, Many </a:t>
            </a:r>
            <a:r>
              <a:rPr lang="en-US">
                <a:solidFill>
                  <a:srgbClr val="0000FF"/>
                </a:solidFill>
              </a:rPr>
              <a:t>algorithmic</a:t>
            </a:r>
            <a:r>
              <a:rPr lang="en-US"/>
              <a:t> solutions</a:t>
            </a:r>
          </a:p>
          <a:p>
            <a:pPr marL="1438275" lvl="2" indent="-381000"/>
            <a:r>
              <a:rPr lang="en-US"/>
              <a:t>Time complexity, Space complexity</a:t>
            </a:r>
          </a:p>
          <a:p>
            <a:pPr marL="1438275" lvl="2" indent="-381000"/>
            <a:r>
              <a:rPr lang="en-US" i="0">
                <a:sym typeface="Symbol" pitchFamily="1" charset="2"/>
              </a:rPr>
              <a:t></a:t>
            </a:r>
            <a:r>
              <a:rPr lang="en-US"/>
              <a:t> notation, order of growth of functions 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939800" lvl="1" indent="-457200"/>
            <a:r>
              <a:rPr lang="en-US"/>
              <a:t>Polynomial vs Exponential Time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Problem, Many </a:t>
            </a:r>
            <a:r>
              <a:rPr lang="en-US" i="1"/>
              <a:t>algorithmic</a:t>
            </a:r>
            <a:r>
              <a:rPr lang="en-US"/>
              <a:t> solutions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990600"/>
          </a:xfrm>
        </p:spPr>
        <p:txBody>
          <a:bodyPr/>
          <a:lstStyle/>
          <a:p>
            <a:r>
              <a:rPr lang="en-US"/>
              <a:t>Given an algorithmic problem,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Many different algorithms to solve it</a:t>
            </a: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609600" y="2514600"/>
            <a:ext cx="7623175" cy="2438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rIns="45720">
            <a:prstTxWarp prst="textNoShape">
              <a:avLst/>
            </a:prstTxWarp>
          </a:bodyPr>
          <a:lstStyle/>
          <a:p>
            <a:pPr algn="l">
              <a:tabLst>
                <a:tab pos="1828800" algn="l"/>
              </a:tabLst>
            </a:pPr>
            <a:r>
              <a:rPr lang="en-US">
                <a:solidFill>
                  <a:srgbClr val="0000FF"/>
                </a:solidFill>
              </a:rPr>
              <a:t>Problem:</a:t>
            </a:r>
            <a:r>
              <a:rPr lang="en-US">
                <a:solidFill>
                  <a:schemeClr val="tx1"/>
                </a:solidFill>
              </a:rPr>
              <a:t>       	</a:t>
            </a:r>
            <a:r>
              <a:rPr lang="en-US" i="1">
                <a:solidFill>
                  <a:srgbClr val="0000FF"/>
                </a:solidFill>
              </a:rPr>
              <a:t>Searching for a name in a list</a:t>
            </a:r>
            <a:r>
              <a:rPr lang="en-US">
                <a:solidFill>
                  <a:srgbClr val="0000FF"/>
                </a:solidFill>
              </a:rPr>
              <a:t>;</a:t>
            </a:r>
          </a:p>
          <a:p>
            <a:pPr algn="l">
              <a:tabLst>
                <a:tab pos="1828800" algn="l"/>
              </a:tabLst>
            </a:pPr>
            <a:r>
              <a:rPr lang="en-US">
                <a:solidFill>
                  <a:srgbClr val="0000FF"/>
                </a:solidFill>
              </a:rPr>
              <a:t>Algorithms: 	</a:t>
            </a:r>
            <a:r>
              <a:rPr lang="en-US" i="1">
                <a:solidFill>
                  <a:srgbClr val="0000FF"/>
                </a:solidFill>
              </a:rPr>
              <a:t>Sequential search          </a:t>
            </a:r>
          </a:p>
          <a:p>
            <a:pPr algn="l">
              <a:tabLst>
                <a:tab pos="1828800" algn="l"/>
              </a:tabLst>
            </a:pPr>
            <a:r>
              <a:rPr lang="en-US" i="1">
                <a:solidFill>
                  <a:srgbClr val="0000FF"/>
                </a:solidFill>
              </a:rPr>
              <a:t>  	</a:t>
            </a:r>
            <a:r>
              <a:rPr lang="en-US" i="1"/>
              <a:t>binary search</a:t>
            </a:r>
            <a:endParaRPr lang="en-US"/>
          </a:p>
          <a:p>
            <a:pPr algn="l">
              <a:tabLst>
                <a:tab pos="1828800" algn="l"/>
              </a:tabLst>
            </a:pPr>
            <a:r>
              <a:rPr lang="en-US">
                <a:solidFill>
                  <a:srgbClr val="0000FF"/>
                </a:solidFill>
              </a:rPr>
              <a:t>   	</a:t>
            </a:r>
            <a:r>
              <a:rPr lang="en-US" i="1">
                <a:solidFill>
                  <a:srgbClr val="FF3300"/>
                </a:solidFill>
              </a:rPr>
              <a:t>interpolation search</a:t>
            </a:r>
            <a:r>
              <a:rPr lang="en-US">
                <a:solidFill>
                  <a:srgbClr val="FF3300"/>
                </a:solidFill>
              </a:rPr>
              <a:t>, etc</a:t>
            </a:r>
          </a:p>
        </p:txBody>
      </p: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5259388" y="3236913"/>
            <a:ext cx="3122612" cy="420687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CC"/>
            </a:solidFill>
            <a:prstDash val="sysDot"/>
            <a:miter lim="800000"/>
            <a:headEnd type="none" w="lg" len="lg"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Slow, Take </a:t>
            </a:r>
            <a:r>
              <a:rPr lang="en-US" i="1">
                <a:solidFill>
                  <a:srgbClr val="0000FF"/>
                </a:solidFill>
              </a:rPr>
              <a:t>linear</a:t>
            </a:r>
            <a:r>
              <a:rPr lang="en-US">
                <a:solidFill>
                  <a:srgbClr val="0000FF"/>
                </a:solidFill>
              </a:rPr>
              <a:t> time</a:t>
            </a:r>
          </a:p>
        </p:txBody>
      </p:sp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5257800" y="3733800"/>
            <a:ext cx="3733800" cy="457200"/>
          </a:xfrm>
          <a:prstGeom prst="rect">
            <a:avLst/>
          </a:prstGeom>
          <a:solidFill>
            <a:srgbClr val="FFCC99"/>
          </a:solidFill>
          <a:ln w="31750">
            <a:solidFill>
              <a:srgbClr val="FF3300"/>
            </a:solidFill>
            <a:prstDash val="sysDot"/>
            <a:miter lim="800000"/>
            <a:headEnd type="none" w="lg" len="lg"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/>
              <a:t>Fast, Take </a:t>
            </a:r>
            <a:r>
              <a:rPr lang="en-US" i="1"/>
              <a:t>logarithmic</a:t>
            </a:r>
            <a:r>
              <a:rPr lang="en-US"/>
              <a:t> time</a:t>
            </a:r>
          </a:p>
        </p:txBody>
      </p:sp>
      <p:sp>
        <p:nvSpPr>
          <p:cNvPr id="449547" name="AutoShape 11"/>
          <p:cNvSpPr>
            <a:spLocks noChangeArrowheads="1"/>
          </p:cNvSpPr>
          <p:nvPr/>
        </p:nvSpPr>
        <p:spPr bwMode="auto">
          <a:xfrm>
            <a:off x="4505325" y="5302250"/>
            <a:ext cx="2924175" cy="442913"/>
          </a:xfrm>
          <a:prstGeom prst="wedgeRoundRectCallout">
            <a:avLst>
              <a:gd name="adj1" fmla="val -76634"/>
              <a:gd name="adj2" fmla="val -182602"/>
              <a:gd name="adj3" fmla="val 16667"/>
            </a:avLst>
          </a:prstGeom>
          <a:solidFill>
            <a:srgbClr val="FFFF99"/>
          </a:solidFill>
          <a:ln w="22225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Not covered in UIT2201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2" grpId="0" uiExpand="1" build="allAtOnce" animBg="1"/>
      <p:bldP spid="449543" grpId="0" animBg="1"/>
      <p:bldP spid="449546" grpId="0" animBg="1"/>
      <p:bldP spid="449547" grpId="0" animBg="1"/>
    </p:bldLst>
  </p:timing>
</p:sld>
</file>

<file path=ppt/theme/theme1.xml><?xml version="1.0" encoding="utf-8"?>
<a:theme xmlns:a="http://schemas.openxmlformats.org/drawingml/2006/main" name="LHW-01-intro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LHW-01-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LHW-01-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W-01-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C:\AAA-USP-Course\LeongHW-Site\Lectures\LHW-01-intro.ppt</Template>
  <TotalTime>5769</TotalTime>
  <Words>5008</Words>
  <Application>Microsoft Macintosh PowerPoint</Application>
  <PresentationFormat>On-screen Show (4:3)</PresentationFormat>
  <Paragraphs>1031</Paragraphs>
  <Slides>75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LHW-01-intro</vt:lpstr>
      <vt:lpstr>Efficiency of Algorithms </vt:lpstr>
      <vt:lpstr>Efficiency of Algorithms </vt:lpstr>
      <vt:lpstr>What are good algorithms?</vt:lpstr>
      <vt:lpstr>Attribute: Correctness, Simplicity</vt:lpstr>
      <vt:lpstr>Attributes: Abstraction, Elegance</vt:lpstr>
      <vt:lpstr>Attributes: Efficiency, etc…</vt:lpstr>
      <vt:lpstr>Attributes: Key Considerations…</vt:lpstr>
      <vt:lpstr>Efficiency of Algorithms</vt:lpstr>
      <vt:lpstr>One Problem, Many algorithmic solutions</vt:lpstr>
      <vt:lpstr>Sequential Search: Idea</vt:lpstr>
      <vt:lpstr>Sequential Search: Pseudo-Code</vt:lpstr>
      <vt:lpstr>Recall: Algorithm Sequential Search</vt:lpstr>
      <vt:lpstr>Analysis of Algorithm (introduction)</vt:lpstr>
      <vt:lpstr>Sequential Search: Analysis</vt:lpstr>
      <vt:lpstr>Sequential Search: Analysis</vt:lpstr>
      <vt:lpstr>Sequential Search: Analysis</vt:lpstr>
      <vt:lpstr>Viewing the Rate of Growth of T(n) = cn</vt:lpstr>
      <vt:lpstr>Order of Magnitude: Order n  [Linear]</vt:lpstr>
      <vt:lpstr>[SideTrack:      Why analyze only dominant operations]</vt:lpstr>
      <vt:lpstr>Analysis of Algorithm</vt:lpstr>
      <vt:lpstr>Analyzing Algorithm Sequential Search</vt:lpstr>
      <vt:lpstr>Analyzing Algorithm Sequential Search</vt:lpstr>
      <vt:lpstr>From the two examples above…</vt:lpstr>
      <vt:lpstr>Simplified Analysis</vt:lpstr>
      <vt:lpstr>Identifying the dominant operation</vt:lpstr>
      <vt:lpstr>[END SideTrack:      Why analyze only dominant operations]</vt:lpstr>
      <vt:lpstr>Efficiency of Algorithms </vt:lpstr>
      <vt:lpstr>Analysis of Algorithms</vt:lpstr>
      <vt:lpstr>Sorting: Problem and Algorithms</vt:lpstr>
      <vt:lpstr>Selection sort</vt:lpstr>
      <vt:lpstr>Selection Sort Algorithm (pseudo-code)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Selection Sort Algorithm [SG]</vt:lpstr>
      <vt:lpstr>What about the time complexity?</vt:lpstr>
      <vt:lpstr>Analysis of Selection Sort</vt:lpstr>
      <vt:lpstr>Analysis of Selection Sort: Summary</vt:lpstr>
      <vt:lpstr>Analysis of Pat-Match Algorithm</vt:lpstr>
      <vt:lpstr>First, analyze Match high-level primitive</vt:lpstr>
      <vt:lpstr>Next, Analyze Pat-Match Algorithm</vt:lpstr>
      <vt:lpstr>Viewing the Rate of Growth of T(n) = cn2 </vt:lpstr>
      <vt:lpstr>Order of Magnitude – Order n2   [Quadratic]  </vt:lpstr>
      <vt:lpstr>Comparison: Order n  vs  Order n2</vt:lpstr>
      <vt:lpstr>Rate of Growth Comparison: n2 vs n</vt:lpstr>
      <vt:lpstr>Comparison:   (n2)  vs  (n)</vt:lpstr>
      <vt:lpstr>A Very Fast Search Algorithm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 – overview of algorithm</vt:lpstr>
      <vt:lpstr>Binary Search Algorithm (pseudo-code)</vt:lpstr>
      <vt:lpstr>Binary Search – How fast is it?  (1/3)</vt:lpstr>
      <vt:lpstr>Binary Search – How fast is it?  (2/3)</vt:lpstr>
      <vt:lpstr>Binary Search – How fast is it?  (3/3)</vt:lpstr>
      <vt:lpstr>Summary: Searching Algorithms</vt:lpstr>
      <vt:lpstr>Comparison: order n  vs  order lg n</vt:lpstr>
      <vt:lpstr>Complexity of Algorithms… </vt:lpstr>
      <vt:lpstr>Complexity of Time Efficiency </vt:lpstr>
      <vt:lpstr>Efficiency of Algorithms </vt:lpstr>
      <vt:lpstr>When Things Get Out of Hand</vt:lpstr>
      <vt:lpstr>Comparison of Time Complexities</vt:lpstr>
      <vt:lpstr>Slide 71</vt:lpstr>
      <vt:lpstr>When Things Get Out of Hand (2)</vt:lpstr>
      <vt:lpstr>Summary of Chapter 3</vt:lpstr>
      <vt:lpstr>Summary of Chapter 3 (2)</vt:lpstr>
      <vt:lpstr>Slide 75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CDTL</dc:creator>
  <cp:lastModifiedBy>Leong Hon Wai</cp:lastModifiedBy>
  <cp:revision>1199</cp:revision>
  <cp:lastPrinted>2000-06-13T03:03:08Z</cp:lastPrinted>
  <dcterms:created xsi:type="dcterms:W3CDTF">2012-02-17T02:10:28Z</dcterms:created>
  <dcterms:modified xsi:type="dcterms:W3CDTF">2012-02-17T02:11:02Z</dcterms:modified>
</cp:coreProperties>
</file>