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502" r:id="rId2"/>
    <p:sldId id="512" r:id="rId3"/>
    <p:sldId id="503" r:id="rId4"/>
    <p:sldId id="511" r:id="rId5"/>
    <p:sldId id="513" r:id="rId6"/>
    <p:sldId id="514" r:id="rId7"/>
    <p:sldId id="516" r:id="rId8"/>
    <p:sldId id="517" r:id="rId9"/>
    <p:sldId id="504" r:id="rId10"/>
    <p:sldId id="505" r:id="rId11"/>
    <p:sldId id="506" r:id="rId12"/>
    <p:sldId id="507" r:id="rId13"/>
    <p:sldId id="508" r:id="rId14"/>
    <p:sldId id="509" r:id="rId15"/>
    <p:sldId id="510" r:id="rId16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EBFFEB"/>
    <a:srgbClr val="E6FFE6"/>
    <a:srgbClr val="E1FFE1"/>
    <a:srgbClr val="FF0000"/>
    <a:srgbClr val="CCFF99"/>
    <a:srgbClr val="FF3300"/>
    <a:srgbClr val="0000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792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A0BF4E-96FE-FB4D-A4E8-7E206ACFE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300"/>
          </a:p>
        </p:txBody>
      </p:sp>
      <p:sp>
        <p:nvSpPr>
          <p:cNvPr id="1434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190500"/>
            <a:ext cx="2047875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190500"/>
            <a:ext cx="5995987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400800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254750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296025"/>
            <a:ext cx="1504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096000"/>
            <a:ext cx="22955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Algorithms) Page </a:t>
            </a:r>
            <a:fld id="{DDF803CA-F393-AF4C-A162-6F99EA5CB3E3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spcBef>
                  <a:spcPct val="0"/>
                </a:spcBef>
                <a:defRPr/>
              </a:pPr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129338"/>
            <a:ext cx="213995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866775" indent="-384175" algn="l" rtl="0" eaLnBrk="0" fontAlgn="base" hangingPunct="0">
        <a:spcBef>
          <a:spcPct val="20000"/>
        </a:spcBef>
        <a:spcAft>
          <a:spcPct val="0"/>
        </a:spcAft>
        <a:buSzPct val="100000"/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ssex.ac.uk/space-science/Nature/nature.html" TargetMode="External"/><Relationship Id="rId4" Type="http://schemas.openxmlformats.org/officeDocument/2006/relationships/hyperlink" Target="http://www.csc.liv.ac.uk/~biocomp/notes/recursion/articl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cnj.edu/~wolz/CMSC250/Assignments/TurtleStuff/recursion2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05000"/>
            <a:ext cx="6324600" cy="3733800"/>
          </a:xfrm>
        </p:spPr>
        <p:txBody>
          <a:bodyPr/>
          <a:lstStyle/>
          <a:p>
            <a:pPr marL="533400" indent="-533400">
              <a:buFont typeface="Wingdings" pitchFamily="1" charset="2"/>
              <a:buNone/>
            </a:pPr>
            <a:r>
              <a:rPr lang="en-US" sz="4400" dirty="0"/>
              <a:t>Recursive Algorithm</a:t>
            </a:r>
          </a:p>
          <a:p>
            <a:pPr marL="939800" lvl="1" indent="-457200">
              <a:buFont typeface="Monotype Sorts" pitchFamily="1" charset="2"/>
              <a:buNone/>
            </a:pPr>
            <a:r>
              <a:rPr lang="en-US" sz="3600" dirty="0"/>
              <a:t>Recursive Algorithm</a:t>
            </a:r>
          </a:p>
          <a:p>
            <a:pPr marL="1438275" lvl="2" indent="-381000">
              <a:buFont typeface="Monotype Sorts" pitchFamily="1" charset="2"/>
              <a:buNone/>
            </a:pPr>
            <a:r>
              <a:rPr lang="en-US" sz="2800" i="0" dirty="0"/>
              <a:t>Recursive Algorithm</a:t>
            </a:r>
          </a:p>
          <a:p>
            <a:pPr marL="1857375" lvl="3" indent="-381000">
              <a:buFont typeface="Book Antiqua" pitchFamily="1" charset="0"/>
              <a:buNone/>
            </a:pPr>
            <a:r>
              <a:rPr lang="en-US" dirty="0"/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1600" dirty="0">
                <a:solidFill>
                  <a:srgbClr val="FF0000"/>
                </a:solidFill>
              </a:rPr>
              <a:t>Recursive Algorithm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2181225" lvl="4" indent="-342900">
              <a:buFontTx/>
              <a:buNone/>
            </a:pPr>
            <a:r>
              <a:rPr lang="en-US" sz="1000" dirty="0" smtClean="0"/>
              <a:t>         </a:t>
            </a:r>
            <a:r>
              <a:rPr lang="en-US" sz="1000" dirty="0" smtClean="0">
                <a:solidFill>
                  <a:srgbClr val="008000"/>
                </a:solidFill>
              </a:rPr>
              <a:t>Recursive </a:t>
            </a:r>
            <a:r>
              <a:rPr lang="en-US" sz="1000" dirty="0">
                <a:solidFill>
                  <a:srgbClr val="008000"/>
                </a:solidFill>
              </a:rPr>
              <a:t>Algorithm</a:t>
            </a:r>
          </a:p>
          <a:p>
            <a:pPr marL="2181225" lvl="4" indent="-342900">
              <a:buFontTx/>
              <a:buNone/>
            </a:pPr>
            <a:r>
              <a:rPr lang="en-US" sz="800" dirty="0"/>
              <a:t>               </a:t>
            </a:r>
            <a:r>
              <a:rPr lang="en-US" sz="800" dirty="0">
                <a:solidFill>
                  <a:srgbClr val="0000CC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800" dirty="0"/>
              <a:t>                    </a:t>
            </a:r>
            <a:r>
              <a:rPr lang="en-US" sz="600" dirty="0">
                <a:solidFill>
                  <a:srgbClr val="FF3300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500" dirty="0"/>
              <a:t>                                    </a:t>
            </a:r>
            <a:r>
              <a:rPr lang="en-US" sz="500" dirty="0">
                <a:solidFill>
                  <a:srgbClr val="008000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400" dirty="0"/>
              <a:t>                                     </a:t>
            </a:r>
            <a:r>
              <a:rPr lang="en-US" sz="400" dirty="0" smtClean="0"/>
              <a:t>                   </a:t>
            </a:r>
            <a:r>
              <a:rPr lang="en-US" sz="400" dirty="0">
                <a:solidFill>
                  <a:srgbClr val="0000CC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300" dirty="0"/>
              <a:t>                                                                   </a:t>
            </a:r>
            <a:r>
              <a:rPr lang="en-US" sz="300" dirty="0" smtClean="0"/>
              <a:t>                     	</a:t>
            </a:r>
            <a:r>
              <a:rPr lang="en-US" sz="300" dirty="0" smtClean="0">
                <a:solidFill>
                  <a:srgbClr val="FF3300"/>
                </a:solidFill>
              </a:rPr>
              <a:t>Recursive </a:t>
            </a:r>
            <a:r>
              <a:rPr lang="en-US" sz="300" dirty="0">
                <a:solidFill>
                  <a:srgbClr val="FF3300"/>
                </a:solidFill>
              </a:rPr>
              <a:t>Algorithm</a:t>
            </a:r>
          </a:p>
          <a:p>
            <a:pPr marL="2181225" lvl="4" indent="-342900">
              <a:buFontTx/>
              <a:buNone/>
            </a:pPr>
            <a:r>
              <a:rPr lang="en-US" sz="200" dirty="0"/>
              <a:t>                                                                                                                                   </a:t>
            </a:r>
            <a:r>
              <a:rPr lang="en-US" sz="200" dirty="0" smtClean="0">
                <a:solidFill>
                  <a:srgbClr val="008000"/>
                </a:solidFill>
              </a:rPr>
              <a:t>R	</a:t>
            </a:r>
            <a:r>
              <a:rPr lang="en-US" sz="200" dirty="0" err="1" smtClean="0">
                <a:solidFill>
                  <a:srgbClr val="008000"/>
                </a:solidFill>
              </a:rPr>
              <a:t>ecursive</a:t>
            </a:r>
            <a:r>
              <a:rPr lang="en-US" sz="200" dirty="0" smtClean="0">
                <a:solidFill>
                  <a:srgbClr val="008000"/>
                </a:solidFill>
              </a:rPr>
              <a:t> </a:t>
            </a:r>
            <a:r>
              <a:rPr lang="en-US" sz="200" dirty="0">
                <a:solidFill>
                  <a:srgbClr val="008000"/>
                </a:solidFill>
              </a:rPr>
              <a:t>Algorithm</a:t>
            </a:r>
            <a:endParaRPr lang="en-US" sz="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Fibonacci Numbers: Recursive alg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114800"/>
            <a:ext cx="7772400" cy="2057400"/>
          </a:xfrm>
        </p:spPr>
        <p:txBody>
          <a:bodyPr/>
          <a:lstStyle/>
          <a:p>
            <a:r>
              <a:rPr lang="en-US"/>
              <a:t>The above is a recursive algorithm</a:t>
            </a:r>
          </a:p>
          <a:p>
            <a:r>
              <a:rPr lang="en-US"/>
              <a:t>It is simple to understand and elegant!</a:t>
            </a:r>
          </a:p>
          <a:p>
            <a:r>
              <a:rPr lang="en-US"/>
              <a:t>But, very SLOW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066800" y="1371600"/>
            <a:ext cx="71628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u="sng">
                <a:solidFill>
                  <a:srgbClr val="FF3300"/>
                </a:solidFill>
                <a:latin typeface="Courier New" pitchFamily="1" charset="0"/>
              </a:rPr>
              <a:t>Fibonacci(n)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(* Recursive, SLOW *)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if (n=1) or (n=2) 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  then Fibonacci(n)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  (*simple case*)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  else Fibonacci(n)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Fibonacci(n-1) +</a:t>
            </a:r>
            <a:b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</a:b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                   Fibonacci(n-2)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endif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end;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Fibonacci Alg -- Remarks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990600"/>
          </a:xfrm>
        </p:spPr>
        <p:txBody>
          <a:bodyPr/>
          <a:lstStyle/>
          <a:p>
            <a:r>
              <a:rPr lang="en-US"/>
              <a:t>How slow is it? </a:t>
            </a:r>
          </a:p>
          <a:p>
            <a:pPr lvl="1"/>
            <a:r>
              <a:rPr lang="en-US"/>
              <a:t>Eg: To compute F(6)…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111375"/>
            <a:ext cx="7315200" cy="3146425"/>
            <a:chOff x="240" y="1865"/>
            <a:chExt cx="4608" cy="1982"/>
          </a:xfrm>
        </p:grpSpPr>
        <p:sp>
          <p:nvSpPr>
            <p:cNvPr id="25606" name="Text Box 5"/>
            <p:cNvSpPr txBox="1">
              <a:spLocks noChangeArrowheads="1"/>
            </p:cNvSpPr>
            <p:nvPr/>
          </p:nvSpPr>
          <p:spPr bwMode="auto">
            <a:xfrm>
              <a:off x="1835" y="2297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F(5)</a:t>
              </a:r>
            </a:p>
          </p:txBody>
        </p:sp>
        <p:sp>
          <p:nvSpPr>
            <p:cNvPr id="25607" name="Text Box 6"/>
            <p:cNvSpPr txBox="1">
              <a:spLocks noChangeArrowheads="1"/>
            </p:cNvSpPr>
            <p:nvPr/>
          </p:nvSpPr>
          <p:spPr bwMode="auto">
            <a:xfrm>
              <a:off x="1056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F(4)</a:t>
              </a:r>
            </a:p>
          </p:txBody>
        </p:sp>
        <p:sp>
          <p:nvSpPr>
            <p:cNvPr id="25608" name="Text Box 7"/>
            <p:cNvSpPr txBox="1">
              <a:spLocks noChangeArrowheads="1"/>
            </p:cNvSpPr>
            <p:nvPr/>
          </p:nvSpPr>
          <p:spPr bwMode="auto">
            <a:xfrm>
              <a:off x="2408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F(3)</a:t>
              </a:r>
            </a:p>
          </p:txBody>
        </p:sp>
        <p:sp>
          <p:nvSpPr>
            <p:cNvPr id="25609" name="Text Box 8"/>
            <p:cNvSpPr txBox="1">
              <a:spLocks noChangeArrowheads="1"/>
            </p:cNvSpPr>
            <p:nvPr/>
          </p:nvSpPr>
          <p:spPr bwMode="auto">
            <a:xfrm>
              <a:off x="576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F(3)</a:t>
              </a:r>
            </a:p>
          </p:txBody>
        </p:sp>
        <p:sp>
          <p:nvSpPr>
            <p:cNvPr id="25610" name="Text Box 9"/>
            <p:cNvSpPr txBox="1">
              <a:spLocks noChangeArrowheads="1"/>
            </p:cNvSpPr>
            <p:nvPr/>
          </p:nvSpPr>
          <p:spPr bwMode="auto">
            <a:xfrm>
              <a:off x="1352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11" name="Text Box 10"/>
            <p:cNvSpPr txBox="1">
              <a:spLocks noChangeArrowheads="1"/>
            </p:cNvSpPr>
            <p:nvPr/>
          </p:nvSpPr>
          <p:spPr bwMode="auto">
            <a:xfrm>
              <a:off x="240" y="3593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12" name="Text Box 11"/>
            <p:cNvSpPr txBox="1">
              <a:spLocks noChangeArrowheads="1"/>
            </p:cNvSpPr>
            <p:nvPr/>
          </p:nvSpPr>
          <p:spPr bwMode="auto">
            <a:xfrm>
              <a:off x="864" y="3600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F(1)</a:t>
              </a:r>
            </a:p>
          </p:txBody>
        </p:sp>
        <p:sp>
          <p:nvSpPr>
            <p:cNvPr id="25613" name="Text Box 12"/>
            <p:cNvSpPr txBox="1">
              <a:spLocks noChangeArrowheads="1"/>
            </p:cNvSpPr>
            <p:nvPr/>
          </p:nvSpPr>
          <p:spPr bwMode="auto">
            <a:xfrm>
              <a:off x="2112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14" name="Text Box 13"/>
            <p:cNvSpPr txBox="1">
              <a:spLocks noChangeArrowheads="1"/>
            </p:cNvSpPr>
            <p:nvPr/>
          </p:nvSpPr>
          <p:spPr bwMode="auto">
            <a:xfrm>
              <a:off x="2736" y="3175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F(1)</a:t>
              </a:r>
            </a:p>
          </p:txBody>
        </p:sp>
        <p:sp>
          <p:nvSpPr>
            <p:cNvPr id="25615" name="Line 14"/>
            <p:cNvSpPr>
              <a:spLocks noChangeShapeType="1"/>
            </p:cNvSpPr>
            <p:nvPr/>
          </p:nvSpPr>
          <p:spPr bwMode="auto">
            <a:xfrm>
              <a:off x="1248" y="2640"/>
              <a:ext cx="134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6" name="Line 15"/>
            <p:cNvSpPr>
              <a:spLocks noChangeShapeType="1"/>
            </p:cNvSpPr>
            <p:nvPr/>
          </p:nvSpPr>
          <p:spPr bwMode="auto">
            <a:xfrm>
              <a:off x="2304" y="3072"/>
              <a:ext cx="62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7" name="Line 16"/>
            <p:cNvSpPr>
              <a:spLocks noChangeShapeType="1"/>
            </p:cNvSpPr>
            <p:nvPr/>
          </p:nvSpPr>
          <p:spPr bwMode="auto">
            <a:xfrm>
              <a:off x="2928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8" name="Line 17"/>
            <p:cNvSpPr>
              <a:spLocks noChangeShapeType="1"/>
            </p:cNvSpPr>
            <p:nvPr/>
          </p:nvSpPr>
          <p:spPr bwMode="auto">
            <a:xfrm>
              <a:off x="2304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9" name="Line 18"/>
            <p:cNvSpPr>
              <a:spLocks noChangeShapeType="1"/>
            </p:cNvSpPr>
            <p:nvPr/>
          </p:nvSpPr>
          <p:spPr bwMode="auto">
            <a:xfrm>
              <a:off x="1584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0" name="Line 19"/>
            <p:cNvSpPr>
              <a:spLocks noChangeShapeType="1"/>
            </p:cNvSpPr>
            <p:nvPr/>
          </p:nvSpPr>
          <p:spPr bwMode="auto">
            <a:xfrm>
              <a:off x="864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1" name="Line 20"/>
            <p:cNvSpPr>
              <a:spLocks noChangeShapeType="1"/>
            </p:cNvSpPr>
            <p:nvPr/>
          </p:nvSpPr>
          <p:spPr bwMode="auto">
            <a:xfrm>
              <a:off x="1248" y="2976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2" name="Line 21"/>
            <p:cNvSpPr>
              <a:spLocks noChangeShapeType="1"/>
            </p:cNvSpPr>
            <p:nvPr/>
          </p:nvSpPr>
          <p:spPr bwMode="auto">
            <a:xfrm>
              <a:off x="864" y="3072"/>
              <a:ext cx="720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3" name="Line 22"/>
            <p:cNvSpPr>
              <a:spLocks noChangeShapeType="1"/>
            </p:cNvSpPr>
            <p:nvPr/>
          </p:nvSpPr>
          <p:spPr bwMode="auto">
            <a:xfrm>
              <a:off x="2592" y="2976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4" name="Line 23"/>
            <p:cNvSpPr>
              <a:spLocks noChangeShapeType="1"/>
            </p:cNvSpPr>
            <p:nvPr/>
          </p:nvSpPr>
          <p:spPr bwMode="auto">
            <a:xfrm>
              <a:off x="2016" y="254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5" name="Line 24"/>
            <p:cNvSpPr>
              <a:spLocks noChangeShapeType="1"/>
            </p:cNvSpPr>
            <p:nvPr/>
          </p:nvSpPr>
          <p:spPr bwMode="auto">
            <a:xfrm>
              <a:off x="1248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6" name="Line 25"/>
            <p:cNvSpPr>
              <a:spLocks noChangeShapeType="1"/>
            </p:cNvSpPr>
            <p:nvPr/>
          </p:nvSpPr>
          <p:spPr bwMode="auto">
            <a:xfrm>
              <a:off x="2592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7" name="Line 26"/>
            <p:cNvSpPr>
              <a:spLocks noChangeShapeType="1"/>
            </p:cNvSpPr>
            <p:nvPr/>
          </p:nvSpPr>
          <p:spPr bwMode="auto">
            <a:xfrm>
              <a:off x="432" y="3504"/>
              <a:ext cx="62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8" name="Line 27"/>
            <p:cNvSpPr>
              <a:spLocks noChangeShapeType="1"/>
            </p:cNvSpPr>
            <p:nvPr/>
          </p:nvSpPr>
          <p:spPr bwMode="auto">
            <a:xfrm>
              <a:off x="1056" y="350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9" name="Line 28"/>
            <p:cNvSpPr>
              <a:spLocks noChangeShapeType="1"/>
            </p:cNvSpPr>
            <p:nvPr/>
          </p:nvSpPr>
          <p:spPr bwMode="auto">
            <a:xfrm>
              <a:off x="432" y="350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0" name="Line 29"/>
            <p:cNvSpPr>
              <a:spLocks noChangeShapeType="1"/>
            </p:cNvSpPr>
            <p:nvPr/>
          </p:nvSpPr>
          <p:spPr bwMode="auto">
            <a:xfrm>
              <a:off x="720" y="3408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1" name="Text Box 30"/>
            <p:cNvSpPr txBox="1">
              <a:spLocks noChangeArrowheads="1"/>
            </p:cNvSpPr>
            <p:nvPr/>
          </p:nvSpPr>
          <p:spPr bwMode="auto">
            <a:xfrm>
              <a:off x="4176" y="2304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F(4)</a:t>
              </a:r>
            </a:p>
          </p:txBody>
        </p:sp>
        <p:sp>
          <p:nvSpPr>
            <p:cNvPr id="25632" name="Text Box 31"/>
            <p:cNvSpPr txBox="1">
              <a:spLocks noChangeArrowheads="1"/>
            </p:cNvSpPr>
            <p:nvPr/>
          </p:nvSpPr>
          <p:spPr bwMode="auto">
            <a:xfrm>
              <a:off x="3696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F(3)</a:t>
              </a:r>
            </a:p>
          </p:txBody>
        </p:sp>
        <p:sp>
          <p:nvSpPr>
            <p:cNvPr id="25633" name="Text Box 32"/>
            <p:cNvSpPr txBox="1">
              <a:spLocks noChangeArrowheads="1"/>
            </p:cNvSpPr>
            <p:nvPr/>
          </p:nvSpPr>
          <p:spPr bwMode="auto">
            <a:xfrm>
              <a:off x="4472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34" name="Text Box 33"/>
            <p:cNvSpPr txBox="1">
              <a:spLocks noChangeArrowheads="1"/>
            </p:cNvSpPr>
            <p:nvPr/>
          </p:nvSpPr>
          <p:spPr bwMode="auto">
            <a:xfrm>
              <a:off x="3360" y="3161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35" name="Text Box 34"/>
            <p:cNvSpPr txBox="1">
              <a:spLocks noChangeArrowheads="1"/>
            </p:cNvSpPr>
            <p:nvPr/>
          </p:nvSpPr>
          <p:spPr bwMode="auto">
            <a:xfrm>
              <a:off x="3984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F(1)</a:t>
              </a:r>
            </a:p>
          </p:txBody>
        </p:sp>
        <p:sp>
          <p:nvSpPr>
            <p:cNvPr id="25636" name="Line 35"/>
            <p:cNvSpPr>
              <a:spLocks noChangeShapeType="1"/>
            </p:cNvSpPr>
            <p:nvPr/>
          </p:nvSpPr>
          <p:spPr bwMode="auto">
            <a:xfrm>
              <a:off x="4704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7" name="Line 36"/>
            <p:cNvSpPr>
              <a:spLocks noChangeShapeType="1"/>
            </p:cNvSpPr>
            <p:nvPr/>
          </p:nvSpPr>
          <p:spPr bwMode="auto">
            <a:xfrm>
              <a:off x="3984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8" name="Line 37"/>
            <p:cNvSpPr>
              <a:spLocks noChangeShapeType="1"/>
            </p:cNvSpPr>
            <p:nvPr/>
          </p:nvSpPr>
          <p:spPr bwMode="auto">
            <a:xfrm>
              <a:off x="4368" y="254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9" name="Line 38"/>
            <p:cNvSpPr>
              <a:spLocks noChangeShapeType="1"/>
            </p:cNvSpPr>
            <p:nvPr/>
          </p:nvSpPr>
          <p:spPr bwMode="auto">
            <a:xfrm>
              <a:off x="3984" y="2640"/>
              <a:ext cx="720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0" name="Line 39"/>
            <p:cNvSpPr>
              <a:spLocks noChangeShapeType="1"/>
            </p:cNvSpPr>
            <p:nvPr/>
          </p:nvSpPr>
          <p:spPr bwMode="auto">
            <a:xfrm>
              <a:off x="4368" y="2208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1" name="Line 40"/>
            <p:cNvSpPr>
              <a:spLocks noChangeShapeType="1"/>
            </p:cNvSpPr>
            <p:nvPr/>
          </p:nvSpPr>
          <p:spPr bwMode="auto">
            <a:xfrm>
              <a:off x="3552" y="3072"/>
              <a:ext cx="62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2" name="Line 41"/>
            <p:cNvSpPr>
              <a:spLocks noChangeShapeType="1"/>
            </p:cNvSpPr>
            <p:nvPr/>
          </p:nvSpPr>
          <p:spPr bwMode="auto">
            <a:xfrm>
              <a:off x="4176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3" name="Line 42"/>
            <p:cNvSpPr>
              <a:spLocks noChangeShapeType="1"/>
            </p:cNvSpPr>
            <p:nvPr/>
          </p:nvSpPr>
          <p:spPr bwMode="auto">
            <a:xfrm>
              <a:off x="3552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4" name="Line 43"/>
            <p:cNvSpPr>
              <a:spLocks noChangeShapeType="1"/>
            </p:cNvSpPr>
            <p:nvPr/>
          </p:nvSpPr>
          <p:spPr bwMode="auto">
            <a:xfrm>
              <a:off x="3840" y="2976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5" name="Line 44"/>
            <p:cNvSpPr>
              <a:spLocks noChangeShapeType="1"/>
            </p:cNvSpPr>
            <p:nvPr/>
          </p:nvSpPr>
          <p:spPr bwMode="auto">
            <a:xfrm>
              <a:off x="2016" y="2208"/>
              <a:ext cx="2352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6" name="Line 45"/>
            <p:cNvSpPr>
              <a:spLocks noChangeShapeType="1"/>
            </p:cNvSpPr>
            <p:nvPr/>
          </p:nvSpPr>
          <p:spPr bwMode="auto">
            <a:xfrm>
              <a:off x="3216" y="211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7" name="Line 46"/>
            <p:cNvSpPr>
              <a:spLocks noChangeShapeType="1"/>
            </p:cNvSpPr>
            <p:nvPr/>
          </p:nvSpPr>
          <p:spPr bwMode="auto">
            <a:xfrm>
              <a:off x="2016" y="2208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8" name="Text Box 47"/>
            <p:cNvSpPr txBox="1">
              <a:spLocks noChangeArrowheads="1"/>
            </p:cNvSpPr>
            <p:nvPr/>
          </p:nvSpPr>
          <p:spPr bwMode="auto">
            <a:xfrm>
              <a:off x="3032" y="1865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F(6)</a:t>
              </a:r>
            </a:p>
          </p:txBody>
        </p:sp>
      </p:grpSp>
      <p:sp>
        <p:nvSpPr>
          <p:cNvPr id="436272" name="Rectangle 48"/>
          <p:cNvSpPr>
            <a:spLocks noChangeArrowheads="1"/>
          </p:cNvSpPr>
          <p:nvPr/>
        </p:nvSpPr>
        <p:spPr bwMode="auto">
          <a:xfrm>
            <a:off x="685800" y="5486400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buSzPct val="75000"/>
              <a:buFont typeface="Monotype Sorts" pitchFamily="1" charset="2"/>
              <a:buChar char="J"/>
            </a:pPr>
            <a:r>
              <a:rPr lang="en-US">
                <a:solidFill>
                  <a:srgbClr val="0000CC"/>
                </a:solidFill>
                <a:latin typeface="Arial" pitchFamily="1" charset="0"/>
              </a:rPr>
              <a:t>HW: Can we compute it faster?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autoUpdateAnimBg="0"/>
      <p:bldP spid="4362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276600"/>
            <a:ext cx="7696200" cy="289560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Tx/>
              <a:buNone/>
            </a:pPr>
            <a:r>
              <a:rPr lang="en-GB" sz="2400"/>
              <a:t>Given: Three Pegs A, B and C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GB" sz="2000"/>
              <a:t>Peg A initially has n disks, different size, stacked up,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GB" sz="2000"/>
              <a:t>larger disks are below smaller disks</a:t>
            </a:r>
          </a:p>
          <a:p>
            <a:pPr marL="457200" indent="-457200">
              <a:buClr>
                <a:schemeClr val="tx1"/>
              </a:buClr>
              <a:buFontTx/>
              <a:buNone/>
            </a:pPr>
            <a:r>
              <a:rPr lang="en-GB" sz="2400"/>
              <a:t>Problem: to move  the n disks to Peg C, subject to</a:t>
            </a:r>
            <a:endParaRPr lang="en-GB" sz="2400" baseline="-25000"/>
          </a:p>
          <a:p>
            <a:pPr lvl="1">
              <a:buFontTx/>
              <a:buAutoNum type="arabicPeriod"/>
            </a:pPr>
            <a:r>
              <a:rPr lang="en-GB" sz="2000"/>
              <a:t>Can move only one disk at a time</a:t>
            </a:r>
          </a:p>
          <a:p>
            <a:pPr lvl="1">
              <a:buFontTx/>
              <a:buAutoNum type="arabicPeriod"/>
            </a:pPr>
            <a:r>
              <a:rPr lang="en-GB" sz="2000"/>
              <a:t>Smaller disk should be above larger disk</a:t>
            </a:r>
          </a:p>
          <a:p>
            <a:pPr lvl="1">
              <a:buFontTx/>
              <a:buAutoNum type="arabicPeriod"/>
            </a:pPr>
            <a:r>
              <a:rPr lang="en-GB" sz="2000"/>
              <a:t>Can use other peg as intermediate</a:t>
            </a:r>
          </a:p>
          <a:p>
            <a:pPr lvl="1">
              <a:buFontTx/>
              <a:buNone/>
            </a:pPr>
            <a:endParaRPr lang="en-GB" sz="2000" baseline="-250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685800"/>
          </a:xfrm>
          <a:noFill/>
        </p:spPr>
        <p:txBody>
          <a:bodyPr lIns="92075" tIns="46038" rIns="92075" bIns="46038" anchor="ctr"/>
          <a:lstStyle/>
          <a:p>
            <a:r>
              <a:rPr lang="en-GB"/>
              <a:t>Example: Tower of Hanoi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533400" y="1295400"/>
            <a:ext cx="8229600" cy="1676400"/>
            <a:chOff x="384" y="1056"/>
            <a:chExt cx="5184" cy="1056"/>
          </a:xfrm>
        </p:grpSpPr>
        <p:grpSp>
          <p:nvGrpSpPr>
            <p:cNvPr id="26629" name="Group 5"/>
            <p:cNvGrpSpPr>
              <a:grpSpLocks/>
            </p:cNvGrpSpPr>
            <p:nvPr/>
          </p:nvGrpSpPr>
          <p:grpSpPr bwMode="auto">
            <a:xfrm>
              <a:off x="384" y="1056"/>
              <a:ext cx="2033" cy="1056"/>
              <a:chOff x="624" y="2064"/>
              <a:chExt cx="3073" cy="1248"/>
            </a:xfrm>
          </p:grpSpPr>
          <p:grpSp>
            <p:nvGrpSpPr>
              <p:cNvPr id="26645" name="Group 6"/>
              <p:cNvGrpSpPr>
                <a:grpSpLocks/>
              </p:cNvGrpSpPr>
              <p:nvPr/>
            </p:nvGrpSpPr>
            <p:grpSpPr bwMode="auto">
              <a:xfrm>
                <a:off x="833" y="2064"/>
                <a:ext cx="557" cy="1248"/>
                <a:chOff x="818" y="2064"/>
                <a:chExt cx="557" cy="1248"/>
              </a:xfrm>
            </p:grpSpPr>
            <p:sp>
              <p:nvSpPr>
                <p:cNvPr id="26656" name="Rectangle 7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5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818" y="2064"/>
                  <a:ext cx="557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A</a:t>
                  </a:r>
                </a:p>
              </p:txBody>
            </p:sp>
          </p:grpSp>
          <p:sp>
            <p:nvSpPr>
              <p:cNvPr id="26646" name="Rectangle 9"/>
              <p:cNvSpPr>
                <a:spLocks noChangeArrowheads="1"/>
              </p:cNvSpPr>
              <p:nvPr/>
            </p:nvSpPr>
            <p:spPr bwMode="auto">
              <a:xfrm>
                <a:off x="720" y="2976"/>
                <a:ext cx="768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47" name="Rectangle 10"/>
              <p:cNvSpPr>
                <a:spLocks noChangeArrowheads="1"/>
              </p:cNvSpPr>
              <p:nvPr/>
            </p:nvSpPr>
            <p:spPr bwMode="auto">
              <a:xfrm>
                <a:off x="816" y="2832"/>
                <a:ext cx="576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48" name="Rectangle 11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384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649" name="Group 12"/>
              <p:cNvGrpSpPr>
                <a:grpSpLocks/>
              </p:cNvGrpSpPr>
              <p:nvPr/>
            </p:nvGrpSpPr>
            <p:grpSpPr bwMode="auto">
              <a:xfrm>
                <a:off x="1984" y="2064"/>
                <a:ext cx="558" cy="1248"/>
                <a:chOff x="817" y="2064"/>
                <a:chExt cx="558" cy="1248"/>
              </a:xfrm>
            </p:grpSpPr>
            <p:sp>
              <p:nvSpPr>
                <p:cNvPr id="26654" name="Rectangle 13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5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17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26650" name="Group 15"/>
              <p:cNvGrpSpPr>
                <a:grpSpLocks/>
              </p:cNvGrpSpPr>
              <p:nvPr/>
            </p:nvGrpSpPr>
            <p:grpSpPr bwMode="auto">
              <a:xfrm>
                <a:off x="3139" y="2064"/>
                <a:ext cx="558" cy="1248"/>
                <a:chOff x="820" y="2064"/>
                <a:chExt cx="558" cy="1248"/>
              </a:xfrm>
            </p:grpSpPr>
            <p:sp>
              <p:nvSpPr>
                <p:cNvPr id="26652" name="Rectangle 16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5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820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C</a:t>
                  </a:r>
                </a:p>
              </p:txBody>
            </p:sp>
          </p:grpSp>
          <p:sp>
            <p:nvSpPr>
              <p:cNvPr id="26651" name="Rectangle 18"/>
              <p:cNvSpPr>
                <a:spLocks noChangeArrowheads="1"/>
              </p:cNvSpPr>
              <p:nvPr/>
            </p:nvSpPr>
            <p:spPr bwMode="auto">
              <a:xfrm>
                <a:off x="624" y="3120"/>
                <a:ext cx="960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6630" name="AutoShape 19"/>
            <p:cNvSpPr>
              <a:spLocks noChangeArrowheads="1"/>
            </p:cNvSpPr>
            <p:nvPr/>
          </p:nvSpPr>
          <p:spPr bwMode="auto">
            <a:xfrm>
              <a:off x="2544" y="1584"/>
              <a:ext cx="672" cy="288"/>
            </a:xfrm>
            <a:prstGeom prst="rightArrow">
              <a:avLst>
                <a:gd name="adj1" fmla="val 50000"/>
                <a:gd name="adj2" fmla="val 58333"/>
              </a:avLst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6631" name="Group 20"/>
            <p:cNvGrpSpPr>
              <a:grpSpLocks/>
            </p:cNvGrpSpPr>
            <p:nvPr/>
          </p:nvGrpSpPr>
          <p:grpSpPr bwMode="auto">
            <a:xfrm>
              <a:off x="3546" y="1056"/>
              <a:ext cx="2022" cy="1056"/>
              <a:chOff x="3546" y="1056"/>
              <a:chExt cx="2022" cy="1056"/>
            </a:xfrm>
          </p:grpSpPr>
          <p:grpSp>
            <p:nvGrpSpPr>
              <p:cNvPr id="26632" name="Group 21"/>
              <p:cNvGrpSpPr>
                <a:grpSpLocks/>
              </p:cNvGrpSpPr>
              <p:nvPr/>
            </p:nvGrpSpPr>
            <p:grpSpPr bwMode="auto">
              <a:xfrm>
                <a:off x="3546" y="1056"/>
                <a:ext cx="369" cy="1056"/>
                <a:chOff x="818" y="2064"/>
                <a:chExt cx="557" cy="1248"/>
              </a:xfrm>
            </p:grpSpPr>
            <p:sp>
              <p:nvSpPr>
                <p:cNvPr id="26643" name="Rectangle 22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4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18" y="2064"/>
                  <a:ext cx="557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A</a:t>
                  </a:r>
                </a:p>
              </p:txBody>
            </p:sp>
          </p:grpSp>
          <p:grpSp>
            <p:nvGrpSpPr>
              <p:cNvPr id="26633" name="Group 24"/>
              <p:cNvGrpSpPr>
                <a:grpSpLocks/>
              </p:cNvGrpSpPr>
              <p:nvPr/>
            </p:nvGrpSpPr>
            <p:grpSpPr bwMode="auto">
              <a:xfrm>
                <a:off x="4308" y="1056"/>
                <a:ext cx="369" cy="1056"/>
                <a:chOff x="817" y="2064"/>
                <a:chExt cx="558" cy="1248"/>
              </a:xfrm>
            </p:grpSpPr>
            <p:sp>
              <p:nvSpPr>
                <p:cNvPr id="26641" name="Rectangle 25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817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26634" name="Group 27"/>
              <p:cNvGrpSpPr>
                <a:grpSpLocks/>
              </p:cNvGrpSpPr>
              <p:nvPr/>
            </p:nvGrpSpPr>
            <p:grpSpPr bwMode="auto">
              <a:xfrm>
                <a:off x="5072" y="1056"/>
                <a:ext cx="369" cy="1056"/>
                <a:chOff x="820" y="2064"/>
                <a:chExt cx="558" cy="1248"/>
              </a:xfrm>
            </p:grpSpPr>
            <p:sp>
              <p:nvSpPr>
                <p:cNvPr id="26639" name="Rectangle 28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4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820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C</a:t>
                  </a:r>
                </a:p>
              </p:txBody>
            </p:sp>
          </p:grpSp>
          <p:sp>
            <p:nvSpPr>
              <p:cNvPr id="26635" name="Rectangle 30"/>
              <p:cNvSpPr>
                <a:spLocks noChangeArrowheads="1"/>
              </p:cNvSpPr>
              <p:nvPr/>
            </p:nvSpPr>
            <p:spPr bwMode="auto">
              <a:xfrm>
                <a:off x="4933" y="1950"/>
                <a:ext cx="635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6" name="Rectangle 31"/>
              <p:cNvSpPr>
                <a:spLocks noChangeArrowheads="1"/>
              </p:cNvSpPr>
              <p:nvPr/>
            </p:nvSpPr>
            <p:spPr bwMode="auto">
              <a:xfrm>
                <a:off x="4997" y="1828"/>
                <a:ext cx="508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7" name="Rectangle 32"/>
              <p:cNvSpPr>
                <a:spLocks noChangeArrowheads="1"/>
              </p:cNvSpPr>
              <p:nvPr/>
            </p:nvSpPr>
            <p:spPr bwMode="auto">
              <a:xfrm>
                <a:off x="5060" y="1706"/>
                <a:ext cx="381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8" name="Rectangle 33"/>
              <p:cNvSpPr>
                <a:spLocks noChangeArrowheads="1"/>
              </p:cNvSpPr>
              <p:nvPr/>
            </p:nvSpPr>
            <p:spPr bwMode="auto">
              <a:xfrm>
                <a:off x="5124" y="1584"/>
                <a:ext cx="254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 of Hanoi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/>
              <a:t>How to Solve: Strategy…</a:t>
            </a:r>
          </a:p>
          <a:p>
            <a:pPr marL="939800" lvl="1" indent="-457200"/>
            <a:r>
              <a:rPr lang="en-US"/>
              <a:t>Generalize first: Consider n disks for all n </a:t>
            </a:r>
            <a:r>
              <a:rPr lang="en-GB" sz="2000">
                <a:sym typeface="Symbol" pitchFamily="1" charset="2"/>
              </a:rPr>
              <a:t></a:t>
            </a:r>
            <a:r>
              <a:rPr lang="en-US"/>
              <a:t> 1</a:t>
            </a:r>
          </a:p>
          <a:p>
            <a:pPr marL="939800" lvl="1" indent="-457200"/>
            <a:r>
              <a:rPr lang="en-US"/>
              <a:t>Our example is </a:t>
            </a:r>
            <a:r>
              <a:rPr lang="en-US" i="1" u="sng"/>
              <a:t>only</a:t>
            </a:r>
            <a:r>
              <a:rPr lang="en-US"/>
              <a:t> the case when n=4</a:t>
            </a:r>
          </a:p>
          <a:p>
            <a:pPr marL="533400" indent="-533400"/>
            <a:r>
              <a:rPr lang="en-US"/>
              <a:t>Look at small instances…</a:t>
            </a:r>
          </a:p>
          <a:p>
            <a:pPr marL="939800" lvl="1" indent="-457200"/>
            <a:r>
              <a:rPr lang="en-US"/>
              <a:t>How about n=1</a:t>
            </a:r>
          </a:p>
          <a:p>
            <a:pPr marL="1438275" lvl="2" indent="-381000"/>
            <a:r>
              <a:rPr lang="en-US"/>
              <a:t>Of course, just “Move disk 1 from A to C”</a:t>
            </a:r>
          </a:p>
          <a:p>
            <a:pPr marL="2181225" lvl="4" indent="-342900"/>
            <a:endParaRPr lang="en-US"/>
          </a:p>
          <a:p>
            <a:pPr marL="939800" lvl="1" indent="-457200"/>
            <a:r>
              <a:rPr lang="en-US"/>
              <a:t>How about n=2?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“Move disk 1 from A to B”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“Move disk 2 from A to C”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“Move disk 1 from B to C”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9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 of Hanoi (Solution!)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sz="2400"/>
              <a:t>General Method:</a:t>
            </a:r>
          </a:p>
          <a:p>
            <a:pPr marL="939800" lvl="1" indent="-457200">
              <a:lnSpc>
                <a:spcPct val="80000"/>
              </a:lnSpc>
            </a:pPr>
            <a:r>
              <a:rPr lang="en-US" sz="2000"/>
              <a:t>First, move first (n-1) disks from A to B</a:t>
            </a:r>
          </a:p>
          <a:p>
            <a:pPr marL="939800" lvl="1" indent="-457200">
              <a:lnSpc>
                <a:spcPct val="80000"/>
              </a:lnSpc>
            </a:pPr>
            <a:r>
              <a:rPr lang="en-US" sz="2000"/>
              <a:t>Now, can move largest disk from A to C</a:t>
            </a:r>
          </a:p>
          <a:p>
            <a:pPr marL="939800" lvl="1" indent="-457200">
              <a:lnSpc>
                <a:spcPct val="80000"/>
              </a:lnSpc>
            </a:pPr>
            <a:r>
              <a:rPr lang="en-US" sz="2000"/>
              <a:t>Then, move first (n-1) disks from B to C</a:t>
            </a:r>
          </a:p>
          <a:p>
            <a:pPr marL="533400" indent="-533400">
              <a:lnSpc>
                <a:spcPct val="80000"/>
              </a:lnSpc>
            </a:pPr>
            <a:r>
              <a:rPr lang="en-US" sz="2400"/>
              <a:t>Try this method for n=3</a:t>
            </a:r>
          </a:p>
          <a:p>
            <a:pPr marL="1857375" lvl="3" indent="-381000">
              <a:lnSpc>
                <a:spcPct val="80000"/>
              </a:lnSpc>
            </a:pPr>
            <a:endParaRPr lang="en-US" sz="1800"/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A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2 from A to B”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C to B”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endParaRPr lang="en-US" sz="1800"/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3 from A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endParaRPr lang="en-US" sz="1800"/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B to A”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B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A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endParaRPr lang="en-US" sz="18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52600" y="3200400"/>
            <a:ext cx="3657600" cy="1143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752600" y="5029200"/>
            <a:ext cx="3657600" cy="1143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for Towel of Hanoi (recursive)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Recursive Algorithm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when (n=1), we have simple case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Else (decompose problem and make recursive-calls)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7162800" cy="3165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u="sng">
                <a:solidFill>
                  <a:srgbClr val="FF3300"/>
                </a:solidFill>
                <a:latin typeface="Courier New" pitchFamily="1" charset="0"/>
              </a:rPr>
              <a:t>Hanoi(n, A, B, C);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(* Move n disks from A to C via B *)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if (n=1) then “Move top disk from A to C”</a:t>
            </a:r>
            <a:endParaRPr lang="en-US" sz="2000">
              <a:solidFill>
                <a:srgbClr val="FF3300"/>
              </a:solidFill>
              <a:latin typeface="Courier New" pitchFamily="1" charset="0"/>
              <a:sym typeface="Wingdings" pitchFamily="1" charset="2"/>
            </a:endParaRP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else (* when n&gt;1 *)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Hanoi (n-1, A, C, B);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“Move top disk from A to C”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Hanoi (n-1, B, C, A);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endif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end;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recursion…</a:t>
            </a:r>
          </a:p>
        </p:txBody>
      </p:sp>
      <p:pic>
        <p:nvPicPr>
          <p:cNvPr id="16387" name="Picture 4" descr="2002_47_can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295400"/>
            <a:ext cx="235743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 descr="recursion3004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95400"/>
            <a:ext cx="32258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megamonalisa_recursi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295400"/>
            <a:ext cx="1925638" cy="29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533400" y="4419600"/>
            <a:ext cx="2667000" cy="611188"/>
          </a:xfrm>
          <a:prstGeom prst="rect">
            <a:avLst/>
          </a:prstGeom>
          <a:solidFill>
            <a:srgbClr val="FFCC99"/>
          </a:solidFill>
          <a:ln w="3175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3200"/>
              <a:t>Tomorrow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Recursion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 problem solving method of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	“decomposing bigger problems into </a:t>
            </a:r>
            <a:br>
              <a:rPr lang="en-US" sz="2000"/>
            </a:br>
            <a:r>
              <a:rPr lang="en-US" sz="2000"/>
              <a:t>smaller sub-problems that </a:t>
            </a:r>
            <a:r>
              <a:rPr lang="en-US" sz="2000" i="1" u="sng"/>
              <a:t>are identical to itself.</a:t>
            </a:r>
            <a:r>
              <a:rPr lang="en-US" sz="2000" i="1"/>
              <a:t>”</a:t>
            </a:r>
          </a:p>
          <a:p>
            <a:pPr>
              <a:lnSpc>
                <a:spcPct val="80000"/>
              </a:lnSpc>
            </a:pPr>
            <a:r>
              <a:rPr lang="en-US" sz="2400"/>
              <a:t>General Idea: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Solve simplest (smallest) cases DIRECTLY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usually these are very easy to solve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Solve bigger problems using smaller sub-problems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that are identical to itself (but smaller and simpler)</a:t>
            </a:r>
          </a:p>
          <a:p>
            <a:pPr>
              <a:lnSpc>
                <a:spcPct val="80000"/>
              </a:lnSpc>
            </a:pPr>
            <a:r>
              <a:rPr lang="en-US" sz="2400"/>
              <a:t>Abstraction: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To solve a given problem, we first assume that we ALREADY know how to solve it for smaller instances!!</a:t>
            </a:r>
          </a:p>
          <a:p>
            <a:pPr>
              <a:lnSpc>
                <a:spcPct val="80000"/>
              </a:lnSpc>
            </a:pPr>
            <a:r>
              <a:rPr lang="en-US" sz="2400"/>
              <a:t>Dictionary definition: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recursion</a:t>
            </a:r>
          </a:p>
          <a:p>
            <a:pPr lvl="2">
              <a:lnSpc>
                <a:spcPct val="80000"/>
              </a:lnSpc>
              <a:buFont typeface="Monotype Sorts" pitchFamily="1" charset="2"/>
              <a:buNone/>
            </a:pPr>
            <a:r>
              <a:rPr lang="en-US" sz="1800"/>
              <a:t>see recursion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Recursion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Dictionary definition: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recursion</a:t>
            </a:r>
          </a:p>
          <a:p>
            <a:pPr lvl="2">
              <a:lnSpc>
                <a:spcPct val="80000"/>
              </a:lnSpc>
              <a:buFont typeface="Monotype Sorts" pitchFamily="1" charset="2"/>
              <a:buNone/>
            </a:pPr>
            <a:r>
              <a:rPr lang="en-US" sz="1800"/>
              <a:t>see recursion </a:t>
            </a:r>
          </a:p>
          <a:p>
            <a:pPr>
              <a:lnSpc>
                <a:spcPct val="80000"/>
              </a:lnSpc>
            </a:pPr>
            <a:r>
              <a:rPr lang="en-US" sz="2400"/>
              <a:t>Simple Examples from Real Life…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TV within a TV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2 parallel mirrors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1 + the previous number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“Tomorrow”</a:t>
            </a:r>
          </a:p>
          <a:p>
            <a:pPr>
              <a:lnSpc>
                <a:spcPct val="80000"/>
              </a:lnSpc>
            </a:pPr>
            <a:r>
              <a:rPr lang="en-US" sz="2400"/>
              <a:t>Recursion Examples from the Web.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Recursive Trees (turtle) – </a:t>
            </a:r>
            <a:r>
              <a:rPr lang="en-US" sz="2000">
                <a:hlinkClick r:id="rId2"/>
              </a:rPr>
              <a:t>here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2000"/>
              <a:t>Trees and Tower-of-Hanoi – </a:t>
            </a:r>
          </a:p>
          <a:p>
            <a:pPr lvl="2">
              <a:lnSpc>
                <a:spcPct val="80000"/>
              </a:lnSpc>
            </a:pPr>
            <a:r>
              <a:rPr lang="en-US" sz="1600" b="0" i="0">
                <a:hlinkClick r:id="rId3"/>
              </a:rPr>
              <a:t>http://www.sussex.ac.uk/space-science/Nature/nature.html</a:t>
            </a:r>
            <a:endParaRPr lang="en-US" sz="1600" b="0" i="0"/>
          </a:p>
          <a:p>
            <a:pPr lvl="1">
              <a:lnSpc>
                <a:spcPct val="80000"/>
              </a:lnSpc>
            </a:pPr>
            <a:r>
              <a:rPr lang="en-US" sz="2000"/>
              <a:t>Recursion and Biology – </a:t>
            </a:r>
            <a:r>
              <a:rPr lang="en-US" sz="2000">
                <a:hlinkClick r:id="rId4"/>
              </a:rPr>
              <a:t>here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2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2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2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2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42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42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Palindromes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Short: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RADAR, MADAM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WOW, MUM, DAD, 20:02 20-02-2002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LOL, CIVIC, ROTOR, ROTATOR, RACECAR</a:t>
            </a:r>
          </a:p>
          <a:p>
            <a:pPr>
              <a:lnSpc>
                <a:spcPct val="80000"/>
              </a:lnSpc>
            </a:pPr>
            <a:r>
              <a:rPr lang="en-US" sz="2000"/>
              <a:t>Medium: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WAS IT A RAT I SAW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STEP ON NO PETS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NEVER ODD OR EVEN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DO GEESE SEE GOD</a:t>
            </a:r>
          </a:p>
          <a:p>
            <a:pPr>
              <a:lnSpc>
                <a:spcPct val="80000"/>
              </a:lnSpc>
            </a:pPr>
            <a:r>
              <a:rPr lang="en-US" sz="2000"/>
              <a:t>Long: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 MAN, A PLAN A CANAL PANAMA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ABLE WAS I ERE I SAW ELBA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I ROAMED UNDER IT AS A TIRED NUDE MAORI</a:t>
            </a:r>
          </a:p>
          <a:p>
            <a:pPr>
              <a:lnSpc>
                <a:spcPct val="80000"/>
              </a:lnSpc>
            </a:pPr>
            <a:r>
              <a:rPr lang="en-US" sz="1800"/>
              <a:t>Word-based Palindromes: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Fall leaves as soon as leaves fall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7615238" y="1431925"/>
            <a:ext cx="842962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3600" b="0">
                <a:solidFill>
                  <a:srgbClr val="333399"/>
                </a:solidFill>
                <a:ea typeface="華康魏碑體" pitchFamily="65" charset="-120"/>
                <a:cs typeface="華康魏碑體" pitchFamily="65" charset="-120"/>
              </a:rPr>
              <a:t>上海自來水來自海上</a:t>
            </a:r>
          </a:p>
        </p:txBody>
      </p:sp>
      <p:sp>
        <p:nvSpPr>
          <p:cNvPr id="613382" name="Text Box 6"/>
          <p:cNvSpPr txBox="1">
            <a:spLocks noChangeArrowheads="1"/>
          </p:cNvSpPr>
          <p:nvPr/>
        </p:nvSpPr>
        <p:spPr bwMode="auto">
          <a:xfrm>
            <a:off x="5634038" y="1431925"/>
            <a:ext cx="842962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3600" b="0">
                <a:solidFill>
                  <a:srgbClr val="006600"/>
                </a:solidFill>
                <a:ea typeface="華康魏碑體" pitchFamily="65" charset="-120"/>
                <a:cs typeface="華康魏碑體" pitchFamily="65" charset="-120"/>
              </a:rPr>
              <a:t>斗六高材生材高六斗</a:t>
            </a:r>
          </a:p>
        </p:txBody>
      </p:sp>
      <p:sp>
        <p:nvSpPr>
          <p:cNvPr id="613383" name="Text Box 7"/>
          <p:cNvSpPr txBox="1">
            <a:spLocks noChangeArrowheads="1"/>
          </p:cNvSpPr>
          <p:nvPr/>
        </p:nvSpPr>
        <p:spPr bwMode="auto">
          <a:xfrm>
            <a:off x="6548438" y="1431925"/>
            <a:ext cx="842962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3600" b="0">
                <a:solidFill>
                  <a:srgbClr val="800080"/>
                </a:solidFill>
                <a:ea typeface="華康魏碑體" pitchFamily="65" charset="-120"/>
                <a:cs typeface="華康魏碑體" pitchFamily="65" charset="-120"/>
              </a:rPr>
              <a:t>中山歸隱客隱歸山中</a:t>
            </a:r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457200" y="2381250"/>
            <a:ext cx="4343400" cy="28956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45720" rIns="45720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75000"/>
              </a:lnSpc>
              <a:spcBef>
                <a:spcPct val="0"/>
              </a:spcBef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牙刷刷牙</a:t>
            </a:r>
            <a:r>
              <a:rPr kumimoji="1" lang="en-US" altLang="ja-JP" sz="3200"/>
              <a:t>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茶煲煲茶</a:t>
            </a:r>
            <a:r>
              <a:rPr kumimoji="1" lang="en-US" altLang="ja-JP" sz="3200"/>
              <a:t> 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地拖拖地</a:t>
            </a:r>
            <a:r>
              <a:rPr kumimoji="1" lang="en-US" altLang="ja-JP" sz="3200"/>
              <a:t>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人人为我、我为人人。</a:t>
            </a:r>
            <a:r>
              <a:rPr kumimoji="1" lang="en-US" altLang="ja-JP" sz="3200"/>
              <a:t>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自我突破，突破自我</a:t>
            </a:r>
            <a:endParaRPr kumimoji="1"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33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2" grpId="0" autoUpdateAnimBg="0"/>
      <p:bldP spid="61338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Palindromes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800600"/>
          </a:xfrm>
        </p:spPr>
        <p:txBody>
          <a:bodyPr/>
          <a:lstStyle/>
          <a:p>
            <a:r>
              <a:rPr lang="en-US" dirty="0"/>
              <a:t>Word/Phrase-based Palindromes:</a:t>
            </a:r>
          </a:p>
          <a:p>
            <a:pPr lvl="1"/>
            <a:r>
              <a:rPr kumimoji="1" lang="en-US" b="0" dirty="0">
                <a:solidFill>
                  <a:srgbClr val="FF0000"/>
                </a:solidFill>
              </a:rPr>
              <a:t>You can cage a swallow, can't you, but you can't swallow a cage, can you?</a:t>
            </a:r>
            <a:endParaRPr lang="en-US" dirty="0"/>
          </a:p>
          <a:p>
            <a:pPr lvl="1"/>
            <a:r>
              <a:rPr lang="ja-JP" altLang="en-US" b="0" dirty="0"/>
              <a:t>改变的环境影响人类的活动，活动的人类影响环境的改变。</a:t>
            </a:r>
            <a:r>
              <a:rPr lang="en-US" altLang="ja-JP" dirty="0"/>
              <a:t> </a:t>
            </a:r>
            <a:endParaRPr lang="en-US" altLang="ja-JP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Fibonacci Numbers…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Definition of Fibonacci numbers</a:t>
            </a:r>
          </a:p>
          <a:p>
            <a:pPr lvl="1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2000">
                <a:latin typeface="Courier New" pitchFamily="1" charset="0"/>
              </a:rPr>
              <a:t>F</a:t>
            </a:r>
            <a:r>
              <a:rPr lang="en-US" sz="2000" baseline="-25000">
                <a:latin typeface="Courier New" pitchFamily="1" charset="0"/>
              </a:rPr>
              <a:t>1</a:t>
            </a:r>
            <a:r>
              <a:rPr lang="en-US" sz="2000">
                <a:latin typeface="Courier New" pitchFamily="1" charset="0"/>
              </a:rPr>
              <a:t> = 1,  </a:t>
            </a:r>
          </a:p>
          <a:p>
            <a:pPr lvl="1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2000">
                <a:latin typeface="Courier New" pitchFamily="1" charset="0"/>
              </a:rPr>
              <a:t>F</a:t>
            </a:r>
            <a:r>
              <a:rPr lang="en-US" sz="2000" baseline="-25000">
                <a:latin typeface="Courier New" pitchFamily="1" charset="0"/>
              </a:rPr>
              <a:t>2</a:t>
            </a:r>
            <a:r>
              <a:rPr lang="en-US" sz="2000">
                <a:latin typeface="Courier New" pitchFamily="1" charset="0"/>
              </a:rPr>
              <a:t> = 1,</a:t>
            </a:r>
          </a:p>
          <a:p>
            <a:pPr lvl="1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2000">
                <a:latin typeface="Courier New" pitchFamily="1" charset="0"/>
              </a:rPr>
              <a:t>for n&gt;2, F</a:t>
            </a:r>
            <a:r>
              <a:rPr lang="en-US" sz="2000" baseline="-25000">
                <a:latin typeface="Courier New" pitchFamily="1" charset="0"/>
              </a:rPr>
              <a:t>n</a:t>
            </a:r>
            <a:r>
              <a:rPr lang="en-US" sz="2000">
                <a:latin typeface="Courier New" pitchFamily="1" charset="0"/>
              </a:rPr>
              <a:t> = F</a:t>
            </a:r>
            <a:r>
              <a:rPr lang="en-US" sz="2000" baseline="-25000">
                <a:latin typeface="Courier New" pitchFamily="1" charset="0"/>
              </a:rPr>
              <a:t>n-1</a:t>
            </a:r>
            <a:r>
              <a:rPr lang="en-US" sz="2000">
                <a:latin typeface="Courier New" pitchFamily="1" charset="0"/>
              </a:rPr>
              <a:t> + F</a:t>
            </a:r>
            <a:r>
              <a:rPr lang="en-US" sz="2000" baseline="-25000">
                <a:latin typeface="Courier New" pitchFamily="1" charset="0"/>
              </a:rPr>
              <a:t>n-2</a:t>
            </a:r>
            <a:r>
              <a:rPr lang="en-US" sz="2000">
                <a:latin typeface="Courier New" pitchFamily="1" charset="0"/>
              </a:rPr>
              <a:t>  </a:t>
            </a:r>
          </a:p>
          <a:p>
            <a:pPr>
              <a:lnSpc>
                <a:spcPct val="80000"/>
              </a:lnSpc>
            </a:pPr>
            <a:r>
              <a:rPr lang="en-US" sz="2400"/>
              <a:t>Problem: Compute F</a:t>
            </a:r>
            <a:r>
              <a:rPr lang="en-US" sz="2400" baseline="-25000"/>
              <a:t>n</a:t>
            </a:r>
            <a:r>
              <a:rPr lang="en-US" sz="2400"/>
              <a:t> for any n.</a:t>
            </a:r>
          </a:p>
          <a:p>
            <a:pPr>
              <a:lnSpc>
                <a:spcPct val="80000"/>
              </a:lnSpc>
            </a:pPr>
            <a:r>
              <a:rPr lang="en-US" sz="2400"/>
              <a:t>The above is a </a:t>
            </a:r>
            <a:r>
              <a:rPr lang="en-US" sz="2400" u="sng"/>
              <a:t>recursive 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</a:t>
            </a:r>
            <a:r>
              <a:rPr lang="en-US" sz="2000" baseline="-25000"/>
              <a:t>n</a:t>
            </a:r>
            <a:r>
              <a:rPr lang="en-US" sz="2000"/>
              <a:t> is computed in-terms of itself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actually, smaller copies of itself – F</a:t>
            </a:r>
            <a:r>
              <a:rPr lang="en-US" sz="2000" baseline="-25000"/>
              <a:t>n-1</a:t>
            </a:r>
            <a:r>
              <a:rPr lang="en-US" sz="2000"/>
              <a:t> and F</a:t>
            </a:r>
            <a:r>
              <a:rPr lang="en-US" sz="2000" baseline="-25000"/>
              <a:t>n-2</a:t>
            </a:r>
          </a:p>
          <a:p>
            <a:pPr>
              <a:lnSpc>
                <a:spcPct val="80000"/>
              </a:lnSpc>
            </a:pPr>
            <a:r>
              <a:rPr lang="en-US" sz="2400"/>
              <a:t>Actually, Not difficult: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F</a:t>
            </a:r>
            <a:r>
              <a:rPr lang="en-US" sz="2000" baseline="-25000"/>
              <a:t>3</a:t>
            </a:r>
            <a:r>
              <a:rPr lang="en-US" sz="2000"/>
              <a:t> = 1 + 1 = 2	F</a:t>
            </a:r>
            <a:r>
              <a:rPr lang="en-US" sz="2000" baseline="-25000"/>
              <a:t>6</a:t>
            </a:r>
            <a:r>
              <a:rPr lang="en-US" sz="2000"/>
              <a:t> = 5 + 3 = 8		F</a:t>
            </a:r>
            <a:r>
              <a:rPr lang="en-US" sz="2000" baseline="-25000"/>
              <a:t>9</a:t>
            </a:r>
            <a:r>
              <a:rPr lang="en-US" sz="2000"/>
              <a:t> = 21 + 13 = 34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F</a:t>
            </a:r>
            <a:r>
              <a:rPr lang="en-US" sz="2000" baseline="-25000"/>
              <a:t>4</a:t>
            </a:r>
            <a:r>
              <a:rPr lang="en-US" sz="2000"/>
              <a:t> = 2 + 1 = 3	F</a:t>
            </a:r>
            <a:r>
              <a:rPr lang="en-US" sz="2000" baseline="-25000"/>
              <a:t>7</a:t>
            </a:r>
            <a:r>
              <a:rPr lang="en-US" sz="2000"/>
              <a:t> = 8 + 5 = 13	     	F</a:t>
            </a:r>
            <a:r>
              <a:rPr lang="en-US" sz="2000" baseline="-25000"/>
              <a:t>10</a:t>
            </a:r>
            <a:r>
              <a:rPr lang="en-US" sz="2000"/>
              <a:t> = 34 + 21 = 55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F</a:t>
            </a:r>
            <a:r>
              <a:rPr lang="en-US" sz="2000" baseline="-25000"/>
              <a:t>5</a:t>
            </a:r>
            <a:r>
              <a:rPr lang="en-US" sz="2000"/>
              <a:t> = 3 + 2 = 5	F</a:t>
            </a:r>
            <a:r>
              <a:rPr lang="en-US" sz="2000" baseline="-25000"/>
              <a:t>8</a:t>
            </a:r>
            <a:r>
              <a:rPr lang="en-US" sz="2000"/>
              <a:t> = 13 + 8 = 21		F</a:t>
            </a:r>
            <a:r>
              <a:rPr lang="en-US" sz="2000" baseline="-25000"/>
              <a:t>11</a:t>
            </a:r>
            <a:r>
              <a:rPr lang="en-US" sz="2000"/>
              <a:t> = 55 + 34 = 89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>
                <a:solidFill>
                  <a:srgbClr val="000099"/>
                </a:solidFill>
              </a:rPr>
              <a:t>1, 1, 2, 3, 5, 8, 13, 21, 34, 55, 89, 144,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5709</TotalTime>
  <Words>1106</Words>
  <Application>Microsoft Macintosh PowerPoint</Application>
  <PresentationFormat>On-screen Show (4:3)</PresentationFormat>
  <Paragraphs>174</Paragraphs>
  <Slides>15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LHW-01-intro</vt:lpstr>
      <vt:lpstr>            </vt:lpstr>
      <vt:lpstr>Examples of recursion…</vt:lpstr>
      <vt:lpstr>5. Recursion</vt:lpstr>
      <vt:lpstr>5. Recursion</vt:lpstr>
      <vt:lpstr>Palindromes</vt:lpstr>
      <vt:lpstr>Slide 6</vt:lpstr>
      <vt:lpstr>Palindromes</vt:lpstr>
      <vt:lpstr>Slide 8</vt:lpstr>
      <vt:lpstr>Example: Fibonacci Numbers…</vt:lpstr>
      <vt:lpstr>Fibonacci Numbers: Recursive alg</vt:lpstr>
      <vt:lpstr>Recursive Fibonacci Alg -- Remarks</vt:lpstr>
      <vt:lpstr>Example: Tower of Hanoi</vt:lpstr>
      <vt:lpstr>Tower of Hanoi</vt:lpstr>
      <vt:lpstr>Tower of Hanoi (Solution!)</vt:lpstr>
      <vt:lpstr>Algorithm for Towel of Hanoi (recursive)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874</cp:revision>
  <cp:lastPrinted>2000-06-13T03:03:08Z</cp:lastPrinted>
  <dcterms:created xsi:type="dcterms:W3CDTF">2012-01-28T17:15:56Z</dcterms:created>
  <dcterms:modified xsi:type="dcterms:W3CDTF">2012-01-28T17:21:37Z</dcterms:modified>
</cp:coreProperties>
</file>