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34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jpeg" ContentType="image/jpeg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51" r:id="rId1"/>
  </p:sldMasterIdLst>
  <p:notesMasterIdLst>
    <p:notesMasterId r:id="rId41"/>
  </p:notesMasterIdLst>
  <p:handoutMasterIdLst>
    <p:handoutMasterId r:id="rId42"/>
  </p:handoutMasterIdLst>
  <p:sldIdLst>
    <p:sldId id="480" r:id="rId2"/>
    <p:sldId id="492" r:id="rId3"/>
    <p:sldId id="411" r:id="rId4"/>
    <p:sldId id="407" r:id="rId5"/>
    <p:sldId id="412" r:id="rId6"/>
    <p:sldId id="408" r:id="rId7"/>
    <p:sldId id="491" r:id="rId8"/>
    <p:sldId id="483" r:id="rId9"/>
    <p:sldId id="473" r:id="rId10"/>
    <p:sldId id="469" r:id="rId11"/>
    <p:sldId id="470" r:id="rId12"/>
    <p:sldId id="482" r:id="rId13"/>
    <p:sldId id="493" r:id="rId14"/>
    <p:sldId id="485" r:id="rId15"/>
    <p:sldId id="476" r:id="rId16"/>
    <p:sldId id="477" r:id="rId17"/>
    <p:sldId id="478" r:id="rId18"/>
    <p:sldId id="489" r:id="rId19"/>
    <p:sldId id="494" r:id="rId20"/>
    <p:sldId id="475" r:id="rId21"/>
    <p:sldId id="464" r:id="rId22"/>
    <p:sldId id="496" r:id="rId23"/>
    <p:sldId id="495" r:id="rId24"/>
    <p:sldId id="498" r:id="rId25"/>
    <p:sldId id="497" r:id="rId26"/>
    <p:sldId id="468" r:id="rId27"/>
    <p:sldId id="509" r:id="rId28"/>
    <p:sldId id="419" r:id="rId29"/>
    <p:sldId id="429" r:id="rId30"/>
    <p:sldId id="504" r:id="rId31"/>
    <p:sldId id="505" r:id="rId32"/>
    <p:sldId id="503" r:id="rId33"/>
    <p:sldId id="507" r:id="rId34"/>
    <p:sldId id="510" r:id="rId35"/>
    <p:sldId id="425" r:id="rId36"/>
    <p:sldId id="459" r:id="rId37"/>
    <p:sldId id="416" r:id="rId38"/>
    <p:sldId id="455" r:id="rId39"/>
    <p:sldId id="490" r:id="rId40"/>
  </p:sldIdLst>
  <p:sldSz cx="9144000" cy="6858000" type="screen4x3"/>
  <p:notesSz cx="6742113" cy="9906000"/>
  <p:defaultTextStyle>
    <a:defPPr>
      <a:defRPr lang="en-US"/>
    </a:defPPr>
    <a:lvl1pPr algn="ctr" rtl="0" fontAlgn="base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0000FF"/>
    <a:srgbClr val="969696"/>
    <a:srgbClr val="CCFFFF"/>
    <a:srgbClr val="CCECFF"/>
    <a:srgbClr val="99CCFF"/>
    <a:srgbClr val="CCFFCC"/>
    <a:srgbClr val="FFFF99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843" autoAdjust="0"/>
    <p:restoredTop sz="94576" autoAdjust="0"/>
  </p:normalViewPr>
  <p:slideViewPr>
    <p:cSldViewPr showGuides="1">
      <p:cViewPr>
        <p:scale>
          <a:sx n="66" d="100"/>
          <a:sy n="66" d="100"/>
        </p:scale>
        <p:origin x="-1088" y="-552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576"/>
    </p:cViewPr>
  </p:sorterViewPr>
  <p:notesViewPr>
    <p:cSldViewPr showGuides="1">
      <p:cViewPr varScale="1">
        <p:scale>
          <a:sx n="71" d="100"/>
          <a:sy n="71" d="100"/>
        </p:scale>
        <p:origin x="-1698" y="-84"/>
      </p:cViewPr>
      <p:guideLst>
        <p:guide orient="horz" pos="3120"/>
        <p:guide pos="212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handoutMaster" Target="handoutMasters/handout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9.xml"/><Relationship Id="rId2" Type="http://schemas.openxmlformats.org/officeDocument/2006/relationships/slide" Target="slides/slide12.xml"/><Relationship Id="rId3" Type="http://schemas.openxmlformats.org/officeDocument/2006/relationships/slide" Target="slides/slide2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6825" y="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332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/>
            </a:lvl1pPr>
          </a:lstStyle>
          <a:p>
            <a:endParaRPr lang="en-US"/>
          </a:p>
        </p:txBody>
      </p:sp>
      <p:sp>
        <p:nvSpPr>
          <p:cNvPr id="332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6825" y="937260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/>
            </a:lvl1pPr>
          </a:lstStyle>
          <a:p>
            <a:fld id="{6F43A130-27A1-1D48-B790-7AA06832763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l" defTabSz="958850" eaLnBrk="0" hangingPunct="0">
              <a:spcBef>
                <a:spcPct val="0"/>
              </a:spcBef>
              <a:defRPr kumimoji="1" sz="1000" b="0" i="1"/>
            </a:lvl1pPr>
          </a:lstStyle>
          <a:p>
            <a:r>
              <a:rPr lang="en-US"/>
              <a:t>*</a:t>
            </a:r>
            <a:endParaRPr lang="en-US" sz="13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r" defTabSz="958850" eaLnBrk="0" hangingPunct="0">
              <a:spcBef>
                <a:spcPct val="0"/>
              </a:spcBef>
              <a:defRPr kumimoji="1" sz="1000" b="0" i="1"/>
            </a:lvl1pPr>
          </a:lstStyle>
          <a:p>
            <a:r>
              <a:rPr lang="en-US"/>
              <a:t>07/16/96</a:t>
            </a:r>
            <a:endParaRPr lang="en-US" sz="1300"/>
          </a:p>
        </p:txBody>
      </p:sp>
      <p:sp>
        <p:nvSpPr>
          <p:cNvPr id="2052" name="Rectangle 4"/>
          <p:cNvSpPr>
            <a:spLocks noChangeArrowheads="1"/>
          </p:cNvSpPr>
          <p:nvPr>
            <p:ph type="sldImg" idx="2"/>
          </p:nvPr>
        </p:nvSpPr>
        <p:spPr bwMode="auto">
          <a:xfrm>
            <a:off x="895350" y="742950"/>
            <a:ext cx="4953000" cy="371475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705350"/>
            <a:ext cx="4945063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5" tIns="48303" rIns="96605" bIns="483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l" defTabSz="958850" eaLnBrk="0" hangingPunct="0">
              <a:spcBef>
                <a:spcPct val="0"/>
              </a:spcBef>
              <a:defRPr kumimoji="1" sz="1000" b="0" i="1"/>
            </a:lvl1pPr>
          </a:lstStyle>
          <a:p>
            <a:r>
              <a:rPr lang="en-US"/>
              <a:t>*</a:t>
            </a:r>
            <a:endParaRPr lang="en-US" sz="13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r" defTabSz="958850" eaLnBrk="0" hangingPunct="0">
              <a:spcBef>
                <a:spcPct val="0"/>
              </a:spcBef>
              <a:defRPr kumimoji="1" sz="1000" b="0" i="1"/>
            </a:lvl1pPr>
          </a:lstStyle>
          <a:p>
            <a:r>
              <a:rPr lang="en-US"/>
              <a:t>##</a:t>
            </a:r>
            <a:endParaRPr lang="en-US" sz="13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Arial" pitchFamily="1" charset="0"/>
        <a:cs typeface="Arial" pitchFamily="1" charset="0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Arial" pitchFamily="1" charset="0"/>
        <a:cs typeface="Arial" pitchFamily="1" charset="0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Arial" pitchFamily="1" charset="0"/>
        <a:cs typeface="Arial" pitchFamily="1" charset="0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Arial" pitchFamily="1" charset="0"/>
        <a:cs typeface="Arial" pitchFamily="1" charset="0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Arial" pitchFamily="1" charset="0"/>
        <a:cs typeface="Arial" pitchFamily="1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4362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4705350"/>
            <a:ext cx="5392737" cy="44577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1613" y="76200"/>
            <a:ext cx="1947862" cy="614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3263" y="76200"/>
            <a:ext cx="5695950" cy="614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3263" y="76200"/>
            <a:ext cx="7769225" cy="800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3263" y="1295400"/>
            <a:ext cx="7796212" cy="238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3263" y="3835400"/>
            <a:ext cx="7796212" cy="238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3263" y="1295400"/>
            <a:ext cx="3821112" cy="492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6775" y="1295400"/>
            <a:ext cx="3822700" cy="492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Line 2"/>
          <p:cNvSpPr>
            <a:spLocks noChangeShapeType="1"/>
          </p:cNvSpPr>
          <p:nvPr/>
        </p:nvSpPr>
        <p:spPr bwMode="auto">
          <a:xfrm>
            <a:off x="287338" y="6500813"/>
            <a:ext cx="814705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1411" name="AutoShape 3"/>
          <p:cNvSpPr>
            <a:spLocks noChangeArrowheads="1"/>
          </p:cNvSpPr>
          <p:nvPr/>
        </p:nvSpPr>
        <p:spPr bwMode="auto">
          <a:xfrm>
            <a:off x="709613" y="6354763"/>
            <a:ext cx="1816100" cy="2921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1412" name="Line 4"/>
          <p:cNvSpPr>
            <a:spLocks noChangeShapeType="1"/>
          </p:cNvSpPr>
          <p:nvPr/>
        </p:nvSpPr>
        <p:spPr bwMode="auto">
          <a:xfrm>
            <a:off x="23813" y="990600"/>
            <a:ext cx="8472487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141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03263" y="76200"/>
            <a:ext cx="7769225" cy="800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Slide Title</a:t>
            </a:r>
          </a:p>
        </p:txBody>
      </p:sp>
      <p:sp>
        <p:nvSpPr>
          <p:cNvPr id="40141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3263" y="1295400"/>
            <a:ext cx="7796212" cy="4927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Body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01415" name="Rectangle 7"/>
          <p:cNvSpPr>
            <a:spLocks noChangeArrowheads="1"/>
          </p:cNvSpPr>
          <p:nvPr/>
        </p:nvSpPr>
        <p:spPr bwMode="auto">
          <a:xfrm>
            <a:off x="760413" y="6396038"/>
            <a:ext cx="166687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GB" sz="1200" b="0">
                <a:solidFill>
                  <a:srgbClr val="0000FF"/>
                </a:solidFill>
                <a:latin typeface="Book Antiqua" pitchFamily="1" charset="0"/>
              </a:rPr>
              <a:t>LeongHW, SOC, NUS</a:t>
            </a:r>
          </a:p>
        </p:txBody>
      </p:sp>
      <p:sp>
        <p:nvSpPr>
          <p:cNvPr id="401416" name="Rectangle 8"/>
          <p:cNvSpPr>
            <a:spLocks noChangeArrowheads="1"/>
          </p:cNvSpPr>
          <p:nvPr/>
        </p:nvSpPr>
        <p:spPr bwMode="auto">
          <a:xfrm>
            <a:off x="6165850" y="6205538"/>
            <a:ext cx="2216150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GB" sz="1200" b="0">
                <a:solidFill>
                  <a:srgbClr val="0000FF"/>
                </a:solidFill>
                <a:latin typeface="Book Antiqua" pitchFamily="1" charset="0"/>
              </a:rPr>
              <a:t>(UIT2201:3 Database) Page </a:t>
            </a:r>
            <a:fld id="{3039EA70-5AF9-B049-B738-0C37E8595D11}" type="slidenum">
              <a:rPr lang="en-GB" sz="1200" b="0">
                <a:solidFill>
                  <a:srgbClr val="0000FF"/>
                </a:solidFill>
                <a:latin typeface="Book Antiqua" pitchFamily="1" charset="0"/>
              </a:rPr>
              <a:pPr algn="l" eaLnBrk="0" hangingPunct="0">
                <a:spcBef>
                  <a:spcPct val="0"/>
                </a:spcBef>
              </a:pPr>
              <a:t>‹#›</a:t>
            </a:fld>
            <a:endParaRPr lang="en-GB" sz="1200" b="0">
              <a:solidFill>
                <a:srgbClr val="0000FF"/>
              </a:solidFill>
              <a:latin typeface="Book Antiqua" pitchFamily="1" charset="0"/>
            </a:endParaRPr>
          </a:p>
        </p:txBody>
      </p:sp>
      <p:sp>
        <p:nvSpPr>
          <p:cNvPr id="401417" name="Rectangle 9"/>
          <p:cNvSpPr>
            <a:spLocks noChangeArrowheads="1"/>
          </p:cNvSpPr>
          <p:nvPr/>
        </p:nvSpPr>
        <p:spPr bwMode="auto">
          <a:xfrm>
            <a:off x="3116263" y="6475413"/>
            <a:ext cx="2811462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 eaLnBrk="0" hangingPunct="0">
              <a:spcBef>
                <a:spcPct val="0"/>
              </a:spcBef>
            </a:pPr>
            <a:r>
              <a:rPr lang="en-GB" sz="1200" b="0">
                <a:solidFill>
                  <a:srgbClr val="0000FF"/>
                </a:solidFill>
                <a:latin typeface="Book Antiqua" pitchFamily="1" charset="0"/>
              </a:rPr>
              <a:t>Copyright © 2007-9 by Leong Hon Wai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Times New Roman" pitchFamily="1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Times New Roman" pitchFamily="1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Times New Roman" pitchFamily="1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Times New Roman" pitchFamily="1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Times New Roman" pitchFamily="1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Times New Roman" pitchFamily="1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Times New Roman" pitchFamily="1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A81E25"/>
          </a:solidFill>
          <a:latin typeface="Times New Roman" pitchFamily="1" charset="0"/>
        </a:defRPr>
      </a:lvl9pPr>
    </p:titleStyle>
    <p:bodyStyle>
      <a:lvl1pPr marL="347663" indent="-347663" algn="l" rtl="0" eaLnBrk="0" fontAlgn="base" hangingPunct="0">
        <a:spcBef>
          <a:spcPct val="50000"/>
        </a:spcBef>
        <a:spcAft>
          <a:spcPct val="0"/>
        </a:spcAft>
        <a:buClr>
          <a:srgbClr val="000099"/>
        </a:buClr>
        <a:buSzPct val="90000"/>
        <a:buFont typeface="Wingdings" pitchFamily="1" charset="2"/>
        <a:buChar char="q"/>
        <a:defRPr sz="2800" b="1">
          <a:solidFill>
            <a:srgbClr val="000099"/>
          </a:solidFill>
          <a:latin typeface="+mn-lt"/>
          <a:ea typeface="+mn-ea"/>
          <a:cs typeface="+mn-cs"/>
        </a:defRPr>
      </a:lvl1pPr>
      <a:lvl2pPr marL="798513" indent="-3365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90000"/>
        <a:buFont typeface="Wingdings" pitchFamily="1" charset="2"/>
        <a:buChar char="v"/>
        <a:defRPr sz="2400" b="1">
          <a:solidFill>
            <a:srgbClr val="FF3300"/>
          </a:solidFill>
          <a:latin typeface="+mn-lt"/>
          <a:ea typeface="ＭＳ Ｐゴシック" pitchFamily="1" charset="-128"/>
        </a:defRPr>
      </a:lvl2pPr>
      <a:lvl3pPr marL="1149350" indent="-236538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Font typeface="Monotype Sorts" pitchFamily="1" charset="2"/>
        <a:buChar char="u"/>
        <a:defRPr sz="2400" b="1" i="1">
          <a:solidFill>
            <a:srgbClr val="008000"/>
          </a:solidFill>
          <a:latin typeface="+mn-lt"/>
          <a:ea typeface="ＭＳ Ｐゴシック" pitchFamily="1" charset="-128"/>
        </a:defRPr>
      </a:lvl3pPr>
      <a:lvl4pPr marL="1438275" indent="-174625" algn="l" rtl="0" eaLnBrk="0" fontAlgn="base" hangingPunct="0">
        <a:spcBef>
          <a:spcPct val="20000"/>
        </a:spcBef>
        <a:spcAft>
          <a:spcPct val="0"/>
        </a:spcAft>
        <a:buSzPct val="90000"/>
        <a:buChar char="o"/>
        <a:defRPr sz="2000" b="1">
          <a:solidFill>
            <a:srgbClr val="0000FF"/>
          </a:solidFill>
          <a:latin typeface="Arial" pitchFamily="1" charset="0"/>
          <a:ea typeface="ＭＳ Ｐゴシック" pitchFamily="1" charset="-128"/>
        </a:defRPr>
      </a:lvl4pPr>
      <a:lvl5pPr marL="17272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pitchFamily="1" charset="0"/>
          <a:ea typeface="ＭＳ Ｐゴシック" pitchFamily="1" charset="-128"/>
        </a:defRPr>
      </a:lvl5pPr>
      <a:lvl6pPr marL="21844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pitchFamily="1" charset="0"/>
          <a:ea typeface="ＭＳ Ｐゴシック" pitchFamily="1" charset="-128"/>
        </a:defRPr>
      </a:lvl6pPr>
      <a:lvl7pPr marL="26416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pitchFamily="1" charset="0"/>
          <a:ea typeface="ＭＳ Ｐゴシック" pitchFamily="1" charset="-128"/>
        </a:defRPr>
      </a:lvl7pPr>
      <a:lvl8pPr marL="30988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pitchFamily="1" charset="0"/>
          <a:ea typeface="ＭＳ Ｐゴシック" pitchFamily="1" charset="-128"/>
        </a:defRPr>
      </a:lvl8pPr>
      <a:lvl9pPr marL="35560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pitchFamily="1" charset="0"/>
          <a:ea typeface="ＭＳ Ｐゴシック" pitchFamily="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2009-03a-SQL-anim.ppt%23-1,21,Slide%2021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Database – Info Storage and Retrieval</a:t>
            </a:r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Aim:  Understand basics of</a:t>
            </a:r>
          </a:p>
          <a:p>
            <a:pPr lvl="1"/>
            <a:r>
              <a:rPr lang="en-US"/>
              <a:t> Info storage and Retrieval; </a:t>
            </a:r>
          </a:p>
          <a:p>
            <a:pPr lvl="1"/>
            <a:r>
              <a:rPr lang="en-US"/>
              <a:t> Database Organization;</a:t>
            </a:r>
          </a:p>
          <a:p>
            <a:pPr lvl="1"/>
            <a:r>
              <a:rPr lang="en-US"/>
              <a:t> DBMS, Query and Query Processing;</a:t>
            </a:r>
          </a:p>
          <a:p>
            <a:pPr lvl="1"/>
            <a:r>
              <a:rPr lang="en-US"/>
              <a:t> Work some simple exercises;</a:t>
            </a:r>
          </a:p>
          <a:p>
            <a:pPr lvl="1"/>
            <a:r>
              <a:rPr lang="en-US"/>
              <a:t> Concurrency Issues (in Database)</a:t>
            </a:r>
          </a:p>
          <a:p>
            <a:r>
              <a:rPr lang="en-US"/>
              <a:t>Readings:</a:t>
            </a:r>
          </a:p>
          <a:p>
            <a:pPr lvl="1"/>
            <a:r>
              <a:rPr lang="en-US"/>
              <a:t> [SG] --- Ch 13.3</a:t>
            </a:r>
          </a:p>
          <a:p>
            <a:r>
              <a:rPr lang="en-US"/>
              <a:t>Optional:</a:t>
            </a:r>
          </a:p>
          <a:p>
            <a:pPr lvl="1"/>
            <a:r>
              <a:rPr lang="en-US"/>
              <a:t> Some experiences with MySQL, Access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Data Organization (A Bottom-Up View)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Bit</a:t>
            </a:r>
          </a:p>
          <a:p>
            <a:pPr lvl="1"/>
            <a:r>
              <a:rPr lang="en-US"/>
              <a:t>A </a:t>
            </a:r>
            <a:r>
              <a:rPr lang="en-US" i="1">
                <a:solidFill>
                  <a:schemeClr val="tx1"/>
                </a:solidFill>
              </a:rPr>
              <a:t>bi</a:t>
            </a:r>
            <a:r>
              <a:rPr lang="en-US" i="1"/>
              <a:t>nary digi</a:t>
            </a:r>
            <a:r>
              <a:rPr lang="en-US" i="1">
                <a:solidFill>
                  <a:schemeClr val="tx1"/>
                </a:solidFill>
              </a:rPr>
              <a:t>t</a:t>
            </a:r>
            <a:r>
              <a:rPr lang="en-US"/>
              <a:t>,   (0 or 1)</a:t>
            </a:r>
          </a:p>
          <a:p>
            <a:r>
              <a:rPr lang="en-US"/>
              <a:t>Byte</a:t>
            </a:r>
          </a:p>
          <a:p>
            <a:pPr lvl="1"/>
            <a:r>
              <a:rPr lang="en-US"/>
              <a:t>A group of eight (8) </a:t>
            </a:r>
            <a:r>
              <a:rPr lang="en-US">
                <a:solidFill>
                  <a:schemeClr val="accent2"/>
                </a:solidFill>
              </a:rPr>
              <a:t>bits</a:t>
            </a:r>
            <a:r>
              <a:rPr lang="en-US"/>
              <a:t> </a:t>
            </a:r>
          </a:p>
          <a:p>
            <a:pPr lvl="1"/>
            <a:r>
              <a:rPr lang="en-US"/>
              <a:t>Stores the binary rep. of a character / small integer</a:t>
            </a:r>
          </a:p>
          <a:p>
            <a:pPr lvl="1"/>
            <a:r>
              <a:rPr lang="en-US"/>
              <a:t>A single unit of addressable memory</a:t>
            </a:r>
          </a:p>
          <a:p>
            <a:r>
              <a:rPr lang="en-US"/>
              <a:t>Field</a:t>
            </a:r>
          </a:p>
          <a:p>
            <a:pPr lvl="1"/>
            <a:r>
              <a:rPr lang="en-US"/>
              <a:t>A group of bytes used to represent a string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Organization (continued)</a:t>
            </a:r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263" y="1447800"/>
            <a:ext cx="7796212" cy="4648200"/>
          </a:xfrm>
        </p:spPr>
        <p:txBody>
          <a:bodyPr/>
          <a:lstStyle/>
          <a:p>
            <a:r>
              <a:rPr lang="en-US"/>
              <a:t>Record</a:t>
            </a:r>
          </a:p>
          <a:p>
            <a:pPr lvl="1"/>
            <a:r>
              <a:rPr lang="en-US"/>
              <a:t>A collection of related fields</a:t>
            </a:r>
          </a:p>
          <a:p>
            <a:pPr lvl="1"/>
            <a:endParaRPr lang="en-US"/>
          </a:p>
          <a:p>
            <a:r>
              <a:rPr lang="en-US"/>
              <a:t>Data File</a:t>
            </a:r>
          </a:p>
          <a:p>
            <a:pPr lvl="1"/>
            <a:r>
              <a:rPr lang="en-US"/>
              <a:t>Related records are kept in a data file</a:t>
            </a:r>
          </a:p>
          <a:p>
            <a:pPr lvl="1"/>
            <a:endParaRPr lang="en-US"/>
          </a:p>
          <a:p>
            <a:r>
              <a:rPr lang="en-US"/>
              <a:t>Database</a:t>
            </a:r>
          </a:p>
          <a:p>
            <a:pPr lvl="1"/>
            <a:r>
              <a:rPr lang="en-US"/>
              <a:t>Related files make up a database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703263" y="1066800"/>
            <a:ext cx="7796212" cy="454025"/>
          </a:xfrm>
        </p:spPr>
        <p:txBody>
          <a:bodyPr/>
          <a:lstStyle/>
          <a:p>
            <a:pPr algn="ctr">
              <a:buFont typeface="Wingdings" pitchFamily="1" charset="2"/>
              <a:buNone/>
            </a:pPr>
            <a:r>
              <a:rPr lang="en-US" sz="2000"/>
              <a:t>Figure 13.4: Records and Fields in a Single File</a:t>
            </a:r>
          </a:p>
        </p:txBody>
      </p:sp>
      <p:pic>
        <p:nvPicPr>
          <p:cNvPr id="465923" name="Picture 3" descr="SchnGerst_f13[1]"/>
          <p:cNvPicPr>
            <a:picLocks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3400" y="1524000"/>
            <a:ext cx="7467600" cy="2822575"/>
          </a:xfrm>
          <a:noFill/>
          <a:ln/>
        </p:spPr>
      </p:pic>
      <p:sp>
        <p:nvSpPr>
          <p:cNvPr id="4659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Database Files or Database Table</a:t>
            </a:r>
          </a:p>
        </p:txBody>
      </p:sp>
      <p:sp>
        <p:nvSpPr>
          <p:cNvPr id="465926" name="Rectangle 6"/>
          <p:cNvSpPr>
            <a:spLocks noChangeArrowheads="1"/>
          </p:cNvSpPr>
          <p:nvPr/>
        </p:nvSpPr>
        <p:spPr bwMode="auto">
          <a:xfrm>
            <a:off x="609600" y="4343400"/>
            <a:ext cx="52578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347663" indent="-347663" algn="l" eaLnBrk="0" hangingPunct="0">
              <a:buClr>
                <a:srgbClr val="000099"/>
              </a:buClr>
              <a:buSzPct val="90000"/>
              <a:buFont typeface="Wingdings" pitchFamily="1" charset="2"/>
              <a:buNone/>
            </a:pPr>
            <a:r>
              <a:rPr lang="en-US" sz="2000">
                <a:solidFill>
                  <a:srgbClr val="000099"/>
                </a:solidFill>
              </a:rPr>
              <a:t>Eg: S</a:t>
            </a:r>
            <a:r>
              <a:rPr lang="en-US" sz="1800">
                <a:solidFill>
                  <a:srgbClr val="000099"/>
                </a:solidFill>
              </a:rPr>
              <a:t>CHEDULE-DB</a:t>
            </a:r>
            <a:r>
              <a:rPr lang="en-US" sz="2000">
                <a:solidFill>
                  <a:srgbClr val="000099"/>
                </a:solidFill>
              </a:rPr>
              <a:t> Table and Record</a:t>
            </a:r>
          </a:p>
        </p:txBody>
      </p:sp>
      <p:graphicFrame>
        <p:nvGraphicFramePr>
          <p:cNvPr id="465948" name="Group 28"/>
          <p:cNvGraphicFramePr>
            <a:graphicFrameLocks noGrp="1"/>
          </p:cNvGraphicFramePr>
          <p:nvPr/>
        </p:nvGraphicFramePr>
        <p:xfrm>
          <a:off x="1524000" y="4826000"/>
          <a:ext cx="3657600" cy="1270000"/>
        </p:xfrm>
        <a:graphic>
          <a:graphicData uri="http://schemas.openxmlformats.org/drawingml/2006/table">
            <a:tbl>
              <a:tblPr/>
              <a:tblGrid>
                <a:gridCol w="1433513"/>
                <a:gridCol w="1004887"/>
                <a:gridCol w="1219200"/>
              </a:tblGrid>
              <a:tr h="4318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S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CHEDULE-DB</a:t>
                      </a:r>
                    </a:p>
                  </a:txBody>
                  <a:tcPr marL="182880" marR="18288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Course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Day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Hour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1000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5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5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9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is a Database and Evolution…</a:t>
            </a:r>
          </a:p>
          <a:p>
            <a:r>
              <a:rPr lang="en-US"/>
              <a:t>Organization of Databases</a:t>
            </a:r>
          </a:p>
          <a:p>
            <a:r>
              <a:rPr lang="en-US"/>
              <a:t>Foundations of Relational Database</a:t>
            </a:r>
          </a:p>
          <a:p>
            <a:r>
              <a:rPr lang="en-US"/>
              <a:t>DBMS and Query Processing</a:t>
            </a:r>
          </a:p>
          <a:p>
            <a:r>
              <a:rPr lang="en-US"/>
              <a:t>Concurrency Issue in Database</a:t>
            </a:r>
          </a:p>
          <a:p>
            <a:endParaRPr lang="en-US"/>
          </a:p>
        </p:txBody>
      </p:sp>
      <p:sp>
        <p:nvSpPr>
          <p:cNvPr id="478212" name="AutoShape 4"/>
          <p:cNvSpPr>
            <a:spLocks noChangeArrowheads="1"/>
          </p:cNvSpPr>
          <p:nvPr/>
        </p:nvSpPr>
        <p:spPr bwMode="auto">
          <a:xfrm>
            <a:off x="76200" y="2667000"/>
            <a:ext cx="609600" cy="3048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Database (with 3 Tables (Relations))</a:t>
            </a:r>
          </a:p>
        </p:txBody>
      </p:sp>
      <p:graphicFrame>
        <p:nvGraphicFramePr>
          <p:cNvPr id="468995" name="Group 3"/>
          <p:cNvGraphicFramePr>
            <a:graphicFrameLocks noGrp="1"/>
          </p:cNvGraphicFramePr>
          <p:nvPr/>
        </p:nvGraphicFramePr>
        <p:xfrm>
          <a:off x="609600" y="1219200"/>
          <a:ext cx="3657600" cy="2362201"/>
        </p:xfrm>
        <a:graphic>
          <a:graphicData uri="http://schemas.openxmlformats.org/drawingml/2006/table">
            <a:tbl>
              <a:tblPr/>
              <a:tblGrid>
                <a:gridCol w="1433513"/>
                <a:gridCol w="1004887"/>
                <a:gridCol w="1219200"/>
              </a:tblGrid>
              <a:tr h="39687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S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CHEDULE-DB</a:t>
                      </a:r>
                    </a:p>
                  </a:txBody>
                  <a:tcPr marL="182880" marR="18288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Course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Day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Hour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1000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1100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1300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1400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69024" name="Group 32"/>
          <p:cNvGraphicFramePr>
            <a:graphicFrameLocks noGrp="1"/>
          </p:cNvGraphicFramePr>
          <p:nvPr/>
        </p:nvGraphicFramePr>
        <p:xfrm>
          <a:off x="4648200" y="1219200"/>
          <a:ext cx="3733800" cy="2362201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143000"/>
              </a:tblGrid>
              <a:tr h="39687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G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RADES-DB</a:t>
                      </a:r>
                    </a:p>
                  </a:txBody>
                  <a:tcPr marL="182880" marR="18288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Course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Stud-ID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Grade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U071024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A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U081337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U072007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B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U072007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A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69053" name="Group 61"/>
          <p:cNvGraphicFramePr>
            <a:graphicFrameLocks noGrp="1"/>
          </p:cNvGraphicFramePr>
          <p:nvPr/>
        </p:nvGraphicFramePr>
        <p:xfrm>
          <a:off x="609600" y="3886200"/>
          <a:ext cx="7696200" cy="2057401"/>
        </p:xfrm>
        <a:graphic>
          <a:graphicData uri="http://schemas.openxmlformats.org/drawingml/2006/table">
            <a:tbl>
              <a:tblPr/>
              <a:tblGrid>
                <a:gridCol w="1447800"/>
                <a:gridCol w="2133600"/>
                <a:gridCol w="2743200"/>
                <a:gridCol w="1371600"/>
              </a:tblGrid>
              <a:tr h="430213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S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TUDENTS-DB</a:t>
                      </a:r>
                    </a:p>
                  </a:txBody>
                  <a:tcPr marL="182880" marR="18288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Stud-ID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Name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Address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Phone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U071024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Albert Zan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23 Sheares Hall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4358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U081337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Betty Yeo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89 PGP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6177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U072007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Cathy Xin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37 Raffles Hall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1388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Foundations of Relational DB</a:t>
            </a:r>
          </a:p>
        </p:txBody>
      </p:sp>
      <p:sp>
        <p:nvSpPr>
          <p:cNvPr id="459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924800" cy="5029200"/>
          </a:xfrm>
        </p:spPr>
        <p:txBody>
          <a:bodyPr/>
          <a:lstStyle/>
          <a:p>
            <a:r>
              <a:rPr lang="en-US" sz="2400"/>
              <a:t>Table (Relation) : </a:t>
            </a:r>
            <a:r>
              <a:rPr lang="en-US" sz="2400" i="1"/>
              <a:t>information</a:t>
            </a:r>
            <a:r>
              <a:rPr lang="en-US" sz="2400"/>
              <a:t> about an entity</a:t>
            </a:r>
          </a:p>
          <a:p>
            <a:pPr lvl="1"/>
            <a:r>
              <a:rPr lang="en-US" sz="2000"/>
              <a:t>A set of records (eg: Schedule-DB Table)</a:t>
            </a:r>
          </a:p>
          <a:p>
            <a:r>
              <a:rPr lang="en-US" sz="2400"/>
              <a:t>Record (Tuple):  data about an </a:t>
            </a:r>
            <a:r>
              <a:rPr lang="en-US" sz="2400" i="1"/>
              <a:t>instance</a:t>
            </a:r>
            <a:r>
              <a:rPr lang="en-US" sz="2400"/>
              <a:t> of the entity</a:t>
            </a:r>
          </a:p>
          <a:p>
            <a:pPr lvl="1"/>
            <a:r>
              <a:rPr lang="en-US" sz="2000"/>
              <a:t>A row in the table; A tuple;  Eg: (UIT2201, Tue, 10 AM) </a:t>
            </a:r>
          </a:p>
          <a:p>
            <a:r>
              <a:rPr lang="en-US" sz="2400"/>
              <a:t>Attribute (Fields): </a:t>
            </a:r>
            <a:r>
              <a:rPr lang="en-US" sz="2400" i="1"/>
              <a:t>category</a:t>
            </a:r>
            <a:r>
              <a:rPr lang="en-US" sz="2400"/>
              <a:t> of information/data</a:t>
            </a:r>
          </a:p>
          <a:p>
            <a:pPr lvl="1"/>
            <a:r>
              <a:rPr lang="en-US" sz="2000"/>
              <a:t>Columns in the table  (eg: Course, Day, Stud-ID, Grades)</a:t>
            </a:r>
          </a:p>
          <a:p>
            <a:r>
              <a:rPr lang="en-US" sz="2400"/>
              <a:t>Schema: A set of Attributes</a:t>
            </a:r>
          </a:p>
          <a:p>
            <a:pPr lvl="1"/>
            <a:r>
              <a:rPr lang="en-US" sz="2000"/>
              <a:t> {Course, Day, Time}  –  S</a:t>
            </a:r>
            <a:r>
              <a:rPr lang="en-US" sz="1800"/>
              <a:t>CHEDULE-DB</a:t>
            </a:r>
            <a:r>
              <a:rPr lang="en-US" sz="2000"/>
              <a:t>    </a:t>
            </a:r>
          </a:p>
          <a:p>
            <a:r>
              <a:rPr lang="en-US" sz="2400"/>
              <a:t>Database: A set of tables (relations)</a:t>
            </a:r>
          </a:p>
          <a:p>
            <a:pPr lvl="1"/>
            <a:r>
              <a:rPr lang="en-US" sz="2000"/>
              <a:t> { S</a:t>
            </a:r>
            <a:r>
              <a:rPr lang="en-US" sz="1800"/>
              <a:t>CHEDULE-DB</a:t>
            </a:r>
            <a:r>
              <a:rPr lang="en-US" sz="2000"/>
              <a:t>, G</a:t>
            </a:r>
            <a:r>
              <a:rPr lang="en-US" sz="1800"/>
              <a:t>RADES-DB</a:t>
            </a:r>
            <a:r>
              <a:rPr lang="en-US" sz="2000"/>
              <a:t>, S</a:t>
            </a:r>
            <a:r>
              <a:rPr lang="en-US" sz="1800"/>
              <a:t>TUDENTS-DB</a:t>
            </a:r>
            <a:r>
              <a:rPr lang="en-US" sz="2000"/>
              <a:t> 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Relational-DB Operations</a:t>
            </a:r>
          </a:p>
        </p:txBody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3886200"/>
            <a:ext cx="7620000" cy="2209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Insert (</a:t>
            </a:r>
            <a:r>
              <a:rPr lang="en-US" sz="2000">
                <a:solidFill>
                  <a:srgbClr val="FF3300"/>
                </a:solidFill>
              </a:rPr>
              <a:t>S</a:t>
            </a:r>
            <a:r>
              <a:rPr lang="en-US" sz="1800">
                <a:solidFill>
                  <a:srgbClr val="FF3300"/>
                </a:solidFill>
              </a:rPr>
              <a:t>CHEDULE-DB</a:t>
            </a:r>
            <a:r>
              <a:rPr lang="en-US" sz="2000">
                <a:solidFill>
                  <a:schemeClr val="tx1"/>
                </a:solidFill>
              </a:rPr>
              <a:t>,</a:t>
            </a:r>
            <a:r>
              <a:rPr lang="en-US" sz="2000"/>
              <a:t> (CS1102, Thu, 1100))</a:t>
            </a:r>
          </a:p>
          <a:p>
            <a:pPr>
              <a:lnSpc>
                <a:spcPct val="90000"/>
              </a:lnSpc>
            </a:pPr>
            <a:r>
              <a:rPr lang="en-US" sz="2000"/>
              <a:t>Delete (</a:t>
            </a:r>
            <a:r>
              <a:rPr lang="en-US" sz="2000">
                <a:solidFill>
                  <a:srgbClr val="FF3300"/>
                </a:solidFill>
              </a:rPr>
              <a:t>S</a:t>
            </a:r>
            <a:r>
              <a:rPr lang="en-US" sz="1800">
                <a:solidFill>
                  <a:srgbClr val="FF3300"/>
                </a:solidFill>
              </a:rPr>
              <a:t>CHEDULE-DB</a:t>
            </a:r>
            <a:r>
              <a:rPr lang="en-US" sz="2000">
                <a:solidFill>
                  <a:schemeClr val="tx1"/>
                </a:solidFill>
              </a:rPr>
              <a:t>,</a:t>
            </a:r>
            <a:r>
              <a:rPr lang="en-US" sz="2000"/>
              <a:t> (UIT2201, Tue, 1100))</a:t>
            </a:r>
          </a:p>
          <a:p>
            <a:pPr>
              <a:lnSpc>
                <a:spcPct val="90000"/>
              </a:lnSpc>
            </a:pPr>
            <a:r>
              <a:rPr lang="en-US" sz="2000"/>
              <a:t>Delete (</a:t>
            </a:r>
            <a:r>
              <a:rPr lang="en-US" sz="2000">
                <a:solidFill>
                  <a:srgbClr val="FF3300"/>
                </a:solidFill>
              </a:rPr>
              <a:t>S</a:t>
            </a:r>
            <a:r>
              <a:rPr lang="en-US" sz="1800">
                <a:solidFill>
                  <a:srgbClr val="FF3300"/>
                </a:solidFill>
              </a:rPr>
              <a:t>CHEDULE-DB</a:t>
            </a:r>
            <a:r>
              <a:rPr lang="en-US" sz="2000">
                <a:solidFill>
                  <a:schemeClr val="tx1"/>
                </a:solidFill>
              </a:rPr>
              <a:t>,</a:t>
            </a:r>
            <a:r>
              <a:rPr lang="en-US" sz="2000"/>
              <a:t> (UIT2201, * , * ))</a:t>
            </a:r>
          </a:p>
          <a:p>
            <a:pPr>
              <a:lnSpc>
                <a:spcPct val="90000"/>
              </a:lnSpc>
            </a:pPr>
            <a:r>
              <a:rPr lang="en-US" sz="2000"/>
              <a:t>Delete (</a:t>
            </a:r>
            <a:r>
              <a:rPr lang="en-US" sz="2000">
                <a:solidFill>
                  <a:srgbClr val="FF3300"/>
                </a:solidFill>
              </a:rPr>
              <a:t>S</a:t>
            </a:r>
            <a:r>
              <a:rPr lang="en-US" sz="1800">
                <a:solidFill>
                  <a:srgbClr val="FF3300"/>
                </a:solidFill>
              </a:rPr>
              <a:t>CHEDULE-DB</a:t>
            </a:r>
            <a:r>
              <a:rPr lang="en-US" sz="2000">
                <a:solidFill>
                  <a:schemeClr val="tx1"/>
                </a:solidFill>
              </a:rPr>
              <a:t>,</a:t>
            </a:r>
            <a:r>
              <a:rPr lang="en-US" sz="2000"/>
              <a:t> ( *, Tue, * ))</a:t>
            </a:r>
          </a:p>
          <a:p>
            <a:pPr>
              <a:lnSpc>
                <a:spcPct val="90000"/>
              </a:lnSpc>
            </a:pPr>
            <a:r>
              <a:rPr lang="en-US" sz="2000"/>
              <a:t>Lookup (</a:t>
            </a:r>
            <a:r>
              <a:rPr lang="en-US" sz="2000">
                <a:solidFill>
                  <a:srgbClr val="FF3300"/>
                </a:solidFill>
              </a:rPr>
              <a:t>S</a:t>
            </a:r>
            <a:r>
              <a:rPr lang="en-US" sz="1800">
                <a:solidFill>
                  <a:srgbClr val="FF3300"/>
                </a:solidFill>
              </a:rPr>
              <a:t>CHEDULE-DB</a:t>
            </a:r>
            <a:r>
              <a:rPr lang="en-US" sz="2000">
                <a:solidFill>
                  <a:schemeClr val="tx1"/>
                </a:solidFill>
              </a:rPr>
              <a:t>,</a:t>
            </a:r>
            <a:r>
              <a:rPr lang="en-US" sz="2000"/>
              <a:t> ( * , Wed, * ))</a:t>
            </a:r>
          </a:p>
        </p:txBody>
      </p:sp>
      <p:graphicFrame>
        <p:nvGraphicFramePr>
          <p:cNvPr id="460860" name="Group 60"/>
          <p:cNvGraphicFramePr>
            <a:graphicFrameLocks noGrp="1"/>
          </p:cNvGraphicFramePr>
          <p:nvPr/>
        </p:nvGraphicFramePr>
        <p:xfrm>
          <a:off x="1371600" y="1143000"/>
          <a:ext cx="3657600" cy="2330450"/>
        </p:xfrm>
        <a:graphic>
          <a:graphicData uri="http://schemas.openxmlformats.org/drawingml/2006/table">
            <a:tbl>
              <a:tblPr/>
              <a:tblGrid>
                <a:gridCol w="1433513"/>
                <a:gridCol w="1004887"/>
                <a:gridCol w="1219200"/>
              </a:tblGrid>
              <a:tr h="39687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S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CHEDULE-DB</a:t>
                      </a:r>
                    </a:p>
                  </a:txBody>
                  <a:tcPr marL="182880" marR="18288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Course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Day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Hour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1000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1100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1300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1400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Typical Operations…</a:t>
            </a:r>
          </a:p>
        </p:txBody>
      </p:sp>
      <p:sp>
        <p:nvSpPr>
          <p:cNvPr id="461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263" y="1219200"/>
            <a:ext cx="7796212" cy="4927600"/>
          </a:xfrm>
        </p:spPr>
        <p:txBody>
          <a:bodyPr/>
          <a:lstStyle/>
          <a:p>
            <a:r>
              <a:rPr lang="en-US"/>
              <a:t>Insert a new Record</a:t>
            </a:r>
          </a:p>
          <a:p>
            <a:r>
              <a:rPr lang="en-US"/>
              <a:t>Deleting Records</a:t>
            </a:r>
          </a:p>
          <a:p>
            <a:pPr lvl="1"/>
            <a:r>
              <a:rPr lang="en-US"/>
              <a:t> Delete a specific record</a:t>
            </a:r>
          </a:p>
          <a:p>
            <a:pPr lvl="1"/>
            <a:r>
              <a:rPr lang="en-US"/>
              <a:t> Delete all records that match the specification X</a:t>
            </a:r>
          </a:p>
          <a:p>
            <a:r>
              <a:rPr lang="en-US"/>
              <a:t>Searching Records</a:t>
            </a:r>
          </a:p>
          <a:p>
            <a:pPr lvl="1"/>
            <a:r>
              <a:rPr lang="en-US"/>
              <a:t> Look up all records that match the given specification X</a:t>
            </a:r>
          </a:p>
          <a:p>
            <a:r>
              <a:rPr lang="en-US"/>
              <a:t>Display some attributes (‘projection’)</a:t>
            </a:r>
          </a:p>
          <a:p>
            <a:r>
              <a:rPr lang="en-US"/>
              <a:t>Join Operation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Relational-DB and Abstract Algebra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Foundation of Relational DB is </a:t>
            </a:r>
          </a:p>
          <a:p>
            <a:pPr lvl="1"/>
            <a:r>
              <a:rPr lang="en-US"/>
              <a:t>Relational Algebra  (in abstract mathematics)</a:t>
            </a:r>
          </a:p>
          <a:p>
            <a:r>
              <a:rPr lang="en-US"/>
              <a:t>Tables are modelled as Relations (algebra)</a:t>
            </a:r>
          </a:p>
          <a:p>
            <a:pPr lvl="1"/>
            <a:r>
              <a:rPr lang="en-US"/>
              <a:t>Specified by schema (conceptual model)</a:t>
            </a:r>
          </a:p>
          <a:p>
            <a:r>
              <a:rPr lang="en-US"/>
              <a:t>Operations on a Tables are</a:t>
            </a:r>
          </a:p>
          <a:p>
            <a:pPr lvl="1"/>
            <a:r>
              <a:rPr lang="en-US"/>
              <a:t>modelled by Relational Operations</a:t>
            </a:r>
          </a:p>
          <a:p>
            <a:r>
              <a:rPr lang="en-US"/>
              <a:t>Typical Operations</a:t>
            </a:r>
          </a:p>
          <a:p>
            <a:pPr lvl="1"/>
            <a:r>
              <a:rPr lang="en-US"/>
              <a:t>Insert, Delete, Lookup, Project, etc</a:t>
            </a:r>
          </a:p>
          <a:p>
            <a:pPr>
              <a:buFont typeface="Wingdings" pitchFamily="1" charset="2"/>
              <a:buNone/>
            </a:pPr>
            <a:r>
              <a:rPr lang="en-US"/>
              <a:t>(If interested, read article from course web-site)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is a Database and Evolution…</a:t>
            </a:r>
          </a:p>
          <a:p>
            <a:r>
              <a:rPr lang="en-US"/>
              <a:t>Organization of Databases</a:t>
            </a:r>
          </a:p>
          <a:p>
            <a:r>
              <a:rPr lang="en-US"/>
              <a:t>Foundations of Relational Database</a:t>
            </a:r>
          </a:p>
          <a:p>
            <a:r>
              <a:rPr lang="en-US"/>
              <a:t>DBMS and Query Processing</a:t>
            </a:r>
          </a:p>
          <a:p>
            <a:r>
              <a:rPr lang="en-US"/>
              <a:t>Concurrency Issue in Database</a:t>
            </a:r>
          </a:p>
          <a:p>
            <a:endParaRPr lang="en-US"/>
          </a:p>
        </p:txBody>
      </p:sp>
      <p:sp>
        <p:nvSpPr>
          <p:cNvPr id="479236" name="AutoShape 4"/>
          <p:cNvSpPr>
            <a:spLocks noChangeArrowheads="1"/>
          </p:cNvSpPr>
          <p:nvPr/>
        </p:nvSpPr>
        <p:spPr bwMode="auto">
          <a:xfrm>
            <a:off x="76200" y="3276600"/>
            <a:ext cx="609600" cy="3048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477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is a Database and Evolution…</a:t>
            </a:r>
          </a:p>
          <a:p>
            <a:r>
              <a:rPr lang="en-US"/>
              <a:t>Organization of Databases</a:t>
            </a:r>
          </a:p>
          <a:p>
            <a:r>
              <a:rPr lang="en-US"/>
              <a:t>Foundations of Relational Database</a:t>
            </a:r>
          </a:p>
          <a:p>
            <a:r>
              <a:rPr lang="en-US"/>
              <a:t>DBMS and Query Processing</a:t>
            </a:r>
          </a:p>
          <a:p>
            <a:r>
              <a:rPr lang="en-US"/>
              <a:t>Concurrency Issue in Database</a:t>
            </a:r>
          </a:p>
          <a:p>
            <a:endParaRPr lang="en-US"/>
          </a:p>
        </p:txBody>
      </p:sp>
      <p:sp>
        <p:nvSpPr>
          <p:cNvPr id="477188" name="AutoShape 4"/>
          <p:cNvSpPr>
            <a:spLocks noChangeArrowheads="1"/>
          </p:cNvSpPr>
          <p:nvPr/>
        </p:nvSpPr>
        <p:spPr bwMode="auto">
          <a:xfrm>
            <a:off x="76200" y="1447800"/>
            <a:ext cx="609600" cy="3048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Database Management Systems</a:t>
            </a:r>
          </a:p>
        </p:txBody>
      </p:sp>
      <p:sp>
        <p:nvSpPr>
          <p:cNvPr id="458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96213" cy="4927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DBMS (Database Mgmt Systems)</a:t>
            </a:r>
          </a:p>
          <a:p>
            <a:pPr lvl="1">
              <a:lnSpc>
                <a:spcPct val="90000"/>
              </a:lnSpc>
            </a:pPr>
            <a:r>
              <a:rPr lang="en-US"/>
              <a:t>Software system, maintains the files and data</a:t>
            </a:r>
          </a:p>
          <a:p>
            <a:pPr>
              <a:lnSpc>
                <a:spcPct val="90000"/>
              </a:lnSpc>
            </a:pPr>
            <a:r>
              <a:rPr lang="en-US"/>
              <a:t>Relational Database Model (and Design)</a:t>
            </a:r>
          </a:p>
          <a:p>
            <a:pPr lvl="1">
              <a:lnSpc>
                <a:spcPct val="90000"/>
              </a:lnSpc>
            </a:pPr>
            <a:r>
              <a:rPr lang="en-US"/>
              <a:t>Database specified via schema (conceptual models)</a:t>
            </a:r>
          </a:p>
          <a:p>
            <a:pPr>
              <a:lnSpc>
                <a:spcPct val="90000"/>
              </a:lnSpc>
            </a:pPr>
            <a:r>
              <a:rPr lang="en-US"/>
              <a:t>Database Query Processing</a:t>
            </a:r>
          </a:p>
          <a:p>
            <a:pPr lvl="1">
              <a:lnSpc>
                <a:spcPct val="90000"/>
              </a:lnSpc>
            </a:pPr>
            <a:r>
              <a:rPr lang="en-US"/>
              <a:t>To query the database (to get information)</a:t>
            </a:r>
          </a:p>
          <a:p>
            <a:pPr lvl="1">
              <a:lnSpc>
                <a:spcPct val="90000"/>
              </a:lnSpc>
            </a:pPr>
            <a:r>
              <a:rPr lang="en-US"/>
              <a:t>SQL (</a:t>
            </a:r>
            <a:r>
              <a:rPr lang="en-US" i="1"/>
              <a:t>S</a:t>
            </a:r>
            <a:r>
              <a:rPr lang="en-US"/>
              <a:t>tructured </a:t>
            </a:r>
            <a:r>
              <a:rPr lang="en-US" i="1"/>
              <a:t>Q</a:t>
            </a:r>
            <a:r>
              <a:rPr lang="en-US"/>
              <a:t>uery </a:t>
            </a:r>
            <a:r>
              <a:rPr lang="en-US" i="1"/>
              <a:t>L</a:t>
            </a:r>
            <a:r>
              <a:rPr lang="en-US"/>
              <a:t>anguage)</a:t>
            </a:r>
          </a:p>
          <a:p>
            <a:pPr lvl="2">
              <a:lnSpc>
                <a:spcPct val="80000"/>
              </a:lnSpc>
            </a:pPr>
            <a:r>
              <a:rPr lang="en-US"/>
              <a:t> Specialized query language</a:t>
            </a:r>
          </a:p>
          <a:p>
            <a:pPr>
              <a:lnSpc>
                <a:spcPct val="90000"/>
              </a:lnSpc>
            </a:pPr>
            <a:r>
              <a:rPr lang="en-US"/>
              <a:t>Relationships between tables</a:t>
            </a:r>
          </a:p>
          <a:p>
            <a:pPr lvl="1">
              <a:lnSpc>
                <a:spcPct val="90000"/>
              </a:lnSpc>
            </a:pPr>
            <a:r>
              <a:rPr lang="en-US"/>
              <a:t>Established via primary keys and foreign keys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7491" name="Picture 3" descr="13_06"/>
          <p:cNvPicPr>
            <a:picLocks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3400" y="1490663"/>
            <a:ext cx="5951538" cy="1938337"/>
          </a:xfrm>
          <a:noFill/>
          <a:ln/>
        </p:spPr>
      </p:pic>
      <p:sp>
        <p:nvSpPr>
          <p:cNvPr id="4474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Database for Rugs-for-You</a:t>
            </a:r>
          </a:p>
        </p:txBody>
      </p:sp>
      <p:pic>
        <p:nvPicPr>
          <p:cNvPr id="447494" name="Picture 6" descr="13_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733800"/>
            <a:ext cx="4186238" cy="1936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Query Processing with SQL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848600" cy="4572000"/>
          </a:xfrm>
        </p:spPr>
        <p:txBody>
          <a:bodyPr/>
          <a:lstStyle/>
          <a:p>
            <a:r>
              <a:rPr lang="en-US"/>
              <a:t>SQL is a DB Query Language</a:t>
            </a:r>
          </a:p>
          <a:p>
            <a:pPr lvl="1"/>
            <a:r>
              <a:rPr lang="en-US"/>
              <a:t> Supported by many of the common DBMS</a:t>
            </a:r>
          </a:p>
          <a:p>
            <a:pPr lvl="1"/>
            <a:r>
              <a:rPr lang="en-US"/>
              <a:t> Provides easier means to insert/delete records </a:t>
            </a:r>
          </a:p>
          <a:p>
            <a:pPr lvl="1"/>
            <a:r>
              <a:rPr lang="en-US"/>
              <a:t> Quite simple to use/learn on your own</a:t>
            </a:r>
          </a:p>
          <a:p>
            <a:r>
              <a:rPr lang="en-US"/>
              <a:t>SQL Queries (format)</a:t>
            </a:r>
          </a:p>
          <a:p>
            <a:pPr lvl="1"/>
            <a:r>
              <a:rPr lang="en-US"/>
              <a:t> SELECT  &lt;some fields&gt; </a:t>
            </a:r>
            <a:br>
              <a:rPr lang="en-US"/>
            </a:br>
            <a:r>
              <a:rPr lang="en-US"/>
              <a:t> FROM     &lt;some databases&gt;</a:t>
            </a:r>
            <a:br>
              <a:rPr lang="en-US"/>
            </a:br>
            <a:r>
              <a:rPr lang="en-US"/>
              <a:t> WHERE  &lt;some conditions&gt;;</a:t>
            </a:r>
            <a:br>
              <a:rPr lang="en-US"/>
            </a:b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Query Processing (simple, using SQL)</a:t>
            </a:r>
          </a:p>
        </p:txBody>
      </p:sp>
      <p:sp>
        <p:nvSpPr>
          <p:cNvPr id="480260" name="AutoShape 4"/>
          <p:cNvSpPr>
            <a:spLocks noChangeArrowheads="1"/>
          </p:cNvSpPr>
          <p:nvPr/>
        </p:nvSpPr>
        <p:spPr bwMode="auto">
          <a:xfrm>
            <a:off x="609600" y="3308350"/>
            <a:ext cx="5530850" cy="1030288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25400">
            <a:solidFill>
              <a:schemeClr val="accent2"/>
            </a:solidFill>
            <a:round/>
            <a:headEnd/>
            <a:tailEnd type="none" w="lg" len="lg"/>
          </a:ln>
          <a:effectLst/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SELECT ID, LastName, FirstName, PayRate</a:t>
            </a:r>
            <a:b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</a:br>
            <a: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FROM    EMPLOYEES</a:t>
            </a:r>
            <a:b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</a:br>
            <a: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WHERE   (LastName = ‘KAY’);</a:t>
            </a:r>
          </a:p>
        </p:txBody>
      </p:sp>
      <p:pic>
        <p:nvPicPr>
          <p:cNvPr id="480261" name="Picture 5" descr="13_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219200"/>
            <a:ext cx="5951538" cy="1938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aphicFrame>
        <p:nvGraphicFramePr>
          <p:cNvPr id="480340" name="Group 84"/>
          <p:cNvGraphicFramePr>
            <a:graphicFrameLocks noGrp="1"/>
          </p:cNvGraphicFramePr>
          <p:nvPr/>
        </p:nvGraphicFramePr>
        <p:xfrm>
          <a:off x="685800" y="4487863"/>
          <a:ext cx="4724400" cy="1566862"/>
        </p:xfrm>
        <a:graphic>
          <a:graphicData uri="http://schemas.openxmlformats.org/drawingml/2006/table">
            <a:tbl>
              <a:tblPr/>
              <a:tblGrid>
                <a:gridCol w="914400"/>
                <a:gridCol w="1219200"/>
                <a:gridCol w="1371600"/>
                <a:gridCol w="1219200"/>
              </a:tblGrid>
              <a:tr h="396875">
                <a:tc grid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Output of SQL Query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182880" marR="182880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182880" marR="18288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 ID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 LASTNAME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 FIRSTNAME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 PAYRATE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116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Kay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Janet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$16.60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171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Kay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John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$17.80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0341" name="AutoShape 85"/>
          <p:cNvSpPr>
            <a:spLocks noChangeArrowheads="1"/>
          </p:cNvSpPr>
          <p:nvPr/>
        </p:nvSpPr>
        <p:spPr bwMode="auto">
          <a:xfrm>
            <a:off x="6781800" y="2971800"/>
            <a:ext cx="1981200" cy="685800"/>
          </a:xfrm>
          <a:prstGeom prst="wedgeRoundRectCallout">
            <a:avLst>
              <a:gd name="adj1" fmla="val -74519"/>
              <a:gd name="adj2" fmla="val 59259"/>
              <a:gd name="adj3" fmla="val 1666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r>
              <a:rPr lang="en-US"/>
              <a:t>SQL Query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80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0260" grpId="0" animBg="1"/>
      <p:bldP spid="48034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Query Processing (simple, using SQL)</a:t>
            </a:r>
          </a:p>
        </p:txBody>
      </p:sp>
      <p:sp>
        <p:nvSpPr>
          <p:cNvPr id="483331" name="AutoShape 3"/>
          <p:cNvSpPr>
            <a:spLocks noChangeArrowheads="1"/>
          </p:cNvSpPr>
          <p:nvPr/>
        </p:nvSpPr>
        <p:spPr bwMode="auto">
          <a:xfrm>
            <a:off x="609600" y="3008313"/>
            <a:ext cx="6213475" cy="1030287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25400">
            <a:solidFill>
              <a:schemeClr val="accent2"/>
            </a:solidFill>
            <a:round/>
            <a:headEnd/>
            <a:tailEnd type="none" w="lg" len="lg"/>
          </a:ln>
          <a:effectLst/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SELECT  ID, LastName, FirstName, HoursWorked</a:t>
            </a:r>
            <a:b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</a:br>
            <a: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FROM    EMPLOYEES</a:t>
            </a:r>
            <a:b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</a:br>
            <a: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WHERE   (HOURSWORKED &gt; 200);</a:t>
            </a:r>
          </a:p>
        </p:txBody>
      </p:sp>
      <p:pic>
        <p:nvPicPr>
          <p:cNvPr id="483332" name="Picture 4" descr="13_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066800"/>
            <a:ext cx="5951538" cy="1938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483363" name="AutoShape 35"/>
          <p:cNvSpPr>
            <a:spLocks noChangeArrowheads="1"/>
          </p:cNvSpPr>
          <p:nvPr/>
        </p:nvSpPr>
        <p:spPr bwMode="auto">
          <a:xfrm>
            <a:off x="609600" y="4227513"/>
            <a:ext cx="3756025" cy="1030287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25400">
            <a:solidFill>
              <a:schemeClr val="accent2"/>
            </a:solidFill>
            <a:round/>
            <a:headEnd/>
            <a:tailEnd type="none" w="lg" len="lg"/>
          </a:ln>
          <a:effectLst/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SELECT  *</a:t>
            </a:r>
            <a:b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</a:br>
            <a: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FROM    EMPLOYEES</a:t>
            </a:r>
            <a:b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</a:br>
            <a: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WHERE   (PAYRATE &gt; 15.00);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3331" grpId="0" animBg="1"/>
      <p:bldP spid="48336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 SQL (a Query Language)….</a:t>
            </a:r>
          </a:p>
        </p:txBody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4648200" cy="3962400"/>
          </a:xfrm>
        </p:spPr>
        <p:txBody>
          <a:bodyPr/>
          <a:lstStyle/>
          <a:p>
            <a:r>
              <a:rPr lang="en-US" sz="2400"/>
              <a:t>Simple SQL Queries</a:t>
            </a:r>
          </a:p>
          <a:p>
            <a:pPr lvl="1"/>
            <a:endParaRPr lang="en-US" sz="1800"/>
          </a:p>
          <a:p>
            <a:pPr lvl="1"/>
            <a:r>
              <a:rPr lang="en-US" sz="1800"/>
              <a:t> SELECT  *</a:t>
            </a:r>
            <a:br>
              <a:rPr lang="en-US" sz="1800"/>
            </a:br>
            <a:r>
              <a:rPr lang="en-US" sz="1800"/>
              <a:t> FROM     SCHEDULE-DB </a:t>
            </a:r>
            <a:br>
              <a:rPr lang="en-US" sz="1800"/>
            </a:br>
            <a:r>
              <a:rPr lang="en-US" sz="1800"/>
              <a:t> WHERE  (DAY=“Wed”)</a:t>
            </a:r>
            <a:br>
              <a:rPr lang="en-US" sz="1800"/>
            </a:br>
            <a:endParaRPr lang="en-US" sz="1800"/>
          </a:p>
          <a:p>
            <a:pPr lvl="1"/>
            <a:r>
              <a:rPr lang="en-US" sz="1800"/>
              <a:t> SELECT  Day, Hour</a:t>
            </a:r>
            <a:br>
              <a:rPr lang="en-US" sz="1800"/>
            </a:br>
            <a:r>
              <a:rPr lang="en-US" sz="1800"/>
              <a:t> FROM      SCHEDULE-DB</a:t>
            </a:r>
            <a:br>
              <a:rPr lang="en-US" sz="1800"/>
            </a:br>
            <a:r>
              <a:rPr lang="en-US" sz="1800"/>
              <a:t> WHERE   (COURSE=“UIT2201”)</a:t>
            </a:r>
            <a:br>
              <a:rPr lang="en-US" sz="1800"/>
            </a:br>
            <a:endParaRPr lang="en-US" sz="1800"/>
          </a:p>
          <a:p>
            <a:pPr lvl="1"/>
            <a:r>
              <a:rPr lang="en-US" sz="1800"/>
              <a:t> SELECT   Course, Hour </a:t>
            </a:r>
            <a:br>
              <a:rPr lang="en-US" sz="1800"/>
            </a:br>
            <a:r>
              <a:rPr lang="en-US" sz="1800"/>
              <a:t> FROM       SCHEDULE-DB</a:t>
            </a:r>
          </a:p>
        </p:txBody>
      </p:sp>
      <p:graphicFrame>
        <p:nvGraphicFramePr>
          <p:cNvPr id="482308" name="Group 4"/>
          <p:cNvGraphicFramePr>
            <a:graphicFrameLocks noGrp="1"/>
          </p:cNvGraphicFramePr>
          <p:nvPr/>
        </p:nvGraphicFramePr>
        <p:xfrm>
          <a:off x="4876800" y="1295400"/>
          <a:ext cx="3657600" cy="2362200"/>
        </p:xfrm>
        <a:graphic>
          <a:graphicData uri="http://schemas.openxmlformats.org/drawingml/2006/table">
            <a:tbl>
              <a:tblPr/>
              <a:tblGrid>
                <a:gridCol w="1433513"/>
                <a:gridCol w="1004887"/>
                <a:gridCol w="1219200"/>
              </a:tblGrid>
              <a:tr h="39687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S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CHEDULE-DB</a:t>
                      </a:r>
                    </a:p>
                  </a:txBody>
                  <a:tcPr marL="182880" marR="18288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Course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Day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Hour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1000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1100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1300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1400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1162050"/>
            <a:ext cx="7796213" cy="43815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1" charset="2"/>
              <a:buNone/>
            </a:pPr>
            <a:r>
              <a:rPr lang="en-US" sz="2400"/>
              <a:t>Figure 13.8:  Three Tables in the Rugs-For-You Database</a:t>
            </a:r>
          </a:p>
        </p:txBody>
      </p:sp>
      <p:pic>
        <p:nvPicPr>
          <p:cNvPr id="451587" name="Picture 3" descr="SchnGerst_f13[1]"/>
          <p:cNvPicPr>
            <a:picLocks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01775" y="1733550"/>
            <a:ext cx="5127625" cy="3829050"/>
          </a:xfrm>
          <a:noFill/>
          <a:ln/>
        </p:spPr>
      </p:pic>
      <p:sp>
        <p:nvSpPr>
          <p:cNvPr id="4515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Primary Keys and Foreign Keys</a:t>
            </a:r>
          </a:p>
        </p:txBody>
      </p:sp>
      <p:sp>
        <p:nvSpPr>
          <p:cNvPr id="451589" name="Rectangle 5"/>
          <p:cNvSpPr>
            <a:spLocks noChangeArrowheads="1"/>
          </p:cNvSpPr>
          <p:nvPr/>
        </p:nvSpPr>
        <p:spPr bwMode="auto">
          <a:xfrm>
            <a:off x="738188" y="5638800"/>
            <a:ext cx="7796212" cy="438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347663" indent="-347663" eaLnBrk="0" hangingPunct="0">
              <a:lnSpc>
                <a:spcPct val="90000"/>
              </a:lnSpc>
              <a:buClr>
                <a:srgbClr val="000099"/>
              </a:buClr>
              <a:buSzPct val="90000"/>
              <a:buFont typeface="Wingdings" pitchFamily="1" charset="2"/>
              <a:buNone/>
            </a:pPr>
            <a:r>
              <a:rPr lang="en-US">
                <a:solidFill>
                  <a:srgbClr val="000099"/>
                </a:solidFill>
              </a:rPr>
              <a:t>(Readings: Primary &amp; Foreign Keys, [SG3] Section 13.3)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SQL with Multiple Relations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144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In SQL, combining two or more tables</a:t>
            </a:r>
          </a:p>
          <a:p>
            <a:pPr lvl="1">
              <a:lnSpc>
                <a:spcPct val="80000"/>
              </a:lnSpc>
            </a:pPr>
            <a:r>
              <a:rPr lang="en-US"/>
              <a:t>that share common data (via keys)</a:t>
            </a:r>
          </a:p>
          <a:p>
            <a:pPr lvl="1">
              <a:lnSpc>
                <a:spcPct val="80000"/>
              </a:lnSpc>
            </a:pPr>
            <a:r>
              <a:rPr lang="en-US"/>
              <a:t>SQL uses a Join operation.</a:t>
            </a:r>
          </a:p>
        </p:txBody>
      </p:sp>
      <p:sp>
        <p:nvSpPr>
          <p:cNvPr id="496644" name="AutoShape 4"/>
          <p:cNvSpPr>
            <a:spLocks noChangeArrowheads="1"/>
          </p:cNvSpPr>
          <p:nvPr/>
        </p:nvSpPr>
        <p:spPr bwMode="auto">
          <a:xfrm>
            <a:off x="990600" y="4495800"/>
            <a:ext cx="7472363" cy="1335088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25400">
            <a:solidFill>
              <a:schemeClr val="accent2"/>
            </a:solidFill>
            <a:round/>
            <a:headEnd/>
            <a:tailEnd type="none" w="lg" len="lg"/>
          </a:ln>
          <a:effectLst/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SELECT  ID, LastName, FirstName, PlanType, DateIssued</a:t>
            </a:r>
            <a:b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</a:br>
            <a: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FROM    EMPLOYEES, INSURANCEPOLICIES</a:t>
            </a:r>
            <a:b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</a:br>
            <a: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WHERE   (LastName = “Takasano”) AND</a:t>
            </a:r>
            <a:b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</a:br>
            <a:r>
              <a:rPr lang="en-US" sz="1800">
                <a:solidFill>
                  <a:schemeClr val="hlink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        (ID = EmployeeID);</a:t>
            </a:r>
          </a:p>
        </p:txBody>
      </p:sp>
      <p:pic>
        <p:nvPicPr>
          <p:cNvPr id="496645" name="Picture 5" descr="13_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546350"/>
            <a:ext cx="4935538" cy="1608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496646" name="Picture 6" descr="13_0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4963" y="2514600"/>
            <a:ext cx="3500437" cy="1619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grpSp>
        <p:nvGrpSpPr>
          <p:cNvPr id="496653" name="Group 13"/>
          <p:cNvGrpSpPr>
            <a:grpSpLocks/>
          </p:cNvGrpSpPr>
          <p:nvPr/>
        </p:nvGrpSpPr>
        <p:grpSpPr bwMode="auto">
          <a:xfrm>
            <a:off x="368300" y="2133600"/>
            <a:ext cx="574675" cy="762000"/>
            <a:chOff x="232" y="1248"/>
            <a:chExt cx="362" cy="480"/>
          </a:xfrm>
        </p:grpSpPr>
        <p:sp>
          <p:nvSpPr>
            <p:cNvPr id="496647" name="Text Box 7"/>
            <p:cNvSpPr txBox="1">
              <a:spLocks noChangeArrowheads="1"/>
            </p:cNvSpPr>
            <p:nvPr/>
          </p:nvSpPr>
          <p:spPr bwMode="auto">
            <a:xfrm>
              <a:off x="232" y="1248"/>
              <a:ext cx="362" cy="30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prstDash val="sysDot"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key</a:t>
              </a:r>
            </a:p>
          </p:txBody>
        </p:sp>
        <p:sp>
          <p:nvSpPr>
            <p:cNvPr id="496648" name="Line 8"/>
            <p:cNvSpPr>
              <a:spLocks noChangeShapeType="1"/>
            </p:cNvSpPr>
            <p:nvPr/>
          </p:nvSpPr>
          <p:spPr bwMode="auto">
            <a:xfrm>
              <a:off x="384" y="1536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 lIns="45720" rIns="4572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96654" name="Group 14"/>
          <p:cNvGrpSpPr>
            <a:grpSpLocks/>
          </p:cNvGrpSpPr>
          <p:nvPr/>
        </p:nvGrpSpPr>
        <p:grpSpPr bwMode="auto">
          <a:xfrm>
            <a:off x="5978525" y="2133600"/>
            <a:ext cx="574675" cy="762000"/>
            <a:chOff x="232" y="1248"/>
            <a:chExt cx="362" cy="480"/>
          </a:xfrm>
        </p:grpSpPr>
        <p:sp>
          <p:nvSpPr>
            <p:cNvPr id="496655" name="Text Box 15"/>
            <p:cNvSpPr txBox="1">
              <a:spLocks noChangeArrowheads="1"/>
            </p:cNvSpPr>
            <p:nvPr/>
          </p:nvSpPr>
          <p:spPr bwMode="auto">
            <a:xfrm>
              <a:off x="232" y="1248"/>
              <a:ext cx="362" cy="30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prstDash val="sysDot"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key</a:t>
              </a:r>
            </a:p>
          </p:txBody>
        </p:sp>
        <p:sp>
          <p:nvSpPr>
            <p:cNvPr id="496656" name="Line 16"/>
            <p:cNvSpPr>
              <a:spLocks noChangeShapeType="1"/>
            </p:cNvSpPr>
            <p:nvPr/>
          </p:nvSpPr>
          <p:spPr bwMode="auto">
            <a:xfrm>
              <a:off x="384" y="1536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 lIns="45720" rIns="45720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664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761" name="AutoShape 169"/>
          <p:cNvSpPr>
            <a:spLocks noChangeArrowheads="1"/>
          </p:cNvSpPr>
          <p:nvPr/>
        </p:nvSpPr>
        <p:spPr bwMode="auto">
          <a:xfrm>
            <a:off x="533400" y="4114800"/>
            <a:ext cx="7315200" cy="21336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19050">
            <a:solidFill>
              <a:schemeClr val="accent2"/>
            </a:solidFill>
            <a:round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Joins Operation (of Two Relations)</a:t>
            </a:r>
          </a:p>
        </p:txBody>
      </p:sp>
      <p:graphicFrame>
        <p:nvGraphicFramePr>
          <p:cNvPr id="366757" name="Group 165"/>
          <p:cNvGraphicFramePr>
            <a:graphicFrameLocks noGrp="1"/>
          </p:cNvGraphicFramePr>
          <p:nvPr/>
        </p:nvGraphicFramePr>
        <p:xfrm>
          <a:off x="762000" y="1327150"/>
          <a:ext cx="3657600" cy="2254250"/>
        </p:xfrm>
        <a:graphic>
          <a:graphicData uri="http://schemas.openxmlformats.org/drawingml/2006/table">
            <a:tbl>
              <a:tblPr/>
              <a:tblGrid>
                <a:gridCol w="1433513"/>
                <a:gridCol w="1004887"/>
                <a:gridCol w="1219200"/>
              </a:tblGrid>
              <a:tr h="37782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SCHEDULE-DB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Course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Day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Hour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10 AM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11 AM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 PM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2 PM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66758" name="Group 166"/>
          <p:cNvGraphicFramePr>
            <a:graphicFrameLocks noGrp="1"/>
          </p:cNvGraphicFramePr>
          <p:nvPr/>
        </p:nvGraphicFramePr>
        <p:xfrm>
          <a:off x="5257800" y="1374775"/>
          <a:ext cx="2590800" cy="1520825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</a:tblGrid>
              <a:tr h="354013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VENUE-DB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Course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Room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SR5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LT15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66764" name="Group 172"/>
          <p:cNvGraphicFramePr>
            <a:graphicFrameLocks noGrp="1"/>
          </p:cNvGraphicFramePr>
          <p:nvPr/>
        </p:nvGraphicFramePr>
        <p:xfrm>
          <a:off x="1143000" y="4267200"/>
          <a:ext cx="6096000" cy="1855788"/>
        </p:xfrm>
        <a:graphic>
          <a:graphicData uri="http://schemas.openxmlformats.org/drawingml/2006/table">
            <a:tbl>
              <a:tblPr/>
              <a:tblGrid>
                <a:gridCol w="1792288"/>
                <a:gridCol w="1255712"/>
                <a:gridCol w="1524000"/>
                <a:gridCol w="1524000"/>
              </a:tblGrid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Course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Day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Hour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Room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10 AM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SR5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11 AM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SR5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1 PM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LT15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2 PM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LT15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366763" name="Group 171"/>
          <p:cNvGrpSpPr>
            <a:grpSpLocks/>
          </p:cNvGrpSpPr>
          <p:nvPr/>
        </p:nvGrpSpPr>
        <p:grpSpPr bwMode="auto">
          <a:xfrm>
            <a:off x="3657600" y="2895600"/>
            <a:ext cx="2514600" cy="1371600"/>
            <a:chOff x="2304" y="1824"/>
            <a:chExt cx="1584" cy="864"/>
          </a:xfrm>
        </p:grpSpPr>
        <p:sp>
          <p:nvSpPr>
            <p:cNvPr id="366739" name="Line 147"/>
            <p:cNvSpPr>
              <a:spLocks noChangeShapeType="1"/>
            </p:cNvSpPr>
            <p:nvPr/>
          </p:nvSpPr>
          <p:spPr bwMode="auto">
            <a:xfrm flipH="1">
              <a:off x="2976" y="1824"/>
              <a:ext cx="912" cy="624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6740" name="Line 148"/>
            <p:cNvSpPr>
              <a:spLocks noChangeShapeType="1"/>
            </p:cNvSpPr>
            <p:nvPr/>
          </p:nvSpPr>
          <p:spPr bwMode="auto">
            <a:xfrm>
              <a:off x="2304" y="2256"/>
              <a:ext cx="672" cy="19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6741" name="Line 149"/>
            <p:cNvSpPr>
              <a:spLocks noChangeShapeType="1"/>
            </p:cNvSpPr>
            <p:nvPr/>
          </p:nvSpPr>
          <p:spPr bwMode="auto">
            <a:xfrm>
              <a:off x="2976" y="2448"/>
              <a:ext cx="0" cy="24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66742" name="Text Box 150"/>
          <p:cNvSpPr txBox="1">
            <a:spLocks noChangeArrowheads="1"/>
          </p:cNvSpPr>
          <p:nvPr/>
        </p:nvSpPr>
        <p:spPr bwMode="auto">
          <a:xfrm>
            <a:off x="5181600" y="3155950"/>
            <a:ext cx="2797175" cy="730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400">
                <a:solidFill>
                  <a:schemeClr val="accent2"/>
                </a:solidFill>
                <a:latin typeface="Arial" pitchFamily="1" charset="0"/>
              </a:rPr>
              <a:t>JOIN Operation</a:t>
            </a:r>
          </a:p>
          <a:p>
            <a:pPr eaLnBrk="0" hangingPunct="0">
              <a:spcBef>
                <a:spcPct val="0"/>
              </a:spcBef>
            </a:pPr>
            <a:r>
              <a:rPr lang="en-US" sz="1400">
                <a:solidFill>
                  <a:schemeClr val="accent2"/>
                </a:solidFill>
                <a:latin typeface="Arial" pitchFamily="1" charset="0"/>
              </a:rPr>
              <a:t>(SCHEDULE-DB.course </a:t>
            </a:r>
          </a:p>
          <a:p>
            <a:pPr eaLnBrk="0" hangingPunct="0">
              <a:spcBef>
                <a:spcPct val="0"/>
              </a:spcBef>
            </a:pPr>
            <a:r>
              <a:rPr lang="en-US" sz="1400">
                <a:solidFill>
                  <a:schemeClr val="accent2"/>
                </a:solidFill>
                <a:latin typeface="Arial" pitchFamily="1" charset="0"/>
              </a:rPr>
              <a:t>= VENUE-DB.course)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6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6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6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6761" grpId="0" animBg="1"/>
      <p:bldP spid="36674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about JOIN operation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848600" cy="4572000"/>
          </a:xfrm>
        </p:spPr>
        <p:txBody>
          <a:bodyPr/>
          <a:lstStyle/>
          <a:p>
            <a:r>
              <a:rPr lang="en-US"/>
              <a:t>Check out animation of Join Op</a:t>
            </a:r>
          </a:p>
          <a:p>
            <a:r>
              <a:rPr lang="en-US"/>
              <a:t>Running time: O(</a:t>
            </a:r>
            <a:r>
              <a:rPr lang="en-US" i="1"/>
              <a:t>mn</a:t>
            </a:r>
            <a:r>
              <a:rPr lang="en-US"/>
              <a:t>) row operations</a:t>
            </a:r>
          </a:p>
          <a:p>
            <a:r>
              <a:rPr lang="en-US"/>
              <a:t>Join is an </a:t>
            </a:r>
            <a:r>
              <a:rPr lang="en-US" i="1">
                <a:solidFill>
                  <a:schemeClr val="accent2"/>
                </a:solidFill>
              </a:rPr>
              <a:t>expensive</a:t>
            </a:r>
            <a:r>
              <a:rPr lang="en-US"/>
              <a:t> operation!</a:t>
            </a:r>
          </a:p>
          <a:p>
            <a:r>
              <a:rPr lang="en-US"/>
              <a:t>May produce huge resultant tables;</a:t>
            </a:r>
          </a:p>
          <a:p>
            <a:r>
              <a:rPr lang="en-US"/>
              <a:t>Exercise great care with JOINs</a:t>
            </a:r>
          </a:p>
          <a:p>
            <a:pPr>
              <a:buFont typeface="Wingdings" pitchFamily="1" charset="2"/>
              <a:buNone/>
            </a:pPr>
            <a:r>
              <a:rPr lang="en-US"/>
              <a:t>(See examples in Tutorial) </a:t>
            </a:r>
          </a:p>
        </p:txBody>
      </p:sp>
      <p:sp>
        <p:nvSpPr>
          <p:cNvPr id="385028" name="AutoShape 4">
            <a:hlinkClick r:id="rId2" action="ppaction://hlinkpres?slideindex=21&amp;slidetitle=Slide 21" highlightClick="1"/>
          </p:cNvPr>
          <p:cNvSpPr>
            <a:spLocks noChangeArrowheads="1"/>
          </p:cNvSpPr>
          <p:nvPr/>
        </p:nvSpPr>
        <p:spPr bwMode="auto">
          <a:xfrm>
            <a:off x="6629400" y="1371600"/>
            <a:ext cx="1219200" cy="685800"/>
          </a:xfrm>
          <a:prstGeom prst="actionButtonForwardNex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Database</a:t>
            </a:r>
          </a:p>
        </p:txBody>
      </p:sp>
      <p:sp>
        <p:nvSpPr>
          <p:cNvPr id="3522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First attempt…</a:t>
            </a:r>
          </a:p>
          <a:p>
            <a:pPr lvl="1">
              <a:lnSpc>
                <a:spcPct val="80000"/>
              </a:lnSpc>
            </a:pPr>
            <a:r>
              <a:rPr lang="en-US"/>
              <a:t> A collection of data</a:t>
            </a:r>
          </a:p>
          <a:p>
            <a:pPr>
              <a:lnSpc>
                <a:spcPct val="80000"/>
              </a:lnSpc>
            </a:pPr>
            <a:r>
              <a:rPr lang="en-US"/>
              <a:t>Examples:</a:t>
            </a:r>
          </a:p>
          <a:p>
            <a:pPr lvl="1">
              <a:lnSpc>
                <a:spcPct val="80000"/>
              </a:lnSpc>
            </a:pPr>
            <a:r>
              <a:rPr lang="en-US"/>
              <a:t> Employee database</a:t>
            </a:r>
          </a:p>
          <a:p>
            <a:pPr lvl="1">
              <a:lnSpc>
                <a:spcPct val="80000"/>
              </a:lnSpc>
            </a:pPr>
            <a:r>
              <a:rPr lang="en-US"/>
              <a:t> Jobs Database</a:t>
            </a:r>
          </a:p>
          <a:p>
            <a:pPr lvl="1">
              <a:lnSpc>
                <a:spcPct val="80000"/>
              </a:lnSpc>
            </a:pPr>
            <a:r>
              <a:rPr lang="en-US"/>
              <a:t> LINC Database</a:t>
            </a:r>
          </a:p>
          <a:p>
            <a:pPr lvl="1">
              <a:lnSpc>
                <a:spcPct val="80000"/>
              </a:lnSpc>
            </a:pPr>
            <a:r>
              <a:rPr lang="en-US"/>
              <a:t> Inventory Database</a:t>
            </a:r>
          </a:p>
          <a:p>
            <a:pPr lvl="1">
              <a:lnSpc>
                <a:spcPct val="80000"/>
              </a:lnSpc>
            </a:pPr>
            <a:r>
              <a:rPr lang="en-US"/>
              <a:t> Recipe Database</a:t>
            </a:r>
          </a:p>
          <a:p>
            <a:pPr lvl="1">
              <a:lnSpc>
                <a:spcPct val="80000"/>
              </a:lnSpc>
            </a:pPr>
            <a:r>
              <a:rPr lang="en-US"/>
              <a:t> Database of Hotels</a:t>
            </a:r>
          </a:p>
          <a:p>
            <a:pPr lvl="1">
              <a:lnSpc>
                <a:spcPct val="80000"/>
              </a:lnSpc>
            </a:pPr>
            <a:r>
              <a:rPr lang="en-US"/>
              <a:t> Database of Restaurants</a:t>
            </a:r>
          </a:p>
          <a:p>
            <a:pPr lvl="1">
              <a:lnSpc>
                <a:spcPct val="80000"/>
              </a:lnSpc>
            </a:pPr>
            <a:r>
              <a:rPr lang="en-US"/>
              <a:t> MP3 Database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52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52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52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52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52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52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52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52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52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52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52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52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352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52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3522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522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QP: Declarative vs Procedural</a:t>
            </a:r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263" y="1219200"/>
            <a:ext cx="7796212" cy="4927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SQL is a </a:t>
            </a:r>
            <a:r>
              <a:rPr lang="en-US" i="1"/>
              <a:t>declarative</a:t>
            </a:r>
            <a:r>
              <a:rPr lang="en-US"/>
              <a:t> language</a:t>
            </a:r>
          </a:p>
          <a:p>
            <a:pPr lvl="1">
              <a:lnSpc>
                <a:spcPct val="90000"/>
              </a:lnSpc>
            </a:pPr>
            <a:r>
              <a:rPr lang="en-US"/>
              <a:t>SQL query declare “</a:t>
            </a:r>
            <a:r>
              <a:rPr lang="en-US" i="1"/>
              <a:t>what</a:t>
            </a:r>
            <a:r>
              <a:rPr lang="en-US"/>
              <a:t>” you want</a:t>
            </a:r>
          </a:p>
          <a:p>
            <a:pPr lvl="1">
              <a:lnSpc>
                <a:spcPct val="90000"/>
              </a:lnSpc>
            </a:pPr>
            <a:r>
              <a:rPr lang="en-US"/>
              <a:t>DBMS+SQL auto-magically processes query</a:t>
            </a:r>
          </a:p>
          <a:p>
            <a:pPr lvl="2">
              <a:lnSpc>
                <a:spcPct val="80000"/>
              </a:lnSpc>
            </a:pPr>
            <a:r>
              <a:rPr lang="en-US"/>
              <a:t> to get the results in an efficient manner</a:t>
            </a:r>
          </a:p>
          <a:p>
            <a:pPr lvl="1">
              <a:lnSpc>
                <a:spcPct val="90000"/>
              </a:lnSpc>
            </a:pPr>
            <a:r>
              <a:rPr lang="en-US"/>
              <a:t>“</a:t>
            </a:r>
            <a:r>
              <a:rPr lang="en-US" i="1"/>
              <a:t>How</a:t>
            </a:r>
            <a:r>
              <a:rPr lang="en-US"/>
              <a:t>” does SQL do the job?  [not given in query]</a:t>
            </a:r>
          </a:p>
          <a:p>
            <a:pPr>
              <a:lnSpc>
                <a:spcPct val="90000"/>
              </a:lnSpc>
            </a:pPr>
            <a:r>
              <a:rPr lang="en-US"/>
              <a:t>Procedural Query Processing</a:t>
            </a:r>
          </a:p>
          <a:p>
            <a:pPr lvl="1">
              <a:lnSpc>
                <a:spcPct val="90000"/>
              </a:lnSpc>
            </a:pPr>
            <a:r>
              <a:rPr lang="en-US"/>
              <a:t>The “how” of query processing</a:t>
            </a:r>
          </a:p>
          <a:p>
            <a:pPr lvl="1">
              <a:lnSpc>
                <a:spcPct val="90000"/>
              </a:lnSpc>
            </a:pPr>
            <a:r>
              <a:rPr lang="en-US"/>
              <a:t>Based on three basic primitives (from relational-alg)</a:t>
            </a:r>
          </a:p>
          <a:p>
            <a:pPr lvl="1">
              <a:lnSpc>
                <a:spcPct val="90000"/>
              </a:lnSpc>
            </a:pPr>
            <a:r>
              <a:rPr lang="en-US"/>
              <a:t>Primitives:  e-project, e-select, e-join</a:t>
            </a:r>
          </a:p>
          <a:p>
            <a:pPr lvl="1">
              <a:lnSpc>
                <a:spcPct val="90000"/>
              </a:lnSpc>
            </a:pPr>
            <a:r>
              <a:rPr lang="en-US"/>
              <a:t>Specified “like” an algorithm</a:t>
            </a:r>
          </a:p>
          <a:p>
            <a:pPr lvl="1">
              <a:lnSpc>
                <a:spcPct val="90000"/>
              </a:lnSpc>
            </a:pPr>
            <a:r>
              <a:rPr lang="en-US"/>
              <a:t>[This is not covered in [SG3]. Read my notes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 basic primitives</a:t>
            </a:r>
          </a:p>
        </p:txBody>
      </p:sp>
      <p:sp>
        <p:nvSpPr>
          <p:cNvPr id="490502" name="AutoShape 6"/>
          <p:cNvSpPr>
            <a:spLocks noChangeArrowheads="1"/>
          </p:cNvSpPr>
          <p:nvPr/>
        </p:nvSpPr>
        <p:spPr bwMode="auto">
          <a:xfrm>
            <a:off x="900113" y="2743200"/>
            <a:ext cx="7329487" cy="75565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>
              <a:spcBef>
                <a:spcPct val="10000"/>
              </a:spcBef>
            </a:pP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T1 </a:t>
            </a: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  <a:sym typeface="Wingdings" pitchFamily="1" charset="2"/>
              </a:rPr>
              <a:t> </a:t>
            </a: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e-select from SCHEDULE-DB where (DAY=“Tue”);</a:t>
            </a:r>
          </a:p>
          <a:p>
            <a:pPr algn="l">
              <a:spcBef>
                <a:spcPct val="10000"/>
              </a:spcBef>
            </a:pP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T4 </a:t>
            </a: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  <a:sym typeface="Wingdings" pitchFamily="1" charset="2"/>
              </a:rPr>
              <a:t> </a:t>
            </a: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e-select from SCHEDULE-DB where (HOUR=1200);</a:t>
            </a:r>
          </a:p>
        </p:txBody>
      </p:sp>
      <p:sp>
        <p:nvSpPr>
          <p:cNvPr id="49050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796213" cy="152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Basic Primitive Operation 1 –  e-select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e-select from &lt;table&gt; where &lt;some condition&gt;;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(a row/record selector)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includes all columns</a:t>
            </a:r>
          </a:p>
        </p:txBody>
      </p:sp>
      <p:sp>
        <p:nvSpPr>
          <p:cNvPr id="490505" name="Rectangle 9"/>
          <p:cNvSpPr>
            <a:spLocks noChangeArrowheads="1"/>
          </p:cNvSpPr>
          <p:nvPr/>
        </p:nvSpPr>
        <p:spPr bwMode="auto">
          <a:xfrm>
            <a:off x="609600" y="3810000"/>
            <a:ext cx="7796213" cy="152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347663" indent="-347663" algn="l" eaLnBrk="0" hangingPunct="0">
              <a:lnSpc>
                <a:spcPct val="90000"/>
              </a:lnSpc>
              <a:buClr>
                <a:srgbClr val="000099"/>
              </a:buClr>
              <a:buSzPct val="90000"/>
              <a:buFont typeface="Wingdings" pitchFamily="1" charset="2"/>
              <a:buChar char="q"/>
            </a:pPr>
            <a:r>
              <a:rPr lang="en-US">
                <a:solidFill>
                  <a:srgbClr val="000099"/>
                </a:solidFill>
              </a:rPr>
              <a:t>Basic Primitive Operation 2 –  e-project</a:t>
            </a:r>
          </a:p>
          <a:p>
            <a:pPr marL="798513" lvl="1" indent="-336550" algn="l" eaLnBrk="0" hangingPunct="0">
              <a:lnSpc>
                <a:spcPct val="90000"/>
              </a:lnSpc>
              <a:spcBef>
                <a:spcPct val="20000"/>
              </a:spcBef>
              <a:buClr>
                <a:srgbClr val="FF3300"/>
              </a:buClr>
              <a:buSzPct val="90000"/>
              <a:buFont typeface="Wingdings" pitchFamily="1" charset="2"/>
              <a:buChar char="v"/>
            </a:pPr>
            <a:r>
              <a:rPr lang="en-US" sz="2000">
                <a:solidFill>
                  <a:srgbClr val="FF3300"/>
                </a:solidFill>
                <a:ea typeface="ＭＳ Ｐゴシック" pitchFamily="1" charset="-128"/>
              </a:rPr>
              <a:t>e-project &lt;some fields&gt; from &lt;table&gt;;</a:t>
            </a:r>
          </a:p>
          <a:p>
            <a:pPr marL="798513" lvl="1" indent="-336550" algn="l" eaLnBrk="0" hangingPunct="0">
              <a:lnSpc>
                <a:spcPct val="90000"/>
              </a:lnSpc>
              <a:spcBef>
                <a:spcPct val="20000"/>
              </a:spcBef>
              <a:buClr>
                <a:srgbClr val="FF3300"/>
              </a:buClr>
              <a:buSzPct val="90000"/>
              <a:buFont typeface="Wingdings" pitchFamily="1" charset="2"/>
              <a:buChar char="v"/>
            </a:pPr>
            <a:r>
              <a:rPr lang="en-US" sz="2000">
                <a:solidFill>
                  <a:srgbClr val="FF3300"/>
                </a:solidFill>
                <a:ea typeface="ＭＳ Ｐゴシック" pitchFamily="1" charset="-128"/>
              </a:rPr>
              <a:t>(a column/field selector)</a:t>
            </a:r>
          </a:p>
          <a:p>
            <a:pPr marL="798513" lvl="1" indent="-336550" algn="l" eaLnBrk="0" hangingPunct="0">
              <a:lnSpc>
                <a:spcPct val="90000"/>
              </a:lnSpc>
              <a:spcBef>
                <a:spcPct val="20000"/>
              </a:spcBef>
              <a:buClr>
                <a:srgbClr val="FF3300"/>
              </a:buClr>
              <a:buSzPct val="90000"/>
              <a:buFont typeface="Wingdings" pitchFamily="1" charset="2"/>
              <a:buChar char="v"/>
            </a:pPr>
            <a:r>
              <a:rPr lang="en-US" sz="2000">
                <a:solidFill>
                  <a:srgbClr val="FF3300"/>
                </a:solidFill>
                <a:ea typeface="ＭＳ Ｐゴシック" pitchFamily="1" charset="-128"/>
              </a:rPr>
              <a:t>includes all rows</a:t>
            </a:r>
          </a:p>
        </p:txBody>
      </p:sp>
      <p:sp>
        <p:nvSpPr>
          <p:cNvPr id="490506" name="AutoShape 10"/>
          <p:cNvSpPr>
            <a:spLocks noChangeArrowheads="1"/>
          </p:cNvSpPr>
          <p:nvPr/>
        </p:nvSpPr>
        <p:spPr bwMode="auto">
          <a:xfrm>
            <a:off x="900113" y="5340350"/>
            <a:ext cx="7329487" cy="75565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>
              <a:spcBef>
                <a:spcPct val="10000"/>
              </a:spcBef>
            </a:pP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P1 </a:t>
            </a: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  <a:sym typeface="Wingdings" pitchFamily="1" charset="2"/>
              </a:rPr>
              <a:t> </a:t>
            </a: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e-project COURSE, DAY  from SCHEDULE-DB;</a:t>
            </a:r>
          </a:p>
          <a:p>
            <a:pPr algn="l">
              <a:spcBef>
                <a:spcPct val="10000"/>
              </a:spcBef>
            </a:pP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P6 </a:t>
            </a: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  <a:sym typeface="Wingdings" pitchFamily="1" charset="2"/>
              </a:rPr>
              <a:t> </a:t>
            </a: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e-project COURSE, HOUR from T1;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0502" grpId="0" animBg="1"/>
      <p:bldP spid="49050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primitives operations (2)</a:t>
            </a:r>
          </a:p>
        </p:txBody>
      </p:sp>
      <p:grpSp>
        <p:nvGrpSpPr>
          <p:cNvPr id="488655" name="Group 207"/>
          <p:cNvGrpSpPr>
            <a:grpSpLocks/>
          </p:cNvGrpSpPr>
          <p:nvPr/>
        </p:nvGrpSpPr>
        <p:grpSpPr bwMode="auto">
          <a:xfrm>
            <a:off x="2286000" y="4038600"/>
            <a:ext cx="1295400" cy="381000"/>
            <a:chOff x="1440" y="2544"/>
            <a:chExt cx="816" cy="240"/>
          </a:xfrm>
        </p:grpSpPr>
        <p:sp>
          <p:nvSpPr>
            <p:cNvPr id="488482" name="AutoShape 34"/>
            <p:cNvSpPr>
              <a:spLocks noChangeArrowheads="1"/>
            </p:cNvSpPr>
            <p:nvPr/>
          </p:nvSpPr>
          <p:spPr bwMode="auto">
            <a:xfrm>
              <a:off x="1440" y="2544"/>
              <a:ext cx="192" cy="240"/>
            </a:xfrm>
            <a:prstGeom prst="downArrow">
              <a:avLst>
                <a:gd name="adj1" fmla="val 50000"/>
                <a:gd name="adj2" fmla="val 31250"/>
              </a:avLst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8483" name="AutoShape 35"/>
            <p:cNvSpPr>
              <a:spLocks noChangeArrowheads="1"/>
            </p:cNvSpPr>
            <p:nvPr/>
          </p:nvSpPr>
          <p:spPr bwMode="auto">
            <a:xfrm>
              <a:off x="2064" y="2544"/>
              <a:ext cx="192" cy="240"/>
            </a:xfrm>
            <a:prstGeom prst="downArrow">
              <a:avLst>
                <a:gd name="adj1" fmla="val 50000"/>
                <a:gd name="adj2" fmla="val 31250"/>
              </a:avLst>
            </a:prstGeom>
            <a:solidFill>
              <a:srgbClr val="CCFFFF"/>
            </a:solidFill>
            <a:ln w="25400">
              <a:solidFill>
                <a:schemeClr val="tx1"/>
              </a:solidFill>
              <a:miter lim="800000"/>
              <a:headEnd/>
              <a:tailEnd type="none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88484" name="AutoShape 36"/>
          <p:cNvSpPr>
            <a:spLocks noChangeArrowheads="1"/>
          </p:cNvSpPr>
          <p:nvPr/>
        </p:nvSpPr>
        <p:spPr bwMode="auto">
          <a:xfrm>
            <a:off x="1160463" y="1177925"/>
            <a:ext cx="6383337" cy="422275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>
              <a:spcBef>
                <a:spcPct val="10000"/>
              </a:spcBef>
            </a:pP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P1 </a:t>
            </a: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  <a:sym typeface="Wingdings" pitchFamily="1" charset="2"/>
              </a:rPr>
              <a:t> </a:t>
            </a: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e-project Course, Day  from SCHEDULE-DB;</a:t>
            </a:r>
          </a:p>
        </p:txBody>
      </p:sp>
      <p:graphicFrame>
        <p:nvGraphicFramePr>
          <p:cNvPr id="488622" name="Group 174"/>
          <p:cNvGraphicFramePr>
            <a:graphicFrameLocks noGrp="1"/>
          </p:cNvGraphicFramePr>
          <p:nvPr/>
        </p:nvGraphicFramePr>
        <p:xfrm>
          <a:off x="1905000" y="1905000"/>
          <a:ext cx="2819400" cy="2057400"/>
        </p:xfrm>
        <a:graphic>
          <a:graphicData uri="http://schemas.openxmlformats.org/drawingml/2006/table">
            <a:tbl>
              <a:tblPr/>
              <a:tblGrid>
                <a:gridCol w="1143000"/>
                <a:gridCol w="838200"/>
                <a:gridCol w="838200"/>
              </a:tblGrid>
              <a:tr h="3810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S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CHEDULE-DB</a:t>
                      </a:r>
                    </a:p>
                  </a:txBody>
                  <a:tcPr marL="182880" marR="18288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Course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Day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Hour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1000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1100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1300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1400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88621" name="Group 173"/>
          <p:cNvGraphicFramePr>
            <a:graphicFrameLocks noGrp="1"/>
          </p:cNvGraphicFramePr>
          <p:nvPr/>
        </p:nvGraphicFramePr>
        <p:xfrm>
          <a:off x="1905000" y="4208463"/>
          <a:ext cx="1981200" cy="2054225"/>
        </p:xfrm>
        <a:graphic>
          <a:graphicData uri="http://schemas.openxmlformats.org/drawingml/2006/table">
            <a:tbl>
              <a:tblPr/>
              <a:tblGrid>
                <a:gridCol w="1143000"/>
                <a:gridCol w="838200"/>
              </a:tblGrid>
              <a:tr h="3317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" charset="0"/>
                        </a:rPr>
                        <a:t>P1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182880" marR="18288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Course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Day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8581" name="AutoShape 133"/>
          <p:cNvSpPr>
            <a:spLocks noChangeArrowheads="1"/>
          </p:cNvSpPr>
          <p:nvPr/>
        </p:nvSpPr>
        <p:spPr bwMode="auto">
          <a:xfrm rot="-5400000">
            <a:off x="-1702593" y="3555206"/>
            <a:ext cx="4508500" cy="725487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25400">
            <a:solidFill>
              <a:schemeClr val="hlink"/>
            </a:solidFill>
            <a:round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>
              <a:spcBef>
                <a:spcPct val="10000"/>
              </a:spcBef>
            </a:pPr>
            <a:r>
              <a:rPr lang="en-US" sz="1800">
                <a:solidFill>
                  <a:schemeClr val="accent2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S1 </a:t>
            </a:r>
            <a:r>
              <a:rPr lang="en-US" sz="1800">
                <a:solidFill>
                  <a:schemeClr val="accent2"/>
                </a:solidFill>
                <a:latin typeface="Courier New" pitchFamily="1" charset="0"/>
                <a:ea typeface="Courier New" pitchFamily="1" charset="0"/>
                <a:cs typeface="Courier New" pitchFamily="1" charset="0"/>
                <a:sym typeface="Wingdings" pitchFamily="1" charset="2"/>
              </a:rPr>
              <a:t> </a:t>
            </a:r>
            <a:r>
              <a:rPr lang="en-US" sz="1800">
                <a:solidFill>
                  <a:schemeClr val="accent2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e-select from SCHEDULE-DB </a:t>
            </a:r>
            <a:br>
              <a:rPr lang="en-US" sz="1800">
                <a:solidFill>
                  <a:schemeClr val="accent2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</a:br>
            <a:r>
              <a:rPr lang="en-US" sz="1800">
                <a:solidFill>
                  <a:schemeClr val="accent2"/>
                </a:solidFill>
                <a:latin typeface="Courier New" pitchFamily="1" charset="0"/>
                <a:ea typeface="Courier New" pitchFamily="1" charset="0"/>
                <a:cs typeface="Courier New" pitchFamily="1" charset="0"/>
              </a:rPr>
              <a:t>       where (Day=“Tue”);</a:t>
            </a:r>
          </a:p>
        </p:txBody>
      </p:sp>
      <p:sp>
        <p:nvSpPr>
          <p:cNvPr id="488582" name="AutoShape 134"/>
          <p:cNvSpPr>
            <a:spLocks noChangeArrowheads="1"/>
          </p:cNvSpPr>
          <p:nvPr/>
        </p:nvSpPr>
        <p:spPr bwMode="auto">
          <a:xfrm>
            <a:off x="1143000" y="2743200"/>
            <a:ext cx="609600" cy="838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CC99"/>
          </a:solidFill>
          <a:ln w="25400">
            <a:solidFill>
              <a:schemeClr val="hlink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88658" name="Group 210"/>
          <p:cNvGrpSpPr>
            <a:grpSpLocks/>
          </p:cNvGrpSpPr>
          <p:nvPr/>
        </p:nvGrpSpPr>
        <p:grpSpPr bwMode="auto">
          <a:xfrm>
            <a:off x="4876800" y="2590800"/>
            <a:ext cx="381000" cy="685800"/>
            <a:chOff x="3072" y="1632"/>
            <a:chExt cx="240" cy="432"/>
          </a:xfrm>
        </p:grpSpPr>
        <p:sp>
          <p:nvSpPr>
            <p:cNvPr id="488583" name="AutoShape 135"/>
            <p:cNvSpPr>
              <a:spLocks noChangeArrowheads="1"/>
            </p:cNvSpPr>
            <p:nvPr/>
          </p:nvSpPr>
          <p:spPr bwMode="auto">
            <a:xfrm rot="-5400000">
              <a:off x="3096" y="1608"/>
              <a:ext cx="192" cy="240"/>
            </a:xfrm>
            <a:prstGeom prst="downArrow">
              <a:avLst>
                <a:gd name="adj1" fmla="val 50000"/>
                <a:gd name="adj2" fmla="val 31250"/>
              </a:avLst>
            </a:prstGeom>
            <a:solidFill>
              <a:srgbClr val="FFCC99"/>
            </a:solidFill>
            <a:ln w="25400">
              <a:solidFill>
                <a:schemeClr val="hlink"/>
              </a:solidFill>
              <a:miter lim="800000"/>
              <a:headEnd/>
              <a:tailEnd type="none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8584" name="AutoShape 136"/>
            <p:cNvSpPr>
              <a:spLocks noChangeArrowheads="1"/>
            </p:cNvSpPr>
            <p:nvPr/>
          </p:nvSpPr>
          <p:spPr bwMode="auto">
            <a:xfrm rot="-5400000">
              <a:off x="3096" y="1848"/>
              <a:ext cx="192" cy="240"/>
            </a:xfrm>
            <a:prstGeom prst="downArrow">
              <a:avLst>
                <a:gd name="adj1" fmla="val 50000"/>
                <a:gd name="adj2" fmla="val 31250"/>
              </a:avLst>
            </a:prstGeom>
            <a:solidFill>
              <a:srgbClr val="FFCC99"/>
            </a:solidFill>
            <a:ln w="25400">
              <a:solidFill>
                <a:schemeClr val="hlink"/>
              </a:solidFill>
              <a:miter lim="800000"/>
              <a:headEnd/>
              <a:tailEnd type="none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488653" name="Group 205"/>
          <p:cNvGraphicFramePr>
            <a:graphicFrameLocks noGrp="1"/>
          </p:cNvGraphicFramePr>
          <p:nvPr/>
        </p:nvGraphicFramePr>
        <p:xfrm>
          <a:off x="5486400" y="1905000"/>
          <a:ext cx="2819400" cy="1385888"/>
        </p:xfrm>
        <a:graphic>
          <a:graphicData uri="http://schemas.openxmlformats.org/drawingml/2006/table">
            <a:tbl>
              <a:tblPr/>
              <a:tblGrid>
                <a:gridCol w="1143000"/>
                <a:gridCol w="838200"/>
                <a:gridCol w="838200"/>
              </a:tblGrid>
              <a:tr h="38100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S1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182880" marR="18288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Course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Day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" charset="0"/>
                        </a:rPr>
                        <a:t>Hour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1000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1100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8654" name="AutoShape 206"/>
          <p:cNvSpPr>
            <a:spLocks noChangeArrowheads="1"/>
          </p:cNvSpPr>
          <p:nvPr/>
        </p:nvSpPr>
        <p:spPr bwMode="auto">
          <a:xfrm rot="5400000">
            <a:off x="3086100" y="1409700"/>
            <a:ext cx="304800" cy="685800"/>
          </a:xfrm>
          <a:prstGeom prst="rightArrow">
            <a:avLst>
              <a:gd name="adj1" fmla="val 62972"/>
              <a:gd name="adj2" fmla="val 54167"/>
            </a:avLst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8656" name="AutoShape 208"/>
          <p:cNvSpPr>
            <a:spLocks noChangeArrowheads="1"/>
          </p:cNvSpPr>
          <p:nvPr/>
        </p:nvSpPr>
        <p:spPr bwMode="auto">
          <a:xfrm>
            <a:off x="4343400" y="4876800"/>
            <a:ext cx="2438400" cy="762000"/>
          </a:xfrm>
          <a:prstGeom prst="wedgeRoundRectCallout">
            <a:avLst>
              <a:gd name="adj1" fmla="val -65690"/>
              <a:gd name="adj2" fmla="val 96042"/>
              <a:gd name="adj3" fmla="val 16667"/>
            </a:avLst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r>
              <a:rPr lang="en-US" sz="1800"/>
              <a:t>In e-project, </a:t>
            </a:r>
            <a:br>
              <a:rPr lang="en-US" sz="1800"/>
            </a:br>
            <a:r>
              <a:rPr lang="en-US" sz="1800"/>
              <a:t>all rows are included</a:t>
            </a:r>
          </a:p>
        </p:txBody>
      </p:sp>
      <p:sp>
        <p:nvSpPr>
          <p:cNvPr id="488657" name="AutoShape 209"/>
          <p:cNvSpPr>
            <a:spLocks noChangeArrowheads="1"/>
          </p:cNvSpPr>
          <p:nvPr/>
        </p:nvSpPr>
        <p:spPr bwMode="auto">
          <a:xfrm>
            <a:off x="5791200" y="3810000"/>
            <a:ext cx="2819400" cy="762000"/>
          </a:xfrm>
          <a:prstGeom prst="wedgeRoundRectCallout">
            <a:avLst>
              <a:gd name="adj1" fmla="val -30519"/>
              <a:gd name="adj2" fmla="val -113333"/>
              <a:gd name="adj3" fmla="val 16667"/>
            </a:avLst>
          </a:prstGeom>
          <a:solidFill>
            <a:srgbClr val="FFCC99"/>
          </a:solidFill>
          <a:ln w="25400">
            <a:solidFill>
              <a:schemeClr val="hlink"/>
            </a:solidFill>
            <a:miter lim="800000"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r>
              <a:rPr lang="en-US" sz="1800">
                <a:solidFill>
                  <a:schemeClr val="hlink"/>
                </a:solidFill>
              </a:rPr>
              <a:t>In e-select, all </a:t>
            </a:r>
            <a:br>
              <a:rPr lang="en-US" sz="1800">
                <a:solidFill>
                  <a:schemeClr val="hlink"/>
                </a:solidFill>
              </a:rPr>
            </a:br>
            <a:r>
              <a:rPr lang="en-US" sz="1800">
                <a:solidFill>
                  <a:schemeClr val="hlink"/>
                </a:solidFill>
              </a:rPr>
              <a:t>columns are included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8484" grpId="0" animBg="1"/>
      <p:bldP spid="488581" grpId="0" animBg="1"/>
      <p:bldP spid="488582" grpId="0" animBg="1"/>
      <p:bldP spid="488654" grpId="0" animBg="1"/>
      <p:bldP spid="488656" grpId="0" animBg="1"/>
      <p:bldP spid="48865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primitives operation – e-join</a:t>
            </a:r>
          </a:p>
        </p:txBody>
      </p:sp>
      <p:sp>
        <p:nvSpPr>
          <p:cNvPr id="493571" name="AutoShape 3"/>
          <p:cNvSpPr>
            <a:spLocks noChangeArrowheads="1"/>
          </p:cNvSpPr>
          <p:nvPr/>
        </p:nvSpPr>
        <p:spPr bwMode="auto">
          <a:xfrm>
            <a:off x="736600" y="3352800"/>
            <a:ext cx="7721600" cy="1698625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>
              <a:spcBef>
                <a:spcPct val="10000"/>
              </a:spcBef>
            </a:pP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B1 </a:t>
            </a: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  <a:sym typeface="Wingdings" pitchFamily="1" charset="2"/>
              </a:rPr>
              <a:t> </a:t>
            </a: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e-join SCHEDULE-DB and VENUE-DB </a:t>
            </a:r>
            <a:b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</a:b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       where (SCHEDULE-DB.Course = VENUE-DB.Course);</a:t>
            </a:r>
          </a:p>
          <a:p>
            <a:pPr algn="l">
              <a:spcBef>
                <a:spcPct val="10000"/>
              </a:spcBef>
            </a:pPr>
            <a:endParaRPr lang="en-US" sz="1800">
              <a:latin typeface="Courier New" pitchFamily="1" charset="0"/>
              <a:ea typeface="Courier New" pitchFamily="1" charset="0"/>
              <a:cs typeface="Courier New" pitchFamily="1" charset="0"/>
            </a:endParaRPr>
          </a:p>
          <a:p>
            <a:pPr algn="l">
              <a:spcBef>
                <a:spcPct val="10000"/>
              </a:spcBef>
            </a:pP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W3 </a:t>
            </a: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  <a:sym typeface="Wingdings" pitchFamily="1" charset="2"/>
              </a:rPr>
              <a:t> </a:t>
            </a: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e-join P6 and VENUE-DB </a:t>
            </a:r>
            <a:b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</a:b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       where (P6.Course = VENUE-DB.Course);</a:t>
            </a:r>
            <a:endParaRPr lang="en-US" sz="1800">
              <a:latin typeface="Courier New" pitchFamily="1" charset="0"/>
              <a:ea typeface="Courier New" pitchFamily="1" charset="0"/>
              <a:cs typeface="Courier New" pitchFamily="1" charset="0"/>
              <a:sym typeface="Wingdings" pitchFamily="1" charset="2"/>
            </a:endParaRPr>
          </a:p>
        </p:txBody>
      </p:sp>
      <p:sp>
        <p:nvSpPr>
          <p:cNvPr id="4935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796213" cy="2133600"/>
          </a:xfrm>
        </p:spPr>
        <p:txBody>
          <a:bodyPr/>
          <a:lstStyle/>
          <a:p>
            <a:r>
              <a:rPr lang="en-US" sz="2400"/>
              <a:t>Basic Primitive Operation 3 –  e-join</a:t>
            </a:r>
          </a:p>
          <a:p>
            <a:pPr lvl="1"/>
            <a:r>
              <a:rPr lang="en-US" sz="2000"/>
              <a:t>e-join from &lt;two tables&gt; where &lt;join-conditions&gt;;</a:t>
            </a:r>
          </a:p>
          <a:p>
            <a:pPr lvl="1"/>
            <a:r>
              <a:rPr lang="en-US" sz="2000"/>
              <a:t>Specify join conditions using primary/foreign keys;</a:t>
            </a:r>
          </a:p>
          <a:p>
            <a:pPr lvl="1"/>
            <a:r>
              <a:rPr lang="en-US" sz="2000"/>
              <a:t>Two (2) tables at a time! (basic join operation)</a:t>
            </a:r>
          </a:p>
          <a:p>
            <a:pPr lvl="1"/>
            <a:r>
              <a:rPr lang="en-US" sz="2000"/>
              <a:t>Includes all “satisfying” rows and columns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357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 e-join</a:t>
            </a:r>
          </a:p>
        </p:txBody>
      </p:sp>
      <p:graphicFrame>
        <p:nvGraphicFramePr>
          <p:cNvPr id="497750" name="Group 86"/>
          <p:cNvGraphicFramePr>
            <a:graphicFrameLocks noGrp="1"/>
          </p:cNvGraphicFramePr>
          <p:nvPr/>
        </p:nvGraphicFramePr>
        <p:xfrm>
          <a:off x="762000" y="1371600"/>
          <a:ext cx="3657600" cy="2268538"/>
        </p:xfrm>
        <a:graphic>
          <a:graphicData uri="http://schemas.openxmlformats.org/drawingml/2006/table">
            <a:tbl>
              <a:tblPr/>
              <a:tblGrid>
                <a:gridCol w="1433513"/>
                <a:gridCol w="1004887"/>
                <a:gridCol w="1219200"/>
              </a:tblGrid>
              <a:tr h="40957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SCHEDULE-DB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Course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Day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Hour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10 AM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11 AM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 PM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2 PM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97749" name="Group 85"/>
          <p:cNvGraphicFramePr>
            <a:graphicFrameLocks noGrp="1"/>
          </p:cNvGraphicFramePr>
          <p:nvPr/>
        </p:nvGraphicFramePr>
        <p:xfrm>
          <a:off x="5334000" y="1374775"/>
          <a:ext cx="2590800" cy="1520825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</a:tblGrid>
              <a:tr h="357188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VENUE-DB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Course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Room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SR5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LT15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97747" name="Text Box 83"/>
          <p:cNvSpPr txBox="1">
            <a:spLocks noChangeArrowheads="1"/>
          </p:cNvSpPr>
          <p:nvPr/>
        </p:nvSpPr>
        <p:spPr bwMode="auto">
          <a:xfrm>
            <a:off x="5105400" y="3368675"/>
            <a:ext cx="2797175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en-US" sz="1400">
                <a:solidFill>
                  <a:schemeClr val="accent2"/>
                </a:solidFill>
                <a:latin typeface="Arial" pitchFamily="1" charset="0"/>
              </a:rPr>
              <a:t>(SCHEDULE-DB.course </a:t>
            </a:r>
          </a:p>
          <a:p>
            <a:pPr eaLnBrk="0" hangingPunct="0">
              <a:spcBef>
                <a:spcPct val="0"/>
              </a:spcBef>
            </a:pPr>
            <a:r>
              <a:rPr lang="en-US" sz="1400">
                <a:solidFill>
                  <a:schemeClr val="accent2"/>
                </a:solidFill>
                <a:latin typeface="Arial" pitchFamily="1" charset="0"/>
              </a:rPr>
              <a:t>= VENUE-DB.course)</a:t>
            </a:r>
          </a:p>
        </p:txBody>
      </p:sp>
      <p:sp>
        <p:nvSpPr>
          <p:cNvPr id="497748" name="AutoShape 84"/>
          <p:cNvSpPr>
            <a:spLocks noChangeArrowheads="1"/>
          </p:cNvSpPr>
          <p:nvPr/>
        </p:nvSpPr>
        <p:spPr bwMode="auto">
          <a:xfrm>
            <a:off x="784225" y="4456113"/>
            <a:ext cx="7626350" cy="725487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>
            <a:solidFill>
              <a:schemeClr val="tx1"/>
            </a:solidFill>
            <a:round/>
            <a:headEnd/>
            <a:tailEnd type="none" w="lg" len="lg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>
              <a:spcBef>
                <a:spcPct val="10000"/>
              </a:spcBef>
            </a:pP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B1 </a:t>
            </a: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  <a:sym typeface="Wingdings" pitchFamily="1" charset="2"/>
              </a:rPr>
              <a:t> </a:t>
            </a: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e-join SCHEDULE-DB and VENUE-DB </a:t>
            </a:r>
            <a:b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</a:br>
            <a:r>
              <a:rPr lang="en-US" sz="1800">
                <a:latin typeface="Courier New" pitchFamily="1" charset="0"/>
                <a:ea typeface="Courier New" pitchFamily="1" charset="0"/>
                <a:cs typeface="Courier New" pitchFamily="1" charset="0"/>
              </a:rPr>
              <a:t>       where (SCHEDULE-DB.Course = VENUE-DB.Course);</a:t>
            </a:r>
          </a:p>
        </p:txBody>
      </p:sp>
      <p:grpSp>
        <p:nvGrpSpPr>
          <p:cNvPr id="497755" name="Group 91"/>
          <p:cNvGrpSpPr>
            <a:grpSpLocks/>
          </p:cNvGrpSpPr>
          <p:nvPr/>
        </p:nvGrpSpPr>
        <p:grpSpPr bwMode="auto">
          <a:xfrm>
            <a:off x="3657600" y="2895600"/>
            <a:ext cx="2438400" cy="1066800"/>
            <a:chOff x="2304" y="1824"/>
            <a:chExt cx="1536" cy="672"/>
          </a:xfrm>
        </p:grpSpPr>
        <p:sp>
          <p:nvSpPr>
            <p:cNvPr id="497752" name="Line 88"/>
            <p:cNvSpPr>
              <a:spLocks noChangeShapeType="1"/>
            </p:cNvSpPr>
            <p:nvPr/>
          </p:nvSpPr>
          <p:spPr bwMode="auto">
            <a:xfrm flipH="1">
              <a:off x="2976" y="1824"/>
              <a:ext cx="864" cy="67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7753" name="Line 89"/>
            <p:cNvSpPr>
              <a:spLocks noChangeShapeType="1"/>
            </p:cNvSpPr>
            <p:nvPr/>
          </p:nvSpPr>
          <p:spPr bwMode="auto">
            <a:xfrm>
              <a:off x="2304" y="2304"/>
              <a:ext cx="672" cy="192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lIns="182562" tIns="46038" rIns="182562" bIns="46038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7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7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7747" grpId="0"/>
      <p:bldP spid="49774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>
          <a:xfrm>
            <a:off x="703263" y="76200"/>
            <a:ext cx="7983537" cy="800100"/>
          </a:xfrm>
        </p:spPr>
        <p:txBody>
          <a:bodyPr/>
          <a:lstStyle/>
          <a:p>
            <a:r>
              <a:rPr lang="en-US"/>
              <a:t>Why not store everything in one Table?</a:t>
            </a:r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4724400"/>
            <a:ext cx="7186613" cy="1600200"/>
          </a:xfrm>
        </p:spPr>
        <p:txBody>
          <a:bodyPr/>
          <a:lstStyle/>
          <a:p>
            <a:r>
              <a:rPr lang="en-US" sz="2400"/>
              <a:t>Problems:</a:t>
            </a:r>
          </a:p>
          <a:p>
            <a:pPr lvl="1"/>
            <a:r>
              <a:rPr lang="en-US" sz="2000"/>
              <a:t> Duplication of data;</a:t>
            </a:r>
          </a:p>
          <a:p>
            <a:pPr lvl="1"/>
            <a:r>
              <a:rPr lang="en-US" sz="2000"/>
              <a:t> Deletion Problem;</a:t>
            </a:r>
          </a:p>
          <a:p>
            <a:pPr lvl="2"/>
            <a:r>
              <a:rPr lang="en-US" sz="2000"/>
              <a:t> What if Cathy Xin drops CS1101?</a:t>
            </a:r>
          </a:p>
        </p:txBody>
      </p:sp>
      <p:graphicFrame>
        <p:nvGraphicFramePr>
          <p:cNvPr id="379017" name="Group 137"/>
          <p:cNvGraphicFramePr>
            <a:graphicFrameLocks noGrp="1"/>
          </p:cNvGraphicFramePr>
          <p:nvPr/>
        </p:nvGraphicFramePr>
        <p:xfrm>
          <a:off x="609600" y="1143000"/>
          <a:ext cx="8001000" cy="342900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143000"/>
                <a:gridCol w="1295400"/>
                <a:gridCol w="914400"/>
                <a:gridCol w="1066800"/>
                <a:gridCol w="609600"/>
              </a:tblGrid>
              <a:tr h="431800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STUDENT-SCHEDULE-DB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Stud-ID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Name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Phone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Course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Day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Hour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…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1024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Albert Zan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4358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10 AM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…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1024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Albert Zan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4358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11 AM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…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1337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Cathy Xin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1388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 PM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…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1337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Cathy Xin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1388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2 PM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…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2007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Betty Yeo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6177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10 AM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2007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Betty Yeo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6177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11 AM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Database for use in Tutorials </a:t>
            </a:r>
          </a:p>
        </p:txBody>
      </p:sp>
      <p:graphicFrame>
        <p:nvGraphicFramePr>
          <p:cNvPr id="441581" name="Group 237"/>
          <p:cNvGraphicFramePr>
            <a:graphicFrameLocks noGrp="1"/>
          </p:cNvGraphicFramePr>
          <p:nvPr/>
        </p:nvGraphicFramePr>
        <p:xfrm>
          <a:off x="533400" y="1295400"/>
          <a:ext cx="7924800" cy="2133600"/>
        </p:xfrm>
        <a:graphic>
          <a:graphicData uri="http://schemas.openxmlformats.org/drawingml/2006/table">
            <a:tbl>
              <a:tblPr/>
              <a:tblGrid>
                <a:gridCol w="1143000"/>
                <a:gridCol w="1295400"/>
                <a:gridCol w="1066800"/>
                <a:gridCol w="1295400"/>
                <a:gridCol w="1066800"/>
                <a:gridCol w="1143000"/>
                <a:gridCol w="914400"/>
              </a:tblGrid>
              <a:tr h="431800">
                <a:tc gridSpan="7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STUDENT-INFO</a:t>
                      </a:r>
                    </a:p>
                  </a:txBody>
                  <a:tcPr marL="182880" marR="18288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Student-ID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 Name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 NRIC-ID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 Address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 Tel-No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 Faculty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 Major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U0801001S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S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65162201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SOC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CS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U0702007R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S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" charset="0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65166234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FASS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Econs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 . . . 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. . .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. . .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. . .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 . . .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 . . .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 . . .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41592" name="Group 248"/>
          <p:cNvGraphicFramePr>
            <a:graphicFrameLocks noGrp="1"/>
          </p:cNvGraphicFramePr>
          <p:nvPr/>
        </p:nvGraphicFramePr>
        <p:xfrm>
          <a:off x="533400" y="3886200"/>
          <a:ext cx="5410200" cy="2159000"/>
        </p:xfrm>
        <a:graphic>
          <a:graphicData uri="http://schemas.openxmlformats.org/drawingml/2006/table">
            <a:tbl>
              <a:tblPr/>
              <a:tblGrid>
                <a:gridCol w="1066800"/>
                <a:gridCol w="990600"/>
                <a:gridCol w="609600"/>
                <a:gridCol w="609600"/>
                <a:gridCol w="1066800"/>
                <a:gridCol w="1066800"/>
              </a:tblGrid>
              <a:tr h="457200"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COURSE-INFO</a:t>
                      </a:r>
                    </a:p>
                  </a:txBody>
                  <a:tcPr marL="182880" marR="18288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Course-ID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 Name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 Day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 Hour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 Venue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 Instructor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UIT2201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CSITR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Tue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1000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USP-SR5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LeongHW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CS6234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Adv. Alg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Wed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1600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SR5(com1)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Panos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  . . .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  . . .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 . . .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 . . .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. . .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. . .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41640" name="Group 296"/>
          <p:cNvGraphicFramePr>
            <a:graphicFrameLocks noGrp="1"/>
          </p:cNvGraphicFramePr>
          <p:nvPr/>
        </p:nvGraphicFramePr>
        <p:xfrm>
          <a:off x="6248400" y="3886200"/>
          <a:ext cx="2438400" cy="2159000"/>
        </p:xfrm>
        <a:graphic>
          <a:graphicData uri="http://schemas.openxmlformats.org/drawingml/2006/table">
            <a:tbl>
              <a:tblPr/>
              <a:tblGrid>
                <a:gridCol w="1219200"/>
                <a:gridCol w="1219200"/>
              </a:tblGrid>
              <a:tr h="4572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ENROLMENT</a:t>
                      </a:r>
                    </a:p>
                  </a:txBody>
                  <a:tcPr marL="182880" marR="18288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Student-ID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" charset="0"/>
                        </a:rPr>
                        <a:t> Course-ID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U0801001S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UIT2201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U0603528X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MA1101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  . . .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   . . .</a:t>
                      </a: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Issues: (for your reading)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Other Considerations in Databases</a:t>
            </a:r>
          </a:p>
          <a:p>
            <a:pPr lvl="1"/>
            <a:r>
              <a:rPr lang="en-US"/>
              <a:t>Read Section 13.3.3 (pp. 604--606)</a:t>
            </a:r>
          </a:p>
          <a:p>
            <a:pPr lvl="1">
              <a:buFont typeface="Wingdings" pitchFamily="1" charset="2"/>
              <a:buNone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3520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0100" y="5105400"/>
            <a:ext cx="1973263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35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03263" y="2222500"/>
            <a:ext cx="7796212" cy="1219200"/>
          </a:xfrm>
          <a:noFill/>
          <a:ln/>
        </p:spPr>
        <p:txBody>
          <a:bodyPr/>
          <a:lstStyle/>
          <a:p>
            <a:pPr algn="ctr">
              <a:lnSpc>
                <a:spcPct val="80000"/>
              </a:lnSpc>
              <a:buFont typeface="Wingdings" pitchFamily="1" charset="2"/>
              <a:buNone/>
            </a:pPr>
            <a:endParaRPr lang="en-US" sz="1800">
              <a:solidFill>
                <a:srgbClr val="FF6600"/>
              </a:solidFill>
            </a:endParaRPr>
          </a:p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4800" b="0">
                <a:latin typeface="Forte" pitchFamily="1" charset="0"/>
              </a:rPr>
              <a:t>Thank</a:t>
            </a:r>
            <a:r>
              <a:rPr lang="en-US" sz="4800" b="0">
                <a:solidFill>
                  <a:srgbClr val="A81E25"/>
                </a:solidFill>
                <a:latin typeface="Forte" pitchFamily="1" charset="0"/>
              </a:rPr>
              <a:t> </a:t>
            </a:r>
            <a:r>
              <a:rPr lang="en-US" sz="4800" b="0">
                <a:solidFill>
                  <a:srgbClr val="FF3300"/>
                </a:solidFill>
                <a:latin typeface="Forte" pitchFamily="1" charset="0"/>
              </a:rPr>
              <a:t>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to modify/add for future…</a:t>
            </a:r>
          </a:p>
        </p:txBody>
      </p:sp>
      <p:sp>
        <p:nvSpPr>
          <p:cNvPr id="475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Value added Services:</a:t>
            </a:r>
          </a:p>
          <a:p>
            <a:pPr lvl="1"/>
            <a:r>
              <a:rPr lang="en-US"/>
              <a:t> Data Mining – frequent patterns</a:t>
            </a:r>
          </a:p>
          <a:p>
            <a:pPr lvl="1"/>
            <a:r>
              <a:rPr lang="en-US"/>
              <a:t> Targeted marketing (Database marketing)</a:t>
            </a:r>
          </a:p>
          <a:p>
            <a:pPr lvl="1"/>
            <a:r>
              <a:rPr lang="en-US"/>
              <a:t> Credit-card fraud, </a:t>
            </a:r>
          </a:p>
          <a:p>
            <a:pPr lvl="1"/>
            <a:r>
              <a:rPr lang="en-US"/>
              <a:t> Handphone acct churning analysis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a Database (2)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263" y="1244600"/>
            <a:ext cx="7796212" cy="4927600"/>
          </a:xfrm>
        </p:spPr>
        <p:txBody>
          <a:bodyPr/>
          <a:lstStyle/>
          <a:p>
            <a:r>
              <a:rPr lang="en-US"/>
              <a:t>Combination of “Databases”</a:t>
            </a:r>
          </a:p>
          <a:p>
            <a:pPr lvl="1"/>
            <a:r>
              <a:rPr lang="en-US"/>
              <a:t> Can do more…</a:t>
            </a:r>
          </a:p>
          <a:p>
            <a:pPr lvl="1"/>
            <a:r>
              <a:rPr lang="en-US"/>
              <a:t> eg: Employee Database + CIA Database</a:t>
            </a:r>
          </a:p>
          <a:p>
            <a:pPr lvl="1"/>
            <a:r>
              <a:rPr lang="en-US"/>
              <a:t> eg: Inventory Database + Recipe Database</a:t>
            </a:r>
          </a:p>
          <a:p>
            <a:pPr lvl="1"/>
            <a:endParaRPr lang="en-US"/>
          </a:p>
          <a:p>
            <a:r>
              <a:rPr lang="en-US"/>
              <a:t>Database is …</a:t>
            </a:r>
          </a:p>
          <a:p>
            <a:pPr lvl="1"/>
            <a:r>
              <a:rPr lang="en-US"/>
              <a:t> A combination of a variety of data collections into a single integrated collection</a:t>
            </a:r>
          </a:p>
          <a:p>
            <a:pPr lvl="1">
              <a:buFont typeface="Wingdings" pitchFamily="1" charset="2"/>
              <a:buNone/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Evolution of Databases…</a:t>
            </a:r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 From separate, independent database</a:t>
            </a:r>
          </a:p>
          <a:p>
            <a:pPr lvl="1"/>
            <a:r>
              <a:rPr lang="en-US"/>
              <a:t> One Course-DB per NUS dept/faculty (in the 90’s)</a:t>
            </a:r>
          </a:p>
          <a:p>
            <a:pPr lvl="1"/>
            <a:r>
              <a:rPr lang="en-US"/>
              <a:t> Inherent Problem:  </a:t>
            </a:r>
          </a:p>
          <a:p>
            <a:pPr lvl="2"/>
            <a:r>
              <a:rPr lang="en-US"/>
              <a:t>incompatability, </a:t>
            </a:r>
          </a:p>
          <a:p>
            <a:pPr lvl="2"/>
            <a:r>
              <a:rPr lang="en-US"/>
              <a:t>inconvenience, slow, error prone</a:t>
            </a:r>
          </a:p>
          <a:p>
            <a:r>
              <a:rPr lang="en-US"/>
              <a:t>To Integrated Database</a:t>
            </a:r>
          </a:p>
          <a:p>
            <a:pPr lvl="1"/>
            <a:r>
              <a:rPr lang="en-US"/>
              <a:t> One integrated DB or DB schema</a:t>
            </a:r>
          </a:p>
          <a:p>
            <a:pPr lvl="2"/>
            <a:r>
              <a:rPr lang="en-US"/>
              <a:t>Serving the needs of all depts/faculty</a:t>
            </a:r>
          </a:p>
          <a:p>
            <a:pPr lvl="2"/>
            <a:r>
              <a:rPr lang="en-US"/>
              <a:t>Better data compatability, fasters,…</a:t>
            </a:r>
          </a:p>
          <a:p>
            <a:pPr lvl="2"/>
            <a:r>
              <a:rPr lang="en-US"/>
              <a:t>CF:  NUS CORS Online Registration</a:t>
            </a:r>
          </a:p>
          <a:p>
            <a:pPr lvl="2"/>
            <a:r>
              <a:rPr lang="en-US"/>
              <a:t>CF: IRAS e-filing (Online Tax Submission)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DBMS and DBA</a:t>
            </a: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6962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With Integrated Database, we need</a:t>
            </a:r>
          </a:p>
          <a:p>
            <a:pPr lvl="1">
              <a:lnSpc>
                <a:spcPct val="80000"/>
              </a:lnSpc>
            </a:pPr>
            <a:r>
              <a:rPr lang="en-US"/>
              <a:t> To ensure data consistency</a:t>
            </a:r>
          </a:p>
          <a:p>
            <a:pPr lvl="1">
              <a:lnSpc>
                <a:spcPct val="80000"/>
              </a:lnSpc>
            </a:pPr>
            <a:r>
              <a:rPr lang="en-US"/>
              <a:t> Provide services to all depts</a:t>
            </a:r>
          </a:p>
          <a:p>
            <a:pPr lvl="2">
              <a:lnSpc>
                <a:spcPct val="80000"/>
              </a:lnSpc>
            </a:pPr>
            <a:r>
              <a:rPr lang="en-US"/>
              <a:t>Different services to diff dept, </a:t>
            </a:r>
          </a:p>
          <a:p>
            <a:pPr lvl="2">
              <a:lnSpc>
                <a:spcPct val="80000"/>
              </a:lnSpc>
            </a:pPr>
            <a:r>
              <a:rPr lang="en-US"/>
              <a:t>Different interface</a:t>
            </a:r>
          </a:p>
          <a:p>
            <a:pPr lvl="1">
              <a:lnSpc>
                <a:spcPct val="80000"/>
              </a:lnSpc>
            </a:pPr>
            <a:r>
              <a:rPr lang="en-US"/>
              <a:t> To provide different views of the same data</a:t>
            </a:r>
          </a:p>
          <a:p>
            <a:pPr lvl="2">
              <a:lnSpc>
                <a:spcPct val="80000"/>
              </a:lnSpc>
            </a:pPr>
            <a:r>
              <a:rPr lang="en-US"/>
              <a:t>Eg: CEO, CFO, Proj Mgr, Programmer</a:t>
            </a:r>
          </a:p>
          <a:p>
            <a:pPr lvl="2">
              <a:lnSpc>
                <a:spcPct val="80000"/>
              </a:lnSpc>
            </a:pPr>
            <a:r>
              <a:rPr lang="en-US"/>
              <a:t>Eg: Dean, Heads, Professors, AOs, Students</a:t>
            </a:r>
          </a:p>
          <a:p>
            <a:pPr lvl="1">
              <a:lnSpc>
                <a:spcPct val="80000"/>
              </a:lnSpc>
            </a:pPr>
            <a:r>
              <a:rPr lang="en-US"/>
              <a:t> to decide how to Organize data (schemas)</a:t>
            </a:r>
          </a:p>
          <a:p>
            <a:pPr lvl="2">
              <a:lnSpc>
                <a:spcPct val="80000"/>
              </a:lnSpc>
            </a:pPr>
            <a:r>
              <a:rPr lang="en-US"/>
              <a:t>Usually organized into tables</a:t>
            </a:r>
          </a:p>
          <a:p>
            <a:pPr>
              <a:lnSpc>
                <a:spcPct val="80000"/>
              </a:lnSpc>
            </a:pPr>
            <a:r>
              <a:rPr lang="en-US"/>
              <a:t>DBMS = DB Management System</a:t>
            </a:r>
          </a:p>
          <a:p>
            <a:pPr>
              <a:lnSpc>
                <a:spcPct val="80000"/>
              </a:lnSpc>
            </a:pPr>
            <a:r>
              <a:rPr lang="en-US"/>
              <a:t>DBA = Database Administrator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is a Database and Evolution…</a:t>
            </a:r>
          </a:p>
          <a:p>
            <a:r>
              <a:rPr lang="en-US"/>
              <a:t>Organization of Databases</a:t>
            </a:r>
          </a:p>
          <a:p>
            <a:r>
              <a:rPr lang="en-US"/>
              <a:t>Foundations of Relational Database</a:t>
            </a:r>
          </a:p>
          <a:p>
            <a:r>
              <a:rPr lang="en-US"/>
              <a:t>DBMS and Query Processing</a:t>
            </a:r>
          </a:p>
          <a:p>
            <a:r>
              <a:rPr lang="en-US"/>
              <a:t>Concurrency Issue in Database</a:t>
            </a:r>
          </a:p>
          <a:p>
            <a:endParaRPr lang="en-US"/>
          </a:p>
        </p:txBody>
      </p:sp>
      <p:sp>
        <p:nvSpPr>
          <p:cNvPr id="476164" name="AutoShape 4"/>
          <p:cNvSpPr>
            <a:spLocks noChangeArrowheads="1"/>
          </p:cNvSpPr>
          <p:nvPr/>
        </p:nvSpPr>
        <p:spPr bwMode="auto">
          <a:xfrm>
            <a:off x="76200" y="2057400"/>
            <a:ext cx="609600" cy="304800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Database (with 3 Tables (Relations))</a:t>
            </a:r>
          </a:p>
        </p:txBody>
      </p:sp>
      <p:graphicFrame>
        <p:nvGraphicFramePr>
          <p:cNvPr id="467036" name="Group 92"/>
          <p:cNvGraphicFramePr>
            <a:graphicFrameLocks noGrp="1"/>
          </p:cNvGraphicFramePr>
          <p:nvPr/>
        </p:nvGraphicFramePr>
        <p:xfrm>
          <a:off x="609600" y="1219200"/>
          <a:ext cx="3657600" cy="2362201"/>
        </p:xfrm>
        <a:graphic>
          <a:graphicData uri="http://schemas.openxmlformats.org/drawingml/2006/table">
            <a:tbl>
              <a:tblPr/>
              <a:tblGrid>
                <a:gridCol w="1433513"/>
                <a:gridCol w="1004887"/>
                <a:gridCol w="1219200"/>
              </a:tblGrid>
              <a:tr h="39687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S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CHEDULE-DB</a:t>
                      </a:r>
                    </a:p>
                  </a:txBody>
                  <a:tcPr marL="182880" marR="18288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Course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Day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Hour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1000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Tue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1100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1300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Wed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1400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67054" name="Group 110"/>
          <p:cNvGraphicFramePr>
            <a:graphicFrameLocks noGrp="1"/>
          </p:cNvGraphicFramePr>
          <p:nvPr/>
        </p:nvGraphicFramePr>
        <p:xfrm>
          <a:off x="4648200" y="1219200"/>
          <a:ext cx="3733800" cy="2362201"/>
        </p:xfrm>
        <a:graphic>
          <a:graphicData uri="http://schemas.openxmlformats.org/drawingml/2006/table">
            <a:tbl>
              <a:tblPr/>
              <a:tblGrid>
                <a:gridCol w="1295400"/>
                <a:gridCol w="1295400"/>
                <a:gridCol w="1143000"/>
              </a:tblGrid>
              <a:tr h="396875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G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RADES-DB</a:t>
                      </a:r>
                    </a:p>
                  </a:txBody>
                  <a:tcPr marL="182880" marR="18288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Course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Stud-ID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Grade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U071024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A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U081337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UIT2201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U072007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B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CS1101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U072007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A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67052" name="Group 108"/>
          <p:cNvGraphicFramePr>
            <a:graphicFrameLocks noGrp="1"/>
          </p:cNvGraphicFramePr>
          <p:nvPr/>
        </p:nvGraphicFramePr>
        <p:xfrm>
          <a:off x="609600" y="3886200"/>
          <a:ext cx="7696200" cy="2057401"/>
        </p:xfrm>
        <a:graphic>
          <a:graphicData uri="http://schemas.openxmlformats.org/drawingml/2006/table">
            <a:tbl>
              <a:tblPr/>
              <a:tblGrid>
                <a:gridCol w="1447800"/>
                <a:gridCol w="2133600"/>
                <a:gridCol w="2743200"/>
                <a:gridCol w="1371600"/>
              </a:tblGrid>
              <a:tr h="430213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S</a:t>
                      </a: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" charset="0"/>
                        </a:rPr>
                        <a:t>TUDENTS-DB</a:t>
                      </a:r>
                    </a:p>
                  </a:txBody>
                  <a:tcPr marL="182880" marR="18288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Stud-ID</a:t>
                      </a:r>
                    </a:p>
                  </a:txBody>
                  <a:tcPr marL="182880" marR="1828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Name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Address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Times New Roman" pitchFamily="1" charset="0"/>
                        </a:rPr>
                        <a:t>Phone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U071024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Albert Zan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23 Sheares Hall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4358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U081337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Betty Yeo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89 PGP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6177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U072007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Cathy Xin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37 Raffles Hall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pitchFamily="1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" charset="0"/>
                        </a:rPr>
                        <a:t>1388</a:t>
                      </a:r>
                    </a:p>
                  </a:txBody>
                  <a:tcPr marL="182880" marR="1828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533400" y="5189538"/>
            <a:ext cx="7796213" cy="601662"/>
          </a:xfrm>
        </p:spPr>
        <p:txBody>
          <a:bodyPr/>
          <a:lstStyle/>
          <a:p>
            <a:pPr algn="ctr">
              <a:buFont typeface="Wingdings" pitchFamily="1" charset="2"/>
              <a:buNone/>
            </a:pPr>
            <a:r>
              <a:rPr lang="en-US" sz="2400"/>
              <a:t>Figure 13.3:   Data Organization Hierarchy</a:t>
            </a:r>
          </a:p>
        </p:txBody>
      </p:sp>
      <p:pic>
        <p:nvPicPr>
          <p:cNvPr id="456707" name="Picture 3" descr="SchnGerst_f13[1]"/>
          <p:cNvPicPr>
            <a:picLocks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09600" y="1600200"/>
            <a:ext cx="7112000" cy="3036888"/>
          </a:xfrm>
          <a:noFill/>
          <a:ln/>
        </p:spPr>
      </p:pic>
      <p:sp>
        <p:nvSpPr>
          <p:cNvPr id="4567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Database Organization (Overview)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AS-slides">
  <a:themeElements>
    <a:clrScheme name="RAS-slides 12">
      <a:dk1>
        <a:srgbClr val="000099"/>
      </a:dk1>
      <a:lt1>
        <a:srgbClr val="FFFFFF"/>
      </a:lt1>
      <a:dk2>
        <a:srgbClr val="A81E25"/>
      </a:dk2>
      <a:lt2>
        <a:srgbClr val="808080"/>
      </a:lt2>
      <a:accent1>
        <a:srgbClr val="CCCCFF"/>
      </a:accent1>
      <a:accent2>
        <a:srgbClr val="FF3300"/>
      </a:accent2>
      <a:accent3>
        <a:srgbClr val="FFFFFF"/>
      </a:accent3>
      <a:accent4>
        <a:srgbClr val="000082"/>
      </a:accent4>
      <a:accent5>
        <a:srgbClr val="E2E2FF"/>
      </a:accent5>
      <a:accent6>
        <a:srgbClr val="E72D00"/>
      </a:accent6>
      <a:hlink>
        <a:srgbClr val="FF3300"/>
      </a:hlink>
      <a:folHlink>
        <a:srgbClr val="000099"/>
      </a:folHlink>
    </a:clrScheme>
    <a:fontScheme name="RAS-slid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</a:spPr>
      <a:bodyPr vert="horz" wrap="square" lIns="45720" tIns="45720" rIns="4572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</a:spPr>
      <a:bodyPr vert="horz" wrap="square" lIns="45720" tIns="45720" rIns="4572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lnDef>
  </a:objectDefaults>
  <a:extraClrSchemeLst>
    <a:extraClrScheme>
      <a:clrScheme name="RAS-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S-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8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9">
        <a:dk1>
          <a:srgbClr val="000099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82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10">
        <a:dk1>
          <a:srgbClr val="000099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82"/>
        </a:accent4>
        <a:accent5>
          <a:srgbClr val="ADCAAD"/>
        </a:accent5>
        <a:accent6>
          <a:srgbClr val="730000"/>
        </a:accent6>
        <a:hlink>
          <a:srgbClr val="000099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11">
        <a:dk1>
          <a:srgbClr val="000099"/>
        </a:dk1>
        <a:lt1>
          <a:srgbClr val="FFFFFF"/>
        </a:lt1>
        <a:dk2>
          <a:srgbClr val="A81E25"/>
        </a:dk2>
        <a:lt2>
          <a:srgbClr val="808080"/>
        </a:lt2>
        <a:accent1>
          <a:srgbClr val="339933"/>
        </a:accent1>
        <a:accent2>
          <a:srgbClr val="FF3300"/>
        </a:accent2>
        <a:accent3>
          <a:srgbClr val="FFFFFF"/>
        </a:accent3>
        <a:accent4>
          <a:srgbClr val="000082"/>
        </a:accent4>
        <a:accent5>
          <a:srgbClr val="ADCAAD"/>
        </a:accent5>
        <a:accent6>
          <a:srgbClr val="E72D00"/>
        </a:accent6>
        <a:hlink>
          <a:srgbClr val="FF3300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12">
        <a:dk1>
          <a:srgbClr val="000099"/>
        </a:dk1>
        <a:lt1>
          <a:srgbClr val="FFFFFF"/>
        </a:lt1>
        <a:dk2>
          <a:srgbClr val="A81E25"/>
        </a:dk2>
        <a:lt2>
          <a:srgbClr val="808080"/>
        </a:lt2>
        <a:accent1>
          <a:srgbClr val="CCCCFF"/>
        </a:accent1>
        <a:accent2>
          <a:srgbClr val="FF3300"/>
        </a:accent2>
        <a:accent3>
          <a:srgbClr val="FFFFFF"/>
        </a:accent3>
        <a:accent4>
          <a:srgbClr val="000082"/>
        </a:accent4>
        <a:accent5>
          <a:srgbClr val="E2E2FF"/>
        </a:accent5>
        <a:accent6>
          <a:srgbClr val="E72D00"/>
        </a:accent6>
        <a:hlink>
          <a:srgbClr val="FF3300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LHW-ppt-template-2008</Template>
  <TotalTime>4687</TotalTime>
  <Words>2371</Words>
  <Application>Microsoft Macintosh PowerPoint</Application>
  <PresentationFormat>On-screen Show (4:3)</PresentationFormat>
  <Paragraphs>621</Paragraphs>
  <Slides>39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Times New Roman</vt:lpstr>
      <vt:lpstr>Wingdings</vt:lpstr>
      <vt:lpstr>Monotype Sorts</vt:lpstr>
      <vt:lpstr>Arial</vt:lpstr>
      <vt:lpstr>Book Antiqua</vt:lpstr>
      <vt:lpstr>Courier New</vt:lpstr>
      <vt:lpstr>Forte</vt:lpstr>
      <vt:lpstr>RAS-slides</vt:lpstr>
      <vt:lpstr>Database – Info Storage and Retrieval</vt:lpstr>
      <vt:lpstr>Outline</vt:lpstr>
      <vt:lpstr>What is a Database</vt:lpstr>
      <vt:lpstr>What is a Database (2)</vt:lpstr>
      <vt:lpstr>Evolution of Databases…</vt:lpstr>
      <vt:lpstr>DBMS and DBA</vt:lpstr>
      <vt:lpstr>Outline</vt:lpstr>
      <vt:lpstr>Database (with 3 Tables (Relations))</vt:lpstr>
      <vt:lpstr>Database Organization (Overview)</vt:lpstr>
      <vt:lpstr>Data Organization (A Bottom-Up View)</vt:lpstr>
      <vt:lpstr>Data Organization (continued)</vt:lpstr>
      <vt:lpstr>Database Files or Database Table</vt:lpstr>
      <vt:lpstr>Outline</vt:lpstr>
      <vt:lpstr>Database (with 3 Tables (Relations))</vt:lpstr>
      <vt:lpstr>Foundations of Relational DB</vt:lpstr>
      <vt:lpstr>Relational-DB Operations</vt:lpstr>
      <vt:lpstr>Typical Operations…</vt:lpstr>
      <vt:lpstr>Relational-DB and Abstract Algebra</vt:lpstr>
      <vt:lpstr>Outline</vt:lpstr>
      <vt:lpstr>Database Management Systems</vt:lpstr>
      <vt:lpstr>Database for Rugs-for-You</vt:lpstr>
      <vt:lpstr>Query Processing with SQL</vt:lpstr>
      <vt:lpstr>Query Processing (simple, using SQL)</vt:lpstr>
      <vt:lpstr>Query Processing (simple, using SQL)</vt:lpstr>
      <vt:lpstr>In SQL (a Query Language)….</vt:lpstr>
      <vt:lpstr>Primary Keys and Foreign Keys</vt:lpstr>
      <vt:lpstr>SQL with Multiple Relations</vt:lpstr>
      <vt:lpstr>Joins Operation (of Two Relations)</vt:lpstr>
      <vt:lpstr>More about JOIN operation</vt:lpstr>
      <vt:lpstr>QP: Declarative vs Procedural</vt:lpstr>
      <vt:lpstr>Three basic primitives</vt:lpstr>
      <vt:lpstr>Basic primitives operations (2)</vt:lpstr>
      <vt:lpstr>Basic primitives operation – e-join</vt:lpstr>
      <vt:lpstr>Example of  e-join</vt:lpstr>
      <vt:lpstr>Why not store everything in one Table?</vt:lpstr>
      <vt:lpstr>Database for use in Tutorials </vt:lpstr>
      <vt:lpstr>Other Issues: (for your reading)</vt:lpstr>
      <vt:lpstr>Slide 38</vt:lpstr>
      <vt:lpstr>What to modify/add for future…</vt:lpstr>
    </vt:vector>
  </TitlesOfParts>
  <Company>NUS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Title</dc:title>
  <dc:creator>CDTL</dc:creator>
  <cp:lastModifiedBy>Leong Hon Wai</cp:lastModifiedBy>
  <cp:revision>677</cp:revision>
  <cp:lastPrinted>2000-06-13T03:03:08Z</cp:lastPrinted>
  <dcterms:created xsi:type="dcterms:W3CDTF">2012-02-28T02:00:50Z</dcterms:created>
  <dcterms:modified xsi:type="dcterms:W3CDTF">2012-02-28T02:40:01Z</dcterms:modified>
</cp:coreProperties>
</file>