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Default Extension="rels" ContentType="application/vnd.openxmlformats-package.relationships+xml"/>
  <Default Extension="jpeg" ContentType="image/jpeg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Layouts/slideLayout5.xml" ContentType="application/vnd.openxmlformats-officedocument.presentationml.slideLayout+xml"/>
  <Override PartName="/docProps/app.xml" ContentType="application/vnd.openxmlformats-officedocument.extended-properties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slides/slide22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Default Extension="png" ContentType="image/png"/>
  <Override PartName="/ppt/slideLayouts/slideLayout2.xml" ContentType="application/vnd.openxmlformats-officedocument.presentationml.slideLayout+xml"/>
  <Override PartName="/ppt/theme/theme3.xml" ContentType="application/vnd.openxmlformats-officedocument.theme+xml"/>
  <Override PartName="/ppt/slides/slide23.xml" ContentType="application/vnd.openxmlformats-officedocument.presentationml.slide+xml"/>
  <Override PartName="/ppt/slides/slide16.xml" ContentType="application/vnd.openxmlformats-officedocument.presentationml.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51" r:id="rId1"/>
  </p:sldMasterIdLst>
  <p:notesMasterIdLst>
    <p:notesMasterId r:id="rId27"/>
  </p:notesMasterIdLst>
  <p:handoutMasterIdLst>
    <p:handoutMasterId r:id="rId28"/>
  </p:handoutMasterIdLst>
  <p:sldIdLst>
    <p:sldId id="405" r:id="rId2"/>
    <p:sldId id="454" r:id="rId3"/>
    <p:sldId id="458" r:id="rId4"/>
    <p:sldId id="438" r:id="rId5"/>
    <p:sldId id="443" r:id="rId6"/>
    <p:sldId id="444" r:id="rId7"/>
    <p:sldId id="431" r:id="rId8"/>
    <p:sldId id="448" r:id="rId9"/>
    <p:sldId id="449" r:id="rId10"/>
    <p:sldId id="442" r:id="rId11"/>
    <p:sldId id="451" r:id="rId12"/>
    <p:sldId id="452" r:id="rId13"/>
    <p:sldId id="450" r:id="rId14"/>
    <p:sldId id="453" r:id="rId15"/>
    <p:sldId id="467" r:id="rId16"/>
    <p:sldId id="468" r:id="rId17"/>
    <p:sldId id="469" r:id="rId18"/>
    <p:sldId id="470" r:id="rId19"/>
    <p:sldId id="471" r:id="rId20"/>
    <p:sldId id="472" r:id="rId21"/>
    <p:sldId id="475" r:id="rId22"/>
    <p:sldId id="473" r:id="rId23"/>
    <p:sldId id="474" r:id="rId24"/>
    <p:sldId id="455" r:id="rId25"/>
    <p:sldId id="460" r:id="rId26"/>
  </p:sldIdLst>
  <p:sldSz cx="9144000" cy="6858000" type="screen4x3"/>
  <p:notesSz cx="6742113" cy="9906000"/>
  <p:defaultTextStyle>
    <a:defPPr>
      <a:defRPr lang="en-US"/>
    </a:defPPr>
    <a:lvl1pPr algn="ctr" rtl="0" fontAlgn="base">
      <a:spcBef>
        <a:spcPct val="50000"/>
      </a:spcBef>
      <a:spcAft>
        <a:spcPct val="0"/>
      </a:spcAft>
      <a:defRPr sz="2400" b="1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ctr" rtl="0" fontAlgn="base">
      <a:spcBef>
        <a:spcPct val="50000"/>
      </a:spcBef>
      <a:spcAft>
        <a:spcPct val="0"/>
      </a:spcAft>
      <a:defRPr sz="2400" b="1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ctr" rtl="0" fontAlgn="base">
      <a:spcBef>
        <a:spcPct val="50000"/>
      </a:spcBef>
      <a:spcAft>
        <a:spcPct val="0"/>
      </a:spcAft>
      <a:defRPr sz="2400" b="1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ctr" rtl="0" fontAlgn="base">
      <a:spcBef>
        <a:spcPct val="50000"/>
      </a:spcBef>
      <a:spcAft>
        <a:spcPct val="0"/>
      </a:spcAft>
      <a:defRPr sz="2400" b="1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ctr" rtl="0" fontAlgn="base">
      <a:spcBef>
        <a:spcPct val="50000"/>
      </a:spcBef>
      <a:spcAft>
        <a:spcPct val="0"/>
      </a:spcAft>
      <a:defRPr sz="2400" b="1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2400" b="1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2400" b="1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2400" b="1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2400" b="1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schemeClr val="tx1"/>
    </p:penClr>
  </p:showPr>
  <p:clrMru>
    <a:srgbClr val="0000FF"/>
    <a:srgbClr val="969696"/>
    <a:srgbClr val="CCFFFF"/>
    <a:srgbClr val="CCECFF"/>
    <a:srgbClr val="99CCFF"/>
    <a:srgbClr val="CCFFCC"/>
    <a:srgbClr val="FFFF99"/>
    <a:srgbClr val="66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41" autoAdjust="0"/>
    <p:restoredTop sz="94576" autoAdjust="0"/>
  </p:normalViewPr>
  <p:slideViewPr>
    <p:cSldViewPr showGuides="1">
      <p:cViewPr>
        <p:scale>
          <a:sx n="75" d="100"/>
          <a:sy n="75" d="100"/>
        </p:scale>
        <p:origin x="-928" y="-368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576"/>
    </p:cViewPr>
  </p:sorterViewPr>
  <p:notesViewPr>
    <p:cSldViewPr showGuides="1">
      <p:cViewPr varScale="1">
        <p:scale>
          <a:sx n="71" d="100"/>
          <a:sy n="71" d="100"/>
        </p:scale>
        <p:origin x="-1698" y="-84"/>
      </p:cViewPr>
      <p:guideLst>
        <p:guide orient="horz" pos="3120"/>
        <p:guide pos="212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notesMaster" Target="notesMasters/notesMaster1.xml"/><Relationship Id="rId28" Type="http://schemas.openxmlformats.org/officeDocument/2006/relationships/handoutMaster" Target="handoutMasters/handoutMaster1.xml"/><Relationship Id="rId2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8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14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defRPr sz="1200"/>
            </a:lvl1pPr>
          </a:lstStyle>
          <a:p>
            <a:endParaRPr lang="en-US"/>
          </a:p>
        </p:txBody>
      </p:sp>
      <p:sp>
        <p:nvSpPr>
          <p:cNvPr id="3328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06825" y="0"/>
            <a:ext cx="290988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200"/>
            </a:lvl1pPr>
          </a:lstStyle>
          <a:p>
            <a:endParaRPr lang="en-US"/>
          </a:p>
        </p:txBody>
      </p:sp>
      <p:sp>
        <p:nvSpPr>
          <p:cNvPr id="3328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14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defRPr sz="1200"/>
            </a:lvl1pPr>
          </a:lstStyle>
          <a:p>
            <a:endParaRPr lang="en-US"/>
          </a:p>
        </p:txBody>
      </p:sp>
      <p:sp>
        <p:nvSpPr>
          <p:cNvPr id="3328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06825" y="9372600"/>
            <a:ext cx="290988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200"/>
            </a:lvl1pPr>
          </a:lstStyle>
          <a:p>
            <a:fld id="{C2D2888E-5B70-9D43-9F09-DFBE753663A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10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987" tIns="0" rIns="19987" bIns="0" numCol="1" anchor="t" anchorCtr="0" compatLnSpc="1">
            <a:prstTxWarp prst="textNoShape">
              <a:avLst/>
            </a:prstTxWarp>
          </a:bodyPr>
          <a:lstStyle>
            <a:lvl1pPr algn="l" defTabSz="958850" eaLnBrk="0" hangingPunct="0">
              <a:spcBef>
                <a:spcPct val="0"/>
              </a:spcBef>
              <a:defRPr kumimoji="1" sz="1000" b="0" i="1"/>
            </a:lvl1pPr>
          </a:lstStyle>
          <a:p>
            <a:r>
              <a:rPr lang="en-US"/>
              <a:t>*</a:t>
            </a:r>
            <a:endParaRPr lang="en-US" sz="130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21113" y="0"/>
            <a:ext cx="29210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987" tIns="0" rIns="19987" bIns="0" numCol="1" anchor="t" anchorCtr="0" compatLnSpc="1">
            <a:prstTxWarp prst="textNoShape">
              <a:avLst/>
            </a:prstTxWarp>
          </a:bodyPr>
          <a:lstStyle>
            <a:lvl1pPr algn="r" defTabSz="958850" eaLnBrk="0" hangingPunct="0">
              <a:spcBef>
                <a:spcPct val="0"/>
              </a:spcBef>
              <a:defRPr kumimoji="1" sz="1000" b="0" i="1"/>
            </a:lvl1pPr>
          </a:lstStyle>
          <a:p>
            <a:r>
              <a:rPr lang="en-US"/>
              <a:t>07/16/96</a:t>
            </a:r>
            <a:endParaRPr lang="en-US" sz="130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895350" y="742950"/>
            <a:ext cx="4953000" cy="371475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705350"/>
            <a:ext cx="4945063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05" tIns="48303" rIns="96605" bIns="483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10700"/>
            <a:ext cx="29210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987" tIns="0" rIns="19987" bIns="0" numCol="1" anchor="b" anchorCtr="0" compatLnSpc="1">
            <a:prstTxWarp prst="textNoShape">
              <a:avLst/>
            </a:prstTxWarp>
          </a:bodyPr>
          <a:lstStyle>
            <a:lvl1pPr algn="l" defTabSz="958850" eaLnBrk="0" hangingPunct="0">
              <a:spcBef>
                <a:spcPct val="0"/>
              </a:spcBef>
              <a:defRPr kumimoji="1" sz="1000" b="0" i="1"/>
            </a:lvl1pPr>
          </a:lstStyle>
          <a:p>
            <a:r>
              <a:rPr lang="en-US"/>
              <a:t>*</a:t>
            </a:r>
            <a:endParaRPr lang="en-US" sz="130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21113" y="9410700"/>
            <a:ext cx="29210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987" tIns="0" rIns="19987" bIns="0" numCol="1" anchor="b" anchorCtr="0" compatLnSpc="1">
            <a:prstTxWarp prst="textNoShape">
              <a:avLst/>
            </a:prstTxWarp>
          </a:bodyPr>
          <a:lstStyle>
            <a:lvl1pPr algn="r" defTabSz="958850" eaLnBrk="0" hangingPunct="0">
              <a:spcBef>
                <a:spcPct val="0"/>
              </a:spcBef>
              <a:defRPr kumimoji="1" sz="1000" b="0" i="1"/>
            </a:lvl1pPr>
          </a:lstStyle>
          <a:p>
            <a:r>
              <a:rPr lang="en-US"/>
              <a:t>##</a:t>
            </a:r>
            <a:endParaRPr lang="en-US" sz="13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" charset="0"/>
        <a:ea typeface="Arial" pitchFamily="1" charset="0"/>
        <a:cs typeface="Arial" pitchFamily="1" charset="0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" charset="0"/>
        <a:ea typeface="Arial" pitchFamily="1" charset="0"/>
        <a:cs typeface="Arial" pitchFamily="1" charset="0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" charset="0"/>
        <a:ea typeface="Arial" pitchFamily="1" charset="0"/>
        <a:cs typeface="Arial" pitchFamily="1" charset="0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" charset="0"/>
        <a:ea typeface="Arial" pitchFamily="1" charset="0"/>
        <a:cs typeface="Arial" pitchFamily="1" charset="0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" charset="0"/>
        <a:ea typeface="Arial" pitchFamily="1" charset="0"/>
        <a:cs typeface="Arial" pitchFamily="1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436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6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688" y="4705350"/>
            <a:ext cx="5392737" cy="44577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1613" y="76200"/>
            <a:ext cx="1947862" cy="6146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03263" y="76200"/>
            <a:ext cx="5695950" cy="6146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03263" y="1295400"/>
            <a:ext cx="3821112" cy="492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6775" y="1295400"/>
            <a:ext cx="3822700" cy="492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Line 2"/>
          <p:cNvSpPr>
            <a:spLocks noChangeShapeType="1"/>
          </p:cNvSpPr>
          <p:nvPr/>
        </p:nvSpPr>
        <p:spPr bwMode="auto">
          <a:xfrm>
            <a:off x="287338" y="6500813"/>
            <a:ext cx="8147050" cy="0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1411" name="AutoShape 3"/>
          <p:cNvSpPr>
            <a:spLocks noChangeArrowheads="1"/>
          </p:cNvSpPr>
          <p:nvPr/>
        </p:nvSpPr>
        <p:spPr bwMode="auto">
          <a:xfrm>
            <a:off x="709613" y="6354763"/>
            <a:ext cx="1816100" cy="292100"/>
          </a:xfrm>
          <a:prstGeom prst="roundRect">
            <a:avLst>
              <a:gd name="adj" fmla="val 12495"/>
            </a:avLst>
          </a:prstGeom>
          <a:solidFill>
            <a:schemeClr val="bg1"/>
          </a:solidFill>
          <a:ln w="127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1412" name="Line 4"/>
          <p:cNvSpPr>
            <a:spLocks noChangeShapeType="1"/>
          </p:cNvSpPr>
          <p:nvPr/>
        </p:nvSpPr>
        <p:spPr bwMode="auto">
          <a:xfrm>
            <a:off x="23813" y="990600"/>
            <a:ext cx="8472487" cy="0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141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03263" y="76200"/>
            <a:ext cx="7769225" cy="800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Slide Title</a:t>
            </a:r>
          </a:p>
        </p:txBody>
      </p:sp>
      <p:sp>
        <p:nvSpPr>
          <p:cNvPr id="401414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3263" y="1295400"/>
            <a:ext cx="7796212" cy="4927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Body Text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01415" name="Rectangle 7"/>
          <p:cNvSpPr>
            <a:spLocks noChangeArrowheads="1"/>
          </p:cNvSpPr>
          <p:nvPr/>
        </p:nvSpPr>
        <p:spPr bwMode="auto">
          <a:xfrm>
            <a:off x="760413" y="6396038"/>
            <a:ext cx="1666875" cy="2714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l" eaLnBrk="0" hangingPunct="0">
              <a:spcBef>
                <a:spcPct val="0"/>
              </a:spcBef>
            </a:pPr>
            <a:r>
              <a:rPr lang="en-GB" sz="1200" b="0">
                <a:solidFill>
                  <a:srgbClr val="0000FF"/>
                </a:solidFill>
                <a:latin typeface="Book Antiqua" pitchFamily="1" charset="0"/>
              </a:rPr>
              <a:t>LeongHW, SOC, NUS</a:t>
            </a:r>
          </a:p>
        </p:txBody>
      </p:sp>
      <p:sp>
        <p:nvSpPr>
          <p:cNvPr id="401416" name="Rectangle 8"/>
          <p:cNvSpPr>
            <a:spLocks noChangeArrowheads="1"/>
          </p:cNvSpPr>
          <p:nvPr/>
        </p:nvSpPr>
        <p:spPr bwMode="auto">
          <a:xfrm>
            <a:off x="6165850" y="6205538"/>
            <a:ext cx="2216150" cy="2714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l" eaLnBrk="0" hangingPunct="0">
              <a:spcBef>
                <a:spcPct val="0"/>
              </a:spcBef>
            </a:pPr>
            <a:r>
              <a:rPr lang="en-GB" sz="1200" b="0">
                <a:solidFill>
                  <a:srgbClr val="0000FF"/>
                </a:solidFill>
                <a:latin typeface="Book Antiqua" pitchFamily="1" charset="0"/>
              </a:rPr>
              <a:t>(UIT2201:3 Database) Page </a:t>
            </a:r>
            <a:fld id="{2D18FE5F-D5B4-CD44-8277-50085B18BD97}" type="slidenum">
              <a:rPr lang="en-GB" sz="1200" b="0">
                <a:solidFill>
                  <a:srgbClr val="0000FF"/>
                </a:solidFill>
                <a:latin typeface="Book Antiqua" pitchFamily="1" charset="0"/>
              </a:rPr>
              <a:pPr algn="l" eaLnBrk="0" hangingPunct="0">
                <a:spcBef>
                  <a:spcPct val="0"/>
                </a:spcBef>
              </a:pPr>
              <a:t>‹#›</a:t>
            </a:fld>
            <a:endParaRPr lang="en-GB" sz="1200" b="0">
              <a:solidFill>
                <a:srgbClr val="0000FF"/>
              </a:solidFill>
              <a:latin typeface="Book Antiqua" pitchFamily="1" charset="0"/>
            </a:endParaRPr>
          </a:p>
        </p:txBody>
      </p:sp>
      <p:sp>
        <p:nvSpPr>
          <p:cNvPr id="401417" name="Rectangle 9"/>
          <p:cNvSpPr>
            <a:spLocks noChangeArrowheads="1"/>
          </p:cNvSpPr>
          <p:nvPr/>
        </p:nvSpPr>
        <p:spPr bwMode="auto">
          <a:xfrm>
            <a:off x="3116263" y="6475413"/>
            <a:ext cx="2811462" cy="2714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l" eaLnBrk="0" hangingPunct="0">
              <a:spcBef>
                <a:spcPct val="0"/>
              </a:spcBef>
            </a:pPr>
            <a:r>
              <a:rPr lang="en-GB" sz="1200" b="0">
                <a:solidFill>
                  <a:srgbClr val="0000FF"/>
                </a:solidFill>
                <a:latin typeface="Book Antiqua" pitchFamily="1" charset="0"/>
              </a:rPr>
              <a:t>Copyright © 2007-9 by Leong Hon Wai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A81E25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A81E25"/>
          </a:solidFill>
          <a:latin typeface="Times New Roman" pitchFamily="1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A81E25"/>
          </a:solidFill>
          <a:latin typeface="Times New Roman" pitchFamily="1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A81E25"/>
          </a:solidFill>
          <a:latin typeface="Times New Roman" pitchFamily="1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A81E25"/>
          </a:solidFill>
          <a:latin typeface="Times New Roman" pitchFamily="1" charset="0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A81E25"/>
          </a:solidFill>
          <a:latin typeface="Times New Roman" pitchFamily="1" charset="0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A81E25"/>
          </a:solidFill>
          <a:latin typeface="Times New Roman" pitchFamily="1" charset="0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A81E25"/>
          </a:solidFill>
          <a:latin typeface="Times New Roman" pitchFamily="1" charset="0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A81E25"/>
          </a:solidFill>
          <a:latin typeface="Times New Roman" pitchFamily="1" charset="0"/>
        </a:defRPr>
      </a:lvl9pPr>
    </p:titleStyle>
    <p:bodyStyle>
      <a:lvl1pPr marL="347663" indent="-347663" algn="l" rtl="0" eaLnBrk="0" fontAlgn="base" hangingPunct="0">
        <a:spcBef>
          <a:spcPct val="50000"/>
        </a:spcBef>
        <a:spcAft>
          <a:spcPct val="0"/>
        </a:spcAft>
        <a:buClr>
          <a:srgbClr val="000099"/>
        </a:buClr>
        <a:buSzPct val="90000"/>
        <a:buFont typeface="Wingdings" pitchFamily="1" charset="2"/>
        <a:buChar char="q"/>
        <a:defRPr sz="2800" b="1">
          <a:solidFill>
            <a:srgbClr val="000099"/>
          </a:solidFill>
          <a:latin typeface="+mn-lt"/>
          <a:ea typeface="+mn-ea"/>
          <a:cs typeface="+mn-cs"/>
        </a:defRPr>
      </a:lvl1pPr>
      <a:lvl2pPr marL="798513" indent="-33655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SzPct val="90000"/>
        <a:buFont typeface="Wingdings" pitchFamily="1" charset="2"/>
        <a:buChar char="v"/>
        <a:defRPr sz="2400" b="1">
          <a:solidFill>
            <a:srgbClr val="FF3300"/>
          </a:solidFill>
          <a:latin typeface="+mn-lt"/>
          <a:ea typeface="ＭＳ Ｐゴシック" pitchFamily="1" charset="-128"/>
        </a:defRPr>
      </a:lvl2pPr>
      <a:lvl3pPr marL="1149350" indent="-236538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100000"/>
        <a:buFont typeface="Monotype Sorts" pitchFamily="1" charset="2"/>
        <a:buChar char="u"/>
        <a:defRPr sz="2400" b="1" i="1">
          <a:solidFill>
            <a:srgbClr val="008000"/>
          </a:solidFill>
          <a:latin typeface="+mn-lt"/>
          <a:ea typeface="ＭＳ Ｐゴシック" pitchFamily="1" charset="-128"/>
        </a:defRPr>
      </a:lvl3pPr>
      <a:lvl4pPr marL="1438275" indent="-174625" algn="l" rtl="0" eaLnBrk="0" fontAlgn="base" hangingPunct="0">
        <a:spcBef>
          <a:spcPct val="20000"/>
        </a:spcBef>
        <a:spcAft>
          <a:spcPct val="0"/>
        </a:spcAft>
        <a:buSzPct val="90000"/>
        <a:buChar char="o"/>
        <a:defRPr sz="2000" b="1">
          <a:solidFill>
            <a:srgbClr val="0000FF"/>
          </a:solidFill>
          <a:latin typeface="Arial" pitchFamily="1" charset="0"/>
          <a:ea typeface="ＭＳ Ｐゴシック" pitchFamily="1" charset="-128"/>
        </a:defRPr>
      </a:lvl4pPr>
      <a:lvl5pPr marL="1727200" indent="-174625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1"/>
          </a:solidFill>
          <a:latin typeface="Arial" pitchFamily="1" charset="0"/>
          <a:ea typeface="ＭＳ Ｐゴシック" pitchFamily="1" charset="-128"/>
        </a:defRPr>
      </a:lvl5pPr>
      <a:lvl6pPr marL="2184400" indent="-174625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1"/>
          </a:solidFill>
          <a:latin typeface="Arial" pitchFamily="1" charset="0"/>
          <a:ea typeface="ＭＳ Ｐゴシック" pitchFamily="1" charset="-128"/>
        </a:defRPr>
      </a:lvl6pPr>
      <a:lvl7pPr marL="2641600" indent="-174625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1"/>
          </a:solidFill>
          <a:latin typeface="Arial" pitchFamily="1" charset="0"/>
          <a:ea typeface="ＭＳ Ｐゴシック" pitchFamily="1" charset="-128"/>
        </a:defRPr>
      </a:lvl7pPr>
      <a:lvl8pPr marL="3098800" indent="-174625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1"/>
          </a:solidFill>
          <a:latin typeface="Arial" pitchFamily="1" charset="0"/>
          <a:ea typeface="ＭＳ Ｐゴシック" pitchFamily="1" charset="-128"/>
        </a:defRPr>
      </a:lvl8pPr>
      <a:lvl9pPr marL="3556000" indent="-174625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1"/>
          </a:solidFill>
          <a:latin typeface="Arial" pitchFamily="1" charset="0"/>
          <a:ea typeface="ＭＳ Ｐゴシック" pitchFamily="1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042" name="Rectangle 409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Database – Info Storage and Retrieval</a:t>
            </a:r>
          </a:p>
        </p:txBody>
      </p:sp>
      <p:sp>
        <p:nvSpPr>
          <p:cNvPr id="343043" name="Rectangle 409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Aim:  Understand basics of</a:t>
            </a:r>
          </a:p>
          <a:p>
            <a:pPr lvl="1"/>
            <a:r>
              <a:rPr lang="en-US"/>
              <a:t> Info storage and Retrieval; </a:t>
            </a:r>
          </a:p>
          <a:p>
            <a:pPr lvl="1"/>
            <a:r>
              <a:rPr lang="en-US"/>
              <a:t> Database Organization;</a:t>
            </a:r>
          </a:p>
          <a:p>
            <a:pPr lvl="1"/>
            <a:r>
              <a:rPr lang="en-US"/>
              <a:t> DBMS, Query and Query Processing;</a:t>
            </a:r>
          </a:p>
          <a:p>
            <a:pPr lvl="1"/>
            <a:r>
              <a:rPr lang="en-US"/>
              <a:t> Work some simple exercises;</a:t>
            </a:r>
          </a:p>
          <a:p>
            <a:pPr lvl="1"/>
            <a:r>
              <a:rPr lang="en-US"/>
              <a:t> Concurrency Issues (in Database)</a:t>
            </a:r>
          </a:p>
          <a:p>
            <a:r>
              <a:rPr lang="en-US"/>
              <a:t>Readings:</a:t>
            </a:r>
          </a:p>
          <a:p>
            <a:pPr lvl="1"/>
            <a:r>
              <a:rPr lang="en-US"/>
              <a:t> [SG] --- Ch 13.3</a:t>
            </a:r>
          </a:p>
          <a:p>
            <a:r>
              <a:rPr lang="en-US"/>
              <a:t>Optional:</a:t>
            </a:r>
          </a:p>
          <a:p>
            <a:pPr lvl="1"/>
            <a:r>
              <a:rPr lang="en-US"/>
              <a:t> Some experiences with MySQL, Access</a:t>
            </a:r>
          </a:p>
        </p:txBody>
      </p:sp>
      <p:sp>
        <p:nvSpPr>
          <p:cNvPr id="343045" name="AutoShape 4101"/>
          <p:cNvSpPr>
            <a:spLocks noChangeArrowheads="1"/>
          </p:cNvSpPr>
          <p:nvPr/>
        </p:nvSpPr>
        <p:spPr bwMode="auto">
          <a:xfrm>
            <a:off x="304800" y="3657600"/>
            <a:ext cx="762000" cy="3048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99CCFF"/>
          </a:solidFill>
          <a:ln w="25400">
            <a:solidFill>
              <a:schemeClr val="tx1"/>
            </a:solidFill>
            <a:miter lim="800000"/>
            <a:headEnd/>
            <a:tailEnd type="none" w="lg" len="lg"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Concurrency Problem (3/3)</a:t>
            </a:r>
          </a:p>
        </p:txBody>
      </p:sp>
      <p:sp>
        <p:nvSpPr>
          <p:cNvPr id="418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3263" y="1295400"/>
            <a:ext cx="7796212" cy="4343400"/>
          </a:xfrm>
        </p:spPr>
        <p:txBody>
          <a:bodyPr/>
          <a:lstStyle/>
          <a:p>
            <a:r>
              <a:rPr lang="en-US"/>
              <a:t>Operations of the two processes are </a:t>
            </a:r>
            <a:r>
              <a:rPr lang="en-US" i="1">
                <a:solidFill>
                  <a:schemeClr val="accent2"/>
                </a:solidFill>
              </a:rPr>
              <a:t>interleaved</a:t>
            </a:r>
          </a:p>
          <a:p>
            <a:pPr lvl="1"/>
            <a:r>
              <a:rPr lang="en-US"/>
              <a:t>Withdraw-Process and Deposit-Process</a:t>
            </a:r>
            <a:br>
              <a:rPr lang="en-US"/>
            </a:br>
            <a:r>
              <a:rPr lang="en-US"/>
              <a:t>“interfere” with each other</a:t>
            </a:r>
          </a:p>
          <a:p>
            <a:r>
              <a:rPr lang="en-US"/>
              <a:t>Wrong balance for both cases</a:t>
            </a:r>
          </a:p>
          <a:p>
            <a:pPr lvl="1"/>
            <a:r>
              <a:rPr lang="en-US"/>
              <a:t>Since one of the operations is over-written</a:t>
            </a:r>
          </a:p>
          <a:p>
            <a:endParaRPr lang="en-US"/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Concurrency Solution: Lock operation</a:t>
            </a:r>
          </a:p>
        </p:txBody>
      </p:sp>
      <p:sp>
        <p:nvSpPr>
          <p:cNvPr id="431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1988" y="1295400"/>
            <a:ext cx="7796212" cy="12954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1" charset="2"/>
              <a:buNone/>
            </a:pPr>
            <a:r>
              <a:rPr lang="en-US"/>
              <a:t>IDEA:  If one process </a:t>
            </a:r>
            <a:r>
              <a:rPr lang="en-US" i="1"/>
              <a:t>P</a:t>
            </a:r>
            <a:r>
              <a:rPr lang="en-US"/>
              <a:t> is changing balance, </a:t>
            </a:r>
            <a:br>
              <a:rPr lang="en-US"/>
            </a:br>
            <a:r>
              <a:rPr lang="en-US"/>
              <a:t>         make sure that other processes </a:t>
            </a:r>
            <a:r>
              <a:rPr lang="en-US" i="1"/>
              <a:t>do not</a:t>
            </a:r>
            <a:r>
              <a:rPr lang="en-US"/>
              <a:t/>
            </a:r>
            <a:br>
              <a:rPr lang="en-US"/>
            </a:br>
            <a:r>
              <a:rPr lang="en-US"/>
              <a:t>         </a:t>
            </a:r>
            <a:r>
              <a:rPr lang="en-US" i="1"/>
              <a:t>access</a:t>
            </a:r>
            <a:r>
              <a:rPr lang="en-US"/>
              <a:t> the same balance until </a:t>
            </a:r>
            <a:r>
              <a:rPr lang="en-US" i="1"/>
              <a:t>P</a:t>
            </a:r>
            <a:r>
              <a:rPr lang="en-US"/>
              <a:t> is done</a:t>
            </a:r>
          </a:p>
        </p:txBody>
      </p:sp>
      <p:sp>
        <p:nvSpPr>
          <p:cNvPr id="431108" name="Rectangle 4"/>
          <p:cNvSpPr>
            <a:spLocks noChangeArrowheads="1"/>
          </p:cNvSpPr>
          <p:nvPr/>
        </p:nvSpPr>
        <p:spPr bwMode="auto">
          <a:xfrm>
            <a:off x="661988" y="3429000"/>
            <a:ext cx="7796212" cy="2438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347663" indent="-347663" algn="l" eaLnBrk="0" hangingPunct="0">
              <a:lnSpc>
                <a:spcPct val="90000"/>
              </a:lnSpc>
              <a:buClr>
                <a:srgbClr val="000099"/>
              </a:buClr>
              <a:buSzPct val="90000"/>
              <a:buFont typeface="Wingdings" pitchFamily="1" charset="2"/>
              <a:buNone/>
            </a:pPr>
            <a:r>
              <a:rPr lang="en-US" sz="2800">
                <a:solidFill>
                  <a:srgbClr val="000099"/>
                </a:solidFill>
              </a:rPr>
              <a:t>Solution: The process that “get-in” first, </a:t>
            </a:r>
            <a:br>
              <a:rPr lang="en-US" sz="2800">
                <a:solidFill>
                  <a:srgbClr val="000099"/>
                </a:solidFill>
              </a:rPr>
            </a:br>
            <a:r>
              <a:rPr lang="en-US" sz="2800">
                <a:solidFill>
                  <a:srgbClr val="000099"/>
                </a:solidFill>
              </a:rPr>
              <a:t>             </a:t>
            </a:r>
            <a:r>
              <a:rPr lang="en-US" sz="2800" i="1">
                <a:solidFill>
                  <a:schemeClr val="accent2"/>
                </a:solidFill>
              </a:rPr>
              <a:t>locks up the record</a:t>
            </a:r>
            <a:r>
              <a:rPr lang="en-US" sz="2800">
                <a:solidFill>
                  <a:srgbClr val="000099"/>
                </a:solidFill>
              </a:rPr>
              <a:t>. </a:t>
            </a:r>
          </a:p>
          <a:p>
            <a:pPr marL="347663" indent="-347663" algn="l" eaLnBrk="0" hangingPunct="0">
              <a:lnSpc>
                <a:spcPct val="90000"/>
              </a:lnSpc>
              <a:buClr>
                <a:srgbClr val="000099"/>
              </a:buClr>
              <a:buSzPct val="90000"/>
              <a:buFont typeface="Wingdings" pitchFamily="1" charset="2"/>
              <a:buNone/>
            </a:pPr>
            <a:r>
              <a:rPr lang="en-US" sz="2800">
                <a:solidFill>
                  <a:srgbClr val="000099"/>
                </a:solidFill>
              </a:rPr>
              <a:t>                 This makes sure other processes </a:t>
            </a:r>
            <a:r>
              <a:rPr lang="en-US" sz="2800" i="1">
                <a:solidFill>
                  <a:srgbClr val="000099"/>
                </a:solidFill>
              </a:rPr>
              <a:t>will</a:t>
            </a:r>
            <a:br>
              <a:rPr lang="en-US" sz="2800" i="1">
                <a:solidFill>
                  <a:srgbClr val="000099"/>
                </a:solidFill>
              </a:rPr>
            </a:br>
            <a:r>
              <a:rPr lang="en-US" sz="2800" i="1">
                <a:solidFill>
                  <a:srgbClr val="000099"/>
                </a:solidFill>
              </a:rPr>
              <a:t>             not be to access</a:t>
            </a:r>
            <a:r>
              <a:rPr lang="en-US" sz="2800">
                <a:solidFill>
                  <a:srgbClr val="000099"/>
                </a:solidFill>
              </a:rPr>
              <a:t> the same record.</a:t>
            </a:r>
            <a:br>
              <a:rPr lang="en-US" sz="2800">
                <a:solidFill>
                  <a:srgbClr val="000099"/>
                </a:solidFill>
              </a:rPr>
            </a:br>
            <a:r>
              <a:rPr lang="en-US" sz="2800">
                <a:solidFill>
                  <a:srgbClr val="000099"/>
                </a:solidFill>
              </a:rPr>
              <a:t>             Unlock the record </a:t>
            </a:r>
            <a:r>
              <a:rPr lang="en-US" sz="2800" i="1">
                <a:solidFill>
                  <a:schemeClr val="accent2"/>
                </a:solidFill>
              </a:rPr>
              <a:t>after</a:t>
            </a:r>
            <a:r>
              <a:rPr lang="en-US" sz="2800">
                <a:solidFill>
                  <a:srgbClr val="000099"/>
                </a:solidFill>
              </a:rPr>
              <a:t> update is done.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1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1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1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1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Concurrency Solution: (2/4)</a:t>
            </a:r>
          </a:p>
        </p:txBody>
      </p:sp>
      <p:sp>
        <p:nvSpPr>
          <p:cNvPr id="432132" name="Text Box 4"/>
          <p:cNvSpPr txBox="1">
            <a:spLocks noChangeArrowheads="1"/>
          </p:cNvSpPr>
          <p:nvPr/>
        </p:nvSpPr>
        <p:spPr bwMode="auto">
          <a:xfrm>
            <a:off x="914400" y="3540125"/>
            <a:ext cx="3505200" cy="1946275"/>
          </a:xfrm>
          <a:prstGeom prst="rect">
            <a:avLst/>
          </a:prstGeom>
          <a:solidFill>
            <a:srgbClr val="FFFF99"/>
          </a:solidFill>
          <a:ln w="2540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algn="l" eaLnBrk="0" hangingPunct="0">
              <a:spcBef>
                <a:spcPct val="0"/>
              </a:spcBef>
            </a:pPr>
            <a:r>
              <a:rPr lang="en-US" sz="2000" dirty="0">
                <a:solidFill>
                  <a:srgbClr val="FF3300"/>
                </a:solidFill>
                <a:latin typeface="Courier New" pitchFamily="1" charset="0"/>
              </a:rPr>
              <a:t>Withdraw-P (amt)</a:t>
            </a:r>
            <a:r>
              <a:rPr lang="en-US" sz="2000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;</a:t>
            </a:r>
            <a:endParaRPr lang="en-US" sz="2000" dirty="0">
              <a:solidFill>
                <a:srgbClr val="FF3300"/>
              </a:solidFill>
              <a:latin typeface="Courier New" pitchFamily="1" charset="0"/>
            </a:endParaRPr>
          </a:p>
          <a:p>
            <a:pPr algn="l" eaLnBrk="0" hangingPunct="0">
              <a:spcBef>
                <a:spcPct val="0"/>
              </a:spcBef>
            </a:pPr>
            <a:r>
              <a:rPr lang="en-US" sz="2000" dirty="0">
                <a:solidFill>
                  <a:srgbClr val="FF3300"/>
                </a:solidFill>
                <a:latin typeface="Courier New" pitchFamily="1" charset="0"/>
              </a:rPr>
              <a:t>begin</a:t>
            </a:r>
          </a:p>
          <a:p>
            <a:pPr algn="l" eaLnBrk="0" hangingPunct="0">
              <a:spcBef>
                <a:spcPct val="0"/>
              </a:spcBef>
            </a:pPr>
            <a:r>
              <a:rPr lang="en-US" sz="2000" dirty="0">
                <a:solidFill>
                  <a:srgbClr val="FF3300"/>
                </a:solidFill>
                <a:latin typeface="Courier New" pitchFamily="1" charset="0"/>
              </a:rPr>
              <a:t>  Get &amp; lock record; </a:t>
            </a:r>
          </a:p>
          <a:p>
            <a:pPr algn="l" eaLnBrk="0" hangingPunct="0">
              <a:spcBef>
                <a:spcPct val="0"/>
              </a:spcBef>
            </a:pPr>
            <a:r>
              <a:rPr lang="en-US" sz="2000" dirty="0">
                <a:solidFill>
                  <a:srgbClr val="FF3300"/>
                </a:solidFill>
                <a:latin typeface="Courier New" pitchFamily="1" charset="0"/>
              </a:rPr>
              <a:t>  bal </a:t>
            </a:r>
            <a:r>
              <a:rPr lang="en-US" sz="2000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</a:t>
            </a:r>
            <a:r>
              <a:rPr lang="en-US" sz="2000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bal - amt;</a:t>
            </a:r>
          </a:p>
          <a:p>
            <a:pPr algn="l" eaLnBrk="0" hangingPunct="0">
              <a:spcBef>
                <a:spcPct val="0"/>
              </a:spcBef>
            </a:pPr>
            <a:r>
              <a:rPr lang="en-US" sz="2000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unlock record;</a:t>
            </a:r>
            <a:endParaRPr lang="en-US" sz="2000" dirty="0">
              <a:solidFill>
                <a:srgbClr val="FF3300"/>
              </a:solidFill>
              <a:latin typeface="Courier New" pitchFamily="1" charset="0"/>
            </a:endParaRPr>
          </a:p>
          <a:p>
            <a:pPr algn="l" eaLnBrk="0" hangingPunct="0">
              <a:spcBef>
                <a:spcPct val="0"/>
              </a:spcBef>
            </a:pPr>
            <a:r>
              <a:rPr lang="en-US" sz="2000" dirty="0">
                <a:solidFill>
                  <a:srgbClr val="FF3300"/>
                </a:solidFill>
                <a:latin typeface="Courier New" pitchFamily="1" charset="0"/>
              </a:rPr>
              <a:t>end;</a:t>
            </a:r>
          </a:p>
        </p:txBody>
      </p:sp>
      <p:sp>
        <p:nvSpPr>
          <p:cNvPr id="432133" name="Text Box 5"/>
          <p:cNvSpPr txBox="1">
            <a:spLocks noChangeArrowheads="1"/>
          </p:cNvSpPr>
          <p:nvPr/>
        </p:nvSpPr>
        <p:spPr bwMode="auto">
          <a:xfrm>
            <a:off x="4953000" y="3540125"/>
            <a:ext cx="3581400" cy="1946275"/>
          </a:xfrm>
          <a:prstGeom prst="rect">
            <a:avLst/>
          </a:prstGeom>
          <a:solidFill>
            <a:srgbClr val="CCFFFF"/>
          </a:solidFill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algn="l" eaLnBrk="0" hangingPunct="0">
              <a:spcBef>
                <a:spcPct val="0"/>
              </a:spcBef>
            </a:pPr>
            <a:r>
              <a:rPr lang="en-US" sz="2000" dirty="0">
                <a:latin typeface="Courier New" pitchFamily="1" charset="0"/>
              </a:rPr>
              <a:t>Deposit-P (amt)</a:t>
            </a:r>
            <a:r>
              <a:rPr lang="en-US" sz="2000" dirty="0">
                <a:latin typeface="Courier New" pitchFamily="1" charset="0"/>
                <a:sym typeface="Wingdings" pitchFamily="1" charset="2"/>
              </a:rPr>
              <a:t>;</a:t>
            </a:r>
            <a:endParaRPr lang="en-US" sz="2000" dirty="0">
              <a:latin typeface="Courier New" pitchFamily="1" charset="0"/>
            </a:endParaRPr>
          </a:p>
          <a:p>
            <a:pPr algn="l" eaLnBrk="0" hangingPunct="0">
              <a:spcBef>
                <a:spcPct val="0"/>
              </a:spcBef>
            </a:pPr>
            <a:r>
              <a:rPr lang="en-US" sz="2000" dirty="0">
                <a:latin typeface="Courier New" pitchFamily="1" charset="0"/>
              </a:rPr>
              <a:t>begin</a:t>
            </a:r>
          </a:p>
          <a:p>
            <a:pPr algn="l" eaLnBrk="0" hangingPunct="0">
              <a:spcBef>
                <a:spcPct val="0"/>
              </a:spcBef>
            </a:pPr>
            <a:r>
              <a:rPr lang="en-US" sz="2000" dirty="0">
                <a:latin typeface="Courier New" pitchFamily="1" charset="0"/>
              </a:rPr>
              <a:t>  Get &amp; lock record;</a:t>
            </a:r>
          </a:p>
          <a:p>
            <a:pPr algn="l" eaLnBrk="0" hangingPunct="0">
              <a:spcBef>
                <a:spcPct val="0"/>
              </a:spcBef>
            </a:pPr>
            <a:r>
              <a:rPr lang="en-US" sz="2000" dirty="0">
                <a:latin typeface="Courier New" pitchFamily="1" charset="0"/>
              </a:rPr>
              <a:t>  bal </a:t>
            </a:r>
            <a:r>
              <a:rPr lang="en-US" sz="2000" dirty="0" err="1">
                <a:latin typeface="Courier New" pitchFamily="1" charset="0"/>
                <a:sym typeface="Wingdings" pitchFamily="1" charset="2"/>
              </a:rPr>
              <a:t></a:t>
            </a:r>
            <a:r>
              <a:rPr lang="en-US" sz="2000" dirty="0">
                <a:latin typeface="Courier New" pitchFamily="1" charset="0"/>
                <a:sym typeface="Wingdings" pitchFamily="1" charset="2"/>
              </a:rPr>
              <a:t> bal + amt;</a:t>
            </a:r>
          </a:p>
          <a:p>
            <a:pPr algn="l" eaLnBrk="0" hangingPunct="0">
              <a:spcBef>
                <a:spcPct val="0"/>
              </a:spcBef>
            </a:pPr>
            <a:r>
              <a:rPr lang="en-US" sz="2000" dirty="0">
                <a:latin typeface="Courier New" pitchFamily="1" charset="0"/>
                <a:sym typeface="Wingdings" pitchFamily="1" charset="2"/>
              </a:rPr>
              <a:t>  unlock record;</a:t>
            </a:r>
            <a:endParaRPr lang="en-US" sz="2000" dirty="0">
              <a:solidFill>
                <a:srgbClr val="FF3300"/>
              </a:solidFill>
              <a:latin typeface="Courier New" pitchFamily="1" charset="0"/>
            </a:endParaRPr>
          </a:p>
          <a:p>
            <a:pPr algn="l" eaLnBrk="0" hangingPunct="0">
              <a:spcBef>
                <a:spcPct val="0"/>
              </a:spcBef>
            </a:pPr>
            <a:r>
              <a:rPr lang="en-US" sz="2000" dirty="0">
                <a:latin typeface="Courier New" pitchFamily="1" charset="0"/>
              </a:rPr>
              <a:t>end;</a:t>
            </a:r>
          </a:p>
        </p:txBody>
      </p:sp>
      <p:sp>
        <p:nvSpPr>
          <p:cNvPr id="432134" name="Rectangle 6"/>
          <p:cNvSpPr>
            <a:spLocks noChangeArrowheads="1"/>
          </p:cNvSpPr>
          <p:nvPr/>
        </p:nvSpPr>
        <p:spPr bwMode="auto">
          <a:xfrm>
            <a:off x="609600" y="2819400"/>
            <a:ext cx="7796213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347663" indent="-347663" algn="l" eaLnBrk="0" hangingPunct="0">
              <a:buClr>
                <a:srgbClr val="000099"/>
              </a:buClr>
              <a:buSzPct val="90000"/>
              <a:buFont typeface="Wingdings" pitchFamily="1" charset="2"/>
              <a:buChar char="q"/>
            </a:pPr>
            <a:r>
              <a:rPr lang="en-US" sz="2800">
                <a:solidFill>
                  <a:srgbClr val="000099"/>
                </a:solidFill>
              </a:rPr>
              <a:t>Deposit and Withdrawal Processes</a:t>
            </a:r>
          </a:p>
        </p:txBody>
      </p:sp>
      <p:sp>
        <p:nvSpPr>
          <p:cNvPr id="432138" name="Text Box 10"/>
          <p:cNvSpPr txBox="1">
            <a:spLocks noChangeArrowheads="1"/>
          </p:cNvSpPr>
          <p:nvPr/>
        </p:nvSpPr>
        <p:spPr bwMode="auto">
          <a:xfrm>
            <a:off x="1066800" y="1447800"/>
            <a:ext cx="2819400" cy="1031875"/>
          </a:xfrm>
          <a:prstGeom prst="rect">
            <a:avLst/>
          </a:prstGeom>
          <a:solidFill>
            <a:srgbClr val="99CC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algn="l" eaLnBrk="0" hangingPunct="0">
              <a:spcBef>
                <a:spcPct val="0"/>
              </a:spcBef>
            </a:pPr>
            <a:r>
              <a:rPr lang="en-US" sz="2000">
                <a:latin typeface="Courier New" pitchFamily="1" charset="0"/>
              </a:rPr>
              <a:t>Bank-Account-DB</a:t>
            </a:r>
          </a:p>
          <a:p>
            <a:pPr algn="l" eaLnBrk="0" hangingPunct="0">
              <a:spcBef>
                <a:spcPct val="0"/>
              </a:spcBef>
            </a:pPr>
            <a:r>
              <a:rPr lang="en-US" sz="2000">
                <a:latin typeface="Courier New" pitchFamily="1" charset="0"/>
              </a:rPr>
              <a:t>2201-1022</a:t>
            </a:r>
          </a:p>
          <a:p>
            <a:pPr algn="l" eaLnBrk="0" hangingPunct="0">
              <a:spcBef>
                <a:spcPct val="0"/>
              </a:spcBef>
            </a:pPr>
            <a:r>
              <a:rPr lang="en-US" sz="2000">
                <a:latin typeface="Courier New" pitchFamily="1" charset="0"/>
              </a:rPr>
              <a:t>5000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2132" grpId="0" animBg="1"/>
      <p:bldP spid="432133" grpId="0" animBg="1"/>
      <p:bldP spid="43213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Concurrency Solution: (3/4)</a:t>
            </a:r>
          </a:p>
        </p:txBody>
      </p:sp>
      <p:sp>
        <p:nvSpPr>
          <p:cNvPr id="430083" name="Text Box 3"/>
          <p:cNvSpPr txBox="1">
            <a:spLocks noChangeArrowheads="1"/>
          </p:cNvSpPr>
          <p:nvPr/>
        </p:nvSpPr>
        <p:spPr bwMode="auto">
          <a:xfrm>
            <a:off x="1066800" y="1281113"/>
            <a:ext cx="2819400" cy="1031875"/>
          </a:xfrm>
          <a:prstGeom prst="rect">
            <a:avLst/>
          </a:prstGeom>
          <a:solidFill>
            <a:srgbClr val="99CC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algn="l" eaLnBrk="0" hangingPunct="0">
              <a:spcBef>
                <a:spcPct val="0"/>
              </a:spcBef>
            </a:pPr>
            <a:r>
              <a:rPr lang="en-US" sz="2000">
                <a:latin typeface="Courier New" pitchFamily="1" charset="0"/>
              </a:rPr>
              <a:t>Bank-Account-DB</a:t>
            </a:r>
          </a:p>
          <a:p>
            <a:pPr algn="l" eaLnBrk="0" hangingPunct="0">
              <a:spcBef>
                <a:spcPct val="0"/>
              </a:spcBef>
            </a:pPr>
            <a:r>
              <a:rPr lang="en-US" sz="2000">
                <a:latin typeface="Courier New" pitchFamily="1" charset="0"/>
              </a:rPr>
              <a:t>2201-1022</a:t>
            </a:r>
          </a:p>
          <a:p>
            <a:pPr algn="l" eaLnBrk="0" hangingPunct="0">
              <a:spcBef>
                <a:spcPct val="0"/>
              </a:spcBef>
            </a:pPr>
            <a:r>
              <a:rPr lang="en-US" sz="2000">
                <a:latin typeface="Courier New" pitchFamily="1" charset="0"/>
              </a:rPr>
              <a:t>5000 </a:t>
            </a:r>
          </a:p>
        </p:txBody>
      </p:sp>
      <p:grpSp>
        <p:nvGrpSpPr>
          <p:cNvPr id="430084" name="Group 4"/>
          <p:cNvGrpSpPr>
            <a:grpSpLocks/>
          </p:cNvGrpSpPr>
          <p:nvPr/>
        </p:nvGrpSpPr>
        <p:grpSpPr bwMode="auto">
          <a:xfrm>
            <a:off x="3962400" y="1281113"/>
            <a:ext cx="4495800" cy="422275"/>
            <a:chOff x="2496" y="912"/>
            <a:chExt cx="2832" cy="266"/>
          </a:xfrm>
        </p:grpSpPr>
        <p:sp>
          <p:nvSpPr>
            <p:cNvPr id="430085" name="Text Box 5"/>
            <p:cNvSpPr txBox="1">
              <a:spLocks noChangeArrowheads="1"/>
            </p:cNvSpPr>
            <p:nvPr/>
          </p:nvSpPr>
          <p:spPr bwMode="auto">
            <a:xfrm>
              <a:off x="3264" y="912"/>
              <a:ext cx="2064" cy="266"/>
            </a:xfrm>
            <a:prstGeom prst="rect">
              <a:avLst/>
            </a:prstGeom>
            <a:solidFill>
              <a:srgbClr val="FFFF99"/>
            </a:solidFill>
            <a:ln w="25400">
              <a:solidFill>
                <a:srgbClr val="FF3300"/>
              </a:solidFill>
              <a:miter lim="800000"/>
              <a:headEnd/>
              <a:tailEnd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r>
                <a:rPr lang="en-US" sz="2000">
                  <a:solidFill>
                    <a:srgbClr val="FF3300"/>
                  </a:solidFill>
                  <a:latin typeface="Courier New" pitchFamily="1" charset="0"/>
                </a:rPr>
                <a:t>Withdraw-P(1000)</a:t>
              </a:r>
              <a:r>
                <a:rPr lang="en-US" sz="2000">
                  <a:solidFill>
                    <a:srgbClr val="FF3300"/>
                  </a:solidFill>
                  <a:latin typeface="Courier New" pitchFamily="1" charset="0"/>
                  <a:sym typeface="Wingdings" pitchFamily="1" charset="2"/>
                </a:rPr>
                <a:t>;</a:t>
              </a:r>
              <a:endParaRPr lang="en-US" sz="2000">
                <a:latin typeface="Courier New" pitchFamily="1" charset="0"/>
              </a:endParaRPr>
            </a:p>
          </p:txBody>
        </p:sp>
        <p:sp>
          <p:nvSpPr>
            <p:cNvPr id="430086" name="Line 6"/>
            <p:cNvSpPr>
              <a:spLocks noChangeShapeType="1"/>
            </p:cNvSpPr>
            <p:nvPr/>
          </p:nvSpPr>
          <p:spPr bwMode="auto">
            <a:xfrm flipH="1">
              <a:off x="2496" y="1056"/>
              <a:ext cx="768" cy="0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/>
              <a:tailEnd type="stealth" w="lg" len="lg"/>
            </a:ln>
            <a:effectLst/>
          </p:spPr>
          <p:txBody>
            <a:bodyPr lIns="45720" rIns="4572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30087" name="Group 7"/>
          <p:cNvGrpSpPr>
            <a:grpSpLocks/>
          </p:cNvGrpSpPr>
          <p:nvPr/>
        </p:nvGrpSpPr>
        <p:grpSpPr bwMode="auto">
          <a:xfrm>
            <a:off x="3962400" y="1966913"/>
            <a:ext cx="4267200" cy="422275"/>
            <a:chOff x="2496" y="1344"/>
            <a:chExt cx="2688" cy="266"/>
          </a:xfrm>
        </p:grpSpPr>
        <p:sp>
          <p:nvSpPr>
            <p:cNvPr id="430088" name="Text Box 8"/>
            <p:cNvSpPr txBox="1">
              <a:spLocks noChangeArrowheads="1"/>
            </p:cNvSpPr>
            <p:nvPr/>
          </p:nvSpPr>
          <p:spPr bwMode="auto">
            <a:xfrm>
              <a:off x="3264" y="1344"/>
              <a:ext cx="1920" cy="266"/>
            </a:xfrm>
            <a:prstGeom prst="rect">
              <a:avLst/>
            </a:prstGeom>
            <a:solidFill>
              <a:srgbClr val="CCFF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r>
                <a:rPr lang="en-US" sz="2000">
                  <a:latin typeface="Courier New" pitchFamily="1" charset="0"/>
                </a:rPr>
                <a:t>Deposit-P(2000)</a:t>
              </a:r>
              <a:r>
                <a:rPr lang="en-US" sz="2000">
                  <a:latin typeface="Courier New" pitchFamily="1" charset="0"/>
                  <a:sym typeface="Wingdings" pitchFamily="1" charset="2"/>
                </a:rPr>
                <a:t>;</a:t>
              </a:r>
              <a:endParaRPr lang="en-US" sz="2000">
                <a:latin typeface="Courier New" pitchFamily="1" charset="0"/>
              </a:endParaRPr>
            </a:p>
          </p:txBody>
        </p:sp>
        <p:sp>
          <p:nvSpPr>
            <p:cNvPr id="430089" name="Line 9"/>
            <p:cNvSpPr>
              <a:spLocks noChangeShapeType="1"/>
            </p:cNvSpPr>
            <p:nvPr/>
          </p:nvSpPr>
          <p:spPr bwMode="auto">
            <a:xfrm flipH="1">
              <a:off x="2496" y="1440"/>
              <a:ext cx="76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  <a:effectLst/>
          </p:spPr>
          <p:txBody>
            <a:bodyPr lIns="45720" rIns="4572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30090" name="Text Box 10"/>
          <p:cNvSpPr txBox="1">
            <a:spLocks noChangeArrowheads="1"/>
          </p:cNvSpPr>
          <p:nvPr/>
        </p:nvSpPr>
        <p:spPr bwMode="auto">
          <a:xfrm>
            <a:off x="4267200" y="1143000"/>
            <a:ext cx="609600" cy="366713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r>
              <a:rPr lang="en-US" sz="1800" i="1">
                <a:solidFill>
                  <a:schemeClr val="accent2"/>
                </a:solidFill>
              </a:rPr>
              <a:t>T</a:t>
            </a:r>
            <a:r>
              <a:rPr lang="en-US" sz="1800" i="1" baseline="-25000">
                <a:solidFill>
                  <a:schemeClr val="accent2"/>
                </a:solidFill>
              </a:rPr>
              <a:t>W</a:t>
            </a:r>
          </a:p>
        </p:txBody>
      </p:sp>
      <p:sp>
        <p:nvSpPr>
          <p:cNvPr id="430091" name="Text Box 11"/>
          <p:cNvSpPr txBox="1">
            <a:spLocks noChangeArrowheads="1"/>
          </p:cNvSpPr>
          <p:nvPr/>
        </p:nvSpPr>
        <p:spPr bwMode="auto">
          <a:xfrm>
            <a:off x="4267200" y="1752600"/>
            <a:ext cx="609600" cy="366713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r>
              <a:rPr lang="en-US" sz="1800" i="1"/>
              <a:t>T</a:t>
            </a:r>
            <a:r>
              <a:rPr lang="en-US" sz="1800" i="1" baseline="-25000"/>
              <a:t>D</a:t>
            </a:r>
          </a:p>
        </p:txBody>
      </p:sp>
      <p:graphicFrame>
        <p:nvGraphicFramePr>
          <p:cNvPr id="430143" name="Group 63"/>
          <p:cNvGraphicFramePr>
            <a:graphicFrameLocks noGrp="1"/>
          </p:cNvGraphicFramePr>
          <p:nvPr/>
        </p:nvGraphicFramePr>
        <p:xfrm>
          <a:off x="1066800" y="3124200"/>
          <a:ext cx="7010400" cy="2739390"/>
        </p:xfrm>
        <a:graphic>
          <a:graphicData uri="http://schemas.openxmlformats.org/drawingml/2006/table">
            <a:tbl>
              <a:tblPr/>
              <a:tblGrid>
                <a:gridCol w="762000"/>
                <a:gridCol w="2552700"/>
                <a:gridCol w="2552700"/>
                <a:gridCol w="11430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Time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1" charset="0"/>
                        </a:rPr>
                        <a:t> Withdraw-P(1000)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Courier New" pitchFamily="1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1" charset="0"/>
                        </a:rPr>
                        <a:t>Deposit(2000)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1" charset="0"/>
                        </a:rPr>
                        <a:t>Balance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T</a:t>
                      </a:r>
                      <a:r>
                        <a:rPr kumimoji="0" lang="en-US" sz="1600" b="1" i="1" u="none" strike="noStrike" cap="none" normalizeH="0" baseline="-2500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W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1" charset="0"/>
                        </a:rPr>
                        <a:t>Get &amp; Lock record;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1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5000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T</a:t>
                      </a:r>
                      <a:r>
                        <a:rPr kumimoji="0" lang="en-US" sz="1600" b="1" i="1" u="none" strike="noStrike" cap="none" normalizeH="0" baseline="-2500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W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+1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1" charset="0"/>
                        </a:rPr>
                        <a:t> 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1" charset="0"/>
                        </a:rPr>
                        <a:t>Get...; [blocked]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5000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T</a:t>
                      </a:r>
                      <a:r>
                        <a:rPr kumimoji="0" lang="en-US" sz="1600" b="1" i="1" u="none" strike="noStrike" cap="none" normalizeH="0" baseline="-2500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W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+2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1" charset="0"/>
                        </a:rPr>
                        <a:t>Bal 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1" charset="0"/>
                          <a:sym typeface="Wingdings" pitchFamily="1" charset="2"/>
                        </a:rPr>
                        <a:t> Bal – 1000;</a:t>
                      </a:r>
                      <a:b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1" charset="0"/>
                          <a:sym typeface="Wingdings" pitchFamily="1" charset="2"/>
                        </a:rPr>
                      </a:b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1" charset="0"/>
                          <a:sym typeface="Wingdings" pitchFamily="1" charset="2"/>
                        </a:rPr>
                        <a:t>Unlock record;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Courier New" pitchFamily="1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1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4000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T</a:t>
                      </a:r>
                      <a:r>
                        <a:rPr kumimoji="0" lang="en-US" sz="1600" b="1" i="1" u="none" strike="noStrike" cap="none" normalizeH="0" baseline="-2500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W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+3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Courier New" pitchFamily="1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1" charset="0"/>
                        </a:rPr>
                        <a:t>Get &amp; Lock record;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4000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T</a:t>
                      </a:r>
                      <a:r>
                        <a:rPr kumimoji="0" lang="en-US" sz="1600" b="1" i="1" u="none" strike="noStrike" cap="none" normalizeH="0" baseline="-2500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W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+4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Courier New" pitchFamily="1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1" charset="0"/>
                        </a:rPr>
                        <a:t>Bal 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1" charset="0"/>
                          <a:sym typeface="Wingdings" pitchFamily="1" charset="2"/>
                        </a:rPr>
                        <a:t> Bal + 2000;</a:t>
                      </a:r>
                      <a:b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1" charset="0"/>
                          <a:sym typeface="Wingdings" pitchFamily="1" charset="2"/>
                        </a:rPr>
                      </a:b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1" charset="0"/>
                          <a:sym typeface="Wingdings" pitchFamily="1" charset="2"/>
                        </a:rPr>
                        <a:t>Unlock record;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6000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30129" name="Text Box 49"/>
          <p:cNvSpPr txBox="1">
            <a:spLocks noChangeArrowheads="1"/>
          </p:cNvSpPr>
          <p:nvPr/>
        </p:nvSpPr>
        <p:spPr bwMode="auto">
          <a:xfrm>
            <a:off x="1066800" y="2514600"/>
            <a:ext cx="7010400" cy="457200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If  (</a:t>
            </a:r>
            <a:r>
              <a:rPr lang="en-US" i="1"/>
              <a:t>T</a:t>
            </a:r>
            <a:r>
              <a:rPr lang="en-US" i="1" baseline="-25000"/>
              <a:t>W</a:t>
            </a:r>
            <a:r>
              <a:rPr lang="en-US"/>
              <a:t> = </a:t>
            </a:r>
            <a:r>
              <a:rPr lang="en-US" i="1"/>
              <a:t>T</a:t>
            </a:r>
            <a:r>
              <a:rPr lang="en-US" i="1" baseline="-25000"/>
              <a:t>D</a:t>
            </a:r>
            <a:r>
              <a:rPr lang="en-US"/>
              <a:t>),  and Withdraw-process “got in” first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2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Concurrency Solution: (4/4)</a:t>
            </a:r>
          </a:p>
        </p:txBody>
      </p:sp>
      <p:sp>
        <p:nvSpPr>
          <p:cNvPr id="433155" name="Text Box 3"/>
          <p:cNvSpPr txBox="1">
            <a:spLocks noChangeArrowheads="1"/>
          </p:cNvSpPr>
          <p:nvPr/>
        </p:nvSpPr>
        <p:spPr bwMode="auto">
          <a:xfrm>
            <a:off x="1066800" y="1281113"/>
            <a:ext cx="2819400" cy="1031875"/>
          </a:xfrm>
          <a:prstGeom prst="rect">
            <a:avLst/>
          </a:prstGeom>
          <a:solidFill>
            <a:srgbClr val="99CC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algn="l" eaLnBrk="0" hangingPunct="0">
              <a:spcBef>
                <a:spcPct val="0"/>
              </a:spcBef>
            </a:pPr>
            <a:r>
              <a:rPr lang="en-US" sz="2000">
                <a:latin typeface="Courier New" pitchFamily="1" charset="0"/>
              </a:rPr>
              <a:t>Bank-Account-DB</a:t>
            </a:r>
          </a:p>
          <a:p>
            <a:pPr algn="l" eaLnBrk="0" hangingPunct="0">
              <a:spcBef>
                <a:spcPct val="0"/>
              </a:spcBef>
            </a:pPr>
            <a:r>
              <a:rPr lang="en-US" sz="2000">
                <a:latin typeface="Courier New" pitchFamily="1" charset="0"/>
              </a:rPr>
              <a:t>2201-1022</a:t>
            </a:r>
          </a:p>
          <a:p>
            <a:pPr algn="l" eaLnBrk="0" hangingPunct="0">
              <a:spcBef>
                <a:spcPct val="0"/>
              </a:spcBef>
            </a:pPr>
            <a:r>
              <a:rPr lang="en-US" sz="2000">
                <a:latin typeface="Courier New" pitchFamily="1" charset="0"/>
              </a:rPr>
              <a:t>5000 </a:t>
            </a:r>
          </a:p>
        </p:txBody>
      </p:sp>
      <p:grpSp>
        <p:nvGrpSpPr>
          <p:cNvPr id="433156" name="Group 4"/>
          <p:cNvGrpSpPr>
            <a:grpSpLocks/>
          </p:cNvGrpSpPr>
          <p:nvPr/>
        </p:nvGrpSpPr>
        <p:grpSpPr bwMode="auto">
          <a:xfrm>
            <a:off x="3962400" y="1281113"/>
            <a:ext cx="4495800" cy="422275"/>
            <a:chOff x="2496" y="912"/>
            <a:chExt cx="2832" cy="266"/>
          </a:xfrm>
        </p:grpSpPr>
        <p:sp>
          <p:nvSpPr>
            <p:cNvPr id="433157" name="Text Box 5"/>
            <p:cNvSpPr txBox="1">
              <a:spLocks noChangeArrowheads="1"/>
            </p:cNvSpPr>
            <p:nvPr/>
          </p:nvSpPr>
          <p:spPr bwMode="auto">
            <a:xfrm>
              <a:off x="3264" y="912"/>
              <a:ext cx="2064" cy="266"/>
            </a:xfrm>
            <a:prstGeom prst="rect">
              <a:avLst/>
            </a:prstGeom>
            <a:solidFill>
              <a:srgbClr val="FFFF99"/>
            </a:solidFill>
            <a:ln w="25400">
              <a:solidFill>
                <a:srgbClr val="FF3300"/>
              </a:solidFill>
              <a:miter lim="800000"/>
              <a:headEnd/>
              <a:tailEnd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r>
                <a:rPr lang="en-US" sz="2000">
                  <a:solidFill>
                    <a:srgbClr val="FF3300"/>
                  </a:solidFill>
                  <a:latin typeface="Courier New" pitchFamily="1" charset="0"/>
                </a:rPr>
                <a:t>Withdraw-P(1000)</a:t>
              </a:r>
              <a:r>
                <a:rPr lang="en-US" sz="2000">
                  <a:solidFill>
                    <a:srgbClr val="FF3300"/>
                  </a:solidFill>
                  <a:latin typeface="Courier New" pitchFamily="1" charset="0"/>
                  <a:sym typeface="Wingdings" pitchFamily="1" charset="2"/>
                </a:rPr>
                <a:t>;</a:t>
              </a:r>
              <a:endParaRPr lang="en-US" sz="2000">
                <a:latin typeface="Courier New" pitchFamily="1" charset="0"/>
              </a:endParaRPr>
            </a:p>
          </p:txBody>
        </p:sp>
        <p:sp>
          <p:nvSpPr>
            <p:cNvPr id="433158" name="Line 6"/>
            <p:cNvSpPr>
              <a:spLocks noChangeShapeType="1"/>
            </p:cNvSpPr>
            <p:nvPr/>
          </p:nvSpPr>
          <p:spPr bwMode="auto">
            <a:xfrm flipH="1">
              <a:off x="2496" y="1056"/>
              <a:ext cx="768" cy="0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/>
              <a:tailEnd type="stealth" w="lg" len="lg"/>
            </a:ln>
            <a:effectLst/>
          </p:spPr>
          <p:txBody>
            <a:bodyPr lIns="45720" rIns="4572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33159" name="Group 7"/>
          <p:cNvGrpSpPr>
            <a:grpSpLocks/>
          </p:cNvGrpSpPr>
          <p:nvPr/>
        </p:nvGrpSpPr>
        <p:grpSpPr bwMode="auto">
          <a:xfrm>
            <a:off x="3962400" y="1966913"/>
            <a:ext cx="4267200" cy="422275"/>
            <a:chOff x="2496" y="1344"/>
            <a:chExt cx="2688" cy="266"/>
          </a:xfrm>
        </p:grpSpPr>
        <p:sp>
          <p:nvSpPr>
            <p:cNvPr id="433160" name="Text Box 8"/>
            <p:cNvSpPr txBox="1">
              <a:spLocks noChangeArrowheads="1"/>
            </p:cNvSpPr>
            <p:nvPr/>
          </p:nvSpPr>
          <p:spPr bwMode="auto">
            <a:xfrm>
              <a:off x="3264" y="1344"/>
              <a:ext cx="1920" cy="266"/>
            </a:xfrm>
            <a:prstGeom prst="rect">
              <a:avLst/>
            </a:prstGeom>
            <a:solidFill>
              <a:srgbClr val="CCFF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r>
                <a:rPr lang="en-US" sz="2000">
                  <a:latin typeface="Courier New" pitchFamily="1" charset="0"/>
                </a:rPr>
                <a:t>Deposit-P(2000)</a:t>
              </a:r>
              <a:r>
                <a:rPr lang="en-US" sz="2000">
                  <a:latin typeface="Courier New" pitchFamily="1" charset="0"/>
                  <a:sym typeface="Wingdings" pitchFamily="1" charset="2"/>
                </a:rPr>
                <a:t>;</a:t>
              </a:r>
              <a:endParaRPr lang="en-US" sz="2000">
                <a:latin typeface="Courier New" pitchFamily="1" charset="0"/>
              </a:endParaRPr>
            </a:p>
          </p:txBody>
        </p:sp>
        <p:sp>
          <p:nvSpPr>
            <p:cNvPr id="433161" name="Line 9"/>
            <p:cNvSpPr>
              <a:spLocks noChangeShapeType="1"/>
            </p:cNvSpPr>
            <p:nvPr/>
          </p:nvSpPr>
          <p:spPr bwMode="auto">
            <a:xfrm flipH="1">
              <a:off x="2496" y="1440"/>
              <a:ext cx="76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  <a:effectLst/>
          </p:spPr>
          <p:txBody>
            <a:bodyPr lIns="45720" rIns="4572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33162" name="Text Box 10"/>
          <p:cNvSpPr txBox="1">
            <a:spLocks noChangeArrowheads="1"/>
          </p:cNvSpPr>
          <p:nvPr/>
        </p:nvSpPr>
        <p:spPr bwMode="auto">
          <a:xfrm>
            <a:off x="4267200" y="1143000"/>
            <a:ext cx="609600" cy="366713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r>
              <a:rPr lang="en-US" sz="1800" i="1">
                <a:solidFill>
                  <a:schemeClr val="accent2"/>
                </a:solidFill>
              </a:rPr>
              <a:t>T</a:t>
            </a:r>
            <a:r>
              <a:rPr lang="en-US" sz="1800" i="1" baseline="-25000">
                <a:solidFill>
                  <a:schemeClr val="accent2"/>
                </a:solidFill>
              </a:rPr>
              <a:t>W</a:t>
            </a:r>
          </a:p>
        </p:txBody>
      </p:sp>
      <p:sp>
        <p:nvSpPr>
          <p:cNvPr id="433163" name="Text Box 11"/>
          <p:cNvSpPr txBox="1">
            <a:spLocks noChangeArrowheads="1"/>
          </p:cNvSpPr>
          <p:nvPr/>
        </p:nvSpPr>
        <p:spPr bwMode="auto">
          <a:xfrm>
            <a:off x="4267200" y="1752600"/>
            <a:ext cx="609600" cy="366713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r>
              <a:rPr lang="en-US" sz="1800" i="1"/>
              <a:t>T</a:t>
            </a:r>
            <a:r>
              <a:rPr lang="en-US" sz="1800" i="1" baseline="-25000"/>
              <a:t>D</a:t>
            </a:r>
          </a:p>
        </p:txBody>
      </p:sp>
      <p:graphicFrame>
        <p:nvGraphicFramePr>
          <p:cNvPr id="433214" name="Group 62"/>
          <p:cNvGraphicFramePr>
            <a:graphicFrameLocks noGrp="1"/>
          </p:cNvGraphicFramePr>
          <p:nvPr/>
        </p:nvGraphicFramePr>
        <p:xfrm>
          <a:off x="1066800" y="3124200"/>
          <a:ext cx="7010400" cy="2788603"/>
        </p:xfrm>
        <a:graphic>
          <a:graphicData uri="http://schemas.openxmlformats.org/drawingml/2006/table">
            <a:tbl>
              <a:tblPr/>
              <a:tblGrid>
                <a:gridCol w="762000"/>
                <a:gridCol w="2552700"/>
                <a:gridCol w="2552700"/>
                <a:gridCol w="11430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Time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1" charset="0"/>
                        </a:rPr>
                        <a:t> Withdraw-P(1000)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Courier New" pitchFamily="1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1" charset="0"/>
                        </a:rPr>
                        <a:t>Deposit(2000)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1" charset="0"/>
                        </a:rPr>
                        <a:t>Balance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T</a:t>
                      </a:r>
                      <a:r>
                        <a:rPr kumimoji="0" lang="en-US" sz="1600" b="1" i="1" u="none" strike="noStrike" cap="none" normalizeH="0" baseline="-2500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W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Courier New" pitchFamily="1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1" charset="0"/>
                        </a:rPr>
                        <a:t>Get &amp; Lock record;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5000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T</a:t>
                      </a:r>
                      <a:r>
                        <a:rPr kumimoji="0" lang="en-US" sz="1600" b="1" i="1" u="none" strike="noStrike" cap="none" normalizeH="0" baseline="-2500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W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+1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1" charset="0"/>
                        </a:rPr>
                        <a:t>Get...; [blocked]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1" charset="0"/>
                        <a:sym typeface="Wingdings" pitchFamily="1" charset="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5000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T</a:t>
                      </a:r>
                      <a:r>
                        <a:rPr kumimoji="0" lang="en-US" sz="1600" b="1" i="1" u="none" strike="noStrike" cap="none" normalizeH="0" baseline="-2500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W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+2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Courier New" pitchFamily="1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1" charset="0"/>
                        </a:rPr>
                        <a:t>Bal 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1" charset="0"/>
                          <a:sym typeface="Wingdings" pitchFamily="1" charset="2"/>
                        </a:rPr>
                        <a:t> Bal + 2000;</a:t>
                      </a:r>
                      <a:b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1" charset="0"/>
                          <a:sym typeface="Wingdings" pitchFamily="1" charset="2"/>
                        </a:rPr>
                      </a:b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1" charset="0"/>
                          <a:sym typeface="Wingdings" pitchFamily="1" charset="2"/>
                        </a:rPr>
                        <a:t>Unlock record;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7000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92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T</a:t>
                      </a:r>
                      <a:r>
                        <a:rPr kumimoji="0" lang="en-US" sz="1600" b="1" i="1" u="none" strike="noStrike" cap="none" normalizeH="0" baseline="-2500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W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+3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1" charset="0"/>
                        </a:rPr>
                        <a:t>Get &amp; L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1" charset="0"/>
                          <a:sym typeface="Wingdings" pitchFamily="1" charset="2"/>
                        </a:rPr>
                        <a:t>ock record;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Courier New" pitchFamily="1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1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7000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T</a:t>
                      </a:r>
                      <a:r>
                        <a:rPr kumimoji="0" lang="en-US" sz="1600" b="1" i="1" u="none" strike="noStrike" cap="none" normalizeH="0" baseline="-2500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W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+4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1" charset="0"/>
                        </a:rPr>
                        <a:t>Bal 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1" charset="0"/>
                          <a:sym typeface="Wingdings" pitchFamily="1" charset="2"/>
                        </a:rPr>
                        <a:t> Bal – 1000;</a:t>
                      </a:r>
                      <a:b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1" charset="0"/>
                          <a:sym typeface="Wingdings" pitchFamily="1" charset="2"/>
                        </a:rPr>
                      </a:b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1" charset="0"/>
                          <a:sym typeface="Wingdings" pitchFamily="1" charset="2"/>
                        </a:rPr>
                        <a:t>Unlock record;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Courier New" pitchFamily="1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1" charset="0"/>
                        <a:sym typeface="Wingdings" pitchFamily="1" charset="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6000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33201" name="Text Box 49"/>
          <p:cNvSpPr txBox="1">
            <a:spLocks noChangeArrowheads="1"/>
          </p:cNvSpPr>
          <p:nvPr/>
        </p:nvSpPr>
        <p:spPr bwMode="auto">
          <a:xfrm>
            <a:off x="1066800" y="2514600"/>
            <a:ext cx="7010400" cy="457200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If  (</a:t>
            </a:r>
            <a:r>
              <a:rPr lang="en-US" i="1"/>
              <a:t>T</a:t>
            </a:r>
            <a:r>
              <a:rPr lang="en-US" i="1" baseline="-25000"/>
              <a:t>W</a:t>
            </a:r>
            <a:r>
              <a:rPr lang="en-US"/>
              <a:t> = </a:t>
            </a:r>
            <a:r>
              <a:rPr lang="en-US" i="1"/>
              <a:t>T</a:t>
            </a:r>
            <a:r>
              <a:rPr lang="en-US" i="1" baseline="-25000"/>
              <a:t>D</a:t>
            </a:r>
            <a:r>
              <a:rPr lang="en-US"/>
              <a:t>),  and Deposit-process “got in” first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320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1" charset="-128"/>
                <a:cs typeface="ＭＳ Ｐゴシック" pitchFamily="1" charset="-128"/>
              </a:rPr>
              <a:t>…</a:t>
            </a:r>
          </a:p>
        </p:txBody>
      </p:sp>
      <p:sp>
        <p:nvSpPr>
          <p:cNvPr id="24579" name="AutoShape 4"/>
          <p:cNvSpPr>
            <a:spLocks noChangeArrowheads="1"/>
          </p:cNvSpPr>
          <p:nvPr/>
        </p:nvSpPr>
        <p:spPr bwMode="auto">
          <a:xfrm>
            <a:off x="1754066" y="1676401"/>
            <a:ext cx="5654919" cy="2879725"/>
          </a:xfrm>
          <a:prstGeom prst="cloudCallout">
            <a:avLst>
              <a:gd name="adj1" fmla="val -44051"/>
              <a:gd name="adj2" fmla="val 77968"/>
            </a:avLst>
          </a:prstGeom>
          <a:solidFill>
            <a:srgbClr val="CCFFCC"/>
          </a:solidFill>
          <a:ln w="25400">
            <a:solidFill>
              <a:srgbClr val="006600"/>
            </a:solidFill>
            <a:round/>
            <a:headEnd/>
            <a:tailEnd/>
          </a:ln>
        </p:spPr>
        <p:txBody>
          <a:bodyPr lIns="96916" tIns="48458" rIns="96916" bIns="48458" anchor="ctr">
            <a:prstTxWarp prst="textNoShape">
              <a:avLst/>
            </a:prstTxWarp>
          </a:bodyPr>
          <a:lstStyle/>
          <a:p>
            <a:r>
              <a:rPr lang="en-US" sz="4400" b="0" dirty="0" smtClean="0">
                <a:solidFill>
                  <a:srgbClr val="006600"/>
                </a:solidFill>
                <a:latin typeface="Forte" pitchFamily="1" charset="0"/>
              </a:rPr>
              <a:t>Case </a:t>
            </a:r>
            <a:r>
              <a:rPr lang="en-US" sz="4400" b="0" dirty="0" smtClean="0">
                <a:solidFill>
                  <a:srgbClr val="006600"/>
                </a:solidFill>
                <a:latin typeface="Forte" pitchFamily="1" charset="0"/>
              </a:rPr>
              <a:t>Study:</a:t>
            </a:r>
            <a:br>
              <a:rPr lang="en-US" sz="4400" b="0" dirty="0" smtClean="0">
                <a:solidFill>
                  <a:srgbClr val="006600"/>
                </a:solidFill>
                <a:latin typeface="Forte" pitchFamily="1" charset="0"/>
              </a:rPr>
            </a:br>
            <a:r>
              <a:rPr lang="en-US" sz="4400" b="0" dirty="0" smtClean="0">
                <a:solidFill>
                  <a:srgbClr val="006600"/>
                </a:solidFill>
                <a:latin typeface="Forte" pitchFamily="1" charset="0"/>
              </a:rPr>
              <a:t>The </a:t>
            </a:r>
            <a:r>
              <a:rPr lang="en-US" sz="4400" b="0" dirty="0" smtClean="0">
                <a:solidFill>
                  <a:srgbClr val="006600"/>
                </a:solidFill>
                <a:latin typeface="Forte" pitchFamily="1" charset="0"/>
              </a:rPr>
              <a:t>ATM Machine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ATM Scenario (1 of 2)</a:t>
            </a:r>
            <a:endParaRPr lang="en-US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62000" y="1348872"/>
            <a:ext cx="1143000" cy="708528"/>
          </a:xfrm>
          <a:prstGeom prst="rect">
            <a:avLst/>
          </a:prstGeom>
          <a:solidFill>
            <a:srgbClr val="99CC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182562" tIns="46038" rIns="182562" bIns="46038">
            <a:prstTxWarp prst="textNoShape">
              <a:avLst/>
            </a:prstTxWarp>
            <a:spAutoFit/>
          </a:bodyPr>
          <a:lstStyle/>
          <a:p>
            <a:pPr algn="l" eaLnBrk="0" hangingPunct="0">
              <a:spcBef>
                <a:spcPct val="0"/>
              </a:spcBef>
            </a:pPr>
            <a:r>
              <a:rPr lang="en-US" sz="2000" dirty="0" smtClean="0">
                <a:latin typeface="Courier New" pitchFamily="1" charset="0"/>
              </a:rPr>
              <a:t>Bank </a:t>
            </a:r>
          </a:p>
          <a:p>
            <a:pPr algn="l" eaLnBrk="0" hangingPunct="0">
              <a:spcBef>
                <a:spcPct val="0"/>
              </a:spcBef>
            </a:pPr>
            <a:r>
              <a:rPr lang="en-US" sz="2000" dirty="0" smtClean="0">
                <a:latin typeface="Courier New" pitchFamily="1" charset="0"/>
              </a:rPr>
              <a:t>User </a:t>
            </a:r>
            <a:endParaRPr lang="en-US" sz="2000" dirty="0">
              <a:latin typeface="Courier New" pitchFamily="1" charset="0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3886200" y="1348872"/>
            <a:ext cx="1447800" cy="708528"/>
          </a:xfrm>
          <a:prstGeom prst="rect">
            <a:avLst/>
          </a:prstGeom>
          <a:solidFill>
            <a:srgbClr val="CCFFFF"/>
          </a:solidFill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wrap="square" lIns="182562" tIns="46038" rIns="182562" bIns="46038">
            <a:prstTxWarp prst="textNoShape">
              <a:avLst/>
            </a:prstTxWarp>
            <a:spAutoFit/>
          </a:bodyPr>
          <a:lstStyle/>
          <a:p>
            <a:pPr algn="l" eaLnBrk="0" hangingPunct="0">
              <a:spcBef>
                <a:spcPct val="0"/>
              </a:spcBef>
            </a:pPr>
            <a:r>
              <a:rPr lang="en-US" sz="2000" dirty="0" smtClean="0">
                <a:latin typeface="Courier New" pitchFamily="1" charset="0"/>
              </a:rPr>
              <a:t>ATM</a:t>
            </a:r>
          </a:p>
          <a:p>
            <a:pPr algn="l" eaLnBrk="0" hangingPunct="0">
              <a:spcBef>
                <a:spcPct val="0"/>
              </a:spcBef>
            </a:pPr>
            <a:r>
              <a:rPr lang="en-US" sz="2000" dirty="0" smtClean="0">
                <a:latin typeface="Courier New" pitchFamily="1" charset="0"/>
              </a:rPr>
              <a:t>Machine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7086600" y="1348872"/>
            <a:ext cx="1066800" cy="711505"/>
          </a:xfrm>
          <a:prstGeom prst="rect">
            <a:avLst/>
          </a:prstGeom>
          <a:solidFill>
            <a:srgbClr val="FFFF99"/>
          </a:solidFill>
          <a:ln w="2540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square" lIns="182562" tIns="46038" rIns="182562" bIns="46038">
            <a:prstTxWarp prst="textNoShape">
              <a:avLst/>
            </a:prstTxWarp>
            <a:spAutoFit/>
          </a:bodyPr>
          <a:lstStyle/>
          <a:p>
            <a:pPr algn="l" eaLnBrk="0" hangingPunct="0">
              <a:spcBef>
                <a:spcPct val="0"/>
              </a:spcBef>
            </a:pPr>
            <a:r>
              <a:rPr lang="en-US" sz="2000" dirty="0" smtClean="0">
                <a:solidFill>
                  <a:srgbClr val="FF3300"/>
                </a:solidFill>
                <a:latin typeface="Courier New" pitchFamily="1" charset="0"/>
              </a:rPr>
              <a:t>Bank</a:t>
            </a:r>
          </a:p>
          <a:p>
            <a:pPr algn="l" eaLnBrk="0" hangingPunct="0">
              <a:spcBef>
                <a:spcPct val="0"/>
              </a:spcBef>
            </a:pPr>
            <a:r>
              <a:rPr lang="en-US" sz="2000" dirty="0" smtClean="0">
                <a:solidFill>
                  <a:srgbClr val="FF3300"/>
                </a:solidFill>
                <a:latin typeface="Courier New" pitchFamily="1" charset="0"/>
              </a:rPr>
              <a:t>HQ </a:t>
            </a:r>
          </a:p>
        </p:txBody>
      </p:sp>
      <p:grpSp>
        <p:nvGrpSpPr>
          <p:cNvPr id="3" name="Group 18"/>
          <p:cNvGrpSpPr/>
          <p:nvPr/>
        </p:nvGrpSpPr>
        <p:grpSpPr>
          <a:xfrm>
            <a:off x="1371600" y="2286000"/>
            <a:ext cx="3200400" cy="382588"/>
            <a:chOff x="1371600" y="2362200"/>
            <a:chExt cx="3200400" cy="382588"/>
          </a:xfrm>
        </p:grpSpPr>
        <p:cxnSp>
          <p:nvCxnSpPr>
            <p:cNvPr id="15" name="Straight Connector 14"/>
            <p:cNvCxnSpPr/>
            <p:nvPr/>
          </p:nvCxnSpPr>
          <p:spPr bwMode="auto">
            <a:xfrm>
              <a:off x="1371600" y="2743200"/>
              <a:ext cx="3200400" cy="1588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oval" w="lg" len="lg"/>
              <a:tailEnd type="stealth" w="lg" len="lg"/>
            </a:ln>
            <a:effectLst/>
          </p:spPr>
        </p:cxnSp>
        <p:sp>
          <p:nvSpPr>
            <p:cNvPr id="18" name="TextBox 17"/>
            <p:cNvSpPr txBox="1"/>
            <p:nvPr/>
          </p:nvSpPr>
          <p:spPr>
            <a:xfrm>
              <a:off x="1946131" y="2362200"/>
              <a:ext cx="17876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0" dirty="0" smtClean="0"/>
                <a:t>Inserts ATM card</a:t>
              </a:r>
              <a:endParaRPr lang="en-US" sz="1800" b="0" dirty="0"/>
            </a:p>
          </p:txBody>
        </p:sp>
      </p:grpSp>
      <p:grpSp>
        <p:nvGrpSpPr>
          <p:cNvPr id="7" name="Group 28"/>
          <p:cNvGrpSpPr/>
          <p:nvPr/>
        </p:nvGrpSpPr>
        <p:grpSpPr>
          <a:xfrm>
            <a:off x="1295400" y="2819400"/>
            <a:ext cx="3200400" cy="382588"/>
            <a:chOff x="1295400" y="2895600"/>
            <a:chExt cx="3200400" cy="382588"/>
          </a:xfrm>
        </p:grpSpPr>
        <p:cxnSp>
          <p:nvCxnSpPr>
            <p:cNvPr id="21" name="Straight Connector 20"/>
            <p:cNvCxnSpPr/>
            <p:nvPr/>
          </p:nvCxnSpPr>
          <p:spPr bwMode="auto">
            <a:xfrm flipH="1">
              <a:off x="1295400" y="3276600"/>
              <a:ext cx="3200400" cy="1588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oval" w="lg" len="lg"/>
              <a:tailEnd type="stealth" w="lg" len="lg"/>
            </a:ln>
            <a:effectLst/>
          </p:spPr>
        </p:cxnSp>
        <p:sp>
          <p:nvSpPr>
            <p:cNvPr id="22" name="TextBox 21"/>
            <p:cNvSpPr txBox="1"/>
            <p:nvPr/>
          </p:nvSpPr>
          <p:spPr>
            <a:xfrm>
              <a:off x="1942934" y="2895600"/>
              <a:ext cx="17940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0" dirty="0" smtClean="0"/>
                <a:t>Prompt for PIN #</a:t>
              </a:r>
              <a:endParaRPr lang="en-US" sz="1800" b="0" dirty="0"/>
            </a:p>
          </p:txBody>
        </p:sp>
      </p:grpSp>
      <p:grpSp>
        <p:nvGrpSpPr>
          <p:cNvPr id="8" name="Group 22"/>
          <p:cNvGrpSpPr/>
          <p:nvPr/>
        </p:nvGrpSpPr>
        <p:grpSpPr>
          <a:xfrm>
            <a:off x="1371600" y="3352800"/>
            <a:ext cx="3200400" cy="382588"/>
            <a:chOff x="1371600" y="2362200"/>
            <a:chExt cx="3200400" cy="382588"/>
          </a:xfrm>
        </p:grpSpPr>
        <p:cxnSp>
          <p:nvCxnSpPr>
            <p:cNvPr id="24" name="Straight Connector 23"/>
            <p:cNvCxnSpPr/>
            <p:nvPr/>
          </p:nvCxnSpPr>
          <p:spPr bwMode="auto">
            <a:xfrm>
              <a:off x="1371600" y="2743200"/>
              <a:ext cx="3200400" cy="1588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oval" w="lg" len="lg"/>
              <a:tailEnd type="stealth" w="lg" len="lg"/>
            </a:ln>
            <a:effectLst/>
          </p:spPr>
        </p:cxnSp>
        <p:sp>
          <p:nvSpPr>
            <p:cNvPr id="25" name="TextBox 24"/>
            <p:cNvSpPr txBox="1"/>
            <p:nvPr/>
          </p:nvSpPr>
          <p:spPr>
            <a:xfrm>
              <a:off x="2026451" y="2362200"/>
              <a:ext cx="16270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0" dirty="0" smtClean="0"/>
                <a:t>Enter the PIN #</a:t>
              </a:r>
              <a:endParaRPr lang="en-US" sz="1800" b="0" dirty="0"/>
            </a:p>
          </p:txBody>
        </p:sp>
      </p:grpSp>
      <p:grpSp>
        <p:nvGrpSpPr>
          <p:cNvPr id="9" name="Group 25"/>
          <p:cNvGrpSpPr/>
          <p:nvPr/>
        </p:nvGrpSpPr>
        <p:grpSpPr>
          <a:xfrm>
            <a:off x="4572000" y="3960812"/>
            <a:ext cx="3200400" cy="382588"/>
            <a:chOff x="1371600" y="2362200"/>
            <a:chExt cx="3200400" cy="382588"/>
          </a:xfrm>
        </p:grpSpPr>
        <p:cxnSp>
          <p:nvCxnSpPr>
            <p:cNvPr id="27" name="Straight Connector 26"/>
            <p:cNvCxnSpPr/>
            <p:nvPr/>
          </p:nvCxnSpPr>
          <p:spPr bwMode="auto">
            <a:xfrm>
              <a:off x="1371600" y="2743200"/>
              <a:ext cx="3200400" cy="1588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oval" w="lg" len="lg"/>
              <a:tailEnd type="stealth" w="lg" len="lg"/>
            </a:ln>
            <a:effectLst/>
          </p:spPr>
        </p:cxnSp>
        <p:sp>
          <p:nvSpPr>
            <p:cNvPr id="28" name="TextBox 27"/>
            <p:cNvSpPr txBox="1"/>
            <p:nvPr/>
          </p:nvSpPr>
          <p:spPr>
            <a:xfrm>
              <a:off x="1752600" y="2362200"/>
              <a:ext cx="27879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0" dirty="0" smtClean="0"/>
                <a:t>Send encoded Acct #, PIN #</a:t>
              </a:r>
              <a:endParaRPr lang="en-US" sz="1800" b="0" dirty="0"/>
            </a:p>
          </p:txBody>
        </p:sp>
      </p:grpSp>
      <p:grpSp>
        <p:nvGrpSpPr>
          <p:cNvPr id="10" name="Group 32"/>
          <p:cNvGrpSpPr/>
          <p:nvPr/>
        </p:nvGrpSpPr>
        <p:grpSpPr>
          <a:xfrm>
            <a:off x="4495800" y="4875212"/>
            <a:ext cx="3200400" cy="382588"/>
            <a:chOff x="4495800" y="4495800"/>
            <a:chExt cx="3200400" cy="382588"/>
          </a:xfrm>
        </p:grpSpPr>
        <p:cxnSp>
          <p:nvCxnSpPr>
            <p:cNvPr id="31" name="Straight Connector 30"/>
            <p:cNvCxnSpPr/>
            <p:nvPr/>
          </p:nvCxnSpPr>
          <p:spPr bwMode="auto">
            <a:xfrm flipH="1">
              <a:off x="4495800" y="4876800"/>
              <a:ext cx="3200400" cy="1588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oval" w="lg" len="lg"/>
              <a:tailEnd type="stealth" w="lg" len="lg"/>
            </a:ln>
            <a:effectLst/>
          </p:spPr>
        </p:cxnSp>
        <p:sp>
          <p:nvSpPr>
            <p:cNvPr id="32" name="TextBox 31"/>
            <p:cNvSpPr txBox="1"/>
            <p:nvPr/>
          </p:nvSpPr>
          <p:spPr>
            <a:xfrm>
              <a:off x="4671250" y="4495800"/>
              <a:ext cx="27382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0" dirty="0" smtClean="0"/>
                <a:t>Send encoded Verified </a:t>
              </a:r>
              <a:r>
                <a:rPr lang="en-US" sz="1800" b="0" dirty="0" err="1" smtClean="0"/>
                <a:t>Msg</a:t>
              </a:r>
              <a:endParaRPr lang="en-US" sz="1800" b="0" dirty="0"/>
            </a:p>
          </p:txBody>
        </p:sp>
      </p:grpSp>
      <p:grpSp>
        <p:nvGrpSpPr>
          <p:cNvPr id="11" name="Group 33"/>
          <p:cNvGrpSpPr/>
          <p:nvPr/>
        </p:nvGrpSpPr>
        <p:grpSpPr>
          <a:xfrm>
            <a:off x="1295400" y="5256212"/>
            <a:ext cx="3200400" cy="382588"/>
            <a:chOff x="1295400" y="2895600"/>
            <a:chExt cx="3200400" cy="382588"/>
          </a:xfrm>
        </p:grpSpPr>
        <p:cxnSp>
          <p:nvCxnSpPr>
            <p:cNvPr id="35" name="Straight Connector 34"/>
            <p:cNvCxnSpPr/>
            <p:nvPr/>
          </p:nvCxnSpPr>
          <p:spPr bwMode="auto">
            <a:xfrm flipH="1">
              <a:off x="1295400" y="3276600"/>
              <a:ext cx="3200400" cy="1588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oval" w="lg" len="lg"/>
              <a:tailEnd type="stealth" w="lg" len="lg"/>
            </a:ln>
            <a:effectLst/>
          </p:spPr>
        </p:cxnSp>
        <p:sp>
          <p:nvSpPr>
            <p:cNvPr id="36" name="TextBox 35"/>
            <p:cNvSpPr txBox="1"/>
            <p:nvPr/>
          </p:nvSpPr>
          <p:spPr>
            <a:xfrm>
              <a:off x="1994219" y="2895600"/>
              <a:ext cx="169150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0" dirty="0" smtClean="0"/>
                <a:t>Display Options</a:t>
              </a:r>
              <a:endParaRPr lang="en-US" sz="1800" b="0" dirty="0"/>
            </a:p>
          </p:txBody>
        </p:sp>
      </p:grpSp>
      <p:grpSp>
        <p:nvGrpSpPr>
          <p:cNvPr id="12" name="Group 36"/>
          <p:cNvGrpSpPr/>
          <p:nvPr/>
        </p:nvGrpSpPr>
        <p:grpSpPr>
          <a:xfrm>
            <a:off x="1371600" y="5713412"/>
            <a:ext cx="3200400" cy="382588"/>
            <a:chOff x="1371600" y="2362200"/>
            <a:chExt cx="3200400" cy="382588"/>
          </a:xfrm>
        </p:grpSpPr>
        <p:cxnSp>
          <p:nvCxnSpPr>
            <p:cNvPr id="38" name="Straight Connector 37"/>
            <p:cNvCxnSpPr/>
            <p:nvPr/>
          </p:nvCxnSpPr>
          <p:spPr bwMode="auto">
            <a:xfrm>
              <a:off x="1371600" y="2743200"/>
              <a:ext cx="3200400" cy="1588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oval" w="lg" len="lg"/>
              <a:tailEnd type="stealth" w="lg" len="lg"/>
            </a:ln>
            <a:effectLst/>
          </p:spPr>
        </p:cxnSp>
        <p:sp>
          <p:nvSpPr>
            <p:cNvPr id="39" name="TextBox 38"/>
            <p:cNvSpPr txBox="1"/>
            <p:nvPr/>
          </p:nvSpPr>
          <p:spPr>
            <a:xfrm>
              <a:off x="1579101" y="2362200"/>
              <a:ext cx="25217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0" dirty="0" smtClean="0"/>
                <a:t>Choose (Withdraw $100)</a:t>
              </a:r>
              <a:endParaRPr lang="en-US" sz="1800" b="0" dirty="0"/>
            </a:p>
          </p:txBody>
        </p:sp>
      </p:grpSp>
      <p:sp>
        <p:nvSpPr>
          <p:cNvPr id="40" name="TextBox 39"/>
          <p:cNvSpPr txBox="1"/>
          <p:nvPr/>
        </p:nvSpPr>
        <p:spPr>
          <a:xfrm>
            <a:off x="6781800" y="4382869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dirty="0" smtClean="0"/>
              <a:t>[Verifies A/C # </a:t>
            </a:r>
            <a:br>
              <a:rPr lang="en-US" sz="1800" b="0" dirty="0" smtClean="0"/>
            </a:br>
            <a:r>
              <a:rPr lang="en-US" sz="1800" b="0" dirty="0" smtClean="0"/>
              <a:t>&amp; Pin #]</a:t>
            </a:r>
            <a:endParaRPr lang="en-US" sz="1800" b="0" dirty="0"/>
          </a:p>
        </p:txBody>
      </p:sp>
      <p:sp>
        <p:nvSpPr>
          <p:cNvPr id="30" name="TextBox 29"/>
          <p:cNvSpPr txBox="1"/>
          <p:nvPr/>
        </p:nvSpPr>
        <p:spPr>
          <a:xfrm>
            <a:off x="3733800" y="2754868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dirty="0" smtClean="0"/>
              <a:t>[Reads card] </a:t>
            </a:r>
            <a:endParaRPr lang="en-US" sz="1800" b="0" dirty="0"/>
          </a:p>
        </p:txBody>
      </p:sp>
      <p:sp>
        <p:nvSpPr>
          <p:cNvPr id="41" name="TextBox 40"/>
          <p:cNvSpPr txBox="1"/>
          <p:nvPr/>
        </p:nvSpPr>
        <p:spPr>
          <a:xfrm>
            <a:off x="3657600" y="3745468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dirty="0" smtClean="0"/>
              <a:t>[encode] </a:t>
            </a:r>
            <a:endParaRPr lang="en-US" sz="1800" b="0" dirty="0"/>
          </a:p>
        </p:txBody>
      </p:sp>
      <p:sp>
        <p:nvSpPr>
          <p:cNvPr id="42" name="Cloud 41"/>
          <p:cNvSpPr/>
          <p:nvPr/>
        </p:nvSpPr>
        <p:spPr bwMode="auto">
          <a:xfrm>
            <a:off x="5486400" y="1447800"/>
            <a:ext cx="1447800" cy="685800"/>
          </a:xfrm>
          <a:prstGeom prst="cloud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square" lIns="45720" tIns="45720" rIns="4572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" charset="0"/>
              </a:rPr>
              <a:t>network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ATM Scenario (2 of 2)</a:t>
            </a:r>
            <a:endParaRPr lang="en-US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62000" y="1348872"/>
            <a:ext cx="1143000" cy="708528"/>
          </a:xfrm>
          <a:prstGeom prst="rect">
            <a:avLst/>
          </a:prstGeom>
          <a:solidFill>
            <a:srgbClr val="99CC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182562" tIns="46038" rIns="182562" bIns="46038">
            <a:prstTxWarp prst="textNoShape">
              <a:avLst/>
            </a:prstTxWarp>
            <a:spAutoFit/>
          </a:bodyPr>
          <a:lstStyle/>
          <a:p>
            <a:pPr algn="l" eaLnBrk="0" hangingPunct="0">
              <a:spcBef>
                <a:spcPct val="0"/>
              </a:spcBef>
            </a:pPr>
            <a:r>
              <a:rPr lang="en-US" sz="2000" dirty="0" smtClean="0">
                <a:latin typeface="Courier New" pitchFamily="1" charset="0"/>
              </a:rPr>
              <a:t>Bank </a:t>
            </a:r>
          </a:p>
          <a:p>
            <a:pPr algn="l" eaLnBrk="0" hangingPunct="0">
              <a:spcBef>
                <a:spcPct val="0"/>
              </a:spcBef>
            </a:pPr>
            <a:r>
              <a:rPr lang="en-US" sz="2000" dirty="0" smtClean="0">
                <a:latin typeface="Courier New" pitchFamily="1" charset="0"/>
              </a:rPr>
              <a:t>User </a:t>
            </a:r>
            <a:endParaRPr lang="en-US" sz="2000" dirty="0">
              <a:latin typeface="Courier New" pitchFamily="1" charset="0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3886200" y="1348872"/>
            <a:ext cx="1447800" cy="708528"/>
          </a:xfrm>
          <a:prstGeom prst="rect">
            <a:avLst/>
          </a:prstGeom>
          <a:solidFill>
            <a:srgbClr val="CCFFFF"/>
          </a:solidFill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wrap="square" lIns="182562" tIns="46038" rIns="182562" bIns="46038">
            <a:prstTxWarp prst="textNoShape">
              <a:avLst/>
            </a:prstTxWarp>
            <a:spAutoFit/>
          </a:bodyPr>
          <a:lstStyle/>
          <a:p>
            <a:pPr algn="l" eaLnBrk="0" hangingPunct="0">
              <a:spcBef>
                <a:spcPct val="0"/>
              </a:spcBef>
            </a:pPr>
            <a:r>
              <a:rPr lang="en-US" sz="2000" dirty="0" smtClean="0">
                <a:latin typeface="Courier New" pitchFamily="1" charset="0"/>
              </a:rPr>
              <a:t>ATM</a:t>
            </a:r>
          </a:p>
          <a:p>
            <a:pPr algn="l" eaLnBrk="0" hangingPunct="0">
              <a:spcBef>
                <a:spcPct val="0"/>
              </a:spcBef>
            </a:pPr>
            <a:r>
              <a:rPr lang="en-US" sz="2000" dirty="0" smtClean="0">
                <a:latin typeface="Courier New" pitchFamily="1" charset="0"/>
              </a:rPr>
              <a:t>Machine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7086600" y="1348872"/>
            <a:ext cx="1066800" cy="711505"/>
          </a:xfrm>
          <a:prstGeom prst="rect">
            <a:avLst/>
          </a:prstGeom>
          <a:solidFill>
            <a:srgbClr val="FFFF99"/>
          </a:solidFill>
          <a:ln w="2540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square" lIns="182562" tIns="46038" rIns="182562" bIns="46038">
            <a:prstTxWarp prst="textNoShape">
              <a:avLst/>
            </a:prstTxWarp>
            <a:spAutoFit/>
          </a:bodyPr>
          <a:lstStyle/>
          <a:p>
            <a:pPr algn="l" eaLnBrk="0" hangingPunct="0">
              <a:spcBef>
                <a:spcPct val="0"/>
              </a:spcBef>
            </a:pPr>
            <a:r>
              <a:rPr lang="en-US" sz="2000" dirty="0" smtClean="0">
                <a:solidFill>
                  <a:srgbClr val="FF3300"/>
                </a:solidFill>
                <a:latin typeface="Courier New" pitchFamily="1" charset="0"/>
              </a:rPr>
              <a:t>Bank</a:t>
            </a:r>
          </a:p>
          <a:p>
            <a:pPr algn="l" eaLnBrk="0" hangingPunct="0">
              <a:spcBef>
                <a:spcPct val="0"/>
              </a:spcBef>
            </a:pPr>
            <a:r>
              <a:rPr lang="en-US" sz="2000" dirty="0" smtClean="0">
                <a:solidFill>
                  <a:srgbClr val="FF3300"/>
                </a:solidFill>
                <a:latin typeface="Courier New" pitchFamily="1" charset="0"/>
              </a:rPr>
              <a:t>HQ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781800" y="3253770"/>
            <a:ext cx="18288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dirty="0" smtClean="0"/>
              <a:t>[Verifies balance]</a:t>
            </a:r>
          </a:p>
          <a:p>
            <a:r>
              <a:rPr lang="en-US" sz="1800" dirty="0" smtClean="0">
                <a:solidFill>
                  <a:srgbClr val="FF0000"/>
                </a:solidFill>
              </a:rPr>
              <a:t>[Deduct $100]</a:t>
            </a:r>
          </a:p>
        </p:txBody>
      </p:sp>
      <p:grpSp>
        <p:nvGrpSpPr>
          <p:cNvPr id="3" name="Group 22"/>
          <p:cNvGrpSpPr/>
          <p:nvPr/>
        </p:nvGrpSpPr>
        <p:grpSpPr>
          <a:xfrm>
            <a:off x="1371600" y="4800600"/>
            <a:ext cx="3200400" cy="382588"/>
            <a:chOff x="1371600" y="2362200"/>
            <a:chExt cx="3200400" cy="382588"/>
          </a:xfrm>
        </p:grpSpPr>
        <p:cxnSp>
          <p:nvCxnSpPr>
            <p:cNvPr id="24" name="Straight Connector 23"/>
            <p:cNvCxnSpPr/>
            <p:nvPr/>
          </p:nvCxnSpPr>
          <p:spPr bwMode="auto">
            <a:xfrm>
              <a:off x="1371600" y="2743200"/>
              <a:ext cx="3200400" cy="1588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oval" w="lg" len="lg"/>
              <a:tailEnd type="stealth" w="lg" len="lg"/>
            </a:ln>
            <a:effectLst/>
          </p:spPr>
        </p:cxnSp>
        <p:sp>
          <p:nvSpPr>
            <p:cNvPr id="25" name="TextBox 24"/>
            <p:cNvSpPr txBox="1"/>
            <p:nvPr/>
          </p:nvSpPr>
          <p:spPr>
            <a:xfrm>
              <a:off x="1888665" y="2362200"/>
              <a:ext cx="190260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0" dirty="0" smtClean="0"/>
                <a:t>User collects $100</a:t>
              </a:r>
              <a:endParaRPr lang="en-US" sz="1800" b="0" dirty="0"/>
            </a:p>
          </p:txBody>
        </p:sp>
      </p:grpSp>
      <p:grpSp>
        <p:nvGrpSpPr>
          <p:cNvPr id="7" name="Group 25"/>
          <p:cNvGrpSpPr/>
          <p:nvPr/>
        </p:nvGrpSpPr>
        <p:grpSpPr>
          <a:xfrm>
            <a:off x="4572000" y="2894012"/>
            <a:ext cx="3200400" cy="382588"/>
            <a:chOff x="1371600" y="2362200"/>
            <a:chExt cx="3200400" cy="382588"/>
          </a:xfrm>
        </p:grpSpPr>
        <p:cxnSp>
          <p:nvCxnSpPr>
            <p:cNvPr id="27" name="Straight Connector 26"/>
            <p:cNvCxnSpPr/>
            <p:nvPr/>
          </p:nvCxnSpPr>
          <p:spPr bwMode="auto">
            <a:xfrm>
              <a:off x="1371600" y="2743200"/>
              <a:ext cx="3200400" cy="1588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oval" w="lg" len="lg"/>
              <a:tailEnd type="stealth" w="lg" len="lg"/>
            </a:ln>
            <a:effectLst/>
          </p:spPr>
        </p:cxnSp>
        <p:sp>
          <p:nvSpPr>
            <p:cNvPr id="28" name="TextBox 27"/>
            <p:cNvSpPr txBox="1"/>
            <p:nvPr/>
          </p:nvSpPr>
          <p:spPr>
            <a:xfrm>
              <a:off x="1748625" y="2362200"/>
              <a:ext cx="21826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0" dirty="0" smtClean="0"/>
                <a:t>Send request (W,100)</a:t>
              </a:r>
              <a:endParaRPr lang="en-US" sz="1800" b="0" dirty="0"/>
            </a:p>
          </p:txBody>
        </p:sp>
      </p:grpSp>
      <p:grpSp>
        <p:nvGrpSpPr>
          <p:cNvPr id="8" name="Group 32"/>
          <p:cNvGrpSpPr/>
          <p:nvPr/>
        </p:nvGrpSpPr>
        <p:grpSpPr>
          <a:xfrm>
            <a:off x="4495800" y="3884612"/>
            <a:ext cx="3200400" cy="382588"/>
            <a:chOff x="4495800" y="4495800"/>
            <a:chExt cx="3200400" cy="382588"/>
          </a:xfrm>
        </p:grpSpPr>
        <p:cxnSp>
          <p:nvCxnSpPr>
            <p:cNvPr id="31" name="Straight Connector 30"/>
            <p:cNvCxnSpPr/>
            <p:nvPr/>
          </p:nvCxnSpPr>
          <p:spPr bwMode="auto">
            <a:xfrm flipH="1">
              <a:off x="4495800" y="4876800"/>
              <a:ext cx="3200400" cy="1588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oval" w="lg" len="lg"/>
              <a:tailEnd type="stealth" w="lg" len="lg"/>
            </a:ln>
            <a:effectLst/>
          </p:spPr>
        </p:cxnSp>
        <p:sp>
          <p:nvSpPr>
            <p:cNvPr id="32" name="TextBox 31"/>
            <p:cNvSpPr txBox="1"/>
            <p:nvPr/>
          </p:nvSpPr>
          <p:spPr>
            <a:xfrm>
              <a:off x="5084617" y="4495800"/>
              <a:ext cx="19115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0" dirty="0" smtClean="0"/>
                <a:t>Send Verified </a:t>
              </a:r>
              <a:r>
                <a:rPr lang="en-US" sz="1800" b="0" dirty="0" err="1" smtClean="0"/>
                <a:t>Msg</a:t>
              </a:r>
              <a:endParaRPr lang="en-US" sz="1800" b="0" dirty="0"/>
            </a:p>
          </p:txBody>
        </p:sp>
      </p:grpSp>
      <p:grpSp>
        <p:nvGrpSpPr>
          <p:cNvPr id="9" name="Group 33"/>
          <p:cNvGrpSpPr/>
          <p:nvPr/>
        </p:nvGrpSpPr>
        <p:grpSpPr>
          <a:xfrm>
            <a:off x="1295400" y="5713412"/>
            <a:ext cx="3200400" cy="382588"/>
            <a:chOff x="1295400" y="2895600"/>
            <a:chExt cx="3200400" cy="382588"/>
          </a:xfrm>
        </p:grpSpPr>
        <p:cxnSp>
          <p:nvCxnSpPr>
            <p:cNvPr id="35" name="Straight Connector 34"/>
            <p:cNvCxnSpPr/>
            <p:nvPr/>
          </p:nvCxnSpPr>
          <p:spPr bwMode="auto">
            <a:xfrm flipH="1">
              <a:off x="1295400" y="3276600"/>
              <a:ext cx="3200400" cy="1588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oval" w="lg" len="lg"/>
              <a:tailEnd type="stealth" w="lg" len="lg"/>
            </a:ln>
            <a:effectLst/>
          </p:spPr>
        </p:cxnSp>
        <p:sp>
          <p:nvSpPr>
            <p:cNvPr id="36" name="TextBox 35"/>
            <p:cNvSpPr txBox="1"/>
            <p:nvPr/>
          </p:nvSpPr>
          <p:spPr>
            <a:xfrm>
              <a:off x="1529513" y="2895600"/>
              <a:ext cx="26209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0" dirty="0" smtClean="0"/>
                <a:t>Display and Print new Bal</a:t>
              </a:r>
              <a:endParaRPr lang="en-US" sz="1800" b="0" dirty="0"/>
            </a:p>
          </p:txBody>
        </p:sp>
      </p:grpSp>
      <p:grpSp>
        <p:nvGrpSpPr>
          <p:cNvPr id="10" name="Group 36"/>
          <p:cNvGrpSpPr/>
          <p:nvPr/>
        </p:nvGrpSpPr>
        <p:grpSpPr>
          <a:xfrm>
            <a:off x="1371600" y="2284412"/>
            <a:ext cx="3200400" cy="382588"/>
            <a:chOff x="1371600" y="2362200"/>
            <a:chExt cx="3200400" cy="382588"/>
          </a:xfrm>
        </p:grpSpPr>
        <p:cxnSp>
          <p:nvCxnSpPr>
            <p:cNvPr id="38" name="Straight Connector 37"/>
            <p:cNvCxnSpPr/>
            <p:nvPr/>
          </p:nvCxnSpPr>
          <p:spPr bwMode="auto">
            <a:xfrm>
              <a:off x="1371600" y="2743200"/>
              <a:ext cx="3200400" cy="1588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oval" w="lg" len="lg"/>
              <a:tailEnd type="stealth" w="lg" len="lg"/>
            </a:ln>
            <a:effectLst/>
          </p:spPr>
        </p:cxnSp>
        <p:sp>
          <p:nvSpPr>
            <p:cNvPr id="39" name="TextBox 38"/>
            <p:cNvSpPr txBox="1"/>
            <p:nvPr/>
          </p:nvSpPr>
          <p:spPr>
            <a:xfrm>
              <a:off x="1534189" y="2362200"/>
              <a:ext cx="26115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0" dirty="0" smtClean="0"/>
                <a:t>Chooses (Withdraw $100)</a:t>
              </a:r>
              <a:endParaRPr lang="en-US" sz="1800" b="0" dirty="0"/>
            </a:p>
          </p:txBody>
        </p:sp>
      </p:grpSp>
      <p:sp>
        <p:nvSpPr>
          <p:cNvPr id="33" name="TextBox 32"/>
          <p:cNvSpPr txBox="1"/>
          <p:nvPr/>
        </p:nvSpPr>
        <p:spPr>
          <a:xfrm>
            <a:off x="3505200" y="4495800"/>
            <a:ext cx="2133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dirty="0" smtClean="0"/>
              <a:t>[Counts out $100] </a:t>
            </a:r>
            <a:endParaRPr lang="en-US" sz="1800" b="0" dirty="0"/>
          </a:p>
        </p:txBody>
      </p:sp>
      <p:grpSp>
        <p:nvGrpSpPr>
          <p:cNvPr id="11" name="Group 25"/>
          <p:cNvGrpSpPr/>
          <p:nvPr/>
        </p:nvGrpSpPr>
        <p:grpSpPr>
          <a:xfrm>
            <a:off x="4572000" y="5256212"/>
            <a:ext cx="3200400" cy="382588"/>
            <a:chOff x="1371600" y="2362200"/>
            <a:chExt cx="3200400" cy="382588"/>
          </a:xfrm>
        </p:grpSpPr>
        <p:cxnSp>
          <p:nvCxnSpPr>
            <p:cNvPr id="37" name="Straight Connector 36"/>
            <p:cNvCxnSpPr/>
            <p:nvPr/>
          </p:nvCxnSpPr>
          <p:spPr bwMode="auto">
            <a:xfrm>
              <a:off x="1371600" y="2743200"/>
              <a:ext cx="3200400" cy="1588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oval" w="lg" len="lg"/>
              <a:tailEnd type="stealth" w="lg" len="lg"/>
            </a:ln>
            <a:effectLst/>
          </p:spPr>
        </p:cxnSp>
        <p:sp>
          <p:nvSpPr>
            <p:cNvPr id="40" name="TextBox 39"/>
            <p:cNvSpPr txBox="1"/>
            <p:nvPr/>
          </p:nvSpPr>
          <p:spPr>
            <a:xfrm>
              <a:off x="1654738" y="2362200"/>
              <a:ext cx="23704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0" dirty="0" smtClean="0"/>
                <a:t>Send </a:t>
              </a:r>
              <a:r>
                <a:rPr lang="en-US" sz="1800" b="0" dirty="0" err="1" smtClean="0"/>
                <a:t>ack</a:t>
              </a:r>
              <a:r>
                <a:rPr lang="en-US" sz="1800" b="0" dirty="0" smtClean="0"/>
                <a:t> of withdrawal</a:t>
              </a:r>
              <a:endParaRPr lang="en-US" sz="1800" b="0" dirty="0"/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3657600" y="2754868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dirty="0" smtClean="0"/>
              <a:t>[encode] </a:t>
            </a:r>
            <a:endParaRPr lang="en-US" sz="1800" b="0" dirty="0"/>
          </a:p>
        </p:txBody>
      </p:sp>
      <p:sp>
        <p:nvSpPr>
          <p:cNvPr id="29" name="Cloud 28"/>
          <p:cNvSpPr/>
          <p:nvPr/>
        </p:nvSpPr>
        <p:spPr bwMode="auto">
          <a:xfrm>
            <a:off x="5486400" y="1447800"/>
            <a:ext cx="1447800" cy="685800"/>
          </a:xfrm>
          <a:prstGeom prst="cloud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square" lIns="45720" tIns="45720" rIns="4572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" charset="0"/>
              </a:rPr>
              <a:t>network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1" charset="-128"/>
                <a:cs typeface="ＭＳ Ｐゴシック" pitchFamily="1" charset="-128"/>
              </a:rPr>
              <a:t>…</a:t>
            </a:r>
          </a:p>
        </p:txBody>
      </p:sp>
      <p:sp>
        <p:nvSpPr>
          <p:cNvPr id="24579" name="AutoShape 4"/>
          <p:cNvSpPr>
            <a:spLocks noChangeArrowheads="1"/>
          </p:cNvSpPr>
          <p:nvPr/>
        </p:nvSpPr>
        <p:spPr bwMode="auto">
          <a:xfrm>
            <a:off x="1754066" y="1676401"/>
            <a:ext cx="5654919" cy="2879725"/>
          </a:xfrm>
          <a:prstGeom prst="cloudCallout">
            <a:avLst>
              <a:gd name="adj1" fmla="val -44051"/>
              <a:gd name="adj2" fmla="val 77968"/>
            </a:avLst>
          </a:prstGeom>
          <a:solidFill>
            <a:srgbClr val="CCFFCC"/>
          </a:solidFill>
          <a:ln w="25400">
            <a:solidFill>
              <a:srgbClr val="006600"/>
            </a:solidFill>
            <a:round/>
            <a:headEnd/>
            <a:tailEnd/>
          </a:ln>
        </p:spPr>
        <p:txBody>
          <a:bodyPr lIns="96916" tIns="48458" rIns="96916" bIns="48458" anchor="ctr">
            <a:prstTxWarp prst="textNoShape">
              <a:avLst/>
            </a:prstTxWarp>
          </a:bodyPr>
          <a:lstStyle/>
          <a:p>
            <a:r>
              <a:rPr lang="en-US" sz="4400" b="0" dirty="0" smtClean="0">
                <a:solidFill>
                  <a:srgbClr val="006600"/>
                </a:solidFill>
                <a:latin typeface="Forte" pitchFamily="1" charset="0"/>
              </a:rPr>
              <a:t>What if something goes wrong?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ATM Scenario: Malfunction</a:t>
            </a:r>
            <a:endParaRPr lang="en-US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62000" y="1348872"/>
            <a:ext cx="1143000" cy="708528"/>
          </a:xfrm>
          <a:prstGeom prst="rect">
            <a:avLst/>
          </a:prstGeom>
          <a:solidFill>
            <a:srgbClr val="99CC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182562" tIns="46038" rIns="182562" bIns="46038">
            <a:prstTxWarp prst="textNoShape">
              <a:avLst/>
            </a:prstTxWarp>
            <a:spAutoFit/>
          </a:bodyPr>
          <a:lstStyle/>
          <a:p>
            <a:pPr algn="l" eaLnBrk="0" hangingPunct="0">
              <a:spcBef>
                <a:spcPct val="0"/>
              </a:spcBef>
            </a:pPr>
            <a:r>
              <a:rPr lang="en-US" sz="2000" dirty="0" smtClean="0">
                <a:latin typeface="Courier New" pitchFamily="1" charset="0"/>
              </a:rPr>
              <a:t>Bank </a:t>
            </a:r>
          </a:p>
          <a:p>
            <a:pPr algn="l" eaLnBrk="0" hangingPunct="0">
              <a:spcBef>
                <a:spcPct val="0"/>
              </a:spcBef>
            </a:pPr>
            <a:r>
              <a:rPr lang="en-US" sz="2000" dirty="0" smtClean="0">
                <a:latin typeface="Courier New" pitchFamily="1" charset="0"/>
              </a:rPr>
              <a:t>User </a:t>
            </a:r>
            <a:endParaRPr lang="en-US" sz="2000" dirty="0">
              <a:latin typeface="Courier New" pitchFamily="1" charset="0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3886200" y="1348872"/>
            <a:ext cx="1447800" cy="708528"/>
          </a:xfrm>
          <a:prstGeom prst="rect">
            <a:avLst/>
          </a:prstGeom>
          <a:solidFill>
            <a:srgbClr val="CCFFFF"/>
          </a:solidFill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wrap="square" lIns="182562" tIns="46038" rIns="182562" bIns="46038">
            <a:prstTxWarp prst="textNoShape">
              <a:avLst/>
            </a:prstTxWarp>
            <a:spAutoFit/>
          </a:bodyPr>
          <a:lstStyle/>
          <a:p>
            <a:pPr algn="l" eaLnBrk="0" hangingPunct="0">
              <a:spcBef>
                <a:spcPct val="0"/>
              </a:spcBef>
            </a:pPr>
            <a:r>
              <a:rPr lang="en-US" sz="2000" dirty="0" smtClean="0">
                <a:latin typeface="Courier New" pitchFamily="1" charset="0"/>
              </a:rPr>
              <a:t>ATM</a:t>
            </a:r>
          </a:p>
          <a:p>
            <a:pPr algn="l" eaLnBrk="0" hangingPunct="0">
              <a:spcBef>
                <a:spcPct val="0"/>
              </a:spcBef>
            </a:pPr>
            <a:r>
              <a:rPr lang="en-US" sz="2000" dirty="0" smtClean="0">
                <a:latin typeface="Courier New" pitchFamily="1" charset="0"/>
              </a:rPr>
              <a:t>Machine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7086600" y="1348872"/>
            <a:ext cx="1066800" cy="711505"/>
          </a:xfrm>
          <a:prstGeom prst="rect">
            <a:avLst/>
          </a:prstGeom>
          <a:solidFill>
            <a:srgbClr val="FFFF99"/>
          </a:solidFill>
          <a:ln w="2540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square" lIns="182562" tIns="46038" rIns="182562" bIns="46038">
            <a:prstTxWarp prst="textNoShape">
              <a:avLst/>
            </a:prstTxWarp>
            <a:spAutoFit/>
          </a:bodyPr>
          <a:lstStyle/>
          <a:p>
            <a:pPr algn="l" eaLnBrk="0" hangingPunct="0">
              <a:spcBef>
                <a:spcPct val="0"/>
              </a:spcBef>
            </a:pPr>
            <a:r>
              <a:rPr lang="en-US" sz="2000" dirty="0" smtClean="0">
                <a:solidFill>
                  <a:srgbClr val="FF3300"/>
                </a:solidFill>
                <a:latin typeface="Courier New" pitchFamily="1" charset="0"/>
              </a:rPr>
              <a:t>Bank</a:t>
            </a:r>
          </a:p>
          <a:p>
            <a:pPr algn="l" eaLnBrk="0" hangingPunct="0">
              <a:spcBef>
                <a:spcPct val="0"/>
              </a:spcBef>
            </a:pPr>
            <a:r>
              <a:rPr lang="en-US" sz="2000" dirty="0" smtClean="0">
                <a:solidFill>
                  <a:srgbClr val="FF3300"/>
                </a:solidFill>
                <a:latin typeface="Courier New" pitchFamily="1" charset="0"/>
              </a:rPr>
              <a:t>HQ </a:t>
            </a:r>
          </a:p>
        </p:txBody>
      </p:sp>
      <p:grpSp>
        <p:nvGrpSpPr>
          <p:cNvPr id="3" name="Group 18"/>
          <p:cNvGrpSpPr/>
          <p:nvPr/>
        </p:nvGrpSpPr>
        <p:grpSpPr>
          <a:xfrm>
            <a:off x="1371600" y="2286000"/>
            <a:ext cx="3200400" cy="382588"/>
            <a:chOff x="1371600" y="2362200"/>
            <a:chExt cx="3200400" cy="382588"/>
          </a:xfrm>
        </p:grpSpPr>
        <p:cxnSp>
          <p:nvCxnSpPr>
            <p:cNvPr id="15" name="Straight Connector 14"/>
            <p:cNvCxnSpPr/>
            <p:nvPr/>
          </p:nvCxnSpPr>
          <p:spPr bwMode="auto">
            <a:xfrm>
              <a:off x="1371600" y="2743200"/>
              <a:ext cx="3200400" cy="1588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oval" w="lg" len="lg"/>
              <a:tailEnd type="stealth" w="lg" len="lg"/>
            </a:ln>
            <a:effectLst/>
          </p:spPr>
        </p:cxnSp>
        <p:sp>
          <p:nvSpPr>
            <p:cNvPr id="18" name="TextBox 17"/>
            <p:cNvSpPr txBox="1"/>
            <p:nvPr/>
          </p:nvSpPr>
          <p:spPr>
            <a:xfrm>
              <a:off x="1946131" y="2362200"/>
              <a:ext cx="17876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0" dirty="0" smtClean="0"/>
                <a:t>Inserts ATM card</a:t>
              </a:r>
              <a:endParaRPr lang="en-US" sz="1800" b="0" dirty="0"/>
            </a:p>
          </p:txBody>
        </p:sp>
      </p:grpSp>
      <p:grpSp>
        <p:nvGrpSpPr>
          <p:cNvPr id="7" name="Group 28"/>
          <p:cNvGrpSpPr/>
          <p:nvPr/>
        </p:nvGrpSpPr>
        <p:grpSpPr>
          <a:xfrm>
            <a:off x="1295400" y="2819400"/>
            <a:ext cx="3200400" cy="382588"/>
            <a:chOff x="1295400" y="2895600"/>
            <a:chExt cx="3200400" cy="382588"/>
          </a:xfrm>
        </p:grpSpPr>
        <p:cxnSp>
          <p:nvCxnSpPr>
            <p:cNvPr id="21" name="Straight Connector 20"/>
            <p:cNvCxnSpPr/>
            <p:nvPr/>
          </p:nvCxnSpPr>
          <p:spPr bwMode="auto">
            <a:xfrm flipH="1">
              <a:off x="1295400" y="3276600"/>
              <a:ext cx="3200400" cy="1588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oval" w="lg" len="lg"/>
              <a:tailEnd type="stealth" w="lg" len="lg"/>
            </a:ln>
            <a:effectLst/>
          </p:spPr>
        </p:cxnSp>
        <p:sp>
          <p:nvSpPr>
            <p:cNvPr id="22" name="TextBox 21"/>
            <p:cNvSpPr txBox="1"/>
            <p:nvPr/>
          </p:nvSpPr>
          <p:spPr>
            <a:xfrm>
              <a:off x="1942934" y="2895600"/>
              <a:ext cx="17940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0" dirty="0" smtClean="0"/>
                <a:t>Prompt for PIN #</a:t>
              </a:r>
              <a:endParaRPr lang="en-US" sz="1800" b="0" dirty="0"/>
            </a:p>
          </p:txBody>
        </p:sp>
      </p:grpSp>
      <p:grpSp>
        <p:nvGrpSpPr>
          <p:cNvPr id="8" name="Group 22"/>
          <p:cNvGrpSpPr/>
          <p:nvPr/>
        </p:nvGrpSpPr>
        <p:grpSpPr>
          <a:xfrm>
            <a:off x="1371600" y="3352800"/>
            <a:ext cx="3200400" cy="382588"/>
            <a:chOff x="1371600" y="2362200"/>
            <a:chExt cx="3200400" cy="382588"/>
          </a:xfrm>
        </p:grpSpPr>
        <p:cxnSp>
          <p:nvCxnSpPr>
            <p:cNvPr id="24" name="Straight Connector 23"/>
            <p:cNvCxnSpPr/>
            <p:nvPr/>
          </p:nvCxnSpPr>
          <p:spPr bwMode="auto">
            <a:xfrm>
              <a:off x="1371600" y="2743200"/>
              <a:ext cx="3200400" cy="1588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oval" w="lg" len="lg"/>
              <a:tailEnd type="stealth" w="lg" len="lg"/>
            </a:ln>
            <a:effectLst/>
          </p:spPr>
        </p:cxnSp>
        <p:sp>
          <p:nvSpPr>
            <p:cNvPr id="25" name="TextBox 24"/>
            <p:cNvSpPr txBox="1"/>
            <p:nvPr/>
          </p:nvSpPr>
          <p:spPr>
            <a:xfrm>
              <a:off x="2026451" y="2362200"/>
              <a:ext cx="16270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0" dirty="0" smtClean="0"/>
                <a:t>Enter the PIN #</a:t>
              </a:r>
              <a:endParaRPr lang="en-US" sz="1800" b="0" dirty="0"/>
            </a:p>
          </p:txBody>
        </p:sp>
      </p:grpSp>
      <p:grpSp>
        <p:nvGrpSpPr>
          <p:cNvPr id="9" name="Group 25"/>
          <p:cNvGrpSpPr/>
          <p:nvPr/>
        </p:nvGrpSpPr>
        <p:grpSpPr>
          <a:xfrm>
            <a:off x="4572000" y="3960812"/>
            <a:ext cx="3200400" cy="382588"/>
            <a:chOff x="1371600" y="2362200"/>
            <a:chExt cx="3200400" cy="382588"/>
          </a:xfrm>
        </p:grpSpPr>
        <p:cxnSp>
          <p:nvCxnSpPr>
            <p:cNvPr id="27" name="Straight Connector 26"/>
            <p:cNvCxnSpPr/>
            <p:nvPr/>
          </p:nvCxnSpPr>
          <p:spPr bwMode="auto">
            <a:xfrm>
              <a:off x="1371600" y="2743200"/>
              <a:ext cx="3200400" cy="1588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oval" w="lg" len="lg"/>
              <a:tailEnd type="stealth" w="lg" len="lg"/>
            </a:ln>
            <a:effectLst/>
          </p:spPr>
        </p:cxnSp>
        <p:sp>
          <p:nvSpPr>
            <p:cNvPr id="28" name="TextBox 27"/>
            <p:cNvSpPr txBox="1"/>
            <p:nvPr/>
          </p:nvSpPr>
          <p:spPr>
            <a:xfrm>
              <a:off x="1752600" y="2362200"/>
              <a:ext cx="27879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0" dirty="0" smtClean="0"/>
                <a:t>Send encoded Acct #, PIN #</a:t>
              </a:r>
              <a:endParaRPr lang="en-US" sz="1800" b="0" dirty="0"/>
            </a:p>
          </p:txBody>
        </p:sp>
      </p:grpSp>
      <p:grpSp>
        <p:nvGrpSpPr>
          <p:cNvPr id="10" name="Group 32"/>
          <p:cNvGrpSpPr/>
          <p:nvPr/>
        </p:nvGrpSpPr>
        <p:grpSpPr>
          <a:xfrm>
            <a:off x="4495800" y="4875212"/>
            <a:ext cx="3200400" cy="382588"/>
            <a:chOff x="4495800" y="4495800"/>
            <a:chExt cx="3200400" cy="382588"/>
          </a:xfrm>
        </p:grpSpPr>
        <p:cxnSp>
          <p:nvCxnSpPr>
            <p:cNvPr id="31" name="Straight Connector 30"/>
            <p:cNvCxnSpPr/>
            <p:nvPr/>
          </p:nvCxnSpPr>
          <p:spPr bwMode="auto">
            <a:xfrm flipH="1">
              <a:off x="4495800" y="4876800"/>
              <a:ext cx="3200400" cy="1588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oval" w="lg" len="lg"/>
              <a:tailEnd type="stealth" w="lg" len="lg"/>
            </a:ln>
            <a:effectLst/>
          </p:spPr>
        </p:cxnSp>
        <p:sp>
          <p:nvSpPr>
            <p:cNvPr id="32" name="TextBox 31"/>
            <p:cNvSpPr txBox="1"/>
            <p:nvPr/>
          </p:nvSpPr>
          <p:spPr>
            <a:xfrm>
              <a:off x="4671250" y="4495800"/>
              <a:ext cx="27382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0" dirty="0" smtClean="0"/>
                <a:t>Send encoded Verified </a:t>
              </a:r>
              <a:r>
                <a:rPr lang="en-US" sz="1800" b="0" dirty="0" err="1" smtClean="0"/>
                <a:t>Msg</a:t>
              </a:r>
              <a:endParaRPr lang="en-US" sz="1800" b="0" dirty="0"/>
            </a:p>
          </p:txBody>
        </p:sp>
      </p:grpSp>
      <p:grpSp>
        <p:nvGrpSpPr>
          <p:cNvPr id="11" name="Group 33"/>
          <p:cNvGrpSpPr/>
          <p:nvPr/>
        </p:nvGrpSpPr>
        <p:grpSpPr>
          <a:xfrm>
            <a:off x="1295400" y="5256212"/>
            <a:ext cx="3200400" cy="382588"/>
            <a:chOff x="1295400" y="2895600"/>
            <a:chExt cx="3200400" cy="382588"/>
          </a:xfrm>
        </p:grpSpPr>
        <p:cxnSp>
          <p:nvCxnSpPr>
            <p:cNvPr id="35" name="Straight Connector 34"/>
            <p:cNvCxnSpPr/>
            <p:nvPr/>
          </p:nvCxnSpPr>
          <p:spPr bwMode="auto">
            <a:xfrm flipH="1">
              <a:off x="1295400" y="3276600"/>
              <a:ext cx="3200400" cy="1588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oval" w="lg" len="lg"/>
              <a:tailEnd type="stealth" w="lg" len="lg"/>
            </a:ln>
            <a:effectLst/>
          </p:spPr>
        </p:cxnSp>
        <p:sp>
          <p:nvSpPr>
            <p:cNvPr id="36" name="TextBox 35"/>
            <p:cNvSpPr txBox="1"/>
            <p:nvPr/>
          </p:nvSpPr>
          <p:spPr>
            <a:xfrm>
              <a:off x="1994219" y="2895600"/>
              <a:ext cx="169150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0" dirty="0" smtClean="0"/>
                <a:t>Display Options</a:t>
              </a:r>
              <a:endParaRPr lang="en-US" sz="1800" b="0" dirty="0"/>
            </a:p>
          </p:txBody>
        </p:sp>
      </p:grpSp>
      <p:grpSp>
        <p:nvGrpSpPr>
          <p:cNvPr id="12" name="Group 36"/>
          <p:cNvGrpSpPr/>
          <p:nvPr/>
        </p:nvGrpSpPr>
        <p:grpSpPr>
          <a:xfrm>
            <a:off x="1371600" y="5713412"/>
            <a:ext cx="3200400" cy="382588"/>
            <a:chOff x="1371600" y="2362200"/>
            <a:chExt cx="3200400" cy="382588"/>
          </a:xfrm>
        </p:grpSpPr>
        <p:cxnSp>
          <p:nvCxnSpPr>
            <p:cNvPr id="38" name="Straight Connector 37"/>
            <p:cNvCxnSpPr/>
            <p:nvPr/>
          </p:nvCxnSpPr>
          <p:spPr bwMode="auto">
            <a:xfrm>
              <a:off x="1371600" y="2743200"/>
              <a:ext cx="3200400" cy="1588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oval" w="lg" len="lg"/>
              <a:tailEnd type="stealth" w="lg" len="lg"/>
            </a:ln>
            <a:effectLst/>
          </p:spPr>
        </p:cxnSp>
        <p:sp>
          <p:nvSpPr>
            <p:cNvPr id="39" name="TextBox 38"/>
            <p:cNvSpPr txBox="1"/>
            <p:nvPr/>
          </p:nvSpPr>
          <p:spPr>
            <a:xfrm>
              <a:off x="1579101" y="2362200"/>
              <a:ext cx="25217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0" dirty="0" smtClean="0"/>
                <a:t>Choose (Withdraw $100)</a:t>
              </a:r>
              <a:endParaRPr lang="en-US" sz="1800" b="0" dirty="0"/>
            </a:p>
          </p:txBody>
        </p:sp>
      </p:grpSp>
      <p:sp>
        <p:nvSpPr>
          <p:cNvPr id="40" name="TextBox 39"/>
          <p:cNvSpPr txBox="1"/>
          <p:nvPr/>
        </p:nvSpPr>
        <p:spPr>
          <a:xfrm>
            <a:off x="6781800" y="4382869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dirty="0" smtClean="0"/>
              <a:t>[Verifies A/C # </a:t>
            </a:r>
            <a:br>
              <a:rPr lang="en-US" sz="1800" b="0" dirty="0" smtClean="0"/>
            </a:br>
            <a:r>
              <a:rPr lang="en-US" sz="1800" b="0" dirty="0" smtClean="0"/>
              <a:t>&amp; Pin #]</a:t>
            </a:r>
            <a:endParaRPr lang="en-US" sz="1800" b="0" dirty="0"/>
          </a:p>
        </p:txBody>
      </p:sp>
      <p:sp>
        <p:nvSpPr>
          <p:cNvPr id="30" name="TextBox 29"/>
          <p:cNvSpPr txBox="1"/>
          <p:nvPr/>
        </p:nvSpPr>
        <p:spPr>
          <a:xfrm>
            <a:off x="3733800" y="2754868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dirty="0" smtClean="0"/>
              <a:t>[Reads card] </a:t>
            </a:r>
            <a:endParaRPr lang="en-US" sz="1800" b="0" dirty="0"/>
          </a:p>
        </p:txBody>
      </p:sp>
      <p:sp>
        <p:nvSpPr>
          <p:cNvPr id="41" name="TextBox 40"/>
          <p:cNvSpPr txBox="1"/>
          <p:nvPr/>
        </p:nvSpPr>
        <p:spPr>
          <a:xfrm>
            <a:off x="3657600" y="3745468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dirty="0" smtClean="0"/>
              <a:t>[encode] </a:t>
            </a:r>
            <a:endParaRPr lang="en-US" sz="1800" b="0" dirty="0"/>
          </a:p>
        </p:txBody>
      </p:sp>
      <p:sp>
        <p:nvSpPr>
          <p:cNvPr id="42" name="Cloud 41"/>
          <p:cNvSpPr/>
          <p:nvPr/>
        </p:nvSpPr>
        <p:spPr bwMode="auto">
          <a:xfrm>
            <a:off x="5486400" y="1447800"/>
            <a:ext cx="1447800" cy="685800"/>
          </a:xfrm>
          <a:prstGeom prst="cloud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square" lIns="45720" tIns="45720" rIns="4572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" charset="0"/>
              </a:rPr>
              <a:t>network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" charset="0"/>
            </a:endParaRPr>
          </a:p>
        </p:txBody>
      </p:sp>
      <p:sp>
        <p:nvSpPr>
          <p:cNvPr id="33" name="Rounded Rectangle 32"/>
          <p:cNvSpPr/>
          <p:nvPr/>
        </p:nvSpPr>
        <p:spPr bwMode="auto">
          <a:xfrm>
            <a:off x="457200" y="4038600"/>
            <a:ext cx="3124200" cy="1143000"/>
          </a:xfrm>
          <a:prstGeom prst="roundRect">
            <a:avLst/>
          </a:prstGeom>
          <a:solidFill>
            <a:srgbClr val="FFFF99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square" lIns="45720" tIns="45720" rIns="4572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" charset="0"/>
              </a:rPr>
              <a:t>What if something </a:t>
            </a:r>
            <a:r>
              <a:rPr lang="en-US" dirty="0" smtClean="0">
                <a:solidFill>
                  <a:srgbClr val="FF0000"/>
                </a:solidFill>
              </a:rPr>
              <a:t>goes wrong?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itchFamily="1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Coffee Awards in UIT2201</a:t>
            </a:r>
            <a:endParaRPr lang="en-US" dirty="0"/>
          </a:p>
        </p:txBody>
      </p:sp>
      <p:sp>
        <p:nvSpPr>
          <p:cNvPr id="434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1999" y="1295400"/>
            <a:ext cx="4191001" cy="46482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Coffee awards goes to </a:t>
            </a:r>
          </a:p>
          <a:p>
            <a:pPr lvl="1"/>
            <a:r>
              <a:rPr lang="en-US" dirty="0" smtClean="0"/>
              <a:t>interesting, creative things done in tutorials, </a:t>
            </a:r>
          </a:p>
          <a:p>
            <a:pPr lvl="1"/>
            <a:r>
              <a:rPr lang="en-US" dirty="0" smtClean="0"/>
              <a:t>good attempt on </a:t>
            </a:r>
            <a:br>
              <a:rPr lang="en-US" dirty="0" smtClean="0"/>
            </a:br>
            <a:r>
              <a:rPr lang="en-US" dirty="0" smtClean="0"/>
              <a:t>A-problems,</a:t>
            </a:r>
          </a:p>
          <a:p>
            <a:pPr lvl="1"/>
            <a:r>
              <a:rPr lang="en-US" dirty="0" smtClean="0"/>
              <a:t>interesting suggestions or comments in class</a:t>
            </a:r>
          </a:p>
          <a:p>
            <a:r>
              <a:rPr lang="en-US" dirty="0" smtClean="0"/>
              <a:t>Claim them anytime</a:t>
            </a:r>
          </a:p>
          <a:p>
            <a:pPr lvl="1"/>
            <a:r>
              <a:rPr lang="en-US" dirty="0" smtClean="0"/>
              <a:t>Just email me</a:t>
            </a:r>
          </a:p>
          <a:p>
            <a:pPr lvl="1"/>
            <a:r>
              <a:rPr lang="en-US" dirty="0" smtClean="0"/>
              <a:t>To get a coffee and chat</a:t>
            </a:r>
          </a:p>
        </p:txBody>
      </p:sp>
      <p:pic>
        <p:nvPicPr>
          <p:cNvPr id="434180" name="Picture 4" descr="MPj04231170000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295400"/>
            <a:ext cx="3901440" cy="39014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ATM Scenario: Malfunction…</a:t>
            </a:r>
            <a:endParaRPr lang="en-US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62000" y="1348872"/>
            <a:ext cx="1143000" cy="708528"/>
          </a:xfrm>
          <a:prstGeom prst="rect">
            <a:avLst/>
          </a:prstGeom>
          <a:solidFill>
            <a:srgbClr val="99CC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182562" tIns="46038" rIns="182562" bIns="46038">
            <a:prstTxWarp prst="textNoShape">
              <a:avLst/>
            </a:prstTxWarp>
            <a:spAutoFit/>
          </a:bodyPr>
          <a:lstStyle/>
          <a:p>
            <a:pPr algn="l" eaLnBrk="0" hangingPunct="0">
              <a:spcBef>
                <a:spcPct val="0"/>
              </a:spcBef>
            </a:pPr>
            <a:r>
              <a:rPr lang="en-US" sz="2000" dirty="0" smtClean="0">
                <a:latin typeface="Courier New" pitchFamily="1" charset="0"/>
              </a:rPr>
              <a:t>Bank </a:t>
            </a:r>
          </a:p>
          <a:p>
            <a:pPr algn="l" eaLnBrk="0" hangingPunct="0">
              <a:spcBef>
                <a:spcPct val="0"/>
              </a:spcBef>
            </a:pPr>
            <a:r>
              <a:rPr lang="en-US" sz="2000" dirty="0" smtClean="0">
                <a:latin typeface="Courier New" pitchFamily="1" charset="0"/>
              </a:rPr>
              <a:t>User </a:t>
            </a:r>
            <a:endParaRPr lang="en-US" sz="2000" dirty="0">
              <a:latin typeface="Courier New" pitchFamily="1" charset="0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3886200" y="1348872"/>
            <a:ext cx="1447800" cy="708528"/>
          </a:xfrm>
          <a:prstGeom prst="rect">
            <a:avLst/>
          </a:prstGeom>
          <a:solidFill>
            <a:srgbClr val="CCFFFF"/>
          </a:solidFill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wrap="square" lIns="182562" tIns="46038" rIns="182562" bIns="46038">
            <a:prstTxWarp prst="textNoShape">
              <a:avLst/>
            </a:prstTxWarp>
            <a:spAutoFit/>
          </a:bodyPr>
          <a:lstStyle/>
          <a:p>
            <a:pPr algn="l" eaLnBrk="0" hangingPunct="0">
              <a:spcBef>
                <a:spcPct val="0"/>
              </a:spcBef>
            </a:pPr>
            <a:r>
              <a:rPr lang="en-US" sz="2000" dirty="0" smtClean="0">
                <a:latin typeface="Courier New" pitchFamily="1" charset="0"/>
              </a:rPr>
              <a:t>ATM</a:t>
            </a:r>
          </a:p>
          <a:p>
            <a:pPr algn="l" eaLnBrk="0" hangingPunct="0">
              <a:spcBef>
                <a:spcPct val="0"/>
              </a:spcBef>
            </a:pPr>
            <a:r>
              <a:rPr lang="en-US" sz="2000" dirty="0" smtClean="0">
                <a:latin typeface="Courier New" pitchFamily="1" charset="0"/>
              </a:rPr>
              <a:t>Machine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7086600" y="1348872"/>
            <a:ext cx="1066800" cy="711505"/>
          </a:xfrm>
          <a:prstGeom prst="rect">
            <a:avLst/>
          </a:prstGeom>
          <a:solidFill>
            <a:srgbClr val="FFFF99"/>
          </a:solidFill>
          <a:ln w="2540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square" lIns="182562" tIns="46038" rIns="182562" bIns="46038">
            <a:prstTxWarp prst="textNoShape">
              <a:avLst/>
            </a:prstTxWarp>
            <a:spAutoFit/>
          </a:bodyPr>
          <a:lstStyle/>
          <a:p>
            <a:pPr algn="l" eaLnBrk="0" hangingPunct="0">
              <a:spcBef>
                <a:spcPct val="0"/>
              </a:spcBef>
            </a:pPr>
            <a:r>
              <a:rPr lang="en-US" sz="2000" dirty="0" smtClean="0">
                <a:solidFill>
                  <a:srgbClr val="FF3300"/>
                </a:solidFill>
                <a:latin typeface="Courier New" pitchFamily="1" charset="0"/>
              </a:rPr>
              <a:t>Bank</a:t>
            </a:r>
          </a:p>
          <a:p>
            <a:pPr algn="l" eaLnBrk="0" hangingPunct="0">
              <a:spcBef>
                <a:spcPct val="0"/>
              </a:spcBef>
            </a:pPr>
            <a:r>
              <a:rPr lang="en-US" sz="2000" dirty="0" smtClean="0">
                <a:solidFill>
                  <a:srgbClr val="FF3300"/>
                </a:solidFill>
                <a:latin typeface="Courier New" pitchFamily="1" charset="0"/>
              </a:rPr>
              <a:t>HQ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781800" y="3253770"/>
            <a:ext cx="18288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dirty="0" smtClean="0"/>
              <a:t>[Verifies balance]</a:t>
            </a:r>
          </a:p>
          <a:p>
            <a:r>
              <a:rPr lang="en-US" sz="1800" dirty="0" smtClean="0">
                <a:solidFill>
                  <a:srgbClr val="FF0000"/>
                </a:solidFill>
              </a:rPr>
              <a:t>[Deduct $100]</a:t>
            </a:r>
          </a:p>
        </p:txBody>
      </p:sp>
      <p:grpSp>
        <p:nvGrpSpPr>
          <p:cNvPr id="3" name="Group 22"/>
          <p:cNvGrpSpPr/>
          <p:nvPr/>
        </p:nvGrpSpPr>
        <p:grpSpPr>
          <a:xfrm>
            <a:off x="1371600" y="4800600"/>
            <a:ext cx="3200400" cy="382588"/>
            <a:chOff x="1371600" y="2362200"/>
            <a:chExt cx="3200400" cy="382588"/>
          </a:xfrm>
        </p:grpSpPr>
        <p:cxnSp>
          <p:nvCxnSpPr>
            <p:cNvPr id="24" name="Straight Connector 23"/>
            <p:cNvCxnSpPr/>
            <p:nvPr/>
          </p:nvCxnSpPr>
          <p:spPr bwMode="auto">
            <a:xfrm>
              <a:off x="1371600" y="2743200"/>
              <a:ext cx="3200400" cy="1588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oval" w="lg" len="lg"/>
              <a:tailEnd type="stealth" w="lg" len="lg"/>
            </a:ln>
            <a:effectLst/>
          </p:spPr>
        </p:cxnSp>
        <p:sp>
          <p:nvSpPr>
            <p:cNvPr id="25" name="TextBox 24"/>
            <p:cNvSpPr txBox="1"/>
            <p:nvPr/>
          </p:nvSpPr>
          <p:spPr>
            <a:xfrm>
              <a:off x="1888665" y="2362200"/>
              <a:ext cx="190260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0" dirty="0" smtClean="0"/>
                <a:t>User collects $100</a:t>
              </a:r>
              <a:endParaRPr lang="en-US" sz="1800" b="0" dirty="0"/>
            </a:p>
          </p:txBody>
        </p:sp>
      </p:grpSp>
      <p:grpSp>
        <p:nvGrpSpPr>
          <p:cNvPr id="7" name="Group 25"/>
          <p:cNvGrpSpPr/>
          <p:nvPr/>
        </p:nvGrpSpPr>
        <p:grpSpPr>
          <a:xfrm>
            <a:off x="4572000" y="2894012"/>
            <a:ext cx="3200400" cy="382588"/>
            <a:chOff x="1371600" y="2362200"/>
            <a:chExt cx="3200400" cy="382588"/>
          </a:xfrm>
        </p:grpSpPr>
        <p:cxnSp>
          <p:nvCxnSpPr>
            <p:cNvPr id="27" name="Straight Connector 26"/>
            <p:cNvCxnSpPr/>
            <p:nvPr/>
          </p:nvCxnSpPr>
          <p:spPr bwMode="auto">
            <a:xfrm>
              <a:off x="1371600" y="2743200"/>
              <a:ext cx="3200400" cy="1588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oval" w="lg" len="lg"/>
              <a:tailEnd type="stealth" w="lg" len="lg"/>
            </a:ln>
            <a:effectLst/>
          </p:spPr>
        </p:cxnSp>
        <p:sp>
          <p:nvSpPr>
            <p:cNvPr id="28" name="TextBox 27"/>
            <p:cNvSpPr txBox="1"/>
            <p:nvPr/>
          </p:nvSpPr>
          <p:spPr>
            <a:xfrm>
              <a:off x="1748625" y="2362200"/>
              <a:ext cx="21826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0" dirty="0" smtClean="0"/>
                <a:t>Send request (W,100)</a:t>
              </a:r>
              <a:endParaRPr lang="en-US" sz="1800" b="0" dirty="0"/>
            </a:p>
          </p:txBody>
        </p:sp>
      </p:grpSp>
      <p:grpSp>
        <p:nvGrpSpPr>
          <p:cNvPr id="8" name="Group 32"/>
          <p:cNvGrpSpPr/>
          <p:nvPr/>
        </p:nvGrpSpPr>
        <p:grpSpPr>
          <a:xfrm>
            <a:off x="4495800" y="3884612"/>
            <a:ext cx="3200400" cy="382588"/>
            <a:chOff x="4495800" y="4495800"/>
            <a:chExt cx="3200400" cy="382588"/>
          </a:xfrm>
        </p:grpSpPr>
        <p:cxnSp>
          <p:nvCxnSpPr>
            <p:cNvPr id="31" name="Straight Connector 30"/>
            <p:cNvCxnSpPr/>
            <p:nvPr/>
          </p:nvCxnSpPr>
          <p:spPr bwMode="auto">
            <a:xfrm flipH="1">
              <a:off x="4495800" y="4876800"/>
              <a:ext cx="3200400" cy="1588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oval" w="lg" len="lg"/>
              <a:tailEnd type="stealth" w="lg" len="lg"/>
            </a:ln>
            <a:effectLst/>
          </p:spPr>
        </p:cxnSp>
        <p:sp>
          <p:nvSpPr>
            <p:cNvPr id="32" name="TextBox 31"/>
            <p:cNvSpPr txBox="1"/>
            <p:nvPr/>
          </p:nvSpPr>
          <p:spPr>
            <a:xfrm>
              <a:off x="5084617" y="4495800"/>
              <a:ext cx="19115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0" dirty="0" smtClean="0"/>
                <a:t>Send Verified </a:t>
              </a:r>
              <a:r>
                <a:rPr lang="en-US" sz="1800" b="0" dirty="0" err="1" smtClean="0"/>
                <a:t>Msg</a:t>
              </a:r>
              <a:endParaRPr lang="en-US" sz="1800" b="0" dirty="0"/>
            </a:p>
          </p:txBody>
        </p:sp>
      </p:grpSp>
      <p:grpSp>
        <p:nvGrpSpPr>
          <p:cNvPr id="9" name="Group 33"/>
          <p:cNvGrpSpPr/>
          <p:nvPr/>
        </p:nvGrpSpPr>
        <p:grpSpPr>
          <a:xfrm>
            <a:off x="1295400" y="5713412"/>
            <a:ext cx="3200400" cy="382588"/>
            <a:chOff x="1295400" y="2895600"/>
            <a:chExt cx="3200400" cy="382588"/>
          </a:xfrm>
        </p:grpSpPr>
        <p:cxnSp>
          <p:nvCxnSpPr>
            <p:cNvPr id="35" name="Straight Connector 34"/>
            <p:cNvCxnSpPr/>
            <p:nvPr/>
          </p:nvCxnSpPr>
          <p:spPr bwMode="auto">
            <a:xfrm flipH="1">
              <a:off x="1295400" y="3276600"/>
              <a:ext cx="3200400" cy="1588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oval" w="lg" len="lg"/>
              <a:tailEnd type="stealth" w="lg" len="lg"/>
            </a:ln>
            <a:effectLst/>
          </p:spPr>
        </p:cxnSp>
        <p:sp>
          <p:nvSpPr>
            <p:cNvPr id="36" name="TextBox 35"/>
            <p:cNvSpPr txBox="1"/>
            <p:nvPr/>
          </p:nvSpPr>
          <p:spPr>
            <a:xfrm>
              <a:off x="1529513" y="2895600"/>
              <a:ext cx="26209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0" dirty="0" smtClean="0"/>
                <a:t>Display and Print new Bal</a:t>
              </a:r>
              <a:endParaRPr lang="en-US" sz="1800" b="0" dirty="0"/>
            </a:p>
          </p:txBody>
        </p:sp>
      </p:grpSp>
      <p:grpSp>
        <p:nvGrpSpPr>
          <p:cNvPr id="10" name="Group 36"/>
          <p:cNvGrpSpPr/>
          <p:nvPr/>
        </p:nvGrpSpPr>
        <p:grpSpPr>
          <a:xfrm>
            <a:off x="1371600" y="2284412"/>
            <a:ext cx="3200400" cy="382588"/>
            <a:chOff x="1371600" y="2362200"/>
            <a:chExt cx="3200400" cy="382588"/>
          </a:xfrm>
        </p:grpSpPr>
        <p:cxnSp>
          <p:nvCxnSpPr>
            <p:cNvPr id="38" name="Straight Connector 37"/>
            <p:cNvCxnSpPr/>
            <p:nvPr/>
          </p:nvCxnSpPr>
          <p:spPr bwMode="auto">
            <a:xfrm>
              <a:off x="1371600" y="2743200"/>
              <a:ext cx="3200400" cy="1588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oval" w="lg" len="lg"/>
              <a:tailEnd type="stealth" w="lg" len="lg"/>
            </a:ln>
            <a:effectLst/>
          </p:spPr>
        </p:cxnSp>
        <p:sp>
          <p:nvSpPr>
            <p:cNvPr id="39" name="TextBox 38"/>
            <p:cNvSpPr txBox="1"/>
            <p:nvPr/>
          </p:nvSpPr>
          <p:spPr>
            <a:xfrm>
              <a:off x="1534189" y="2362200"/>
              <a:ext cx="26115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0" dirty="0" smtClean="0"/>
                <a:t>Chooses (Withdraw $100)</a:t>
              </a:r>
              <a:endParaRPr lang="en-US" sz="1800" b="0" dirty="0"/>
            </a:p>
          </p:txBody>
        </p:sp>
      </p:grpSp>
      <p:sp>
        <p:nvSpPr>
          <p:cNvPr id="33" name="TextBox 32"/>
          <p:cNvSpPr txBox="1"/>
          <p:nvPr/>
        </p:nvSpPr>
        <p:spPr>
          <a:xfrm>
            <a:off x="3505200" y="4495800"/>
            <a:ext cx="2133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dirty="0" smtClean="0"/>
              <a:t>[Counts out $100] </a:t>
            </a:r>
            <a:endParaRPr lang="en-US" sz="1800" b="0" dirty="0"/>
          </a:p>
        </p:txBody>
      </p:sp>
      <p:grpSp>
        <p:nvGrpSpPr>
          <p:cNvPr id="11" name="Group 25"/>
          <p:cNvGrpSpPr/>
          <p:nvPr/>
        </p:nvGrpSpPr>
        <p:grpSpPr>
          <a:xfrm>
            <a:off x="4572000" y="5256212"/>
            <a:ext cx="3200400" cy="382588"/>
            <a:chOff x="1371600" y="2362200"/>
            <a:chExt cx="3200400" cy="382588"/>
          </a:xfrm>
        </p:grpSpPr>
        <p:cxnSp>
          <p:nvCxnSpPr>
            <p:cNvPr id="37" name="Straight Connector 36"/>
            <p:cNvCxnSpPr/>
            <p:nvPr/>
          </p:nvCxnSpPr>
          <p:spPr bwMode="auto">
            <a:xfrm>
              <a:off x="1371600" y="2743200"/>
              <a:ext cx="3200400" cy="1588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oval" w="lg" len="lg"/>
              <a:tailEnd type="stealth" w="lg" len="lg"/>
            </a:ln>
            <a:effectLst/>
          </p:spPr>
        </p:cxnSp>
        <p:sp>
          <p:nvSpPr>
            <p:cNvPr id="40" name="TextBox 39"/>
            <p:cNvSpPr txBox="1"/>
            <p:nvPr/>
          </p:nvSpPr>
          <p:spPr>
            <a:xfrm>
              <a:off x="1654738" y="2362200"/>
              <a:ext cx="23704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0" dirty="0" smtClean="0"/>
                <a:t>Send </a:t>
              </a:r>
              <a:r>
                <a:rPr lang="en-US" sz="1800" b="0" dirty="0" err="1" smtClean="0"/>
                <a:t>ack</a:t>
              </a:r>
              <a:r>
                <a:rPr lang="en-US" sz="1800" b="0" dirty="0" smtClean="0"/>
                <a:t> of withdrawal</a:t>
              </a:r>
              <a:endParaRPr lang="en-US" sz="1800" b="0" dirty="0"/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3657600" y="2754868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dirty="0" smtClean="0"/>
              <a:t>[encode] </a:t>
            </a:r>
            <a:endParaRPr lang="en-US" sz="1800" b="0" dirty="0"/>
          </a:p>
        </p:txBody>
      </p:sp>
      <p:sp>
        <p:nvSpPr>
          <p:cNvPr id="29" name="Cloud 28"/>
          <p:cNvSpPr/>
          <p:nvPr/>
        </p:nvSpPr>
        <p:spPr bwMode="auto">
          <a:xfrm>
            <a:off x="5486400" y="1447800"/>
            <a:ext cx="1447800" cy="685800"/>
          </a:xfrm>
          <a:prstGeom prst="cloud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square" lIns="45720" tIns="45720" rIns="4572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" charset="0"/>
              </a:rPr>
              <a:t>network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" charset="0"/>
            </a:endParaRPr>
          </a:p>
        </p:txBody>
      </p:sp>
      <p:sp>
        <p:nvSpPr>
          <p:cNvPr id="30" name="Rounded Rectangle 29"/>
          <p:cNvSpPr/>
          <p:nvPr/>
        </p:nvSpPr>
        <p:spPr bwMode="auto">
          <a:xfrm>
            <a:off x="457200" y="3200400"/>
            <a:ext cx="3124200" cy="1143000"/>
          </a:xfrm>
          <a:prstGeom prst="roundRect">
            <a:avLst/>
          </a:prstGeom>
          <a:solidFill>
            <a:srgbClr val="FFFF99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square" lIns="45720" tIns="45720" rIns="4572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" charset="0"/>
              </a:rPr>
              <a:t>What if something </a:t>
            </a:r>
            <a:r>
              <a:rPr lang="en-US" dirty="0" smtClean="0">
                <a:solidFill>
                  <a:srgbClr val="FF0000"/>
                </a:solidFill>
              </a:rPr>
              <a:t>goes wrong?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itchFamily="1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Actually, no technical solution…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to modify/add for future…</a:t>
            </a:r>
          </a:p>
        </p:txBody>
      </p:sp>
      <p:sp>
        <p:nvSpPr>
          <p:cNvPr id="475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Value added Services:</a:t>
            </a:r>
          </a:p>
          <a:p>
            <a:pPr lvl="1"/>
            <a:r>
              <a:rPr lang="en-US"/>
              <a:t> Data Mining – frequent patterns</a:t>
            </a:r>
          </a:p>
          <a:p>
            <a:pPr lvl="1"/>
            <a:r>
              <a:rPr lang="en-US"/>
              <a:t> Targeted marketing (Database marketing)</a:t>
            </a:r>
          </a:p>
          <a:p>
            <a:pPr lvl="1"/>
            <a:r>
              <a:rPr lang="en-US"/>
              <a:t> Credit-card fraud, </a:t>
            </a:r>
          </a:p>
          <a:p>
            <a:pPr lvl="1"/>
            <a:r>
              <a:rPr lang="en-US"/>
              <a:t> Handphone acct churning analysis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 Summary: Database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Databases: what they are, organization, etc</a:t>
            </a:r>
          </a:p>
          <a:p>
            <a:r>
              <a:rPr lang="en-US" dirty="0" smtClean="0"/>
              <a:t>Database Query: </a:t>
            </a:r>
          </a:p>
          <a:p>
            <a:pPr lvl="1"/>
            <a:r>
              <a:rPr lang="en-US" dirty="0" smtClean="0"/>
              <a:t>How query is processed “under the hood”</a:t>
            </a:r>
          </a:p>
          <a:p>
            <a:pPr lvl="1"/>
            <a:r>
              <a:rPr lang="en-US" dirty="0" smtClean="0"/>
              <a:t>3 basic DB primitives</a:t>
            </a:r>
          </a:p>
          <a:p>
            <a:pPr lvl="1"/>
            <a:r>
              <a:rPr lang="en-US" dirty="0" smtClean="0"/>
              <a:t>Impetus for “Declarative Style of Query”</a:t>
            </a:r>
          </a:p>
          <a:p>
            <a:r>
              <a:rPr lang="en-US" dirty="0" smtClean="0"/>
              <a:t>Concurrency Issues in Databases</a:t>
            </a:r>
          </a:p>
          <a:p>
            <a:pPr lvl="1"/>
            <a:r>
              <a:rPr lang="en-US" dirty="0" smtClean="0"/>
              <a:t>How to deal with Concurrency</a:t>
            </a:r>
          </a:p>
          <a:p>
            <a:pPr lvl="1"/>
            <a:r>
              <a:rPr lang="en-US" dirty="0" smtClean="0"/>
              <a:t>The ATM Case Study</a:t>
            </a:r>
          </a:p>
          <a:p>
            <a:r>
              <a:rPr lang="en-US" dirty="0" smtClean="0"/>
              <a:t>Database Applications…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3520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40100" y="5105400"/>
            <a:ext cx="1973263" cy="109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3520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03263" y="2222500"/>
            <a:ext cx="7796212" cy="1219200"/>
          </a:xfrm>
          <a:noFill/>
          <a:ln/>
        </p:spPr>
        <p:txBody>
          <a:bodyPr/>
          <a:lstStyle/>
          <a:p>
            <a:pPr algn="ctr">
              <a:lnSpc>
                <a:spcPct val="80000"/>
              </a:lnSpc>
              <a:buFont typeface="Wingdings" pitchFamily="1" charset="2"/>
              <a:buNone/>
            </a:pPr>
            <a:endParaRPr lang="en-US" sz="1800">
              <a:solidFill>
                <a:srgbClr val="FF6600"/>
              </a:solidFill>
            </a:endParaRPr>
          </a:p>
          <a:p>
            <a:pPr algn="ctr">
              <a:lnSpc>
                <a:spcPct val="80000"/>
              </a:lnSpc>
              <a:buFont typeface="Wingdings" pitchFamily="1" charset="2"/>
              <a:buNone/>
            </a:pPr>
            <a:r>
              <a:rPr lang="en-US" sz="4800" b="0">
                <a:latin typeface="Forte" pitchFamily="1" charset="0"/>
              </a:rPr>
              <a:t>Thank</a:t>
            </a:r>
            <a:r>
              <a:rPr lang="en-US" sz="4800" b="0">
                <a:solidFill>
                  <a:srgbClr val="A81E25"/>
                </a:solidFill>
                <a:latin typeface="Forte" pitchFamily="1" charset="0"/>
              </a:rPr>
              <a:t> </a:t>
            </a:r>
            <a:r>
              <a:rPr lang="en-US" sz="4800" b="0">
                <a:solidFill>
                  <a:srgbClr val="FF3300"/>
                </a:solidFill>
                <a:latin typeface="Forte" pitchFamily="1" charset="0"/>
              </a:rPr>
              <a:t>you!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65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Concurrency Issues</a:t>
            </a:r>
          </a:p>
        </p:txBody>
      </p:sp>
      <p:sp>
        <p:nvSpPr>
          <p:cNvPr id="464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Concurrency</a:t>
            </a:r>
          </a:p>
          <a:p>
            <a:pPr lvl="1"/>
            <a:r>
              <a:rPr lang="en-US"/>
              <a:t>When 2 processes access </a:t>
            </a:r>
            <a:r>
              <a:rPr lang="en-US" i="1"/>
              <a:t>S</a:t>
            </a:r>
            <a:r>
              <a:rPr lang="en-US"/>
              <a:t> at the </a:t>
            </a:r>
            <a:r>
              <a:rPr lang="en-US" i="1"/>
              <a:t>same</a:t>
            </a:r>
            <a:r>
              <a:rPr lang="en-US"/>
              <a:t> time!</a:t>
            </a:r>
          </a:p>
          <a:p>
            <a:pPr lvl="1"/>
            <a:r>
              <a:rPr lang="en-US"/>
              <a:t>Can cause all kinds of problems</a:t>
            </a:r>
          </a:p>
          <a:p>
            <a:pPr lvl="1"/>
            <a:r>
              <a:rPr lang="en-US"/>
              <a:t>Important issue in </a:t>
            </a:r>
            <a:r>
              <a:rPr lang="en-US" i="1"/>
              <a:t>all</a:t>
            </a:r>
            <a:r>
              <a:rPr lang="en-US"/>
              <a:t> areas</a:t>
            </a:r>
          </a:p>
          <a:p>
            <a:r>
              <a:rPr lang="en-US"/>
              <a:t>Illustrate with concurrency issue in database</a:t>
            </a:r>
          </a:p>
          <a:p>
            <a:r>
              <a:rPr lang="en-US"/>
              <a:t>Readings for Concurrency Issues</a:t>
            </a:r>
          </a:p>
          <a:p>
            <a:pPr lvl="1"/>
            <a:r>
              <a:rPr lang="en-US"/>
              <a:t>Record Locking – Wikipedia</a:t>
            </a:r>
          </a:p>
          <a:p>
            <a:pPr lvl="2"/>
            <a:r>
              <a:rPr lang="en-US" sz="2000" b="0" i="0"/>
              <a:t>  http://en.wikipedia.org/wiki/Record_locking</a:t>
            </a:r>
          </a:p>
          <a:p>
            <a:pPr lvl="1"/>
            <a:r>
              <a:rPr lang="en-US"/>
              <a:t>Read [SG3] Section 6.4.1 (pp. 268--272)</a:t>
            </a:r>
          </a:p>
          <a:p>
            <a:pPr lvl="2"/>
            <a:r>
              <a:rPr lang="en-US" sz="2000" b="0" i="0"/>
              <a:t> Efficient Allocation and Safe Use of Resources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Concurrency Issue: Example</a:t>
            </a:r>
          </a:p>
        </p:txBody>
      </p:sp>
      <p:sp>
        <p:nvSpPr>
          <p:cNvPr id="406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19200"/>
            <a:ext cx="7796213" cy="533400"/>
          </a:xfrm>
        </p:spPr>
        <p:txBody>
          <a:bodyPr/>
          <a:lstStyle/>
          <a:p>
            <a:r>
              <a:rPr lang="en-US"/>
              <a:t>Bank account info:</a:t>
            </a:r>
          </a:p>
        </p:txBody>
      </p:sp>
      <p:sp>
        <p:nvSpPr>
          <p:cNvPr id="406532" name="Text Box 4"/>
          <p:cNvSpPr txBox="1">
            <a:spLocks noChangeArrowheads="1"/>
          </p:cNvSpPr>
          <p:nvPr/>
        </p:nvSpPr>
        <p:spPr bwMode="auto">
          <a:xfrm>
            <a:off x="1066800" y="4225925"/>
            <a:ext cx="3276600" cy="1641475"/>
          </a:xfrm>
          <a:prstGeom prst="rect">
            <a:avLst/>
          </a:prstGeom>
          <a:solidFill>
            <a:srgbClr val="FFFF99"/>
          </a:solidFill>
          <a:ln w="2540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algn="l" eaLnBrk="0" hangingPunct="0">
              <a:spcBef>
                <a:spcPct val="0"/>
              </a:spcBef>
            </a:pPr>
            <a:r>
              <a:rPr lang="en-US" sz="2000">
                <a:solidFill>
                  <a:srgbClr val="FF3300"/>
                </a:solidFill>
                <a:latin typeface="Courier New" pitchFamily="1" charset="0"/>
              </a:rPr>
              <a:t>Withdraw-P (amt)</a:t>
            </a:r>
            <a:r>
              <a:rPr lang="en-US" sz="200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;</a:t>
            </a:r>
            <a:endParaRPr lang="en-US" sz="2000">
              <a:solidFill>
                <a:srgbClr val="FF3300"/>
              </a:solidFill>
              <a:latin typeface="Courier New" pitchFamily="1" charset="0"/>
            </a:endParaRPr>
          </a:p>
          <a:p>
            <a:pPr algn="l" eaLnBrk="0" hangingPunct="0">
              <a:spcBef>
                <a:spcPct val="0"/>
              </a:spcBef>
            </a:pPr>
            <a:r>
              <a:rPr lang="en-US" sz="2000">
                <a:solidFill>
                  <a:srgbClr val="FF3300"/>
                </a:solidFill>
                <a:latin typeface="Courier New" pitchFamily="1" charset="0"/>
              </a:rPr>
              <a:t>begin</a:t>
            </a:r>
          </a:p>
          <a:p>
            <a:pPr algn="l" eaLnBrk="0" hangingPunct="0">
              <a:spcBef>
                <a:spcPct val="0"/>
              </a:spcBef>
            </a:pPr>
            <a:r>
              <a:rPr lang="en-US" sz="2000">
                <a:solidFill>
                  <a:srgbClr val="FF3300"/>
                </a:solidFill>
                <a:latin typeface="Courier New" pitchFamily="1" charset="0"/>
              </a:rPr>
              <a:t>  check balance; </a:t>
            </a:r>
          </a:p>
          <a:p>
            <a:pPr algn="l" eaLnBrk="0" hangingPunct="0">
              <a:spcBef>
                <a:spcPct val="0"/>
              </a:spcBef>
            </a:pPr>
            <a:r>
              <a:rPr lang="en-US" sz="2000">
                <a:solidFill>
                  <a:srgbClr val="FF3300"/>
                </a:solidFill>
                <a:latin typeface="Courier New" pitchFamily="1" charset="0"/>
              </a:rPr>
              <a:t>  bal </a:t>
            </a:r>
            <a:r>
              <a:rPr lang="en-US" sz="200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 bal - amt;</a:t>
            </a:r>
            <a:endParaRPr lang="en-US" sz="2000">
              <a:solidFill>
                <a:srgbClr val="FF3300"/>
              </a:solidFill>
              <a:latin typeface="Courier New" pitchFamily="1" charset="0"/>
            </a:endParaRPr>
          </a:p>
          <a:p>
            <a:pPr algn="l" eaLnBrk="0" hangingPunct="0">
              <a:spcBef>
                <a:spcPct val="0"/>
              </a:spcBef>
            </a:pPr>
            <a:r>
              <a:rPr lang="en-US" sz="2000">
                <a:solidFill>
                  <a:srgbClr val="FF3300"/>
                </a:solidFill>
                <a:latin typeface="Courier New" pitchFamily="1" charset="0"/>
              </a:rPr>
              <a:t>end;</a:t>
            </a:r>
          </a:p>
        </p:txBody>
      </p:sp>
      <p:sp>
        <p:nvSpPr>
          <p:cNvPr id="406533" name="Text Box 5"/>
          <p:cNvSpPr txBox="1">
            <a:spLocks noChangeArrowheads="1"/>
          </p:cNvSpPr>
          <p:nvPr/>
        </p:nvSpPr>
        <p:spPr bwMode="auto">
          <a:xfrm>
            <a:off x="4953000" y="4225925"/>
            <a:ext cx="3581400" cy="1641475"/>
          </a:xfrm>
          <a:prstGeom prst="rect">
            <a:avLst/>
          </a:prstGeom>
          <a:solidFill>
            <a:srgbClr val="CCFFFF"/>
          </a:solidFill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algn="l" eaLnBrk="0" hangingPunct="0">
              <a:spcBef>
                <a:spcPct val="0"/>
              </a:spcBef>
            </a:pPr>
            <a:r>
              <a:rPr lang="en-US" sz="2000">
                <a:latin typeface="Courier New" pitchFamily="1" charset="0"/>
              </a:rPr>
              <a:t>Deposit-P (amt)</a:t>
            </a:r>
            <a:r>
              <a:rPr lang="en-US" sz="2000">
                <a:latin typeface="Courier New" pitchFamily="1" charset="0"/>
                <a:sym typeface="Wingdings" pitchFamily="1" charset="2"/>
              </a:rPr>
              <a:t>;</a:t>
            </a:r>
            <a:endParaRPr lang="en-US" sz="2000">
              <a:latin typeface="Courier New" pitchFamily="1" charset="0"/>
            </a:endParaRPr>
          </a:p>
          <a:p>
            <a:pPr algn="l" eaLnBrk="0" hangingPunct="0">
              <a:spcBef>
                <a:spcPct val="0"/>
              </a:spcBef>
            </a:pPr>
            <a:r>
              <a:rPr lang="en-US" sz="2000">
                <a:latin typeface="Courier New" pitchFamily="1" charset="0"/>
              </a:rPr>
              <a:t>begin</a:t>
            </a:r>
          </a:p>
          <a:p>
            <a:pPr algn="l" eaLnBrk="0" hangingPunct="0">
              <a:spcBef>
                <a:spcPct val="0"/>
              </a:spcBef>
            </a:pPr>
            <a:r>
              <a:rPr lang="en-US" sz="2000">
                <a:latin typeface="Courier New" pitchFamily="1" charset="0"/>
              </a:rPr>
              <a:t>  check balance; </a:t>
            </a:r>
          </a:p>
          <a:p>
            <a:pPr algn="l" eaLnBrk="0" hangingPunct="0">
              <a:spcBef>
                <a:spcPct val="0"/>
              </a:spcBef>
            </a:pPr>
            <a:r>
              <a:rPr lang="en-US" sz="2000">
                <a:solidFill>
                  <a:srgbClr val="FF3300"/>
                </a:solidFill>
                <a:latin typeface="Courier New" pitchFamily="1" charset="0"/>
              </a:rPr>
              <a:t>  </a:t>
            </a:r>
            <a:r>
              <a:rPr lang="en-US" sz="2000">
                <a:latin typeface="Courier New" pitchFamily="1" charset="0"/>
              </a:rPr>
              <a:t>bal </a:t>
            </a:r>
            <a:r>
              <a:rPr lang="en-US" sz="2000">
                <a:latin typeface="Courier New" pitchFamily="1" charset="0"/>
                <a:sym typeface="Wingdings" pitchFamily="1" charset="2"/>
              </a:rPr>
              <a:t> bal + amt;</a:t>
            </a:r>
            <a:endParaRPr lang="en-US" sz="2000">
              <a:solidFill>
                <a:srgbClr val="FF3300"/>
              </a:solidFill>
              <a:latin typeface="Courier New" pitchFamily="1" charset="0"/>
            </a:endParaRPr>
          </a:p>
          <a:p>
            <a:pPr algn="l" eaLnBrk="0" hangingPunct="0">
              <a:spcBef>
                <a:spcPct val="0"/>
              </a:spcBef>
            </a:pPr>
            <a:r>
              <a:rPr lang="en-US" sz="2000">
                <a:latin typeface="Courier New" pitchFamily="1" charset="0"/>
              </a:rPr>
              <a:t>end;</a:t>
            </a:r>
          </a:p>
        </p:txBody>
      </p:sp>
      <p:sp>
        <p:nvSpPr>
          <p:cNvPr id="406534" name="Rectangle 6"/>
          <p:cNvSpPr>
            <a:spLocks noChangeArrowheads="1"/>
          </p:cNvSpPr>
          <p:nvPr/>
        </p:nvSpPr>
        <p:spPr bwMode="auto">
          <a:xfrm>
            <a:off x="609600" y="3505200"/>
            <a:ext cx="7796213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347663" indent="-347663" algn="l" eaLnBrk="0" hangingPunct="0">
              <a:buClr>
                <a:srgbClr val="000099"/>
              </a:buClr>
              <a:buSzPct val="90000"/>
              <a:buFont typeface="Wingdings" pitchFamily="1" charset="2"/>
              <a:buChar char="q"/>
            </a:pPr>
            <a:r>
              <a:rPr lang="en-US" sz="2800">
                <a:solidFill>
                  <a:srgbClr val="000099"/>
                </a:solidFill>
              </a:rPr>
              <a:t>Deposit and Withdrawal Processes</a:t>
            </a:r>
          </a:p>
        </p:txBody>
      </p:sp>
      <p:graphicFrame>
        <p:nvGraphicFramePr>
          <p:cNvPr id="406578" name="Group 50"/>
          <p:cNvGraphicFramePr>
            <a:graphicFrameLocks noGrp="1"/>
          </p:cNvGraphicFramePr>
          <p:nvPr/>
        </p:nvGraphicFramePr>
        <p:xfrm>
          <a:off x="1143000" y="1905000"/>
          <a:ext cx="7239000" cy="1295400"/>
        </p:xfrm>
        <a:graphic>
          <a:graphicData uri="http://schemas.openxmlformats.org/drawingml/2006/table">
            <a:tbl>
              <a:tblPr/>
              <a:tblGrid>
                <a:gridCol w="1524000"/>
                <a:gridCol w="2057400"/>
                <a:gridCol w="1371600"/>
                <a:gridCol w="2286000"/>
              </a:tblGrid>
              <a:tr h="431800">
                <a:tc grid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B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ANK</a:t>
                      </a: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-A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CCOUNT-DB</a:t>
                      </a:r>
                    </a:p>
                  </a:txBody>
                  <a:tcPr marL="182880" marR="18288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Account #</a:t>
                      </a:r>
                    </a:p>
                  </a:txBody>
                  <a:tcPr marL="182880" marR="18288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Name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Balance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Other Info…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2201-1022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Albert Bank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5000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… 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6532" grpId="0" animBg="1"/>
      <p:bldP spid="406533" grpId="0" animBg="1"/>
      <p:bldP spid="40653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Normal Operations (1/2)</a:t>
            </a:r>
          </a:p>
        </p:txBody>
      </p:sp>
      <p:sp>
        <p:nvSpPr>
          <p:cNvPr id="419873" name="Text Box 33"/>
          <p:cNvSpPr txBox="1">
            <a:spLocks noChangeArrowheads="1"/>
          </p:cNvSpPr>
          <p:nvPr/>
        </p:nvSpPr>
        <p:spPr bwMode="auto">
          <a:xfrm>
            <a:off x="1066800" y="1281113"/>
            <a:ext cx="2819400" cy="1031875"/>
          </a:xfrm>
          <a:prstGeom prst="rect">
            <a:avLst/>
          </a:prstGeom>
          <a:solidFill>
            <a:srgbClr val="99CC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algn="l" eaLnBrk="0" hangingPunct="0">
              <a:spcBef>
                <a:spcPct val="0"/>
              </a:spcBef>
            </a:pPr>
            <a:r>
              <a:rPr lang="en-US" sz="2000">
                <a:latin typeface="Courier New" pitchFamily="1" charset="0"/>
              </a:rPr>
              <a:t>Bank-Account-DB</a:t>
            </a:r>
          </a:p>
          <a:p>
            <a:pPr algn="l" eaLnBrk="0" hangingPunct="0">
              <a:spcBef>
                <a:spcPct val="0"/>
              </a:spcBef>
            </a:pPr>
            <a:r>
              <a:rPr lang="en-US" sz="2000">
                <a:latin typeface="Courier New" pitchFamily="1" charset="0"/>
              </a:rPr>
              <a:t>2201-1022</a:t>
            </a:r>
          </a:p>
          <a:p>
            <a:pPr algn="l" eaLnBrk="0" hangingPunct="0">
              <a:spcBef>
                <a:spcPct val="0"/>
              </a:spcBef>
            </a:pPr>
            <a:r>
              <a:rPr lang="en-US" sz="2000">
                <a:latin typeface="Courier New" pitchFamily="1" charset="0"/>
              </a:rPr>
              <a:t>5000 </a:t>
            </a:r>
          </a:p>
        </p:txBody>
      </p:sp>
      <p:grpSp>
        <p:nvGrpSpPr>
          <p:cNvPr id="419960" name="Group 120"/>
          <p:cNvGrpSpPr>
            <a:grpSpLocks/>
          </p:cNvGrpSpPr>
          <p:nvPr/>
        </p:nvGrpSpPr>
        <p:grpSpPr bwMode="auto">
          <a:xfrm>
            <a:off x="3962400" y="1281113"/>
            <a:ext cx="4495800" cy="422275"/>
            <a:chOff x="2496" y="912"/>
            <a:chExt cx="2832" cy="266"/>
          </a:xfrm>
        </p:grpSpPr>
        <p:sp>
          <p:nvSpPr>
            <p:cNvPr id="419875" name="Text Box 35"/>
            <p:cNvSpPr txBox="1">
              <a:spLocks noChangeArrowheads="1"/>
            </p:cNvSpPr>
            <p:nvPr/>
          </p:nvSpPr>
          <p:spPr bwMode="auto">
            <a:xfrm>
              <a:off x="3264" y="912"/>
              <a:ext cx="2064" cy="266"/>
            </a:xfrm>
            <a:prstGeom prst="rect">
              <a:avLst/>
            </a:prstGeom>
            <a:solidFill>
              <a:srgbClr val="FFFF99"/>
            </a:solidFill>
            <a:ln w="25400">
              <a:solidFill>
                <a:srgbClr val="FF3300"/>
              </a:solidFill>
              <a:miter lim="800000"/>
              <a:headEnd/>
              <a:tailEnd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r>
                <a:rPr lang="en-US" sz="2000">
                  <a:solidFill>
                    <a:srgbClr val="FF3300"/>
                  </a:solidFill>
                  <a:latin typeface="Courier New" pitchFamily="1" charset="0"/>
                </a:rPr>
                <a:t>Withdraw-P(1000)</a:t>
              </a:r>
              <a:r>
                <a:rPr lang="en-US" sz="2000">
                  <a:solidFill>
                    <a:srgbClr val="FF3300"/>
                  </a:solidFill>
                  <a:latin typeface="Courier New" pitchFamily="1" charset="0"/>
                  <a:sym typeface="Wingdings" pitchFamily="1" charset="2"/>
                </a:rPr>
                <a:t>;</a:t>
              </a:r>
              <a:endParaRPr lang="en-US" sz="2000">
                <a:latin typeface="Courier New" pitchFamily="1" charset="0"/>
              </a:endParaRPr>
            </a:p>
          </p:txBody>
        </p:sp>
        <p:sp>
          <p:nvSpPr>
            <p:cNvPr id="419876" name="Line 36"/>
            <p:cNvSpPr>
              <a:spLocks noChangeShapeType="1"/>
            </p:cNvSpPr>
            <p:nvPr/>
          </p:nvSpPr>
          <p:spPr bwMode="auto">
            <a:xfrm flipH="1">
              <a:off x="2496" y="1056"/>
              <a:ext cx="768" cy="0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/>
              <a:tailEnd type="stealth" w="lg" len="lg"/>
            </a:ln>
            <a:effectLst/>
          </p:spPr>
          <p:txBody>
            <a:bodyPr lIns="45720" rIns="4572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19961" name="Group 121"/>
          <p:cNvGrpSpPr>
            <a:grpSpLocks/>
          </p:cNvGrpSpPr>
          <p:nvPr/>
        </p:nvGrpSpPr>
        <p:grpSpPr bwMode="auto">
          <a:xfrm>
            <a:off x="3962400" y="1966913"/>
            <a:ext cx="4267200" cy="422275"/>
            <a:chOff x="2496" y="1344"/>
            <a:chExt cx="2688" cy="266"/>
          </a:xfrm>
        </p:grpSpPr>
        <p:sp>
          <p:nvSpPr>
            <p:cNvPr id="419874" name="Text Box 34"/>
            <p:cNvSpPr txBox="1">
              <a:spLocks noChangeArrowheads="1"/>
            </p:cNvSpPr>
            <p:nvPr/>
          </p:nvSpPr>
          <p:spPr bwMode="auto">
            <a:xfrm>
              <a:off x="3264" y="1344"/>
              <a:ext cx="1920" cy="266"/>
            </a:xfrm>
            <a:prstGeom prst="rect">
              <a:avLst/>
            </a:prstGeom>
            <a:solidFill>
              <a:srgbClr val="CCFF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r>
                <a:rPr lang="en-US" sz="2000">
                  <a:latin typeface="Courier New" pitchFamily="1" charset="0"/>
                </a:rPr>
                <a:t>Deposit-P(2000)</a:t>
              </a:r>
              <a:r>
                <a:rPr lang="en-US" sz="2000">
                  <a:latin typeface="Courier New" pitchFamily="1" charset="0"/>
                  <a:sym typeface="Wingdings" pitchFamily="1" charset="2"/>
                </a:rPr>
                <a:t>;</a:t>
              </a:r>
              <a:endParaRPr lang="en-US" sz="2000">
                <a:latin typeface="Courier New" pitchFamily="1" charset="0"/>
              </a:endParaRPr>
            </a:p>
          </p:txBody>
        </p:sp>
        <p:sp>
          <p:nvSpPr>
            <p:cNvPr id="419877" name="Line 37"/>
            <p:cNvSpPr>
              <a:spLocks noChangeShapeType="1"/>
            </p:cNvSpPr>
            <p:nvPr/>
          </p:nvSpPr>
          <p:spPr bwMode="auto">
            <a:xfrm flipH="1">
              <a:off x="2496" y="1440"/>
              <a:ext cx="76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  <a:effectLst/>
          </p:spPr>
          <p:txBody>
            <a:bodyPr lIns="45720" rIns="4572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19878" name="Text Box 38"/>
          <p:cNvSpPr txBox="1">
            <a:spLocks noChangeArrowheads="1"/>
          </p:cNvSpPr>
          <p:nvPr/>
        </p:nvSpPr>
        <p:spPr bwMode="auto">
          <a:xfrm>
            <a:off x="4267200" y="1143000"/>
            <a:ext cx="609600" cy="366713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r>
              <a:rPr lang="en-US" sz="1800" i="1">
                <a:solidFill>
                  <a:schemeClr val="accent2"/>
                </a:solidFill>
              </a:rPr>
              <a:t>T</a:t>
            </a:r>
            <a:r>
              <a:rPr lang="en-US" sz="1800" i="1" baseline="-25000">
                <a:solidFill>
                  <a:schemeClr val="accent2"/>
                </a:solidFill>
              </a:rPr>
              <a:t>W</a:t>
            </a:r>
          </a:p>
        </p:txBody>
      </p:sp>
      <p:sp>
        <p:nvSpPr>
          <p:cNvPr id="419879" name="Text Box 39"/>
          <p:cNvSpPr txBox="1">
            <a:spLocks noChangeArrowheads="1"/>
          </p:cNvSpPr>
          <p:nvPr/>
        </p:nvSpPr>
        <p:spPr bwMode="auto">
          <a:xfrm>
            <a:off x="4267200" y="1752600"/>
            <a:ext cx="609600" cy="366713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r>
              <a:rPr lang="en-US" sz="1800" i="1"/>
              <a:t>T</a:t>
            </a:r>
            <a:r>
              <a:rPr lang="en-US" sz="1800" i="1" baseline="-25000"/>
              <a:t>D</a:t>
            </a:r>
          </a:p>
        </p:txBody>
      </p:sp>
      <p:graphicFrame>
        <p:nvGraphicFramePr>
          <p:cNvPr id="419980" name="Group 140"/>
          <p:cNvGraphicFramePr>
            <a:graphicFrameLocks noGrp="1"/>
          </p:cNvGraphicFramePr>
          <p:nvPr/>
        </p:nvGraphicFramePr>
        <p:xfrm>
          <a:off x="1066800" y="3276600"/>
          <a:ext cx="7010400" cy="2381250"/>
        </p:xfrm>
        <a:graphic>
          <a:graphicData uri="http://schemas.openxmlformats.org/drawingml/2006/table">
            <a:tbl>
              <a:tblPr/>
              <a:tblGrid>
                <a:gridCol w="762000"/>
                <a:gridCol w="2552700"/>
                <a:gridCol w="2552700"/>
                <a:gridCol w="11430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Time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1" charset="0"/>
                        </a:rPr>
                        <a:t> Withdraw-P(1000)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Courier New" pitchFamily="1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1" charset="0"/>
                        </a:rPr>
                        <a:t>Deposit(2000)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1" charset="0"/>
                        </a:rPr>
                        <a:t>Balance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T</a:t>
                      </a:r>
                      <a:r>
                        <a:rPr kumimoji="0" lang="en-US" sz="1600" b="1" i="1" u="none" strike="noStrike" cap="none" normalizeH="0" baseline="-2500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W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1" charset="0"/>
                        </a:rPr>
                        <a:t>Check balance [5000]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Courier New" pitchFamily="1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5000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T</a:t>
                      </a:r>
                      <a:r>
                        <a:rPr kumimoji="0" lang="en-US" sz="1600" b="1" i="1" u="none" strike="noStrike" cap="none" normalizeH="0" baseline="-2500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W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+1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1" charset="0"/>
                        </a:rPr>
                        <a:t>Bal 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1" charset="0"/>
                          <a:sym typeface="Wingdings" pitchFamily="1" charset="2"/>
                        </a:rPr>
                        <a:t> Bal – 1000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Courier New" pitchFamily="1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Courier New" pitchFamily="1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4000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...</a:t>
                      </a:r>
                      <a:endParaRPr kumimoji="0" lang="en-US" sz="1600" b="1" i="1" u="none" strike="noStrike" cap="none" normalizeH="0" baseline="-2500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Courier New" pitchFamily="1" charset="0"/>
                      </a:endParaRP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1" charset="0"/>
                        </a:rPr>
                        <a:t>  . . .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1" charset="0"/>
                        </a:rPr>
                        <a:t> . . .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4000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T</a:t>
                      </a:r>
                      <a:r>
                        <a:rPr kumimoji="0" lang="en-US" sz="1600" b="1" i="1" u="none" strike="noStrike" cap="none" normalizeH="0" baseline="-2500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Courier New" pitchFamily="1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1" charset="0"/>
                        </a:rPr>
                        <a:t>Check balance [4000]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4000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T</a:t>
                      </a:r>
                      <a:r>
                        <a:rPr kumimoji="0" lang="en-US" sz="1600" b="1" i="1" u="none" strike="noStrike" cap="none" normalizeH="0" baseline="-2500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D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+1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Courier New" pitchFamily="1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1" charset="0"/>
                        </a:rPr>
                        <a:t>Bal 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1" charset="0"/>
                          <a:sym typeface="Wingdings" pitchFamily="1" charset="2"/>
                        </a:rPr>
                        <a:t> Bal + 2000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1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6000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19951" name="Text Box 111"/>
          <p:cNvSpPr txBox="1">
            <a:spLocks noChangeArrowheads="1"/>
          </p:cNvSpPr>
          <p:nvPr/>
        </p:nvSpPr>
        <p:spPr bwMode="auto">
          <a:xfrm>
            <a:off x="685800" y="2590800"/>
            <a:ext cx="3124200" cy="457200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r>
              <a:rPr lang="en-US"/>
              <a:t>If  (</a:t>
            </a:r>
            <a:r>
              <a:rPr lang="en-US" i="1"/>
              <a:t>T</a:t>
            </a:r>
            <a:r>
              <a:rPr lang="en-US" i="1" baseline="-25000"/>
              <a:t>W</a:t>
            </a:r>
            <a:r>
              <a:rPr lang="en-US"/>
              <a:t> &lt; </a:t>
            </a:r>
            <a:r>
              <a:rPr lang="en-US" i="1"/>
              <a:t>T</a:t>
            </a:r>
            <a:r>
              <a:rPr lang="en-US" i="1" baseline="-25000"/>
              <a:t>D</a:t>
            </a:r>
            <a:r>
              <a:rPr lang="en-US"/>
              <a:t>),  then</a:t>
            </a:r>
          </a:p>
        </p:txBody>
      </p:sp>
      <p:sp>
        <p:nvSpPr>
          <p:cNvPr id="419981" name="AutoShape 141"/>
          <p:cNvSpPr>
            <a:spLocks noChangeArrowheads="1"/>
          </p:cNvSpPr>
          <p:nvPr/>
        </p:nvSpPr>
        <p:spPr bwMode="auto">
          <a:xfrm>
            <a:off x="7467600" y="5562600"/>
            <a:ext cx="1371600" cy="762000"/>
          </a:xfrm>
          <a:prstGeom prst="wedgeRoundRectCallout">
            <a:avLst>
              <a:gd name="adj1" fmla="val -40741"/>
              <a:gd name="adj2" fmla="val -69167"/>
              <a:gd name="adj3" fmla="val 16667"/>
            </a:avLst>
          </a:prstGeom>
          <a:solidFill>
            <a:srgbClr val="CCFFFF"/>
          </a:solidFill>
          <a:ln w="25400">
            <a:solidFill>
              <a:schemeClr val="tx1"/>
            </a:solidFill>
            <a:miter lim="800000"/>
            <a:headEnd/>
            <a:tailEnd type="none" w="lg" len="lg"/>
          </a:ln>
          <a:effectLst/>
        </p:spPr>
        <p:txBody>
          <a:bodyPr lIns="45720" rIns="45720">
            <a:prstTxWarp prst="textNoShape">
              <a:avLst/>
            </a:prstTxWarp>
          </a:bodyPr>
          <a:lstStyle/>
          <a:p>
            <a:r>
              <a:rPr lang="en-US" sz="2000"/>
              <a:t>Correct balance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9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19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419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8" grpId="0"/>
      <p:bldP spid="419879" grpId="0"/>
      <p:bldP spid="419951" grpId="0"/>
      <p:bldP spid="41998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Normal Operations (2/2)</a:t>
            </a:r>
          </a:p>
        </p:txBody>
      </p:sp>
      <p:sp>
        <p:nvSpPr>
          <p:cNvPr id="421891" name="Text Box 3"/>
          <p:cNvSpPr txBox="1">
            <a:spLocks noChangeArrowheads="1"/>
          </p:cNvSpPr>
          <p:nvPr/>
        </p:nvSpPr>
        <p:spPr bwMode="auto">
          <a:xfrm>
            <a:off x="1066800" y="1281113"/>
            <a:ext cx="2819400" cy="1031875"/>
          </a:xfrm>
          <a:prstGeom prst="rect">
            <a:avLst/>
          </a:prstGeom>
          <a:solidFill>
            <a:srgbClr val="99CC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algn="l" eaLnBrk="0" hangingPunct="0">
              <a:spcBef>
                <a:spcPct val="0"/>
              </a:spcBef>
            </a:pPr>
            <a:r>
              <a:rPr lang="en-US" sz="2000">
                <a:latin typeface="Courier New" pitchFamily="1" charset="0"/>
              </a:rPr>
              <a:t>Bank-Account-DB</a:t>
            </a:r>
          </a:p>
          <a:p>
            <a:pPr algn="l" eaLnBrk="0" hangingPunct="0">
              <a:spcBef>
                <a:spcPct val="0"/>
              </a:spcBef>
            </a:pPr>
            <a:r>
              <a:rPr lang="en-US" sz="2000">
                <a:latin typeface="Courier New" pitchFamily="1" charset="0"/>
              </a:rPr>
              <a:t>2201-1022</a:t>
            </a:r>
          </a:p>
          <a:p>
            <a:pPr algn="l" eaLnBrk="0" hangingPunct="0">
              <a:spcBef>
                <a:spcPct val="0"/>
              </a:spcBef>
            </a:pPr>
            <a:r>
              <a:rPr lang="en-US" sz="2000">
                <a:latin typeface="Courier New" pitchFamily="1" charset="0"/>
              </a:rPr>
              <a:t>5000 </a:t>
            </a:r>
          </a:p>
        </p:txBody>
      </p:sp>
      <p:grpSp>
        <p:nvGrpSpPr>
          <p:cNvPr id="421892" name="Group 4"/>
          <p:cNvGrpSpPr>
            <a:grpSpLocks/>
          </p:cNvGrpSpPr>
          <p:nvPr/>
        </p:nvGrpSpPr>
        <p:grpSpPr bwMode="auto">
          <a:xfrm>
            <a:off x="3962400" y="1281113"/>
            <a:ext cx="4495800" cy="422275"/>
            <a:chOff x="2496" y="912"/>
            <a:chExt cx="2832" cy="266"/>
          </a:xfrm>
        </p:grpSpPr>
        <p:sp>
          <p:nvSpPr>
            <p:cNvPr id="421893" name="Text Box 5"/>
            <p:cNvSpPr txBox="1">
              <a:spLocks noChangeArrowheads="1"/>
            </p:cNvSpPr>
            <p:nvPr/>
          </p:nvSpPr>
          <p:spPr bwMode="auto">
            <a:xfrm>
              <a:off x="3264" y="912"/>
              <a:ext cx="2064" cy="266"/>
            </a:xfrm>
            <a:prstGeom prst="rect">
              <a:avLst/>
            </a:prstGeom>
            <a:solidFill>
              <a:srgbClr val="FFFF99"/>
            </a:solidFill>
            <a:ln w="25400">
              <a:solidFill>
                <a:srgbClr val="FF3300"/>
              </a:solidFill>
              <a:miter lim="800000"/>
              <a:headEnd/>
              <a:tailEnd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r>
                <a:rPr lang="en-US" sz="2000">
                  <a:solidFill>
                    <a:srgbClr val="FF3300"/>
                  </a:solidFill>
                  <a:latin typeface="Courier New" pitchFamily="1" charset="0"/>
                </a:rPr>
                <a:t>Withdraw-P(1000)</a:t>
              </a:r>
              <a:r>
                <a:rPr lang="en-US" sz="2000">
                  <a:solidFill>
                    <a:srgbClr val="FF3300"/>
                  </a:solidFill>
                  <a:latin typeface="Courier New" pitchFamily="1" charset="0"/>
                  <a:sym typeface="Wingdings" pitchFamily="1" charset="2"/>
                </a:rPr>
                <a:t>;</a:t>
              </a:r>
              <a:endParaRPr lang="en-US" sz="2000">
                <a:latin typeface="Courier New" pitchFamily="1" charset="0"/>
              </a:endParaRPr>
            </a:p>
          </p:txBody>
        </p:sp>
        <p:sp>
          <p:nvSpPr>
            <p:cNvPr id="421894" name="Line 6"/>
            <p:cNvSpPr>
              <a:spLocks noChangeShapeType="1"/>
            </p:cNvSpPr>
            <p:nvPr/>
          </p:nvSpPr>
          <p:spPr bwMode="auto">
            <a:xfrm flipH="1">
              <a:off x="2496" y="1056"/>
              <a:ext cx="768" cy="0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/>
              <a:tailEnd type="stealth" w="lg" len="lg"/>
            </a:ln>
            <a:effectLst/>
          </p:spPr>
          <p:txBody>
            <a:bodyPr lIns="45720" rIns="4572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21895" name="Group 7"/>
          <p:cNvGrpSpPr>
            <a:grpSpLocks/>
          </p:cNvGrpSpPr>
          <p:nvPr/>
        </p:nvGrpSpPr>
        <p:grpSpPr bwMode="auto">
          <a:xfrm>
            <a:off x="3962400" y="1966913"/>
            <a:ext cx="4267200" cy="422275"/>
            <a:chOff x="2496" y="1344"/>
            <a:chExt cx="2688" cy="266"/>
          </a:xfrm>
        </p:grpSpPr>
        <p:sp>
          <p:nvSpPr>
            <p:cNvPr id="421896" name="Text Box 8"/>
            <p:cNvSpPr txBox="1">
              <a:spLocks noChangeArrowheads="1"/>
            </p:cNvSpPr>
            <p:nvPr/>
          </p:nvSpPr>
          <p:spPr bwMode="auto">
            <a:xfrm>
              <a:off x="3264" y="1344"/>
              <a:ext cx="1920" cy="266"/>
            </a:xfrm>
            <a:prstGeom prst="rect">
              <a:avLst/>
            </a:prstGeom>
            <a:solidFill>
              <a:srgbClr val="CCFF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r>
                <a:rPr lang="en-US" sz="2000">
                  <a:latin typeface="Courier New" pitchFamily="1" charset="0"/>
                </a:rPr>
                <a:t>Deposit-P(2000)</a:t>
              </a:r>
              <a:r>
                <a:rPr lang="en-US" sz="2000">
                  <a:latin typeface="Courier New" pitchFamily="1" charset="0"/>
                  <a:sym typeface="Wingdings" pitchFamily="1" charset="2"/>
                </a:rPr>
                <a:t>;</a:t>
              </a:r>
              <a:endParaRPr lang="en-US" sz="2000">
                <a:latin typeface="Courier New" pitchFamily="1" charset="0"/>
              </a:endParaRPr>
            </a:p>
          </p:txBody>
        </p:sp>
        <p:sp>
          <p:nvSpPr>
            <p:cNvPr id="421897" name="Line 9"/>
            <p:cNvSpPr>
              <a:spLocks noChangeShapeType="1"/>
            </p:cNvSpPr>
            <p:nvPr/>
          </p:nvSpPr>
          <p:spPr bwMode="auto">
            <a:xfrm flipH="1">
              <a:off x="2496" y="1440"/>
              <a:ext cx="76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  <a:effectLst/>
          </p:spPr>
          <p:txBody>
            <a:bodyPr lIns="45720" rIns="4572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21898" name="Text Box 10"/>
          <p:cNvSpPr txBox="1">
            <a:spLocks noChangeArrowheads="1"/>
          </p:cNvSpPr>
          <p:nvPr/>
        </p:nvSpPr>
        <p:spPr bwMode="auto">
          <a:xfrm>
            <a:off x="4267200" y="1143000"/>
            <a:ext cx="609600" cy="366713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r>
              <a:rPr lang="en-US" sz="1800" i="1">
                <a:solidFill>
                  <a:schemeClr val="accent2"/>
                </a:solidFill>
              </a:rPr>
              <a:t>T</a:t>
            </a:r>
            <a:r>
              <a:rPr lang="en-US" sz="1800" i="1" baseline="-25000">
                <a:solidFill>
                  <a:schemeClr val="accent2"/>
                </a:solidFill>
              </a:rPr>
              <a:t>W</a:t>
            </a:r>
          </a:p>
        </p:txBody>
      </p:sp>
      <p:sp>
        <p:nvSpPr>
          <p:cNvPr id="421899" name="Text Box 11"/>
          <p:cNvSpPr txBox="1">
            <a:spLocks noChangeArrowheads="1"/>
          </p:cNvSpPr>
          <p:nvPr/>
        </p:nvSpPr>
        <p:spPr bwMode="auto">
          <a:xfrm>
            <a:off x="4267200" y="1752600"/>
            <a:ext cx="609600" cy="366713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r>
              <a:rPr lang="en-US" sz="1800" i="1"/>
              <a:t>T</a:t>
            </a:r>
            <a:r>
              <a:rPr lang="en-US" sz="1800" i="1" baseline="-25000"/>
              <a:t>D</a:t>
            </a:r>
          </a:p>
        </p:txBody>
      </p:sp>
      <p:graphicFrame>
        <p:nvGraphicFramePr>
          <p:cNvPr id="421939" name="Group 51"/>
          <p:cNvGraphicFramePr>
            <a:graphicFrameLocks noGrp="1"/>
          </p:cNvGraphicFramePr>
          <p:nvPr/>
        </p:nvGraphicFramePr>
        <p:xfrm>
          <a:off x="1066800" y="3257550"/>
          <a:ext cx="7010400" cy="2381250"/>
        </p:xfrm>
        <a:graphic>
          <a:graphicData uri="http://schemas.openxmlformats.org/drawingml/2006/table">
            <a:tbl>
              <a:tblPr/>
              <a:tblGrid>
                <a:gridCol w="762000"/>
                <a:gridCol w="2552700"/>
                <a:gridCol w="2552700"/>
                <a:gridCol w="11430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Time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1" charset="0"/>
                        </a:rPr>
                        <a:t> Withdraw-P(1000)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Courier New" pitchFamily="1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1" charset="0"/>
                        </a:rPr>
                        <a:t>Deposit(2000)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1" charset="0"/>
                        </a:rPr>
                        <a:t>Balance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T</a:t>
                      </a:r>
                      <a:r>
                        <a:rPr kumimoji="0" lang="en-US" sz="1600" b="1" i="1" u="none" strike="noStrike" cap="none" normalizeH="0" baseline="-2500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Courier New" pitchFamily="1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1" charset="0"/>
                        </a:rPr>
                        <a:t>Check balance [5000]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5000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T</a:t>
                      </a:r>
                      <a:r>
                        <a:rPr kumimoji="0" lang="en-US" sz="1600" b="1" i="1" u="none" strike="noStrike" cap="none" normalizeH="0" baseline="-2500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D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+1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Courier New" pitchFamily="1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1" charset="0"/>
                        </a:rPr>
                        <a:t>Bal 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1" charset="0"/>
                          <a:sym typeface="Wingdings" pitchFamily="1" charset="2"/>
                        </a:rPr>
                        <a:t> Bal + 2000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1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7000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...</a:t>
                      </a:r>
                      <a:endParaRPr kumimoji="0" lang="en-US" sz="1600" b="1" i="1" u="none" strike="noStrike" cap="none" normalizeH="0" baseline="-2500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Courier New" pitchFamily="1" charset="0"/>
                      </a:endParaRP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1" charset="0"/>
                        </a:rPr>
                        <a:t>  . . .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1" charset="0"/>
                        </a:rPr>
                        <a:t> . . .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7000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T</a:t>
                      </a:r>
                      <a:r>
                        <a:rPr kumimoji="0" lang="en-US" sz="1600" b="1" i="1" u="none" strike="noStrike" cap="none" normalizeH="0" baseline="-2500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W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1" charset="0"/>
                        </a:rPr>
                        <a:t>Check balance [7000]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1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7000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T</a:t>
                      </a:r>
                      <a:r>
                        <a:rPr kumimoji="0" lang="en-US" sz="1600" b="1" i="1" u="none" strike="noStrike" cap="none" normalizeH="0" baseline="-2500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W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+1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1" charset="0"/>
                        </a:rPr>
                        <a:t>Bal 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1" charset="0"/>
                          <a:sym typeface="Wingdings" pitchFamily="1" charset="2"/>
                        </a:rPr>
                        <a:t> Bal – 1000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Courier New" pitchFamily="1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1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6000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21937" name="Text Box 49"/>
          <p:cNvSpPr txBox="1">
            <a:spLocks noChangeArrowheads="1"/>
          </p:cNvSpPr>
          <p:nvPr/>
        </p:nvSpPr>
        <p:spPr bwMode="auto">
          <a:xfrm>
            <a:off x="685800" y="2571750"/>
            <a:ext cx="3124200" cy="457200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r>
              <a:rPr lang="en-US"/>
              <a:t>If  (</a:t>
            </a:r>
            <a:r>
              <a:rPr lang="en-US" i="1"/>
              <a:t>T</a:t>
            </a:r>
            <a:r>
              <a:rPr lang="en-US" i="1" baseline="-25000"/>
              <a:t>W</a:t>
            </a:r>
            <a:r>
              <a:rPr lang="en-US"/>
              <a:t> &gt; </a:t>
            </a:r>
            <a:r>
              <a:rPr lang="en-US" i="1"/>
              <a:t>T</a:t>
            </a:r>
            <a:r>
              <a:rPr lang="en-US" i="1" baseline="-25000"/>
              <a:t>D</a:t>
            </a:r>
            <a:r>
              <a:rPr lang="en-US"/>
              <a:t>),  then</a:t>
            </a:r>
          </a:p>
        </p:txBody>
      </p:sp>
      <p:sp>
        <p:nvSpPr>
          <p:cNvPr id="421940" name="AutoShape 52"/>
          <p:cNvSpPr>
            <a:spLocks noChangeArrowheads="1"/>
          </p:cNvSpPr>
          <p:nvPr/>
        </p:nvSpPr>
        <p:spPr bwMode="auto">
          <a:xfrm>
            <a:off x="7467600" y="5562600"/>
            <a:ext cx="1371600" cy="762000"/>
          </a:xfrm>
          <a:prstGeom prst="wedgeRoundRectCallout">
            <a:avLst>
              <a:gd name="adj1" fmla="val -40741"/>
              <a:gd name="adj2" fmla="val -69167"/>
              <a:gd name="adj3" fmla="val 16667"/>
            </a:avLst>
          </a:prstGeom>
          <a:solidFill>
            <a:srgbClr val="CCFFFF"/>
          </a:solidFill>
          <a:ln w="25400">
            <a:solidFill>
              <a:schemeClr val="tx1"/>
            </a:solidFill>
            <a:miter lim="800000"/>
            <a:headEnd/>
            <a:tailEnd type="none" w="lg" len="lg"/>
          </a:ln>
          <a:effectLst/>
        </p:spPr>
        <p:txBody>
          <a:bodyPr lIns="45720" rIns="45720">
            <a:prstTxWarp prst="textNoShape">
              <a:avLst/>
            </a:prstTxWarp>
          </a:bodyPr>
          <a:lstStyle/>
          <a:p>
            <a:r>
              <a:rPr lang="en-US" sz="2000"/>
              <a:t>Correct balance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421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1937" grpId="0"/>
      <p:bldP spid="42194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Concurrency Issue (1/4)</a:t>
            </a:r>
          </a:p>
        </p:txBody>
      </p:sp>
      <p:sp>
        <p:nvSpPr>
          <p:cNvPr id="389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1988" y="1447800"/>
            <a:ext cx="7796212" cy="1066800"/>
          </a:xfrm>
        </p:spPr>
        <p:txBody>
          <a:bodyPr/>
          <a:lstStyle/>
          <a:p>
            <a:pPr>
              <a:buFont typeface="Wingdings" pitchFamily="1" charset="2"/>
              <a:buNone/>
            </a:pPr>
            <a:r>
              <a:rPr lang="en-US"/>
              <a:t> 	But… What if two processes accesses the </a:t>
            </a:r>
            <a:br>
              <a:rPr lang="en-US"/>
            </a:br>
            <a:r>
              <a:rPr lang="en-US" i="1"/>
              <a:t>same database record</a:t>
            </a:r>
            <a:r>
              <a:rPr lang="en-US"/>
              <a:t> </a:t>
            </a:r>
            <a:r>
              <a:rPr lang="en-US" i="1">
                <a:solidFill>
                  <a:schemeClr val="accent2"/>
                </a:solidFill>
              </a:rPr>
              <a:t>at the same time</a:t>
            </a:r>
            <a:r>
              <a:rPr lang="en-US"/>
              <a:t>?</a:t>
            </a:r>
          </a:p>
        </p:txBody>
      </p:sp>
      <p:sp>
        <p:nvSpPr>
          <p:cNvPr id="389154" name="Rectangle 34"/>
          <p:cNvSpPr>
            <a:spLocks noChangeArrowheads="1"/>
          </p:cNvSpPr>
          <p:nvPr/>
        </p:nvSpPr>
        <p:spPr bwMode="auto">
          <a:xfrm>
            <a:off x="661988" y="3200400"/>
            <a:ext cx="7796212" cy="1447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347663" indent="-347663" algn="l" eaLnBrk="0" hangingPunct="0">
              <a:buClr>
                <a:srgbClr val="000099"/>
              </a:buClr>
              <a:buSzPct val="90000"/>
              <a:buFont typeface="Wingdings" pitchFamily="1" charset="2"/>
              <a:buChar char="q"/>
            </a:pPr>
            <a:r>
              <a:rPr lang="en-US" sz="2800">
                <a:solidFill>
                  <a:srgbClr val="000099"/>
                </a:solidFill>
              </a:rPr>
              <a:t>Which process get access first? </a:t>
            </a:r>
          </a:p>
          <a:p>
            <a:pPr marL="347663" indent="-347663" algn="l" eaLnBrk="0" hangingPunct="0">
              <a:buClr>
                <a:srgbClr val="000099"/>
              </a:buClr>
              <a:buSzPct val="90000"/>
              <a:buFont typeface="Wingdings" pitchFamily="1" charset="2"/>
              <a:buChar char="q"/>
            </a:pPr>
            <a:r>
              <a:rPr lang="en-US" sz="2800">
                <a:solidFill>
                  <a:srgbClr val="000099"/>
                </a:solidFill>
              </a:rPr>
              <a:t>Does it matter?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Concurrency Problem (2/4)</a:t>
            </a:r>
          </a:p>
        </p:txBody>
      </p:sp>
      <p:sp>
        <p:nvSpPr>
          <p:cNvPr id="425987" name="Text Box 3"/>
          <p:cNvSpPr txBox="1">
            <a:spLocks noChangeArrowheads="1"/>
          </p:cNvSpPr>
          <p:nvPr/>
        </p:nvSpPr>
        <p:spPr bwMode="auto">
          <a:xfrm>
            <a:off x="1066800" y="1447800"/>
            <a:ext cx="2819400" cy="1031875"/>
          </a:xfrm>
          <a:prstGeom prst="rect">
            <a:avLst/>
          </a:prstGeom>
          <a:solidFill>
            <a:srgbClr val="99CC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algn="l" eaLnBrk="0" hangingPunct="0">
              <a:spcBef>
                <a:spcPct val="0"/>
              </a:spcBef>
            </a:pPr>
            <a:r>
              <a:rPr lang="en-US" sz="2000">
                <a:latin typeface="Courier New" pitchFamily="1" charset="0"/>
              </a:rPr>
              <a:t>Bank-Account-DB</a:t>
            </a:r>
          </a:p>
          <a:p>
            <a:pPr algn="l" eaLnBrk="0" hangingPunct="0">
              <a:spcBef>
                <a:spcPct val="0"/>
              </a:spcBef>
            </a:pPr>
            <a:r>
              <a:rPr lang="en-US" sz="2000">
                <a:latin typeface="Courier New" pitchFamily="1" charset="0"/>
              </a:rPr>
              <a:t>2201-1022</a:t>
            </a:r>
          </a:p>
          <a:p>
            <a:pPr algn="l" eaLnBrk="0" hangingPunct="0">
              <a:spcBef>
                <a:spcPct val="0"/>
              </a:spcBef>
            </a:pPr>
            <a:r>
              <a:rPr lang="en-US" sz="2000">
                <a:latin typeface="Courier New" pitchFamily="1" charset="0"/>
              </a:rPr>
              <a:t>5000 </a:t>
            </a:r>
          </a:p>
        </p:txBody>
      </p:sp>
      <p:grpSp>
        <p:nvGrpSpPr>
          <p:cNvPr id="425988" name="Group 4"/>
          <p:cNvGrpSpPr>
            <a:grpSpLocks/>
          </p:cNvGrpSpPr>
          <p:nvPr/>
        </p:nvGrpSpPr>
        <p:grpSpPr bwMode="auto">
          <a:xfrm>
            <a:off x="3962400" y="1447800"/>
            <a:ext cx="4495800" cy="422275"/>
            <a:chOff x="2496" y="912"/>
            <a:chExt cx="2832" cy="266"/>
          </a:xfrm>
        </p:grpSpPr>
        <p:sp>
          <p:nvSpPr>
            <p:cNvPr id="425989" name="Text Box 5"/>
            <p:cNvSpPr txBox="1">
              <a:spLocks noChangeArrowheads="1"/>
            </p:cNvSpPr>
            <p:nvPr/>
          </p:nvSpPr>
          <p:spPr bwMode="auto">
            <a:xfrm>
              <a:off x="3264" y="912"/>
              <a:ext cx="2064" cy="266"/>
            </a:xfrm>
            <a:prstGeom prst="rect">
              <a:avLst/>
            </a:prstGeom>
            <a:solidFill>
              <a:srgbClr val="FFFF99"/>
            </a:solidFill>
            <a:ln w="25400">
              <a:solidFill>
                <a:srgbClr val="FF3300"/>
              </a:solidFill>
              <a:miter lim="800000"/>
              <a:headEnd/>
              <a:tailEnd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r>
                <a:rPr lang="en-US" sz="2000">
                  <a:solidFill>
                    <a:srgbClr val="FF3300"/>
                  </a:solidFill>
                  <a:latin typeface="Courier New" pitchFamily="1" charset="0"/>
                </a:rPr>
                <a:t>Withdraw-P(1000)</a:t>
              </a:r>
              <a:r>
                <a:rPr lang="en-US" sz="2000">
                  <a:solidFill>
                    <a:srgbClr val="FF3300"/>
                  </a:solidFill>
                  <a:latin typeface="Courier New" pitchFamily="1" charset="0"/>
                  <a:sym typeface="Wingdings" pitchFamily="1" charset="2"/>
                </a:rPr>
                <a:t>;</a:t>
              </a:r>
              <a:endParaRPr lang="en-US" sz="2000">
                <a:latin typeface="Courier New" pitchFamily="1" charset="0"/>
              </a:endParaRPr>
            </a:p>
          </p:txBody>
        </p:sp>
        <p:sp>
          <p:nvSpPr>
            <p:cNvPr id="425990" name="Line 6"/>
            <p:cNvSpPr>
              <a:spLocks noChangeShapeType="1"/>
            </p:cNvSpPr>
            <p:nvPr/>
          </p:nvSpPr>
          <p:spPr bwMode="auto">
            <a:xfrm flipH="1">
              <a:off x="2496" y="1056"/>
              <a:ext cx="768" cy="0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/>
              <a:tailEnd type="stealth" w="lg" len="lg"/>
            </a:ln>
            <a:effectLst/>
          </p:spPr>
          <p:txBody>
            <a:bodyPr lIns="45720" rIns="4572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25991" name="Group 7"/>
          <p:cNvGrpSpPr>
            <a:grpSpLocks/>
          </p:cNvGrpSpPr>
          <p:nvPr/>
        </p:nvGrpSpPr>
        <p:grpSpPr bwMode="auto">
          <a:xfrm>
            <a:off x="3962400" y="2133600"/>
            <a:ext cx="4267200" cy="422275"/>
            <a:chOff x="2496" y="1344"/>
            <a:chExt cx="2688" cy="266"/>
          </a:xfrm>
        </p:grpSpPr>
        <p:sp>
          <p:nvSpPr>
            <p:cNvPr id="425992" name="Text Box 8"/>
            <p:cNvSpPr txBox="1">
              <a:spLocks noChangeArrowheads="1"/>
            </p:cNvSpPr>
            <p:nvPr/>
          </p:nvSpPr>
          <p:spPr bwMode="auto">
            <a:xfrm>
              <a:off x="3264" y="1344"/>
              <a:ext cx="1920" cy="266"/>
            </a:xfrm>
            <a:prstGeom prst="rect">
              <a:avLst/>
            </a:prstGeom>
            <a:solidFill>
              <a:srgbClr val="CCFF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r>
                <a:rPr lang="en-US" sz="2000">
                  <a:latin typeface="Courier New" pitchFamily="1" charset="0"/>
                </a:rPr>
                <a:t>Deposit-P(2000)</a:t>
              </a:r>
              <a:r>
                <a:rPr lang="en-US" sz="2000">
                  <a:latin typeface="Courier New" pitchFamily="1" charset="0"/>
                  <a:sym typeface="Wingdings" pitchFamily="1" charset="2"/>
                </a:rPr>
                <a:t>;</a:t>
              </a:r>
              <a:endParaRPr lang="en-US" sz="2000">
                <a:latin typeface="Courier New" pitchFamily="1" charset="0"/>
              </a:endParaRPr>
            </a:p>
          </p:txBody>
        </p:sp>
        <p:sp>
          <p:nvSpPr>
            <p:cNvPr id="425993" name="Line 9"/>
            <p:cNvSpPr>
              <a:spLocks noChangeShapeType="1"/>
            </p:cNvSpPr>
            <p:nvPr/>
          </p:nvSpPr>
          <p:spPr bwMode="auto">
            <a:xfrm flipH="1">
              <a:off x="2496" y="1440"/>
              <a:ext cx="76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  <a:effectLst/>
          </p:spPr>
          <p:txBody>
            <a:bodyPr lIns="45720" rIns="4572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25994" name="Text Box 10"/>
          <p:cNvSpPr txBox="1">
            <a:spLocks noChangeArrowheads="1"/>
          </p:cNvSpPr>
          <p:nvPr/>
        </p:nvSpPr>
        <p:spPr bwMode="auto">
          <a:xfrm>
            <a:off x="4267200" y="1309688"/>
            <a:ext cx="609600" cy="366712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r>
              <a:rPr lang="en-US" sz="1800" i="1">
                <a:solidFill>
                  <a:schemeClr val="accent2"/>
                </a:solidFill>
              </a:rPr>
              <a:t>T</a:t>
            </a:r>
            <a:r>
              <a:rPr lang="en-US" sz="1800" i="1" baseline="-25000">
                <a:solidFill>
                  <a:schemeClr val="accent2"/>
                </a:solidFill>
              </a:rPr>
              <a:t>W</a:t>
            </a:r>
          </a:p>
        </p:txBody>
      </p:sp>
      <p:sp>
        <p:nvSpPr>
          <p:cNvPr id="425995" name="Text Box 11"/>
          <p:cNvSpPr txBox="1">
            <a:spLocks noChangeArrowheads="1"/>
          </p:cNvSpPr>
          <p:nvPr/>
        </p:nvSpPr>
        <p:spPr bwMode="auto">
          <a:xfrm>
            <a:off x="4267200" y="1919288"/>
            <a:ext cx="609600" cy="366712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r>
              <a:rPr lang="en-US" sz="1800" i="1"/>
              <a:t>T</a:t>
            </a:r>
            <a:r>
              <a:rPr lang="en-US" sz="1800" i="1" baseline="-25000"/>
              <a:t>D</a:t>
            </a:r>
          </a:p>
        </p:txBody>
      </p:sp>
      <p:graphicFrame>
        <p:nvGraphicFramePr>
          <p:cNvPr id="426043" name="Group 59"/>
          <p:cNvGraphicFramePr>
            <a:graphicFrameLocks noGrp="1"/>
          </p:cNvGraphicFramePr>
          <p:nvPr/>
        </p:nvGraphicFramePr>
        <p:xfrm>
          <a:off x="1066800" y="3505200"/>
          <a:ext cx="7010400" cy="2381250"/>
        </p:xfrm>
        <a:graphic>
          <a:graphicData uri="http://schemas.openxmlformats.org/drawingml/2006/table">
            <a:tbl>
              <a:tblPr/>
              <a:tblGrid>
                <a:gridCol w="762000"/>
                <a:gridCol w="2552700"/>
                <a:gridCol w="2552700"/>
                <a:gridCol w="11430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Time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1" charset="0"/>
                        </a:rPr>
                        <a:t> Withdraw-P(1000)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Courier New" pitchFamily="1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1" charset="0"/>
                        </a:rPr>
                        <a:t>Deposit(2000)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1" charset="0"/>
                        </a:rPr>
                        <a:t>Balance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T</a:t>
                      </a:r>
                      <a:r>
                        <a:rPr kumimoji="0" lang="en-US" sz="1600" b="1" i="1" u="none" strike="noStrike" cap="none" normalizeH="0" baseline="-2500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Courier New" pitchFamily="1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1" charset="0"/>
                        </a:rPr>
                        <a:t>Check balance [5000]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5000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T</a:t>
                      </a:r>
                      <a:r>
                        <a:rPr kumimoji="0" lang="en-US" sz="1600" b="1" i="1" u="none" strike="noStrike" cap="none" normalizeH="0" baseline="-2500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D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+1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1" charset="0"/>
                        </a:rPr>
                        <a:t>Check balance [5000]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1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5000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T</a:t>
                      </a:r>
                      <a:r>
                        <a:rPr kumimoji="0" lang="en-US" sz="1600" b="1" i="1" u="none" strike="noStrike" cap="none" normalizeH="0" baseline="-2500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D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+2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1" charset="0"/>
                        </a:rPr>
                        <a:t> 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1" charset="0"/>
                        </a:rPr>
                        <a:t>Bal 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1" charset="0"/>
                          <a:sym typeface="Wingdings" pitchFamily="1" charset="2"/>
                        </a:rPr>
                        <a:t> Bal + 2000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1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7000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T</a:t>
                      </a:r>
                      <a:r>
                        <a:rPr kumimoji="0" lang="en-US" sz="1600" b="1" i="1" u="none" strike="noStrike" cap="none" normalizeH="0" baseline="-2500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D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+3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1" charset="0"/>
                        </a:rPr>
                        <a:t>Bal 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1" charset="0"/>
                          <a:sym typeface="Wingdings" pitchFamily="1" charset="2"/>
                        </a:rPr>
                        <a:t> Bal – 1000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Courier New" pitchFamily="1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1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4000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Courier New" pitchFamily="1" charset="0"/>
                      </a:endParaRP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Courier New" pitchFamily="1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1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Courier New" pitchFamily="1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26033" name="Text Box 49"/>
          <p:cNvSpPr txBox="1">
            <a:spLocks noChangeArrowheads="1"/>
          </p:cNvSpPr>
          <p:nvPr/>
        </p:nvSpPr>
        <p:spPr bwMode="auto">
          <a:xfrm>
            <a:off x="1066800" y="2819400"/>
            <a:ext cx="6477000" cy="457200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If  (</a:t>
            </a:r>
            <a:r>
              <a:rPr lang="en-US" i="1"/>
              <a:t>T</a:t>
            </a:r>
            <a:r>
              <a:rPr lang="en-US" i="1" baseline="-25000"/>
              <a:t>W</a:t>
            </a:r>
            <a:r>
              <a:rPr lang="en-US"/>
              <a:t> = </a:t>
            </a:r>
            <a:r>
              <a:rPr lang="en-US" i="1"/>
              <a:t>T</a:t>
            </a:r>
            <a:r>
              <a:rPr lang="en-US" i="1" baseline="-25000"/>
              <a:t>D</a:t>
            </a:r>
            <a:r>
              <a:rPr lang="en-US"/>
              <a:t>),  and </a:t>
            </a:r>
            <a:r>
              <a:rPr lang="en-US">
                <a:solidFill>
                  <a:schemeClr val="accent2"/>
                </a:solidFill>
              </a:rPr>
              <a:t>Deposit-process “got in” first</a:t>
            </a:r>
          </a:p>
        </p:txBody>
      </p:sp>
      <p:sp>
        <p:nvSpPr>
          <p:cNvPr id="426044" name="AutoShape 60"/>
          <p:cNvSpPr>
            <a:spLocks noChangeArrowheads="1"/>
          </p:cNvSpPr>
          <p:nvPr/>
        </p:nvSpPr>
        <p:spPr bwMode="auto">
          <a:xfrm>
            <a:off x="7467600" y="5486400"/>
            <a:ext cx="1371600" cy="762000"/>
          </a:xfrm>
          <a:prstGeom prst="wedgeRoundRectCallout">
            <a:avLst>
              <a:gd name="adj1" fmla="val -40741"/>
              <a:gd name="adj2" fmla="val -78542"/>
              <a:gd name="adj3" fmla="val 16667"/>
            </a:avLst>
          </a:prstGeom>
          <a:solidFill>
            <a:srgbClr val="FFCC99"/>
          </a:solidFill>
          <a:ln w="25400">
            <a:solidFill>
              <a:schemeClr val="accent2"/>
            </a:solidFill>
            <a:miter lim="800000"/>
            <a:headEnd/>
            <a:tailEnd type="none" w="lg" len="lg"/>
          </a:ln>
          <a:effectLst/>
        </p:spPr>
        <p:txBody>
          <a:bodyPr lIns="45720" rIns="45720">
            <a:prstTxWarp prst="textNoShape">
              <a:avLst/>
            </a:prstTxWarp>
          </a:bodyPr>
          <a:lstStyle/>
          <a:p>
            <a:r>
              <a:rPr lang="en-US" sz="2000">
                <a:solidFill>
                  <a:schemeClr val="accent2"/>
                </a:solidFill>
              </a:rPr>
              <a:t>Wrong balance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426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6033" grpId="0"/>
      <p:bldP spid="42604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Concurrency Problem (2/3)</a:t>
            </a:r>
          </a:p>
        </p:txBody>
      </p:sp>
      <p:sp>
        <p:nvSpPr>
          <p:cNvPr id="427011" name="Text Box 3"/>
          <p:cNvSpPr txBox="1">
            <a:spLocks noChangeArrowheads="1"/>
          </p:cNvSpPr>
          <p:nvPr/>
        </p:nvSpPr>
        <p:spPr bwMode="auto">
          <a:xfrm>
            <a:off x="1066800" y="1447800"/>
            <a:ext cx="2819400" cy="1031875"/>
          </a:xfrm>
          <a:prstGeom prst="rect">
            <a:avLst/>
          </a:prstGeom>
          <a:solidFill>
            <a:srgbClr val="99CC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algn="l" eaLnBrk="0" hangingPunct="0">
              <a:spcBef>
                <a:spcPct val="0"/>
              </a:spcBef>
            </a:pPr>
            <a:r>
              <a:rPr lang="en-US" sz="2000">
                <a:latin typeface="Courier New" pitchFamily="1" charset="0"/>
              </a:rPr>
              <a:t>Bank-Account-DB</a:t>
            </a:r>
          </a:p>
          <a:p>
            <a:pPr algn="l" eaLnBrk="0" hangingPunct="0">
              <a:spcBef>
                <a:spcPct val="0"/>
              </a:spcBef>
            </a:pPr>
            <a:r>
              <a:rPr lang="en-US" sz="2000">
                <a:latin typeface="Courier New" pitchFamily="1" charset="0"/>
              </a:rPr>
              <a:t>2201-1022</a:t>
            </a:r>
          </a:p>
          <a:p>
            <a:pPr algn="l" eaLnBrk="0" hangingPunct="0">
              <a:spcBef>
                <a:spcPct val="0"/>
              </a:spcBef>
            </a:pPr>
            <a:r>
              <a:rPr lang="en-US" sz="2000">
                <a:latin typeface="Courier New" pitchFamily="1" charset="0"/>
              </a:rPr>
              <a:t>5000 </a:t>
            </a:r>
          </a:p>
        </p:txBody>
      </p:sp>
      <p:grpSp>
        <p:nvGrpSpPr>
          <p:cNvPr id="427012" name="Group 4"/>
          <p:cNvGrpSpPr>
            <a:grpSpLocks/>
          </p:cNvGrpSpPr>
          <p:nvPr/>
        </p:nvGrpSpPr>
        <p:grpSpPr bwMode="auto">
          <a:xfrm>
            <a:off x="3962400" y="1447800"/>
            <a:ext cx="4495800" cy="422275"/>
            <a:chOff x="2496" y="912"/>
            <a:chExt cx="2832" cy="266"/>
          </a:xfrm>
        </p:grpSpPr>
        <p:sp>
          <p:nvSpPr>
            <p:cNvPr id="427013" name="Text Box 5"/>
            <p:cNvSpPr txBox="1">
              <a:spLocks noChangeArrowheads="1"/>
            </p:cNvSpPr>
            <p:nvPr/>
          </p:nvSpPr>
          <p:spPr bwMode="auto">
            <a:xfrm>
              <a:off x="3264" y="912"/>
              <a:ext cx="2064" cy="266"/>
            </a:xfrm>
            <a:prstGeom prst="rect">
              <a:avLst/>
            </a:prstGeom>
            <a:solidFill>
              <a:srgbClr val="FFFF99"/>
            </a:solidFill>
            <a:ln w="25400">
              <a:solidFill>
                <a:srgbClr val="FF3300"/>
              </a:solidFill>
              <a:miter lim="800000"/>
              <a:headEnd/>
              <a:tailEnd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r>
                <a:rPr lang="en-US" sz="2000">
                  <a:solidFill>
                    <a:srgbClr val="FF3300"/>
                  </a:solidFill>
                  <a:latin typeface="Courier New" pitchFamily="1" charset="0"/>
                </a:rPr>
                <a:t>Withdraw-P(1000)</a:t>
              </a:r>
              <a:r>
                <a:rPr lang="en-US" sz="2000">
                  <a:solidFill>
                    <a:srgbClr val="FF3300"/>
                  </a:solidFill>
                  <a:latin typeface="Courier New" pitchFamily="1" charset="0"/>
                  <a:sym typeface="Wingdings" pitchFamily="1" charset="2"/>
                </a:rPr>
                <a:t>;</a:t>
              </a:r>
              <a:endParaRPr lang="en-US" sz="2000">
                <a:latin typeface="Courier New" pitchFamily="1" charset="0"/>
              </a:endParaRPr>
            </a:p>
          </p:txBody>
        </p:sp>
        <p:sp>
          <p:nvSpPr>
            <p:cNvPr id="427014" name="Line 6"/>
            <p:cNvSpPr>
              <a:spLocks noChangeShapeType="1"/>
            </p:cNvSpPr>
            <p:nvPr/>
          </p:nvSpPr>
          <p:spPr bwMode="auto">
            <a:xfrm flipH="1">
              <a:off x="2496" y="1056"/>
              <a:ext cx="768" cy="0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/>
              <a:tailEnd type="stealth" w="lg" len="lg"/>
            </a:ln>
            <a:effectLst/>
          </p:spPr>
          <p:txBody>
            <a:bodyPr lIns="45720" rIns="4572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27015" name="Group 7"/>
          <p:cNvGrpSpPr>
            <a:grpSpLocks/>
          </p:cNvGrpSpPr>
          <p:nvPr/>
        </p:nvGrpSpPr>
        <p:grpSpPr bwMode="auto">
          <a:xfrm>
            <a:off x="3962400" y="2133600"/>
            <a:ext cx="4267200" cy="422275"/>
            <a:chOff x="2496" y="1344"/>
            <a:chExt cx="2688" cy="266"/>
          </a:xfrm>
        </p:grpSpPr>
        <p:sp>
          <p:nvSpPr>
            <p:cNvPr id="427016" name="Text Box 8"/>
            <p:cNvSpPr txBox="1">
              <a:spLocks noChangeArrowheads="1"/>
            </p:cNvSpPr>
            <p:nvPr/>
          </p:nvSpPr>
          <p:spPr bwMode="auto">
            <a:xfrm>
              <a:off x="3264" y="1344"/>
              <a:ext cx="1920" cy="266"/>
            </a:xfrm>
            <a:prstGeom prst="rect">
              <a:avLst/>
            </a:prstGeom>
            <a:solidFill>
              <a:srgbClr val="CCFF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r>
                <a:rPr lang="en-US" sz="2000">
                  <a:latin typeface="Courier New" pitchFamily="1" charset="0"/>
                </a:rPr>
                <a:t>Deposit-P(2000)</a:t>
              </a:r>
              <a:r>
                <a:rPr lang="en-US" sz="2000">
                  <a:latin typeface="Courier New" pitchFamily="1" charset="0"/>
                  <a:sym typeface="Wingdings" pitchFamily="1" charset="2"/>
                </a:rPr>
                <a:t>;</a:t>
              </a:r>
              <a:endParaRPr lang="en-US" sz="2000">
                <a:latin typeface="Courier New" pitchFamily="1" charset="0"/>
              </a:endParaRPr>
            </a:p>
          </p:txBody>
        </p:sp>
        <p:sp>
          <p:nvSpPr>
            <p:cNvPr id="427017" name="Line 9"/>
            <p:cNvSpPr>
              <a:spLocks noChangeShapeType="1"/>
            </p:cNvSpPr>
            <p:nvPr/>
          </p:nvSpPr>
          <p:spPr bwMode="auto">
            <a:xfrm flipH="1">
              <a:off x="2496" y="1440"/>
              <a:ext cx="76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  <a:effectLst/>
          </p:spPr>
          <p:txBody>
            <a:bodyPr lIns="45720" rIns="4572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27018" name="Text Box 10"/>
          <p:cNvSpPr txBox="1">
            <a:spLocks noChangeArrowheads="1"/>
          </p:cNvSpPr>
          <p:nvPr/>
        </p:nvSpPr>
        <p:spPr bwMode="auto">
          <a:xfrm>
            <a:off x="4267200" y="1309688"/>
            <a:ext cx="609600" cy="366712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r>
              <a:rPr lang="en-US" sz="1800" i="1">
                <a:solidFill>
                  <a:schemeClr val="accent2"/>
                </a:solidFill>
              </a:rPr>
              <a:t>T</a:t>
            </a:r>
            <a:r>
              <a:rPr lang="en-US" sz="1800" i="1" baseline="-25000">
                <a:solidFill>
                  <a:schemeClr val="accent2"/>
                </a:solidFill>
              </a:rPr>
              <a:t>W</a:t>
            </a:r>
          </a:p>
        </p:txBody>
      </p:sp>
      <p:sp>
        <p:nvSpPr>
          <p:cNvPr id="427019" name="Text Box 11"/>
          <p:cNvSpPr txBox="1">
            <a:spLocks noChangeArrowheads="1"/>
          </p:cNvSpPr>
          <p:nvPr/>
        </p:nvSpPr>
        <p:spPr bwMode="auto">
          <a:xfrm>
            <a:off x="4267200" y="1919288"/>
            <a:ext cx="609600" cy="366712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r>
              <a:rPr lang="en-US" sz="1800" i="1"/>
              <a:t>T</a:t>
            </a:r>
            <a:r>
              <a:rPr lang="en-US" sz="1800" i="1" baseline="-25000"/>
              <a:t>D</a:t>
            </a:r>
          </a:p>
        </p:txBody>
      </p:sp>
      <p:graphicFrame>
        <p:nvGraphicFramePr>
          <p:cNvPr id="427058" name="Group 50"/>
          <p:cNvGraphicFramePr>
            <a:graphicFrameLocks noGrp="1"/>
          </p:cNvGraphicFramePr>
          <p:nvPr/>
        </p:nvGraphicFramePr>
        <p:xfrm>
          <a:off x="1066800" y="3505200"/>
          <a:ext cx="7010400" cy="2381250"/>
        </p:xfrm>
        <a:graphic>
          <a:graphicData uri="http://schemas.openxmlformats.org/drawingml/2006/table">
            <a:tbl>
              <a:tblPr/>
              <a:tblGrid>
                <a:gridCol w="762000"/>
                <a:gridCol w="2552700"/>
                <a:gridCol w="2552700"/>
                <a:gridCol w="11430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Time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1" charset="0"/>
                        </a:rPr>
                        <a:t> Withdraw-P(1000)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Courier New" pitchFamily="1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1" charset="0"/>
                        </a:rPr>
                        <a:t>Deposit(2000)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1" charset="0"/>
                        </a:rPr>
                        <a:t>Balance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T</a:t>
                      </a:r>
                      <a:r>
                        <a:rPr kumimoji="0" lang="en-US" sz="1600" b="1" i="1" u="none" strike="noStrike" cap="none" normalizeH="0" baseline="-2500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W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1" charset="0"/>
                        </a:rPr>
                        <a:t>Check balance [5000]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1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5000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T</a:t>
                      </a:r>
                      <a:r>
                        <a:rPr kumimoji="0" lang="en-US" sz="1600" b="1" i="1" u="none" strike="noStrike" cap="none" normalizeH="0" baseline="-2500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W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+1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1" charset="0"/>
                        </a:rPr>
                        <a:t> 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1" charset="0"/>
                        </a:rPr>
                        <a:t>Check balance [5000]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5000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T</a:t>
                      </a:r>
                      <a:r>
                        <a:rPr kumimoji="0" lang="en-US" sz="1600" b="1" i="1" u="none" strike="noStrike" cap="none" normalizeH="0" baseline="-2500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W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+2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1" charset="0"/>
                        </a:rPr>
                        <a:t>Bal 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1" charset="0"/>
                          <a:sym typeface="Wingdings" pitchFamily="1" charset="2"/>
                        </a:rPr>
                        <a:t> Bal – 1000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Courier New" pitchFamily="1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1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4000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T</a:t>
                      </a:r>
                      <a:r>
                        <a:rPr kumimoji="0" lang="en-US" sz="1600" b="1" i="1" u="none" strike="noStrike" cap="none" normalizeH="0" baseline="-2500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W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+3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Courier New" pitchFamily="1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1" charset="0"/>
                        </a:rPr>
                        <a:t>Bal 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1" charset="0"/>
                          <a:sym typeface="Wingdings" pitchFamily="1" charset="2"/>
                        </a:rPr>
                        <a:t> Bal + 2000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1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7000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Courier New" pitchFamily="1" charset="0"/>
                      </a:endParaRP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Courier New" pitchFamily="1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1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Courier New" pitchFamily="1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27057" name="Text Box 49"/>
          <p:cNvSpPr txBox="1">
            <a:spLocks noChangeArrowheads="1"/>
          </p:cNvSpPr>
          <p:nvPr/>
        </p:nvSpPr>
        <p:spPr bwMode="auto">
          <a:xfrm>
            <a:off x="1066800" y="2819400"/>
            <a:ext cx="7010400" cy="457200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If  (</a:t>
            </a:r>
            <a:r>
              <a:rPr lang="en-US" i="1"/>
              <a:t>T</a:t>
            </a:r>
            <a:r>
              <a:rPr lang="en-US" i="1" baseline="-25000"/>
              <a:t>W</a:t>
            </a:r>
            <a:r>
              <a:rPr lang="en-US"/>
              <a:t> = </a:t>
            </a:r>
            <a:r>
              <a:rPr lang="en-US" i="1"/>
              <a:t>T</a:t>
            </a:r>
            <a:r>
              <a:rPr lang="en-US" i="1" baseline="-25000"/>
              <a:t>D</a:t>
            </a:r>
            <a:r>
              <a:rPr lang="en-US"/>
              <a:t>),  and Withdraw-process “got in” first</a:t>
            </a:r>
          </a:p>
        </p:txBody>
      </p:sp>
      <p:sp>
        <p:nvSpPr>
          <p:cNvPr id="427059" name="AutoShape 51"/>
          <p:cNvSpPr>
            <a:spLocks noChangeArrowheads="1"/>
          </p:cNvSpPr>
          <p:nvPr/>
        </p:nvSpPr>
        <p:spPr bwMode="auto">
          <a:xfrm>
            <a:off x="7467600" y="5486400"/>
            <a:ext cx="1371600" cy="762000"/>
          </a:xfrm>
          <a:prstGeom prst="wedgeRoundRectCallout">
            <a:avLst>
              <a:gd name="adj1" fmla="val -40741"/>
              <a:gd name="adj2" fmla="val -78542"/>
              <a:gd name="adj3" fmla="val 16667"/>
            </a:avLst>
          </a:prstGeom>
          <a:solidFill>
            <a:srgbClr val="FFCC99"/>
          </a:solidFill>
          <a:ln w="25400">
            <a:solidFill>
              <a:schemeClr val="accent2"/>
            </a:solidFill>
            <a:miter lim="800000"/>
            <a:headEnd/>
            <a:tailEnd type="none" w="lg" len="lg"/>
          </a:ln>
          <a:effectLst/>
        </p:spPr>
        <p:txBody>
          <a:bodyPr lIns="45720" rIns="45720">
            <a:prstTxWarp prst="textNoShape">
              <a:avLst/>
            </a:prstTxWarp>
          </a:bodyPr>
          <a:lstStyle/>
          <a:p>
            <a:r>
              <a:rPr lang="en-US" sz="2000">
                <a:solidFill>
                  <a:schemeClr val="accent2"/>
                </a:solidFill>
              </a:rPr>
              <a:t>Wrong balance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427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7057" grpId="0"/>
      <p:bldP spid="427059" grpId="0" animBg="1"/>
    </p:bldLst>
  </p:timing>
</p:sld>
</file>

<file path=ppt/theme/theme1.xml><?xml version="1.0" encoding="utf-8"?>
<a:theme xmlns:a="http://schemas.openxmlformats.org/drawingml/2006/main" name="RAS-slides">
  <a:themeElements>
    <a:clrScheme name="RAS-slides 12">
      <a:dk1>
        <a:srgbClr val="000099"/>
      </a:dk1>
      <a:lt1>
        <a:srgbClr val="FFFFFF"/>
      </a:lt1>
      <a:dk2>
        <a:srgbClr val="A81E25"/>
      </a:dk2>
      <a:lt2>
        <a:srgbClr val="808080"/>
      </a:lt2>
      <a:accent1>
        <a:srgbClr val="CCCCFF"/>
      </a:accent1>
      <a:accent2>
        <a:srgbClr val="FF3300"/>
      </a:accent2>
      <a:accent3>
        <a:srgbClr val="FFFFFF"/>
      </a:accent3>
      <a:accent4>
        <a:srgbClr val="000082"/>
      </a:accent4>
      <a:accent5>
        <a:srgbClr val="E2E2FF"/>
      </a:accent5>
      <a:accent6>
        <a:srgbClr val="E72D00"/>
      </a:accent6>
      <a:hlink>
        <a:srgbClr val="FF3300"/>
      </a:hlink>
      <a:folHlink>
        <a:srgbClr val="000099"/>
      </a:folHlink>
    </a:clrScheme>
    <a:fontScheme name="RAS-slid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stealth" w="lg" len="lg"/>
        </a:ln>
        <a:effectLst/>
      </a:spPr>
      <a:bodyPr vert="horz" wrap="square" lIns="45720" tIns="45720" rIns="4572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1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stealth" w="lg" len="lg"/>
        </a:ln>
        <a:effectLst/>
      </a:spPr>
      <a:bodyPr vert="horz" wrap="square" lIns="45720" tIns="45720" rIns="4572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1" charset="0"/>
          </a:defRPr>
        </a:defPPr>
      </a:lstStyle>
    </a:lnDef>
  </a:objectDefaults>
  <a:extraClrSchemeLst>
    <a:extraClrScheme>
      <a:clrScheme name="RAS-slid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S-slide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S-slide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S-slide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S-slide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S-slide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S-slide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S-slides 8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S-slides 9">
        <a:dk1>
          <a:srgbClr val="000099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82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S-slides 10">
        <a:dk1>
          <a:srgbClr val="000099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82"/>
        </a:accent4>
        <a:accent5>
          <a:srgbClr val="ADCAAD"/>
        </a:accent5>
        <a:accent6>
          <a:srgbClr val="730000"/>
        </a:accent6>
        <a:hlink>
          <a:srgbClr val="000099"/>
        </a:hlink>
        <a:folHlink>
          <a:srgbClr val="00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S-slides 11">
        <a:dk1>
          <a:srgbClr val="000099"/>
        </a:dk1>
        <a:lt1>
          <a:srgbClr val="FFFFFF"/>
        </a:lt1>
        <a:dk2>
          <a:srgbClr val="A81E25"/>
        </a:dk2>
        <a:lt2>
          <a:srgbClr val="808080"/>
        </a:lt2>
        <a:accent1>
          <a:srgbClr val="339933"/>
        </a:accent1>
        <a:accent2>
          <a:srgbClr val="FF3300"/>
        </a:accent2>
        <a:accent3>
          <a:srgbClr val="FFFFFF"/>
        </a:accent3>
        <a:accent4>
          <a:srgbClr val="000082"/>
        </a:accent4>
        <a:accent5>
          <a:srgbClr val="ADCAAD"/>
        </a:accent5>
        <a:accent6>
          <a:srgbClr val="E72D00"/>
        </a:accent6>
        <a:hlink>
          <a:srgbClr val="FF3300"/>
        </a:hlink>
        <a:folHlink>
          <a:srgbClr val="00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S-slides 12">
        <a:dk1>
          <a:srgbClr val="000099"/>
        </a:dk1>
        <a:lt1>
          <a:srgbClr val="FFFFFF"/>
        </a:lt1>
        <a:dk2>
          <a:srgbClr val="A81E25"/>
        </a:dk2>
        <a:lt2>
          <a:srgbClr val="808080"/>
        </a:lt2>
        <a:accent1>
          <a:srgbClr val="CCCCFF"/>
        </a:accent1>
        <a:accent2>
          <a:srgbClr val="FF3300"/>
        </a:accent2>
        <a:accent3>
          <a:srgbClr val="FFFFFF"/>
        </a:accent3>
        <a:accent4>
          <a:srgbClr val="000082"/>
        </a:accent4>
        <a:accent5>
          <a:srgbClr val="E2E2FF"/>
        </a:accent5>
        <a:accent6>
          <a:srgbClr val="E72D00"/>
        </a:accent6>
        <a:hlink>
          <a:srgbClr val="FF3300"/>
        </a:hlink>
        <a:folHlink>
          <a:srgbClr val="0000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LHW-ppt-template-2008</Template>
  <TotalTime>4566</TotalTime>
  <Words>1502</Words>
  <Application>Microsoft Macintosh PowerPoint</Application>
  <PresentationFormat>On-screen Show (4:3)</PresentationFormat>
  <Paragraphs>354</Paragraphs>
  <Slides>25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RAS-slides</vt:lpstr>
      <vt:lpstr>Database – Info Storage and Retrieval</vt:lpstr>
      <vt:lpstr>Coffee Awards in UIT2201</vt:lpstr>
      <vt:lpstr>Concurrency Issues</vt:lpstr>
      <vt:lpstr>Concurrency Issue: Example</vt:lpstr>
      <vt:lpstr>Normal Operations (1/2)</vt:lpstr>
      <vt:lpstr>Normal Operations (2/2)</vt:lpstr>
      <vt:lpstr>Concurrency Issue (1/4)</vt:lpstr>
      <vt:lpstr>Concurrency Problem (2/4)</vt:lpstr>
      <vt:lpstr>Concurrency Problem (2/3)</vt:lpstr>
      <vt:lpstr>Concurrency Problem (3/3)</vt:lpstr>
      <vt:lpstr>Concurrency Solution: Lock operation</vt:lpstr>
      <vt:lpstr>Concurrency Solution: (2/4)</vt:lpstr>
      <vt:lpstr>Concurrency Solution: (3/4)</vt:lpstr>
      <vt:lpstr>Concurrency Solution: (4/4)</vt:lpstr>
      <vt:lpstr>…</vt:lpstr>
      <vt:lpstr>Simple ATM Scenario (1 of 2)</vt:lpstr>
      <vt:lpstr>Simple ATM Scenario (2 of 2)</vt:lpstr>
      <vt:lpstr>…</vt:lpstr>
      <vt:lpstr>Simple ATM Scenario: Malfunction</vt:lpstr>
      <vt:lpstr>Simple ATM Scenario: Malfunction…</vt:lpstr>
      <vt:lpstr>Actually, no technical solution…</vt:lpstr>
      <vt:lpstr>What to modify/add for future…</vt:lpstr>
      <vt:lpstr>Topic Summary: Database</vt:lpstr>
      <vt:lpstr>Slide 24</vt:lpstr>
      <vt:lpstr>Slide 25</vt:lpstr>
    </vt:vector>
  </TitlesOfParts>
  <Company>NUS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Title</dc:title>
  <dc:creator>CDTL</dc:creator>
  <cp:lastModifiedBy>Leong Hon Wai</cp:lastModifiedBy>
  <cp:revision>545</cp:revision>
  <cp:lastPrinted>2000-06-13T03:03:08Z</cp:lastPrinted>
  <dcterms:created xsi:type="dcterms:W3CDTF">2012-03-06T06:54:56Z</dcterms:created>
  <dcterms:modified xsi:type="dcterms:W3CDTF">2012-03-06T06:57:52Z</dcterms:modified>
</cp:coreProperties>
</file>