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Layouts/slideLayout15.xml" ContentType="application/vnd.openxmlformats-officedocument.presentationml.slideLayou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Layouts/slideLayout17.xml" ContentType="application/vnd.openxmlformats-officedocument.presentationml.slideLayout+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0" r:id="rId1"/>
    <p:sldMasterId id="2147483651" r:id="rId2"/>
  </p:sldMasterIdLst>
  <p:notesMasterIdLst>
    <p:notesMasterId r:id="rId64"/>
  </p:notesMasterIdLst>
  <p:handoutMasterIdLst>
    <p:handoutMasterId r:id="rId65"/>
  </p:handoutMasterIdLst>
  <p:sldIdLst>
    <p:sldId id="283" r:id="rId3"/>
    <p:sldId id="351" r:id="rId4"/>
    <p:sldId id="281" r:id="rId5"/>
    <p:sldId id="285" r:id="rId6"/>
    <p:sldId id="286" r:id="rId7"/>
    <p:sldId id="287" r:id="rId8"/>
    <p:sldId id="291" r:id="rId9"/>
    <p:sldId id="292" r:id="rId10"/>
    <p:sldId id="305" r:id="rId11"/>
    <p:sldId id="343" r:id="rId12"/>
    <p:sldId id="288" r:id="rId13"/>
    <p:sldId id="289" r:id="rId14"/>
    <p:sldId id="290" r:id="rId15"/>
    <p:sldId id="313" r:id="rId16"/>
    <p:sldId id="293" r:id="rId17"/>
    <p:sldId id="306" r:id="rId18"/>
    <p:sldId id="296" r:id="rId19"/>
    <p:sldId id="297" r:id="rId20"/>
    <p:sldId id="312" r:id="rId21"/>
    <p:sldId id="300" r:id="rId22"/>
    <p:sldId id="301" r:id="rId23"/>
    <p:sldId id="302" r:id="rId24"/>
    <p:sldId id="327" r:id="rId25"/>
    <p:sldId id="298" r:id="rId26"/>
    <p:sldId id="328" r:id="rId27"/>
    <p:sldId id="303" r:id="rId28"/>
    <p:sldId id="304" r:id="rId29"/>
    <p:sldId id="314" r:id="rId30"/>
    <p:sldId id="307" r:id="rId31"/>
    <p:sldId id="329" r:id="rId32"/>
    <p:sldId id="330" r:id="rId33"/>
    <p:sldId id="308" r:id="rId34"/>
    <p:sldId id="332" r:id="rId35"/>
    <p:sldId id="331" r:id="rId36"/>
    <p:sldId id="309" r:id="rId37"/>
    <p:sldId id="333" r:id="rId38"/>
    <p:sldId id="310" r:id="rId39"/>
    <p:sldId id="311" r:id="rId40"/>
    <p:sldId id="315" r:id="rId41"/>
    <p:sldId id="316" r:id="rId42"/>
    <p:sldId id="317" r:id="rId43"/>
    <p:sldId id="318" r:id="rId44"/>
    <p:sldId id="319" r:id="rId45"/>
    <p:sldId id="320" r:id="rId46"/>
    <p:sldId id="339" r:id="rId47"/>
    <p:sldId id="340" r:id="rId48"/>
    <p:sldId id="321" r:id="rId49"/>
    <p:sldId id="322" r:id="rId50"/>
    <p:sldId id="323" r:id="rId51"/>
    <p:sldId id="341" r:id="rId52"/>
    <p:sldId id="342" r:id="rId53"/>
    <p:sldId id="325" r:id="rId54"/>
    <p:sldId id="326" r:id="rId55"/>
    <p:sldId id="334" r:id="rId56"/>
    <p:sldId id="344" r:id="rId57"/>
    <p:sldId id="345" r:id="rId58"/>
    <p:sldId id="346" r:id="rId59"/>
    <p:sldId id="347" r:id="rId60"/>
    <p:sldId id="348" r:id="rId61"/>
    <p:sldId id="349" r:id="rId62"/>
    <p:sldId id="350" r:id="rId63"/>
  </p:sldIdLst>
  <p:sldSz cx="9144000" cy="6858000" type="screen4x3"/>
  <p:notesSz cx="6883400" cy="9906000"/>
  <p:defaultTextStyle>
    <a:defPPr>
      <a:defRPr lang="en-US"/>
    </a:defPPr>
    <a:lvl1pPr algn="ctr" rtl="0" eaLnBrk="0" fontAlgn="base" hangingPunct="0">
      <a:spcBef>
        <a:spcPct val="0"/>
      </a:spcBef>
      <a:spcAft>
        <a:spcPct val="0"/>
      </a:spcAft>
      <a:defRPr b="1" kern="1200">
        <a:solidFill>
          <a:schemeClr val="tx1"/>
        </a:solidFill>
        <a:latin typeface="Times New Roman" pitchFamily="1" charset="0"/>
        <a:ea typeface="+mn-ea"/>
        <a:cs typeface="+mn-cs"/>
      </a:defRPr>
    </a:lvl1pPr>
    <a:lvl2pPr marL="457200" algn="ctr" rtl="0" eaLnBrk="0" fontAlgn="base" hangingPunct="0">
      <a:spcBef>
        <a:spcPct val="0"/>
      </a:spcBef>
      <a:spcAft>
        <a:spcPct val="0"/>
      </a:spcAft>
      <a:defRPr b="1" kern="1200">
        <a:solidFill>
          <a:schemeClr val="tx1"/>
        </a:solidFill>
        <a:latin typeface="Times New Roman" pitchFamily="1" charset="0"/>
        <a:ea typeface="+mn-ea"/>
        <a:cs typeface="+mn-cs"/>
      </a:defRPr>
    </a:lvl2pPr>
    <a:lvl3pPr marL="914400" algn="ctr" rtl="0" eaLnBrk="0" fontAlgn="base" hangingPunct="0">
      <a:spcBef>
        <a:spcPct val="0"/>
      </a:spcBef>
      <a:spcAft>
        <a:spcPct val="0"/>
      </a:spcAft>
      <a:defRPr b="1" kern="1200">
        <a:solidFill>
          <a:schemeClr val="tx1"/>
        </a:solidFill>
        <a:latin typeface="Times New Roman" pitchFamily="1" charset="0"/>
        <a:ea typeface="+mn-ea"/>
        <a:cs typeface="+mn-cs"/>
      </a:defRPr>
    </a:lvl3pPr>
    <a:lvl4pPr marL="1371600" algn="ctr" rtl="0" eaLnBrk="0" fontAlgn="base" hangingPunct="0">
      <a:spcBef>
        <a:spcPct val="0"/>
      </a:spcBef>
      <a:spcAft>
        <a:spcPct val="0"/>
      </a:spcAft>
      <a:defRPr b="1" kern="1200">
        <a:solidFill>
          <a:schemeClr val="tx1"/>
        </a:solidFill>
        <a:latin typeface="Times New Roman" pitchFamily="1" charset="0"/>
        <a:ea typeface="+mn-ea"/>
        <a:cs typeface="+mn-cs"/>
      </a:defRPr>
    </a:lvl4pPr>
    <a:lvl5pPr marL="1828800" algn="ctr" rtl="0" eaLnBrk="0" fontAlgn="base" hangingPunct="0">
      <a:spcBef>
        <a:spcPct val="0"/>
      </a:spcBef>
      <a:spcAft>
        <a:spcPct val="0"/>
      </a:spcAft>
      <a:defRPr b="1" kern="1200">
        <a:solidFill>
          <a:schemeClr val="tx1"/>
        </a:solidFill>
        <a:latin typeface="Times New Roman" pitchFamily="1" charset="0"/>
        <a:ea typeface="+mn-ea"/>
        <a:cs typeface="+mn-cs"/>
      </a:defRPr>
    </a:lvl5pPr>
    <a:lvl6pPr marL="2286000" algn="l" defTabSz="457200" rtl="0" eaLnBrk="1" latinLnBrk="0" hangingPunct="1">
      <a:defRPr b="1" kern="1200">
        <a:solidFill>
          <a:schemeClr val="tx1"/>
        </a:solidFill>
        <a:latin typeface="Times New Roman" pitchFamily="1" charset="0"/>
        <a:ea typeface="+mn-ea"/>
        <a:cs typeface="+mn-cs"/>
      </a:defRPr>
    </a:lvl6pPr>
    <a:lvl7pPr marL="2743200" algn="l" defTabSz="457200" rtl="0" eaLnBrk="1" latinLnBrk="0" hangingPunct="1">
      <a:defRPr b="1" kern="1200">
        <a:solidFill>
          <a:schemeClr val="tx1"/>
        </a:solidFill>
        <a:latin typeface="Times New Roman" pitchFamily="1" charset="0"/>
        <a:ea typeface="+mn-ea"/>
        <a:cs typeface="+mn-cs"/>
      </a:defRPr>
    </a:lvl7pPr>
    <a:lvl8pPr marL="3200400" algn="l" defTabSz="457200" rtl="0" eaLnBrk="1" latinLnBrk="0" hangingPunct="1">
      <a:defRPr b="1" kern="1200">
        <a:solidFill>
          <a:schemeClr val="tx1"/>
        </a:solidFill>
        <a:latin typeface="Times New Roman" pitchFamily="1" charset="0"/>
        <a:ea typeface="+mn-ea"/>
        <a:cs typeface="+mn-cs"/>
      </a:defRPr>
    </a:lvl8pPr>
    <a:lvl9pPr marL="3657600" algn="l" defTabSz="457200" rtl="0" eaLnBrk="1" latinLnBrk="0" hangingPunct="1">
      <a:defRPr b="1"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FF6600"/>
    <a:srgbClr val="969696"/>
    <a:srgbClr val="808080"/>
    <a:srgbClr val="3366CC"/>
    <a:srgbClr val="000099"/>
    <a:srgbClr val="FF3300"/>
    <a:srgbClr val="9EC0FF"/>
    <a:srgbClr val="AFC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howGuides="1">
      <p:cViewPr>
        <p:scale>
          <a:sx n="66" d="100"/>
          <a:sy n="66" d="100"/>
        </p:scale>
        <p:origin x="-1336" y="-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71" d="100"/>
          <a:sy n="71" d="100"/>
        </p:scale>
        <p:origin x="-1698" y="-84"/>
      </p:cViewPr>
      <p:guideLst>
        <p:guide orient="horz" pos="3120"/>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90000"/>
              </a:lnSpc>
              <a:spcBef>
                <a:spcPct val="20000"/>
              </a:spcBef>
              <a:buClr>
                <a:schemeClr val="accent2"/>
              </a:buClr>
              <a:buSzPct val="60000"/>
              <a:buFont typeface="Monotype Sorts" pitchFamily="1" charset="2"/>
              <a:buChar char="u"/>
              <a:defRPr kumimoji="1" sz="1200"/>
            </a:lvl1pPr>
          </a:lstStyle>
          <a:p>
            <a:pPr>
              <a:defRPr/>
            </a:pPr>
            <a:endParaRPr lang="en-US"/>
          </a:p>
        </p:txBody>
      </p:sp>
      <p:sp>
        <p:nvSpPr>
          <p:cNvPr id="267267" name="Rectangle 3"/>
          <p:cNvSpPr>
            <a:spLocks noGrp="1" noChangeArrowheads="1"/>
          </p:cNvSpPr>
          <p:nvPr>
            <p:ph type="dt" sz="quarter" idx="1"/>
          </p:nvPr>
        </p:nvSpPr>
        <p:spPr bwMode="auto">
          <a:xfrm>
            <a:off x="388620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0000"/>
              </a:lnSpc>
              <a:spcBef>
                <a:spcPct val="20000"/>
              </a:spcBef>
              <a:buClr>
                <a:schemeClr val="accent2"/>
              </a:buClr>
              <a:buSzPct val="60000"/>
              <a:buFont typeface="Monotype Sorts" pitchFamily="1" charset="2"/>
              <a:buChar char="u"/>
              <a:defRPr kumimoji="1" sz="1200"/>
            </a:lvl1pPr>
          </a:lstStyle>
          <a:p>
            <a:pPr>
              <a:defRPr/>
            </a:pPr>
            <a:endParaRPr lang="en-US"/>
          </a:p>
        </p:txBody>
      </p:sp>
      <p:sp>
        <p:nvSpPr>
          <p:cNvPr id="267268"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90000"/>
              </a:lnSpc>
              <a:spcBef>
                <a:spcPct val="20000"/>
              </a:spcBef>
              <a:buClr>
                <a:schemeClr val="accent2"/>
              </a:buClr>
              <a:buSzPct val="60000"/>
              <a:buFont typeface="Monotype Sorts" pitchFamily="1" charset="2"/>
              <a:buChar char="u"/>
              <a:defRPr kumimoji="1" sz="1200"/>
            </a:lvl1pPr>
          </a:lstStyle>
          <a:p>
            <a:pPr>
              <a:defRPr/>
            </a:pPr>
            <a:endParaRPr lang="en-US"/>
          </a:p>
        </p:txBody>
      </p:sp>
      <p:sp>
        <p:nvSpPr>
          <p:cNvPr id="267269" name="Rectangle 5"/>
          <p:cNvSpPr>
            <a:spLocks noGrp="1" noChangeArrowheads="1"/>
          </p:cNvSpPr>
          <p:nvPr>
            <p:ph type="sldNum" sz="quarter" idx="3"/>
          </p:nvPr>
        </p:nvSpPr>
        <p:spPr bwMode="auto">
          <a:xfrm>
            <a:off x="388620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90000"/>
              </a:lnSpc>
              <a:spcBef>
                <a:spcPct val="20000"/>
              </a:spcBef>
              <a:buClr>
                <a:schemeClr val="accent2"/>
              </a:buClr>
              <a:buSzPct val="60000"/>
              <a:buFont typeface="Monotype Sorts" pitchFamily="1" charset="2"/>
              <a:buChar char="u"/>
              <a:defRPr kumimoji="1" sz="1200"/>
            </a:lvl1pPr>
          </a:lstStyle>
          <a:p>
            <a:pPr>
              <a:defRPr/>
            </a:pPr>
            <a:fld id="{DDF31E1D-2ACE-3E4E-8DD3-67EBC77A806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19987" tIns="0" rIns="19987" bIns="0" numCol="1" anchor="t" anchorCtr="0" compatLnSpc="1">
            <a:prstTxWarp prst="textNoShape">
              <a:avLst/>
            </a:prstTxWarp>
          </a:bodyPr>
          <a:lstStyle>
            <a:lvl1pPr algn="l" defTabSz="958850">
              <a:defRPr kumimoji="1" sz="1000" b="0" i="1"/>
            </a:lvl1pPr>
          </a:lstStyle>
          <a:p>
            <a:pPr>
              <a:defRPr/>
            </a:pPr>
            <a:r>
              <a:rPr lang="en-US"/>
              <a:t>*</a:t>
            </a:r>
            <a:endParaRPr lang="en-US" sz="1300"/>
          </a:p>
        </p:txBody>
      </p:sp>
      <p:sp>
        <p:nvSpPr>
          <p:cNvPr id="2051"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19987" tIns="0" rIns="19987" bIns="0" numCol="1" anchor="t" anchorCtr="0" compatLnSpc="1">
            <a:prstTxWarp prst="textNoShape">
              <a:avLst/>
            </a:prstTxWarp>
          </a:bodyPr>
          <a:lstStyle>
            <a:lvl1pPr algn="r" defTabSz="958850">
              <a:defRPr kumimoji="1" sz="1000" b="0" i="1"/>
            </a:lvl1pPr>
          </a:lstStyle>
          <a:p>
            <a:pPr>
              <a:defRPr/>
            </a:pPr>
            <a:r>
              <a:rPr lang="en-US"/>
              <a:t>07/16/96</a:t>
            </a:r>
            <a:endParaRPr lang="en-US" sz="1300"/>
          </a:p>
        </p:txBody>
      </p:sp>
      <p:sp>
        <p:nvSpPr>
          <p:cNvPr id="27652" name="Rectangle 4"/>
          <p:cNvSpPr>
            <a:spLocks noGrp="1" noRot="1" noChangeAspect="1" noChangeArrowheads="1"/>
          </p:cNvSpPr>
          <p:nvPr>
            <p:ph type="sldImg" idx="2"/>
          </p:nvPr>
        </p:nvSpPr>
        <p:spPr bwMode="auto">
          <a:xfrm>
            <a:off x="965200" y="742950"/>
            <a:ext cx="4953000" cy="371475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7575" y="4705350"/>
            <a:ext cx="5048250" cy="4457700"/>
          </a:xfrm>
          <a:prstGeom prst="rect">
            <a:avLst/>
          </a:prstGeom>
          <a:noFill/>
          <a:ln w="9525">
            <a:noFill/>
            <a:miter lim="800000"/>
            <a:headEnd/>
            <a:tailEnd/>
          </a:ln>
          <a:effectLst/>
        </p:spPr>
        <p:txBody>
          <a:bodyPr vert="horz" wrap="square" lIns="96605" tIns="48303" rIns="96605" bIns="483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19987" tIns="0" rIns="19987" bIns="0" numCol="1" anchor="b" anchorCtr="0" compatLnSpc="1">
            <a:prstTxWarp prst="textNoShape">
              <a:avLst/>
            </a:prstTxWarp>
          </a:bodyPr>
          <a:lstStyle>
            <a:lvl1pPr algn="l" defTabSz="958850">
              <a:defRPr kumimoji="1" sz="1000" b="0" i="1"/>
            </a:lvl1pPr>
          </a:lstStyle>
          <a:p>
            <a:pPr>
              <a:defRPr/>
            </a:pPr>
            <a:r>
              <a:rPr lang="en-US"/>
              <a:t>*</a:t>
            </a:r>
            <a:endParaRPr lang="en-US" sz="1300"/>
          </a:p>
        </p:txBody>
      </p:sp>
      <p:sp>
        <p:nvSpPr>
          <p:cNvPr id="2055"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19987" tIns="0" rIns="19987" bIns="0" numCol="1" anchor="b" anchorCtr="0" compatLnSpc="1">
            <a:prstTxWarp prst="textNoShape">
              <a:avLst/>
            </a:prstTxWarp>
          </a:bodyPr>
          <a:lstStyle>
            <a:lvl1pPr algn="r" defTabSz="958850">
              <a:defRPr kumimoji="1" sz="1000" b="0" i="1"/>
            </a:lvl1pPr>
          </a:lstStyle>
          <a:p>
            <a:pPr>
              <a:defRPr/>
            </a:pPr>
            <a:r>
              <a:rPr lang="en-US"/>
              <a:t>##</a:t>
            </a:r>
            <a:endParaRPr lang="en-US" sz="130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kumimoji="1"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p>
            <a:r>
              <a:rPr lang="en-US"/>
              <a:t>*</a:t>
            </a:r>
            <a:endParaRPr lang="en-US" sz="1300" i="0"/>
          </a:p>
        </p:txBody>
      </p:sp>
      <p:sp>
        <p:nvSpPr>
          <p:cNvPr id="84995" name="Rectangle 3"/>
          <p:cNvSpPr>
            <a:spLocks noGrp="1" noChangeArrowheads="1"/>
          </p:cNvSpPr>
          <p:nvPr>
            <p:ph type="dt" sz="quarter" idx="1"/>
          </p:nvPr>
        </p:nvSpPr>
        <p:spPr>
          <a:noFill/>
        </p:spPr>
        <p:txBody>
          <a:bodyPr/>
          <a:lstStyle/>
          <a:p>
            <a:r>
              <a:rPr lang="en-US"/>
              <a:t>07/16/96</a:t>
            </a:r>
            <a:endParaRPr lang="en-US" sz="1300" i="0"/>
          </a:p>
        </p:txBody>
      </p:sp>
      <p:sp>
        <p:nvSpPr>
          <p:cNvPr id="84996" name="Rectangle 6"/>
          <p:cNvSpPr>
            <a:spLocks noGrp="1" noChangeArrowheads="1"/>
          </p:cNvSpPr>
          <p:nvPr>
            <p:ph type="ftr" sz="quarter" idx="4"/>
          </p:nvPr>
        </p:nvSpPr>
        <p:spPr>
          <a:noFill/>
        </p:spPr>
        <p:txBody>
          <a:bodyPr/>
          <a:lstStyle/>
          <a:p>
            <a:r>
              <a:rPr lang="en-US"/>
              <a:t>*</a:t>
            </a:r>
            <a:endParaRPr lang="en-US" sz="1300" i="0"/>
          </a:p>
        </p:txBody>
      </p:sp>
      <p:sp>
        <p:nvSpPr>
          <p:cNvPr id="84997" name="Rectangle 7"/>
          <p:cNvSpPr>
            <a:spLocks noGrp="1" noChangeArrowheads="1"/>
          </p:cNvSpPr>
          <p:nvPr>
            <p:ph type="sldNum" sz="quarter" idx="5"/>
          </p:nvPr>
        </p:nvSpPr>
        <p:spPr>
          <a:noFill/>
        </p:spPr>
        <p:txBody>
          <a:bodyPr/>
          <a:lstStyle/>
          <a:p>
            <a:r>
              <a:rPr lang="en-US"/>
              <a:t>##</a:t>
            </a:r>
            <a:endParaRPr lang="en-US" sz="1300" i="0"/>
          </a:p>
        </p:txBody>
      </p:sp>
      <p:sp>
        <p:nvSpPr>
          <p:cNvPr id="84998" name="Rectangle 2"/>
          <p:cNvSpPr>
            <a:spLocks noGrp="1" noRot="1" noChangeAspect="1" noChangeArrowheads="1" noTextEdit="1"/>
          </p:cNvSpPr>
          <p:nvPr>
            <p:ph type="sldImg"/>
          </p:nvPr>
        </p:nvSpPr>
        <p:spPr>
          <a:xfrm>
            <a:off x="966788" y="742950"/>
            <a:ext cx="4953000" cy="3714750"/>
          </a:xfrm>
          <a:ln/>
        </p:spPr>
      </p:sp>
      <p:sp>
        <p:nvSpPr>
          <p:cNvPr id="84999" name="Rectangle 3"/>
          <p:cNvSpPr>
            <a:spLocks noGrp="1" noChangeArrowheads="1"/>
          </p:cNvSpPr>
          <p:nvPr>
            <p:ph type="body" idx="1"/>
          </p:nvPr>
        </p:nvSpPr>
        <p:spPr>
          <a:xfrm>
            <a:off x="688975" y="4705350"/>
            <a:ext cx="5507038" cy="4457700"/>
          </a:xfrm>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p>
            <a:r>
              <a:rPr lang="en-US"/>
              <a:t>*</a:t>
            </a:r>
            <a:endParaRPr lang="en-US" sz="1300" i="0"/>
          </a:p>
        </p:txBody>
      </p:sp>
      <p:sp>
        <p:nvSpPr>
          <p:cNvPr id="87043" name="Rectangle 3"/>
          <p:cNvSpPr>
            <a:spLocks noGrp="1" noChangeArrowheads="1"/>
          </p:cNvSpPr>
          <p:nvPr>
            <p:ph type="dt" sz="quarter" idx="1"/>
          </p:nvPr>
        </p:nvSpPr>
        <p:spPr>
          <a:noFill/>
        </p:spPr>
        <p:txBody>
          <a:bodyPr/>
          <a:lstStyle/>
          <a:p>
            <a:r>
              <a:rPr lang="en-US"/>
              <a:t>07/16/96</a:t>
            </a:r>
            <a:endParaRPr lang="en-US" sz="1300" i="0"/>
          </a:p>
        </p:txBody>
      </p:sp>
      <p:sp>
        <p:nvSpPr>
          <p:cNvPr id="87044" name="Rectangle 6"/>
          <p:cNvSpPr>
            <a:spLocks noGrp="1" noChangeArrowheads="1"/>
          </p:cNvSpPr>
          <p:nvPr>
            <p:ph type="ftr" sz="quarter" idx="4"/>
          </p:nvPr>
        </p:nvSpPr>
        <p:spPr>
          <a:noFill/>
        </p:spPr>
        <p:txBody>
          <a:bodyPr/>
          <a:lstStyle/>
          <a:p>
            <a:r>
              <a:rPr lang="en-US"/>
              <a:t>*</a:t>
            </a:r>
            <a:endParaRPr lang="en-US" sz="1300" i="0"/>
          </a:p>
        </p:txBody>
      </p:sp>
      <p:sp>
        <p:nvSpPr>
          <p:cNvPr id="87045" name="Rectangle 7"/>
          <p:cNvSpPr>
            <a:spLocks noGrp="1" noChangeArrowheads="1"/>
          </p:cNvSpPr>
          <p:nvPr>
            <p:ph type="sldNum" sz="quarter" idx="5"/>
          </p:nvPr>
        </p:nvSpPr>
        <p:spPr>
          <a:noFill/>
        </p:spPr>
        <p:txBody>
          <a:bodyPr/>
          <a:lstStyle/>
          <a:p>
            <a:r>
              <a:rPr lang="en-US"/>
              <a:t>##</a:t>
            </a:r>
            <a:endParaRPr lang="en-US" sz="1300" i="0"/>
          </a:p>
        </p:txBody>
      </p:sp>
      <p:sp>
        <p:nvSpPr>
          <p:cNvPr id="87046" name="Rectangle 2"/>
          <p:cNvSpPr>
            <a:spLocks noGrp="1" noRot="1" noChangeAspect="1" noChangeArrowheads="1" noTextEdit="1"/>
          </p:cNvSpPr>
          <p:nvPr>
            <p:ph type="sldImg"/>
          </p:nvPr>
        </p:nvSpPr>
        <p:spPr>
          <a:xfrm>
            <a:off x="966788" y="742950"/>
            <a:ext cx="4953000" cy="3714750"/>
          </a:xfrm>
          <a:ln/>
        </p:spPr>
      </p:sp>
      <p:sp>
        <p:nvSpPr>
          <p:cNvPr id="87047" name="Rectangle 3"/>
          <p:cNvSpPr>
            <a:spLocks noGrp="1" noChangeArrowheads="1"/>
          </p:cNvSpPr>
          <p:nvPr>
            <p:ph type="body" idx="1"/>
          </p:nvPr>
        </p:nvSpPr>
        <p:spPr>
          <a:xfrm>
            <a:off x="688975" y="4705350"/>
            <a:ext cx="5507038" cy="4457700"/>
          </a:xfrm>
          <a:noFill/>
          <a:ln/>
        </p:spPr>
        <p:txBody>
          <a:bodyPr/>
          <a:lstStyle/>
          <a:p>
            <a:r>
              <a:rPr lang="en-US"/>
              <a:t>What’s the story?  Bill Gates actually did do some research work while he was in Harvard.</a:t>
            </a:r>
          </a:p>
          <a:p>
            <a:r>
              <a:rPr lang="en-US"/>
              <a:t>He actually has a paper published on this problem.</a:t>
            </a:r>
          </a:p>
          <a:p>
            <a:endParaRPr lang="en-US"/>
          </a:p>
          <a:p>
            <a:r>
              <a:rPr lang="en-US"/>
              <a:t>His professor, Christos Papadimitrious, is a famous CS theoretician (now at UB-Berkeley).</a:t>
            </a:r>
          </a:p>
          <a:p>
            <a:r>
              <a:rPr lang="en-US"/>
              <a:t>Details on paper:  “Bounds for sorting prefix reversal”, Discrete Mathematics, 27 (1979).</a:t>
            </a:r>
          </a:p>
          <a:p>
            <a:r>
              <a:rPr lang="en-US"/>
              <a:t>Story that motivates problem: The chef in our place is sloppy, and when he prepares a stack of pancakes they come out all different sizes. Therefore, when I deliver them to a customer, on the way to the table, I rearrange them (so that the smallest winds up on top, and so on, down to the largest at the bottom) by grabbing several from the top and flipping them over, repeating this (varying the number I flip) as many times as necessary. If there are n pancakes, what is the maximum number of flips that I will ever have to use to rearrange them?</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190500"/>
            <a:ext cx="2047875"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8138" y="190500"/>
            <a:ext cx="5995987"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190500"/>
            <a:ext cx="8196262" cy="8001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19200"/>
            <a:ext cx="7186613"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62000" y="3733800"/>
            <a:ext cx="7186613"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4953000"/>
          </a:xfrm>
          <a:prstGeom prst="rect">
            <a:avLst/>
          </a:prstGeom>
          <a:solidFill>
            <a:srgbClr val="FF6600"/>
          </a:solidFill>
          <a:ln w="9525">
            <a:noFill/>
            <a:miter lim="800000"/>
            <a:headEnd/>
            <a:tailEnd/>
          </a:ln>
          <a:effectLst/>
        </p:spPr>
        <p:txBody>
          <a:bodyPr wrap="none" anchor="ctr">
            <a:prstTxWarp prst="textNoShape">
              <a:avLst/>
            </a:prstTxWarp>
          </a:bodyPr>
          <a:lstStyle/>
          <a:p>
            <a:pPr>
              <a:defRPr/>
            </a:pPr>
            <a:endParaRPr lang="en-US"/>
          </a:p>
        </p:txBody>
      </p:sp>
      <p:sp>
        <p:nvSpPr>
          <p:cNvPr id="4" name="Rectangle 3"/>
          <p:cNvSpPr>
            <a:spLocks noChangeArrowheads="1"/>
          </p:cNvSpPr>
          <p:nvPr userDrawn="1"/>
        </p:nvSpPr>
        <p:spPr bwMode="auto">
          <a:xfrm>
            <a:off x="0" y="6604000"/>
            <a:ext cx="9144000" cy="254000"/>
          </a:xfrm>
          <a:prstGeom prst="rect">
            <a:avLst/>
          </a:prstGeom>
          <a:solidFill>
            <a:srgbClr val="FF6600"/>
          </a:solidFill>
          <a:ln w="9525">
            <a:noFill/>
            <a:miter lim="800000"/>
            <a:headEnd/>
            <a:tailEnd/>
          </a:ln>
          <a:effectLst/>
        </p:spPr>
        <p:txBody>
          <a:bodyPr wrap="none" anchor="ctr">
            <a:prstTxWarp prst="textNoShape">
              <a:avLst/>
            </a:prstTxWarp>
          </a:bodyPr>
          <a:lstStyle/>
          <a:p>
            <a:pPr>
              <a:defRPr/>
            </a:pPr>
            <a:endParaRPr lang="en-US"/>
          </a:p>
        </p:txBody>
      </p:sp>
      <p:sp>
        <p:nvSpPr>
          <p:cNvPr id="440324" name="Rectangle 4"/>
          <p:cNvSpPr>
            <a:spLocks noGrp="1" noChangeArrowheads="1"/>
          </p:cNvSpPr>
          <p:nvPr>
            <p:ph type="ctrTitle"/>
          </p:nvPr>
        </p:nvSpPr>
        <p:spPr>
          <a:xfrm>
            <a:off x="549275" y="1376363"/>
            <a:ext cx="8097838" cy="1581150"/>
          </a:xfrm>
        </p:spPr>
        <p:txBody>
          <a:bodyPr/>
          <a:lstStyle>
            <a:lvl1pPr algn="ctr">
              <a:defRPr sz="5400">
                <a:solidFill>
                  <a:schemeClr val="bg1"/>
                </a:solidFill>
              </a:defRPr>
            </a:lvl1pPr>
          </a:lstStyle>
          <a:p>
            <a:r>
              <a:rPr lang="en-GB"/>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E8B1B13-3C47-CA45-87F4-1F14414A0109}" type="datetime1">
              <a:rPr lang="en-GB"/>
              <a:pPr>
                <a:defRPr/>
              </a:pPr>
              <a:t>4/9/12</a:t>
            </a:fld>
            <a:endParaRPr lang="en-GB"/>
          </a:p>
        </p:txBody>
      </p:sp>
      <p:sp>
        <p:nvSpPr>
          <p:cNvPr id="5" name="Slide Number Placeholder 4"/>
          <p:cNvSpPr>
            <a:spLocks noGrp="1"/>
          </p:cNvSpPr>
          <p:nvPr>
            <p:ph type="sldNum" sz="quarter" idx="11"/>
          </p:nvPr>
        </p:nvSpPr>
        <p:spPr/>
        <p:txBody>
          <a:bodyPr/>
          <a:lstStyle>
            <a:lvl1pPr>
              <a:defRPr smtClean="0"/>
            </a:lvl1pPr>
          </a:lstStyle>
          <a:p>
            <a:pPr>
              <a:defRPr/>
            </a:pPr>
            <a:fld id="{EDC86324-9524-C649-B299-17D7B24B46C5}" type="slidenum">
              <a:rPr lang="en-GB"/>
              <a:pPr>
                <a:defRPr/>
              </a:pPr>
              <a:t>‹#›</a:t>
            </a:fld>
            <a:endParaRPr lang="en-GB" sz="1400">
              <a:solidFill>
                <a:schemeClr val="tx1"/>
              </a:solidFill>
            </a:endParaRPr>
          </a:p>
        </p:txBody>
      </p:sp>
      <p:sp>
        <p:nvSpPr>
          <p:cNvPr id="6" name="Footer Placeholder 5"/>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4D77613E-03AB-7D4A-8AC1-B3F453909DF8}" type="datetime1">
              <a:rPr lang="en-GB"/>
              <a:pPr>
                <a:defRPr/>
              </a:pPr>
              <a:t>4/9/12</a:t>
            </a:fld>
            <a:endParaRPr lang="en-GB"/>
          </a:p>
        </p:txBody>
      </p:sp>
      <p:sp>
        <p:nvSpPr>
          <p:cNvPr id="5" name="Slide Number Placeholder 4"/>
          <p:cNvSpPr>
            <a:spLocks noGrp="1"/>
          </p:cNvSpPr>
          <p:nvPr>
            <p:ph type="sldNum" sz="quarter" idx="11"/>
          </p:nvPr>
        </p:nvSpPr>
        <p:spPr/>
        <p:txBody>
          <a:bodyPr/>
          <a:lstStyle>
            <a:lvl1pPr>
              <a:defRPr smtClean="0"/>
            </a:lvl1pPr>
          </a:lstStyle>
          <a:p>
            <a:pPr>
              <a:defRPr/>
            </a:pPr>
            <a:fld id="{36723830-7B61-264A-8FE4-764F1142EC01}" type="slidenum">
              <a:rPr lang="en-GB"/>
              <a:pPr>
                <a:defRPr/>
              </a:pPr>
              <a:t>‹#›</a:t>
            </a:fld>
            <a:endParaRPr lang="en-GB" sz="1400">
              <a:solidFill>
                <a:schemeClr val="tx1"/>
              </a:solidFill>
            </a:endParaRPr>
          </a:p>
        </p:txBody>
      </p:sp>
      <p:sp>
        <p:nvSpPr>
          <p:cNvPr id="6" name="Footer Placeholder 5"/>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0863" y="1981200"/>
            <a:ext cx="3808412"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1675" y="1981200"/>
            <a:ext cx="381000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66FEE43B-A7E3-BE4E-BECE-3D4F144D9C71}" type="datetime1">
              <a:rPr lang="en-GB"/>
              <a:pPr>
                <a:defRPr/>
              </a:pPr>
              <a:t>4/9/12</a:t>
            </a:fld>
            <a:endParaRPr lang="en-GB"/>
          </a:p>
        </p:txBody>
      </p:sp>
      <p:sp>
        <p:nvSpPr>
          <p:cNvPr id="6" name="Slide Number Placeholder 5"/>
          <p:cNvSpPr>
            <a:spLocks noGrp="1"/>
          </p:cNvSpPr>
          <p:nvPr>
            <p:ph type="sldNum" sz="quarter" idx="11"/>
          </p:nvPr>
        </p:nvSpPr>
        <p:spPr/>
        <p:txBody>
          <a:bodyPr/>
          <a:lstStyle>
            <a:lvl1pPr>
              <a:defRPr smtClean="0"/>
            </a:lvl1pPr>
          </a:lstStyle>
          <a:p>
            <a:pPr>
              <a:defRPr/>
            </a:pPr>
            <a:fld id="{C217D2F6-1566-FE4F-8E11-65791512B3C6}" type="slidenum">
              <a:rPr lang="en-GB"/>
              <a:pPr>
                <a:defRPr/>
              </a:pPr>
              <a:t>‹#›</a:t>
            </a:fld>
            <a:endParaRPr lang="en-GB" sz="1400">
              <a:solidFill>
                <a:schemeClr val="tx1"/>
              </a:solidFill>
            </a:endParaRPr>
          </a:p>
        </p:txBody>
      </p:sp>
      <p:sp>
        <p:nvSpPr>
          <p:cNvPr id="7" name="Footer Placeholder 6"/>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ED468731-AA41-5F48-99B6-3C2D5CF8F6CC}" type="datetime1">
              <a:rPr lang="en-GB"/>
              <a:pPr>
                <a:defRPr/>
              </a:pPr>
              <a:t>4/9/12</a:t>
            </a:fld>
            <a:endParaRPr lang="en-GB"/>
          </a:p>
        </p:txBody>
      </p:sp>
      <p:sp>
        <p:nvSpPr>
          <p:cNvPr id="8" name="Slide Number Placeholder 7"/>
          <p:cNvSpPr>
            <a:spLocks noGrp="1"/>
          </p:cNvSpPr>
          <p:nvPr>
            <p:ph type="sldNum" sz="quarter" idx="11"/>
          </p:nvPr>
        </p:nvSpPr>
        <p:spPr/>
        <p:txBody>
          <a:bodyPr/>
          <a:lstStyle>
            <a:lvl1pPr>
              <a:defRPr smtClean="0"/>
            </a:lvl1pPr>
          </a:lstStyle>
          <a:p>
            <a:pPr>
              <a:defRPr/>
            </a:pPr>
            <a:fld id="{7AF990EB-AADF-8745-BC05-FA365506A5C3}" type="slidenum">
              <a:rPr lang="en-GB"/>
              <a:pPr>
                <a:defRPr/>
              </a:pPr>
              <a:t>‹#›</a:t>
            </a:fld>
            <a:endParaRPr lang="en-GB" sz="1400">
              <a:solidFill>
                <a:schemeClr val="tx1"/>
              </a:solidFill>
            </a:endParaRPr>
          </a:p>
        </p:txBody>
      </p:sp>
      <p:sp>
        <p:nvSpPr>
          <p:cNvPr id="9" name="Footer Placeholder 8"/>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E59856D0-1DD2-2F48-80C7-E4068963D7B9}" type="datetime1">
              <a:rPr lang="en-GB"/>
              <a:pPr>
                <a:defRPr/>
              </a:pPr>
              <a:t>4/9/12</a:t>
            </a:fld>
            <a:endParaRPr lang="en-GB"/>
          </a:p>
        </p:txBody>
      </p:sp>
      <p:sp>
        <p:nvSpPr>
          <p:cNvPr id="4" name="Slide Number Placeholder 3"/>
          <p:cNvSpPr>
            <a:spLocks noGrp="1"/>
          </p:cNvSpPr>
          <p:nvPr>
            <p:ph type="sldNum" sz="quarter" idx="11"/>
          </p:nvPr>
        </p:nvSpPr>
        <p:spPr/>
        <p:txBody>
          <a:bodyPr/>
          <a:lstStyle>
            <a:lvl1pPr>
              <a:defRPr smtClean="0"/>
            </a:lvl1pPr>
          </a:lstStyle>
          <a:p>
            <a:pPr>
              <a:defRPr/>
            </a:pPr>
            <a:fld id="{6A50003F-2F2D-C543-98CC-5B483187307B}" type="slidenum">
              <a:rPr lang="en-GB"/>
              <a:pPr>
                <a:defRPr/>
              </a:pPr>
              <a:t>‹#›</a:t>
            </a:fld>
            <a:endParaRPr lang="en-GB" sz="1400">
              <a:solidFill>
                <a:schemeClr val="tx1"/>
              </a:solidFill>
            </a:endParaRPr>
          </a:p>
        </p:txBody>
      </p:sp>
      <p:sp>
        <p:nvSpPr>
          <p:cNvPr id="5" name="Footer Placeholder 4"/>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86D0EE4-90D5-054B-8BD3-1A1939F8A0F1}" type="datetime1">
              <a:rPr lang="en-GB"/>
              <a:pPr>
                <a:defRPr/>
              </a:pPr>
              <a:t>4/9/12</a:t>
            </a:fld>
            <a:endParaRPr lang="en-GB"/>
          </a:p>
        </p:txBody>
      </p:sp>
      <p:sp>
        <p:nvSpPr>
          <p:cNvPr id="3" name="Slide Number Placeholder 2"/>
          <p:cNvSpPr>
            <a:spLocks noGrp="1"/>
          </p:cNvSpPr>
          <p:nvPr>
            <p:ph type="sldNum" sz="quarter" idx="11"/>
          </p:nvPr>
        </p:nvSpPr>
        <p:spPr/>
        <p:txBody>
          <a:bodyPr/>
          <a:lstStyle>
            <a:lvl1pPr>
              <a:defRPr smtClean="0"/>
            </a:lvl1pPr>
          </a:lstStyle>
          <a:p>
            <a:pPr>
              <a:defRPr/>
            </a:pPr>
            <a:fld id="{0AEB9178-7BF1-104C-A34C-7781145058A8}" type="slidenum">
              <a:rPr lang="en-GB"/>
              <a:pPr>
                <a:defRPr/>
              </a:pPr>
              <a:t>‹#›</a:t>
            </a:fld>
            <a:endParaRPr lang="en-GB" sz="1400">
              <a:solidFill>
                <a:schemeClr val="tx1"/>
              </a:solidFill>
            </a:endParaRPr>
          </a:p>
        </p:txBody>
      </p:sp>
      <p:sp>
        <p:nvSpPr>
          <p:cNvPr id="4" name="Footer Placeholder 3"/>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47B1ABD8-F75D-FA4C-95E1-CA85CC7E3935}" type="datetime1">
              <a:rPr lang="en-GB"/>
              <a:pPr>
                <a:defRPr/>
              </a:pPr>
              <a:t>4/9/12</a:t>
            </a:fld>
            <a:endParaRPr lang="en-GB"/>
          </a:p>
        </p:txBody>
      </p:sp>
      <p:sp>
        <p:nvSpPr>
          <p:cNvPr id="6" name="Slide Number Placeholder 5"/>
          <p:cNvSpPr>
            <a:spLocks noGrp="1"/>
          </p:cNvSpPr>
          <p:nvPr>
            <p:ph type="sldNum" sz="quarter" idx="11"/>
          </p:nvPr>
        </p:nvSpPr>
        <p:spPr/>
        <p:txBody>
          <a:bodyPr/>
          <a:lstStyle>
            <a:lvl1pPr>
              <a:defRPr smtClean="0"/>
            </a:lvl1pPr>
          </a:lstStyle>
          <a:p>
            <a:pPr>
              <a:defRPr/>
            </a:pPr>
            <a:fld id="{56720286-18B9-AB49-ACDB-ECF5E7B912FC}" type="slidenum">
              <a:rPr lang="en-GB"/>
              <a:pPr>
                <a:defRPr/>
              </a:pPr>
              <a:t>‹#›</a:t>
            </a:fld>
            <a:endParaRPr lang="en-GB" sz="1400">
              <a:solidFill>
                <a:schemeClr val="tx1"/>
              </a:solidFill>
            </a:endParaRPr>
          </a:p>
        </p:txBody>
      </p:sp>
      <p:sp>
        <p:nvSpPr>
          <p:cNvPr id="7" name="Footer Placeholder 6"/>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DFDDDA63-B0A4-274F-9FA8-317DA5926AF5}" type="datetime1">
              <a:rPr lang="en-GB"/>
              <a:pPr>
                <a:defRPr/>
              </a:pPr>
              <a:t>4/9/12</a:t>
            </a:fld>
            <a:endParaRPr lang="en-GB"/>
          </a:p>
        </p:txBody>
      </p:sp>
      <p:sp>
        <p:nvSpPr>
          <p:cNvPr id="6" name="Slide Number Placeholder 5"/>
          <p:cNvSpPr>
            <a:spLocks noGrp="1"/>
          </p:cNvSpPr>
          <p:nvPr>
            <p:ph type="sldNum" sz="quarter" idx="11"/>
          </p:nvPr>
        </p:nvSpPr>
        <p:spPr/>
        <p:txBody>
          <a:bodyPr/>
          <a:lstStyle>
            <a:lvl1pPr>
              <a:defRPr smtClean="0"/>
            </a:lvl1pPr>
          </a:lstStyle>
          <a:p>
            <a:pPr>
              <a:defRPr/>
            </a:pPr>
            <a:fld id="{70171FA1-A291-E64C-9A9A-140855C8369A}" type="slidenum">
              <a:rPr lang="en-GB"/>
              <a:pPr>
                <a:defRPr/>
              </a:pPr>
              <a:t>‹#›</a:t>
            </a:fld>
            <a:endParaRPr lang="en-GB" sz="1400">
              <a:solidFill>
                <a:schemeClr val="tx1"/>
              </a:solidFill>
            </a:endParaRPr>
          </a:p>
        </p:txBody>
      </p:sp>
      <p:sp>
        <p:nvSpPr>
          <p:cNvPr id="7" name="Footer Placeholder 6"/>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1D2BDDB0-3A0D-124B-BF5E-454A9A101DC2}" type="datetime1">
              <a:rPr lang="en-GB"/>
              <a:pPr>
                <a:defRPr/>
              </a:pPr>
              <a:t>4/9/12</a:t>
            </a:fld>
            <a:endParaRPr lang="en-GB"/>
          </a:p>
        </p:txBody>
      </p:sp>
      <p:sp>
        <p:nvSpPr>
          <p:cNvPr id="5" name="Slide Number Placeholder 4"/>
          <p:cNvSpPr>
            <a:spLocks noGrp="1"/>
          </p:cNvSpPr>
          <p:nvPr>
            <p:ph type="sldNum" sz="quarter" idx="11"/>
          </p:nvPr>
        </p:nvSpPr>
        <p:spPr/>
        <p:txBody>
          <a:bodyPr/>
          <a:lstStyle>
            <a:lvl1pPr>
              <a:defRPr smtClean="0"/>
            </a:lvl1pPr>
          </a:lstStyle>
          <a:p>
            <a:pPr>
              <a:defRPr/>
            </a:pPr>
            <a:fld id="{F50FE0B2-A967-964B-AEF8-969F12D940E5}" type="slidenum">
              <a:rPr lang="en-GB"/>
              <a:pPr>
                <a:defRPr/>
              </a:pPr>
              <a:t>‹#›</a:t>
            </a:fld>
            <a:endParaRPr lang="en-GB" sz="1400">
              <a:solidFill>
                <a:schemeClr val="tx1"/>
              </a:solidFill>
            </a:endParaRPr>
          </a:p>
        </p:txBody>
      </p:sp>
      <p:sp>
        <p:nvSpPr>
          <p:cNvPr id="6" name="Footer Placeholder 5"/>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98500"/>
            <a:ext cx="1958975"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5775" y="698500"/>
            <a:ext cx="5724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3F166CC-DD7D-E64C-A1E5-12E216F98A6C}" type="datetime1">
              <a:rPr lang="en-GB"/>
              <a:pPr>
                <a:defRPr/>
              </a:pPr>
              <a:t>4/9/12</a:t>
            </a:fld>
            <a:endParaRPr lang="en-GB"/>
          </a:p>
        </p:txBody>
      </p:sp>
      <p:sp>
        <p:nvSpPr>
          <p:cNvPr id="5" name="Slide Number Placeholder 4"/>
          <p:cNvSpPr>
            <a:spLocks noGrp="1"/>
          </p:cNvSpPr>
          <p:nvPr>
            <p:ph type="sldNum" sz="quarter" idx="11"/>
          </p:nvPr>
        </p:nvSpPr>
        <p:spPr/>
        <p:txBody>
          <a:bodyPr/>
          <a:lstStyle>
            <a:lvl1pPr>
              <a:defRPr smtClean="0"/>
            </a:lvl1pPr>
          </a:lstStyle>
          <a:p>
            <a:pPr>
              <a:defRPr/>
            </a:pPr>
            <a:fld id="{4270E2ED-AED8-EF41-97F4-B1AED67809F5}" type="slidenum">
              <a:rPr lang="en-GB"/>
              <a:pPr>
                <a:defRPr/>
              </a:pPr>
              <a:t>‹#›</a:t>
            </a:fld>
            <a:endParaRPr lang="en-GB" sz="1400">
              <a:solidFill>
                <a:schemeClr val="tx1"/>
              </a:solidFill>
            </a:endParaRPr>
          </a:p>
        </p:txBody>
      </p:sp>
      <p:sp>
        <p:nvSpPr>
          <p:cNvPr id="6" name="Footer Placeholder 5"/>
          <p:cNvSpPr>
            <a:spLocks noGrp="1"/>
          </p:cNvSpPr>
          <p:nvPr>
            <p:ph type="ftr" sz="quarter" idx="12"/>
          </p:nvPr>
        </p:nvSpPr>
        <p:spPr/>
        <p:txBody>
          <a:bodyPr/>
          <a:lstStyle>
            <a:lvl1pPr>
              <a:defRPr smtClean="0"/>
            </a:lvl1pPr>
          </a:lstStyle>
          <a:p>
            <a:pPr>
              <a:defRPr/>
            </a:pPr>
            <a:endParaRPr lang="en-GB"/>
          </a:p>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19200"/>
            <a:ext cx="3516313"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30713" y="1219200"/>
            <a:ext cx="3517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8290" name="Line 2"/>
          <p:cNvSpPr>
            <a:spLocks noChangeShapeType="1"/>
          </p:cNvSpPr>
          <p:nvPr/>
        </p:nvSpPr>
        <p:spPr bwMode="auto">
          <a:xfrm>
            <a:off x="287338" y="6538913"/>
            <a:ext cx="8147050" cy="0"/>
          </a:xfrm>
          <a:prstGeom prst="line">
            <a:avLst/>
          </a:prstGeom>
          <a:noFill/>
          <a:ln w="12700">
            <a:solidFill>
              <a:srgbClr val="0000FF"/>
            </a:solidFill>
            <a:round/>
            <a:headEnd/>
            <a:tailEnd/>
          </a:ln>
          <a:effectLst/>
        </p:spPr>
        <p:txBody>
          <a:bodyPr wrap="none" anchor="ctr">
            <a:prstTxWarp prst="textNoShape">
              <a:avLst/>
            </a:prstTxWarp>
          </a:bodyPr>
          <a:lstStyle/>
          <a:p>
            <a:pPr>
              <a:defRPr/>
            </a:pPr>
            <a:endParaRPr lang="en-US"/>
          </a:p>
        </p:txBody>
      </p:sp>
      <p:sp>
        <p:nvSpPr>
          <p:cNvPr id="268291" name="AutoShape 3"/>
          <p:cNvSpPr>
            <a:spLocks noChangeArrowheads="1"/>
          </p:cNvSpPr>
          <p:nvPr/>
        </p:nvSpPr>
        <p:spPr bwMode="auto">
          <a:xfrm>
            <a:off x="709613" y="6392863"/>
            <a:ext cx="1816100" cy="292100"/>
          </a:xfrm>
          <a:prstGeom prst="roundRect">
            <a:avLst>
              <a:gd name="adj" fmla="val 12495"/>
            </a:avLst>
          </a:prstGeom>
          <a:solidFill>
            <a:schemeClr val="bg1"/>
          </a:solidFill>
          <a:ln w="12700">
            <a:solidFill>
              <a:srgbClr val="0000FF"/>
            </a:solidFill>
            <a:round/>
            <a:headEnd/>
            <a:tailEnd/>
          </a:ln>
          <a:effectLst/>
        </p:spPr>
        <p:txBody>
          <a:bodyPr wrap="none" anchor="ctr">
            <a:prstTxWarp prst="textNoShape">
              <a:avLst/>
            </a:prstTxWarp>
          </a:bodyPr>
          <a:lstStyle/>
          <a:p>
            <a:pPr>
              <a:defRPr/>
            </a:pPr>
            <a:endParaRPr lang="en-US"/>
          </a:p>
        </p:txBody>
      </p:sp>
      <p:sp>
        <p:nvSpPr>
          <p:cNvPr id="268292" name="Line 4"/>
          <p:cNvSpPr>
            <a:spLocks noChangeShapeType="1"/>
          </p:cNvSpPr>
          <p:nvPr/>
        </p:nvSpPr>
        <p:spPr bwMode="auto">
          <a:xfrm>
            <a:off x="23813" y="990600"/>
            <a:ext cx="7978775" cy="0"/>
          </a:xfrm>
          <a:prstGeom prst="line">
            <a:avLst/>
          </a:prstGeom>
          <a:noFill/>
          <a:ln w="50800">
            <a:solidFill>
              <a:srgbClr val="CC6600"/>
            </a:solidFill>
            <a:round/>
            <a:headEnd/>
            <a:tailEnd/>
          </a:ln>
          <a:effectLst/>
        </p:spPr>
        <p:txBody>
          <a:bodyPr wrap="none" anchor="ctr">
            <a:prstTxWarp prst="textNoShape">
              <a:avLst/>
            </a:prstTxWarp>
          </a:bodyPr>
          <a:lstStyle/>
          <a:p>
            <a:pPr>
              <a:defRPr/>
            </a:pPr>
            <a:endParaRPr lang="en-US"/>
          </a:p>
        </p:txBody>
      </p:sp>
      <p:sp>
        <p:nvSpPr>
          <p:cNvPr id="1029" name="Rectangle 5"/>
          <p:cNvSpPr>
            <a:spLocks noGrp="1" noChangeArrowheads="1"/>
          </p:cNvSpPr>
          <p:nvPr>
            <p:ph type="title"/>
          </p:nvPr>
        </p:nvSpPr>
        <p:spPr bwMode="auto">
          <a:xfrm>
            <a:off x="338138" y="190500"/>
            <a:ext cx="8196262" cy="8001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a:t>Slide Title</a:t>
            </a:r>
          </a:p>
        </p:txBody>
      </p:sp>
      <p:sp>
        <p:nvSpPr>
          <p:cNvPr id="1030" name="Rectangle 6"/>
          <p:cNvSpPr>
            <a:spLocks noGrp="1" noChangeArrowheads="1"/>
          </p:cNvSpPr>
          <p:nvPr>
            <p:ph type="body" idx="1"/>
          </p:nvPr>
        </p:nvSpPr>
        <p:spPr bwMode="auto">
          <a:xfrm>
            <a:off x="762000" y="1219200"/>
            <a:ext cx="7186613" cy="4876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  Third Level</a:t>
            </a:r>
          </a:p>
          <a:p>
            <a:pPr lvl="3"/>
            <a:r>
              <a:rPr lang="en-US"/>
              <a:t>Fourth Level</a:t>
            </a:r>
          </a:p>
          <a:p>
            <a:pPr lvl="4"/>
            <a:r>
              <a:rPr lang="en-US"/>
              <a:t>Fifth Level</a:t>
            </a:r>
          </a:p>
        </p:txBody>
      </p:sp>
      <p:sp>
        <p:nvSpPr>
          <p:cNvPr id="268295" name="Rectangle 7"/>
          <p:cNvSpPr>
            <a:spLocks noChangeArrowheads="1"/>
          </p:cNvSpPr>
          <p:nvPr/>
        </p:nvSpPr>
        <p:spPr bwMode="auto">
          <a:xfrm>
            <a:off x="760413" y="6434138"/>
            <a:ext cx="1630362" cy="27146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defRPr/>
            </a:pPr>
            <a:r>
              <a:rPr lang="en-US" sz="1200" b="0">
                <a:solidFill>
                  <a:srgbClr val="0000FF"/>
                </a:solidFill>
                <a:latin typeface="Book Antiqua" pitchFamily="1" charset="0"/>
              </a:rPr>
              <a:t>LeongHW, SoC, NUS</a:t>
            </a:r>
          </a:p>
        </p:txBody>
      </p:sp>
      <p:sp>
        <p:nvSpPr>
          <p:cNvPr id="268296" name="Rectangle 8"/>
          <p:cNvSpPr>
            <a:spLocks noChangeArrowheads="1"/>
          </p:cNvSpPr>
          <p:nvPr/>
        </p:nvSpPr>
        <p:spPr bwMode="auto">
          <a:xfrm>
            <a:off x="5900738" y="6234113"/>
            <a:ext cx="1692275" cy="27146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defRPr/>
            </a:pPr>
            <a:r>
              <a:rPr lang="en-US" sz="1200" b="0">
                <a:solidFill>
                  <a:srgbClr val="0000FF"/>
                </a:solidFill>
                <a:latin typeface="Book Antiqua" pitchFamily="1" charset="0"/>
              </a:rPr>
              <a:t>(UIT2201: AI) Page </a:t>
            </a:r>
            <a:fld id="{C6E5E232-8E14-5340-913B-0FD6A1F257A2}" type="slidenum">
              <a:rPr lang="en-US" sz="1200" b="0">
                <a:solidFill>
                  <a:srgbClr val="0000FF"/>
                </a:solidFill>
                <a:latin typeface="Book Antiqua" pitchFamily="1" charset="0"/>
              </a:rPr>
              <a:pPr algn="l">
                <a:defRPr/>
              </a:pPr>
              <a:t>‹#›</a:t>
            </a:fld>
            <a:endParaRPr lang="en-US" sz="1200" b="0">
              <a:solidFill>
                <a:srgbClr val="0000FF"/>
              </a:solidFill>
              <a:latin typeface="Book Antiqua" pitchFamily="1" charset="0"/>
            </a:endParaRPr>
          </a:p>
        </p:txBody>
      </p:sp>
      <p:sp>
        <p:nvSpPr>
          <p:cNvPr id="268297" name="Rectangle 9"/>
          <p:cNvSpPr>
            <a:spLocks noChangeArrowheads="1"/>
          </p:cNvSpPr>
          <p:nvPr userDrawn="1"/>
        </p:nvSpPr>
        <p:spPr bwMode="auto">
          <a:xfrm>
            <a:off x="3316288" y="6248400"/>
            <a:ext cx="2139950" cy="271463"/>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defRPr/>
            </a:pPr>
            <a:r>
              <a:rPr lang="en-GB" sz="1200" b="0">
                <a:solidFill>
                  <a:srgbClr val="0000FF"/>
                </a:solidFill>
                <a:latin typeface="Book Antiqua" pitchFamily="1" charset="0"/>
              </a:rPr>
              <a:t>© Leong Hon Wai, 2003-2008</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txStyles>
    <p:titleStyle>
      <a:lvl1pPr algn="l" rtl="0" eaLnBrk="0" fontAlgn="base" hangingPunct="0">
        <a:lnSpc>
          <a:spcPct val="90000"/>
        </a:lnSpc>
        <a:spcBef>
          <a:spcPct val="0"/>
        </a:spcBef>
        <a:spcAft>
          <a:spcPct val="0"/>
        </a:spcAft>
        <a:defRPr sz="3200" b="1">
          <a:solidFill>
            <a:srgbClr val="0000CC"/>
          </a:solidFill>
          <a:latin typeface="+mj-lt"/>
          <a:ea typeface="ＭＳ Ｐゴシック" pitchFamily="1" charset="-128"/>
          <a:cs typeface="ＭＳ Ｐゴシック" pitchFamily="1" charset="-128"/>
        </a:defRPr>
      </a:lvl1pPr>
      <a:lvl2pPr algn="l" rtl="0" eaLnBrk="0" fontAlgn="base" hangingPunct="0">
        <a:lnSpc>
          <a:spcPct val="90000"/>
        </a:lnSpc>
        <a:spcBef>
          <a:spcPct val="0"/>
        </a:spcBef>
        <a:spcAft>
          <a:spcPct val="0"/>
        </a:spcAft>
        <a:defRPr sz="3200" b="1">
          <a:solidFill>
            <a:srgbClr val="0000CC"/>
          </a:solidFill>
          <a:latin typeface="Arial" pitchFamily="1" charset="0"/>
          <a:ea typeface="ＭＳ Ｐゴシック" pitchFamily="1" charset="-128"/>
          <a:cs typeface="ＭＳ Ｐゴシック" pitchFamily="1" charset="-128"/>
        </a:defRPr>
      </a:lvl2pPr>
      <a:lvl3pPr algn="l" rtl="0" eaLnBrk="0" fontAlgn="base" hangingPunct="0">
        <a:lnSpc>
          <a:spcPct val="90000"/>
        </a:lnSpc>
        <a:spcBef>
          <a:spcPct val="0"/>
        </a:spcBef>
        <a:spcAft>
          <a:spcPct val="0"/>
        </a:spcAft>
        <a:defRPr sz="3200" b="1">
          <a:solidFill>
            <a:srgbClr val="0000CC"/>
          </a:solidFill>
          <a:latin typeface="Arial" pitchFamily="1" charset="0"/>
          <a:ea typeface="ＭＳ Ｐゴシック" pitchFamily="1" charset="-128"/>
          <a:cs typeface="ＭＳ Ｐゴシック" pitchFamily="1" charset="-128"/>
        </a:defRPr>
      </a:lvl3pPr>
      <a:lvl4pPr algn="l" rtl="0" eaLnBrk="0" fontAlgn="base" hangingPunct="0">
        <a:lnSpc>
          <a:spcPct val="90000"/>
        </a:lnSpc>
        <a:spcBef>
          <a:spcPct val="0"/>
        </a:spcBef>
        <a:spcAft>
          <a:spcPct val="0"/>
        </a:spcAft>
        <a:defRPr sz="3200" b="1">
          <a:solidFill>
            <a:srgbClr val="0000CC"/>
          </a:solidFill>
          <a:latin typeface="Arial" pitchFamily="1" charset="0"/>
          <a:ea typeface="ＭＳ Ｐゴシック" pitchFamily="1" charset="-128"/>
          <a:cs typeface="ＭＳ Ｐゴシック" pitchFamily="1" charset="-128"/>
        </a:defRPr>
      </a:lvl4pPr>
      <a:lvl5pPr algn="l" rtl="0" eaLnBrk="0" fontAlgn="base" hangingPunct="0">
        <a:lnSpc>
          <a:spcPct val="90000"/>
        </a:lnSpc>
        <a:spcBef>
          <a:spcPct val="0"/>
        </a:spcBef>
        <a:spcAft>
          <a:spcPct val="0"/>
        </a:spcAft>
        <a:defRPr sz="3200" b="1">
          <a:solidFill>
            <a:srgbClr val="0000CC"/>
          </a:solidFill>
          <a:latin typeface="Arial" pitchFamily="1" charset="0"/>
          <a:ea typeface="ＭＳ Ｐゴシック" pitchFamily="1" charset="-128"/>
          <a:cs typeface="ＭＳ Ｐゴシック" pitchFamily="1" charset="-128"/>
        </a:defRPr>
      </a:lvl5pPr>
      <a:lvl6pPr marL="457200" algn="l" rtl="0" eaLnBrk="0" fontAlgn="base" hangingPunct="0">
        <a:lnSpc>
          <a:spcPct val="90000"/>
        </a:lnSpc>
        <a:spcBef>
          <a:spcPct val="0"/>
        </a:spcBef>
        <a:spcAft>
          <a:spcPct val="0"/>
        </a:spcAft>
        <a:defRPr sz="3200" b="1">
          <a:solidFill>
            <a:srgbClr val="0000CC"/>
          </a:solidFill>
          <a:latin typeface="Arial" pitchFamily="1" charset="0"/>
        </a:defRPr>
      </a:lvl6pPr>
      <a:lvl7pPr marL="914400" algn="l" rtl="0" eaLnBrk="0" fontAlgn="base" hangingPunct="0">
        <a:lnSpc>
          <a:spcPct val="90000"/>
        </a:lnSpc>
        <a:spcBef>
          <a:spcPct val="0"/>
        </a:spcBef>
        <a:spcAft>
          <a:spcPct val="0"/>
        </a:spcAft>
        <a:defRPr sz="3200" b="1">
          <a:solidFill>
            <a:srgbClr val="0000CC"/>
          </a:solidFill>
          <a:latin typeface="Arial" pitchFamily="1" charset="0"/>
        </a:defRPr>
      </a:lvl7pPr>
      <a:lvl8pPr marL="1371600" algn="l" rtl="0" eaLnBrk="0" fontAlgn="base" hangingPunct="0">
        <a:lnSpc>
          <a:spcPct val="90000"/>
        </a:lnSpc>
        <a:spcBef>
          <a:spcPct val="0"/>
        </a:spcBef>
        <a:spcAft>
          <a:spcPct val="0"/>
        </a:spcAft>
        <a:defRPr sz="3200" b="1">
          <a:solidFill>
            <a:srgbClr val="0000CC"/>
          </a:solidFill>
          <a:latin typeface="Arial" pitchFamily="1" charset="0"/>
        </a:defRPr>
      </a:lvl8pPr>
      <a:lvl9pPr marL="1828800" algn="l" rtl="0" eaLnBrk="0" fontAlgn="base" hangingPunct="0">
        <a:lnSpc>
          <a:spcPct val="90000"/>
        </a:lnSpc>
        <a:spcBef>
          <a:spcPct val="0"/>
        </a:spcBef>
        <a:spcAft>
          <a:spcPct val="0"/>
        </a:spcAft>
        <a:defRPr sz="3200" b="1">
          <a:solidFill>
            <a:srgbClr val="0000CC"/>
          </a:solidFill>
          <a:latin typeface="Arial" pitchFamily="1" charset="0"/>
        </a:defRPr>
      </a:lvl9pPr>
    </p:titleStyle>
    <p:bodyStyle>
      <a:lvl1pPr marL="285750" indent="-285750" algn="l" rtl="0" eaLnBrk="0" fontAlgn="base" hangingPunct="0">
        <a:lnSpc>
          <a:spcPct val="90000"/>
        </a:lnSpc>
        <a:spcBef>
          <a:spcPct val="50000"/>
        </a:spcBef>
        <a:spcAft>
          <a:spcPct val="0"/>
        </a:spcAft>
        <a:buSzPct val="75000"/>
        <a:buFont typeface="Wingdings" pitchFamily="1" charset="2"/>
        <a:buChar char="q"/>
        <a:defRPr sz="2800" b="1">
          <a:solidFill>
            <a:srgbClr val="0000CC"/>
          </a:solidFill>
          <a:latin typeface="+mn-lt"/>
          <a:ea typeface="ＭＳ Ｐゴシック" pitchFamily="1" charset="-128"/>
          <a:cs typeface="ＭＳ Ｐゴシック" pitchFamily="1" charset="-128"/>
        </a:defRPr>
      </a:lvl1pPr>
      <a:lvl2pPr marL="866775" indent="-390525" algn="l" rtl="0" eaLnBrk="0" fontAlgn="base" hangingPunct="0">
        <a:lnSpc>
          <a:spcPct val="90000"/>
        </a:lnSpc>
        <a:spcBef>
          <a:spcPct val="30000"/>
        </a:spcBef>
        <a:spcAft>
          <a:spcPct val="0"/>
        </a:spcAft>
        <a:buSzPct val="100000"/>
        <a:buFont typeface="Wingdings" pitchFamily="1" charset="2"/>
        <a:buChar char="v"/>
        <a:defRPr sz="2400" b="1">
          <a:solidFill>
            <a:srgbClr val="FF3300"/>
          </a:solidFill>
          <a:latin typeface="+mn-lt"/>
          <a:ea typeface="ＭＳ Ｐゴシック" pitchFamily="1" charset="-128"/>
        </a:defRPr>
      </a:lvl2pPr>
      <a:lvl3pPr marL="1285875" indent="-228600" algn="l" rtl="0" eaLnBrk="0" fontAlgn="base" hangingPunct="0">
        <a:lnSpc>
          <a:spcPct val="90000"/>
        </a:lnSpc>
        <a:spcBef>
          <a:spcPct val="30000"/>
        </a:spcBef>
        <a:spcAft>
          <a:spcPct val="0"/>
        </a:spcAft>
        <a:buSzPct val="100000"/>
        <a:buFont typeface="Monotype Sorts" pitchFamily="1" charset="2"/>
        <a:buChar char="u"/>
        <a:defRPr sz="2000" b="1" i="1">
          <a:solidFill>
            <a:srgbClr val="009900"/>
          </a:solidFill>
          <a:latin typeface="+mn-lt"/>
          <a:ea typeface="ＭＳ Ｐゴシック" pitchFamily="1" charset="-128"/>
        </a:defRPr>
      </a:lvl3pPr>
      <a:lvl4pPr marL="1647825" indent="-171450" algn="l" rtl="0" eaLnBrk="0" fontAlgn="base" hangingPunct="0">
        <a:lnSpc>
          <a:spcPct val="90000"/>
        </a:lnSpc>
        <a:spcBef>
          <a:spcPct val="30000"/>
        </a:spcBef>
        <a:spcAft>
          <a:spcPct val="0"/>
        </a:spcAft>
        <a:buSzPct val="75000"/>
        <a:buFont typeface="Wingdings" pitchFamily="1" charset="2"/>
        <a:buChar char="Ø"/>
        <a:defRPr sz="2000" b="1">
          <a:solidFill>
            <a:srgbClr val="0000CC"/>
          </a:solidFill>
          <a:latin typeface="+mn-lt"/>
          <a:ea typeface="ＭＳ Ｐゴシック" pitchFamily="1" charset="-128"/>
        </a:defRPr>
      </a:lvl4pPr>
      <a:lvl5pPr marL="2009775" indent="-171450" algn="l" rtl="0" eaLnBrk="0" fontAlgn="base" hangingPunct="0">
        <a:lnSpc>
          <a:spcPct val="90000"/>
        </a:lnSpc>
        <a:spcBef>
          <a:spcPct val="30000"/>
        </a:spcBef>
        <a:spcAft>
          <a:spcPct val="0"/>
        </a:spcAft>
        <a:buSzPct val="100000"/>
        <a:buChar char="–"/>
        <a:defRPr b="1">
          <a:solidFill>
            <a:schemeClr val="tx1"/>
          </a:solidFill>
          <a:latin typeface="+mn-lt"/>
          <a:ea typeface="ＭＳ Ｐゴシック" pitchFamily="1" charset="-128"/>
        </a:defRPr>
      </a:lvl5pPr>
      <a:lvl6pPr marL="2466975" indent="-171450" algn="l" rtl="0" eaLnBrk="0" fontAlgn="base" hangingPunct="0">
        <a:lnSpc>
          <a:spcPct val="90000"/>
        </a:lnSpc>
        <a:spcBef>
          <a:spcPct val="30000"/>
        </a:spcBef>
        <a:spcAft>
          <a:spcPct val="0"/>
        </a:spcAft>
        <a:buSzPct val="100000"/>
        <a:buChar char="–"/>
        <a:defRPr b="1">
          <a:solidFill>
            <a:schemeClr val="tx1"/>
          </a:solidFill>
          <a:latin typeface="+mn-lt"/>
          <a:ea typeface="ＭＳ Ｐゴシック" pitchFamily="1" charset="-128"/>
        </a:defRPr>
      </a:lvl6pPr>
      <a:lvl7pPr marL="2924175" indent="-171450" algn="l" rtl="0" eaLnBrk="0" fontAlgn="base" hangingPunct="0">
        <a:lnSpc>
          <a:spcPct val="90000"/>
        </a:lnSpc>
        <a:spcBef>
          <a:spcPct val="30000"/>
        </a:spcBef>
        <a:spcAft>
          <a:spcPct val="0"/>
        </a:spcAft>
        <a:buSzPct val="100000"/>
        <a:buChar char="–"/>
        <a:defRPr b="1">
          <a:solidFill>
            <a:schemeClr val="tx1"/>
          </a:solidFill>
          <a:latin typeface="+mn-lt"/>
          <a:ea typeface="ＭＳ Ｐゴシック" pitchFamily="1" charset="-128"/>
        </a:defRPr>
      </a:lvl7pPr>
      <a:lvl8pPr marL="3381375" indent="-171450" algn="l" rtl="0" eaLnBrk="0" fontAlgn="base" hangingPunct="0">
        <a:lnSpc>
          <a:spcPct val="90000"/>
        </a:lnSpc>
        <a:spcBef>
          <a:spcPct val="30000"/>
        </a:spcBef>
        <a:spcAft>
          <a:spcPct val="0"/>
        </a:spcAft>
        <a:buSzPct val="100000"/>
        <a:buChar char="–"/>
        <a:defRPr b="1">
          <a:solidFill>
            <a:schemeClr val="tx1"/>
          </a:solidFill>
          <a:latin typeface="+mn-lt"/>
          <a:ea typeface="ＭＳ Ｐゴシック" pitchFamily="1" charset="-128"/>
        </a:defRPr>
      </a:lvl8pPr>
      <a:lvl9pPr marL="3838575" indent="-171450" algn="l" rtl="0" eaLnBrk="0" fontAlgn="base" hangingPunct="0">
        <a:lnSpc>
          <a:spcPct val="90000"/>
        </a:lnSpc>
        <a:spcBef>
          <a:spcPct val="30000"/>
        </a:spcBef>
        <a:spcAft>
          <a:spcPct val="0"/>
        </a:spcAft>
        <a:buSzPct val="100000"/>
        <a:buChar char="–"/>
        <a:defRPr b="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99"/>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85775" y="698500"/>
            <a:ext cx="6519863" cy="1143000"/>
          </a:xfrm>
          <a:prstGeom prst="rect">
            <a:avLst/>
          </a:prstGeom>
          <a:noFill/>
          <a:ln w="9525">
            <a:noFill/>
            <a:miter lim="800000"/>
            <a:headEnd/>
            <a:tailEnd/>
          </a:ln>
        </p:spPr>
        <p:txBody>
          <a:bodyPr vert="horz" wrap="square" lIns="91402" tIns="45699" rIns="91402" bIns="45699" numCol="1" anchor="ctr" anchorCtr="0" compatLnSpc="1">
            <a:prstTxWarp prst="textNoShape">
              <a:avLst/>
            </a:prstTxWarp>
          </a:bodyPr>
          <a:lstStyle/>
          <a:p>
            <a:pPr lvl="0"/>
            <a:r>
              <a:rPr lang="en-GB"/>
              <a:t>Click to edit Master title style</a:t>
            </a:r>
          </a:p>
        </p:txBody>
      </p:sp>
      <p:sp>
        <p:nvSpPr>
          <p:cNvPr id="14339" name="Rectangle 3"/>
          <p:cNvSpPr>
            <a:spLocks noGrp="1" noChangeArrowheads="1"/>
          </p:cNvSpPr>
          <p:nvPr>
            <p:ph type="body" idx="1"/>
          </p:nvPr>
        </p:nvSpPr>
        <p:spPr bwMode="auto">
          <a:xfrm>
            <a:off x="550863" y="1981200"/>
            <a:ext cx="7770812" cy="4279900"/>
          </a:xfrm>
          <a:prstGeom prst="rect">
            <a:avLst/>
          </a:prstGeom>
          <a:noFill/>
          <a:ln w="9525">
            <a:noFill/>
            <a:miter lim="800000"/>
            <a:headEnd/>
            <a:tailEnd/>
          </a:ln>
        </p:spPr>
        <p:txBody>
          <a:bodyPr vert="horz" wrap="square" lIns="91402" tIns="45699" rIns="91402" bIns="45699"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39300" name="Rectangle 4"/>
          <p:cNvSpPr>
            <a:spLocks noGrp="1" noChangeArrowheads="1"/>
          </p:cNvSpPr>
          <p:nvPr>
            <p:ph type="dt" sz="half" idx="2"/>
          </p:nvPr>
        </p:nvSpPr>
        <p:spPr bwMode="auto">
          <a:xfrm>
            <a:off x="550863" y="6334125"/>
            <a:ext cx="1905000" cy="457200"/>
          </a:xfrm>
          <a:prstGeom prst="rect">
            <a:avLst/>
          </a:prstGeom>
          <a:noFill/>
          <a:ln w="9525">
            <a:noFill/>
            <a:miter lim="800000"/>
            <a:headEnd/>
            <a:tailEnd/>
          </a:ln>
          <a:effectLst/>
        </p:spPr>
        <p:txBody>
          <a:bodyPr vert="horz" wrap="square" lIns="91402" tIns="45699" rIns="91402" bIns="45699" numCol="1" anchor="t" anchorCtr="0" compatLnSpc="1">
            <a:prstTxWarp prst="textNoShape">
              <a:avLst/>
            </a:prstTxWarp>
          </a:bodyPr>
          <a:lstStyle>
            <a:lvl1pPr algn="l">
              <a:defRPr sz="900" b="0">
                <a:solidFill>
                  <a:srgbClr val="003399"/>
                </a:solidFill>
                <a:latin typeface="Times" pitchFamily="1" charset="0"/>
              </a:defRPr>
            </a:lvl1pPr>
          </a:lstStyle>
          <a:p>
            <a:pPr>
              <a:defRPr/>
            </a:pPr>
            <a:fld id="{B042F9FB-5C5D-D145-9D10-3205CAFBF1BB}" type="datetime1">
              <a:rPr lang="en-GB"/>
              <a:pPr>
                <a:defRPr/>
              </a:pPr>
              <a:t>4/9/12</a:t>
            </a:fld>
            <a:endParaRPr lang="en-GB"/>
          </a:p>
        </p:txBody>
      </p:sp>
      <p:sp>
        <p:nvSpPr>
          <p:cNvPr id="439301" name="Rectangle 5"/>
          <p:cNvSpPr>
            <a:spLocks noGrp="1" noChangeArrowheads="1"/>
          </p:cNvSpPr>
          <p:nvPr>
            <p:ph type="sldNum" sz="quarter" idx="4"/>
          </p:nvPr>
        </p:nvSpPr>
        <p:spPr bwMode="auto">
          <a:xfrm>
            <a:off x="6932613" y="6334125"/>
            <a:ext cx="1903412" cy="457200"/>
          </a:xfrm>
          <a:prstGeom prst="rect">
            <a:avLst/>
          </a:prstGeom>
          <a:noFill/>
          <a:ln w="9525">
            <a:noFill/>
            <a:miter lim="800000"/>
            <a:headEnd/>
            <a:tailEnd/>
          </a:ln>
          <a:effectLst/>
        </p:spPr>
        <p:txBody>
          <a:bodyPr vert="horz" wrap="square" lIns="91402" tIns="45699" rIns="91402" bIns="45699" numCol="1" anchor="t" anchorCtr="0" compatLnSpc="1">
            <a:prstTxWarp prst="textNoShape">
              <a:avLst/>
            </a:prstTxWarp>
          </a:bodyPr>
          <a:lstStyle>
            <a:lvl1pPr algn="r">
              <a:defRPr sz="900" b="0">
                <a:solidFill>
                  <a:srgbClr val="003399"/>
                </a:solidFill>
                <a:latin typeface="Times" pitchFamily="1" charset="0"/>
              </a:defRPr>
            </a:lvl1pPr>
          </a:lstStyle>
          <a:p>
            <a:pPr>
              <a:defRPr/>
            </a:pPr>
            <a:fld id="{DFFBB66F-A8B3-3648-A53B-B4E3B46E5ACE}" type="slidenum">
              <a:rPr lang="en-GB"/>
              <a:pPr>
                <a:defRPr/>
              </a:pPr>
              <a:t>‹#›</a:t>
            </a:fld>
            <a:endParaRPr lang="en-GB" sz="1400"/>
          </a:p>
        </p:txBody>
      </p:sp>
      <p:sp>
        <p:nvSpPr>
          <p:cNvPr id="439302" name="Rectangle 6"/>
          <p:cNvSpPr>
            <a:spLocks noChangeArrowheads="1"/>
          </p:cNvSpPr>
          <p:nvPr userDrawn="1"/>
        </p:nvSpPr>
        <p:spPr bwMode="auto">
          <a:xfrm>
            <a:off x="0" y="6600825"/>
            <a:ext cx="9144000" cy="254000"/>
          </a:xfrm>
          <a:prstGeom prst="rect">
            <a:avLst/>
          </a:prstGeom>
          <a:solidFill>
            <a:srgbClr val="003399"/>
          </a:solidFill>
          <a:ln w="9525">
            <a:noFill/>
            <a:miter lim="800000"/>
            <a:headEnd/>
            <a:tailEnd/>
          </a:ln>
          <a:effectLst/>
        </p:spPr>
        <p:txBody>
          <a:bodyPr wrap="none" anchor="ctr">
            <a:prstTxWarp prst="textNoShape">
              <a:avLst/>
            </a:prstTxWarp>
          </a:bodyPr>
          <a:lstStyle/>
          <a:p>
            <a:pPr>
              <a:defRPr/>
            </a:pPr>
            <a:endParaRPr lang="en-US"/>
          </a:p>
        </p:txBody>
      </p:sp>
      <p:sp>
        <p:nvSpPr>
          <p:cNvPr id="439303" name="Rectangle 7"/>
          <p:cNvSpPr>
            <a:spLocks noChangeArrowheads="1"/>
          </p:cNvSpPr>
          <p:nvPr userDrawn="1"/>
        </p:nvSpPr>
        <p:spPr bwMode="auto">
          <a:xfrm>
            <a:off x="0" y="0"/>
            <a:ext cx="9144000" cy="254000"/>
          </a:xfrm>
          <a:prstGeom prst="rect">
            <a:avLst/>
          </a:prstGeom>
          <a:solidFill>
            <a:srgbClr val="003399"/>
          </a:solidFill>
          <a:ln w="9525">
            <a:noFill/>
            <a:miter lim="800000"/>
            <a:headEnd/>
            <a:tailEnd/>
          </a:ln>
          <a:effectLst/>
        </p:spPr>
        <p:txBody>
          <a:bodyPr wrap="none" anchor="ctr">
            <a:prstTxWarp prst="textNoShape">
              <a:avLst/>
            </a:prstTxWarp>
          </a:bodyPr>
          <a:lstStyle/>
          <a:p>
            <a:pPr>
              <a:defRPr/>
            </a:pPr>
            <a:endParaRPr lang="en-US"/>
          </a:p>
        </p:txBody>
      </p:sp>
      <p:sp>
        <p:nvSpPr>
          <p:cNvPr id="439304" name="Rectangle 8"/>
          <p:cNvSpPr>
            <a:spLocks noGrp="1" noChangeArrowheads="1"/>
          </p:cNvSpPr>
          <p:nvPr>
            <p:ph type="ftr" sz="quarter" idx="3"/>
          </p:nvPr>
        </p:nvSpPr>
        <p:spPr bwMode="auto">
          <a:xfrm>
            <a:off x="3157538" y="6334125"/>
            <a:ext cx="2895600" cy="457200"/>
          </a:xfrm>
          <a:prstGeom prst="rect">
            <a:avLst/>
          </a:prstGeom>
          <a:noFill/>
          <a:ln w="9525">
            <a:noFill/>
            <a:miter lim="800000"/>
            <a:headEnd/>
            <a:tailEnd/>
          </a:ln>
          <a:effectLst/>
        </p:spPr>
        <p:txBody>
          <a:bodyPr vert="horz" wrap="square" lIns="91402" tIns="45699" rIns="91402" bIns="45699" numCol="1" anchor="t" anchorCtr="0" compatLnSpc="1">
            <a:prstTxWarp prst="textNoShape">
              <a:avLst/>
            </a:prstTxWarp>
          </a:bodyPr>
          <a:lstStyle>
            <a:lvl1pPr>
              <a:defRPr sz="1400" b="0">
                <a:latin typeface="Times" pitchFamily="1" charset="0"/>
              </a:defRPr>
            </a:lvl1pPr>
          </a:lstStyle>
          <a:p>
            <a:pPr>
              <a:defRPr/>
            </a:pPr>
            <a:endParaRPr lang="en-GB"/>
          </a:p>
          <a:p>
            <a:pPr>
              <a:defRPr/>
            </a:pPr>
            <a:endParaRPr lang="en-GB"/>
          </a:p>
        </p:txBody>
      </p:sp>
      <p:pic>
        <p:nvPicPr>
          <p:cNvPr id="14345" name="Picture 9" descr="full colour"/>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7750175" y="374650"/>
            <a:ext cx="1038225" cy="666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rtl="0" eaLnBrk="0" fontAlgn="base" hangingPunct="0">
        <a:spcBef>
          <a:spcPct val="0"/>
        </a:spcBef>
        <a:spcAft>
          <a:spcPct val="0"/>
        </a:spcAft>
        <a:defRPr sz="3200" b="1">
          <a:solidFill>
            <a:srgbClr val="FF3300"/>
          </a:solidFill>
          <a:latin typeface="+mj-lt"/>
          <a:ea typeface="+mj-ea"/>
          <a:cs typeface="+mj-cs"/>
        </a:defRPr>
      </a:lvl1pPr>
      <a:lvl2pPr algn="l" rtl="0" eaLnBrk="0" fontAlgn="base" hangingPunct="0">
        <a:spcBef>
          <a:spcPct val="0"/>
        </a:spcBef>
        <a:spcAft>
          <a:spcPct val="0"/>
        </a:spcAft>
        <a:defRPr sz="3200" b="1">
          <a:solidFill>
            <a:srgbClr val="FF3300"/>
          </a:solidFill>
          <a:latin typeface="Times New Roman" pitchFamily="1" charset="0"/>
          <a:ea typeface="Arial" pitchFamily="1" charset="0"/>
          <a:cs typeface="Arial" pitchFamily="1" charset="0"/>
        </a:defRPr>
      </a:lvl2pPr>
      <a:lvl3pPr algn="l" rtl="0" eaLnBrk="0" fontAlgn="base" hangingPunct="0">
        <a:spcBef>
          <a:spcPct val="0"/>
        </a:spcBef>
        <a:spcAft>
          <a:spcPct val="0"/>
        </a:spcAft>
        <a:defRPr sz="3200" b="1">
          <a:solidFill>
            <a:srgbClr val="FF3300"/>
          </a:solidFill>
          <a:latin typeface="Times New Roman" pitchFamily="1" charset="0"/>
          <a:ea typeface="Arial" pitchFamily="1" charset="0"/>
          <a:cs typeface="Arial" pitchFamily="1" charset="0"/>
        </a:defRPr>
      </a:lvl3pPr>
      <a:lvl4pPr algn="l" rtl="0" eaLnBrk="0" fontAlgn="base" hangingPunct="0">
        <a:spcBef>
          <a:spcPct val="0"/>
        </a:spcBef>
        <a:spcAft>
          <a:spcPct val="0"/>
        </a:spcAft>
        <a:defRPr sz="3200" b="1">
          <a:solidFill>
            <a:srgbClr val="FF3300"/>
          </a:solidFill>
          <a:latin typeface="Times New Roman" pitchFamily="1" charset="0"/>
          <a:ea typeface="Arial" pitchFamily="1" charset="0"/>
          <a:cs typeface="Arial" pitchFamily="1" charset="0"/>
        </a:defRPr>
      </a:lvl4pPr>
      <a:lvl5pPr algn="l" rtl="0" eaLnBrk="0" fontAlgn="base" hangingPunct="0">
        <a:spcBef>
          <a:spcPct val="0"/>
        </a:spcBef>
        <a:spcAft>
          <a:spcPct val="0"/>
        </a:spcAft>
        <a:defRPr sz="3200" b="1">
          <a:solidFill>
            <a:srgbClr val="FF3300"/>
          </a:solidFill>
          <a:latin typeface="Times New Roman" pitchFamily="1" charset="0"/>
          <a:ea typeface="Arial" pitchFamily="1" charset="0"/>
          <a:cs typeface="Arial" pitchFamily="1" charset="0"/>
        </a:defRPr>
      </a:lvl5pPr>
      <a:lvl6pPr marL="457200" algn="l" rtl="0" fontAlgn="base">
        <a:spcBef>
          <a:spcPct val="0"/>
        </a:spcBef>
        <a:spcAft>
          <a:spcPct val="0"/>
        </a:spcAft>
        <a:defRPr sz="3200" b="1">
          <a:solidFill>
            <a:srgbClr val="FF3300"/>
          </a:solidFill>
          <a:latin typeface="Times New Roman" pitchFamily="1" charset="0"/>
          <a:ea typeface="Arial" pitchFamily="1" charset="0"/>
          <a:cs typeface="Arial" pitchFamily="1" charset="0"/>
        </a:defRPr>
      </a:lvl6pPr>
      <a:lvl7pPr marL="914400" algn="l" rtl="0" fontAlgn="base">
        <a:spcBef>
          <a:spcPct val="0"/>
        </a:spcBef>
        <a:spcAft>
          <a:spcPct val="0"/>
        </a:spcAft>
        <a:defRPr sz="3200" b="1">
          <a:solidFill>
            <a:srgbClr val="FF3300"/>
          </a:solidFill>
          <a:latin typeface="Times New Roman" pitchFamily="1" charset="0"/>
          <a:ea typeface="Arial" pitchFamily="1" charset="0"/>
          <a:cs typeface="Arial" pitchFamily="1" charset="0"/>
        </a:defRPr>
      </a:lvl7pPr>
      <a:lvl8pPr marL="1371600" algn="l" rtl="0" fontAlgn="base">
        <a:spcBef>
          <a:spcPct val="0"/>
        </a:spcBef>
        <a:spcAft>
          <a:spcPct val="0"/>
        </a:spcAft>
        <a:defRPr sz="3200" b="1">
          <a:solidFill>
            <a:srgbClr val="FF3300"/>
          </a:solidFill>
          <a:latin typeface="Times New Roman" pitchFamily="1" charset="0"/>
          <a:ea typeface="Arial" pitchFamily="1" charset="0"/>
          <a:cs typeface="Arial" pitchFamily="1" charset="0"/>
        </a:defRPr>
      </a:lvl8pPr>
      <a:lvl9pPr marL="1828800" algn="l" rtl="0" fontAlgn="base">
        <a:spcBef>
          <a:spcPct val="0"/>
        </a:spcBef>
        <a:spcAft>
          <a:spcPct val="0"/>
        </a:spcAft>
        <a:defRPr sz="3200" b="1">
          <a:solidFill>
            <a:srgbClr val="FF3300"/>
          </a:solidFill>
          <a:latin typeface="Times New Roman" pitchFamily="1" charset="0"/>
          <a:ea typeface="Arial" pitchFamily="1" charset="0"/>
          <a:cs typeface="Arial" pitchFamily="1" charset="0"/>
        </a:defRPr>
      </a:lvl9pPr>
    </p:titleStyle>
    <p:bodyStyle>
      <a:lvl1pPr marL="342900" indent="-342900" algn="l" rtl="0" eaLnBrk="0" fontAlgn="base" hangingPunct="0">
        <a:spcBef>
          <a:spcPct val="20000"/>
        </a:spcBef>
        <a:spcAft>
          <a:spcPct val="0"/>
        </a:spcAft>
        <a:defRPr sz="2500">
          <a:solidFill>
            <a:srgbClr val="003399"/>
          </a:solidFill>
          <a:latin typeface="+mn-lt"/>
          <a:ea typeface="+mn-ea"/>
          <a:cs typeface="+mn-cs"/>
        </a:defRPr>
      </a:lvl1pPr>
      <a:lvl2pPr marL="338138" indent="4763" algn="l" rtl="0" eaLnBrk="0" fontAlgn="base" hangingPunct="0">
        <a:spcBef>
          <a:spcPct val="20000"/>
        </a:spcBef>
        <a:spcAft>
          <a:spcPct val="0"/>
        </a:spcAft>
        <a:defRPr sz="2300">
          <a:solidFill>
            <a:srgbClr val="003399"/>
          </a:solidFill>
          <a:latin typeface="+mn-lt"/>
          <a:ea typeface="+mn-ea"/>
          <a:cs typeface="+mn-cs"/>
        </a:defRPr>
      </a:lvl2pPr>
      <a:lvl3pPr marL="681038" indent="233363" algn="l" rtl="0" eaLnBrk="0" fontAlgn="base" hangingPunct="0">
        <a:spcBef>
          <a:spcPct val="20000"/>
        </a:spcBef>
        <a:spcAft>
          <a:spcPct val="0"/>
        </a:spcAft>
        <a:defRPr sz="2000" b="1">
          <a:solidFill>
            <a:srgbClr val="FF6600"/>
          </a:solidFill>
          <a:latin typeface="+mn-lt"/>
          <a:ea typeface="+mn-ea"/>
          <a:cs typeface="+mn-cs"/>
        </a:defRPr>
      </a:lvl3pPr>
      <a:lvl4pPr marL="1030288" indent="6350" algn="l" rtl="0" eaLnBrk="0" fontAlgn="base" hangingPunct="0">
        <a:spcBef>
          <a:spcPct val="20000"/>
        </a:spcBef>
        <a:spcAft>
          <a:spcPct val="0"/>
        </a:spcAft>
        <a:defRPr sz="2000" i="1">
          <a:solidFill>
            <a:srgbClr val="003399"/>
          </a:solidFill>
          <a:latin typeface="+mn-lt"/>
          <a:ea typeface="+mn-ea"/>
          <a:cs typeface="+mn-cs"/>
        </a:defRPr>
      </a:lvl4pPr>
      <a:lvl5pPr marL="1374775" indent="454025" algn="l" rtl="0" eaLnBrk="0" fontAlgn="base" hangingPunct="0">
        <a:spcBef>
          <a:spcPct val="20000"/>
        </a:spcBef>
        <a:spcAft>
          <a:spcPct val="0"/>
        </a:spcAft>
        <a:defRPr>
          <a:solidFill>
            <a:srgbClr val="003399"/>
          </a:solidFill>
          <a:latin typeface="+mn-lt"/>
          <a:ea typeface="+mn-ea"/>
          <a:cs typeface="+mn-cs"/>
        </a:defRPr>
      </a:lvl5pPr>
      <a:lvl6pPr marL="1831975" algn="l" rtl="0" fontAlgn="base">
        <a:spcBef>
          <a:spcPct val="20000"/>
        </a:spcBef>
        <a:spcAft>
          <a:spcPct val="0"/>
        </a:spcAft>
        <a:defRPr>
          <a:solidFill>
            <a:srgbClr val="003399"/>
          </a:solidFill>
          <a:latin typeface="+mn-lt"/>
          <a:ea typeface="+mn-ea"/>
          <a:cs typeface="+mn-cs"/>
        </a:defRPr>
      </a:lvl6pPr>
      <a:lvl7pPr marL="2289175" algn="l" rtl="0" fontAlgn="base">
        <a:spcBef>
          <a:spcPct val="20000"/>
        </a:spcBef>
        <a:spcAft>
          <a:spcPct val="0"/>
        </a:spcAft>
        <a:defRPr>
          <a:solidFill>
            <a:srgbClr val="003399"/>
          </a:solidFill>
          <a:latin typeface="+mn-lt"/>
          <a:ea typeface="+mn-ea"/>
          <a:cs typeface="+mn-cs"/>
        </a:defRPr>
      </a:lvl7pPr>
      <a:lvl8pPr marL="2746375" algn="l" rtl="0" fontAlgn="base">
        <a:spcBef>
          <a:spcPct val="20000"/>
        </a:spcBef>
        <a:spcAft>
          <a:spcPct val="0"/>
        </a:spcAft>
        <a:defRPr>
          <a:solidFill>
            <a:srgbClr val="003399"/>
          </a:solidFill>
          <a:latin typeface="+mn-lt"/>
          <a:ea typeface="+mn-ea"/>
          <a:cs typeface="+mn-cs"/>
        </a:defRPr>
      </a:lvl8pPr>
      <a:lvl9pPr marL="3203575" algn="l" rtl="0" fontAlgn="base">
        <a:spcBef>
          <a:spcPct val="20000"/>
        </a:spcBef>
        <a:spcAft>
          <a:spcPct val="0"/>
        </a:spcAft>
        <a:defRPr>
          <a:solidFill>
            <a:srgbClr val="00339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hyperlink" Target="..%5C..%5C..%5C..%5C01-Admin%5C00-2008-Outreach%5Cpancakes-gates-19.mht" TargetMode="External"/><Relationship Id="rId4" Type="http://schemas.openxmlformats.org/officeDocument/2006/relationships/image" Target="../media/image27.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 Target="slide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8138" y="152400"/>
            <a:ext cx="8196262" cy="800100"/>
          </a:xfrm>
        </p:spPr>
        <p:txBody>
          <a:bodyPr/>
          <a:lstStyle/>
          <a:p>
            <a:r>
              <a:rPr lang="en-US" sz="3600"/>
              <a:t>Artificial Intelligence</a:t>
            </a:r>
          </a:p>
        </p:txBody>
      </p:sp>
      <p:sp>
        <p:nvSpPr>
          <p:cNvPr id="28675" name="Rectangle 3"/>
          <p:cNvSpPr>
            <a:spLocks noGrp="1" noChangeArrowheads="1"/>
          </p:cNvSpPr>
          <p:nvPr>
            <p:ph type="body" idx="1"/>
          </p:nvPr>
        </p:nvSpPr>
        <p:spPr/>
        <p:txBody>
          <a:bodyPr/>
          <a:lstStyle/>
          <a:p>
            <a:r>
              <a:rPr lang="en-US"/>
              <a:t>Reading Materials:</a:t>
            </a:r>
          </a:p>
          <a:p>
            <a:pPr lvl="1"/>
            <a:r>
              <a:rPr lang="en-US"/>
              <a:t>Ch 14 of [SG]</a:t>
            </a:r>
          </a:p>
          <a:p>
            <a:pPr lvl="1"/>
            <a:r>
              <a:rPr lang="en-US"/>
              <a:t>Also Section 9.4.2 Logic Programming</a:t>
            </a:r>
          </a:p>
          <a:p>
            <a:pPr lvl="1"/>
            <a:r>
              <a:rPr lang="en-US"/>
              <a:t>Additional Notes: (from web-site)</a:t>
            </a:r>
          </a:p>
          <a:p>
            <a:r>
              <a:rPr lang="en-US"/>
              <a:t>Contents:</a:t>
            </a:r>
          </a:p>
          <a:p>
            <a:pPr lvl="1"/>
            <a:r>
              <a:rPr lang="en-US"/>
              <a:t>Different Types of Tasks</a:t>
            </a:r>
          </a:p>
          <a:p>
            <a:pPr lvl="1"/>
            <a:r>
              <a:rPr lang="en-US"/>
              <a:t>Knowledge Representation</a:t>
            </a:r>
          </a:p>
          <a:p>
            <a:pPr lvl="1"/>
            <a:r>
              <a:rPr lang="en-US"/>
              <a:t>Recognition Tasks</a:t>
            </a:r>
          </a:p>
          <a:p>
            <a:pPr lvl="1"/>
            <a:r>
              <a:rPr lang="en-US"/>
              <a:t>Reasoning Tasks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6" descr="Eliza-2a"/>
          <p:cNvPicPr>
            <a:picLocks noChangeAspect="1" noChangeArrowheads="1"/>
          </p:cNvPicPr>
          <p:nvPr/>
        </p:nvPicPr>
        <p:blipFill>
          <a:blip r:embed="rId2"/>
          <a:srcRect/>
          <a:stretch>
            <a:fillRect/>
          </a:stretch>
        </p:blipFill>
        <p:spPr bwMode="auto">
          <a:xfrm>
            <a:off x="2438400" y="1066800"/>
            <a:ext cx="6645275" cy="4029075"/>
          </a:xfrm>
          <a:prstGeom prst="rect">
            <a:avLst/>
          </a:prstGeom>
          <a:noFill/>
          <a:ln w="9525">
            <a:noFill/>
            <a:miter lim="800000"/>
            <a:headEnd/>
            <a:tailEnd/>
          </a:ln>
        </p:spPr>
      </p:pic>
      <p:sp>
        <p:nvSpPr>
          <p:cNvPr id="37891" name="Rectangle 3"/>
          <p:cNvSpPr>
            <a:spLocks noGrp="1" noChangeArrowheads="1"/>
          </p:cNvSpPr>
          <p:nvPr>
            <p:ph type="title"/>
          </p:nvPr>
        </p:nvSpPr>
        <p:spPr/>
        <p:txBody>
          <a:bodyPr/>
          <a:lstStyle/>
          <a:p>
            <a:r>
              <a:rPr lang="en-US"/>
              <a:t>Eliza Conversation </a:t>
            </a:r>
            <a:r>
              <a:rPr lang="en-US" i="1"/>
              <a:t>revisited</a:t>
            </a:r>
          </a:p>
        </p:txBody>
      </p:sp>
      <p:sp>
        <p:nvSpPr>
          <p:cNvPr id="429060" name="Rectangle 4"/>
          <p:cNvSpPr>
            <a:spLocks noChangeArrowheads="1"/>
          </p:cNvSpPr>
          <p:nvPr/>
        </p:nvSpPr>
        <p:spPr bwMode="auto">
          <a:xfrm>
            <a:off x="2286000" y="1371600"/>
            <a:ext cx="2438400" cy="228600"/>
          </a:xfrm>
          <a:prstGeom prst="rect">
            <a:avLst/>
          </a:prstGeom>
          <a:noFill/>
          <a:ln w="25400">
            <a:solidFill>
              <a:srgbClr val="FF3300"/>
            </a:solidFill>
            <a:miter lim="800000"/>
            <a:headEnd/>
            <a:tailEnd/>
          </a:ln>
        </p:spPr>
        <p:txBody>
          <a:bodyPr wrap="none" lIns="182562" tIns="46038" rIns="182562" bIns="46038" anchor="ctr">
            <a:prstTxWarp prst="textNoShape">
              <a:avLst/>
            </a:prstTxWarp>
          </a:bodyPr>
          <a:lstStyle/>
          <a:p>
            <a:endParaRPr lang="en-US"/>
          </a:p>
        </p:txBody>
      </p:sp>
      <p:sp>
        <p:nvSpPr>
          <p:cNvPr id="429061" name="Text Box 5"/>
          <p:cNvSpPr txBox="1">
            <a:spLocks noChangeArrowheads="1"/>
          </p:cNvSpPr>
          <p:nvPr/>
        </p:nvSpPr>
        <p:spPr bwMode="auto">
          <a:xfrm>
            <a:off x="457200" y="1309688"/>
            <a:ext cx="1752600" cy="366712"/>
          </a:xfrm>
          <a:prstGeom prst="rect">
            <a:avLst/>
          </a:prstGeom>
          <a:noFill/>
          <a:ln w="12700">
            <a:noFill/>
            <a:miter lim="800000"/>
            <a:headEnd/>
            <a:tailEnd/>
          </a:ln>
        </p:spPr>
        <p:txBody>
          <a:bodyPr lIns="45720" tIns="46038" rIns="45720" bIns="46038">
            <a:prstTxWarp prst="textNoShape">
              <a:avLst/>
            </a:prstTxWarp>
            <a:spAutoFit/>
          </a:bodyPr>
          <a:lstStyle/>
          <a:p>
            <a:pPr algn="r">
              <a:spcBef>
                <a:spcPct val="50000"/>
              </a:spcBef>
            </a:pPr>
            <a:r>
              <a:rPr lang="en-US" b="0" i="1">
                <a:solidFill>
                  <a:srgbClr val="0033CC"/>
                </a:solidFill>
              </a:rPr>
              <a:t>Encouragement</a:t>
            </a:r>
          </a:p>
        </p:txBody>
      </p:sp>
      <p:sp>
        <p:nvSpPr>
          <p:cNvPr id="429063" name="Rectangle 7"/>
          <p:cNvSpPr>
            <a:spLocks noChangeArrowheads="1"/>
          </p:cNvSpPr>
          <p:nvPr/>
        </p:nvSpPr>
        <p:spPr bwMode="auto">
          <a:xfrm>
            <a:off x="2286000" y="1847850"/>
            <a:ext cx="5067300" cy="247650"/>
          </a:xfrm>
          <a:prstGeom prst="rect">
            <a:avLst/>
          </a:prstGeom>
          <a:noFill/>
          <a:ln w="25400">
            <a:solidFill>
              <a:srgbClr val="FF3300"/>
            </a:solidFill>
            <a:miter lim="800000"/>
            <a:headEnd/>
            <a:tailEnd/>
          </a:ln>
        </p:spPr>
        <p:txBody>
          <a:bodyPr wrap="none" lIns="182562" tIns="46038" rIns="182562" bIns="46038" anchor="ctr">
            <a:prstTxWarp prst="textNoShape">
              <a:avLst/>
            </a:prstTxWarp>
          </a:bodyPr>
          <a:lstStyle/>
          <a:p>
            <a:endParaRPr lang="en-US"/>
          </a:p>
        </p:txBody>
      </p:sp>
      <p:sp>
        <p:nvSpPr>
          <p:cNvPr id="429064" name="Rectangle 8"/>
          <p:cNvSpPr>
            <a:spLocks noChangeArrowheads="1"/>
          </p:cNvSpPr>
          <p:nvPr/>
        </p:nvSpPr>
        <p:spPr bwMode="auto">
          <a:xfrm>
            <a:off x="3295650" y="1609725"/>
            <a:ext cx="647700" cy="228600"/>
          </a:xfrm>
          <a:prstGeom prst="rect">
            <a:avLst/>
          </a:prstGeom>
          <a:noFill/>
          <a:ln w="25400">
            <a:solidFill>
              <a:srgbClr val="0033CC"/>
            </a:solidFill>
            <a:miter lim="800000"/>
            <a:headEnd/>
            <a:tailEnd/>
          </a:ln>
        </p:spPr>
        <p:txBody>
          <a:bodyPr wrap="none" lIns="182562" tIns="46038" rIns="182562" bIns="46038" anchor="ctr">
            <a:prstTxWarp prst="textNoShape">
              <a:avLst/>
            </a:prstTxWarp>
          </a:bodyPr>
          <a:lstStyle/>
          <a:p>
            <a:endParaRPr lang="en-US"/>
          </a:p>
        </p:txBody>
      </p:sp>
      <p:sp>
        <p:nvSpPr>
          <p:cNvPr id="429065" name="Text Box 9"/>
          <p:cNvSpPr txBox="1">
            <a:spLocks noChangeArrowheads="1"/>
          </p:cNvSpPr>
          <p:nvPr/>
        </p:nvSpPr>
        <p:spPr bwMode="auto">
          <a:xfrm>
            <a:off x="457200" y="1766888"/>
            <a:ext cx="1752600" cy="366712"/>
          </a:xfrm>
          <a:prstGeom prst="rect">
            <a:avLst/>
          </a:prstGeom>
          <a:noFill/>
          <a:ln w="12700">
            <a:noFill/>
            <a:miter lim="800000"/>
            <a:headEnd/>
            <a:tailEnd/>
          </a:ln>
        </p:spPr>
        <p:txBody>
          <a:bodyPr lIns="45720" tIns="46038" rIns="45720" bIns="46038">
            <a:prstTxWarp prst="textNoShape">
              <a:avLst/>
            </a:prstTxWarp>
            <a:spAutoFit/>
          </a:bodyPr>
          <a:lstStyle/>
          <a:p>
            <a:pPr algn="r">
              <a:spcBef>
                <a:spcPct val="50000"/>
              </a:spcBef>
            </a:pPr>
            <a:r>
              <a:rPr lang="en-US" b="0" i="1">
                <a:solidFill>
                  <a:srgbClr val="0033CC"/>
                </a:solidFill>
              </a:rPr>
              <a:t>Encouragement</a:t>
            </a:r>
          </a:p>
        </p:txBody>
      </p:sp>
      <p:sp>
        <p:nvSpPr>
          <p:cNvPr id="429066" name="Rectangle 10"/>
          <p:cNvSpPr>
            <a:spLocks noChangeArrowheads="1"/>
          </p:cNvSpPr>
          <p:nvPr/>
        </p:nvSpPr>
        <p:spPr bwMode="auto">
          <a:xfrm>
            <a:off x="2286000" y="2305050"/>
            <a:ext cx="5067300" cy="247650"/>
          </a:xfrm>
          <a:prstGeom prst="rect">
            <a:avLst/>
          </a:prstGeom>
          <a:noFill/>
          <a:ln w="25400">
            <a:solidFill>
              <a:srgbClr val="FF3300"/>
            </a:solidFill>
            <a:miter lim="800000"/>
            <a:headEnd/>
            <a:tailEnd/>
          </a:ln>
        </p:spPr>
        <p:txBody>
          <a:bodyPr wrap="none" lIns="182562" tIns="46038" rIns="182562" bIns="46038" anchor="ctr">
            <a:prstTxWarp prst="textNoShape">
              <a:avLst/>
            </a:prstTxWarp>
          </a:bodyPr>
          <a:lstStyle/>
          <a:p>
            <a:endParaRPr lang="en-US"/>
          </a:p>
        </p:txBody>
      </p:sp>
      <p:sp>
        <p:nvSpPr>
          <p:cNvPr id="429067" name="Text Box 11"/>
          <p:cNvSpPr txBox="1">
            <a:spLocks noChangeArrowheads="1"/>
          </p:cNvSpPr>
          <p:nvPr/>
        </p:nvSpPr>
        <p:spPr bwMode="auto">
          <a:xfrm>
            <a:off x="457200" y="2233613"/>
            <a:ext cx="1752600" cy="366712"/>
          </a:xfrm>
          <a:prstGeom prst="rect">
            <a:avLst/>
          </a:prstGeom>
          <a:noFill/>
          <a:ln w="12700">
            <a:noFill/>
            <a:miter lim="800000"/>
            <a:headEnd/>
            <a:tailEnd/>
          </a:ln>
        </p:spPr>
        <p:txBody>
          <a:bodyPr lIns="45720" tIns="46038" rIns="45720" bIns="46038">
            <a:prstTxWarp prst="textNoShape">
              <a:avLst/>
            </a:prstTxWarp>
            <a:spAutoFit/>
          </a:bodyPr>
          <a:lstStyle/>
          <a:p>
            <a:pPr algn="r">
              <a:spcBef>
                <a:spcPct val="50000"/>
              </a:spcBef>
            </a:pPr>
            <a:r>
              <a:rPr lang="en-US" b="0" i="1">
                <a:solidFill>
                  <a:srgbClr val="0033CC"/>
                </a:solidFill>
              </a:rPr>
              <a:t>simple inversion</a:t>
            </a:r>
          </a:p>
        </p:txBody>
      </p:sp>
      <p:sp>
        <p:nvSpPr>
          <p:cNvPr id="429068" name="Rectangle 12"/>
          <p:cNvSpPr>
            <a:spLocks noChangeArrowheads="1"/>
          </p:cNvSpPr>
          <p:nvPr/>
        </p:nvSpPr>
        <p:spPr bwMode="auto">
          <a:xfrm>
            <a:off x="2286000" y="2771775"/>
            <a:ext cx="5067300" cy="247650"/>
          </a:xfrm>
          <a:prstGeom prst="rect">
            <a:avLst/>
          </a:prstGeom>
          <a:noFill/>
          <a:ln w="25400">
            <a:solidFill>
              <a:srgbClr val="FF3300"/>
            </a:solidFill>
            <a:miter lim="800000"/>
            <a:headEnd/>
            <a:tailEnd/>
          </a:ln>
        </p:spPr>
        <p:txBody>
          <a:bodyPr wrap="none" lIns="182562" tIns="46038" rIns="182562" bIns="46038" anchor="ctr">
            <a:prstTxWarp prst="textNoShape">
              <a:avLst/>
            </a:prstTxWarp>
          </a:bodyPr>
          <a:lstStyle/>
          <a:p>
            <a:endParaRPr lang="en-US"/>
          </a:p>
        </p:txBody>
      </p:sp>
      <p:sp>
        <p:nvSpPr>
          <p:cNvPr id="429069" name="Text Box 13"/>
          <p:cNvSpPr txBox="1">
            <a:spLocks noChangeArrowheads="1"/>
          </p:cNvSpPr>
          <p:nvPr/>
        </p:nvSpPr>
        <p:spPr bwMode="auto">
          <a:xfrm>
            <a:off x="457200" y="2700338"/>
            <a:ext cx="1752600" cy="336550"/>
          </a:xfrm>
          <a:prstGeom prst="rect">
            <a:avLst/>
          </a:prstGeom>
          <a:noFill/>
          <a:ln w="12700">
            <a:noFill/>
            <a:miter lim="800000"/>
            <a:headEnd/>
            <a:tailEnd/>
          </a:ln>
        </p:spPr>
        <p:txBody>
          <a:bodyPr lIns="45720" tIns="46038" rIns="45720" bIns="46038">
            <a:prstTxWarp prst="textNoShape">
              <a:avLst/>
            </a:prstTxWarp>
            <a:spAutoFit/>
          </a:bodyPr>
          <a:lstStyle/>
          <a:p>
            <a:pPr algn="r">
              <a:spcBef>
                <a:spcPct val="50000"/>
              </a:spcBef>
            </a:pPr>
            <a:r>
              <a:rPr lang="en-US" sz="1600" b="0" i="1">
                <a:solidFill>
                  <a:srgbClr val="0033CC"/>
                </a:solidFill>
              </a:rPr>
              <a:t>template “I am ..”</a:t>
            </a:r>
          </a:p>
        </p:txBody>
      </p:sp>
      <p:sp>
        <p:nvSpPr>
          <p:cNvPr id="429070" name="Text Box 14"/>
          <p:cNvSpPr txBox="1">
            <a:spLocks noChangeArrowheads="1"/>
          </p:cNvSpPr>
          <p:nvPr/>
        </p:nvSpPr>
        <p:spPr bwMode="auto">
          <a:xfrm>
            <a:off x="200025" y="3167063"/>
            <a:ext cx="2009775" cy="336550"/>
          </a:xfrm>
          <a:prstGeom prst="rect">
            <a:avLst/>
          </a:prstGeom>
          <a:noFill/>
          <a:ln w="12700">
            <a:noFill/>
            <a:miter lim="800000"/>
            <a:headEnd/>
            <a:tailEnd/>
          </a:ln>
        </p:spPr>
        <p:txBody>
          <a:bodyPr lIns="45720" tIns="46038" rIns="45720" bIns="46038">
            <a:prstTxWarp prst="textNoShape">
              <a:avLst/>
            </a:prstTxWarp>
            <a:spAutoFit/>
          </a:bodyPr>
          <a:lstStyle/>
          <a:p>
            <a:pPr algn="r">
              <a:spcBef>
                <a:spcPct val="50000"/>
              </a:spcBef>
            </a:pPr>
            <a:r>
              <a:rPr lang="en-US" sz="1600" b="0" i="1">
                <a:solidFill>
                  <a:srgbClr val="0033CC"/>
                </a:solidFill>
              </a:rPr>
              <a:t>template “do you…”</a:t>
            </a:r>
          </a:p>
        </p:txBody>
      </p:sp>
      <p:sp>
        <p:nvSpPr>
          <p:cNvPr id="429071" name="Text Box 15"/>
          <p:cNvSpPr txBox="1">
            <a:spLocks noChangeArrowheads="1"/>
          </p:cNvSpPr>
          <p:nvPr/>
        </p:nvSpPr>
        <p:spPr bwMode="auto">
          <a:xfrm>
            <a:off x="133350" y="3824288"/>
            <a:ext cx="2076450" cy="336550"/>
          </a:xfrm>
          <a:prstGeom prst="rect">
            <a:avLst/>
          </a:prstGeom>
          <a:noFill/>
          <a:ln w="12700">
            <a:noFill/>
            <a:miter lim="800000"/>
            <a:headEnd/>
            <a:tailEnd/>
          </a:ln>
        </p:spPr>
        <p:txBody>
          <a:bodyPr lIns="45720" tIns="46038" rIns="45720" bIns="46038">
            <a:prstTxWarp prst="textNoShape">
              <a:avLst/>
            </a:prstTxWarp>
            <a:spAutoFit/>
          </a:bodyPr>
          <a:lstStyle/>
          <a:p>
            <a:pPr algn="r">
              <a:spcBef>
                <a:spcPct val="50000"/>
              </a:spcBef>
            </a:pPr>
            <a:r>
              <a:rPr lang="en-US" sz="1600" b="0" i="1">
                <a:solidFill>
                  <a:srgbClr val="0033CC"/>
                </a:solidFill>
              </a:rPr>
              <a:t>template “what …”</a:t>
            </a:r>
          </a:p>
        </p:txBody>
      </p:sp>
      <p:sp>
        <p:nvSpPr>
          <p:cNvPr id="429072" name="Text Box 16"/>
          <p:cNvSpPr txBox="1">
            <a:spLocks noChangeArrowheads="1"/>
          </p:cNvSpPr>
          <p:nvPr/>
        </p:nvSpPr>
        <p:spPr bwMode="auto">
          <a:xfrm>
            <a:off x="142875" y="4281488"/>
            <a:ext cx="2066925" cy="336550"/>
          </a:xfrm>
          <a:prstGeom prst="rect">
            <a:avLst/>
          </a:prstGeom>
          <a:noFill/>
          <a:ln w="12700">
            <a:noFill/>
            <a:miter lim="800000"/>
            <a:headEnd/>
            <a:tailEnd/>
          </a:ln>
        </p:spPr>
        <p:txBody>
          <a:bodyPr lIns="45720" tIns="46038" rIns="45720" bIns="46038">
            <a:prstTxWarp prst="textNoShape">
              <a:avLst/>
            </a:prstTxWarp>
            <a:spAutoFit/>
          </a:bodyPr>
          <a:lstStyle/>
          <a:p>
            <a:pPr algn="r">
              <a:spcBef>
                <a:spcPct val="50000"/>
              </a:spcBef>
            </a:pPr>
            <a:r>
              <a:rPr lang="en-US" sz="1600" b="0" i="1">
                <a:solidFill>
                  <a:srgbClr val="0033CC"/>
                </a:solidFill>
              </a:rPr>
              <a:t>template “tell me…”</a:t>
            </a:r>
          </a:p>
        </p:txBody>
      </p:sp>
      <p:sp>
        <p:nvSpPr>
          <p:cNvPr id="429073" name="Rectangle 17"/>
          <p:cNvSpPr>
            <a:spLocks noChangeArrowheads="1"/>
          </p:cNvSpPr>
          <p:nvPr/>
        </p:nvSpPr>
        <p:spPr bwMode="auto">
          <a:xfrm>
            <a:off x="2286000" y="3209925"/>
            <a:ext cx="6705600" cy="485775"/>
          </a:xfrm>
          <a:prstGeom prst="rect">
            <a:avLst/>
          </a:prstGeom>
          <a:noFill/>
          <a:ln w="25400">
            <a:solidFill>
              <a:srgbClr val="FF3300"/>
            </a:solidFill>
            <a:miter lim="800000"/>
            <a:headEnd/>
            <a:tailEnd/>
          </a:ln>
        </p:spPr>
        <p:txBody>
          <a:bodyPr wrap="none" lIns="182562" tIns="46038" rIns="182562" bIns="46038" anchor="ctr">
            <a:prstTxWarp prst="textNoShape">
              <a:avLst/>
            </a:prstTxWarp>
          </a:bodyPr>
          <a:lstStyle/>
          <a:p>
            <a:endParaRPr lang="en-US"/>
          </a:p>
        </p:txBody>
      </p:sp>
      <p:sp>
        <p:nvSpPr>
          <p:cNvPr id="429074" name="Rectangle 18"/>
          <p:cNvSpPr>
            <a:spLocks noChangeArrowheads="1"/>
          </p:cNvSpPr>
          <p:nvPr/>
        </p:nvSpPr>
        <p:spPr bwMode="auto">
          <a:xfrm>
            <a:off x="2286000" y="3914775"/>
            <a:ext cx="6524625" cy="247650"/>
          </a:xfrm>
          <a:prstGeom prst="rect">
            <a:avLst/>
          </a:prstGeom>
          <a:noFill/>
          <a:ln w="25400">
            <a:solidFill>
              <a:srgbClr val="FF3300"/>
            </a:solidFill>
            <a:miter lim="800000"/>
            <a:headEnd/>
            <a:tailEnd/>
          </a:ln>
        </p:spPr>
        <p:txBody>
          <a:bodyPr wrap="none" lIns="182562" tIns="46038" rIns="182562" bIns="46038" anchor="ctr">
            <a:prstTxWarp prst="textNoShape">
              <a:avLst/>
            </a:prstTxWarp>
          </a:bodyPr>
          <a:lstStyle/>
          <a:p>
            <a:endParaRPr lang="en-US"/>
          </a:p>
        </p:txBody>
      </p:sp>
      <p:sp>
        <p:nvSpPr>
          <p:cNvPr id="429075" name="Rectangle 19"/>
          <p:cNvSpPr>
            <a:spLocks noChangeArrowheads="1"/>
          </p:cNvSpPr>
          <p:nvPr/>
        </p:nvSpPr>
        <p:spPr bwMode="auto">
          <a:xfrm>
            <a:off x="2286000" y="4381500"/>
            <a:ext cx="6524625" cy="247650"/>
          </a:xfrm>
          <a:prstGeom prst="rect">
            <a:avLst/>
          </a:prstGeom>
          <a:noFill/>
          <a:ln w="25400">
            <a:solidFill>
              <a:srgbClr val="FF3300"/>
            </a:solidFill>
            <a:miter lim="800000"/>
            <a:headEnd/>
            <a:tailEnd/>
          </a:ln>
        </p:spPr>
        <p:txBody>
          <a:bodyPr wrap="none" lIns="182562" tIns="46038" rIns="182562" bIns="46038" anchor="ctr">
            <a:prstTxWarp prst="textNoShape">
              <a:avLst/>
            </a:prstTxWarp>
          </a:bodyPr>
          <a:lstStyle/>
          <a:p>
            <a:endParaRPr lang="en-US"/>
          </a:p>
        </p:txBody>
      </p:sp>
      <p:sp>
        <p:nvSpPr>
          <p:cNvPr id="429076" name="Rectangle 20"/>
          <p:cNvSpPr>
            <a:spLocks noChangeArrowheads="1"/>
          </p:cNvSpPr>
          <p:nvPr/>
        </p:nvSpPr>
        <p:spPr bwMode="auto">
          <a:xfrm>
            <a:off x="2286000" y="4848225"/>
            <a:ext cx="6524625" cy="247650"/>
          </a:xfrm>
          <a:prstGeom prst="rect">
            <a:avLst/>
          </a:prstGeom>
          <a:noFill/>
          <a:ln w="25400">
            <a:solidFill>
              <a:srgbClr val="FF3300"/>
            </a:solidFill>
            <a:miter lim="800000"/>
            <a:headEnd/>
            <a:tailEnd/>
          </a:ln>
        </p:spPr>
        <p:txBody>
          <a:bodyPr wrap="none" lIns="182562" tIns="46038" rIns="182562" bIns="46038" anchor="ctr">
            <a:prstTxWarp prst="textNoShape">
              <a:avLst/>
            </a:prstTxWarp>
          </a:bodyPr>
          <a:lstStyle/>
          <a:p>
            <a:endParaRPr lang="en-US"/>
          </a:p>
        </p:txBody>
      </p:sp>
      <p:sp>
        <p:nvSpPr>
          <p:cNvPr id="429077" name="Text Box 21"/>
          <p:cNvSpPr txBox="1">
            <a:spLocks noChangeArrowheads="1"/>
          </p:cNvSpPr>
          <p:nvPr/>
        </p:nvSpPr>
        <p:spPr bwMode="auto">
          <a:xfrm>
            <a:off x="142875" y="4795838"/>
            <a:ext cx="2066925" cy="336550"/>
          </a:xfrm>
          <a:prstGeom prst="rect">
            <a:avLst/>
          </a:prstGeom>
          <a:noFill/>
          <a:ln w="12700">
            <a:noFill/>
            <a:miter lim="800000"/>
            <a:headEnd/>
            <a:tailEnd/>
          </a:ln>
        </p:spPr>
        <p:txBody>
          <a:bodyPr lIns="45720" tIns="46038" rIns="45720" bIns="46038">
            <a:prstTxWarp prst="textNoShape">
              <a:avLst/>
            </a:prstTxWarp>
            <a:spAutoFit/>
          </a:bodyPr>
          <a:lstStyle/>
          <a:p>
            <a:pPr algn="r">
              <a:spcBef>
                <a:spcPct val="50000"/>
              </a:spcBef>
            </a:pPr>
            <a:r>
              <a:rPr lang="en-US" sz="1600" b="0" i="1">
                <a:solidFill>
                  <a:srgbClr val="0033CC"/>
                </a:solidFill>
              </a:rPr>
              <a:t>template “who else…”</a:t>
            </a:r>
          </a:p>
        </p:txBody>
      </p:sp>
      <p:sp>
        <p:nvSpPr>
          <p:cNvPr id="429078" name="Rectangle 22"/>
          <p:cNvSpPr>
            <a:spLocks noChangeArrowheads="1"/>
          </p:cNvSpPr>
          <p:nvPr/>
        </p:nvSpPr>
        <p:spPr bwMode="auto">
          <a:xfrm>
            <a:off x="3086100" y="2085975"/>
            <a:ext cx="3057525" cy="228600"/>
          </a:xfrm>
          <a:prstGeom prst="rect">
            <a:avLst/>
          </a:prstGeom>
          <a:noFill/>
          <a:ln w="25400">
            <a:solidFill>
              <a:srgbClr val="0033CC"/>
            </a:solidFill>
            <a:miter lim="800000"/>
            <a:headEnd/>
            <a:tailEnd/>
          </a:ln>
        </p:spPr>
        <p:txBody>
          <a:bodyPr wrap="none" lIns="182562" tIns="46038" rIns="182562" bIns="46038" anchor="ctr">
            <a:prstTxWarp prst="textNoShape">
              <a:avLst/>
            </a:prstTxWarp>
          </a:bodyPr>
          <a:lstStyle/>
          <a:p>
            <a:endParaRPr lang="en-US"/>
          </a:p>
        </p:txBody>
      </p:sp>
      <p:sp>
        <p:nvSpPr>
          <p:cNvPr id="429079" name="Rectangle 23"/>
          <p:cNvSpPr>
            <a:spLocks noChangeArrowheads="1"/>
          </p:cNvSpPr>
          <p:nvPr/>
        </p:nvSpPr>
        <p:spPr bwMode="auto">
          <a:xfrm>
            <a:off x="3324225" y="2543175"/>
            <a:ext cx="1238250" cy="228600"/>
          </a:xfrm>
          <a:prstGeom prst="rect">
            <a:avLst/>
          </a:prstGeom>
          <a:noFill/>
          <a:ln w="25400">
            <a:solidFill>
              <a:srgbClr val="0033CC"/>
            </a:solidFill>
            <a:miter lim="800000"/>
            <a:headEnd/>
            <a:tailEnd/>
          </a:ln>
        </p:spPr>
        <p:txBody>
          <a:bodyPr wrap="none" lIns="182562" tIns="46038" rIns="182562" bIns="46038" anchor="ctr">
            <a:prstTxWarp prst="textNoShape">
              <a:avLst/>
            </a:prstTxWarp>
          </a:bodyPr>
          <a:lstStyle/>
          <a:p>
            <a:endParaRPr lang="en-US"/>
          </a:p>
        </p:txBody>
      </p:sp>
      <p:sp>
        <p:nvSpPr>
          <p:cNvPr id="429080" name="Rectangle 24"/>
          <p:cNvSpPr>
            <a:spLocks noChangeArrowheads="1"/>
          </p:cNvSpPr>
          <p:nvPr/>
        </p:nvSpPr>
        <p:spPr bwMode="auto">
          <a:xfrm>
            <a:off x="3362325" y="2990850"/>
            <a:ext cx="1390650" cy="228600"/>
          </a:xfrm>
          <a:prstGeom prst="rect">
            <a:avLst/>
          </a:prstGeom>
          <a:noFill/>
          <a:ln w="25400">
            <a:solidFill>
              <a:srgbClr val="0033CC"/>
            </a:solidFill>
            <a:miter lim="800000"/>
            <a:headEnd/>
            <a:tailEnd/>
          </a:ln>
        </p:spPr>
        <p:txBody>
          <a:bodyPr wrap="none" lIns="182562" tIns="46038" rIns="182562" bIns="46038" anchor="ctr">
            <a:prstTxWarp prst="textNoShape">
              <a:avLst/>
            </a:prstTxWarp>
          </a:bodyPr>
          <a:lstStyle/>
          <a:p>
            <a:endParaRPr lang="en-US"/>
          </a:p>
        </p:txBody>
      </p:sp>
      <p:sp>
        <p:nvSpPr>
          <p:cNvPr id="429081" name="Rectangle 25"/>
          <p:cNvSpPr>
            <a:spLocks noChangeArrowheads="1"/>
          </p:cNvSpPr>
          <p:nvPr/>
        </p:nvSpPr>
        <p:spPr bwMode="auto">
          <a:xfrm>
            <a:off x="2552700" y="3695700"/>
            <a:ext cx="1581150" cy="228600"/>
          </a:xfrm>
          <a:prstGeom prst="rect">
            <a:avLst/>
          </a:prstGeom>
          <a:noFill/>
          <a:ln w="25400">
            <a:solidFill>
              <a:srgbClr val="0033CC"/>
            </a:solidFill>
            <a:miter lim="800000"/>
            <a:headEnd/>
            <a:tailEnd/>
          </a:ln>
        </p:spPr>
        <p:txBody>
          <a:bodyPr wrap="none" lIns="182562" tIns="46038" rIns="182562" bIns="46038" anchor="ctr">
            <a:prstTxWarp prst="textNoShape">
              <a:avLst/>
            </a:prstTxWarp>
          </a:bodyPr>
          <a:lstStyle/>
          <a:p>
            <a:endParaRPr lang="en-US"/>
          </a:p>
        </p:txBody>
      </p:sp>
      <p:sp>
        <p:nvSpPr>
          <p:cNvPr id="429082" name="Rectangle 26"/>
          <p:cNvSpPr>
            <a:spLocks noChangeArrowheads="1"/>
          </p:cNvSpPr>
          <p:nvPr/>
        </p:nvSpPr>
        <p:spPr bwMode="auto">
          <a:xfrm>
            <a:off x="5962650" y="4162425"/>
            <a:ext cx="1028700" cy="228600"/>
          </a:xfrm>
          <a:prstGeom prst="rect">
            <a:avLst/>
          </a:prstGeom>
          <a:noFill/>
          <a:ln w="25400">
            <a:solidFill>
              <a:srgbClr val="0033CC"/>
            </a:solidFill>
            <a:miter lim="800000"/>
            <a:headEnd/>
            <a:tailEnd/>
          </a:ln>
        </p:spPr>
        <p:txBody>
          <a:bodyPr wrap="none" lIns="182562" tIns="46038" rIns="182562" bIns="46038" anchor="ctr">
            <a:prstTxWarp prst="textNoShape">
              <a:avLst/>
            </a:prstTxWarp>
          </a:bodyPr>
          <a:lstStyle/>
          <a:p>
            <a:endParaRPr lang="en-US"/>
          </a:p>
        </p:txBody>
      </p:sp>
      <p:sp>
        <p:nvSpPr>
          <p:cNvPr id="429083" name="Rectangle 27"/>
          <p:cNvSpPr>
            <a:spLocks noChangeArrowheads="1"/>
          </p:cNvSpPr>
          <p:nvPr/>
        </p:nvSpPr>
        <p:spPr bwMode="auto">
          <a:xfrm>
            <a:off x="2552700" y="4619625"/>
            <a:ext cx="2609850" cy="228600"/>
          </a:xfrm>
          <a:prstGeom prst="rect">
            <a:avLst/>
          </a:prstGeom>
          <a:noFill/>
          <a:ln w="25400">
            <a:solidFill>
              <a:srgbClr val="0033CC"/>
            </a:solidFill>
            <a:miter lim="800000"/>
            <a:headEnd/>
            <a:tailEnd/>
          </a:ln>
        </p:spPr>
        <p:txBody>
          <a:bodyPr wrap="none" lIns="182562" tIns="46038" rIns="182562" bIns="46038" anchor="ctr">
            <a:prstTxWarp prst="textNoShape">
              <a:avLst/>
            </a:prstTxWarp>
          </a:bodyPr>
          <a:lstStyle/>
          <a:p>
            <a:endParaRPr lang="en-US"/>
          </a:p>
        </p:txBody>
      </p:sp>
      <p:sp>
        <p:nvSpPr>
          <p:cNvPr id="429084" name="Text Box 28"/>
          <p:cNvSpPr txBox="1">
            <a:spLocks noChangeArrowheads="1"/>
          </p:cNvSpPr>
          <p:nvPr/>
        </p:nvSpPr>
        <p:spPr bwMode="auto">
          <a:xfrm>
            <a:off x="2152650" y="5505450"/>
            <a:ext cx="4273550" cy="457200"/>
          </a:xfrm>
          <a:prstGeom prst="rect">
            <a:avLst/>
          </a:prstGeom>
          <a:solidFill>
            <a:srgbClr val="CCFFCC"/>
          </a:solidFill>
          <a:ln w="12700">
            <a:noFill/>
            <a:miter lim="800000"/>
            <a:headEnd/>
            <a:tailEnd/>
          </a:ln>
        </p:spPr>
        <p:txBody>
          <a:bodyPr lIns="45720" tIns="46038" rIns="45720" bIns="46038">
            <a:prstTxWarp prst="textNoShape">
              <a:avLst/>
            </a:prstTxWarp>
            <a:spAutoFit/>
          </a:bodyPr>
          <a:lstStyle/>
          <a:p>
            <a:pPr>
              <a:spcBef>
                <a:spcPct val="50000"/>
              </a:spcBef>
            </a:pPr>
            <a:r>
              <a:rPr lang="en-US" sz="2400" i="1">
                <a:solidFill>
                  <a:srgbClr val="0033CC"/>
                </a:solidFill>
              </a:rPr>
              <a:t>Finish the rest yourself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9060"/>
                                        </p:tgtEl>
                                        <p:attrNameLst>
                                          <p:attrName>style.visibility</p:attrName>
                                        </p:attrNameLst>
                                      </p:cBhvr>
                                      <p:to>
                                        <p:strVal val="visible"/>
                                      </p:to>
                                    </p:set>
                                    <p:anim calcmode="lin" valueType="num">
                                      <p:cBhvr additive="base">
                                        <p:cTn id="7" dur="500" fill="hold"/>
                                        <p:tgtEl>
                                          <p:spTgt spid="429060"/>
                                        </p:tgtEl>
                                        <p:attrNameLst>
                                          <p:attrName>ppt_x</p:attrName>
                                        </p:attrNameLst>
                                      </p:cBhvr>
                                      <p:tavLst>
                                        <p:tav tm="0">
                                          <p:val>
                                            <p:strVal val="1+#ppt_w/2"/>
                                          </p:val>
                                        </p:tav>
                                        <p:tav tm="100000">
                                          <p:val>
                                            <p:strVal val="#ppt_x"/>
                                          </p:val>
                                        </p:tav>
                                      </p:tavLst>
                                    </p:anim>
                                    <p:anim calcmode="lin" valueType="num">
                                      <p:cBhvr additive="base">
                                        <p:cTn id="8" dur="500" fill="hold"/>
                                        <p:tgtEl>
                                          <p:spTgt spid="4290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29061"/>
                                        </p:tgtEl>
                                        <p:attrNameLst>
                                          <p:attrName>style.visibility</p:attrName>
                                        </p:attrNameLst>
                                      </p:cBhvr>
                                      <p:to>
                                        <p:strVal val="visible"/>
                                      </p:to>
                                    </p:set>
                                    <p:animEffect transition="in" filter="blinds(horizontal)">
                                      <p:cBhvr>
                                        <p:cTn id="12" dur="500"/>
                                        <p:tgtEl>
                                          <p:spTgt spid="4290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9064"/>
                                        </p:tgtEl>
                                        <p:attrNameLst>
                                          <p:attrName>style.visibility</p:attrName>
                                        </p:attrNameLst>
                                      </p:cBhvr>
                                      <p:to>
                                        <p:strVal val="visible"/>
                                      </p:to>
                                    </p:set>
                                    <p:animEffect transition="in" filter="blinds(horizontal)">
                                      <p:cBhvr>
                                        <p:cTn id="17" dur="500"/>
                                        <p:tgtEl>
                                          <p:spTgt spid="42906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29063"/>
                                        </p:tgtEl>
                                        <p:attrNameLst>
                                          <p:attrName>style.visibility</p:attrName>
                                        </p:attrNameLst>
                                      </p:cBhvr>
                                      <p:to>
                                        <p:strVal val="visible"/>
                                      </p:to>
                                    </p:set>
                                    <p:anim calcmode="lin" valueType="num">
                                      <p:cBhvr additive="base">
                                        <p:cTn id="22" dur="500" fill="hold"/>
                                        <p:tgtEl>
                                          <p:spTgt spid="429063"/>
                                        </p:tgtEl>
                                        <p:attrNameLst>
                                          <p:attrName>ppt_x</p:attrName>
                                        </p:attrNameLst>
                                      </p:cBhvr>
                                      <p:tavLst>
                                        <p:tav tm="0">
                                          <p:val>
                                            <p:strVal val="1+#ppt_w/2"/>
                                          </p:val>
                                        </p:tav>
                                        <p:tav tm="100000">
                                          <p:val>
                                            <p:strVal val="#ppt_x"/>
                                          </p:val>
                                        </p:tav>
                                      </p:tavLst>
                                    </p:anim>
                                    <p:anim calcmode="lin" valueType="num">
                                      <p:cBhvr additive="base">
                                        <p:cTn id="23" dur="500" fill="hold"/>
                                        <p:tgtEl>
                                          <p:spTgt spid="429063"/>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429065"/>
                                        </p:tgtEl>
                                        <p:attrNameLst>
                                          <p:attrName>style.visibility</p:attrName>
                                        </p:attrNameLst>
                                      </p:cBhvr>
                                      <p:to>
                                        <p:strVal val="visible"/>
                                      </p:to>
                                    </p:set>
                                    <p:animEffect transition="in" filter="blinds(horizontal)">
                                      <p:cBhvr>
                                        <p:cTn id="27" dur="500"/>
                                        <p:tgtEl>
                                          <p:spTgt spid="42906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9078"/>
                                        </p:tgtEl>
                                        <p:attrNameLst>
                                          <p:attrName>style.visibility</p:attrName>
                                        </p:attrNameLst>
                                      </p:cBhvr>
                                      <p:to>
                                        <p:strVal val="visible"/>
                                      </p:to>
                                    </p:set>
                                    <p:animEffect transition="in" filter="blinds(horizontal)">
                                      <p:cBhvr>
                                        <p:cTn id="32" dur="500"/>
                                        <p:tgtEl>
                                          <p:spTgt spid="42907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29066"/>
                                        </p:tgtEl>
                                        <p:attrNameLst>
                                          <p:attrName>style.visibility</p:attrName>
                                        </p:attrNameLst>
                                      </p:cBhvr>
                                      <p:to>
                                        <p:strVal val="visible"/>
                                      </p:to>
                                    </p:set>
                                    <p:anim calcmode="lin" valueType="num">
                                      <p:cBhvr additive="base">
                                        <p:cTn id="37" dur="500" fill="hold"/>
                                        <p:tgtEl>
                                          <p:spTgt spid="429066"/>
                                        </p:tgtEl>
                                        <p:attrNameLst>
                                          <p:attrName>ppt_x</p:attrName>
                                        </p:attrNameLst>
                                      </p:cBhvr>
                                      <p:tavLst>
                                        <p:tav tm="0">
                                          <p:val>
                                            <p:strVal val="1+#ppt_w/2"/>
                                          </p:val>
                                        </p:tav>
                                        <p:tav tm="100000">
                                          <p:val>
                                            <p:strVal val="#ppt_x"/>
                                          </p:val>
                                        </p:tav>
                                      </p:tavLst>
                                    </p:anim>
                                    <p:anim calcmode="lin" valueType="num">
                                      <p:cBhvr additive="base">
                                        <p:cTn id="38" dur="500" fill="hold"/>
                                        <p:tgtEl>
                                          <p:spTgt spid="42906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429067"/>
                                        </p:tgtEl>
                                        <p:attrNameLst>
                                          <p:attrName>style.visibility</p:attrName>
                                        </p:attrNameLst>
                                      </p:cBhvr>
                                      <p:to>
                                        <p:strVal val="visible"/>
                                      </p:to>
                                    </p:set>
                                    <p:animEffect transition="in" filter="blinds(horizontal)">
                                      <p:cBhvr>
                                        <p:cTn id="42" dur="500"/>
                                        <p:tgtEl>
                                          <p:spTgt spid="42906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29079"/>
                                        </p:tgtEl>
                                        <p:attrNameLst>
                                          <p:attrName>style.visibility</p:attrName>
                                        </p:attrNameLst>
                                      </p:cBhvr>
                                      <p:to>
                                        <p:strVal val="visible"/>
                                      </p:to>
                                    </p:set>
                                    <p:animEffect transition="in" filter="blinds(horizontal)">
                                      <p:cBhvr>
                                        <p:cTn id="47" dur="500"/>
                                        <p:tgtEl>
                                          <p:spTgt spid="42907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429068"/>
                                        </p:tgtEl>
                                        <p:attrNameLst>
                                          <p:attrName>style.visibility</p:attrName>
                                        </p:attrNameLst>
                                      </p:cBhvr>
                                      <p:to>
                                        <p:strVal val="visible"/>
                                      </p:to>
                                    </p:set>
                                    <p:anim calcmode="lin" valueType="num">
                                      <p:cBhvr additive="base">
                                        <p:cTn id="52" dur="500" fill="hold"/>
                                        <p:tgtEl>
                                          <p:spTgt spid="429068"/>
                                        </p:tgtEl>
                                        <p:attrNameLst>
                                          <p:attrName>ppt_x</p:attrName>
                                        </p:attrNameLst>
                                      </p:cBhvr>
                                      <p:tavLst>
                                        <p:tav tm="0">
                                          <p:val>
                                            <p:strVal val="1+#ppt_w/2"/>
                                          </p:val>
                                        </p:tav>
                                        <p:tav tm="100000">
                                          <p:val>
                                            <p:strVal val="#ppt_x"/>
                                          </p:val>
                                        </p:tav>
                                      </p:tavLst>
                                    </p:anim>
                                    <p:anim calcmode="lin" valueType="num">
                                      <p:cBhvr additive="base">
                                        <p:cTn id="53" dur="500" fill="hold"/>
                                        <p:tgtEl>
                                          <p:spTgt spid="429068"/>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429069"/>
                                        </p:tgtEl>
                                        <p:attrNameLst>
                                          <p:attrName>style.visibility</p:attrName>
                                        </p:attrNameLst>
                                      </p:cBhvr>
                                      <p:to>
                                        <p:strVal val="visible"/>
                                      </p:to>
                                    </p:set>
                                    <p:animEffect transition="in" filter="blinds(horizontal)">
                                      <p:cBhvr>
                                        <p:cTn id="57" dur="500"/>
                                        <p:tgtEl>
                                          <p:spTgt spid="4290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29080"/>
                                        </p:tgtEl>
                                        <p:attrNameLst>
                                          <p:attrName>style.visibility</p:attrName>
                                        </p:attrNameLst>
                                      </p:cBhvr>
                                      <p:to>
                                        <p:strVal val="visible"/>
                                      </p:to>
                                    </p:set>
                                    <p:animEffect transition="in" filter="blinds(horizontal)">
                                      <p:cBhvr>
                                        <p:cTn id="62" dur="500"/>
                                        <p:tgtEl>
                                          <p:spTgt spid="42908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29073"/>
                                        </p:tgtEl>
                                        <p:attrNameLst>
                                          <p:attrName>style.visibility</p:attrName>
                                        </p:attrNameLst>
                                      </p:cBhvr>
                                      <p:to>
                                        <p:strVal val="visible"/>
                                      </p:to>
                                    </p:set>
                                    <p:anim calcmode="lin" valueType="num">
                                      <p:cBhvr additive="base">
                                        <p:cTn id="67" dur="500" fill="hold"/>
                                        <p:tgtEl>
                                          <p:spTgt spid="429073"/>
                                        </p:tgtEl>
                                        <p:attrNameLst>
                                          <p:attrName>ppt_x</p:attrName>
                                        </p:attrNameLst>
                                      </p:cBhvr>
                                      <p:tavLst>
                                        <p:tav tm="0">
                                          <p:val>
                                            <p:strVal val="1+#ppt_w/2"/>
                                          </p:val>
                                        </p:tav>
                                        <p:tav tm="100000">
                                          <p:val>
                                            <p:strVal val="#ppt_x"/>
                                          </p:val>
                                        </p:tav>
                                      </p:tavLst>
                                    </p:anim>
                                    <p:anim calcmode="lin" valueType="num">
                                      <p:cBhvr additive="base">
                                        <p:cTn id="68" dur="500" fill="hold"/>
                                        <p:tgtEl>
                                          <p:spTgt spid="429073"/>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3" presetClass="entr" presetSubtype="10" fill="hold" grpId="0" nodeType="afterEffect">
                                  <p:stCondLst>
                                    <p:cond delay="0"/>
                                  </p:stCondLst>
                                  <p:childTnLst>
                                    <p:set>
                                      <p:cBhvr>
                                        <p:cTn id="71" dur="1" fill="hold">
                                          <p:stCondLst>
                                            <p:cond delay="0"/>
                                          </p:stCondLst>
                                        </p:cTn>
                                        <p:tgtEl>
                                          <p:spTgt spid="429070"/>
                                        </p:tgtEl>
                                        <p:attrNameLst>
                                          <p:attrName>style.visibility</p:attrName>
                                        </p:attrNameLst>
                                      </p:cBhvr>
                                      <p:to>
                                        <p:strVal val="visible"/>
                                      </p:to>
                                    </p:set>
                                    <p:animEffect transition="in" filter="blinds(horizontal)">
                                      <p:cBhvr>
                                        <p:cTn id="72" dur="500"/>
                                        <p:tgtEl>
                                          <p:spTgt spid="42907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29081"/>
                                        </p:tgtEl>
                                        <p:attrNameLst>
                                          <p:attrName>style.visibility</p:attrName>
                                        </p:attrNameLst>
                                      </p:cBhvr>
                                      <p:to>
                                        <p:strVal val="visible"/>
                                      </p:to>
                                    </p:set>
                                    <p:animEffect transition="in" filter="blinds(horizontal)">
                                      <p:cBhvr>
                                        <p:cTn id="77" dur="500"/>
                                        <p:tgtEl>
                                          <p:spTgt spid="429081"/>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429074"/>
                                        </p:tgtEl>
                                        <p:attrNameLst>
                                          <p:attrName>style.visibility</p:attrName>
                                        </p:attrNameLst>
                                      </p:cBhvr>
                                      <p:to>
                                        <p:strVal val="visible"/>
                                      </p:to>
                                    </p:set>
                                    <p:anim calcmode="lin" valueType="num">
                                      <p:cBhvr additive="base">
                                        <p:cTn id="82" dur="500" fill="hold"/>
                                        <p:tgtEl>
                                          <p:spTgt spid="429074"/>
                                        </p:tgtEl>
                                        <p:attrNameLst>
                                          <p:attrName>ppt_x</p:attrName>
                                        </p:attrNameLst>
                                      </p:cBhvr>
                                      <p:tavLst>
                                        <p:tav tm="0">
                                          <p:val>
                                            <p:strVal val="1+#ppt_w/2"/>
                                          </p:val>
                                        </p:tav>
                                        <p:tav tm="100000">
                                          <p:val>
                                            <p:strVal val="#ppt_x"/>
                                          </p:val>
                                        </p:tav>
                                      </p:tavLst>
                                    </p:anim>
                                    <p:anim calcmode="lin" valueType="num">
                                      <p:cBhvr additive="base">
                                        <p:cTn id="83" dur="500" fill="hold"/>
                                        <p:tgtEl>
                                          <p:spTgt spid="429074"/>
                                        </p:tgtEl>
                                        <p:attrNameLst>
                                          <p:attrName>ppt_y</p:attrName>
                                        </p:attrNameLst>
                                      </p:cBhvr>
                                      <p:tavLst>
                                        <p:tav tm="0">
                                          <p:val>
                                            <p:strVal val="#ppt_y"/>
                                          </p:val>
                                        </p:tav>
                                        <p:tav tm="100000">
                                          <p:val>
                                            <p:strVal val="#ppt_y"/>
                                          </p:val>
                                        </p:tav>
                                      </p:tavLst>
                                    </p:anim>
                                  </p:childTnLst>
                                </p:cTn>
                              </p:par>
                            </p:childTnLst>
                          </p:cTn>
                        </p:par>
                        <p:par>
                          <p:cTn id="84" fill="hold">
                            <p:stCondLst>
                              <p:cond delay="500"/>
                            </p:stCondLst>
                            <p:childTnLst>
                              <p:par>
                                <p:cTn id="85" presetID="3" presetClass="entr" presetSubtype="10" fill="hold" grpId="0" nodeType="afterEffect">
                                  <p:stCondLst>
                                    <p:cond delay="0"/>
                                  </p:stCondLst>
                                  <p:childTnLst>
                                    <p:set>
                                      <p:cBhvr>
                                        <p:cTn id="86" dur="1" fill="hold">
                                          <p:stCondLst>
                                            <p:cond delay="0"/>
                                          </p:stCondLst>
                                        </p:cTn>
                                        <p:tgtEl>
                                          <p:spTgt spid="429071"/>
                                        </p:tgtEl>
                                        <p:attrNameLst>
                                          <p:attrName>style.visibility</p:attrName>
                                        </p:attrNameLst>
                                      </p:cBhvr>
                                      <p:to>
                                        <p:strVal val="visible"/>
                                      </p:to>
                                    </p:set>
                                    <p:animEffect transition="in" filter="blinds(horizontal)">
                                      <p:cBhvr>
                                        <p:cTn id="87" dur="500"/>
                                        <p:tgtEl>
                                          <p:spTgt spid="42907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29082"/>
                                        </p:tgtEl>
                                        <p:attrNameLst>
                                          <p:attrName>style.visibility</p:attrName>
                                        </p:attrNameLst>
                                      </p:cBhvr>
                                      <p:to>
                                        <p:strVal val="visible"/>
                                      </p:to>
                                    </p:set>
                                    <p:animEffect transition="in" filter="blinds(horizontal)">
                                      <p:cBhvr>
                                        <p:cTn id="92" dur="500"/>
                                        <p:tgtEl>
                                          <p:spTgt spid="429082"/>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29075"/>
                                        </p:tgtEl>
                                        <p:attrNameLst>
                                          <p:attrName>style.visibility</p:attrName>
                                        </p:attrNameLst>
                                      </p:cBhvr>
                                      <p:to>
                                        <p:strVal val="visible"/>
                                      </p:to>
                                    </p:set>
                                    <p:anim calcmode="lin" valueType="num">
                                      <p:cBhvr additive="base">
                                        <p:cTn id="97" dur="500" fill="hold"/>
                                        <p:tgtEl>
                                          <p:spTgt spid="429075"/>
                                        </p:tgtEl>
                                        <p:attrNameLst>
                                          <p:attrName>ppt_x</p:attrName>
                                        </p:attrNameLst>
                                      </p:cBhvr>
                                      <p:tavLst>
                                        <p:tav tm="0">
                                          <p:val>
                                            <p:strVal val="1+#ppt_w/2"/>
                                          </p:val>
                                        </p:tav>
                                        <p:tav tm="100000">
                                          <p:val>
                                            <p:strVal val="#ppt_x"/>
                                          </p:val>
                                        </p:tav>
                                      </p:tavLst>
                                    </p:anim>
                                    <p:anim calcmode="lin" valueType="num">
                                      <p:cBhvr additive="base">
                                        <p:cTn id="98" dur="500" fill="hold"/>
                                        <p:tgtEl>
                                          <p:spTgt spid="429075"/>
                                        </p:tgtEl>
                                        <p:attrNameLst>
                                          <p:attrName>ppt_y</p:attrName>
                                        </p:attrNameLst>
                                      </p:cBhvr>
                                      <p:tavLst>
                                        <p:tav tm="0">
                                          <p:val>
                                            <p:strVal val="#ppt_y"/>
                                          </p:val>
                                        </p:tav>
                                        <p:tav tm="100000">
                                          <p:val>
                                            <p:strVal val="#ppt_y"/>
                                          </p:val>
                                        </p:tav>
                                      </p:tavLst>
                                    </p:anim>
                                  </p:childTnLst>
                                </p:cTn>
                              </p:par>
                            </p:childTnLst>
                          </p:cTn>
                        </p:par>
                        <p:par>
                          <p:cTn id="99" fill="hold">
                            <p:stCondLst>
                              <p:cond delay="500"/>
                            </p:stCondLst>
                            <p:childTnLst>
                              <p:par>
                                <p:cTn id="100" presetID="3" presetClass="entr" presetSubtype="10" fill="hold" grpId="0" nodeType="afterEffect">
                                  <p:stCondLst>
                                    <p:cond delay="0"/>
                                  </p:stCondLst>
                                  <p:childTnLst>
                                    <p:set>
                                      <p:cBhvr>
                                        <p:cTn id="101" dur="1" fill="hold">
                                          <p:stCondLst>
                                            <p:cond delay="0"/>
                                          </p:stCondLst>
                                        </p:cTn>
                                        <p:tgtEl>
                                          <p:spTgt spid="429072"/>
                                        </p:tgtEl>
                                        <p:attrNameLst>
                                          <p:attrName>style.visibility</p:attrName>
                                        </p:attrNameLst>
                                      </p:cBhvr>
                                      <p:to>
                                        <p:strVal val="visible"/>
                                      </p:to>
                                    </p:set>
                                    <p:animEffect transition="in" filter="blinds(horizontal)">
                                      <p:cBhvr>
                                        <p:cTn id="102" dur="500"/>
                                        <p:tgtEl>
                                          <p:spTgt spid="42907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29083"/>
                                        </p:tgtEl>
                                        <p:attrNameLst>
                                          <p:attrName>style.visibility</p:attrName>
                                        </p:attrNameLst>
                                      </p:cBhvr>
                                      <p:to>
                                        <p:strVal val="visible"/>
                                      </p:to>
                                    </p:set>
                                    <p:animEffect transition="in" filter="blinds(horizontal)">
                                      <p:cBhvr>
                                        <p:cTn id="107" dur="500"/>
                                        <p:tgtEl>
                                          <p:spTgt spid="429083"/>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2" fill="hold" grpId="0" nodeType="clickEffect">
                                  <p:stCondLst>
                                    <p:cond delay="0"/>
                                  </p:stCondLst>
                                  <p:childTnLst>
                                    <p:set>
                                      <p:cBhvr>
                                        <p:cTn id="111" dur="1" fill="hold">
                                          <p:stCondLst>
                                            <p:cond delay="0"/>
                                          </p:stCondLst>
                                        </p:cTn>
                                        <p:tgtEl>
                                          <p:spTgt spid="429076"/>
                                        </p:tgtEl>
                                        <p:attrNameLst>
                                          <p:attrName>style.visibility</p:attrName>
                                        </p:attrNameLst>
                                      </p:cBhvr>
                                      <p:to>
                                        <p:strVal val="visible"/>
                                      </p:to>
                                    </p:set>
                                    <p:anim calcmode="lin" valueType="num">
                                      <p:cBhvr additive="base">
                                        <p:cTn id="112" dur="500" fill="hold"/>
                                        <p:tgtEl>
                                          <p:spTgt spid="429076"/>
                                        </p:tgtEl>
                                        <p:attrNameLst>
                                          <p:attrName>ppt_x</p:attrName>
                                        </p:attrNameLst>
                                      </p:cBhvr>
                                      <p:tavLst>
                                        <p:tav tm="0">
                                          <p:val>
                                            <p:strVal val="1+#ppt_w/2"/>
                                          </p:val>
                                        </p:tav>
                                        <p:tav tm="100000">
                                          <p:val>
                                            <p:strVal val="#ppt_x"/>
                                          </p:val>
                                        </p:tav>
                                      </p:tavLst>
                                    </p:anim>
                                    <p:anim calcmode="lin" valueType="num">
                                      <p:cBhvr additive="base">
                                        <p:cTn id="113" dur="500" fill="hold"/>
                                        <p:tgtEl>
                                          <p:spTgt spid="429076"/>
                                        </p:tgtEl>
                                        <p:attrNameLst>
                                          <p:attrName>ppt_y</p:attrName>
                                        </p:attrNameLst>
                                      </p:cBhvr>
                                      <p:tavLst>
                                        <p:tav tm="0">
                                          <p:val>
                                            <p:strVal val="#ppt_y"/>
                                          </p:val>
                                        </p:tav>
                                        <p:tav tm="100000">
                                          <p:val>
                                            <p:strVal val="#ppt_y"/>
                                          </p:val>
                                        </p:tav>
                                      </p:tavLst>
                                    </p:anim>
                                  </p:childTnLst>
                                </p:cTn>
                              </p:par>
                            </p:childTnLst>
                          </p:cTn>
                        </p:par>
                        <p:par>
                          <p:cTn id="114" fill="hold">
                            <p:stCondLst>
                              <p:cond delay="500"/>
                            </p:stCondLst>
                            <p:childTnLst>
                              <p:par>
                                <p:cTn id="115" presetID="3" presetClass="entr" presetSubtype="10" fill="hold" grpId="0" nodeType="afterEffect">
                                  <p:stCondLst>
                                    <p:cond delay="0"/>
                                  </p:stCondLst>
                                  <p:childTnLst>
                                    <p:set>
                                      <p:cBhvr>
                                        <p:cTn id="116" dur="1" fill="hold">
                                          <p:stCondLst>
                                            <p:cond delay="0"/>
                                          </p:stCondLst>
                                        </p:cTn>
                                        <p:tgtEl>
                                          <p:spTgt spid="429077"/>
                                        </p:tgtEl>
                                        <p:attrNameLst>
                                          <p:attrName>style.visibility</p:attrName>
                                        </p:attrNameLst>
                                      </p:cBhvr>
                                      <p:to>
                                        <p:strVal val="visible"/>
                                      </p:to>
                                    </p:set>
                                    <p:animEffect transition="in" filter="blinds(horizontal)">
                                      <p:cBhvr>
                                        <p:cTn id="117" dur="500"/>
                                        <p:tgtEl>
                                          <p:spTgt spid="429077"/>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29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0" grpId="0" animBg="1"/>
      <p:bldP spid="429061" grpId="0"/>
      <p:bldP spid="429063" grpId="0" animBg="1"/>
      <p:bldP spid="429064" grpId="0" animBg="1"/>
      <p:bldP spid="429065" grpId="0"/>
      <p:bldP spid="429066" grpId="0" animBg="1"/>
      <p:bldP spid="429067" grpId="0"/>
      <p:bldP spid="429068" grpId="0" animBg="1"/>
      <p:bldP spid="429069" grpId="0"/>
      <p:bldP spid="429070" grpId="0"/>
      <p:bldP spid="429071" grpId="0"/>
      <p:bldP spid="429072" grpId="0"/>
      <p:bldP spid="429073" grpId="0" animBg="1"/>
      <p:bldP spid="429074" grpId="0" animBg="1"/>
      <p:bldP spid="429075" grpId="0" animBg="1"/>
      <p:bldP spid="429076" grpId="0" animBg="1"/>
      <p:bldP spid="429077" grpId="0"/>
      <p:bldP spid="429078" grpId="0" animBg="1"/>
      <p:bldP spid="429079" grpId="0" animBg="1"/>
      <p:bldP spid="429080" grpId="0" animBg="1"/>
      <p:bldP spid="429081" grpId="0" animBg="1"/>
      <p:bldP spid="429082" grpId="0" animBg="1"/>
      <p:bldP spid="429083" grpId="0" animBg="1"/>
      <p:bldP spid="429084"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 Division of Labor</a:t>
            </a:r>
          </a:p>
        </p:txBody>
      </p:sp>
      <p:sp>
        <p:nvSpPr>
          <p:cNvPr id="38915" name="Rectangle 3"/>
          <p:cNvSpPr>
            <a:spLocks noGrp="1" noChangeArrowheads="1"/>
          </p:cNvSpPr>
          <p:nvPr>
            <p:ph type="body" idx="1"/>
          </p:nvPr>
        </p:nvSpPr>
        <p:spPr>
          <a:xfrm>
            <a:off x="457200" y="1600200"/>
            <a:ext cx="8229600" cy="3276600"/>
          </a:xfrm>
        </p:spPr>
        <p:txBody>
          <a:bodyPr/>
          <a:lstStyle/>
          <a:p>
            <a:r>
              <a:rPr lang="en-US" sz="3000"/>
              <a:t> Categories of “human-like” tasks</a:t>
            </a:r>
          </a:p>
          <a:p>
            <a:pPr lvl="1">
              <a:spcBef>
                <a:spcPct val="50000"/>
              </a:spcBef>
            </a:pPr>
            <a:r>
              <a:rPr lang="en-US"/>
              <a:t>Computational tasks</a:t>
            </a:r>
          </a:p>
          <a:p>
            <a:pPr lvl="1">
              <a:spcBef>
                <a:spcPct val="50000"/>
              </a:spcBef>
            </a:pPr>
            <a:r>
              <a:rPr lang="en-US"/>
              <a:t>Recognition tasks</a:t>
            </a:r>
          </a:p>
          <a:p>
            <a:pPr lvl="1">
              <a:spcBef>
                <a:spcPct val="50000"/>
              </a:spcBef>
            </a:pPr>
            <a:r>
              <a:rPr lang="en-US"/>
              <a:t>Reasoning tasks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A Division of Labor (continued)</a:t>
            </a:r>
          </a:p>
        </p:txBody>
      </p:sp>
      <p:sp>
        <p:nvSpPr>
          <p:cNvPr id="39939" name="Rectangle 3"/>
          <p:cNvSpPr>
            <a:spLocks noGrp="1" noChangeArrowheads="1"/>
          </p:cNvSpPr>
          <p:nvPr>
            <p:ph type="body" idx="1"/>
          </p:nvPr>
        </p:nvSpPr>
        <p:spPr>
          <a:xfrm>
            <a:off x="762000" y="1219200"/>
            <a:ext cx="7848600" cy="4876800"/>
          </a:xfrm>
        </p:spPr>
        <p:txBody>
          <a:bodyPr/>
          <a:lstStyle/>
          <a:p>
            <a:r>
              <a:rPr lang="en-US" sz="2600"/>
              <a:t>Computational tasks</a:t>
            </a:r>
          </a:p>
          <a:p>
            <a:pPr lvl="1">
              <a:lnSpc>
                <a:spcPct val="100000"/>
              </a:lnSpc>
              <a:spcBef>
                <a:spcPct val="20000"/>
              </a:spcBef>
            </a:pPr>
            <a:r>
              <a:rPr lang="en-US"/>
              <a:t>Tasks for which algorithmic solutions exist</a:t>
            </a:r>
          </a:p>
          <a:p>
            <a:pPr lvl="1">
              <a:lnSpc>
                <a:spcPct val="100000"/>
              </a:lnSpc>
              <a:spcBef>
                <a:spcPct val="20000"/>
              </a:spcBef>
            </a:pPr>
            <a:r>
              <a:rPr lang="en-US"/>
              <a:t>Computers are better (faster and more accurate) than humans</a:t>
            </a:r>
          </a:p>
          <a:p>
            <a:pPr>
              <a:spcBef>
                <a:spcPct val="80000"/>
              </a:spcBef>
            </a:pPr>
            <a:r>
              <a:rPr lang="en-US" sz="2600"/>
              <a:t>Recognition tasks</a:t>
            </a:r>
          </a:p>
          <a:p>
            <a:pPr lvl="1">
              <a:lnSpc>
                <a:spcPct val="100000"/>
              </a:lnSpc>
              <a:spcBef>
                <a:spcPct val="20000"/>
              </a:spcBef>
            </a:pPr>
            <a:r>
              <a:rPr lang="en-US"/>
              <a:t>Sensory/recognition/motor-skills tasks</a:t>
            </a:r>
          </a:p>
          <a:p>
            <a:pPr lvl="1">
              <a:lnSpc>
                <a:spcPct val="100000"/>
              </a:lnSpc>
              <a:spcBef>
                <a:spcPct val="20000"/>
              </a:spcBef>
            </a:pPr>
            <a:r>
              <a:rPr lang="en-US"/>
              <a:t>Humans are better than computers</a:t>
            </a:r>
          </a:p>
          <a:p>
            <a:pPr>
              <a:spcBef>
                <a:spcPct val="80000"/>
              </a:spcBef>
            </a:pPr>
            <a:r>
              <a:rPr lang="en-US" sz="2600"/>
              <a:t>Reasoning tasks</a:t>
            </a:r>
          </a:p>
          <a:p>
            <a:pPr lvl="1">
              <a:lnSpc>
                <a:spcPct val="100000"/>
              </a:lnSpc>
              <a:spcBef>
                <a:spcPct val="20000"/>
              </a:spcBef>
            </a:pPr>
            <a:r>
              <a:rPr lang="en-US"/>
              <a:t>Require a large amount of knowledge</a:t>
            </a:r>
          </a:p>
          <a:p>
            <a:pPr lvl="1">
              <a:lnSpc>
                <a:spcPct val="100000"/>
              </a:lnSpc>
              <a:spcBef>
                <a:spcPct val="20000"/>
              </a:spcBef>
            </a:pPr>
            <a:r>
              <a:rPr lang="en-US"/>
              <a:t>Humans are far better than computers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body" sz="half" idx="2"/>
          </p:nvPr>
        </p:nvSpPr>
        <p:spPr>
          <a:xfrm>
            <a:off x="990600" y="5540375"/>
            <a:ext cx="7239000" cy="479425"/>
          </a:xfrm>
        </p:spPr>
        <p:txBody>
          <a:bodyPr/>
          <a:lstStyle/>
          <a:p>
            <a:pPr algn="ctr">
              <a:buFont typeface="Wingdings" pitchFamily="1" charset="2"/>
              <a:buNone/>
            </a:pPr>
            <a:r>
              <a:rPr lang="en-US" sz="2400"/>
              <a:t>Figure 14.2: Human and Computer Capabilities</a:t>
            </a:r>
          </a:p>
        </p:txBody>
      </p:sp>
      <p:pic>
        <p:nvPicPr>
          <p:cNvPr id="40963" name="Picture 3" descr="SchnGerst_f14[1]"/>
          <p:cNvPicPr>
            <a:picLocks noGrp="1" noChangeAspect="1" noChangeArrowheads="1"/>
          </p:cNvPicPr>
          <p:nvPr>
            <p:ph sz="half" idx="1"/>
          </p:nvPr>
        </p:nvPicPr>
        <p:blipFill>
          <a:blip r:embed="rId2"/>
          <a:srcRect/>
          <a:stretch>
            <a:fillRect/>
          </a:stretch>
        </p:blipFill>
        <p:spPr>
          <a:xfrm>
            <a:off x="990600" y="1447800"/>
            <a:ext cx="6781800" cy="38862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1172" name="AutoShape 4"/>
          <p:cNvSpPr>
            <a:spLocks noChangeArrowheads="1"/>
          </p:cNvSpPr>
          <p:nvPr/>
        </p:nvSpPr>
        <p:spPr bwMode="auto">
          <a:xfrm>
            <a:off x="685800" y="2584450"/>
            <a:ext cx="7924800" cy="1439863"/>
          </a:xfrm>
          <a:prstGeom prst="roundRect">
            <a:avLst>
              <a:gd name="adj" fmla="val 16667"/>
            </a:avLst>
          </a:prstGeom>
          <a:solidFill>
            <a:srgbClr val="CCFFCC"/>
          </a:solidFill>
          <a:ln w="12700">
            <a:solidFill>
              <a:schemeClr val="tx1"/>
            </a:solidFill>
            <a:round/>
            <a:headEnd/>
            <a:tailEnd/>
          </a:ln>
          <a:effectLst>
            <a:outerShdw blurRad="63500" dist="107763" dir="2700000" algn="ctr" rotWithShape="0">
              <a:schemeClr val="bg2">
                <a:alpha val="50000"/>
              </a:schemeClr>
            </a:outerShdw>
          </a:effectLst>
        </p:spPr>
        <p:txBody>
          <a:bodyPr wrap="none" lIns="182562" tIns="46038" rIns="182562" bIns="46038" anchor="ctr">
            <a:prstTxWarp prst="textNoShape">
              <a:avLst/>
            </a:prstTxWarp>
          </a:bodyPr>
          <a:lstStyle/>
          <a:p>
            <a:pPr>
              <a:defRPr/>
            </a:pPr>
            <a:endParaRPr lang="en-US"/>
          </a:p>
        </p:txBody>
      </p:sp>
      <p:sp>
        <p:nvSpPr>
          <p:cNvPr id="41987" name="Rectangle 2"/>
          <p:cNvSpPr>
            <a:spLocks noGrp="1" noChangeArrowheads="1"/>
          </p:cNvSpPr>
          <p:nvPr>
            <p:ph type="title"/>
          </p:nvPr>
        </p:nvSpPr>
        <p:spPr>
          <a:xfrm>
            <a:off x="338138" y="152400"/>
            <a:ext cx="8196262" cy="800100"/>
          </a:xfrm>
        </p:spPr>
        <p:txBody>
          <a:bodyPr/>
          <a:lstStyle/>
          <a:p>
            <a:r>
              <a:rPr lang="en-US" sz="3600"/>
              <a:t>Artificial Intelligence</a:t>
            </a:r>
          </a:p>
        </p:txBody>
      </p:sp>
      <p:sp>
        <p:nvSpPr>
          <p:cNvPr id="41988" name="Rectangle 3"/>
          <p:cNvSpPr>
            <a:spLocks noGrp="1" noChangeArrowheads="1"/>
          </p:cNvSpPr>
          <p:nvPr>
            <p:ph type="body" idx="1"/>
          </p:nvPr>
        </p:nvSpPr>
        <p:spPr/>
        <p:txBody>
          <a:bodyPr/>
          <a:lstStyle/>
          <a:p>
            <a:pPr>
              <a:buFont typeface="Wingdings" pitchFamily="1" charset="2"/>
              <a:buNone/>
            </a:pPr>
            <a:r>
              <a:rPr lang="en-US" dirty="0"/>
              <a:t>Contents:</a:t>
            </a:r>
          </a:p>
          <a:p>
            <a:pPr lvl="1"/>
            <a:r>
              <a:rPr lang="en-US" dirty="0"/>
              <a:t>Different Types of Tasks</a:t>
            </a:r>
          </a:p>
          <a:p>
            <a:pPr lvl="1"/>
            <a:r>
              <a:rPr lang="en-US" dirty="0"/>
              <a:t>Knowledge Representation</a:t>
            </a:r>
          </a:p>
          <a:p>
            <a:pPr lvl="1"/>
            <a:r>
              <a:rPr lang="en-US" sz="2800" dirty="0"/>
              <a:t>Recognition Tasks</a:t>
            </a:r>
          </a:p>
          <a:p>
            <a:pPr lvl="2"/>
            <a:r>
              <a:rPr lang="en-US" sz="2400" dirty="0"/>
              <a:t> Modeling of Human Brain</a:t>
            </a:r>
          </a:p>
          <a:p>
            <a:pPr lvl="2"/>
            <a:r>
              <a:rPr lang="en-US" sz="2400" dirty="0"/>
              <a:t> Artificial Neural Networks</a:t>
            </a:r>
          </a:p>
          <a:p>
            <a:pPr lvl="1"/>
            <a:r>
              <a:rPr lang="en-US" dirty="0"/>
              <a:t>Reasoning Tasks</a:t>
            </a:r>
          </a:p>
        </p:txBody>
      </p:sp>
      <p:sp>
        <p:nvSpPr>
          <p:cNvPr id="41989" name="Rectangle 4"/>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
        <p:nvSpPr>
          <p:cNvPr id="6" name="AutoShape 4">
            <a:hlinkClick r:id="rId2" action="ppaction://hlinksldjump" highlightClick="1"/>
          </p:cNvPr>
          <p:cNvSpPr>
            <a:spLocks noChangeArrowheads="1"/>
          </p:cNvSpPr>
          <p:nvPr/>
        </p:nvSpPr>
        <p:spPr bwMode="auto">
          <a:xfrm>
            <a:off x="7326313" y="5170488"/>
            <a:ext cx="1023937" cy="658812"/>
          </a:xfrm>
          <a:prstGeom prst="actionButtonForwardNext">
            <a:avLst/>
          </a:prstGeom>
          <a:solidFill>
            <a:srgbClr val="CCFFCC"/>
          </a:solidFill>
          <a:ln w="25400">
            <a:solidFill>
              <a:srgbClr val="339966"/>
            </a:solidFill>
            <a:miter lim="800000"/>
            <a:headEnd/>
            <a:tailEnd/>
          </a:ln>
        </p:spPr>
        <p:txBody>
          <a:bodyPr wrap="none" anchor="ctr">
            <a:prstTxWarp prst="textNoShape">
              <a:avLst/>
            </a:prstTxWarp>
          </a:bodyPr>
          <a:lstStyle/>
          <a:p>
            <a:endParaRPr lang="en-US"/>
          </a:p>
        </p:txBody>
      </p:sp>
      <p:sp>
        <p:nvSpPr>
          <p:cNvPr id="7" name="Text Box 5"/>
          <p:cNvSpPr txBox="1">
            <a:spLocks noChangeArrowheads="1"/>
          </p:cNvSpPr>
          <p:nvPr/>
        </p:nvSpPr>
        <p:spPr bwMode="auto">
          <a:xfrm>
            <a:off x="4684118" y="5220475"/>
            <a:ext cx="2627215" cy="523862"/>
          </a:xfrm>
          <a:prstGeom prst="rect">
            <a:avLst/>
          </a:prstGeom>
          <a:noFill/>
          <a:ln w="12700">
            <a:noFill/>
            <a:miter lim="800000"/>
            <a:headEnd/>
            <a:tailEnd/>
          </a:ln>
        </p:spPr>
        <p:txBody>
          <a:bodyPr wrap="square" lIns="182562" tIns="46038" rIns="182562" bIns="46038">
            <a:prstTxWarp prst="textNoShape">
              <a:avLst/>
            </a:prstTxWarp>
            <a:spAutoFit/>
          </a:bodyPr>
          <a:lstStyle/>
          <a:p>
            <a:pPr algn="l">
              <a:spcBef>
                <a:spcPct val="50000"/>
              </a:spcBef>
            </a:pPr>
            <a:r>
              <a:rPr lang="en-US" sz="2800" dirty="0" smtClean="0">
                <a:solidFill>
                  <a:srgbClr val="008000"/>
                </a:solidFill>
              </a:rPr>
              <a:t>Skip Forward: </a:t>
            </a:r>
            <a:endParaRPr lang="en-US" sz="2400" i="1" dirty="0">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38138" y="152400"/>
            <a:ext cx="8196262" cy="762000"/>
          </a:xfrm>
        </p:spPr>
        <p:txBody>
          <a:bodyPr/>
          <a:lstStyle/>
          <a:p>
            <a:r>
              <a:rPr lang="en-US"/>
              <a:t>Recognition Tasks: Human</a:t>
            </a:r>
          </a:p>
        </p:txBody>
      </p:sp>
      <p:sp>
        <p:nvSpPr>
          <p:cNvPr id="43011" name="Rectangle 3"/>
          <p:cNvSpPr>
            <a:spLocks noGrp="1" noChangeArrowheads="1"/>
          </p:cNvSpPr>
          <p:nvPr>
            <p:ph type="body" idx="1"/>
          </p:nvPr>
        </p:nvSpPr>
        <p:spPr>
          <a:xfrm>
            <a:off x="533400" y="4343400"/>
            <a:ext cx="8337550" cy="1828800"/>
          </a:xfrm>
        </p:spPr>
        <p:txBody>
          <a:bodyPr/>
          <a:lstStyle/>
          <a:p>
            <a:pPr>
              <a:spcBef>
                <a:spcPct val="200000"/>
              </a:spcBef>
            </a:pPr>
            <a:r>
              <a:rPr lang="en-US" sz="2600"/>
              <a:t>Neuron – a cell in human brain; capable of:</a:t>
            </a:r>
          </a:p>
          <a:p>
            <a:pPr lvl="1">
              <a:lnSpc>
                <a:spcPct val="100000"/>
              </a:lnSpc>
            </a:pPr>
            <a:r>
              <a:rPr lang="en-US"/>
              <a:t>Receiving stimuli from other neurons </a:t>
            </a:r>
            <a:br>
              <a:rPr lang="en-US"/>
            </a:br>
            <a:r>
              <a:rPr lang="en-US"/>
              <a:t>    through its dendrites</a:t>
            </a:r>
          </a:p>
          <a:p>
            <a:pPr lvl="1">
              <a:lnSpc>
                <a:spcPct val="100000"/>
              </a:lnSpc>
            </a:pPr>
            <a:r>
              <a:rPr lang="en-US"/>
              <a:t>Sending stimuli to other neurons thru’ its axon</a:t>
            </a:r>
          </a:p>
        </p:txBody>
      </p:sp>
      <p:sp>
        <p:nvSpPr>
          <p:cNvPr id="43012" name="Rectangle 4"/>
          <p:cNvSpPr>
            <a:spLocks noChangeArrowheads="1"/>
          </p:cNvSpPr>
          <p:nvPr/>
        </p:nvSpPr>
        <p:spPr bwMode="auto">
          <a:xfrm>
            <a:off x="6934200" y="2178050"/>
            <a:ext cx="1524000" cy="412750"/>
          </a:xfrm>
          <a:prstGeom prst="rect">
            <a:avLst/>
          </a:prstGeom>
          <a:noFill/>
          <a:ln w="12700">
            <a:noFill/>
            <a:miter lim="800000"/>
            <a:headEnd/>
            <a:tailEnd/>
          </a:ln>
        </p:spPr>
        <p:txBody>
          <a:bodyPr lIns="90488" tIns="44450" rIns="90488" bIns="44450">
            <a:prstTxWarp prst="textNoShape">
              <a:avLst/>
            </a:prstTxWarp>
          </a:bodyPr>
          <a:lstStyle/>
          <a:p>
            <a:pPr marL="285750" indent="-285750">
              <a:lnSpc>
                <a:spcPct val="90000"/>
              </a:lnSpc>
              <a:spcBef>
                <a:spcPct val="50000"/>
              </a:spcBef>
              <a:buSzPct val="75000"/>
              <a:buFont typeface="Wingdings" pitchFamily="1" charset="2"/>
              <a:buNone/>
            </a:pPr>
            <a:r>
              <a:rPr lang="en-US" sz="2000">
                <a:solidFill>
                  <a:srgbClr val="0000CC"/>
                </a:solidFill>
                <a:latin typeface="Arial" pitchFamily="1" charset="0"/>
              </a:rPr>
              <a:t>A Neuron</a:t>
            </a:r>
          </a:p>
        </p:txBody>
      </p:sp>
      <p:pic>
        <p:nvPicPr>
          <p:cNvPr id="43013" name="Picture 5" descr="SchnGerst_f14[1]"/>
          <p:cNvPicPr>
            <a:picLocks noChangeAspect="1" noChangeArrowheads="1"/>
          </p:cNvPicPr>
          <p:nvPr/>
        </p:nvPicPr>
        <p:blipFill>
          <a:blip r:embed="rId2"/>
          <a:srcRect/>
          <a:stretch>
            <a:fillRect/>
          </a:stretch>
        </p:blipFill>
        <p:spPr bwMode="auto">
          <a:xfrm>
            <a:off x="838200" y="1155700"/>
            <a:ext cx="5943600" cy="3035300"/>
          </a:xfrm>
          <a:prstGeom prst="rect">
            <a:avLst/>
          </a:prstGeom>
          <a:noFill/>
          <a:ln w="12700">
            <a:noFill/>
            <a:miter lim="800000"/>
            <a:headEnd/>
            <a:tailEnd/>
          </a:ln>
        </p:spPr>
      </p:pic>
      <p:sp>
        <p:nvSpPr>
          <p:cNvPr id="43014" name="Rectangle 5"/>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Human Neurons: How they work</a:t>
            </a:r>
          </a:p>
        </p:txBody>
      </p:sp>
      <p:sp>
        <p:nvSpPr>
          <p:cNvPr id="44035" name="Rectangle 3"/>
          <p:cNvSpPr>
            <a:spLocks noGrp="1" noChangeArrowheads="1"/>
          </p:cNvSpPr>
          <p:nvPr>
            <p:ph type="body" idx="1"/>
          </p:nvPr>
        </p:nvSpPr>
        <p:spPr/>
        <p:txBody>
          <a:bodyPr/>
          <a:lstStyle/>
          <a:p>
            <a:r>
              <a:rPr lang="en-US"/>
              <a:t>Each neuron</a:t>
            </a:r>
          </a:p>
          <a:p>
            <a:pPr lvl="1"/>
            <a:r>
              <a:rPr lang="en-US">
                <a:solidFill>
                  <a:srgbClr val="0000CC"/>
                </a:solidFill>
              </a:rPr>
              <a:t>Sums</a:t>
            </a:r>
            <a:r>
              <a:rPr lang="en-US"/>
              <a:t> up activating and inhibiting stimuli it received – call the sum V</a:t>
            </a:r>
          </a:p>
          <a:p>
            <a:pPr lvl="1"/>
            <a:r>
              <a:rPr lang="en-US"/>
              <a:t>If the sum V equals or exceeds its “</a:t>
            </a:r>
            <a:r>
              <a:rPr lang="en-US" i="1">
                <a:solidFill>
                  <a:srgbClr val="0000CC"/>
                </a:solidFill>
              </a:rPr>
              <a:t>threshold</a:t>
            </a:r>
            <a:r>
              <a:rPr lang="en-US"/>
              <a:t>” value, then neuron sends out its own signal (through its </a:t>
            </a:r>
            <a:r>
              <a:rPr lang="en-US" i="1"/>
              <a:t>axon</a:t>
            </a:r>
            <a:r>
              <a:rPr lang="en-US"/>
              <a:t>) </a:t>
            </a:r>
            <a:r>
              <a:rPr lang="en-US">
                <a:solidFill>
                  <a:srgbClr val="0000CC"/>
                </a:solidFill>
              </a:rPr>
              <a:t>[</a:t>
            </a:r>
            <a:r>
              <a:rPr lang="en-US" i="1">
                <a:solidFill>
                  <a:srgbClr val="0000CC"/>
                </a:solidFill>
              </a:rPr>
              <a:t>fires</a:t>
            </a:r>
            <a:r>
              <a:rPr lang="en-US">
                <a:solidFill>
                  <a:srgbClr val="0000CC"/>
                </a:solidFill>
              </a:rPr>
              <a:t>]</a:t>
            </a:r>
          </a:p>
          <a:p>
            <a:endParaRPr lang="en-US"/>
          </a:p>
          <a:p>
            <a:r>
              <a:rPr lang="en-US"/>
              <a:t>Each neuron can be thought out as an extremely </a:t>
            </a:r>
            <a:r>
              <a:rPr lang="en-US" i="1">
                <a:solidFill>
                  <a:srgbClr val="FF3300"/>
                </a:solidFill>
              </a:rPr>
              <a:t>simple computational device</a:t>
            </a:r>
            <a:r>
              <a:rPr lang="en-US"/>
              <a:t> with a single on/off output;</a:t>
            </a:r>
          </a:p>
        </p:txBody>
      </p:sp>
      <p:sp>
        <p:nvSpPr>
          <p:cNvPr id="44036" name="Rectangle 3"/>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Recognition Tasks (continued)</a:t>
            </a:r>
          </a:p>
        </p:txBody>
      </p:sp>
      <p:sp>
        <p:nvSpPr>
          <p:cNvPr id="45059" name="Rectangle 3"/>
          <p:cNvSpPr>
            <a:spLocks noGrp="1" noChangeArrowheads="1"/>
          </p:cNvSpPr>
          <p:nvPr>
            <p:ph type="body" idx="1"/>
          </p:nvPr>
        </p:nvSpPr>
        <p:spPr>
          <a:xfrm>
            <a:off x="762000" y="1376363"/>
            <a:ext cx="7607300" cy="4498975"/>
          </a:xfrm>
        </p:spPr>
        <p:txBody>
          <a:bodyPr/>
          <a:lstStyle/>
          <a:p>
            <a:pPr>
              <a:spcBef>
                <a:spcPct val="100000"/>
              </a:spcBef>
            </a:pPr>
            <a:r>
              <a:rPr lang="en-US" sz="2600" u="sng"/>
              <a:t>Human brain</a:t>
            </a:r>
            <a:r>
              <a:rPr lang="en-US" sz="2600"/>
              <a:t>: a connectionist architecture</a:t>
            </a:r>
          </a:p>
          <a:p>
            <a:pPr lvl="1">
              <a:spcBef>
                <a:spcPct val="100000"/>
              </a:spcBef>
            </a:pPr>
            <a:r>
              <a:rPr lang="en-US"/>
              <a:t>A large number of simple “processors” </a:t>
            </a:r>
            <a:br>
              <a:rPr lang="en-US"/>
            </a:br>
            <a:r>
              <a:rPr lang="en-US"/>
              <a:t>   with multiple interconnections</a:t>
            </a:r>
          </a:p>
          <a:p>
            <a:pPr>
              <a:spcBef>
                <a:spcPct val="100000"/>
              </a:spcBef>
            </a:pPr>
            <a:r>
              <a:rPr lang="en-US" sz="2600"/>
              <a:t>Von Neumann architecture</a:t>
            </a:r>
          </a:p>
          <a:p>
            <a:pPr lvl="1">
              <a:spcBef>
                <a:spcPct val="100000"/>
              </a:spcBef>
            </a:pPr>
            <a:r>
              <a:rPr lang="en-US"/>
              <a:t>A small number (maybe only one) of very powerful processors with a limited number of interconnections between them</a:t>
            </a:r>
          </a:p>
        </p:txBody>
      </p:sp>
      <p:sp>
        <p:nvSpPr>
          <p:cNvPr id="45060" name="Rectangle 3"/>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Recognition Tasks (continued)</a:t>
            </a:r>
          </a:p>
        </p:txBody>
      </p:sp>
      <p:sp>
        <p:nvSpPr>
          <p:cNvPr id="46083" name="Rectangle 3"/>
          <p:cNvSpPr>
            <a:spLocks noGrp="1" noChangeArrowheads="1"/>
          </p:cNvSpPr>
          <p:nvPr>
            <p:ph type="body" idx="1"/>
          </p:nvPr>
        </p:nvSpPr>
        <p:spPr>
          <a:xfrm>
            <a:off x="762000" y="1333500"/>
            <a:ext cx="7696200" cy="4572000"/>
          </a:xfrm>
        </p:spPr>
        <p:txBody>
          <a:bodyPr/>
          <a:lstStyle/>
          <a:p>
            <a:pPr>
              <a:spcBef>
                <a:spcPct val="100000"/>
              </a:spcBef>
            </a:pPr>
            <a:r>
              <a:rPr lang="en-US" sz="2600"/>
              <a:t>Artificial neural networks (neural networks)</a:t>
            </a:r>
          </a:p>
          <a:p>
            <a:pPr lvl="1">
              <a:lnSpc>
                <a:spcPct val="100000"/>
              </a:lnSpc>
            </a:pPr>
            <a:r>
              <a:rPr lang="en-US"/>
              <a:t>Simulate individual neurons in hardware</a:t>
            </a:r>
          </a:p>
          <a:p>
            <a:pPr lvl="1">
              <a:lnSpc>
                <a:spcPct val="100000"/>
              </a:lnSpc>
            </a:pPr>
            <a:r>
              <a:rPr lang="en-US"/>
              <a:t>Connect them in a massively parallel network of simple devices that act somewhat like biological neurons</a:t>
            </a:r>
          </a:p>
          <a:p>
            <a:pPr>
              <a:spcBef>
                <a:spcPct val="100000"/>
              </a:spcBef>
            </a:pPr>
            <a:r>
              <a:rPr lang="en-US" sz="2600"/>
              <a:t>The effect of a neural network may be simulated in software on a sequential-processing computer</a:t>
            </a:r>
          </a:p>
        </p:txBody>
      </p:sp>
      <p:sp>
        <p:nvSpPr>
          <p:cNvPr id="46084" name="Rectangle 3"/>
          <p:cNvSpPr>
            <a:spLocks noChangeArrowheads="1"/>
          </p:cNvSpPr>
          <p:nvPr/>
        </p:nvSpPr>
        <p:spPr bwMode="auto">
          <a:xfrm>
            <a:off x="5695950" y="192088"/>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Modeling a single neuron</a:t>
            </a:r>
          </a:p>
        </p:txBody>
      </p:sp>
      <p:pic>
        <p:nvPicPr>
          <p:cNvPr id="47107" name="Picture 5" descr="NN-01"/>
          <p:cNvPicPr>
            <a:picLocks noChangeAspect="1" noChangeArrowheads="1"/>
          </p:cNvPicPr>
          <p:nvPr/>
        </p:nvPicPr>
        <p:blipFill>
          <a:blip r:embed="rId2"/>
          <a:srcRect/>
          <a:stretch>
            <a:fillRect/>
          </a:stretch>
        </p:blipFill>
        <p:spPr bwMode="auto">
          <a:xfrm>
            <a:off x="990600" y="1247775"/>
            <a:ext cx="5981700" cy="2343150"/>
          </a:xfrm>
          <a:prstGeom prst="rect">
            <a:avLst/>
          </a:prstGeom>
          <a:noFill/>
          <a:ln w="9525">
            <a:noFill/>
            <a:miter lim="800000"/>
            <a:headEnd/>
            <a:tailEnd/>
          </a:ln>
        </p:spPr>
      </p:pic>
      <p:sp>
        <p:nvSpPr>
          <p:cNvPr id="47108" name="Rectangle 6"/>
          <p:cNvSpPr>
            <a:spLocks noGrp="1" noChangeArrowheads="1"/>
          </p:cNvSpPr>
          <p:nvPr>
            <p:ph type="body" idx="1"/>
          </p:nvPr>
        </p:nvSpPr>
        <p:spPr>
          <a:xfrm>
            <a:off x="762000" y="3886200"/>
            <a:ext cx="7772400" cy="2057400"/>
          </a:xfrm>
          <a:noFill/>
        </p:spPr>
        <p:txBody>
          <a:bodyPr/>
          <a:lstStyle/>
          <a:p>
            <a:r>
              <a:rPr lang="en-US"/>
              <a:t>An artificial neuron</a:t>
            </a:r>
          </a:p>
          <a:p>
            <a:pPr lvl="1"/>
            <a:r>
              <a:rPr lang="en-US" sz="2000"/>
              <a:t>Each neuron has a threshold value</a:t>
            </a:r>
          </a:p>
          <a:p>
            <a:pPr lvl="1"/>
            <a:r>
              <a:rPr lang="en-US" sz="2000"/>
              <a:t>Input lines carry weights that represent stimuli</a:t>
            </a:r>
          </a:p>
          <a:p>
            <a:pPr lvl="1"/>
            <a:r>
              <a:rPr lang="en-US" sz="2000"/>
              <a:t>The neuron </a:t>
            </a:r>
            <a:r>
              <a:rPr lang="en-US" sz="2000" i="1">
                <a:solidFill>
                  <a:srgbClr val="0000CC"/>
                </a:solidFill>
              </a:rPr>
              <a:t>fires</a:t>
            </a:r>
            <a:r>
              <a:rPr lang="en-US" sz="2000"/>
              <a:t> when the sum of the incoming weights equals or exceeds its threshold value</a:t>
            </a:r>
          </a:p>
        </p:txBody>
      </p:sp>
      <p:sp>
        <p:nvSpPr>
          <p:cNvPr id="47109" name="Rectangle 4"/>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For Spring 2012 semester</a:t>
            </a:r>
          </a:p>
        </p:txBody>
      </p:sp>
      <p:sp>
        <p:nvSpPr>
          <p:cNvPr id="29699" name="Rectangle 3"/>
          <p:cNvSpPr>
            <a:spLocks noGrp="1" noChangeArrowheads="1"/>
          </p:cNvSpPr>
          <p:nvPr>
            <p:ph type="body" idx="1"/>
          </p:nvPr>
        </p:nvSpPr>
        <p:spPr>
          <a:solidFill>
            <a:srgbClr val="FFFF99"/>
          </a:solidFill>
          <a:ln w="22225">
            <a:solidFill>
              <a:srgbClr val="FF0000"/>
            </a:solidFill>
          </a:ln>
        </p:spPr>
        <p:txBody>
          <a:bodyPr/>
          <a:lstStyle/>
          <a:p>
            <a:pPr>
              <a:lnSpc>
                <a:spcPct val="70000"/>
              </a:lnSpc>
            </a:pPr>
            <a:r>
              <a:rPr lang="en-US" sz="2400"/>
              <a:t>Will only cover:</a:t>
            </a:r>
          </a:p>
          <a:p>
            <a:pPr lvl="1">
              <a:lnSpc>
                <a:spcPct val="70000"/>
              </a:lnSpc>
            </a:pPr>
            <a:r>
              <a:rPr lang="en-US" sz="2000"/>
              <a:t>Turing Test, Eliza</a:t>
            </a:r>
          </a:p>
          <a:p>
            <a:pPr lvl="1">
              <a:lnSpc>
                <a:spcPct val="70000"/>
              </a:lnSpc>
            </a:pPr>
            <a:r>
              <a:rPr lang="en-US" sz="2000"/>
              <a:t>Division of Labour in AI</a:t>
            </a:r>
          </a:p>
          <a:p>
            <a:pPr lvl="1">
              <a:lnSpc>
                <a:spcPct val="70000"/>
              </a:lnSpc>
            </a:pPr>
            <a:r>
              <a:rPr lang="en-US" sz="2000"/>
              <a:t>Formal Language for Knowledge Representation</a:t>
            </a:r>
          </a:p>
          <a:p>
            <a:pPr lvl="1">
              <a:lnSpc>
                <a:spcPct val="70000"/>
              </a:lnSpc>
            </a:pPr>
            <a:r>
              <a:rPr lang="en-US" sz="2000"/>
              <a:t>Reasoning: Intelligent Search, Expert Systems</a:t>
            </a:r>
          </a:p>
          <a:p>
            <a:pPr>
              <a:lnSpc>
                <a:spcPct val="70000"/>
              </a:lnSpc>
            </a:pPr>
            <a:r>
              <a:rPr lang="en-US" sz="2400"/>
              <a:t>Parts of Ch. 14 covered</a:t>
            </a:r>
          </a:p>
          <a:p>
            <a:pPr lvl="1">
              <a:lnSpc>
                <a:spcPct val="70000"/>
              </a:lnSpc>
            </a:pPr>
            <a:r>
              <a:rPr lang="en-US" sz="2000"/>
              <a:t>Ch. 14.1 Introduction</a:t>
            </a:r>
          </a:p>
          <a:p>
            <a:pPr lvl="1">
              <a:lnSpc>
                <a:spcPct val="70000"/>
              </a:lnSpc>
            </a:pPr>
            <a:r>
              <a:rPr lang="en-US" sz="2000"/>
              <a:t>Ch. 14.2 Division of Labour</a:t>
            </a:r>
          </a:p>
          <a:p>
            <a:pPr lvl="1">
              <a:lnSpc>
                <a:spcPct val="70000"/>
              </a:lnSpc>
            </a:pPr>
            <a:r>
              <a:rPr lang="en-US" sz="2000"/>
              <a:t>Ch. 14.3 Only Formal Language (Predicates)</a:t>
            </a:r>
          </a:p>
          <a:p>
            <a:pPr lvl="1">
              <a:lnSpc>
                <a:spcPct val="70000"/>
              </a:lnSpc>
            </a:pPr>
            <a:r>
              <a:rPr lang="en-US" sz="2000"/>
              <a:t>Ch. 14.5 Reasoning Tasks</a:t>
            </a:r>
          </a:p>
          <a:p>
            <a:pPr>
              <a:lnSpc>
                <a:spcPct val="70000"/>
              </a:lnSpc>
            </a:pPr>
            <a:r>
              <a:rPr lang="en-US" sz="2400"/>
              <a:t>Will not cover </a:t>
            </a:r>
          </a:p>
          <a:p>
            <a:pPr lvl="1">
              <a:lnSpc>
                <a:spcPct val="70000"/>
              </a:lnSpc>
            </a:pPr>
            <a:r>
              <a:rPr lang="en-US" sz="2000"/>
              <a:t>Knowledge Representation (except Formal Lang)</a:t>
            </a:r>
          </a:p>
          <a:p>
            <a:pPr lvl="1">
              <a:lnSpc>
                <a:spcPct val="70000"/>
              </a:lnSpc>
            </a:pPr>
            <a:r>
              <a:rPr lang="en-US" sz="2000"/>
              <a:t>Recognition Tasks (Ch 14.4)</a:t>
            </a:r>
          </a:p>
          <a:p>
            <a:pPr lvl="1">
              <a:lnSpc>
                <a:spcPct val="70000"/>
              </a:lnSpc>
            </a:pPr>
            <a:r>
              <a:rPr lang="en-US" sz="2000"/>
              <a:t>Robotics (Ch 14.6)</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body" sz="half" idx="2"/>
          </p:nvPr>
        </p:nvSpPr>
        <p:spPr>
          <a:xfrm>
            <a:off x="762000" y="3657600"/>
            <a:ext cx="7186613" cy="2286000"/>
          </a:xfrm>
        </p:spPr>
        <p:txBody>
          <a:bodyPr/>
          <a:lstStyle/>
          <a:p>
            <a:pPr algn="ctr">
              <a:buFont typeface="Wingdings" pitchFamily="1" charset="2"/>
              <a:buNone/>
            </a:pPr>
            <a:r>
              <a:rPr lang="en-US" sz="2400"/>
              <a:t>Figure 14.5: One Neuron with Three Inputs</a:t>
            </a:r>
          </a:p>
          <a:p>
            <a:pPr lvl="2" algn="ctr">
              <a:buFont typeface="Monotype Sorts" pitchFamily="1" charset="2"/>
              <a:buNone/>
            </a:pPr>
            <a:endParaRPr lang="en-US" sz="1800"/>
          </a:p>
          <a:p>
            <a:r>
              <a:rPr lang="en-US" sz="2400"/>
              <a:t>When can the output be 1? (neuron “fire”)</a:t>
            </a:r>
          </a:p>
          <a:p>
            <a:r>
              <a:rPr lang="en-US" sz="2400"/>
              <a:t>Can you modify the network and keep the same functionality?</a:t>
            </a:r>
          </a:p>
        </p:txBody>
      </p:sp>
      <p:pic>
        <p:nvPicPr>
          <p:cNvPr id="48131" name="Picture 3" descr="SchnGerst_f14[1]"/>
          <p:cNvPicPr>
            <a:picLocks noGrp="1" noChangeAspect="1" noChangeArrowheads="1"/>
          </p:cNvPicPr>
          <p:nvPr>
            <p:ph sz="half" idx="1"/>
          </p:nvPr>
        </p:nvPicPr>
        <p:blipFill>
          <a:blip r:embed="rId2"/>
          <a:srcRect/>
          <a:stretch>
            <a:fillRect/>
          </a:stretch>
        </p:blipFill>
        <p:spPr>
          <a:xfrm>
            <a:off x="1524000" y="1371600"/>
            <a:ext cx="4876800" cy="2209800"/>
          </a:xfrm>
          <a:noFill/>
        </p:spPr>
      </p:pic>
      <p:sp>
        <p:nvSpPr>
          <p:cNvPr id="48132" name="Rectangle 4"/>
          <p:cNvSpPr>
            <a:spLocks noGrp="1" noChangeArrowheads="1"/>
          </p:cNvSpPr>
          <p:nvPr>
            <p:ph type="title"/>
          </p:nvPr>
        </p:nvSpPr>
        <p:spPr/>
        <p:txBody>
          <a:bodyPr/>
          <a:lstStyle/>
          <a:p>
            <a:r>
              <a:rPr lang="en-US"/>
              <a:t>Operation of 1 neuron.</a:t>
            </a:r>
          </a:p>
        </p:txBody>
      </p:sp>
      <p:sp>
        <p:nvSpPr>
          <p:cNvPr id="48133" name="Rectangle 4"/>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body" sz="half" idx="2"/>
          </p:nvPr>
        </p:nvSpPr>
        <p:spPr>
          <a:xfrm>
            <a:off x="762000" y="4144963"/>
            <a:ext cx="7186613" cy="1343025"/>
          </a:xfrm>
        </p:spPr>
        <p:txBody>
          <a:bodyPr/>
          <a:lstStyle/>
          <a:p>
            <a:r>
              <a:rPr lang="en-US" sz="2400"/>
              <a:t>When can the output be 1? (neuron “fire”)</a:t>
            </a:r>
          </a:p>
          <a:p>
            <a:r>
              <a:rPr lang="en-US" sz="2400"/>
              <a:t>Can you draw a table for  “x</a:t>
            </a:r>
            <a:r>
              <a:rPr lang="en-US" sz="2400" baseline="-25000"/>
              <a:t>1</a:t>
            </a:r>
            <a:r>
              <a:rPr lang="en-US" sz="2400"/>
              <a:t>   x</a:t>
            </a:r>
            <a:r>
              <a:rPr lang="en-US" sz="2400" baseline="-25000"/>
              <a:t>2</a:t>
            </a:r>
            <a:r>
              <a:rPr lang="en-US" sz="2400"/>
              <a:t>   Output”</a:t>
            </a:r>
          </a:p>
        </p:txBody>
      </p:sp>
      <p:pic>
        <p:nvPicPr>
          <p:cNvPr id="49155" name="Picture 3" descr="SG-Ch14-NN-OR-gate"/>
          <p:cNvPicPr>
            <a:picLocks noChangeAspect="1" noChangeArrowheads="1"/>
          </p:cNvPicPr>
          <p:nvPr/>
        </p:nvPicPr>
        <p:blipFill>
          <a:blip r:embed="rId2"/>
          <a:srcRect/>
          <a:stretch>
            <a:fillRect/>
          </a:stretch>
        </p:blipFill>
        <p:spPr bwMode="auto">
          <a:xfrm>
            <a:off x="695325" y="1295400"/>
            <a:ext cx="3429000" cy="2217738"/>
          </a:xfrm>
          <a:prstGeom prst="rect">
            <a:avLst/>
          </a:prstGeom>
          <a:noFill/>
          <a:ln w="9525">
            <a:noFill/>
            <a:miter lim="800000"/>
            <a:headEnd/>
            <a:tailEnd/>
          </a:ln>
        </p:spPr>
      </p:pic>
      <p:sp>
        <p:nvSpPr>
          <p:cNvPr id="49156" name="Rectangle 4"/>
          <p:cNvSpPr>
            <a:spLocks noGrp="1" noChangeArrowheads="1"/>
          </p:cNvSpPr>
          <p:nvPr>
            <p:ph type="title"/>
          </p:nvPr>
        </p:nvSpPr>
        <p:spPr/>
        <p:txBody>
          <a:bodyPr/>
          <a:lstStyle/>
          <a:p>
            <a:r>
              <a:rPr lang="en-US"/>
              <a:t>An OR gate (using ANN)</a:t>
            </a:r>
          </a:p>
        </p:txBody>
      </p:sp>
      <p:sp>
        <p:nvSpPr>
          <p:cNvPr id="49157" name="Text Box 5"/>
          <p:cNvSpPr txBox="1">
            <a:spLocks noChangeArrowheads="1"/>
          </p:cNvSpPr>
          <p:nvPr/>
        </p:nvSpPr>
        <p:spPr bwMode="auto">
          <a:xfrm>
            <a:off x="342900" y="3511550"/>
            <a:ext cx="4775200" cy="366713"/>
          </a:xfrm>
          <a:prstGeom prst="rect">
            <a:avLst/>
          </a:prstGeom>
          <a:noFill/>
          <a:ln w="12700">
            <a:noFill/>
            <a:miter lim="800000"/>
            <a:headEnd/>
            <a:tailEnd/>
          </a:ln>
        </p:spPr>
        <p:txBody>
          <a:bodyPr lIns="45720" tIns="46038" rIns="45720" bIns="46038">
            <a:prstTxWarp prst="textNoShape">
              <a:avLst/>
            </a:prstTxWarp>
            <a:spAutoFit/>
          </a:bodyPr>
          <a:lstStyle/>
          <a:p>
            <a:pPr>
              <a:lnSpc>
                <a:spcPct val="90000"/>
              </a:lnSpc>
              <a:spcBef>
                <a:spcPct val="50000"/>
              </a:spcBef>
              <a:buSzPct val="75000"/>
              <a:buFont typeface="Wingdings" pitchFamily="1" charset="2"/>
              <a:buNone/>
            </a:pPr>
            <a:r>
              <a:rPr lang="en-US" sz="2000">
                <a:solidFill>
                  <a:srgbClr val="0000CC"/>
                </a:solidFill>
                <a:latin typeface="Arial" pitchFamily="1" charset="0"/>
              </a:rPr>
              <a:t>Figure 14.7  A simple neural network</a:t>
            </a:r>
            <a:endParaRPr lang="en-US" sz="2000">
              <a:latin typeface="Arial" pitchFamily="1" charset="0"/>
            </a:endParaRPr>
          </a:p>
        </p:txBody>
      </p:sp>
      <p:sp>
        <p:nvSpPr>
          <p:cNvPr id="49158" name="Rectangle 5"/>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body" sz="half" idx="2"/>
          </p:nvPr>
        </p:nvSpPr>
        <p:spPr>
          <a:xfrm>
            <a:off x="762000" y="3925888"/>
            <a:ext cx="7186613" cy="1968500"/>
          </a:xfrm>
        </p:spPr>
        <p:txBody>
          <a:bodyPr/>
          <a:lstStyle/>
          <a:p>
            <a:pPr algn="ctr">
              <a:buFont typeface="Wingdings" pitchFamily="1" charset="2"/>
              <a:buNone/>
            </a:pPr>
            <a:r>
              <a:rPr lang="en-US" sz="2400"/>
              <a:t>Figure 14.8.  The Truth Table for XOR</a:t>
            </a:r>
          </a:p>
          <a:p>
            <a:endParaRPr lang="en-US" sz="1300"/>
          </a:p>
          <a:p>
            <a:r>
              <a:rPr lang="en-US" sz="2400"/>
              <a:t>Question: Can a simple NN be built to represent the XOR gate?</a:t>
            </a:r>
          </a:p>
        </p:txBody>
      </p:sp>
      <p:pic>
        <p:nvPicPr>
          <p:cNvPr id="50179" name="Picture 3" descr="SchnGerst_f14[1]"/>
          <p:cNvPicPr>
            <a:picLocks noGrp="1" noChangeAspect="1" noChangeArrowheads="1"/>
          </p:cNvPicPr>
          <p:nvPr>
            <p:ph sz="half" idx="1"/>
          </p:nvPr>
        </p:nvPicPr>
        <p:blipFill>
          <a:blip r:embed="rId2"/>
          <a:srcRect/>
          <a:stretch>
            <a:fillRect/>
          </a:stretch>
        </p:blipFill>
        <p:spPr>
          <a:xfrm>
            <a:off x="1676400" y="1219200"/>
            <a:ext cx="6019800" cy="2505075"/>
          </a:xfrm>
          <a:noFill/>
        </p:spPr>
      </p:pic>
      <p:sp>
        <p:nvSpPr>
          <p:cNvPr id="50180" name="Rectangle 4"/>
          <p:cNvSpPr>
            <a:spLocks noGrp="1" noChangeArrowheads="1"/>
          </p:cNvSpPr>
          <p:nvPr>
            <p:ph type="title"/>
          </p:nvPr>
        </p:nvSpPr>
        <p:spPr/>
        <p:txBody>
          <a:bodyPr/>
          <a:lstStyle/>
          <a:p>
            <a:r>
              <a:rPr lang="en-US"/>
              <a:t>What about XOR gate?</a:t>
            </a:r>
          </a:p>
        </p:txBody>
      </p:sp>
      <p:sp>
        <p:nvSpPr>
          <p:cNvPr id="50181" name="Rectangle 4"/>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38138" y="76200"/>
            <a:ext cx="8196262" cy="762000"/>
          </a:xfrm>
        </p:spPr>
        <p:txBody>
          <a:bodyPr/>
          <a:lstStyle/>
          <a:p>
            <a:r>
              <a:rPr lang="en-US"/>
              <a:t>More Simple Neural Networks</a:t>
            </a:r>
          </a:p>
        </p:txBody>
      </p:sp>
      <p:pic>
        <p:nvPicPr>
          <p:cNvPr id="51203" name="Picture 4" descr="NN-02"/>
          <p:cNvPicPr>
            <a:picLocks noChangeAspect="1" noChangeArrowheads="1"/>
          </p:cNvPicPr>
          <p:nvPr/>
        </p:nvPicPr>
        <p:blipFill>
          <a:blip r:embed="rId2"/>
          <a:srcRect/>
          <a:stretch>
            <a:fillRect/>
          </a:stretch>
        </p:blipFill>
        <p:spPr bwMode="auto">
          <a:xfrm>
            <a:off x="838200" y="1095375"/>
            <a:ext cx="6200775" cy="4533900"/>
          </a:xfrm>
          <a:prstGeom prst="rect">
            <a:avLst/>
          </a:prstGeom>
          <a:noFill/>
          <a:ln w="9525">
            <a:noFill/>
            <a:miter lim="800000"/>
            <a:headEnd/>
            <a:tailEnd/>
          </a:ln>
        </p:spPr>
      </p:pic>
      <p:sp>
        <p:nvSpPr>
          <p:cNvPr id="51204" name="Text Box 5"/>
          <p:cNvSpPr txBox="1">
            <a:spLocks noChangeArrowheads="1"/>
          </p:cNvSpPr>
          <p:nvPr/>
        </p:nvSpPr>
        <p:spPr bwMode="auto">
          <a:xfrm>
            <a:off x="838200" y="5699125"/>
            <a:ext cx="6096000" cy="396875"/>
          </a:xfrm>
          <a:prstGeom prst="rect">
            <a:avLst/>
          </a:prstGeom>
          <a:noFill/>
          <a:ln w="12700">
            <a:noFill/>
            <a:miter lim="800000"/>
            <a:headEnd/>
            <a:tailEnd/>
          </a:ln>
        </p:spPr>
        <p:txBody>
          <a:bodyPr lIns="182562" tIns="46038" rIns="182562" bIns="46038">
            <a:prstTxWarp prst="textNoShape">
              <a:avLst/>
            </a:prstTxWarp>
            <a:spAutoFit/>
          </a:bodyPr>
          <a:lstStyle/>
          <a:p>
            <a:pPr algn="l">
              <a:spcBef>
                <a:spcPct val="50000"/>
              </a:spcBef>
            </a:pPr>
            <a:r>
              <a:rPr lang="en-US" sz="2000">
                <a:solidFill>
                  <a:srgbClr val="0000CC"/>
                </a:solidFill>
                <a:latin typeface="Arial" pitchFamily="1" charset="0"/>
              </a:rPr>
              <a:t>Your HW:  Give the “truth table” for these NN;</a:t>
            </a:r>
          </a:p>
        </p:txBody>
      </p:sp>
      <p:sp>
        <p:nvSpPr>
          <p:cNvPr id="51205" name="Rectangle 4"/>
          <p:cNvSpPr>
            <a:spLocks noChangeArrowheads="1"/>
          </p:cNvSpPr>
          <p:nvPr/>
        </p:nvSpPr>
        <p:spPr bwMode="auto">
          <a:xfrm>
            <a:off x="5848350" y="269875"/>
            <a:ext cx="3079750" cy="1116013"/>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Recognition Tasks (continued)</a:t>
            </a:r>
          </a:p>
        </p:txBody>
      </p:sp>
      <p:sp>
        <p:nvSpPr>
          <p:cNvPr id="52227" name="Rectangle 3"/>
          <p:cNvSpPr>
            <a:spLocks noGrp="1" noChangeArrowheads="1"/>
          </p:cNvSpPr>
          <p:nvPr>
            <p:ph type="body" idx="1"/>
          </p:nvPr>
        </p:nvSpPr>
        <p:spPr/>
        <p:txBody>
          <a:bodyPr/>
          <a:lstStyle/>
          <a:p>
            <a:pPr>
              <a:spcBef>
                <a:spcPct val="100000"/>
              </a:spcBef>
            </a:pPr>
            <a:r>
              <a:rPr lang="en-US" sz="2600"/>
              <a:t>ANN (sample)</a:t>
            </a:r>
          </a:p>
        </p:txBody>
      </p:sp>
      <p:pic>
        <p:nvPicPr>
          <p:cNvPr id="52228" name="Picture 4" descr="SG-Ch14-NN-sample"/>
          <p:cNvPicPr>
            <a:picLocks noChangeAspect="1" noChangeArrowheads="1"/>
          </p:cNvPicPr>
          <p:nvPr/>
        </p:nvPicPr>
        <p:blipFill>
          <a:blip r:embed="rId2"/>
          <a:srcRect/>
          <a:stretch>
            <a:fillRect/>
          </a:stretch>
        </p:blipFill>
        <p:spPr bwMode="auto">
          <a:xfrm>
            <a:off x="3429000" y="1143000"/>
            <a:ext cx="4953000" cy="4702175"/>
          </a:xfrm>
          <a:prstGeom prst="rect">
            <a:avLst/>
          </a:prstGeom>
          <a:noFill/>
          <a:ln w="9525">
            <a:noFill/>
            <a:miter lim="800000"/>
            <a:headEnd/>
            <a:tailEnd/>
          </a:ln>
        </p:spPr>
      </p:pic>
      <p:sp>
        <p:nvSpPr>
          <p:cNvPr id="52229" name="Rectangle 4"/>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38138" y="228600"/>
            <a:ext cx="8196262" cy="685800"/>
          </a:xfrm>
        </p:spPr>
        <p:txBody>
          <a:bodyPr/>
          <a:lstStyle/>
          <a:p>
            <a:r>
              <a:rPr lang="en-US"/>
              <a:t>Neural Network – with Learning</a:t>
            </a:r>
          </a:p>
        </p:txBody>
      </p:sp>
      <p:pic>
        <p:nvPicPr>
          <p:cNvPr id="53251" name="Picture 4" descr="NN-03"/>
          <p:cNvPicPr>
            <a:picLocks noChangeAspect="1" noChangeArrowheads="1"/>
          </p:cNvPicPr>
          <p:nvPr/>
        </p:nvPicPr>
        <p:blipFill>
          <a:blip r:embed="rId2"/>
          <a:srcRect/>
          <a:stretch>
            <a:fillRect/>
          </a:stretch>
        </p:blipFill>
        <p:spPr bwMode="auto">
          <a:xfrm>
            <a:off x="314325" y="1704975"/>
            <a:ext cx="6162675" cy="4467225"/>
          </a:xfrm>
          <a:prstGeom prst="rect">
            <a:avLst/>
          </a:prstGeom>
          <a:noFill/>
          <a:ln w="9525">
            <a:noFill/>
            <a:miter lim="800000"/>
            <a:headEnd/>
            <a:tailEnd/>
          </a:ln>
        </p:spPr>
      </p:pic>
      <p:sp>
        <p:nvSpPr>
          <p:cNvPr id="53252" name="AutoShape 5"/>
          <p:cNvSpPr>
            <a:spLocks noChangeArrowheads="1"/>
          </p:cNvSpPr>
          <p:nvPr/>
        </p:nvSpPr>
        <p:spPr bwMode="auto">
          <a:xfrm>
            <a:off x="4492625" y="1096963"/>
            <a:ext cx="4324350" cy="2439987"/>
          </a:xfrm>
          <a:prstGeom prst="roundRect">
            <a:avLst>
              <a:gd name="adj" fmla="val 16667"/>
            </a:avLst>
          </a:prstGeom>
          <a:solidFill>
            <a:srgbClr val="CCFFFF"/>
          </a:solidFill>
          <a:ln w="28575">
            <a:solidFill>
              <a:srgbClr val="0000CC"/>
            </a:solidFill>
            <a:round/>
            <a:headEnd/>
            <a:tailEnd/>
          </a:ln>
        </p:spPr>
        <p:txBody>
          <a:bodyPr lIns="182562" tIns="46038" rIns="182562" bIns="46038">
            <a:prstTxWarp prst="textNoShape">
              <a:avLst/>
            </a:prstTxWarp>
            <a:spAutoFit/>
          </a:bodyPr>
          <a:lstStyle/>
          <a:p>
            <a:pPr marL="222250" indent="-222250" algn="l">
              <a:spcBef>
                <a:spcPct val="50000"/>
              </a:spcBef>
            </a:pPr>
            <a:r>
              <a:rPr lang="en-US" sz="2000">
                <a:solidFill>
                  <a:srgbClr val="FF3300"/>
                </a:solidFill>
                <a:latin typeface="Arial" pitchFamily="1" charset="0"/>
              </a:rPr>
              <a:t>Real Neural Networks:</a:t>
            </a:r>
          </a:p>
          <a:p>
            <a:pPr marL="222250" indent="-222250" algn="l">
              <a:spcBef>
                <a:spcPct val="50000"/>
              </a:spcBef>
              <a:buFontTx/>
              <a:buChar char="•"/>
            </a:pPr>
            <a:r>
              <a:rPr lang="en-US"/>
              <a:t>Uses back-propagation technique to train the NN; </a:t>
            </a:r>
          </a:p>
          <a:p>
            <a:pPr marL="222250" indent="-222250" algn="l">
              <a:spcBef>
                <a:spcPct val="50000"/>
              </a:spcBef>
              <a:buFontTx/>
              <a:buChar char="•"/>
            </a:pPr>
            <a:r>
              <a:rPr lang="en-US"/>
              <a:t>After training, NN used for character recognition;</a:t>
            </a:r>
          </a:p>
          <a:p>
            <a:pPr marL="222250" indent="-222250" algn="l">
              <a:spcBef>
                <a:spcPct val="50000"/>
              </a:spcBef>
              <a:buFontTx/>
              <a:buChar char="•"/>
            </a:pPr>
            <a:r>
              <a:rPr lang="en-US"/>
              <a:t>Read [SG] for more details.</a:t>
            </a:r>
          </a:p>
        </p:txBody>
      </p:sp>
      <p:sp>
        <p:nvSpPr>
          <p:cNvPr id="53253" name="Rectangle 4"/>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NN (continued)</a:t>
            </a:r>
          </a:p>
        </p:txBody>
      </p:sp>
      <p:sp>
        <p:nvSpPr>
          <p:cNvPr id="54275" name="Rectangle 3"/>
          <p:cNvSpPr>
            <a:spLocks noGrp="1" noChangeArrowheads="1"/>
          </p:cNvSpPr>
          <p:nvPr>
            <p:ph type="body" idx="1"/>
          </p:nvPr>
        </p:nvSpPr>
        <p:spPr>
          <a:xfrm>
            <a:off x="762000" y="1219200"/>
            <a:ext cx="7694613" cy="4724400"/>
          </a:xfrm>
        </p:spPr>
        <p:txBody>
          <a:bodyPr/>
          <a:lstStyle/>
          <a:p>
            <a:endParaRPr lang="en-US">
              <a:solidFill>
                <a:srgbClr val="FF6600"/>
              </a:solidFill>
            </a:endParaRPr>
          </a:p>
          <a:p>
            <a:pPr>
              <a:buFont typeface="Wingdings" pitchFamily="1" charset="2"/>
              <a:buNone/>
            </a:pPr>
            <a:r>
              <a:rPr lang="en-US" i="1"/>
              <a:t>Some Success stories…</a:t>
            </a:r>
          </a:p>
          <a:p>
            <a:endParaRPr lang="en-US" sz="2400"/>
          </a:p>
          <a:p>
            <a:r>
              <a:rPr lang="en-US" sz="2400"/>
              <a:t>NN successfully used for small-scale license plate recognition – of trucks at PSA gates;</a:t>
            </a:r>
          </a:p>
          <a:p>
            <a:endParaRPr lang="en-US" sz="2400"/>
          </a:p>
          <a:p>
            <a:r>
              <a:rPr lang="en-US" sz="2400"/>
              <a:t>Between 2003-2006, NN also used for recognizing license plates at NUS carpark entrances.</a:t>
            </a:r>
            <a:endParaRPr lang="en-US" sz="2400">
              <a:solidFill>
                <a:srgbClr val="FF6600"/>
              </a:solidFill>
            </a:endParaRPr>
          </a:p>
        </p:txBody>
      </p:sp>
      <p:sp>
        <p:nvSpPr>
          <p:cNvPr id="54276" name="Rectangle 3"/>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Recognition Tasks (summary)</a:t>
            </a:r>
          </a:p>
        </p:txBody>
      </p:sp>
      <p:sp>
        <p:nvSpPr>
          <p:cNvPr id="55299" name="Rectangle 3"/>
          <p:cNvSpPr>
            <a:spLocks noGrp="1" noChangeArrowheads="1"/>
          </p:cNvSpPr>
          <p:nvPr>
            <p:ph type="body" idx="1"/>
          </p:nvPr>
        </p:nvSpPr>
        <p:spPr>
          <a:xfrm>
            <a:off x="762000" y="1519238"/>
            <a:ext cx="7186613" cy="4179887"/>
          </a:xfrm>
        </p:spPr>
        <p:txBody>
          <a:bodyPr/>
          <a:lstStyle/>
          <a:p>
            <a:pPr>
              <a:spcBef>
                <a:spcPct val="150000"/>
              </a:spcBef>
            </a:pPr>
            <a:r>
              <a:rPr lang="en-US" sz="2600"/>
              <a:t>Neural network</a:t>
            </a:r>
          </a:p>
          <a:p>
            <a:pPr lvl="1">
              <a:spcBef>
                <a:spcPct val="150000"/>
              </a:spcBef>
            </a:pPr>
            <a:r>
              <a:rPr lang="en-US"/>
              <a:t>Both the knowledge representation and “programming” are stored as weights of the connections and thresholds of the neurons</a:t>
            </a:r>
          </a:p>
          <a:p>
            <a:pPr lvl="1">
              <a:spcBef>
                <a:spcPct val="150000"/>
              </a:spcBef>
            </a:pPr>
            <a:r>
              <a:rPr lang="en-US"/>
              <a:t>The network can learn from experience by modifying the weights on its connections</a:t>
            </a:r>
          </a:p>
        </p:txBody>
      </p:sp>
      <p:sp>
        <p:nvSpPr>
          <p:cNvPr id="55300" name="Rectangle 3"/>
          <p:cNvSpPr>
            <a:spLocks noChangeArrowheads="1"/>
          </p:cNvSpPr>
          <p:nvPr/>
        </p:nvSpPr>
        <p:spPr bwMode="auto">
          <a:xfrm>
            <a:off x="5695950" y="481013"/>
            <a:ext cx="3078163"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6" name="AutoShape 4"/>
          <p:cNvSpPr>
            <a:spLocks noChangeArrowheads="1"/>
          </p:cNvSpPr>
          <p:nvPr/>
        </p:nvSpPr>
        <p:spPr bwMode="auto">
          <a:xfrm>
            <a:off x="685800" y="3055938"/>
            <a:ext cx="7924800" cy="2020887"/>
          </a:xfrm>
          <a:prstGeom prst="roundRect">
            <a:avLst>
              <a:gd name="adj" fmla="val 16667"/>
            </a:avLst>
          </a:prstGeom>
          <a:solidFill>
            <a:srgbClr val="CCFFCC"/>
          </a:solidFill>
          <a:ln w="12700">
            <a:solidFill>
              <a:schemeClr val="tx1"/>
            </a:solidFill>
            <a:round/>
            <a:headEnd/>
            <a:tailEnd/>
          </a:ln>
          <a:effectLst>
            <a:outerShdw blurRad="63500" dist="107763" dir="2700000" algn="ctr" rotWithShape="0">
              <a:schemeClr val="bg2">
                <a:alpha val="50000"/>
              </a:schemeClr>
            </a:outerShdw>
          </a:effectLst>
        </p:spPr>
        <p:txBody>
          <a:bodyPr wrap="none" lIns="182562" tIns="46038" rIns="182562" bIns="46038" anchor="ctr">
            <a:prstTxWarp prst="textNoShape">
              <a:avLst/>
            </a:prstTxWarp>
          </a:bodyPr>
          <a:lstStyle/>
          <a:p>
            <a:pPr>
              <a:defRPr/>
            </a:pPr>
            <a:endParaRPr lang="en-US"/>
          </a:p>
        </p:txBody>
      </p:sp>
      <p:sp>
        <p:nvSpPr>
          <p:cNvPr id="56323" name="Rectangle 2"/>
          <p:cNvSpPr>
            <a:spLocks noGrp="1" noChangeArrowheads="1"/>
          </p:cNvSpPr>
          <p:nvPr>
            <p:ph type="title"/>
          </p:nvPr>
        </p:nvSpPr>
        <p:spPr>
          <a:xfrm>
            <a:off x="338138" y="152400"/>
            <a:ext cx="8196262" cy="800100"/>
          </a:xfrm>
        </p:spPr>
        <p:txBody>
          <a:bodyPr/>
          <a:lstStyle/>
          <a:p>
            <a:r>
              <a:rPr lang="en-US" sz="3600"/>
              <a:t>Artificial Intelligence</a:t>
            </a:r>
          </a:p>
        </p:txBody>
      </p:sp>
      <p:sp>
        <p:nvSpPr>
          <p:cNvPr id="56324" name="Rectangle 3"/>
          <p:cNvSpPr>
            <a:spLocks noGrp="1" noChangeArrowheads="1"/>
          </p:cNvSpPr>
          <p:nvPr>
            <p:ph type="body" idx="1"/>
          </p:nvPr>
        </p:nvSpPr>
        <p:spPr/>
        <p:txBody>
          <a:bodyPr/>
          <a:lstStyle/>
          <a:p>
            <a:pPr>
              <a:buFont typeface="Wingdings" pitchFamily="1" charset="2"/>
              <a:buNone/>
            </a:pPr>
            <a:r>
              <a:rPr lang="en-US"/>
              <a:t>Contents:</a:t>
            </a:r>
          </a:p>
          <a:p>
            <a:pPr lvl="1"/>
            <a:r>
              <a:rPr lang="en-US"/>
              <a:t>Different Types of Tasks</a:t>
            </a:r>
          </a:p>
          <a:p>
            <a:pPr lvl="1"/>
            <a:r>
              <a:rPr lang="en-US"/>
              <a:t>Knowledge Representation</a:t>
            </a:r>
          </a:p>
          <a:p>
            <a:pPr lvl="1"/>
            <a:r>
              <a:rPr lang="en-US"/>
              <a:t>Recognition Tasks</a:t>
            </a:r>
          </a:p>
          <a:p>
            <a:pPr lvl="1"/>
            <a:r>
              <a:rPr lang="en-US" sz="2800"/>
              <a:t>Reasoning Tasks</a:t>
            </a:r>
          </a:p>
          <a:p>
            <a:pPr lvl="2"/>
            <a:r>
              <a:rPr lang="en-US" sz="2400"/>
              <a:t> Intelligent Search</a:t>
            </a:r>
          </a:p>
          <a:p>
            <a:pPr lvl="2"/>
            <a:r>
              <a:rPr lang="en-US" sz="2400"/>
              <a:t> Intelligent Agents</a:t>
            </a:r>
          </a:p>
          <a:p>
            <a:pPr lvl="2"/>
            <a:r>
              <a:rPr lang="en-US" sz="2400"/>
              <a:t> Knowledge-Based Systems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Reasoning Tasks</a:t>
            </a:r>
          </a:p>
        </p:txBody>
      </p:sp>
      <p:sp>
        <p:nvSpPr>
          <p:cNvPr id="57347" name="Rectangle 3"/>
          <p:cNvSpPr>
            <a:spLocks noGrp="1" noChangeArrowheads="1"/>
          </p:cNvSpPr>
          <p:nvPr>
            <p:ph type="body" idx="1"/>
          </p:nvPr>
        </p:nvSpPr>
        <p:spPr>
          <a:xfrm>
            <a:off x="762000" y="1524000"/>
            <a:ext cx="7186613" cy="4343400"/>
          </a:xfrm>
        </p:spPr>
        <p:txBody>
          <a:bodyPr/>
          <a:lstStyle/>
          <a:p>
            <a:pPr>
              <a:spcBef>
                <a:spcPct val="200000"/>
              </a:spcBef>
            </a:pPr>
            <a:r>
              <a:rPr lang="en-US" sz="2600"/>
              <a:t>Human reasoning requires the ability to draw on a large body of facts and past experience to come to a conclusion</a:t>
            </a:r>
          </a:p>
          <a:p>
            <a:pPr>
              <a:spcBef>
                <a:spcPct val="200000"/>
              </a:spcBef>
            </a:pPr>
            <a:r>
              <a:rPr lang="en-US" sz="2600"/>
              <a:t>Artificial intelligence specialists try to get computers to emulate this characteristic</a:t>
            </a:r>
          </a:p>
        </p:txBody>
      </p:sp>
      <p:sp>
        <p:nvSpPr>
          <p:cNvPr id="385028" name="AutoShape 4">
            <a:hlinkClick r:id="rId2" action="ppaction://hlinksldjump" highlightClick="1"/>
          </p:cNvPr>
          <p:cNvSpPr>
            <a:spLocks noChangeArrowheads="1"/>
          </p:cNvSpPr>
          <p:nvPr/>
        </p:nvSpPr>
        <p:spPr bwMode="auto">
          <a:xfrm>
            <a:off x="7326313" y="5170488"/>
            <a:ext cx="1023937" cy="658812"/>
          </a:xfrm>
          <a:prstGeom prst="actionButtonForwardNext">
            <a:avLst/>
          </a:prstGeom>
          <a:solidFill>
            <a:srgbClr val="CCFFCC"/>
          </a:solidFill>
          <a:ln w="25400">
            <a:solidFill>
              <a:srgbClr val="339966"/>
            </a:solidFill>
            <a:miter lim="800000"/>
            <a:headEnd/>
            <a:tailEnd/>
          </a:ln>
        </p:spPr>
        <p:txBody>
          <a:bodyPr wrap="none" anchor="ctr">
            <a:prstTxWarp prst="textNoShape">
              <a:avLst/>
            </a:prstTxWarp>
          </a:bodyPr>
          <a:lstStyle/>
          <a:p>
            <a:endParaRPr lang="en-US"/>
          </a:p>
        </p:txBody>
      </p:sp>
      <p:sp>
        <p:nvSpPr>
          <p:cNvPr id="57349" name="Text Box 5"/>
          <p:cNvSpPr txBox="1">
            <a:spLocks noChangeArrowheads="1"/>
          </p:cNvSpPr>
          <p:nvPr/>
        </p:nvSpPr>
        <p:spPr bwMode="auto">
          <a:xfrm>
            <a:off x="3779838" y="5143500"/>
            <a:ext cx="3484562" cy="671513"/>
          </a:xfrm>
          <a:prstGeom prst="rect">
            <a:avLst/>
          </a:prstGeom>
          <a:noFill/>
          <a:ln w="12700">
            <a:noFill/>
            <a:miter lim="800000"/>
            <a:headEnd/>
            <a:tailEnd/>
          </a:ln>
        </p:spPr>
        <p:txBody>
          <a:bodyPr lIns="182562" tIns="46038" rIns="182562" bIns="46038">
            <a:prstTxWarp prst="textNoShape">
              <a:avLst/>
            </a:prstTxWarp>
            <a:spAutoFit/>
          </a:bodyPr>
          <a:lstStyle/>
          <a:p>
            <a:pPr algn="l">
              <a:spcBef>
                <a:spcPct val="50000"/>
              </a:spcBef>
            </a:pPr>
            <a:r>
              <a:rPr lang="en-US" sz="2000" dirty="0">
                <a:solidFill>
                  <a:srgbClr val="FF3300"/>
                </a:solidFill>
              </a:rPr>
              <a:t>Related Story: </a:t>
            </a:r>
            <a:br>
              <a:rPr lang="en-US" sz="2000" dirty="0">
                <a:solidFill>
                  <a:srgbClr val="FF3300"/>
                </a:solidFill>
              </a:rPr>
            </a:br>
            <a:r>
              <a:rPr lang="en-US" i="1" dirty="0">
                <a:solidFill>
                  <a:srgbClr val="FF3300"/>
                </a:solidFill>
              </a:rPr>
              <a:t>Bill Gates and Pancake Flipping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85028"/>
                                        </p:tgtEl>
                                        <p:attrNameLst>
                                          <p:attrName>style.visibility</p:attrName>
                                        </p:attrNameLst>
                                      </p:cBhvr>
                                      <p:to>
                                        <p:strVal val="visible"/>
                                      </p:to>
                                    </p:set>
                                    <p:animEffect transition="in" filter="wipe(left)">
                                      <p:cBhvr>
                                        <p:cTn id="10" dur="500"/>
                                        <p:tgtEl>
                                          <p:spTgt spid="385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animBg="1"/>
      <p:bldP spid="5734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38138" y="152400"/>
            <a:ext cx="8196262" cy="800100"/>
          </a:xfrm>
        </p:spPr>
        <p:txBody>
          <a:bodyPr/>
          <a:lstStyle/>
          <a:p>
            <a:r>
              <a:rPr lang="en-US" sz="3600"/>
              <a:t>Artificial Intelligence…</a:t>
            </a:r>
          </a:p>
        </p:txBody>
      </p:sp>
      <p:sp>
        <p:nvSpPr>
          <p:cNvPr id="30723" name="Rectangle 3"/>
          <p:cNvSpPr>
            <a:spLocks noGrp="1" noChangeArrowheads="1"/>
          </p:cNvSpPr>
          <p:nvPr>
            <p:ph type="body" idx="1"/>
          </p:nvPr>
        </p:nvSpPr>
        <p:spPr>
          <a:xfrm>
            <a:off x="762000" y="1219200"/>
            <a:ext cx="8001000" cy="4876800"/>
          </a:xfrm>
        </p:spPr>
        <p:txBody>
          <a:bodyPr/>
          <a:lstStyle/>
          <a:p>
            <a:r>
              <a:rPr lang="en-US"/>
              <a:t> Context so far…</a:t>
            </a:r>
          </a:p>
          <a:p>
            <a:pPr lvl="1"/>
            <a:r>
              <a:rPr lang="en-US"/>
              <a:t>Use algorithm to solve problem</a:t>
            </a:r>
          </a:p>
          <a:p>
            <a:pPr lvl="1"/>
            <a:r>
              <a:rPr lang="en-US"/>
              <a:t>Database used to organize massive data</a:t>
            </a:r>
          </a:p>
          <a:p>
            <a:pPr lvl="1"/>
            <a:r>
              <a:rPr lang="en-US"/>
              <a:t>Algorithms implemented using hardware</a:t>
            </a:r>
          </a:p>
          <a:p>
            <a:pPr lvl="1"/>
            <a:r>
              <a:rPr lang="en-US"/>
              <a:t>Computers linked in a network</a:t>
            </a:r>
          </a:p>
          <a:p>
            <a:pPr>
              <a:buFont typeface="Wingdings" pitchFamily="1" charset="2"/>
              <a:buNone/>
            </a:pPr>
            <a:r>
              <a:rPr lang="en-US" i="1" u="sng"/>
              <a:t>Educational Goals  for this Chapter:</a:t>
            </a:r>
            <a:r>
              <a:rPr lang="en-US"/>
              <a:t> </a:t>
            </a:r>
          </a:p>
          <a:p>
            <a:r>
              <a:rPr lang="en-US"/>
              <a:t> The computer as a tool for</a:t>
            </a:r>
          </a:p>
          <a:p>
            <a:pPr lvl="1"/>
            <a:r>
              <a:rPr lang="en-US"/>
              <a:t>Solving more human-like tasks</a:t>
            </a:r>
          </a:p>
          <a:p>
            <a:pPr lvl="1"/>
            <a:r>
              <a:rPr lang="en-US"/>
              <a:t>Build systems that “think” independently</a:t>
            </a:r>
          </a:p>
          <a:p>
            <a:pPr lvl="1"/>
            <a:r>
              <a:rPr lang="en-US"/>
              <a:t>Can “intelligence” be encoded as an algorithm?</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Intelligent Search Example (Ch. 14.5.1)</a:t>
            </a:r>
          </a:p>
        </p:txBody>
      </p:sp>
      <p:sp>
        <p:nvSpPr>
          <p:cNvPr id="58371" name="Rectangle 3"/>
          <p:cNvSpPr>
            <a:spLocks noGrp="1" noChangeArrowheads="1"/>
          </p:cNvSpPr>
          <p:nvPr>
            <p:ph type="body" idx="1"/>
          </p:nvPr>
        </p:nvSpPr>
        <p:spPr/>
        <p:txBody>
          <a:bodyPr/>
          <a:lstStyle/>
          <a:p>
            <a:r>
              <a:rPr lang="en-US"/>
              <a:t>Solving a Puzzle (the 9-Puzzle)</a:t>
            </a:r>
          </a:p>
          <a:p>
            <a:r>
              <a:rPr lang="en-US"/>
              <a:t>Involves</a:t>
            </a:r>
          </a:p>
          <a:p>
            <a:pPr lvl="1"/>
            <a:r>
              <a:rPr lang="en-US"/>
              <a:t>Planning</a:t>
            </a:r>
          </a:p>
          <a:p>
            <a:pPr lvl="1"/>
            <a:r>
              <a:rPr lang="en-US"/>
              <a:t>Learning from past experience</a:t>
            </a:r>
          </a:p>
          <a:p>
            <a:r>
              <a:rPr lang="en-US"/>
              <a:t>Simulated/Modelling by </a:t>
            </a:r>
          </a:p>
          <a:p>
            <a:pPr lvl="1"/>
            <a:r>
              <a:rPr lang="en-US"/>
              <a:t>Searching a State-graph</a:t>
            </a:r>
          </a:p>
          <a:p>
            <a:r>
              <a:rPr lang="en-US"/>
              <a:t>State Graph can be Very BIG</a:t>
            </a:r>
          </a:p>
          <a:p>
            <a:pPr lvl="1"/>
            <a:r>
              <a:rPr lang="en-US"/>
              <a:t>Searching for “Goal State”</a:t>
            </a:r>
          </a:p>
          <a:p>
            <a:pPr lvl="1"/>
            <a:r>
              <a:rPr lang="en-US"/>
              <a:t>How to guide the search to make it more efficient.</a:t>
            </a:r>
          </a:p>
        </p:txBody>
      </p:sp>
      <p:pic>
        <p:nvPicPr>
          <p:cNvPr id="58372" name="Picture 4" descr="Puzzle-9"/>
          <p:cNvPicPr>
            <a:picLocks noChangeAspect="1" noChangeArrowheads="1"/>
          </p:cNvPicPr>
          <p:nvPr/>
        </p:nvPicPr>
        <p:blipFill>
          <a:blip r:embed="rId2"/>
          <a:srcRect/>
          <a:stretch>
            <a:fillRect/>
          </a:stretch>
        </p:blipFill>
        <p:spPr bwMode="auto">
          <a:xfrm>
            <a:off x="6705600" y="1447800"/>
            <a:ext cx="1273175"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38138" y="304800"/>
            <a:ext cx="8196262" cy="609600"/>
          </a:xfrm>
        </p:spPr>
        <p:txBody>
          <a:bodyPr/>
          <a:lstStyle/>
          <a:p>
            <a:r>
              <a:rPr lang="en-US"/>
              <a:t>State Graph for 8-Puzzle</a:t>
            </a:r>
          </a:p>
        </p:txBody>
      </p:sp>
      <p:sp>
        <p:nvSpPr>
          <p:cNvPr id="59395" name="Rectangle 3"/>
          <p:cNvSpPr>
            <a:spLocks noGrp="1" noChangeArrowheads="1"/>
          </p:cNvSpPr>
          <p:nvPr>
            <p:ph type="body" idx="1"/>
          </p:nvPr>
        </p:nvSpPr>
        <p:spPr>
          <a:xfrm>
            <a:off x="762000" y="1219200"/>
            <a:ext cx="7186613" cy="762000"/>
          </a:xfrm>
        </p:spPr>
        <p:txBody>
          <a:bodyPr/>
          <a:lstStyle/>
          <a:p>
            <a:endParaRPr lang="en-US"/>
          </a:p>
        </p:txBody>
      </p:sp>
      <p:pic>
        <p:nvPicPr>
          <p:cNvPr id="59396" name="Picture 5" descr="Puzzle-9-02"/>
          <p:cNvPicPr>
            <a:picLocks noChangeAspect="1" noChangeArrowheads="1"/>
          </p:cNvPicPr>
          <p:nvPr/>
        </p:nvPicPr>
        <p:blipFill>
          <a:blip r:embed="rId2"/>
          <a:srcRect/>
          <a:stretch>
            <a:fillRect/>
          </a:stretch>
        </p:blipFill>
        <p:spPr bwMode="auto">
          <a:xfrm>
            <a:off x="1790700" y="1695450"/>
            <a:ext cx="4533900" cy="346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Intelligent Searching</a:t>
            </a:r>
          </a:p>
        </p:txBody>
      </p:sp>
      <p:sp>
        <p:nvSpPr>
          <p:cNvPr id="60419" name="Rectangle 3"/>
          <p:cNvSpPr>
            <a:spLocks noGrp="1" noChangeArrowheads="1"/>
          </p:cNvSpPr>
          <p:nvPr>
            <p:ph type="body" idx="1"/>
          </p:nvPr>
        </p:nvSpPr>
        <p:spPr>
          <a:xfrm>
            <a:off x="762000" y="1219200"/>
            <a:ext cx="7848600" cy="4876800"/>
          </a:xfrm>
        </p:spPr>
        <p:txBody>
          <a:bodyPr/>
          <a:lstStyle/>
          <a:p>
            <a:pPr>
              <a:spcBef>
                <a:spcPct val="100000"/>
              </a:spcBef>
            </a:pPr>
            <a:r>
              <a:rPr lang="en-US" sz="2600"/>
              <a:t>State-space graph:</a:t>
            </a:r>
          </a:p>
          <a:p>
            <a:pPr lvl="1">
              <a:lnSpc>
                <a:spcPct val="100000"/>
              </a:lnSpc>
            </a:pPr>
            <a:r>
              <a:rPr lang="en-US"/>
              <a:t>After any one node has been searched, there are a huge number of next choices to try</a:t>
            </a:r>
          </a:p>
          <a:p>
            <a:pPr lvl="1">
              <a:lnSpc>
                <a:spcPct val="100000"/>
              </a:lnSpc>
            </a:pPr>
            <a:r>
              <a:rPr lang="en-US"/>
              <a:t>There is no algorithm to dictate the next choice</a:t>
            </a:r>
          </a:p>
          <a:p>
            <a:pPr>
              <a:spcBef>
                <a:spcPct val="100000"/>
              </a:spcBef>
            </a:pPr>
            <a:r>
              <a:rPr lang="en-US" sz="2600"/>
              <a:t>State-space search</a:t>
            </a:r>
          </a:p>
          <a:p>
            <a:pPr lvl="1">
              <a:lnSpc>
                <a:spcPct val="100000"/>
              </a:lnSpc>
            </a:pPr>
            <a:r>
              <a:rPr lang="en-US"/>
              <a:t>Finds a solution path through a state-space graph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The Search Tree for the 9-Puzzle</a:t>
            </a:r>
          </a:p>
        </p:txBody>
      </p:sp>
      <p:pic>
        <p:nvPicPr>
          <p:cNvPr id="61443" name="Picture 4" descr="Puzzle-9-04"/>
          <p:cNvPicPr>
            <a:picLocks noChangeAspect="1" noChangeArrowheads="1"/>
          </p:cNvPicPr>
          <p:nvPr/>
        </p:nvPicPr>
        <p:blipFill>
          <a:blip r:embed="rId2"/>
          <a:srcRect/>
          <a:stretch>
            <a:fillRect/>
          </a:stretch>
        </p:blipFill>
        <p:spPr bwMode="auto">
          <a:xfrm>
            <a:off x="1143000" y="1123950"/>
            <a:ext cx="6191250" cy="4610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Search Strategy for 9-Puzzle</a:t>
            </a:r>
          </a:p>
        </p:txBody>
      </p:sp>
      <p:pic>
        <p:nvPicPr>
          <p:cNvPr id="62467" name="Picture 4" descr="Puzzle-9-03"/>
          <p:cNvPicPr>
            <a:picLocks noChangeAspect="1" noChangeArrowheads="1"/>
          </p:cNvPicPr>
          <p:nvPr/>
        </p:nvPicPr>
        <p:blipFill>
          <a:blip r:embed="rId2"/>
          <a:srcRect/>
          <a:stretch>
            <a:fillRect/>
          </a:stretch>
        </p:blipFill>
        <p:spPr bwMode="auto">
          <a:xfrm>
            <a:off x="704850" y="1190625"/>
            <a:ext cx="6229350" cy="4067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body" sz="half" idx="2"/>
          </p:nvPr>
        </p:nvSpPr>
        <p:spPr>
          <a:xfrm>
            <a:off x="762000" y="5076825"/>
            <a:ext cx="7186613" cy="1019175"/>
          </a:xfrm>
        </p:spPr>
        <p:txBody>
          <a:bodyPr/>
          <a:lstStyle/>
          <a:p>
            <a:pPr algn="ctr">
              <a:buFont typeface="Wingdings" pitchFamily="1" charset="2"/>
              <a:buNone/>
            </a:pPr>
            <a:r>
              <a:rPr lang="en-US" sz="2000"/>
              <a:t>Figure 14.12</a:t>
            </a:r>
          </a:p>
          <a:p>
            <a:pPr algn="ctr">
              <a:buFont typeface="Wingdings" pitchFamily="1" charset="2"/>
              <a:buNone/>
            </a:pPr>
            <a:r>
              <a:rPr lang="en-US" sz="2000"/>
              <a:t>A State-Space Graph with Exponential Growth</a:t>
            </a:r>
          </a:p>
        </p:txBody>
      </p:sp>
      <p:pic>
        <p:nvPicPr>
          <p:cNvPr id="63491" name="Picture 3" descr="SchnGerst_f14[1]"/>
          <p:cNvPicPr>
            <a:picLocks noGrp="1" noChangeAspect="1" noChangeArrowheads="1"/>
          </p:cNvPicPr>
          <p:nvPr>
            <p:ph sz="half" idx="1"/>
          </p:nvPr>
        </p:nvPicPr>
        <p:blipFill>
          <a:blip r:embed="rId2"/>
          <a:srcRect/>
          <a:stretch>
            <a:fillRect/>
          </a:stretch>
        </p:blipFill>
        <p:spPr>
          <a:xfrm>
            <a:off x="1524000" y="1524000"/>
            <a:ext cx="5715000" cy="2819400"/>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AI in Game Playing</a:t>
            </a:r>
          </a:p>
        </p:txBody>
      </p:sp>
      <p:pic>
        <p:nvPicPr>
          <p:cNvPr id="64515" name="Picture 4" descr="Game-Tree-01"/>
          <p:cNvPicPr>
            <a:picLocks noChangeAspect="1" noChangeArrowheads="1"/>
          </p:cNvPicPr>
          <p:nvPr/>
        </p:nvPicPr>
        <p:blipFill>
          <a:blip r:embed="rId2"/>
          <a:srcRect/>
          <a:stretch>
            <a:fillRect/>
          </a:stretch>
        </p:blipFill>
        <p:spPr bwMode="auto">
          <a:xfrm>
            <a:off x="1066800" y="1223963"/>
            <a:ext cx="6200775" cy="4410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Intelligent Searching (continued)</a:t>
            </a:r>
          </a:p>
        </p:txBody>
      </p:sp>
      <p:sp>
        <p:nvSpPr>
          <p:cNvPr id="65539" name="Rectangle 3"/>
          <p:cNvSpPr>
            <a:spLocks noGrp="1" noChangeArrowheads="1"/>
          </p:cNvSpPr>
          <p:nvPr>
            <p:ph type="body" idx="1"/>
          </p:nvPr>
        </p:nvSpPr>
        <p:spPr>
          <a:xfrm>
            <a:off x="457200" y="1600200"/>
            <a:ext cx="8305800" cy="4525963"/>
          </a:xfrm>
        </p:spPr>
        <p:txBody>
          <a:bodyPr/>
          <a:lstStyle/>
          <a:p>
            <a:r>
              <a:rPr lang="en-US" sz="2600"/>
              <a:t>Each node represents a problem state</a:t>
            </a:r>
          </a:p>
          <a:p>
            <a:r>
              <a:rPr lang="en-US" sz="2600" u="sng"/>
              <a:t>Goal state</a:t>
            </a:r>
            <a:r>
              <a:rPr lang="en-US" sz="2600"/>
              <a:t>: the state we are trying to reach</a:t>
            </a:r>
          </a:p>
          <a:p>
            <a:r>
              <a:rPr lang="en-US" sz="2600"/>
              <a:t>Intelligent searching applies some heuristic (or an educated guess) to:</a:t>
            </a:r>
          </a:p>
          <a:p>
            <a:pPr lvl="1">
              <a:spcBef>
                <a:spcPct val="50000"/>
              </a:spcBef>
            </a:pPr>
            <a:r>
              <a:rPr lang="en-US"/>
              <a:t>Evaluate the differences between the present state and the goal state</a:t>
            </a:r>
          </a:p>
          <a:p>
            <a:pPr lvl="1">
              <a:spcBef>
                <a:spcPct val="50000"/>
              </a:spcBef>
            </a:pPr>
            <a:r>
              <a:rPr lang="en-US"/>
              <a:t>Move to a new state that minimizes those differences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Intelligent State Space search…</a:t>
            </a:r>
          </a:p>
        </p:txBody>
      </p:sp>
      <p:sp>
        <p:nvSpPr>
          <p:cNvPr id="66563" name="Rectangle 3"/>
          <p:cNvSpPr>
            <a:spLocks noGrp="1" noChangeArrowheads="1"/>
          </p:cNvSpPr>
          <p:nvPr>
            <p:ph type="body" idx="1"/>
          </p:nvPr>
        </p:nvSpPr>
        <p:spPr>
          <a:xfrm>
            <a:off x="762000" y="1447800"/>
            <a:ext cx="7772400" cy="4343400"/>
          </a:xfrm>
        </p:spPr>
        <p:txBody>
          <a:bodyPr/>
          <a:lstStyle/>
          <a:p>
            <a:r>
              <a:rPr lang="en-US">
                <a:solidFill>
                  <a:srgbClr val="FF6600"/>
                </a:solidFill>
              </a:rPr>
              <a:t>See notes (pdf) for concrete example</a:t>
            </a:r>
          </a:p>
          <a:p>
            <a:endParaRPr lang="en-US">
              <a:solidFill>
                <a:srgbClr val="FF6600"/>
              </a:solidFill>
            </a:endParaRPr>
          </a:p>
          <a:p>
            <a:pPr>
              <a:buFont typeface="Wingdings" pitchFamily="1" charset="2"/>
              <a:buNone/>
            </a:pPr>
            <a:r>
              <a:rPr lang="en-US" sz="3200" i="1"/>
              <a:t>Some Success stories…</a:t>
            </a:r>
          </a:p>
          <a:p>
            <a:r>
              <a:rPr lang="en-US" sz="2400"/>
              <a:t>AI in chess playing – Deep Blue (1997)</a:t>
            </a:r>
          </a:p>
          <a:p>
            <a:pPr lvl="1"/>
            <a:r>
              <a:rPr lang="en-US" sz="2000"/>
              <a:t>Deep Blue evaluate 200M positions/sec, </a:t>
            </a:r>
            <a:br>
              <a:rPr lang="en-US" sz="2000"/>
            </a:br>
            <a:r>
              <a:rPr lang="en-US" sz="2000"/>
              <a:t>  or  50B positions in 3min</a:t>
            </a:r>
          </a:p>
          <a:p>
            <a:r>
              <a:rPr lang="en-US" sz="2400"/>
              <a:t>Other games: Othello, checkers, etc</a:t>
            </a:r>
          </a:p>
          <a:p>
            <a:endParaRPr lang="en-US">
              <a:solidFill>
                <a:srgbClr val="FF66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Swarm Intelligence (Ch. 14.5.2)</a:t>
            </a:r>
          </a:p>
        </p:txBody>
      </p:sp>
      <p:sp>
        <p:nvSpPr>
          <p:cNvPr id="67587" name="Rectangle 3"/>
          <p:cNvSpPr>
            <a:spLocks noGrp="1" noChangeArrowheads="1"/>
          </p:cNvSpPr>
          <p:nvPr>
            <p:ph type="body" idx="1"/>
          </p:nvPr>
        </p:nvSpPr>
        <p:spPr>
          <a:xfrm>
            <a:off x="576263" y="1433513"/>
            <a:ext cx="7926387" cy="4500562"/>
          </a:xfrm>
        </p:spPr>
        <p:txBody>
          <a:bodyPr/>
          <a:lstStyle/>
          <a:p>
            <a:pPr>
              <a:spcBef>
                <a:spcPct val="30000"/>
              </a:spcBef>
            </a:pPr>
            <a:r>
              <a:rPr lang="en-US" sz="2600"/>
              <a:t>Swarm intelligence</a:t>
            </a:r>
          </a:p>
          <a:p>
            <a:pPr lvl="1"/>
            <a:r>
              <a:rPr lang="en-US"/>
              <a:t>Models the behavior of a colony of ants</a:t>
            </a:r>
          </a:p>
          <a:p>
            <a:pPr lvl="1"/>
            <a:endParaRPr lang="en-US"/>
          </a:p>
          <a:p>
            <a:pPr>
              <a:spcBef>
                <a:spcPct val="30000"/>
              </a:spcBef>
            </a:pPr>
            <a:r>
              <a:rPr lang="en-US" sz="2600"/>
              <a:t> Model with simple agents that:</a:t>
            </a:r>
          </a:p>
          <a:p>
            <a:pPr lvl="1"/>
            <a:r>
              <a:rPr lang="en-US" sz="2200"/>
              <a:t>Operate independently</a:t>
            </a:r>
          </a:p>
          <a:p>
            <a:pPr lvl="1"/>
            <a:r>
              <a:rPr lang="en-US" sz="2200"/>
              <a:t>Can sense certain aspects of their environment</a:t>
            </a:r>
          </a:p>
          <a:p>
            <a:pPr lvl="1"/>
            <a:r>
              <a:rPr lang="en-US" sz="2200"/>
              <a:t>Can change their environment</a:t>
            </a:r>
          </a:p>
          <a:p>
            <a:pPr lvl="1"/>
            <a:r>
              <a:rPr lang="en-US" sz="2200"/>
              <a:t>May “evolve” and acquire additional capabilities over time</a:t>
            </a:r>
          </a:p>
        </p:txBody>
      </p:sp>
      <p:sp>
        <p:nvSpPr>
          <p:cNvPr id="67588" name="Rectangle 3"/>
          <p:cNvSpPr>
            <a:spLocks noChangeArrowheads="1"/>
          </p:cNvSpPr>
          <p:nvPr/>
        </p:nvSpPr>
        <p:spPr bwMode="auto">
          <a:xfrm>
            <a:off x="5888038" y="481013"/>
            <a:ext cx="3078162"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Introduction</a:t>
            </a:r>
          </a:p>
        </p:txBody>
      </p:sp>
      <p:sp>
        <p:nvSpPr>
          <p:cNvPr id="31747" name="Rectangle 3"/>
          <p:cNvSpPr>
            <a:spLocks noGrp="1" noChangeArrowheads="1"/>
          </p:cNvSpPr>
          <p:nvPr>
            <p:ph type="body" idx="1"/>
          </p:nvPr>
        </p:nvSpPr>
        <p:spPr>
          <a:xfrm>
            <a:off x="685800" y="1524000"/>
            <a:ext cx="7848600" cy="4572000"/>
          </a:xfrm>
        </p:spPr>
        <p:txBody>
          <a:bodyPr/>
          <a:lstStyle/>
          <a:p>
            <a:r>
              <a:rPr lang="en-US" sz="2600"/>
              <a:t>Artificial intelligence (AI)</a:t>
            </a:r>
          </a:p>
          <a:p>
            <a:pPr lvl="1"/>
            <a:r>
              <a:rPr lang="en-US"/>
              <a:t>Explores techniques for incorporating aspects of “</a:t>
            </a:r>
            <a:r>
              <a:rPr lang="en-US" i="1">
                <a:solidFill>
                  <a:srgbClr val="0000CC"/>
                </a:solidFill>
              </a:rPr>
              <a:t>intelligence</a:t>
            </a:r>
            <a:r>
              <a:rPr lang="en-US"/>
              <a:t>” into computer systems</a:t>
            </a:r>
          </a:p>
          <a:p>
            <a:pPr lvl="1"/>
            <a:endParaRPr lang="en-US"/>
          </a:p>
          <a:p>
            <a:r>
              <a:rPr lang="en-US" sz="2600"/>
              <a:t>Turing Test (Alan Turing)</a:t>
            </a:r>
          </a:p>
          <a:p>
            <a:pPr lvl="1"/>
            <a:r>
              <a:rPr lang="en-US"/>
              <a:t>A test for intelligent behavior of machines</a:t>
            </a:r>
          </a:p>
          <a:p>
            <a:pPr lvl="1"/>
            <a:r>
              <a:rPr lang="en-US"/>
              <a:t>Allows a human to interrogate two entities, both hidden from the interrogator </a:t>
            </a:r>
          </a:p>
          <a:p>
            <a:pPr lvl="2"/>
            <a:r>
              <a:rPr lang="en-US" sz="2200"/>
              <a:t>A human</a:t>
            </a:r>
          </a:p>
          <a:p>
            <a:pPr lvl="2"/>
            <a:r>
              <a:rPr lang="en-US" sz="2200"/>
              <a:t>A machine (a computer)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Intelligent Agents (Ch. 14.5.3)</a:t>
            </a:r>
          </a:p>
        </p:txBody>
      </p:sp>
      <p:sp>
        <p:nvSpPr>
          <p:cNvPr id="68611" name="Rectangle 3"/>
          <p:cNvSpPr>
            <a:spLocks noGrp="1" noChangeArrowheads="1"/>
          </p:cNvSpPr>
          <p:nvPr>
            <p:ph type="body" idx="1"/>
          </p:nvPr>
        </p:nvSpPr>
        <p:spPr>
          <a:xfrm>
            <a:off x="762000" y="1447800"/>
            <a:ext cx="7970838" cy="4657725"/>
          </a:xfrm>
        </p:spPr>
        <p:txBody>
          <a:bodyPr/>
          <a:lstStyle/>
          <a:p>
            <a:pPr>
              <a:lnSpc>
                <a:spcPct val="105000"/>
              </a:lnSpc>
              <a:spcBef>
                <a:spcPct val="35000"/>
              </a:spcBef>
            </a:pPr>
            <a:r>
              <a:rPr lang="en-US" sz="2600" i="1">
                <a:solidFill>
                  <a:srgbClr val="FF3300"/>
                </a:solidFill>
              </a:rPr>
              <a:t>An intelligent agent</a:t>
            </a:r>
            <a:r>
              <a:rPr lang="en-US" sz="2600"/>
              <a:t>: </a:t>
            </a:r>
            <a:br>
              <a:rPr lang="en-US" sz="2600"/>
            </a:br>
            <a:r>
              <a:rPr lang="en-US" sz="2600"/>
              <a:t>   software that interacts collaboratively</a:t>
            </a:r>
            <a:br>
              <a:rPr lang="en-US" sz="2600"/>
            </a:br>
            <a:r>
              <a:rPr lang="en-US" sz="2600"/>
              <a:t>   with a user</a:t>
            </a:r>
          </a:p>
          <a:p>
            <a:pPr>
              <a:lnSpc>
                <a:spcPct val="105000"/>
              </a:lnSpc>
              <a:spcBef>
                <a:spcPct val="35000"/>
              </a:spcBef>
            </a:pPr>
            <a:r>
              <a:rPr lang="en-US" sz="2600"/>
              <a:t>Initially, an intelligent agent </a:t>
            </a:r>
          </a:p>
          <a:p>
            <a:pPr lvl="1">
              <a:lnSpc>
                <a:spcPct val="105000"/>
              </a:lnSpc>
              <a:spcBef>
                <a:spcPct val="35000"/>
              </a:spcBef>
            </a:pPr>
            <a:r>
              <a:rPr lang="en-US" sz="2200"/>
              <a:t>simply follows user commands</a:t>
            </a:r>
          </a:p>
          <a:p>
            <a:pPr>
              <a:lnSpc>
                <a:spcPct val="105000"/>
              </a:lnSpc>
              <a:spcBef>
                <a:spcPct val="35000"/>
              </a:spcBef>
            </a:pPr>
            <a:r>
              <a:rPr lang="en-US" sz="2600"/>
              <a:t>Over time, the intelligent agent</a:t>
            </a:r>
          </a:p>
          <a:p>
            <a:pPr lvl="1">
              <a:lnSpc>
                <a:spcPct val="105000"/>
              </a:lnSpc>
              <a:spcBef>
                <a:spcPct val="35000"/>
              </a:spcBef>
            </a:pPr>
            <a:r>
              <a:rPr lang="en-US" sz="2000"/>
              <a:t>initiates communication, takes action, and performs tasks on its own </a:t>
            </a:r>
          </a:p>
          <a:p>
            <a:pPr lvl="1">
              <a:lnSpc>
                <a:spcPct val="105000"/>
              </a:lnSpc>
              <a:spcBef>
                <a:spcPct val="35000"/>
              </a:spcBef>
            </a:pPr>
            <a:r>
              <a:rPr lang="en-US" sz="2000"/>
              <a:t>using its knowledge of the user’s needs and preferences</a:t>
            </a:r>
          </a:p>
        </p:txBody>
      </p:sp>
      <p:sp>
        <p:nvSpPr>
          <p:cNvPr id="68612" name="Rectangle 3"/>
          <p:cNvSpPr>
            <a:spLocks noChangeArrowheads="1"/>
          </p:cNvSpPr>
          <p:nvPr/>
        </p:nvSpPr>
        <p:spPr bwMode="auto">
          <a:xfrm>
            <a:off x="6002338" y="307975"/>
            <a:ext cx="3079750" cy="1116013"/>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Intelligent Agents (where used)</a:t>
            </a:r>
          </a:p>
        </p:txBody>
      </p:sp>
      <p:sp>
        <p:nvSpPr>
          <p:cNvPr id="69635" name="Rectangle 3"/>
          <p:cNvSpPr>
            <a:spLocks noGrp="1" noChangeArrowheads="1"/>
          </p:cNvSpPr>
          <p:nvPr>
            <p:ph type="body" idx="1"/>
          </p:nvPr>
        </p:nvSpPr>
        <p:spPr>
          <a:xfrm>
            <a:off x="762000" y="1490663"/>
            <a:ext cx="7956550" cy="4514850"/>
          </a:xfrm>
        </p:spPr>
        <p:txBody>
          <a:bodyPr/>
          <a:lstStyle/>
          <a:p>
            <a:pPr>
              <a:lnSpc>
                <a:spcPct val="105000"/>
              </a:lnSpc>
              <a:spcBef>
                <a:spcPct val="35000"/>
              </a:spcBef>
            </a:pPr>
            <a:r>
              <a:rPr lang="en-US"/>
              <a:t>Wizards (assistants) for Office Software</a:t>
            </a:r>
          </a:p>
          <a:p>
            <a:pPr>
              <a:lnSpc>
                <a:spcPct val="105000"/>
              </a:lnSpc>
              <a:spcBef>
                <a:spcPct val="35000"/>
              </a:spcBef>
            </a:pPr>
            <a:r>
              <a:rPr lang="en-US"/>
              <a:t>Personalized Web Search Engines</a:t>
            </a:r>
          </a:p>
          <a:p>
            <a:pPr lvl="1">
              <a:lnSpc>
                <a:spcPct val="105000"/>
              </a:lnSpc>
              <a:spcBef>
                <a:spcPct val="35000"/>
              </a:spcBef>
            </a:pPr>
            <a:r>
              <a:rPr lang="en-US"/>
              <a:t>Push info, news, advertisements etc</a:t>
            </a:r>
          </a:p>
        </p:txBody>
      </p:sp>
      <p:sp>
        <p:nvSpPr>
          <p:cNvPr id="69636" name="Rectangle 3"/>
          <p:cNvSpPr>
            <a:spLocks noChangeArrowheads="1"/>
          </p:cNvSpPr>
          <p:nvPr/>
        </p:nvSpPr>
        <p:spPr bwMode="auto">
          <a:xfrm>
            <a:off x="6002338" y="153988"/>
            <a:ext cx="3079750" cy="1116012"/>
          </a:xfrm>
          <a:prstGeom prst="rect">
            <a:avLst/>
          </a:prstGeom>
          <a:solidFill>
            <a:srgbClr val="9EC0FF"/>
          </a:solidFill>
          <a:ln w="28575">
            <a:solidFill>
              <a:srgbClr val="0000FF"/>
            </a:solidFill>
            <a:round/>
            <a:headEnd/>
            <a:tailEnd/>
          </a:ln>
        </p:spPr>
        <p:txBody>
          <a:bodyPr lIns="182562" tIns="46038" rIns="182562" bIns="46038">
            <a:prstTxWarp prst="textNoShape">
              <a:avLst/>
            </a:prstTxWarp>
          </a:bodyPr>
          <a:lstStyle/>
          <a:p>
            <a:r>
              <a:rPr lang="en-US" sz="2800">
                <a:solidFill>
                  <a:srgbClr val="0000FF"/>
                </a:solidFill>
              </a:rPr>
              <a:t>Skipped in </a:t>
            </a:r>
          </a:p>
          <a:p>
            <a:r>
              <a:rPr lang="en-US" sz="2800">
                <a:solidFill>
                  <a:srgbClr val="0000FF"/>
                </a:solidFill>
              </a:rPr>
              <a:t>Spring 2012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Expert Systems (Ch. 14.5.4)</a:t>
            </a:r>
          </a:p>
        </p:txBody>
      </p:sp>
      <p:sp>
        <p:nvSpPr>
          <p:cNvPr id="70659" name="Rectangle 3"/>
          <p:cNvSpPr>
            <a:spLocks noGrp="1" noChangeArrowheads="1"/>
          </p:cNvSpPr>
          <p:nvPr>
            <p:ph type="body" idx="1"/>
          </p:nvPr>
        </p:nvSpPr>
        <p:spPr>
          <a:xfrm>
            <a:off x="762000" y="1276350"/>
            <a:ext cx="7186613" cy="4630738"/>
          </a:xfrm>
        </p:spPr>
        <p:txBody>
          <a:bodyPr/>
          <a:lstStyle/>
          <a:p>
            <a:pPr>
              <a:spcBef>
                <a:spcPct val="150000"/>
              </a:spcBef>
            </a:pPr>
            <a:r>
              <a:rPr lang="en-US" sz="2600"/>
              <a:t>Rule-based systems</a:t>
            </a:r>
          </a:p>
          <a:p>
            <a:pPr lvl="1">
              <a:lnSpc>
                <a:spcPct val="100000"/>
              </a:lnSpc>
              <a:spcBef>
                <a:spcPct val="50000"/>
              </a:spcBef>
            </a:pPr>
            <a:r>
              <a:rPr lang="en-US"/>
              <a:t>Also called expert systems or knowledge-based systems</a:t>
            </a:r>
          </a:p>
          <a:p>
            <a:pPr lvl="1">
              <a:lnSpc>
                <a:spcPct val="100000"/>
              </a:lnSpc>
              <a:spcBef>
                <a:spcPct val="50000"/>
              </a:spcBef>
            </a:pPr>
            <a:r>
              <a:rPr lang="en-US"/>
              <a:t>Attempt to mimic the human ability to engage pertinent facts and combine them in a logical way to reach some conclusion</a:t>
            </a:r>
          </a:p>
          <a:p>
            <a:pPr>
              <a:lnSpc>
                <a:spcPct val="100000"/>
              </a:lnSpc>
            </a:pPr>
            <a:endParaRPr lang="en-US"/>
          </a:p>
          <a:p>
            <a:pPr>
              <a:lnSpc>
                <a:spcPct val="100000"/>
              </a:lnSpc>
            </a:pPr>
            <a:r>
              <a:rPr lang="en-US"/>
              <a:t>Read also Sect 9.4.2 of [SG2/3]</a:t>
            </a:r>
            <a:br>
              <a:rPr lang="en-US"/>
            </a:br>
            <a:r>
              <a:rPr lang="en-US"/>
              <a:t> (Logic Programming)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Expert Systems (continued)</a:t>
            </a:r>
          </a:p>
        </p:txBody>
      </p:sp>
      <p:sp>
        <p:nvSpPr>
          <p:cNvPr id="71683" name="Rectangle 3"/>
          <p:cNvSpPr>
            <a:spLocks noGrp="1" noChangeArrowheads="1"/>
          </p:cNvSpPr>
          <p:nvPr>
            <p:ph type="body" idx="1"/>
          </p:nvPr>
        </p:nvSpPr>
        <p:spPr/>
        <p:txBody>
          <a:bodyPr/>
          <a:lstStyle/>
          <a:p>
            <a:r>
              <a:rPr lang="en-US" sz="2600"/>
              <a:t>A rule-based system must contain</a:t>
            </a:r>
          </a:p>
          <a:p>
            <a:pPr lvl="1"/>
            <a:r>
              <a:rPr lang="en-US" u="sng"/>
              <a:t>A knowledge base</a:t>
            </a:r>
            <a:r>
              <a:rPr lang="en-US"/>
              <a:t>: set of facts about subject matter</a:t>
            </a:r>
          </a:p>
          <a:p>
            <a:pPr lvl="1"/>
            <a:r>
              <a:rPr lang="en-US" u="sng"/>
              <a:t>An inference engine</a:t>
            </a:r>
            <a:r>
              <a:rPr lang="en-US"/>
              <a:t>: mechanism for selecting relevant facts and for reasoning from them in a logical way</a:t>
            </a:r>
          </a:p>
          <a:p>
            <a:r>
              <a:rPr lang="en-US" sz="2600"/>
              <a:t>Many rule-based systems also contain</a:t>
            </a:r>
          </a:p>
          <a:p>
            <a:pPr lvl="1"/>
            <a:r>
              <a:rPr lang="en-US" u="sng"/>
              <a:t>An explanation facility</a:t>
            </a:r>
            <a:r>
              <a:rPr lang="en-US"/>
              <a:t>: allows user to see assertions and rules used in arriving at a conclusion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Expert Systems (continued)</a:t>
            </a:r>
          </a:p>
        </p:txBody>
      </p:sp>
      <p:sp>
        <p:nvSpPr>
          <p:cNvPr id="72707" name="Rectangle 3"/>
          <p:cNvSpPr>
            <a:spLocks noGrp="1" noChangeArrowheads="1"/>
          </p:cNvSpPr>
          <p:nvPr>
            <p:ph type="body" idx="1"/>
          </p:nvPr>
        </p:nvSpPr>
        <p:spPr/>
        <p:txBody>
          <a:bodyPr/>
          <a:lstStyle/>
          <a:p>
            <a:pPr>
              <a:spcBef>
                <a:spcPct val="100000"/>
              </a:spcBef>
            </a:pPr>
            <a:r>
              <a:rPr lang="en-US" sz="2600"/>
              <a:t>A fact can be</a:t>
            </a:r>
            <a:r>
              <a:rPr lang="en-US"/>
              <a:t> </a:t>
            </a:r>
          </a:p>
          <a:p>
            <a:pPr lvl="1">
              <a:spcBef>
                <a:spcPct val="100000"/>
              </a:spcBef>
            </a:pPr>
            <a:r>
              <a:rPr lang="en-US"/>
              <a:t>A simple assertion</a:t>
            </a:r>
          </a:p>
          <a:p>
            <a:pPr lvl="1">
              <a:spcBef>
                <a:spcPct val="100000"/>
              </a:spcBef>
            </a:pPr>
            <a:r>
              <a:rPr lang="en-US" u="sng"/>
              <a:t>A rule</a:t>
            </a:r>
            <a:r>
              <a:rPr lang="en-US"/>
              <a:t>: a statement of the form if . . . then . . .</a:t>
            </a:r>
          </a:p>
          <a:p>
            <a:pPr>
              <a:spcBef>
                <a:spcPct val="100000"/>
              </a:spcBef>
            </a:pPr>
            <a:r>
              <a:rPr lang="en-US" sz="2600"/>
              <a:t>Modus ponens (method of assertion)</a:t>
            </a:r>
          </a:p>
          <a:p>
            <a:pPr lvl="1">
              <a:spcBef>
                <a:spcPct val="100000"/>
              </a:spcBef>
            </a:pPr>
            <a:r>
              <a:rPr lang="en-US"/>
              <a:t>The reasoning process used by the inference engine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38138" y="152400"/>
            <a:ext cx="8196262" cy="685800"/>
          </a:xfrm>
        </p:spPr>
        <p:txBody>
          <a:bodyPr/>
          <a:lstStyle/>
          <a:p>
            <a:r>
              <a:rPr lang="en-US"/>
              <a:t>Knowledge Based System:</a:t>
            </a:r>
          </a:p>
        </p:txBody>
      </p:sp>
      <p:pic>
        <p:nvPicPr>
          <p:cNvPr id="73731" name="Picture 4" descr="Rule-Based-System-01"/>
          <p:cNvPicPr>
            <a:picLocks noChangeAspect="1" noChangeArrowheads="1"/>
          </p:cNvPicPr>
          <p:nvPr/>
        </p:nvPicPr>
        <p:blipFill>
          <a:blip r:embed="rId2"/>
          <a:srcRect/>
          <a:stretch>
            <a:fillRect/>
          </a:stretch>
        </p:blipFill>
        <p:spPr bwMode="auto">
          <a:xfrm>
            <a:off x="838200" y="1143000"/>
            <a:ext cx="6181725"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Knowledge-Based System…</a:t>
            </a:r>
          </a:p>
        </p:txBody>
      </p:sp>
      <p:pic>
        <p:nvPicPr>
          <p:cNvPr id="74755" name="Picture 4" descr="Rule-Based-System-02"/>
          <p:cNvPicPr>
            <a:picLocks noChangeAspect="1" noChangeArrowheads="1"/>
          </p:cNvPicPr>
          <p:nvPr/>
        </p:nvPicPr>
        <p:blipFill>
          <a:blip r:embed="rId2"/>
          <a:srcRect/>
          <a:stretch>
            <a:fillRect/>
          </a:stretch>
        </p:blipFill>
        <p:spPr bwMode="auto">
          <a:xfrm>
            <a:off x="990600" y="1219200"/>
            <a:ext cx="6153150" cy="428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Expert Systems (continued)</a:t>
            </a:r>
          </a:p>
        </p:txBody>
      </p:sp>
      <p:sp>
        <p:nvSpPr>
          <p:cNvPr id="75779" name="Rectangle 3"/>
          <p:cNvSpPr>
            <a:spLocks noGrp="1" noChangeArrowheads="1"/>
          </p:cNvSpPr>
          <p:nvPr>
            <p:ph type="body" idx="1"/>
          </p:nvPr>
        </p:nvSpPr>
        <p:spPr/>
        <p:txBody>
          <a:bodyPr/>
          <a:lstStyle/>
          <a:p>
            <a:pPr>
              <a:spcBef>
                <a:spcPct val="80000"/>
              </a:spcBef>
            </a:pPr>
            <a:r>
              <a:rPr lang="en-US" sz="2600"/>
              <a:t>Inference engines can proceed through</a:t>
            </a:r>
          </a:p>
          <a:p>
            <a:pPr lvl="1">
              <a:spcBef>
                <a:spcPct val="80000"/>
              </a:spcBef>
            </a:pPr>
            <a:r>
              <a:rPr lang="en-US"/>
              <a:t>Forward chaining</a:t>
            </a:r>
          </a:p>
          <a:p>
            <a:pPr lvl="1">
              <a:spcBef>
                <a:spcPct val="80000"/>
              </a:spcBef>
            </a:pPr>
            <a:r>
              <a:rPr lang="en-US"/>
              <a:t>Backward chaining </a:t>
            </a:r>
          </a:p>
          <a:p>
            <a:pPr>
              <a:spcBef>
                <a:spcPct val="80000"/>
              </a:spcBef>
            </a:pPr>
            <a:r>
              <a:rPr lang="en-US" sz="2600"/>
              <a:t>Forward chaining</a:t>
            </a:r>
          </a:p>
          <a:p>
            <a:pPr lvl="1">
              <a:spcBef>
                <a:spcPct val="80000"/>
              </a:spcBef>
            </a:pPr>
            <a:r>
              <a:rPr lang="en-US"/>
              <a:t>Begins with assertions and tries to match those assertions to “if” clauses of rules, thereby generating new assertions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Expert Systems (continued)</a:t>
            </a:r>
          </a:p>
        </p:txBody>
      </p:sp>
      <p:sp>
        <p:nvSpPr>
          <p:cNvPr id="76803" name="Rectangle 3"/>
          <p:cNvSpPr>
            <a:spLocks noGrp="1" noChangeArrowheads="1"/>
          </p:cNvSpPr>
          <p:nvPr>
            <p:ph type="body" idx="1"/>
          </p:nvPr>
        </p:nvSpPr>
        <p:spPr/>
        <p:txBody>
          <a:bodyPr/>
          <a:lstStyle/>
          <a:p>
            <a:pPr>
              <a:spcBef>
                <a:spcPct val="100000"/>
              </a:spcBef>
            </a:pPr>
            <a:r>
              <a:rPr lang="en-US" sz="2600"/>
              <a:t>Backward chaining</a:t>
            </a:r>
          </a:p>
          <a:p>
            <a:pPr lvl="1">
              <a:spcBef>
                <a:spcPct val="100000"/>
              </a:spcBef>
            </a:pPr>
            <a:r>
              <a:rPr lang="en-US"/>
              <a:t>Begins with a proposed conclusion</a:t>
            </a:r>
          </a:p>
          <a:p>
            <a:pPr lvl="2">
              <a:spcBef>
                <a:spcPct val="100000"/>
              </a:spcBef>
            </a:pPr>
            <a:r>
              <a:rPr lang="en-US" sz="2200"/>
              <a:t>Tries to match it with the “then” clauses of rules</a:t>
            </a:r>
          </a:p>
          <a:p>
            <a:pPr lvl="1">
              <a:spcBef>
                <a:spcPct val="100000"/>
              </a:spcBef>
            </a:pPr>
            <a:r>
              <a:rPr lang="en-US"/>
              <a:t>Then looks at the corresponding “if” clauses</a:t>
            </a:r>
          </a:p>
          <a:p>
            <a:pPr lvl="2">
              <a:spcBef>
                <a:spcPct val="100000"/>
              </a:spcBef>
            </a:pPr>
            <a:r>
              <a:rPr lang="en-US" sz="2200"/>
              <a:t>Tries to match those with assertions, or with the “then” clauses of other rules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Expert Systems (continued)</a:t>
            </a:r>
          </a:p>
        </p:txBody>
      </p:sp>
      <p:sp>
        <p:nvSpPr>
          <p:cNvPr id="77827" name="Rectangle 3"/>
          <p:cNvSpPr>
            <a:spLocks noGrp="1" noChangeArrowheads="1"/>
          </p:cNvSpPr>
          <p:nvPr>
            <p:ph type="body" idx="1"/>
          </p:nvPr>
        </p:nvSpPr>
        <p:spPr/>
        <p:txBody>
          <a:bodyPr/>
          <a:lstStyle/>
          <a:p>
            <a:pPr>
              <a:spcBef>
                <a:spcPct val="200000"/>
              </a:spcBef>
            </a:pPr>
            <a:r>
              <a:rPr lang="en-US" sz="2600"/>
              <a:t>A rule-based system is built through a process called knowledge engineering</a:t>
            </a:r>
            <a:r>
              <a:rPr lang="en-US"/>
              <a:t> </a:t>
            </a:r>
          </a:p>
          <a:p>
            <a:pPr lvl="1">
              <a:spcBef>
                <a:spcPct val="200000"/>
              </a:spcBef>
            </a:pPr>
            <a:r>
              <a:rPr lang="en-US"/>
              <a:t>Builder of system acquires information for knowledge base from experts in the domain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3" descr="SchnGerst_f14[1]"/>
          <p:cNvPicPr>
            <a:picLocks noGrp="1" noChangeAspect="1" noChangeArrowheads="1"/>
          </p:cNvPicPr>
          <p:nvPr>
            <p:ph sz="half" idx="1"/>
          </p:nvPr>
        </p:nvPicPr>
        <p:blipFill>
          <a:blip r:embed="rId2"/>
          <a:srcRect/>
          <a:stretch>
            <a:fillRect/>
          </a:stretch>
        </p:blipFill>
        <p:spPr>
          <a:xfrm>
            <a:off x="381000" y="1219200"/>
            <a:ext cx="3429000" cy="3413125"/>
          </a:xfrm>
          <a:noFill/>
        </p:spPr>
      </p:pic>
      <p:sp>
        <p:nvSpPr>
          <p:cNvPr id="32771" name="Rectangle 4"/>
          <p:cNvSpPr>
            <a:spLocks noChangeArrowheads="1"/>
          </p:cNvSpPr>
          <p:nvPr/>
        </p:nvSpPr>
        <p:spPr bwMode="auto">
          <a:xfrm>
            <a:off x="3733800" y="1981200"/>
            <a:ext cx="4800600" cy="3733800"/>
          </a:xfrm>
          <a:prstGeom prst="rect">
            <a:avLst/>
          </a:prstGeom>
          <a:noFill/>
          <a:ln w="12700">
            <a:noFill/>
            <a:miter lim="800000"/>
            <a:headEnd/>
            <a:tailEnd/>
          </a:ln>
        </p:spPr>
        <p:txBody>
          <a:bodyPr lIns="90488" tIns="44450" rIns="90488" bIns="44450">
            <a:prstTxWarp prst="textNoShape">
              <a:avLst/>
            </a:prstTxWarp>
          </a:bodyPr>
          <a:lstStyle/>
          <a:p>
            <a:pPr marL="285750" indent="-285750" algn="l">
              <a:lnSpc>
                <a:spcPct val="110000"/>
              </a:lnSpc>
              <a:spcBef>
                <a:spcPct val="20000"/>
              </a:spcBef>
              <a:buSzPct val="75000"/>
              <a:buFont typeface="Wingdings" pitchFamily="1" charset="2"/>
              <a:buNone/>
            </a:pPr>
            <a:r>
              <a:rPr lang="en-US" sz="2400">
                <a:solidFill>
                  <a:srgbClr val="0000CC"/>
                </a:solidFill>
                <a:latin typeface="Arial" pitchFamily="1" charset="0"/>
              </a:rPr>
              <a:t> 	If the interrogator is unable to determine which entity is the human and which the computer, then the computer has passed the test</a:t>
            </a:r>
          </a:p>
        </p:txBody>
      </p:sp>
      <p:sp>
        <p:nvSpPr>
          <p:cNvPr id="32772" name="Rectangle 5"/>
          <p:cNvSpPr>
            <a:spLocks noGrp="1" noChangeArrowheads="1"/>
          </p:cNvSpPr>
          <p:nvPr>
            <p:ph type="title"/>
          </p:nvPr>
        </p:nvSpPr>
        <p:spPr>
          <a:xfrm>
            <a:off x="338138" y="152400"/>
            <a:ext cx="8196262" cy="800100"/>
          </a:xfrm>
        </p:spPr>
        <p:txBody>
          <a:bodyPr/>
          <a:lstStyle/>
          <a:p>
            <a:r>
              <a:rPr lang="en-US"/>
              <a:t>The Turing Test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Expert Systems: Structure</a:t>
            </a:r>
          </a:p>
        </p:txBody>
      </p:sp>
      <p:pic>
        <p:nvPicPr>
          <p:cNvPr id="78851" name="Picture 4" descr="expert-system-01"/>
          <p:cNvPicPr>
            <a:picLocks noChangeAspect="1" noChangeArrowheads="1"/>
          </p:cNvPicPr>
          <p:nvPr/>
        </p:nvPicPr>
        <p:blipFill>
          <a:blip r:embed="rId2"/>
          <a:srcRect/>
          <a:stretch>
            <a:fillRect/>
          </a:stretch>
        </p:blipFill>
        <p:spPr bwMode="auto">
          <a:xfrm>
            <a:off x="1219200" y="1266825"/>
            <a:ext cx="6134100" cy="4324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Expert Systems: Rules</a:t>
            </a:r>
          </a:p>
        </p:txBody>
      </p:sp>
      <p:pic>
        <p:nvPicPr>
          <p:cNvPr id="79875" name="Picture 4" descr="expert-system-02"/>
          <p:cNvPicPr>
            <a:picLocks noChangeAspect="1" noChangeArrowheads="1"/>
          </p:cNvPicPr>
          <p:nvPr/>
        </p:nvPicPr>
        <p:blipFill>
          <a:blip r:embed="rId2"/>
          <a:srcRect/>
          <a:stretch>
            <a:fillRect/>
          </a:stretch>
        </p:blipFill>
        <p:spPr bwMode="auto">
          <a:xfrm>
            <a:off x="1066800" y="1295400"/>
            <a:ext cx="6200775" cy="3924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Summary</a:t>
            </a:r>
          </a:p>
        </p:txBody>
      </p:sp>
      <p:sp>
        <p:nvSpPr>
          <p:cNvPr id="80899" name="Rectangle 3"/>
          <p:cNvSpPr>
            <a:spLocks noGrp="1" noChangeArrowheads="1"/>
          </p:cNvSpPr>
          <p:nvPr>
            <p:ph type="body" idx="1"/>
          </p:nvPr>
        </p:nvSpPr>
        <p:spPr/>
        <p:txBody>
          <a:bodyPr/>
          <a:lstStyle/>
          <a:p>
            <a:pPr>
              <a:spcBef>
                <a:spcPct val="80000"/>
              </a:spcBef>
            </a:pPr>
            <a:r>
              <a:rPr lang="en-US" sz="2600"/>
              <a:t>Artificial intelligence explores techniques for incorporating aspects of intelligence into computer systems</a:t>
            </a:r>
          </a:p>
          <a:p>
            <a:pPr>
              <a:spcBef>
                <a:spcPct val="80000"/>
              </a:spcBef>
            </a:pPr>
            <a:r>
              <a:rPr lang="en-US" sz="2600" u="sng"/>
              <a:t>Categories of tasks</a:t>
            </a:r>
            <a:r>
              <a:rPr lang="en-US" sz="2600"/>
              <a:t>: computational tasks, recognition tasks, reasoning tasks</a:t>
            </a:r>
          </a:p>
          <a:p>
            <a:pPr>
              <a:spcBef>
                <a:spcPct val="80000"/>
              </a:spcBef>
            </a:pPr>
            <a:r>
              <a:rPr lang="en-US" sz="2600"/>
              <a:t>Neural networks simulate individual neurons in hardware and connect them in a massively parallel network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Summary</a:t>
            </a:r>
          </a:p>
        </p:txBody>
      </p:sp>
      <p:sp>
        <p:nvSpPr>
          <p:cNvPr id="81923" name="Rectangle 3"/>
          <p:cNvSpPr>
            <a:spLocks noGrp="1" noChangeArrowheads="1"/>
          </p:cNvSpPr>
          <p:nvPr>
            <p:ph type="body" idx="1"/>
          </p:nvPr>
        </p:nvSpPr>
        <p:spPr/>
        <p:txBody>
          <a:bodyPr/>
          <a:lstStyle/>
          <a:p>
            <a:pPr>
              <a:spcBef>
                <a:spcPct val="80000"/>
              </a:spcBef>
            </a:pPr>
            <a:r>
              <a:rPr lang="en-US" sz="2600"/>
              <a:t>Swarm intelligence models the behavior of a colony of ants</a:t>
            </a:r>
          </a:p>
          <a:p>
            <a:pPr>
              <a:spcBef>
                <a:spcPct val="80000"/>
              </a:spcBef>
            </a:pPr>
            <a:r>
              <a:rPr lang="en-US" sz="2600"/>
              <a:t>An intelligent agent interacts collaboratively with a user</a:t>
            </a:r>
          </a:p>
          <a:p>
            <a:pPr>
              <a:spcBef>
                <a:spcPct val="80000"/>
              </a:spcBef>
            </a:pPr>
            <a:r>
              <a:rPr lang="en-US" sz="2600"/>
              <a:t>Rule-based systems attempt to mimic the human ability to engage pertinent facts and combine them in a logical way to reach some conclusion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a:p>
        </p:txBody>
      </p:sp>
      <p:sp>
        <p:nvSpPr>
          <p:cNvPr id="82947" name="Rectangle 3"/>
          <p:cNvSpPr>
            <a:spLocks noGrp="1" noChangeArrowheads="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p:spPr>
        <p:txBody>
          <a:bodyPr/>
          <a:lstStyle/>
          <a:p>
            <a:fld id="{BB3279F6-8715-4D46-920B-95EBF0CB173D}" type="slidenum">
              <a:rPr lang="en-GB"/>
              <a:pPr/>
              <a:t>55</a:t>
            </a:fld>
            <a:endParaRPr lang="en-GB" sz="1400">
              <a:solidFill>
                <a:schemeClr val="tx1"/>
              </a:solidFill>
            </a:endParaRPr>
          </a:p>
        </p:txBody>
      </p:sp>
      <p:sp>
        <p:nvSpPr>
          <p:cNvPr id="83971" name="Footer Placeholder 5"/>
          <p:cNvSpPr>
            <a:spLocks noGrp="1"/>
          </p:cNvSpPr>
          <p:nvPr>
            <p:ph type="ftr" sz="quarter" idx="12"/>
          </p:nvPr>
        </p:nvSpPr>
        <p:spPr>
          <a:noFill/>
        </p:spPr>
        <p:txBody>
          <a:bodyPr/>
          <a:lstStyle/>
          <a:p>
            <a:endParaRPr lang="en-GB"/>
          </a:p>
          <a:p>
            <a:endParaRPr lang="en-GB"/>
          </a:p>
        </p:txBody>
      </p:sp>
      <p:sp>
        <p:nvSpPr>
          <p:cNvPr id="83972" name="Rectangle 2"/>
          <p:cNvSpPr>
            <a:spLocks noGrp="1" noChangeArrowheads="1"/>
          </p:cNvSpPr>
          <p:nvPr>
            <p:ph type="title"/>
          </p:nvPr>
        </p:nvSpPr>
        <p:spPr>
          <a:xfrm>
            <a:off x="517525" y="633413"/>
            <a:ext cx="6938963" cy="1143000"/>
          </a:xfrm>
          <a:noFill/>
        </p:spPr>
        <p:txBody>
          <a:bodyPr/>
          <a:lstStyle/>
          <a:p>
            <a:pPr eaLnBrk="1" hangingPunct="1"/>
            <a:r>
              <a:rPr lang="en-US" sz="4400"/>
              <a:t>Did you know that …</a:t>
            </a:r>
          </a:p>
        </p:txBody>
      </p:sp>
      <p:grpSp>
        <p:nvGrpSpPr>
          <p:cNvPr id="2" name="Group 3"/>
          <p:cNvGrpSpPr>
            <a:grpSpLocks/>
          </p:cNvGrpSpPr>
          <p:nvPr/>
        </p:nvGrpSpPr>
        <p:grpSpPr bwMode="auto">
          <a:xfrm>
            <a:off x="2301875" y="2322513"/>
            <a:ext cx="2205038" cy="2746375"/>
            <a:chOff x="1610" y="1620"/>
            <a:chExt cx="1542" cy="1917"/>
          </a:xfrm>
        </p:grpSpPr>
        <p:pic>
          <p:nvPicPr>
            <p:cNvPr id="83978" name="Picture 4"/>
            <p:cNvPicPr>
              <a:picLocks noChangeAspect="1" noChangeArrowheads="1"/>
            </p:cNvPicPr>
            <p:nvPr/>
          </p:nvPicPr>
          <p:blipFill>
            <a:blip r:embed="rId3"/>
            <a:srcRect/>
            <a:stretch>
              <a:fillRect/>
            </a:stretch>
          </p:blipFill>
          <p:spPr bwMode="auto">
            <a:xfrm>
              <a:off x="1610" y="1620"/>
              <a:ext cx="1526" cy="1917"/>
            </a:xfrm>
            <a:prstGeom prst="rect">
              <a:avLst/>
            </a:prstGeom>
            <a:noFill/>
            <a:ln w="9525">
              <a:noFill/>
              <a:miter lim="800000"/>
              <a:headEnd/>
              <a:tailEnd/>
            </a:ln>
          </p:spPr>
        </p:pic>
        <p:sp>
          <p:nvSpPr>
            <p:cNvPr id="83979" name="Rectangle 5"/>
            <p:cNvSpPr>
              <a:spLocks noChangeArrowheads="1"/>
            </p:cNvSpPr>
            <p:nvPr/>
          </p:nvSpPr>
          <p:spPr bwMode="auto">
            <a:xfrm>
              <a:off x="1610" y="1620"/>
              <a:ext cx="1542" cy="1906"/>
            </a:xfrm>
            <a:prstGeom prst="rect">
              <a:avLst/>
            </a:prstGeom>
            <a:noFill/>
            <a:ln w="50800">
              <a:solidFill>
                <a:srgbClr val="FF6600"/>
              </a:solidFill>
              <a:miter lim="800000"/>
              <a:headEnd/>
              <a:tailEnd/>
            </a:ln>
          </p:spPr>
          <p:txBody>
            <a:bodyPr wrap="none" anchor="ctr">
              <a:prstTxWarp prst="textNoShape">
                <a:avLst/>
              </a:prstTxWarp>
            </a:bodyPr>
            <a:lstStyle/>
            <a:p>
              <a:endParaRPr lang="en-US"/>
            </a:p>
          </p:txBody>
        </p:sp>
      </p:grpSp>
      <p:sp>
        <p:nvSpPr>
          <p:cNvPr id="441350" name="Text Box 6"/>
          <p:cNvSpPr txBox="1">
            <a:spLocks noChangeArrowheads="1"/>
          </p:cNvSpPr>
          <p:nvPr/>
        </p:nvSpPr>
        <p:spPr bwMode="auto">
          <a:xfrm>
            <a:off x="1728788" y="5291138"/>
            <a:ext cx="4087812" cy="412750"/>
          </a:xfrm>
          <a:prstGeom prst="rect">
            <a:avLst/>
          </a:prstGeom>
          <a:noFill/>
          <a:ln w="9525">
            <a:noFill/>
            <a:miter lim="800000"/>
            <a:headEnd/>
            <a:tailEnd/>
          </a:ln>
        </p:spPr>
        <p:txBody>
          <a:bodyPr wrap="none" lIns="82433" tIns="41217" rIns="82433" bIns="41217">
            <a:prstTxWarp prst="textNoShape">
              <a:avLst/>
            </a:prstTxWarp>
            <a:spAutoFit/>
          </a:bodyPr>
          <a:lstStyle/>
          <a:p>
            <a:pPr defTabSz="823913"/>
            <a:r>
              <a:rPr lang="en-US" sz="2200">
                <a:solidFill>
                  <a:srgbClr val="0000FF"/>
                </a:solidFill>
                <a:ea typeface="Arial Unicode MS" pitchFamily="1" charset="0"/>
                <a:cs typeface="Arial Unicode MS" pitchFamily="1" charset="0"/>
              </a:rPr>
              <a:t>Bill Gates</a:t>
            </a:r>
            <a:r>
              <a:rPr lang="en-US" altLang="zh-CN" sz="2200">
                <a:solidFill>
                  <a:srgbClr val="0000FF"/>
                </a:solidFill>
                <a:ea typeface="Arial Unicode MS" pitchFamily="1" charset="0"/>
                <a:cs typeface="Arial Unicode MS" pitchFamily="1" charset="0"/>
              </a:rPr>
              <a:t> [</a:t>
            </a:r>
            <a:r>
              <a:rPr lang="zh-CN" altLang="en-US" sz="2200">
                <a:solidFill>
                  <a:srgbClr val="0000FF"/>
                </a:solidFill>
                <a:ea typeface="SimSun" pitchFamily="2" charset="-122"/>
              </a:rPr>
              <a:t>比尔 盖茨</a:t>
            </a:r>
            <a:r>
              <a:rPr lang="en-US" altLang="zh-CN" sz="2200">
                <a:solidFill>
                  <a:srgbClr val="0000FF"/>
                </a:solidFill>
                <a:ea typeface="Arial Unicode MS" pitchFamily="1" charset="0"/>
                <a:cs typeface="Arial Unicode MS" pitchFamily="1" charset="0"/>
              </a:rPr>
              <a:t>] </a:t>
            </a:r>
            <a:r>
              <a:rPr lang="en-US" altLang="ja-JP" sz="2200">
                <a:solidFill>
                  <a:srgbClr val="0000FF"/>
                </a:solidFill>
                <a:ea typeface="Arial Unicode MS" pitchFamily="1" charset="0"/>
                <a:cs typeface="Arial Unicode MS" pitchFamily="1" charset="0"/>
              </a:rPr>
              <a:t>, Microsoft</a:t>
            </a:r>
            <a:endParaRPr lang="en-US" sz="2200">
              <a:solidFill>
                <a:srgbClr val="0000FF"/>
              </a:solidFill>
              <a:ea typeface="Arial Unicode MS" pitchFamily="1" charset="0"/>
              <a:cs typeface="Arial Unicode MS" pitchFamily="1" charset="0"/>
            </a:endParaRPr>
          </a:p>
        </p:txBody>
      </p:sp>
      <p:grpSp>
        <p:nvGrpSpPr>
          <p:cNvPr id="3" name="Group 7"/>
          <p:cNvGrpSpPr>
            <a:grpSpLocks/>
          </p:cNvGrpSpPr>
          <p:nvPr/>
        </p:nvGrpSpPr>
        <p:grpSpPr bwMode="auto">
          <a:xfrm>
            <a:off x="4960938" y="2063750"/>
            <a:ext cx="3048000" cy="1820863"/>
            <a:chOff x="3651" y="1531"/>
            <a:chExt cx="2131" cy="1270"/>
          </a:xfrm>
        </p:grpSpPr>
        <p:sp>
          <p:nvSpPr>
            <p:cNvPr id="83976" name="AutoShape 8"/>
            <p:cNvSpPr>
              <a:spLocks noChangeArrowheads="1"/>
            </p:cNvSpPr>
            <p:nvPr/>
          </p:nvSpPr>
          <p:spPr bwMode="auto">
            <a:xfrm>
              <a:off x="3651" y="1531"/>
              <a:ext cx="2131" cy="1270"/>
            </a:xfrm>
            <a:prstGeom prst="wedgeRoundRectCallout">
              <a:avLst>
                <a:gd name="adj1" fmla="val -45074"/>
                <a:gd name="adj2" fmla="val 70000"/>
                <a:gd name="adj3" fmla="val 16667"/>
              </a:avLst>
            </a:prstGeom>
            <a:noFill/>
            <a:ln w="50800">
              <a:solidFill>
                <a:srgbClr val="FF3300"/>
              </a:solidFill>
              <a:miter lim="800000"/>
              <a:headEnd/>
              <a:tailEnd/>
            </a:ln>
          </p:spPr>
          <p:txBody>
            <a:bodyPr lIns="82433" tIns="41217" rIns="82433" bIns="41217">
              <a:prstTxWarp prst="textNoShape">
                <a:avLst/>
              </a:prstTxWarp>
            </a:bodyPr>
            <a:lstStyle/>
            <a:p>
              <a:pPr defTabSz="823913"/>
              <a:endParaRPr lang="en-US" sz="2200" b="0">
                <a:ea typeface="Arial Unicode MS" pitchFamily="1" charset="0"/>
                <a:cs typeface="Arial Unicode MS" pitchFamily="1" charset="0"/>
              </a:endParaRPr>
            </a:p>
          </p:txBody>
        </p:sp>
        <p:sp>
          <p:nvSpPr>
            <p:cNvPr id="83977" name="Text Box 9"/>
            <p:cNvSpPr txBox="1">
              <a:spLocks noChangeArrowheads="1"/>
            </p:cNvSpPr>
            <p:nvPr/>
          </p:nvSpPr>
          <p:spPr bwMode="auto">
            <a:xfrm>
              <a:off x="3939" y="1757"/>
              <a:ext cx="1466" cy="865"/>
            </a:xfrm>
            <a:prstGeom prst="rect">
              <a:avLst/>
            </a:prstGeom>
            <a:noFill/>
            <a:ln w="9525">
              <a:noFill/>
              <a:miter lim="800000"/>
              <a:headEnd/>
              <a:tailEnd/>
            </a:ln>
          </p:spPr>
          <p:txBody>
            <a:bodyPr wrap="none" lIns="82433" tIns="41217" rIns="82433" bIns="41217">
              <a:prstTxWarp prst="textNoShape">
                <a:avLst/>
              </a:prstTxWarp>
              <a:spAutoFit/>
            </a:bodyPr>
            <a:lstStyle/>
            <a:p>
              <a:pPr defTabSz="823913"/>
              <a:r>
                <a:rPr lang="en-US" sz="2500">
                  <a:solidFill>
                    <a:srgbClr val="0000FF"/>
                  </a:solidFill>
                  <a:latin typeface="Lucida Sans Typewriter" pitchFamily="1" charset="0"/>
                  <a:ea typeface="Arial Unicode MS" pitchFamily="1" charset="0"/>
                  <a:cs typeface="Arial Unicode MS" pitchFamily="1" charset="0"/>
                </a:rPr>
                <a:t>I used to </a:t>
              </a:r>
            </a:p>
            <a:p>
              <a:pPr defTabSz="823913"/>
              <a:r>
                <a:rPr lang="en-US" sz="2500">
                  <a:solidFill>
                    <a:srgbClr val="0000FF"/>
                  </a:solidFill>
                  <a:latin typeface="Lucida Sans Typewriter" pitchFamily="1" charset="0"/>
                  <a:ea typeface="Arial Unicode MS" pitchFamily="1" charset="0"/>
                  <a:cs typeface="Arial Unicode MS" pitchFamily="1" charset="0"/>
                </a:rPr>
                <a:t>flip </a:t>
              </a:r>
            </a:p>
            <a:p>
              <a:pPr defTabSz="823913"/>
              <a:r>
                <a:rPr lang="en-US" sz="2500">
                  <a:solidFill>
                    <a:srgbClr val="0000FF"/>
                  </a:solidFill>
                  <a:latin typeface="Lucida Sans Typewriter" pitchFamily="1" charset="0"/>
                  <a:ea typeface="Arial Unicode MS" pitchFamily="1" charset="0"/>
                  <a:cs typeface="Arial Unicode MS" pitchFamily="1" charset="0"/>
                </a:rPr>
                <a:t>pancakes.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1350"/>
                                        </p:tgtEl>
                                        <p:attrNameLst>
                                          <p:attrName>style.visibility</p:attrName>
                                        </p:attrNameLst>
                                      </p:cBhvr>
                                      <p:to>
                                        <p:strVal val="visible"/>
                                      </p:to>
                                    </p:set>
                                    <p:animEffect transition="in" filter="wipe(left)">
                                      <p:cBhvr>
                                        <p:cTn id="11" dur="500"/>
                                        <p:tgtEl>
                                          <p:spTgt spid="4413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0"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p>
            <a:fld id="{B27134F6-1DEC-CD4E-9106-96377331070E}" type="slidenum">
              <a:rPr lang="en-GB"/>
              <a:pPr/>
              <a:t>56</a:t>
            </a:fld>
            <a:endParaRPr lang="en-GB" sz="1400">
              <a:solidFill>
                <a:schemeClr val="tx1"/>
              </a:solidFill>
            </a:endParaRPr>
          </a:p>
        </p:txBody>
      </p:sp>
      <p:sp>
        <p:nvSpPr>
          <p:cNvPr id="86019" name="Footer Placeholder 5"/>
          <p:cNvSpPr>
            <a:spLocks noGrp="1"/>
          </p:cNvSpPr>
          <p:nvPr>
            <p:ph type="ftr" sz="quarter" idx="12"/>
          </p:nvPr>
        </p:nvSpPr>
        <p:spPr>
          <a:noFill/>
        </p:spPr>
        <p:txBody>
          <a:bodyPr/>
          <a:lstStyle/>
          <a:p>
            <a:endParaRPr lang="en-GB"/>
          </a:p>
          <a:p>
            <a:endParaRPr lang="en-GB"/>
          </a:p>
        </p:txBody>
      </p:sp>
      <p:grpSp>
        <p:nvGrpSpPr>
          <p:cNvPr id="2" name="Group 2"/>
          <p:cNvGrpSpPr>
            <a:grpSpLocks/>
          </p:cNvGrpSpPr>
          <p:nvPr/>
        </p:nvGrpSpPr>
        <p:grpSpPr bwMode="auto">
          <a:xfrm>
            <a:off x="2900363" y="4924425"/>
            <a:ext cx="836612" cy="230188"/>
            <a:chOff x="1440" y="3312"/>
            <a:chExt cx="528" cy="144"/>
          </a:xfrm>
        </p:grpSpPr>
        <p:sp>
          <p:nvSpPr>
            <p:cNvPr id="86051" name="AutoShape 3"/>
            <p:cNvSpPr>
              <a:spLocks noChangeArrowheads="1"/>
            </p:cNvSpPr>
            <p:nvPr/>
          </p:nvSpPr>
          <p:spPr bwMode="auto">
            <a:xfrm>
              <a:off x="1440" y="3360"/>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52" name="AutoShape 4"/>
            <p:cNvSpPr>
              <a:spLocks noChangeArrowheads="1"/>
            </p:cNvSpPr>
            <p:nvPr/>
          </p:nvSpPr>
          <p:spPr bwMode="auto">
            <a:xfrm>
              <a:off x="1536" y="3312"/>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53" name="AutoShape 5"/>
            <p:cNvSpPr>
              <a:spLocks noChangeArrowheads="1"/>
            </p:cNvSpPr>
            <p:nvPr/>
          </p:nvSpPr>
          <p:spPr bwMode="auto">
            <a:xfrm>
              <a:off x="1632" y="3408"/>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6"/>
          <p:cNvGrpSpPr>
            <a:grpSpLocks/>
          </p:cNvGrpSpPr>
          <p:nvPr/>
        </p:nvGrpSpPr>
        <p:grpSpPr bwMode="auto">
          <a:xfrm>
            <a:off x="4575175" y="4924425"/>
            <a:ext cx="838200" cy="230188"/>
            <a:chOff x="1536" y="288"/>
            <a:chExt cx="528" cy="144"/>
          </a:xfrm>
        </p:grpSpPr>
        <p:sp>
          <p:nvSpPr>
            <p:cNvPr id="86048" name="AutoShape 7"/>
            <p:cNvSpPr>
              <a:spLocks noChangeArrowheads="1"/>
            </p:cNvSpPr>
            <p:nvPr/>
          </p:nvSpPr>
          <p:spPr bwMode="auto">
            <a:xfrm flipH="1">
              <a:off x="1536" y="288"/>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49" name="AutoShape 8"/>
            <p:cNvSpPr>
              <a:spLocks noChangeArrowheads="1"/>
            </p:cNvSpPr>
            <p:nvPr/>
          </p:nvSpPr>
          <p:spPr bwMode="auto">
            <a:xfrm flipH="1">
              <a:off x="1632" y="336"/>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50" name="AutoShape 9"/>
            <p:cNvSpPr>
              <a:spLocks noChangeArrowheads="1"/>
            </p:cNvSpPr>
            <p:nvPr/>
          </p:nvSpPr>
          <p:spPr bwMode="auto">
            <a:xfrm flipH="1">
              <a:off x="1728" y="384"/>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sp>
        <p:nvSpPr>
          <p:cNvPr id="443402" name="Freeform 10"/>
          <p:cNvSpPr>
            <a:spLocks/>
          </p:cNvSpPr>
          <p:nvPr/>
        </p:nvSpPr>
        <p:spPr bwMode="auto">
          <a:xfrm>
            <a:off x="2362200" y="5000625"/>
            <a:ext cx="682625" cy="74613"/>
          </a:xfrm>
          <a:custGeom>
            <a:avLst/>
            <a:gdLst>
              <a:gd name="T0" fmla="*/ 432 w 432"/>
              <a:gd name="T1" fmla="*/ 48 h 48"/>
              <a:gd name="T2" fmla="*/ 288 w 432"/>
              <a:gd name="T3" fmla="*/ 48 h 48"/>
              <a:gd name="T4" fmla="*/ 240 w 432"/>
              <a:gd name="T5" fmla="*/ 0 h 48"/>
              <a:gd name="T6" fmla="*/ 0 w 432"/>
              <a:gd name="T7" fmla="*/ 0 h 48"/>
              <a:gd name="T8" fmla="*/ 0 60000 65536"/>
              <a:gd name="T9" fmla="*/ 0 60000 65536"/>
              <a:gd name="T10" fmla="*/ 0 60000 65536"/>
              <a:gd name="T11" fmla="*/ 0 60000 65536"/>
              <a:gd name="T12" fmla="*/ 0 w 432"/>
              <a:gd name="T13" fmla="*/ 0 h 48"/>
              <a:gd name="T14" fmla="*/ 432 w 432"/>
              <a:gd name="T15" fmla="*/ 48 h 48"/>
            </a:gdLst>
            <a:ahLst/>
            <a:cxnLst>
              <a:cxn ang="T8">
                <a:pos x="T0" y="T1"/>
              </a:cxn>
              <a:cxn ang="T9">
                <a:pos x="T2" y="T3"/>
              </a:cxn>
              <a:cxn ang="T10">
                <a:pos x="T4" y="T5"/>
              </a:cxn>
              <a:cxn ang="T11">
                <a:pos x="T6" y="T7"/>
              </a:cxn>
            </a:cxnLst>
            <a:rect l="T12" t="T13" r="T14" b="T15"/>
            <a:pathLst>
              <a:path w="432" h="48">
                <a:moveTo>
                  <a:pt x="432" y="48"/>
                </a:moveTo>
                <a:lnTo>
                  <a:pt x="288" y="48"/>
                </a:lnTo>
                <a:lnTo>
                  <a:pt x="240" y="0"/>
                </a:lnTo>
                <a:lnTo>
                  <a:pt x="0" y="0"/>
                </a:lnTo>
              </a:path>
            </a:pathLst>
          </a:custGeom>
          <a:noFill/>
          <a:ln w="38100">
            <a:solidFill>
              <a:srgbClr val="FF3300"/>
            </a:solidFill>
            <a:round/>
            <a:headEnd/>
            <a:tailEnd/>
          </a:ln>
        </p:spPr>
        <p:txBody>
          <a:bodyPr>
            <a:prstTxWarp prst="textNoShape">
              <a:avLst/>
            </a:prstTxWarp>
          </a:bodyPr>
          <a:lstStyle/>
          <a:p>
            <a:endParaRPr lang="en-US"/>
          </a:p>
        </p:txBody>
      </p:sp>
      <p:sp>
        <p:nvSpPr>
          <p:cNvPr id="443403" name="Line 11"/>
          <p:cNvSpPr>
            <a:spLocks noChangeShapeType="1"/>
          </p:cNvSpPr>
          <p:nvPr/>
        </p:nvSpPr>
        <p:spPr bwMode="auto">
          <a:xfrm>
            <a:off x="3890963" y="5002213"/>
            <a:ext cx="227012"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43404" name="Freeform 12"/>
          <p:cNvSpPr>
            <a:spLocks/>
          </p:cNvSpPr>
          <p:nvPr/>
        </p:nvSpPr>
        <p:spPr bwMode="auto">
          <a:xfrm>
            <a:off x="4270375" y="5078413"/>
            <a:ext cx="687388" cy="76200"/>
          </a:xfrm>
          <a:custGeom>
            <a:avLst/>
            <a:gdLst>
              <a:gd name="T0" fmla="*/ 432 w 432"/>
              <a:gd name="T1" fmla="*/ 48 h 48"/>
              <a:gd name="T2" fmla="*/ 288 w 432"/>
              <a:gd name="T3" fmla="*/ 48 h 48"/>
              <a:gd name="T4" fmla="*/ 240 w 432"/>
              <a:gd name="T5" fmla="*/ 0 h 48"/>
              <a:gd name="T6" fmla="*/ 0 w 432"/>
              <a:gd name="T7" fmla="*/ 0 h 48"/>
              <a:gd name="T8" fmla="*/ 0 60000 65536"/>
              <a:gd name="T9" fmla="*/ 0 60000 65536"/>
              <a:gd name="T10" fmla="*/ 0 60000 65536"/>
              <a:gd name="T11" fmla="*/ 0 60000 65536"/>
              <a:gd name="T12" fmla="*/ 0 w 432"/>
              <a:gd name="T13" fmla="*/ 0 h 48"/>
              <a:gd name="T14" fmla="*/ 432 w 432"/>
              <a:gd name="T15" fmla="*/ 48 h 48"/>
            </a:gdLst>
            <a:ahLst/>
            <a:cxnLst>
              <a:cxn ang="T8">
                <a:pos x="T0" y="T1"/>
              </a:cxn>
              <a:cxn ang="T9">
                <a:pos x="T2" y="T3"/>
              </a:cxn>
              <a:cxn ang="T10">
                <a:pos x="T4" y="T5"/>
              </a:cxn>
              <a:cxn ang="T11">
                <a:pos x="T6" y="T7"/>
              </a:cxn>
            </a:cxnLst>
            <a:rect l="T12" t="T13" r="T14" b="T15"/>
            <a:pathLst>
              <a:path w="432" h="48">
                <a:moveTo>
                  <a:pt x="432" y="48"/>
                </a:moveTo>
                <a:lnTo>
                  <a:pt x="288" y="48"/>
                </a:lnTo>
                <a:lnTo>
                  <a:pt x="240" y="0"/>
                </a:lnTo>
                <a:lnTo>
                  <a:pt x="0" y="0"/>
                </a:lnTo>
              </a:path>
            </a:pathLst>
          </a:custGeom>
          <a:noFill/>
          <a:ln w="38100">
            <a:solidFill>
              <a:srgbClr val="FF3300"/>
            </a:solidFill>
            <a:round/>
            <a:headEnd/>
            <a:tailEnd/>
          </a:ln>
        </p:spPr>
        <p:txBody>
          <a:bodyPr>
            <a:prstTxWarp prst="textNoShape">
              <a:avLst/>
            </a:prstTxWarp>
          </a:bodyPr>
          <a:lstStyle/>
          <a:p>
            <a:endParaRPr lang="en-US"/>
          </a:p>
        </p:txBody>
      </p:sp>
      <p:grpSp>
        <p:nvGrpSpPr>
          <p:cNvPr id="4" name="Group 13"/>
          <p:cNvGrpSpPr>
            <a:grpSpLocks/>
          </p:cNvGrpSpPr>
          <p:nvPr/>
        </p:nvGrpSpPr>
        <p:grpSpPr bwMode="auto">
          <a:xfrm flipV="1">
            <a:off x="5870575" y="4924425"/>
            <a:ext cx="838200" cy="230188"/>
            <a:chOff x="1536" y="288"/>
            <a:chExt cx="528" cy="144"/>
          </a:xfrm>
        </p:grpSpPr>
        <p:sp>
          <p:nvSpPr>
            <p:cNvPr id="86045" name="AutoShape 14"/>
            <p:cNvSpPr>
              <a:spLocks noChangeArrowheads="1"/>
            </p:cNvSpPr>
            <p:nvPr/>
          </p:nvSpPr>
          <p:spPr bwMode="auto">
            <a:xfrm flipH="1">
              <a:off x="1536" y="288"/>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46" name="AutoShape 15"/>
            <p:cNvSpPr>
              <a:spLocks noChangeArrowheads="1"/>
            </p:cNvSpPr>
            <p:nvPr/>
          </p:nvSpPr>
          <p:spPr bwMode="auto">
            <a:xfrm flipH="1">
              <a:off x="1632" y="336"/>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47" name="AutoShape 16"/>
            <p:cNvSpPr>
              <a:spLocks noChangeArrowheads="1"/>
            </p:cNvSpPr>
            <p:nvPr/>
          </p:nvSpPr>
          <p:spPr bwMode="auto">
            <a:xfrm flipH="1">
              <a:off x="1728" y="384"/>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sp>
        <p:nvSpPr>
          <p:cNvPr id="443409" name="Line 17"/>
          <p:cNvSpPr>
            <a:spLocks noChangeShapeType="1"/>
          </p:cNvSpPr>
          <p:nvPr/>
        </p:nvSpPr>
        <p:spPr bwMode="auto">
          <a:xfrm>
            <a:off x="5565775" y="5002213"/>
            <a:ext cx="23018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6027" name="Rectangle 18"/>
          <p:cNvSpPr>
            <a:spLocks noGrp="1" noChangeArrowheads="1"/>
          </p:cNvSpPr>
          <p:nvPr>
            <p:ph type="title"/>
          </p:nvPr>
        </p:nvSpPr>
        <p:spPr>
          <a:xfrm>
            <a:off x="517525" y="635000"/>
            <a:ext cx="7815263" cy="1143000"/>
          </a:xfrm>
          <a:noFill/>
        </p:spPr>
        <p:txBody>
          <a:bodyPr/>
          <a:lstStyle/>
          <a:p>
            <a:pPr eaLnBrk="1" hangingPunct="1"/>
            <a:r>
              <a:rPr lang="en-US" sz="4000"/>
              <a:t>Did Bill Gates </a:t>
            </a:r>
            <a:r>
              <a:rPr lang="en-US" sz="4000" i="1">
                <a:solidFill>
                  <a:srgbClr val="0000FF"/>
                </a:solidFill>
              </a:rPr>
              <a:t>really</a:t>
            </a:r>
            <a:r>
              <a:rPr lang="en-US" sz="4000"/>
              <a:t> </a:t>
            </a:r>
            <a:br>
              <a:rPr lang="en-US" sz="4000"/>
            </a:br>
            <a:r>
              <a:rPr lang="en-US" sz="4000"/>
              <a:t>flip pancakes?</a:t>
            </a:r>
          </a:p>
        </p:txBody>
      </p:sp>
      <p:sp>
        <p:nvSpPr>
          <p:cNvPr id="443411" name="Rectangle 19"/>
          <p:cNvSpPr>
            <a:spLocks noGrp="1" noChangeArrowheads="1"/>
          </p:cNvSpPr>
          <p:nvPr>
            <p:ph type="body" idx="1"/>
          </p:nvPr>
        </p:nvSpPr>
        <p:spPr>
          <a:xfrm>
            <a:off x="485775" y="2193925"/>
            <a:ext cx="5567363" cy="1525588"/>
          </a:xfrm>
        </p:spPr>
        <p:txBody>
          <a:bodyPr/>
          <a:lstStyle/>
          <a:p>
            <a:pPr marL="0" indent="0" eaLnBrk="1" hangingPunct="1"/>
            <a:r>
              <a:rPr lang="en-US" sz="2100" b="1">
                <a:solidFill>
                  <a:srgbClr val="0000FF"/>
                </a:solidFill>
              </a:rPr>
              <a:t>Given an initial pancake configuration...</a:t>
            </a:r>
          </a:p>
          <a:p>
            <a:pPr marL="0" indent="0" eaLnBrk="1" hangingPunct="1"/>
            <a:r>
              <a:rPr lang="en-US" sz="2100" b="1">
                <a:solidFill>
                  <a:srgbClr val="0000FF"/>
                </a:solidFill>
              </a:rPr>
              <a:t>You want to get a </a:t>
            </a:r>
            <a:r>
              <a:rPr lang="en-US" sz="2100" b="1">
                <a:solidFill>
                  <a:srgbClr val="FF3300"/>
                </a:solidFill>
              </a:rPr>
              <a:t>“</a:t>
            </a:r>
            <a:r>
              <a:rPr lang="en-US" sz="2100" b="1" i="1">
                <a:solidFill>
                  <a:srgbClr val="FF3300"/>
                </a:solidFill>
              </a:rPr>
              <a:t>sorted</a:t>
            </a:r>
            <a:r>
              <a:rPr lang="en-US" sz="2100" b="1">
                <a:solidFill>
                  <a:srgbClr val="FF3300"/>
                </a:solidFill>
              </a:rPr>
              <a:t>”</a:t>
            </a:r>
            <a:r>
              <a:rPr lang="en-US" sz="2100" b="1">
                <a:solidFill>
                  <a:srgbClr val="0000FF"/>
                </a:solidFill>
              </a:rPr>
              <a:t> configuration …</a:t>
            </a:r>
          </a:p>
          <a:p>
            <a:pPr marL="0" indent="0" eaLnBrk="1" hangingPunct="1"/>
            <a:r>
              <a:rPr lang="en-US" sz="2100" b="1">
                <a:solidFill>
                  <a:srgbClr val="0000FF"/>
                </a:solidFill>
              </a:rPr>
              <a:t>Constraints: can only flip …</a:t>
            </a:r>
            <a:br>
              <a:rPr lang="en-US" sz="2100" b="1">
                <a:solidFill>
                  <a:srgbClr val="0000FF"/>
                </a:solidFill>
              </a:rPr>
            </a:br>
            <a:r>
              <a:rPr lang="en-US" sz="2100" b="1">
                <a:solidFill>
                  <a:srgbClr val="0000FF"/>
                </a:solidFill>
              </a:rPr>
              <a:t>                                 (</a:t>
            </a:r>
            <a:r>
              <a:rPr lang="en-US" sz="2100" b="1" i="1">
                <a:solidFill>
                  <a:srgbClr val="0000FF"/>
                </a:solidFill>
              </a:rPr>
              <a:t>using a spatula</a:t>
            </a:r>
            <a:r>
              <a:rPr lang="en-US" sz="2100" b="1">
                <a:solidFill>
                  <a:srgbClr val="0000FF"/>
                </a:solidFill>
              </a:rPr>
              <a:t>)</a:t>
            </a:r>
          </a:p>
        </p:txBody>
      </p:sp>
      <p:grpSp>
        <p:nvGrpSpPr>
          <p:cNvPr id="5" name="Group 20"/>
          <p:cNvGrpSpPr>
            <a:grpSpLocks/>
          </p:cNvGrpSpPr>
          <p:nvPr/>
        </p:nvGrpSpPr>
        <p:grpSpPr bwMode="auto">
          <a:xfrm>
            <a:off x="1524000" y="3886200"/>
            <a:ext cx="838200" cy="228600"/>
            <a:chOff x="1440" y="1440"/>
            <a:chExt cx="528" cy="144"/>
          </a:xfrm>
        </p:grpSpPr>
        <p:sp>
          <p:nvSpPr>
            <p:cNvPr id="86042" name="AutoShape 21"/>
            <p:cNvSpPr>
              <a:spLocks noChangeArrowheads="1"/>
            </p:cNvSpPr>
            <p:nvPr/>
          </p:nvSpPr>
          <p:spPr bwMode="auto">
            <a:xfrm>
              <a:off x="1440" y="1488"/>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43" name="AutoShape 22"/>
            <p:cNvSpPr>
              <a:spLocks noChangeArrowheads="1"/>
            </p:cNvSpPr>
            <p:nvPr/>
          </p:nvSpPr>
          <p:spPr bwMode="auto">
            <a:xfrm>
              <a:off x="1536" y="1440"/>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44" name="AutoShape 23"/>
            <p:cNvSpPr>
              <a:spLocks noChangeArrowheads="1"/>
            </p:cNvSpPr>
            <p:nvPr/>
          </p:nvSpPr>
          <p:spPr bwMode="auto">
            <a:xfrm>
              <a:off x="1632" y="1536"/>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6" name="Group 24"/>
          <p:cNvGrpSpPr>
            <a:grpSpLocks/>
          </p:cNvGrpSpPr>
          <p:nvPr/>
        </p:nvGrpSpPr>
        <p:grpSpPr bwMode="auto">
          <a:xfrm flipV="1">
            <a:off x="4495800" y="3886200"/>
            <a:ext cx="838200" cy="228600"/>
            <a:chOff x="1536" y="288"/>
            <a:chExt cx="528" cy="144"/>
          </a:xfrm>
        </p:grpSpPr>
        <p:sp>
          <p:nvSpPr>
            <p:cNvPr id="86039" name="AutoShape 25"/>
            <p:cNvSpPr>
              <a:spLocks noChangeArrowheads="1"/>
            </p:cNvSpPr>
            <p:nvPr/>
          </p:nvSpPr>
          <p:spPr bwMode="auto">
            <a:xfrm flipH="1">
              <a:off x="1536" y="288"/>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40" name="AutoShape 26"/>
            <p:cNvSpPr>
              <a:spLocks noChangeArrowheads="1"/>
            </p:cNvSpPr>
            <p:nvPr/>
          </p:nvSpPr>
          <p:spPr bwMode="auto">
            <a:xfrm flipH="1">
              <a:off x="1632" y="336"/>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6041" name="AutoShape 27"/>
            <p:cNvSpPr>
              <a:spLocks noChangeArrowheads="1"/>
            </p:cNvSpPr>
            <p:nvPr/>
          </p:nvSpPr>
          <p:spPr bwMode="auto">
            <a:xfrm flipH="1">
              <a:off x="1728" y="384"/>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sp>
        <p:nvSpPr>
          <p:cNvPr id="443420" name="Line 28"/>
          <p:cNvSpPr>
            <a:spLocks noChangeShapeType="1"/>
          </p:cNvSpPr>
          <p:nvPr/>
        </p:nvSpPr>
        <p:spPr bwMode="auto">
          <a:xfrm>
            <a:off x="3451225" y="3962400"/>
            <a:ext cx="228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43421" name="Rectangle 29"/>
          <p:cNvSpPr>
            <a:spLocks noChangeArrowheads="1"/>
          </p:cNvSpPr>
          <p:nvPr/>
        </p:nvSpPr>
        <p:spPr bwMode="auto">
          <a:xfrm>
            <a:off x="561975" y="4335463"/>
            <a:ext cx="7186613" cy="914400"/>
          </a:xfrm>
          <a:prstGeom prst="rect">
            <a:avLst/>
          </a:prstGeom>
          <a:noFill/>
          <a:ln w="12700">
            <a:noFill/>
            <a:miter lim="800000"/>
            <a:headEnd/>
            <a:tailEnd/>
          </a:ln>
        </p:spPr>
        <p:txBody>
          <a:bodyPr lIns="90476" tIns="44443" rIns="90476" bIns="44443">
            <a:prstTxWarp prst="textNoShape">
              <a:avLst/>
            </a:prstTxWarp>
          </a:bodyPr>
          <a:lstStyle/>
          <a:p>
            <a:pPr algn="l" eaLnBrk="1" hangingPunct="1">
              <a:spcBef>
                <a:spcPct val="20000"/>
              </a:spcBef>
            </a:pPr>
            <a:r>
              <a:rPr lang="en-US" sz="2100">
                <a:solidFill>
                  <a:srgbClr val="0000FF"/>
                </a:solidFill>
              </a:rPr>
              <a:t>Example …</a:t>
            </a:r>
          </a:p>
        </p:txBody>
      </p:sp>
      <p:sp>
        <p:nvSpPr>
          <p:cNvPr id="443422" name="Rectangle 30"/>
          <p:cNvSpPr>
            <a:spLocks noChangeArrowheads="1"/>
          </p:cNvSpPr>
          <p:nvPr/>
        </p:nvSpPr>
        <p:spPr bwMode="auto">
          <a:xfrm>
            <a:off x="744538" y="5546725"/>
            <a:ext cx="7783512" cy="742950"/>
          </a:xfrm>
          <a:prstGeom prst="rect">
            <a:avLst/>
          </a:prstGeom>
          <a:noFill/>
          <a:ln w="9525">
            <a:noFill/>
            <a:miter lim="800000"/>
            <a:headEnd/>
            <a:tailEnd/>
          </a:ln>
        </p:spPr>
        <p:txBody>
          <a:bodyPr lIns="82433" tIns="41217" rIns="82433" bIns="41217">
            <a:prstTxWarp prst="textNoShape">
              <a:avLst/>
            </a:prstTxWarp>
            <a:spAutoFit/>
          </a:bodyPr>
          <a:lstStyle/>
          <a:p>
            <a:pPr algn="l" defTabSz="823913"/>
            <a:r>
              <a:rPr lang="en-US" sz="2200" b="0">
                <a:ea typeface="Arial Unicode MS" pitchFamily="1" charset="0"/>
                <a:cs typeface="Arial Unicode MS" pitchFamily="1" charset="0"/>
              </a:rPr>
              <a:t>Bill Gates &amp; Christos Papadimitriou:, “Bounds For Sorting By Prefix Reversal.” </a:t>
            </a:r>
            <a:r>
              <a:rPr lang="en-US" sz="2200" b="0" i="1">
                <a:ea typeface="Arial Unicode MS" pitchFamily="1" charset="0"/>
                <a:cs typeface="Arial Unicode MS" pitchFamily="1" charset="0"/>
              </a:rPr>
              <a:t>Discrete Mathematics</a:t>
            </a:r>
            <a:r>
              <a:rPr lang="en-US" sz="2200" b="0">
                <a:ea typeface="Arial Unicode MS" pitchFamily="1" charset="0"/>
                <a:cs typeface="Arial Unicode MS" pitchFamily="1" charset="0"/>
              </a:rPr>
              <a:t>, Vol 27, pp 47-57, 1979.</a:t>
            </a:r>
          </a:p>
        </p:txBody>
      </p:sp>
      <p:sp>
        <p:nvSpPr>
          <p:cNvPr id="443423" name="AutoShape 31">
            <a:hlinkClick r:id="rId3" action="ppaction://hlinkfile" highlightClick="1"/>
          </p:cNvPr>
          <p:cNvSpPr>
            <a:spLocks noChangeArrowheads="1"/>
          </p:cNvSpPr>
          <p:nvPr/>
        </p:nvSpPr>
        <p:spPr bwMode="auto">
          <a:xfrm>
            <a:off x="7554913" y="3884613"/>
            <a:ext cx="777875" cy="455612"/>
          </a:xfrm>
          <a:prstGeom prst="actionButtonForwardNext">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443424" name="Rectangle 32"/>
          <p:cNvSpPr>
            <a:spLocks noChangeArrowheads="1"/>
          </p:cNvSpPr>
          <p:nvPr/>
        </p:nvSpPr>
        <p:spPr bwMode="auto">
          <a:xfrm>
            <a:off x="5349875" y="3167063"/>
            <a:ext cx="3632200" cy="525462"/>
          </a:xfrm>
          <a:prstGeom prst="rect">
            <a:avLst/>
          </a:prstGeom>
          <a:noFill/>
          <a:ln w="9525">
            <a:noFill/>
            <a:miter lim="800000"/>
            <a:headEnd/>
            <a:tailEnd/>
          </a:ln>
        </p:spPr>
        <p:txBody>
          <a:bodyPr lIns="82433" tIns="41217" rIns="82433" bIns="41217">
            <a:prstTxWarp prst="textNoShape">
              <a:avLst/>
            </a:prstTxWarp>
            <a:spAutoFit/>
          </a:bodyPr>
          <a:lstStyle/>
          <a:p>
            <a:pPr algn="l" defTabSz="823913"/>
            <a:r>
              <a:rPr lang="en-US" sz="1400" b="0" i="1">
                <a:solidFill>
                  <a:srgbClr val="003399"/>
                </a:solidFill>
                <a:ea typeface="Arial Unicode MS" pitchFamily="1" charset="0"/>
                <a:cs typeface="Arial Unicode MS" pitchFamily="1" charset="0"/>
              </a:rPr>
              <a:t>Source:</a:t>
            </a:r>
            <a:r>
              <a:rPr lang="en-US" sz="1400" b="0">
                <a:solidFill>
                  <a:srgbClr val="003399"/>
                </a:solidFill>
                <a:ea typeface="Arial Unicode MS" pitchFamily="1" charset="0"/>
                <a:cs typeface="Arial Unicode MS" pitchFamily="1" charset="0"/>
              </a:rPr>
              <a:t> Neil Jones and Pavel Pevzner, 2004 “Introduction to BioInformatics Algorithms”.</a:t>
            </a:r>
          </a:p>
        </p:txBody>
      </p:sp>
      <p:grpSp>
        <p:nvGrpSpPr>
          <p:cNvPr id="7" name="Group 33"/>
          <p:cNvGrpSpPr>
            <a:grpSpLocks/>
          </p:cNvGrpSpPr>
          <p:nvPr/>
        </p:nvGrpSpPr>
        <p:grpSpPr bwMode="auto">
          <a:xfrm>
            <a:off x="5738813" y="1284288"/>
            <a:ext cx="3049587" cy="1884362"/>
            <a:chOff x="4014" y="896"/>
            <a:chExt cx="2132" cy="1315"/>
          </a:xfrm>
        </p:grpSpPr>
        <p:pic>
          <p:nvPicPr>
            <p:cNvPr id="86037" name="Picture 34" descr="pancakes"/>
            <p:cNvPicPr>
              <a:picLocks noChangeArrowheads="1"/>
            </p:cNvPicPr>
            <p:nvPr/>
          </p:nvPicPr>
          <p:blipFill>
            <a:blip r:embed="rId4"/>
            <a:srcRect/>
            <a:stretch>
              <a:fillRect/>
            </a:stretch>
          </p:blipFill>
          <p:spPr bwMode="auto">
            <a:xfrm>
              <a:off x="4014" y="896"/>
              <a:ext cx="2132" cy="1314"/>
            </a:xfrm>
            <a:prstGeom prst="rect">
              <a:avLst/>
            </a:prstGeom>
            <a:noFill/>
            <a:ln w="9525">
              <a:noFill/>
              <a:miter lim="800000"/>
              <a:headEnd/>
              <a:tailEnd/>
            </a:ln>
          </p:spPr>
        </p:pic>
        <p:sp>
          <p:nvSpPr>
            <p:cNvPr id="86038" name="Rectangle 35"/>
            <p:cNvSpPr>
              <a:spLocks noChangeArrowheads="1"/>
            </p:cNvSpPr>
            <p:nvPr/>
          </p:nvSpPr>
          <p:spPr bwMode="auto">
            <a:xfrm>
              <a:off x="4014" y="896"/>
              <a:ext cx="2132" cy="1315"/>
            </a:xfrm>
            <a:prstGeom prst="rect">
              <a:avLst/>
            </a:prstGeom>
            <a:noFill/>
            <a:ln w="50800">
              <a:solidFill>
                <a:srgbClr val="FF6600"/>
              </a:solidFill>
              <a:miter lim="800000"/>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3424"/>
                                        </p:tgtEl>
                                        <p:attrNameLst>
                                          <p:attrName>style.visibility</p:attrName>
                                        </p:attrNameLst>
                                      </p:cBhvr>
                                      <p:to>
                                        <p:strVal val="visible"/>
                                      </p:to>
                                    </p:set>
                                    <p:animEffect transition="in" filter="checkerboard(across)">
                                      <p:cBhvr>
                                        <p:cTn id="10" dur="500"/>
                                        <p:tgtEl>
                                          <p:spTgt spid="44342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43423"/>
                                        </p:tgtEl>
                                        <p:attrNameLst>
                                          <p:attrName>style.visibility</p:attrName>
                                        </p:attrNameLst>
                                      </p:cBhvr>
                                      <p:to>
                                        <p:strVal val="visible"/>
                                      </p:to>
                                    </p:set>
                                    <p:animEffect transition="in" filter="wipe(left)">
                                      <p:cBhvr>
                                        <p:cTn id="14" dur="500"/>
                                        <p:tgtEl>
                                          <p:spTgt spid="44342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34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3411">
                                            <p:txEl>
                                              <p:pRg st="1" end="1"/>
                                            </p:txEl>
                                          </p:spTgt>
                                        </p:tgtEl>
                                        <p:attrNameLst>
                                          <p:attrName>style.visibility</p:attrName>
                                        </p:attrNameLst>
                                      </p:cBhvr>
                                      <p:to>
                                        <p:strVal val="visible"/>
                                      </p:to>
                                    </p:set>
                                  </p:childTnLst>
                                </p:cTn>
                              </p:par>
                            </p:childTnLst>
                          </p:cTn>
                        </p:par>
                        <p:par>
                          <p:cTn id="25" fill="hold">
                            <p:stCondLst>
                              <p:cond delay="0"/>
                            </p:stCondLst>
                            <p:childTnLst>
                              <p:par>
                                <p:cTn id="26" presetID="4" presetClass="entr" presetSubtype="16" fill="hold" grpId="0" nodeType="afterEffect">
                                  <p:stCondLst>
                                    <p:cond delay="0"/>
                                  </p:stCondLst>
                                  <p:childTnLst>
                                    <p:set>
                                      <p:cBhvr>
                                        <p:cTn id="27" dur="1" fill="hold">
                                          <p:stCondLst>
                                            <p:cond delay="0"/>
                                          </p:stCondLst>
                                        </p:cTn>
                                        <p:tgtEl>
                                          <p:spTgt spid="443420"/>
                                        </p:tgtEl>
                                        <p:attrNameLst>
                                          <p:attrName>style.visibility</p:attrName>
                                        </p:attrNameLst>
                                      </p:cBhvr>
                                      <p:to>
                                        <p:strVal val="visible"/>
                                      </p:to>
                                    </p:set>
                                    <p:animEffect transition="in" filter="box(in)">
                                      <p:cBhvr>
                                        <p:cTn id="28" dur="1000"/>
                                        <p:tgtEl>
                                          <p:spTgt spid="443420"/>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3411">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3421">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par>
                          <p:cTn id="43" fill="hold">
                            <p:stCondLst>
                              <p:cond delay="0"/>
                            </p:stCondLst>
                            <p:childTnLst>
                              <p:par>
                                <p:cTn id="44" presetID="2" presetClass="entr" presetSubtype="8" fill="hold" grpId="0" nodeType="afterEffect">
                                  <p:stCondLst>
                                    <p:cond delay="0"/>
                                  </p:stCondLst>
                                  <p:childTnLst>
                                    <p:set>
                                      <p:cBhvr>
                                        <p:cTn id="45" dur="1" fill="hold">
                                          <p:stCondLst>
                                            <p:cond delay="0"/>
                                          </p:stCondLst>
                                        </p:cTn>
                                        <p:tgtEl>
                                          <p:spTgt spid="443402"/>
                                        </p:tgtEl>
                                        <p:attrNameLst>
                                          <p:attrName>style.visibility</p:attrName>
                                        </p:attrNameLst>
                                      </p:cBhvr>
                                      <p:to>
                                        <p:strVal val="visible"/>
                                      </p:to>
                                    </p:set>
                                    <p:anim calcmode="lin" valueType="num">
                                      <p:cBhvr additive="base">
                                        <p:cTn id="46" dur="500" fill="hold"/>
                                        <p:tgtEl>
                                          <p:spTgt spid="443402"/>
                                        </p:tgtEl>
                                        <p:attrNameLst>
                                          <p:attrName>ppt_x</p:attrName>
                                        </p:attrNameLst>
                                      </p:cBhvr>
                                      <p:tavLst>
                                        <p:tav tm="0">
                                          <p:val>
                                            <p:strVal val="0-#ppt_w/2"/>
                                          </p:val>
                                        </p:tav>
                                        <p:tav tm="100000">
                                          <p:val>
                                            <p:strVal val="#ppt_x"/>
                                          </p:val>
                                        </p:tav>
                                      </p:tavLst>
                                    </p:anim>
                                    <p:anim calcmode="lin" valueType="num">
                                      <p:cBhvr additive="base">
                                        <p:cTn id="47" dur="500" fill="hold"/>
                                        <p:tgtEl>
                                          <p:spTgt spid="44340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3403"/>
                                        </p:tgtEl>
                                        <p:attrNameLst>
                                          <p:attrName>style.visibility</p:attrName>
                                        </p:attrNameLst>
                                      </p:cBhvr>
                                      <p:to>
                                        <p:strVal val="visible"/>
                                      </p:to>
                                    </p:set>
                                  </p:childTnLst>
                                </p:cTn>
                              </p:par>
                            </p:childTnLst>
                          </p:cTn>
                        </p:par>
                        <p:par>
                          <p:cTn id="52" fill="hold">
                            <p:stCondLst>
                              <p:cond delay="0"/>
                            </p:stCondLst>
                            <p:childTnLst>
                              <p:par>
                                <p:cTn id="53" presetID="3" presetClass="entr" presetSubtype="1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linds(horizontal)">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43404"/>
                                        </p:tgtEl>
                                        <p:attrNameLst>
                                          <p:attrName>style.visibility</p:attrName>
                                        </p:attrNameLst>
                                      </p:cBhvr>
                                      <p:to>
                                        <p:strVal val="visible"/>
                                      </p:to>
                                    </p:set>
                                    <p:anim calcmode="lin" valueType="num">
                                      <p:cBhvr additive="base">
                                        <p:cTn id="60" dur="500" fill="hold"/>
                                        <p:tgtEl>
                                          <p:spTgt spid="443404"/>
                                        </p:tgtEl>
                                        <p:attrNameLst>
                                          <p:attrName>ppt_x</p:attrName>
                                        </p:attrNameLst>
                                      </p:cBhvr>
                                      <p:tavLst>
                                        <p:tav tm="0">
                                          <p:val>
                                            <p:strVal val="0-#ppt_w/2"/>
                                          </p:val>
                                        </p:tav>
                                        <p:tav tm="100000">
                                          <p:val>
                                            <p:strVal val="#ppt_x"/>
                                          </p:val>
                                        </p:tav>
                                      </p:tavLst>
                                    </p:anim>
                                    <p:anim calcmode="lin" valueType="num">
                                      <p:cBhvr additive="base">
                                        <p:cTn id="61" dur="500" fill="hold"/>
                                        <p:tgtEl>
                                          <p:spTgt spid="443404"/>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44340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43422"/>
                                        </p:tgtEl>
                                        <p:attrNameLst>
                                          <p:attrName>style.visibility</p:attrName>
                                        </p:attrNameLst>
                                      </p:cBhvr>
                                      <p:to>
                                        <p:strVal val="visible"/>
                                      </p:to>
                                    </p:set>
                                    <p:anim calcmode="lin" valueType="num">
                                      <p:cBhvr additive="base">
                                        <p:cTn id="73" dur="500" fill="hold"/>
                                        <p:tgtEl>
                                          <p:spTgt spid="443422"/>
                                        </p:tgtEl>
                                        <p:attrNameLst>
                                          <p:attrName>ppt_x</p:attrName>
                                        </p:attrNameLst>
                                      </p:cBhvr>
                                      <p:tavLst>
                                        <p:tav tm="0">
                                          <p:val>
                                            <p:strVal val="0-#ppt_w/2"/>
                                          </p:val>
                                        </p:tav>
                                        <p:tav tm="100000">
                                          <p:val>
                                            <p:strVal val="#ppt_x"/>
                                          </p:val>
                                        </p:tav>
                                      </p:tavLst>
                                    </p:anim>
                                    <p:anim calcmode="lin" valueType="num">
                                      <p:cBhvr additive="base">
                                        <p:cTn id="74" dur="500" fill="hold"/>
                                        <p:tgtEl>
                                          <p:spTgt spid="443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2" grpId="0" animBg="1"/>
      <p:bldP spid="443403" grpId="0" animBg="1"/>
      <p:bldP spid="443404" grpId="0" animBg="1"/>
      <p:bldP spid="443409" grpId="0" animBg="1"/>
      <p:bldP spid="443411" grpId="0" build="p"/>
      <p:bldP spid="443420" grpId="0" animBg="1"/>
      <p:bldP spid="443421" grpId="0" build="p"/>
      <p:bldP spid="443422" grpId="0"/>
      <p:bldP spid="443423" grpId="0" animBg="1"/>
      <p:bldP spid="443424"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p>
            <a:fld id="{7A77606B-6F5E-8144-9B61-05566AF7621C}" type="slidenum">
              <a:rPr lang="en-GB"/>
              <a:pPr/>
              <a:t>57</a:t>
            </a:fld>
            <a:endParaRPr lang="en-GB" sz="1400">
              <a:solidFill>
                <a:schemeClr val="tx1"/>
              </a:solidFill>
            </a:endParaRPr>
          </a:p>
        </p:txBody>
      </p:sp>
      <p:sp>
        <p:nvSpPr>
          <p:cNvPr id="88067" name="Footer Placeholder 5"/>
          <p:cNvSpPr>
            <a:spLocks noGrp="1"/>
          </p:cNvSpPr>
          <p:nvPr>
            <p:ph type="ftr" sz="quarter" idx="12"/>
          </p:nvPr>
        </p:nvSpPr>
        <p:spPr>
          <a:noFill/>
        </p:spPr>
        <p:txBody>
          <a:bodyPr/>
          <a:lstStyle/>
          <a:p>
            <a:endParaRPr lang="en-GB"/>
          </a:p>
          <a:p>
            <a:endParaRPr lang="en-GB"/>
          </a:p>
        </p:txBody>
      </p:sp>
      <p:sp>
        <p:nvSpPr>
          <p:cNvPr id="88068" name="Rectangle 2"/>
          <p:cNvSpPr>
            <a:spLocks noGrp="1" noChangeArrowheads="1"/>
          </p:cNvSpPr>
          <p:nvPr>
            <p:ph type="title"/>
          </p:nvPr>
        </p:nvSpPr>
        <p:spPr/>
        <p:txBody>
          <a:bodyPr/>
          <a:lstStyle/>
          <a:p>
            <a:pPr eaLnBrk="1" hangingPunct="1"/>
            <a:r>
              <a:rPr lang="en-US"/>
              <a:t>More pancake-flipping examples…</a:t>
            </a:r>
          </a:p>
        </p:txBody>
      </p:sp>
      <p:grpSp>
        <p:nvGrpSpPr>
          <p:cNvPr id="88069" name="Group 3"/>
          <p:cNvGrpSpPr>
            <a:grpSpLocks/>
          </p:cNvGrpSpPr>
          <p:nvPr/>
        </p:nvGrpSpPr>
        <p:grpSpPr bwMode="auto">
          <a:xfrm>
            <a:off x="1600200" y="1905000"/>
            <a:ext cx="838200" cy="228600"/>
            <a:chOff x="1008" y="1536"/>
            <a:chExt cx="528" cy="144"/>
          </a:xfrm>
        </p:grpSpPr>
        <p:sp>
          <p:nvSpPr>
            <p:cNvPr id="88087" name="AutoShape 4"/>
            <p:cNvSpPr>
              <a:spLocks noChangeArrowheads="1"/>
            </p:cNvSpPr>
            <p:nvPr/>
          </p:nvSpPr>
          <p:spPr bwMode="auto">
            <a:xfrm>
              <a:off x="1008" y="1536"/>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8088" name="AutoShape 5"/>
            <p:cNvSpPr>
              <a:spLocks noChangeArrowheads="1"/>
            </p:cNvSpPr>
            <p:nvPr/>
          </p:nvSpPr>
          <p:spPr bwMode="auto">
            <a:xfrm>
              <a:off x="1104" y="1632"/>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8089" name="AutoShape 6"/>
            <p:cNvSpPr>
              <a:spLocks noChangeArrowheads="1"/>
            </p:cNvSpPr>
            <p:nvPr/>
          </p:nvSpPr>
          <p:spPr bwMode="auto">
            <a:xfrm>
              <a:off x="1200" y="1584"/>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7"/>
          <p:cNvGrpSpPr>
            <a:grpSpLocks/>
          </p:cNvGrpSpPr>
          <p:nvPr/>
        </p:nvGrpSpPr>
        <p:grpSpPr bwMode="auto">
          <a:xfrm>
            <a:off x="1447800" y="3505200"/>
            <a:ext cx="1143000" cy="304800"/>
            <a:chOff x="912" y="1968"/>
            <a:chExt cx="720" cy="192"/>
          </a:xfrm>
        </p:grpSpPr>
        <p:sp>
          <p:nvSpPr>
            <p:cNvPr id="88083" name="AutoShape 8"/>
            <p:cNvSpPr>
              <a:spLocks noChangeArrowheads="1"/>
            </p:cNvSpPr>
            <p:nvPr/>
          </p:nvSpPr>
          <p:spPr bwMode="auto">
            <a:xfrm>
              <a:off x="912" y="1968"/>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8084" name="AutoShape 9"/>
            <p:cNvSpPr>
              <a:spLocks noChangeArrowheads="1"/>
            </p:cNvSpPr>
            <p:nvPr/>
          </p:nvSpPr>
          <p:spPr bwMode="auto">
            <a:xfrm>
              <a:off x="1008" y="2112"/>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8085" name="AutoShape 10"/>
            <p:cNvSpPr>
              <a:spLocks noChangeArrowheads="1"/>
            </p:cNvSpPr>
            <p:nvPr/>
          </p:nvSpPr>
          <p:spPr bwMode="auto">
            <a:xfrm>
              <a:off x="1104" y="2016"/>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8086" name="AutoShape 11"/>
            <p:cNvSpPr>
              <a:spLocks noChangeArrowheads="1"/>
            </p:cNvSpPr>
            <p:nvPr/>
          </p:nvSpPr>
          <p:spPr bwMode="auto">
            <a:xfrm>
              <a:off x="1200" y="2064"/>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4" name="Group 12"/>
          <p:cNvGrpSpPr>
            <a:grpSpLocks/>
          </p:cNvGrpSpPr>
          <p:nvPr/>
        </p:nvGrpSpPr>
        <p:grpSpPr bwMode="auto">
          <a:xfrm>
            <a:off x="1295400" y="5029200"/>
            <a:ext cx="1447800" cy="381000"/>
            <a:chOff x="816" y="2448"/>
            <a:chExt cx="912" cy="240"/>
          </a:xfrm>
        </p:grpSpPr>
        <p:sp>
          <p:nvSpPr>
            <p:cNvPr id="88078" name="AutoShape 13"/>
            <p:cNvSpPr>
              <a:spLocks noChangeArrowheads="1"/>
            </p:cNvSpPr>
            <p:nvPr/>
          </p:nvSpPr>
          <p:spPr bwMode="auto">
            <a:xfrm>
              <a:off x="816" y="2448"/>
              <a:ext cx="912"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8079" name="AutoShape 14"/>
            <p:cNvSpPr>
              <a:spLocks noChangeArrowheads="1"/>
            </p:cNvSpPr>
            <p:nvPr/>
          </p:nvSpPr>
          <p:spPr bwMode="auto">
            <a:xfrm>
              <a:off x="912" y="2592"/>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8080" name="AutoShape 15"/>
            <p:cNvSpPr>
              <a:spLocks noChangeArrowheads="1"/>
            </p:cNvSpPr>
            <p:nvPr/>
          </p:nvSpPr>
          <p:spPr bwMode="auto">
            <a:xfrm>
              <a:off x="1008" y="2640"/>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8081" name="AutoShape 16"/>
            <p:cNvSpPr>
              <a:spLocks noChangeArrowheads="1"/>
            </p:cNvSpPr>
            <p:nvPr/>
          </p:nvSpPr>
          <p:spPr bwMode="auto">
            <a:xfrm>
              <a:off x="1104" y="254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8082" name="AutoShape 17"/>
            <p:cNvSpPr>
              <a:spLocks noChangeArrowheads="1"/>
            </p:cNvSpPr>
            <p:nvPr/>
          </p:nvSpPr>
          <p:spPr bwMode="auto">
            <a:xfrm>
              <a:off x="1200" y="2496"/>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4378325" y="2454275"/>
            <a:ext cx="4410075" cy="1624013"/>
            <a:chOff x="3062" y="1712"/>
            <a:chExt cx="3084" cy="1134"/>
          </a:xfrm>
        </p:grpSpPr>
        <p:sp>
          <p:nvSpPr>
            <p:cNvPr id="88076" name="AutoShape 19"/>
            <p:cNvSpPr>
              <a:spLocks noChangeArrowheads="1"/>
            </p:cNvSpPr>
            <p:nvPr/>
          </p:nvSpPr>
          <p:spPr bwMode="auto">
            <a:xfrm>
              <a:off x="3062" y="1712"/>
              <a:ext cx="3084" cy="1134"/>
            </a:xfrm>
            <a:prstGeom prst="cloudCallout">
              <a:avLst>
                <a:gd name="adj1" fmla="val -23250"/>
                <a:gd name="adj2" fmla="val 80866"/>
              </a:avLst>
            </a:prstGeom>
            <a:noFill/>
            <a:ln w="50800">
              <a:solidFill>
                <a:srgbClr val="FF3300"/>
              </a:solidFill>
              <a:round/>
              <a:headEnd/>
              <a:tailEnd/>
            </a:ln>
          </p:spPr>
          <p:txBody>
            <a:bodyPr lIns="82433" tIns="41217" rIns="82433" bIns="41217">
              <a:prstTxWarp prst="textNoShape">
                <a:avLst/>
              </a:prstTxWarp>
            </a:bodyPr>
            <a:lstStyle/>
            <a:p>
              <a:pPr defTabSz="823913"/>
              <a:endParaRPr lang="en-US" sz="2200" b="0">
                <a:ea typeface="Arial Unicode MS" pitchFamily="1" charset="0"/>
                <a:cs typeface="Arial Unicode MS" pitchFamily="1" charset="0"/>
              </a:endParaRPr>
            </a:p>
          </p:txBody>
        </p:sp>
        <p:sp>
          <p:nvSpPr>
            <p:cNvPr id="88077" name="Text Box 20"/>
            <p:cNvSpPr txBox="1">
              <a:spLocks noChangeArrowheads="1"/>
            </p:cNvSpPr>
            <p:nvPr/>
          </p:nvSpPr>
          <p:spPr bwMode="auto">
            <a:xfrm>
              <a:off x="3424" y="2023"/>
              <a:ext cx="2244" cy="596"/>
            </a:xfrm>
            <a:prstGeom prst="rect">
              <a:avLst/>
            </a:prstGeom>
            <a:noFill/>
            <a:ln w="9525">
              <a:noFill/>
              <a:miter lim="800000"/>
              <a:headEnd/>
              <a:tailEnd/>
            </a:ln>
          </p:spPr>
          <p:txBody>
            <a:bodyPr wrap="none" lIns="82433" tIns="41217" rIns="82433" bIns="41217">
              <a:prstTxWarp prst="textNoShape">
                <a:avLst/>
              </a:prstTxWarp>
              <a:spAutoFit/>
            </a:bodyPr>
            <a:lstStyle/>
            <a:p>
              <a:pPr defTabSz="823913"/>
              <a:r>
                <a:rPr lang="en-US" sz="2500">
                  <a:solidFill>
                    <a:srgbClr val="0000FF"/>
                  </a:solidFill>
                  <a:ea typeface="Arial Unicode MS" pitchFamily="1" charset="0"/>
                  <a:cs typeface="Arial Unicode MS" pitchFamily="1" charset="0"/>
                </a:rPr>
                <a:t>Abstraction skills, </a:t>
              </a:r>
            </a:p>
            <a:p>
              <a:pPr defTabSz="823913"/>
              <a:r>
                <a:rPr lang="en-US" sz="2500">
                  <a:solidFill>
                    <a:srgbClr val="0000FF"/>
                  </a:solidFill>
                  <a:ea typeface="Arial Unicode MS" pitchFamily="1" charset="0"/>
                  <a:cs typeface="Arial Unicode MS" pitchFamily="1" charset="0"/>
                </a:rPr>
                <a:t>Problem Solving skills</a:t>
              </a:r>
            </a:p>
          </p:txBody>
        </p:sp>
      </p:grpSp>
      <p:sp>
        <p:nvSpPr>
          <p:cNvPr id="445461" name="Text Box 21"/>
          <p:cNvSpPr txBox="1">
            <a:spLocks noChangeArrowheads="1"/>
          </p:cNvSpPr>
          <p:nvPr/>
        </p:nvSpPr>
        <p:spPr bwMode="auto">
          <a:xfrm>
            <a:off x="3405188" y="1781175"/>
            <a:ext cx="1101725" cy="412750"/>
          </a:xfrm>
          <a:prstGeom prst="rect">
            <a:avLst/>
          </a:prstGeom>
          <a:noFill/>
          <a:ln w="9525">
            <a:noFill/>
            <a:miter lim="800000"/>
            <a:headEnd/>
            <a:tailEnd/>
          </a:ln>
        </p:spPr>
        <p:txBody>
          <a:bodyPr lIns="82433" tIns="41217" rIns="82433" bIns="41217">
            <a:prstTxWarp prst="textNoShape">
              <a:avLst/>
            </a:prstTxWarp>
            <a:spAutoFit/>
          </a:bodyPr>
          <a:lstStyle/>
          <a:p>
            <a:pPr algn="l" defTabSz="823913">
              <a:spcBef>
                <a:spcPct val="50000"/>
              </a:spcBef>
            </a:pPr>
            <a:r>
              <a:rPr lang="en-US" sz="2200">
                <a:solidFill>
                  <a:srgbClr val="0000FF"/>
                </a:solidFill>
                <a:ea typeface="Arial Unicode MS" pitchFamily="1" charset="0"/>
                <a:cs typeface="Arial Unicode MS" pitchFamily="1" charset="0"/>
              </a:rPr>
              <a:t>2 flips</a:t>
            </a:r>
          </a:p>
        </p:txBody>
      </p:sp>
      <p:sp>
        <p:nvSpPr>
          <p:cNvPr id="445462" name="Text Box 22"/>
          <p:cNvSpPr txBox="1">
            <a:spLocks noChangeArrowheads="1"/>
          </p:cNvSpPr>
          <p:nvPr/>
        </p:nvSpPr>
        <p:spPr bwMode="auto">
          <a:xfrm>
            <a:off x="3405188" y="3406775"/>
            <a:ext cx="1101725" cy="412750"/>
          </a:xfrm>
          <a:prstGeom prst="rect">
            <a:avLst/>
          </a:prstGeom>
          <a:noFill/>
          <a:ln w="9525">
            <a:noFill/>
            <a:miter lim="800000"/>
            <a:headEnd/>
            <a:tailEnd/>
          </a:ln>
        </p:spPr>
        <p:txBody>
          <a:bodyPr lIns="82433" tIns="41217" rIns="82433" bIns="41217">
            <a:prstTxWarp prst="textNoShape">
              <a:avLst/>
            </a:prstTxWarp>
            <a:spAutoFit/>
          </a:bodyPr>
          <a:lstStyle/>
          <a:p>
            <a:pPr algn="l" defTabSz="823913">
              <a:spcBef>
                <a:spcPct val="50000"/>
              </a:spcBef>
            </a:pPr>
            <a:r>
              <a:rPr lang="en-US" sz="2200">
                <a:solidFill>
                  <a:srgbClr val="0000FF"/>
                </a:solidFill>
                <a:ea typeface="Arial Unicode MS" pitchFamily="1" charset="0"/>
                <a:cs typeface="Arial Unicode MS" pitchFamily="1" charset="0"/>
              </a:rPr>
              <a:t>3 flips</a:t>
            </a:r>
          </a:p>
        </p:txBody>
      </p:sp>
      <p:sp>
        <p:nvSpPr>
          <p:cNvPr id="445463" name="Text Box 23"/>
          <p:cNvSpPr txBox="1">
            <a:spLocks noChangeArrowheads="1"/>
          </p:cNvSpPr>
          <p:nvPr/>
        </p:nvSpPr>
        <p:spPr bwMode="auto">
          <a:xfrm>
            <a:off x="3405188" y="4965700"/>
            <a:ext cx="1101725" cy="412750"/>
          </a:xfrm>
          <a:prstGeom prst="rect">
            <a:avLst/>
          </a:prstGeom>
          <a:noFill/>
          <a:ln w="9525">
            <a:noFill/>
            <a:miter lim="800000"/>
            <a:headEnd/>
            <a:tailEnd/>
          </a:ln>
        </p:spPr>
        <p:txBody>
          <a:bodyPr lIns="82433" tIns="41217" rIns="82433" bIns="41217">
            <a:prstTxWarp prst="textNoShape">
              <a:avLst/>
            </a:prstTxWarp>
            <a:spAutoFit/>
          </a:bodyPr>
          <a:lstStyle/>
          <a:p>
            <a:pPr algn="l" defTabSz="823913">
              <a:spcBef>
                <a:spcPct val="50000"/>
              </a:spcBef>
            </a:pPr>
            <a:r>
              <a:rPr lang="en-US" sz="2200">
                <a:solidFill>
                  <a:srgbClr val="0000FF"/>
                </a:solidFill>
                <a:ea typeface="Arial Unicode MS" pitchFamily="1" charset="0"/>
                <a:cs typeface="Arial Unicode MS" pitchFamily="1" charset="0"/>
              </a:rPr>
              <a:t>? flips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5461"/>
                                        </p:tgtEl>
                                        <p:attrNameLst>
                                          <p:attrName>style.visibility</p:attrName>
                                        </p:attrNameLst>
                                      </p:cBhvr>
                                      <p:to>
                                        <p:strVal val="visible"/>
                                      </p:to>
                                    </p:set>
                                    <p:anim calcmode="lin" valueType="num">
                                      <p:cBhvr additive="base">
                                        <p:cTn id="7" dur="500" fill="hold"/>
                                        <p:tgtEl>
                                          <p:spTgt spid="445461"/>
                                        </p:tgtEl>
                                        <p:attrNameLst>
                                          <p:attrName>ppt_x</p:attrName>
                                        </p:attrNameLst>
                                      </p:cBhvr>
                                      <p:tavLst>
                                        <p:tav tm="0">
                                          <p:val>
                                            <p:strVal val="1+#ppt_w/2"/>
                                          </p:val>
                                        </p:tav>
                                        <p:tav tm="100000">
                                          <p:val>
                                            <p:strVal val="#ppt_x"/>
                                          </p:val>
                                        </p:tav>
                                      </p:tavLst>
                                    </p:anim>
                                    <p:anim calcmode="lin" valueType="num">
                                      <p:cBhvr additive="base">
                                        <p:cTn id="8" dur="500" fill="hold"/>
                                        <p:tgtEl>
                                          <p:spTgt spid="4454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45462"/>
                                        </p:tgtEl>
                                        <p:attrNameLst>
                                          <p:attrName>style.visibility</p:attrName>
                                        </p:attrNameLst>
                                      </p:cBhvr>
                                      <p:to>
                                        <p:strVal val="visible"/>
                                      </p:to>
                                    </p:set>
                                    <p:anim calcmode="lin" valueType="num">
                                      <p:cBhvr additive="base">
                                        <p:cTn id="17" dur="500" fill="hold"/>
                                        <p:tgtEl>
                                          <p:spTgt spid="445462"/>
                                        </p:tgtEl>
                                        <p:attrNameLst>
                                          <p:attrName>ppt_x</p:attrName>
                                        </p:attrNameLst>
                                      </p:cBhvr>
                                      <p:tavLst>
                                        <p:tav tm="0">
                                          <p:val>
                                            <p:strVal val="1+#ppt_w/2"/>
                                          </p:val>
                                        </p:tav>
                                        <p:tav tm="100000">
                                          <p:val>
                                            <p:strVal val="#ppt_x"/>
                                          </p:val>
                                        </p:tav>
                                      </p:tavLst>
                                    </p:anim>
                                    <p:anim calcmode="lin" valueType="num">
                                      <p:cBhvr additive="base">
                                        <p:cTn id="18" dur="500" fill="hold"/>
                                        <p:tgtEl>
                                          <p:spTgt spid="44546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5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61" grpId="0"/>
      <p:bldP spid="445462" grpId="0"/>
      <p:bldP spid="445463" grpId="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p:spPr>
        <p:txBody>
          <a:bodyPr/>
          <a:lstStyle/>
          <a:p>
            <a:fld id="{6198C68B-94D8-6F48-BDC8-1464F5262172}" type="slidenum">
              <a:rPr lang="en-GB"/>
              <a:pPr/>
              <a:t>58</a:t>
            </a:fld>
            <a:endParaRPr lang="en-GB" sz="1400">
              <a:solidFill>
                <a:schemeClr val="tx1"/>
              </a:solidFill>
            </a:endParaRPr>
          </a:p>
        </p:txBody>
      </p:sp>
      <p:sp>
        <p:nvSpPr>
          <p:cNvPr id="89091" name="Footer Placeholder 5"/>
          <p:cNvSpPr>
            <a:spLocks noGrp="1"/>
          </p:cNvSpPr>
          <p:nvPr>
            <p:ph type="ftr" sz="quarter" idx="12"/>
          </p:nvPr>
        </p:nvSpPr>
        <p:spPr>
          <a:noFill/>
        </p:spPr>
        <p:txBody>
          <a:bodyPr/>
          <a:lstStyle/>
          <a:p>
            <a:endParaRPr lang="en-GB"/>
          </a:p>
          <a:p>
            <a:endParaRPr lang="en-GB"/>
          </a:p>
        </p:txBody>
      </p:sp>
      <p:grpSp>
        <p:nvGrpSpPr>
          <p:cNvPr id="2" name="Group 2"/>
          <p:cNvGrpSpPr>
            <a:grpSpLocks/>
          </p:cNvGrpSpPr>
          <p:nvPr/>
        </p:nvGrpSpPr>
        <p:grpSpPr bwMode="auto">
          <a:xfrm>
            <a:off x="762000" y="3733800"/>
            <a:ext cx="1143000" cy="304800"/>
            <a:chOff x="480" y="2352"/>
            <a:chExt cx="720" cy="192"/>
          </a:xfrm>
        </p:grpSpPr>
        <p:sp>
          <p:nvSpPr>
            <p:cNvPr id="89132" name="AutoShape 3"/>
            <p:cNvSpPr>
              <a:spLocks noChangeArrowheads="1"/>
            </p:cNvSpPr>
            <p:nvPr/>
          </p:nvSpPr>
          <p:spPr bwMode="auto">
            <a:xfrm>
              <a:off x="480" y="2448"/>
              <a:ext cx="720" cy="48"/>
            </a:xfrm>
            <a:prstGeom prst="roundRect">
              <a:avLst>
                <a:gd name="adj" fmla="val 16667"/>
              </a:avLst>
            </a:prstGeom>
            <a:solidFill>
              <a:srgbClr val="00FFFF"/>
            </a:solidFill>
            <a:ln w="9525">
              <a:solidFill>
                <a:schemeClr val="tx1"/>
              </a:solidFill>
              <a:round/>
              <a:headEnd/>
              <a:tailEnd/>
            </a:ln>
          </p:spPr>
          <p:txBody>
            <a:bodyPr wrap="none" anchor="ctr">
              <a:prstTxWarp prst="textNoShape">
                <a:avLst/>
              </a:prstTxWarp>
            </a:bodyPr>
            <a:lstStyle/>
            <a:p>
              <a:endParaRPr lang="en-US"/>
            </a:p>
          </p:txBody>
        </p:sp>
        <p:sp>
          <p:nvSpPr>
            <p:cNvPr id="89133" name="AutoShape 4"/>
            <p:cNvSpPr>
              <a:spLocks noChangeArrowheads="1"/>
            </p:cNvSpPr>
            <p:nvPr/>
          </p:nvSpPr>
          <p:spPr bwMode="auto">
            <a:xfrm>
              <a:off x="576" y="2352"/>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9134" name="AutoShape 5"/>
            <p:cNvSpPr>
              <a:spLocks noChangeArrowheads="1"/>
            </p:cNvSpPr>
            <p:nvPr/>
          </p:nvSpPr>
          <p:spPr bwMode="auto">
            <a:xfrm>
              <a:off x="672" y="2400"/>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9135" name="AutoShape 6"/>
            <p:cNvSpPr>
              <a:spLocks noChangeArrowheads="1"/>
            </p:cNvSpPr>
            <p:nvPr/>
          </p:nvSpPr>
          <p:spPr bwMode="auto">
            <a:xfrm>
              <a:off x="768" y="2496"/>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sp>
        <p:nvSpPr>
          <p:cNvPr id="446471" name="Line 7"/>
          <p:cNvSpPr>
            <a:spLocks noChangeShapeType="1"/>
          </p:cNvSpPr>
          <p:nvPr/>
        </p:nvSpPr>
        <p:spPr bwMode="auto">
          <a:xfrm>
            <a:off x="2133600" y="3886200"/>
            <a:ext cx="228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3" name="Group 8"/>
          <p:cNvGrpSpPr>
            <a:grpSpLocks/>
          </p:cNvGrpSpPr>
          <p:nvPr/>
        </p:nvGrpSpPr>
        <p:grpSpPr bwMode="auto">
          <a:xfrm>
            <a:off x="2667000" y="3733800"/>
            <a:ext cx="1143000" cy="304800"/>
            <a:chOff x="1865" y="2605"/>
            <a:chExt cx="800" cy="213"/>
          </a:xfrm>
        </p:grpSpPr>
        <p:sp>
          <p:nvSpPr>
            <p:cNvPr id="89128" name="AutoShape 9"/>
            <p:cNvSpPr>
              <a:spLocks noChangeArrowheads="1"/>
            </p:cNvSpPr>
            <p:nvPr/>
          </p:nvSpPr>
          <p:spPr bwMode="auto">
            <a:xfrm flipV="1">
              <a:off x="1865" y="2605"/>
              <a:ext cx="800" cy="53"/>
            </a:xfrm>
            <a:prstGeom prst="roundRect">
              <a:avLst>
                <a:gd name="adj" fmla="val 16667"/>
              </a:avLst>
            </a:prstGeom>
            <a:solidFill>
              <a:srgbClr val="00FFFF"/>
            </a:solidFill>
            <a:ln w="9525">
              <a:solidFill>
                <a:schemeClr val="tx1"/>
              </a:solidFill>
              <a:round/>
              <a:headEnd/>
              <a:tailEnd/>
            </a:ln>
          </p:spPr>
          <p:txBody>
            <a:bodyPr wrap="none" anchor="ctr">
              <a:prstTxWarp prst="textNoShape">
                <a:avLst/>
              </a:prstTxWarp>
            </a:bodyPr>
            <a:lstStyle/>
            <a:p>
              <a:endParaRPr lang="en-US"/>
            </a:p>
          </p:txBody>
        </p:sp>
        <p:sp>
          <p:nvSpPr>
            <p:cNvPr id="89129" name="AutoShape 10"/>
            <p:cNvSpPr>
              <a:spLocks noChangeArrowheads="1"/>
            </p:cNvSpPr>
            <p:nvPr/>
          </p:nvSpPr>
          <p:spPr bwMode="auto">
            <a:xfrm flipV="1">
              <a:off x="1972" y="2711"/>
              <a:ext cx="586"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9130" name="AutoShape 11"/>
            <p:cNvSpPr>
              <a:spLocks noChangeArrowheads="1"/>
            </p:cNvSpPr>
            <p:nvPr/>
          </p:nvSpPr>
          <p:spPr bwMode="auto">
            <a:xfrm flipV="1">
              <a:off x="2078" y="2658"/>
              <a:ext cx="373"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9131" name="AutoShape 12"/>
            <p:cNvSpPr>
              <a:spLocks noChangeArrowheads="1"/>
            </p:cNvSpPr>
            <p:nvPr/>
          </p:nvSpPr>
          <p:spPr bwMode="auto">
            <a:xfrm>
              <a:off x="2185" y="2765"/>
              <a:ext cx="16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sp>
        <p:nvSpPr>
          <p:cNvPr id="446477" name="Line 13"/>
          <p:cNvSpPr>
            <a:spLocks noChangeShapeType="1"/>
          </p:cNvSpPr>
          <p:nvPr/>
        </p:nvSpPr>
        <p:spPr bwMode="auto">
          <a:xfrm>
            <a:off x="3962400" y="3886200"/>
            <a:ext cx="228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4" name="Group 14"/>
          <p:cNvGrpSpPr>
            <a:grpSpLocks/>
          </p:cNvGrpSpPr>
          <p:nvPr/>
        </p:nvGrpSpPr>
        <p:grpSpPr bwMode="auto">
          <a:xfrm flipV="1">
            <a:off x="4419600" y="3733800"/>
            <a:ext cx="1143000" cy="304800"/>
            <a:chOff x="1344" y="2448"/>
            <a:chExt cx="720" cy="192"/>
          </a:xfrm>
        </p:grpSpPr>
        <p:sp>
          <p:nvSpPr>
            <p:cNvPr id="89124" name="AutoShape 15"/>
            <p:cNvSpPr>
              <a:spLocks noChangeArrowheads="1"/>
            </p:cNvSpPr>
            <p:nvPr/>
          </p:nvSpPr>
          <p:spPr bwMode="auto">
            <a:xfrm flipV="1">
              <a:off x="1344" y="2448"/>
              <a:ext cx="720"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89125" name="AutoShape 16"/>
            <p:cNvSpPr>
              <a:spLocks noChangeArrowheads="1"/>
            </p:cNvSpPr>
            <p:nvPr/>
          </p:nvSpPr>
          <p:spPr bwMode="auto">
            <a:xfrm flipV="1">
              <a:off x="1440" y="2544"/>
              <a:ext cx="528" cy="48"/>
            </a:xfrm>
            <a:prstGeom prst="roundRect">
              <a:avLst>
                <a:gd name="adj" fmla="val 16667"/>
              </a:avLst>
            </a:prstGeom>
            <a:solidFill>
              <a:srgbClr val="00FFFF"/>
            </a:solidFill>
            <a:ln w="9525">
              <a:solidFill>
                <a:schemeClr val="tx1"/>
              </a:solidFill>
              <a:round/>
              <a:headEnd/>
              <a:tailEnd/>
            </a:ln>
          </p:spPr>
          <p:txBody>
            <a:bodyPr wrap="none" anchor="ctr">
              <a:prstTxWarp prst="textNoShape">
                <a:avLst/>
              </a:prstTxWarp>
            </a:bodyPr>
            <a:lstStyle/>
            <a:p>
              <a:endParaRPr lang="en-US"/>
            </a:p>
          </p:txBody>
        </p:sp>
        <p:sp>
          <p:nvSpPr>
            <p:cNvPr id="89126" name="AutoShape 17"/>
            <p:cNvSpPr>
              <a:spLocks noChangeArrowheads="1"/>
            </p:cNvSpPr>
            <p:nvPr/>
          </p:nvSpPr>
          <p:spPr bwMode="auto">
            <a:xfrm flipV="1">
              <a:off x="1536" y="2496"/>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9127" name="AutoShape 18"/>
            <p:cNvSpPr>
              <a:spLocks noChangeArrowheads="1"/>
            </p:cNvSpPr>
            <p:nvPr/>
          </p:nvSpPr>
          <p:spPr bwMode="auto">
            <a:xfrm>
              <a:off x="1632" y="2592"/>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sp>
        <p:nvSpPr>
          <p:cNvPr id="446483" name="Line 19"/>
          <p:cNvSpPr>
            <a:spLocks noChangeShapeType="1"/>
          </p:cNvSpPr>
          <p:nvPr/>
        </p:nvSpPr>
        <p:spPr bwMode="auto">
          <a:xfrm>
            <a:off x="5715000" y="3886200"/>
            <a:ext cx="228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5" name="Group 20"/>
          <p:cNvGrpSpPr>
            <a:grpSpLocks/>
          </p:cNvGrpSpPr>
          <p:nvPr/>
        </p:nvGrpSpPr>
        <p:grpSpPr bwMode="auto">
          <a:xfrm>
            <a:off x="6172200" y="3733800"/>
            <a:ext cx="1143000" cy="304800"/>
            <a:chOff x="3888" y="2352"/>
            <a:chExt cx="720" cy="192"/>
          </a:xfrm>
        </p:grpSpPr>
        <p:sp>
          <p:nvSpPr>
            <p:cNvPr id="89120" name="AutoShape 21"/>
            <p:cNvSpPr>
              <a:spLocks noChangeArrowheads="1"/>
            </p:cNvSpPr>
            <p:nvPr/>
          </p:nvSpPr>
          <p:spPr bwMode="auto">
            <a:xfrm>
              <a:off x="3888" y="2496"/>
              <a:ext cx="720"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89121" name="AutoShape 22"/>
            <p:cNvSpPr>
              <a:spLocks noChangeArrowheads="1"/>
            </p:cNvSpPr>
            <p:nvPr/>
          </p:nvSpPr>
          <p:spPr bwMode="auto">
            <a:xfrm>
              <a:off x="3984" y="2352"/>
              <a:ext cx="528" cy="48"/>
            </a:xfrm>
            <a:prstGeom prst="roundRect">
              <a:avLst>
                <a:gd name="adj" fmla="val 16667"/>
              </a:avLst>
            </a:prstGeom>
            <a:solidFill>
              <a:srgbClr val="00FFFF"/>
            </a:solidFill>
            <a:ln w="9525">
              <a:solidFill>
                <a:schemeClr val="tx1"/>
              </a:solidFill>
              <a:round/>
              <a:headEnd/>
              <a:tailEnd/>
            </a:ln>
          </p:spPr>
          <p:txBody>
            <a:bodyPr wrap="none" anchor="ctr">
              <a:prstTxWarp prst="textNoShape">
                <a:avLst/>
              </a:prstTxWarp>
            </a:bodyPr>
            <a:lstStyle/>
            <a:p>
              <a:endParaRPr lang="en-US"/>
            </a:p>
          </p:txBody>
        </p:sp>
        <p:sp>
          <p:nvSpPr>
            <p:cNvPr id="89122" name="AutoShape 23"/>
            <p:cNvSpPr>
              <a:spLocks noChangeArrowheads="1"/>
            </p:cNvSpPr>
            <p:nvPr/>
          </p:nvSpPr>
          <p:spPr bwMode="auto">
            <a:xfrm>
              <a:off x="4080" y="2448"/>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9123" name="AutoShape 24"/>
            <p:cNvSpPr>
              <a:spLocks noChangeArrowheads="1"/>
            </p:cNvSpPr>
            <p:nvPr/>
          </p:nvSpPr>
          <p:spPr bwMode="auto">
            <a:xfrm flipV="1">
              <a:off x="4176" y="2400"/>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sp>
        <p:nvSpPr>
          <p:cNvPr id="446489" name="Line 25"/>
          <p:cNvSpPr>
            <a:spLocks noChangeShapeType="1"/>
          </p:cNvSpPr>
          <p:nvPr/>
        </p:nvSpPr>
        <p:spPr bwMode="auto">
          <a:xfrm>
            <a:off x="762000" y="4419600"/>
            <a:ext cx="228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6" name="Group 26"/>
          <p:cNvGrpSpPr>
            <a:grpSpLocks/>
          </p:cNvGrpSpPr>
          <p:nvPr/>
        </p:nvGrpSpPr>
        <p:grpSpPr bwMode="auto">
          <a:xfrm>
            <a:off x="1219200" y="4267200"/>
            <a:ext cx="1143000" cy="304800"/>
            <a:chOff x="768" y="2688"/>
            <a:chExt cx="720" cy="192"/>
          </a:xfrm>
        </p:grpSpPr>
        <p:sp>
          <p:nvSpPr>
            <p:cNvPr id="89116" name="AutoShape 27"/>
            <p:cNvSpPr>
              <a:spLocks noChangeArrowheads="1"/>
            </p:cNvSpPr>
            <p:nvPr/>
          </p:nvSpPr>
          <p:spPr bwMode="auto">
            <a:xfrm>
              <a:off x="768" y="2832"/>
              <a:ext cx="720"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89117" name="AutoShape 28"/>
            <p:cNvSpPr>
              <a:spLocks noChangeArrowheads="1"/>
            </p:cNvSpPr>
            <p:nvPr/>
          </p:nvSpPr>
          <p:spPr bwMode="auto">
            <a:xfrm>
              <a:off x="864" y="2784"/>
              <a:ext cx="528"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89118" name="AutoShape 29"/>
            <p:cNvSpPr>
              <a:spLocks noChangeArrowheads="1"/>
            </p:cNvSpPr>
            <p:nvPr/>
          </p:nvSpPr>
          <p:spPr bwMode="auto">
            <a:xfrm>
              <a:off x="960" y="2688"/>
              <a:ext cx="336" cy="48"/>
            </a:xfrm>
            <a:prstGeom prst="roundRect">
              <a:avLst>
                <a:gd name="adj" fmla="val 16667"/>
              </a:avLst>
            </a:prstGeom>
            <a:solidFill>
              <a:srgbClr val="00FFFF"/>
            </a:solidFill>
            <a:ln w="9525">
              <a:solidFill>
                <a:schemeClr val="tx1"/>
              </a:solidFill>
              <a:round/>
              <a:headEnd/>
              <a:tailEnd/>
            </a:ln>
          </p:spPr>
          <p:txBody>
            <a:bodyPr wrap="none" anchor="ctr">
              <a:prstTxWarp prst="textNoShape">
                <a:avLst/>
              </a:prstTxWarp>
            </a:bodyPr>
            <a:lstStyle/>
            <a:p>
              <a:endParaRPr lang="en-US"/>
            </a:p>
          </p:txBody>
        </p:sp>
        <p:sp>
          <p:nvSpPr>
            <p:cNvPr id="89119" name="AutoShape 30"/>
            <p:cNvSpPr>
              <a:spLocks noChangeArrowheads="1"/>
            </p:cNvSpPr>
            <p:nvPr/>
          </p:nvSpPr>
          <p:spPr bwMode="auto">
            <a:xfrm flipV="1">
              <a:off x="1056" y="2736"/>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sp>
        <p:nvSpPr>
          <p:cNvPr id="446495" name="Line 31"/>
          <p:cNvSpPr>
            <a:spLocks noChangeShapeType="1"/>
          </p:cNvSpPr>
          <p:nvPr/>
        </p:nvSpPr>
        <p:spPr bwMode="auto">
          <a:xfrm>
            <a:off x="2743200" y="4419600"/>
            <a:ext cx="228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7" name="Group 32"/>
          <p:cNvGrpSpPr>
            <a:grpSpLocks/>
          </p:cNvGrpSpPr>
          <p:nvPr/>
        </p:nvGrpSpPr>
        <p:grpSpPr bwMode="auto">
          <a:xfrm>
            <a:off x="3200400" y="4267200"/>
            <a:ext cx="1143000" cy="304800"/>
            <a:chOff x="2016" y="2688"/>
            <a:chExt cx="720" cy="192"/>
          </a:xfrm>
        </p:grpSpPr>
        <p:sp>
          <p:nvSpPr>
            <p:cNvPr id="89112" name="AutoShape 33"/>
            <p:cNvSpPr>
              <a:spLocks noChangeArrowheads="1"/>
            </p:cNvSpPr>
            <p:nvPr/>
          </p:nvSpPr>
          <p:spPr bwMode="auto">
            <a:xfrm>
              <a:off x="2016" y="2832"/>
              <a:ext cx="720"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89113" name="AutoShape 34"/>
            <p:cNvSpPr>
              <a:spLocks noChangeArrowheads="1"/>
            </p:cNvSpPr>
            <p:nvPr/>
          </p:nvSpPr>
          <p:spPr bwMode="auto">
            <a:xfrm>
              <a:off x="2112" y="2784"/>
              <a:ext cx="528"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89114" name="AutoShape 35"/>
            <p:cNvSpPr>
              <a:spLocks noChangeArrowheads="1"/>
            </p:cNvSpPr>
            <p:nvPr/>
          </p:nvSpPr>
          <p:spPr bwMode="auto">
            <a:xfrm>
              <a:off x="2208" y="2736"/>
              <a:ext cx="336"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89115" name="AutoShape 36"/>
            <p:cNvSpPr>
              <a:spLocks noChangeArrowheads="1"/>
            </p:cNvSpPr>
            <p:nvPr/>
          </p:nvSpPr>
          <p:spPr bwMode="auto">
            <a:xfrm flipV="1">
              <a:off x="2304" y="2688"/>
              <a:ext cx="144"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grpSp>
      <p:grpSp>
        <p:nvGrpSpPr>
          <p:cNvPr id="8" name="Group 37"/>
          <p:cNvGrpSpPr>
            <a:grpSpLocks/>
          </p:cNvGrpSpPr>
          <p:nvPr/>
        </p:nvGrpSpPr>
        <p:grpSpPr bwMode="auto">
          <a:xfrm>
            <a:off x="6623050" y="2389188"/>
            <a:ext cx="1905000" cy="736600"/>
            <a:chOff x="3792" y="1680"/>
            <a:chExt cx="1200" cy="311"/>
          </a:xfrm>
        </p:grpSpPr>
        <p:sp>
          <p:nvSpPr>
            <p:cNvPr id="89106" name="AutoShape 38"/>
            <p:cNvSpPr>
              <a:spLocks noChangeArrowheads="1"/>
            </p:cNvSpPr>
            <p:nvPr/>
          </p:nvSpPr>
          <p:spPr bwMode="auto">
            <a:xfrm>
              <a:off x="3792" y="1728"/>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89107" name="AutoShape 39"/>
            <p:cNvSpPr>
              <a:spLocks noChangeArrowheads="1"/>
            </p:cNvSpPr>
            <p:nvPr/>
          </p:nvSpPr>
          <p:spPr bwMode="auto">
            <a:xfrm>
              <a:off x="3792" y="1824"/>
              <a:ext cx="144"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89108" name="AutoShape 40"/>
            <p:cNvSpPr>
              <a:spLocks noChangeArrowheads="1"/>
            </p:cNvSpPr>
            <p:nvPr/>
          </p:nvSpPr>
          <p:spPr bwMode="auto">
            <a:xfrm>
              <a:off x="3792" y="1920"/>
              <a:ext cx="144" cy="48"/>
            </a:xfrm>
            <a:prstGeom prst="roundRect">
              <a:avLst>
                <a:gd name="adj" fmla="val 16667"/>
              </a:avLst>
            </a:prstGeom>
            <a:solidFill>
              <a:srgbClr val="00FFFF"/>
            </a:solidFill>
            <a:ln w="9525">
              <a:solidFill>
                <a:schemeClr val="tx1"/>
              </a:solidFill>
              <a:round/>
              <a:headEnd/>
              <a:tailEnd/>
            </a:ln>
          </p:spPr>
          <p:txBody>
            <a:bodyPr wrap="none" anchor="ctr">
              <a:prstTxWarp prst="textNoShape">
                <a:avLst/>
              </a:prstTxWarp>
            </a:bodyPr>
            <a:lstStyle/>
            <a:p>
              <a:endParaRPr lang="en-US"/>
            </a:p>
          </p:txBody>
        </p:sp>
        <p:sp>
          <p:nvSpPr>
            <p:cNvPr id="89109" name="Text Box 41"/>
            <p:cNvSpPr txBox="1">
              <a:spLocks noChangeArrowheads="1"/>
            </p:cNvSpPr>
            <p:nvPr/>
          </p:nvSpPr>
          <p:spPr bwMode="auto">
            <a:xfrm>
              <a:off x="4032" y="1680"/>
              <a:ext cx="576" cy="120"/>
            </a:xfrm>
            <a:prstGeom prst="rect">
              <a:avLst/>
            </a:prstGeom>
            <a:noFill/>
            <a:ln w="9525">
              <a:noFill/>
              <a:miter lim="800000"/>
              <a:headEnd/>
              <a:tailEnd/>
            </a:ln>
          </p:spPr>
          <p:txBody>
            <a:bodyPr lIns="91427" tIns="45715" rIns="91427" bIns="45715">
              <a:prstTxWarp prst="textNoShape">
                <a:avLst/>
              </a:prstTxWarp>
              <a:spAutoFit/>
            </a:bodyPr>
            <a:lstStyle/>
            <a:p>
              <a:pPr algn="l" eaLnBrk="1" hangingPunct="1">
                <a:spcBef>
                  <a:spcPct val="50000"/>
                </a:spcBef>
              </a:pPr>
              <a:r>
                <a:rPr lang="en-US" altLang="zh-CN" sz="1300">
                  <a:latin typeface="Arial" pitchFamily="1" charset="0"/>
                  <a:ea typeface="SimSun" pitchFamily="2" charset="-122"/>
                  <a:cs typeface="SimSun" pitchFamily="2" charset="-122"/>
                </a:rPr>
                <a:t>Unsorted</a:t>
              </a:r>
            </a:p>
          </p:txBody>
        </p:sp>
        <p:sp>
          <p:nvSpPr>
            <p:cNvPr id="89110" name="Text Box 42"/>
            <p:cNvSpPr txBox="1">
              <a:spLocks noChangeArrowheads="1"/>
            </p:cNvSpPr>
            <p:nvPr/>
          </p:nvSpPr>
          <p:spPr bwMode="auto">
            <a:xfrm>
              <a:off x="4032" y="1776"/>
              <a:ext cx="576" cy="120"/>
            </a:xfrm>
            <a:prstGeom prst="rect">
              <a:avLst/>
            </a:prstGeom>
            <a:noFill/>
            <a:ln w="9525">
              <a:noFill/>
              <a:miter lim="800000"/>
              <a:headEnd/>
              <a:tailEnd/>
            </a:ln>
          </p:spPr>
          <p:txBody>
            <a:bodyPr lIns="91427" tIns="45715" rIns="91427" bIns="45715">
              <a:prstTxWarp prst="textNoShape">
                <a:avLst/>
              </a:prstTxWarp>
              <a:spAutoFit/>
            </a:bodyPr>
            <a:lstStyle/>
            <a:p>
              <a:pPr algn="l" eaLnBrk="1" hangingPunct="1">
                <a:spcBef>
                  <a:spcPct val="50000"/>
                </a:spcBef>
              </a:pPr>
              <a:r>
                <a:rPr lang="en-US" altLang="zh-CN" sz="1300">
                  <a:latin typeface="Arial" pitchFamily="1" charset="0"/>
                  <a:ea typeface="SimSun" pitchFamily="2" charset="-122"/>
                  <a:cs typeface="SimSun" pitchFamily="2" charset="-122"/>
                </a:rPr>
                <a:t>Sorted</a:t>
              </a:r>
            </a:p>
          </p:txBody>
        </p:sp>
        <p:sp>
          <p:nvSpPr>
            <p:cNvPr id="89111" name="Text Box 43"/>
            <p:cNvSpPr txBox="1">
              <a:spLocks noChangeArrowheads="1"/>
            </p:cNvSpPr>
            <p:nvPr/>
          </p:nvSpPr>
          <p:spPr bwMode="auto">
            <a:xfrm>
              <a:off x="4032" y="1872"/>
              <a:ext cx="960" cy="119"/>
            </a:xfrm>
            <a:prstGeom prst="rect">
              <a:avLst/>
            </a:prstGeom>
            <a:noFill/>
            <a:ln w="9525">
              <a:noFill/>
              <a:miter lim="800000"/>
              <a:headEnd/>
              <a:tailEnd/>
            </a:ln>
          </p:spPr>
          <p:txBody>
            <a:bodyPr lIns="91427" tIns="45715" rIns="91427" bIns="45715">
              <a:prstTxWarp prst="textNoShape">
                <a:avLst/>
              </a:prstTxWarp>
              <a:spAutoFit/>
            </a:bodyPr>
            <a:lstStyle/>
            <a:p>
              <a:pPr algn="l" eaLnBrk="1" hangingPunct="1">
                <a:spcBef>
                  <a:spcPct val="50000"/>
                </a:spcBef>
              </a:pPr>
              <a:r>
                <a:rPr lang="en-US" altLang="zh-CN" sz="1300">
                  <a:latin typeface="Arial" pitchFamily="1" charset="0"/>
                  <a:ea typeface="SimSun" pitchFamily="2" charset="-122"/>
                  <a:cs typeface="SimSun" pitchFamily="2" charset="-122"/>
                </a:rPr>
                <a:t>Largest unsorted</a:t>
              </a:r>
            </a:p>
          </p:txBody>
        </p:sp>
      </p:grpSp>
      <p:sp>
        <p:nvSpPr>
          <p:cNvPr id="89104" name="Rectangle 44"/>
          <p:cNvSpPr>
            <a:spLocks noGrp="1" noChangeArrowheads="1"/>
          </p:cNvSpPr>
          <p:nvPr>
            <p:ph type="title"/>
          </p:nvPr>
        </p:nvSpPr>
        <p:spPr/>
        <p:txBody>
          <a:bodyPr/>
          <a:lstStyle/>
          <a:p>
            <a:pPr eaLnBrk="1" hangingPunct="1"/>
            <a:r>
              <a:rPr lang="en-US"/>
              <a:t>An Initial Algorithm (Greedy)</a:t>
            </a:r>
          </a:p>
        </p:txBody>
      </p:sp>
      <p:sp>
        <p:nvSpPr>
          <p:cNvPr id="446509" name="Rectangle 45"/>
          <p:cNvSpPr>
            <a:spLocks noGrp="1" noChangeArrowheads="1"/>
          </p:cNvSpPr>
          <p:nvPr>
            <p:ph type="body" idx="1"/>
          </p:nvPr>
        </p:nvSpPr>
        <p:spPr>
          <a:xfrm>
            <a:off x="550863" y="1981200"/>
            <a:ext cx="7770812" cy="1284288"/>
          </a:xfrm>
        </p:spPr>
        <p:txBody>
          <a:bodyPr/>
          <a:lstStyle/>
          <a:p>
            <a:pPr marL="0" indent="0" eaLnBrk="1" hangingPunct="1"/>
            <a:r>
              <a:rPr lang="en-US" b="1">
                <a:solidFill>
                  <a:srgbClr val="FF3300"/>
                </a:solidFill>
              </a:rPr>
              <a:t>Simple Idea:</a:t>
            </a:r>
            <a:r>
              <a:rPr lang="en-US"/>
              <a:t>  </a:t>
            </a:r>
          </a:p>
          <a:p>
            <a:pPr lvl="1" eaLnBrk="1" hangingPunct="1"/>
            <a:r>
              <a:rPr lang="en-US"/>
              <a:t> “Sort” the biggest </a:t>
            </a:r>
            <a:r>
              <a:rPr lang="en-US" b="1" i="1"/>
              <a:t>unsorted</a:t>
            </a:r>
            <a:r>
              <a:rPr lang="en-US"/>
              <a:t> pancake first…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65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650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64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64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64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64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64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1" grpId="0" animBg="1"/>
      <p:bldP spid="446477" grpId="0" animBg="1"/>
      <p:bldP spid="446483" grpId="0" animBg="1"/>
      <p:bldP spid="446489" grpId="0" animBg="1"/>
      <p:bldP spid="446495" grpId="0" animBg="1"/>
      <p:bldP spid="446509"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p:spPr>
        <p:txBody>
          <a:bodyPr/>
          <a:lstStyle/>
          <a:p>
            <a:fld id="{6F4A44FA-3333-AF4E-BE52-4668A2A4EE54}" type="slidenum">
              <a:rPr lang="en-GB"/>
              <a:pPr/>
              <a:t>59</a:t>
            </a:fld>
            <a:endParaRPr lang="en-GB" sz="1400">
              <a:solidFill>
                <a:schemeClr val="tx1"/>
              </a:solidFill>
            </a:endParaRPr>
          </a:p>
        </p:txBody>
      </p:sp>
      <p:sp>
        <p:nvSpPr>
          <p:cNvPr id="90115" name="Footer Placeholder 5"/>
          <p:cNvSpPr>
            <a:spLocks noGrp="1"/>
          </p:cNvSpPr>
          <p:nvPr>
            <p:ph type="ftr" sz="quarter" idx="12"/>
          </p:nvPr>
        </p:nvSpPr>
        <p:spPr>
          <a:noFill/>
        </p:spPr>
        <p:txBody>
          <a:bodyPr/>
          <a:lstStyle/>
          <a:p>
            <a:endParaRPr lang="en-GB"/>
          </a:p>
          <a:p>
            <a:endParaRPr lang="en-GB"/>
          </a:p>
        </p:txBody>
      </p:sp>
      <p:sp>
        <p:nvSpPr>
          <p:cNvPr id="447490" name="Text Box 2"/>
          <p:cNvSpPr txBox="1">
            <a:spLocks noChangeArrowheads="1"/>
          </p:cNvSpPr>
          <p:nvPr/>
        </p:nvSpPr>
        <p:spPr bwMode="auto">
          <a:xfrm>
            <a:off x="573088" y="2041525"/>
            <a:ext cx="3248025" cy="476250"/>
          </a:xfrm>
          <a:prstGeom prst="rect">
            <a:avLst/>
          </a:prstGeom>
          <a:noFill/>
          <a:ln w="9525">
            <a:noFill/>
            <a:miter lim="800000"/>
            <a:headEnd/>
            <a:tailEnd/>
          </a:ln>
        </p:spPr>
        <p:txBody>
          <a:bodyPr wrap="none" lIns="91427" tIns="45715" rIns="91427" bIns="45715">
            <a:prstTxWarp prst="textNoShape">
              <a:avLst/>
            </a:prstTxWarp>
            <a:spAutoFit/>
          </a:bodyPr>
          <a:lstStyle/>
          <a:p>
            <a:pPr algn="l" eaLnBrk="1" hangingPunct="1"/>
            <a:r>
              <a:rPr lang="en-US" sz="2500">
                <a:solidFill>
                  <a:srgbClr val="FF3300"/>
                </a:solidFill>
                <a:latin typeface="Arial" pitchFamily="1" charset="0"/>
              </a:rPr>
              <a:t>A Counter Example:</a:t>
            </a:r>
          </a:p>
        </p:txBody>
      </p:sp>
      <p:grpSp>
        <p:nvGrpSpPr>
          <p:cNvPr id="2" name="Group 3"/>
          <p:cNvGrpSpPr>
            <a:grpSpLocks/>
          </p:cNvGrpSpPr>
          <p:nvPr/>
        </p:nvGrpSpPr>
        <p:grpSpPr bwMode="auto">
          <a:xfrm>
            <a:off x="803275" y="2541588"/>
            <a:ext cx="6740525" cy="1406525"/>
            <a:chOff x="562" y="1773"/>
            <a:chExt cx="4714" cy="982"/>
          </a:xfrm>
        </p:grpSpPr>
        <p:sp>
          <p:nvSpPr>
            <p:cNvPr id="90141" name="AutoShape 4"/>
            <p:cNvSpPr>
              <a:spLocks noChangeArrowheads="1"/>
            </p:cNvSpPr>
            <p:nvPr/>
          </p:nvSpPr>
          <p:spPr bwMode="auto">
            <a:xfrm>
              <a:off x="693" y="2276"/>
              <a:ext cx="799"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42" name="AutoShape 5"/>
            <p:cNvSpPr>
              <a:spLocks noChangeArrowheads="1"/>
            </p:cNvSpPr>
            <p:nvPr/>
          </p:nvSpPr>
          <p:spPr bwMode="auto">
            <a:xfrm>
              <a:off x="800" y="2170"/>
              <a:ext cx="586"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43" name="AutoShape 6"/>
            <p:cNvSpPr>
              <a:spLocks noChangeArrowheads="1"/>
            </p:cNvSpPr>
            <p:nvPr/>
          </p:nvSpPr>
          <p:spPr bwMode="auto">
            <a:xfrm>
              <a:off x="906" y="2223"/>
              <a:ext cx="373"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44" name="AutoShape 7"/>
            <p:cNvSpPr>
              <a:spLocks noChangeArrowheads="1"/>
            </p:cNvSpPr>
            <p:nvPr/>
          </p:nvSpPr>
          <p:spPr bwMode="auto">
            <a:xfrm>
              <a:off x="1013" y="2330"/>
              <a:ext cx="16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45" name="Text Box 8"/>
            <p:cNvSpPr txBox="1">
              <a:spLocks noChangeArrowheads="1"/>
            </p:cNvSpPr>
            <p:nvPr/>
          </p:nvSpPr>
          <p:spPr bwMode="auto">
            <a:xfrm>
              <a:off x="562" y="1773"/>
              <a:ext cx="1452" cy="294"/>
            </a:xfrm>
            <a:prstGeom prst="rect">
              <a:avLst/>
            </a:prstGeom>
            <a:noFill/>
            <a:ln w="9525">
              <a:noFill/>
              <a:miter lim="800000"/>
              <a:headEnd/>
              <a:tailEnd/>
            </a:ln>
          </p:spPr>
          <p:txBody>
            <a:bodyPr wrap="none" lIns="91427" tIns="45715" rIns="91427" bIns="45715">
              <a:prstTxWarp prst="textNoShape">
                <a:avLst/>
              </a:prstTxWarp>
              <a:spAutoFit/>
            </a:bodyPr>
            <a:lstStyle/>
            <a:p>
              <a:pPr algn="l" eaLnBrk="1" hangingPunct="1"/>
              <a:r>
                <a:rPr lang="en-US" sz="2200" b="0" i="1">
                  <a:solidFill>
                    <a:srgbClr val="0000FF"/>
                  </a:solidFill>
                  <a:latin typeface="Arial" pitchFamily="1" charset="0"/>
                </a:rPr>
                <a:t>Greedy method</a:t>
              </a:r>
            </a:p>
          </p:txBody>
        </p:sp>
        <p:sp>
          <p:nvSpPr>
            <p:cNvPr id="90146" name="Line 9"/>
            <p:cNvSpPr>
              <a:spLocks noChangeShapeType="1"/>
            </p:cNvSpPr>
            <p:nvPr/>
          </p:nvSpPr>
          <p:spPr bwMode="auto">
            <a:xfrm>
              <a:off x="1652" y="2276"/>
              <a:ext cx="16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47" name="AutoShape 10"/>
            <p:cNvSpPr>
              <a:spLocks noChangeArrowheads="1"/>
            </p:cNvSpPr>
            <p:nvPr/>
          </p:nvSpPr>
          <p:spPr bwMode="auto">
            <a:xfrm flipV="1">
              <a:off x="2025" y="2170"/>
              <a:ext cx="80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48" name="AutoShape 11"/>
            <p:cNvSpPr>
              <a:spLocks noChangeArrowheads="1"/>
            </p:cNvSpPr>
            <p:nvPr/>
          </p:nvSpPr>
          <p:spPr bwMode="auto">
            <a:xfrm flipV="1">
              <a:off x="2132" y="2276"/>
              <a:ext cx="586"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49" name="AutoShape 12"/>
            <p:cNvSpPr>
              <a:spLocks noChangeArrowheads="1"/>
            </p:cNvSpPr>
            <p:nvPr/>
          </p:nvSpPr>
          <p:spPr bwMode="auto">
            <a:xfrm flipV="1">
              <a:off x="2238" y="2223"/>
              <a:ext cx="374"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50" name="AutoShape 13"/>
            <p:cNvSpPr>
              <a:spLocks noChangeArrowheads="1"/>
            </p:cNvSpPr>
            <p:nvPr/>
          </p:nvSpPr>
          <p:spPr bwMode="auto">
            <a:xfrm>
              <a:off x="2345" y="2330"/>
              <a:ext cx="16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51" name="Line 14"/>
            <p:cNvSpPr>
              <a:spLocks noChangeShapeType="1"/>
            </p:cNvSpPr>
            <p:nvPr/>
          </p:nvSpPr>
          <p:spPr bwMode="auto">
            <a:xfrm>
              <a:off x="2931" y="2276"/>
              <a:ext cx="16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52" name="AutoShape 15"/>
            <p:cNvSpPr>
              <a:spLocks noChangeArrowheads="1"/>
            </p:cNvSpPr>
            <p:nvPr/>
          </p:nvSpPr>
          <p:spPr bwMode="auto">
            <a:xfrm>
              <a:off x="3251" y="2330"/>
              <a:ext cx="799"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53" name="AutoShape 16"/>
            <p:cNvSpPr>
              <a:spLocks noChangeArrowheads="1"/>
            </p:cNvSpPr>
            <p:nvPr/>
          </p:nvSpPr>
          <p:spPr bwMode="auto">
            <a:xfrm>
              <a:off x="3358" y="2223"/>
              <a:ext cx="586"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54" name="AutoShape 17"/>
            <p:cNvSpPr>
              <a:spLocks noChangeArrowheads="1"/>
            </p:cNvSpPr>
            <p:nvPr/>
          </p:nvSpPr>
          <p:spPr bwMode="auto">
            <a:xfrm>
              <a:off x="3464" y="2276"/>
              <a:ext cx="373"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55" name="AutoShape 18"/>
            <p:cNvSpPr>
              <a:spLocks noChangeArrowheads="1"/>
            </p:cNvSpPr>
            <p:nvPr/>
          </p:nvSpPr>
          <p:spPr bwMode="auto">
            <a:xfrm flipV="1">
              <a:off x="3571" y="2170"/>
              <a:ext cx="16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56" name="Line 19"/>
            <p:cNvSpPr>
              <a:spLocks noChangeShapeType="1"/>
            </p:cNvSpPr>
            <p:nvPr/>
          </p:nvSpPr>
          <p:spPr bwMode="auto">
            <a:xfrm>
              <a:off x="4157" y="2276"/>
              <a:ext cx="16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57" name="AutoShape 20"/>
            <p:cNvSpPr>
              <a:spLocks noChangeArrowheads="1"/>
            </p:cNvSpPr>
            <p:nvPr/>
          </p:nvSpPr>
          <p:spPr bwMode="auto">
            <a:xfrm>
              <a:off x="4477" y="2330"/>
              <a:ext cx="799"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58" name="AutoShape 21"/>
            <p:cNvSpPr>
              <a:spLocks noChangeArrowheads="1"/>
            </p:cNvSpPr>
            <p:nvPr/>
          </p:nvSpPr>
          <p:spPr bwMode="auto">
            <a:xfrm>
              <a:off x="4583" y="2170"/>
              <a:ext cx="586"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59" name="AutoShape 22"/>
            <p:cNvSpPr>
              <a:spLocks noChangeArrowheads="1"/>
            </p:cNvSpPr>
            <p:nvPr/>
          </p:nvSpPr>
          <p:spPr bwMode="auto">
            <a:xfrm>
              <a:off x="4690" y="2276"/>
              <a:ext cx="373"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60" name="AutoShape 23"/>
            <p:cNvSpPr>
              <a:spLocks noChangeArrowheads="1"/>
            </p:cNvSpPr>
            <p:nvPr/>
          </p:nvSpPr>
          <p:spPr bwMode="auto">
            <a:xfrm flipV="1">
              <a:off x="4796" y="2223"/>
              <a:ext cx="16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61" name="Line 24"/>
            <p:cNvSpPr>
              <a:spLocks noChangeShapeType="1"/>
            </p:cNvSpPr>
            <p:nvPr/>
          </p:nvSpPr>
          <p:spPr bwMode="auto">
            <a:xfrm>
              <a:off x="693" y="2649"/>
              <a:ext cx="16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62" name="AutoShape 25"/>
            <p:cNvSpPr>
              <a:spLocks noChangeArrowheads="1"/>
            </p:cNvSpPr>
            <p:nvPr/>
          </p:nvSpPr>
          <p:spPr bwMode="auto">
            <a:xfrm>
              <a:off x="1013" y="2702"/>
              <a:ext cx="799"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63" name="AutoShape 26"/>
            <p:cNvSpPr>
              <a:spLocks noChangeArrowheads="1"/>
            </p:cNvSpPr>
            <p:nvPr/>
          </p:nvSpPr>
          <p:spPr bwMode="auto">
            <a:xfrm>
              <a:off x="1119" y="2649"/>
              <a:ext cx="587"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64" name="AutoShape 27"/>
            <p:cNvSpPr>
              <a:spLocks noChangeArrowheads="1"/>
            </p:cNvSpPr>
            <p:nvPr/>
          </p:nvSpPr>
          <p:spPr bwMode="auto">
            <a:xfrm>
              <a:off x="1226" y="2542"/>
              <a:ext cx="373"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65" name="AutoShape 28"/>
            <p:cNvSpPr>
              <a:spLocks noChangeArrowheads="1"/>
            </p:cNvSpPr>
            <p:nvPr/>
          </p:nvSpPr>
          <p:spPr bwMode="auto">
            <a:xfrm flipV="1">
              <a:off x="1333" y="2595"/>
              <a:ext cx="159"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66" name="Line 29"/>
            <p:cNvSpPr>
              <a:spLocks noChangeShapeType="1"/>
            </p:cNvSpPr>
            <p:nvPr/>
          </p:nvSpPr>
          <p:spPr bwMode="auto">
            <a:xfrm>
              <a:off x="2079" y="2649"/>
              <a:ext cx="159"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67" name="AutoShape 30"/>
            <p:cNvSpPr>
              <a:spLocks noChangeArrowheads="1"/>
            </p:cNvSpPr>
            <p:nvPr/>
          </p:nvSpPr>
          <p:spPr bwMode="auto">
            <a:xfrm>
              <a:off x="2398" y="2702"/>
              <a:ext cx="80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68" name="AutoShape 31"/>
            <p:cNvSpPr>
              <a:spLocks noChangeArrowheads="1"/>
            </p:cNvSpPr>
            <p:nvPr/>
          </p:nvSpPr>
          <p:spPr bwMode="auto">
            <a:xfrm>
              <a:off x="2505" y="2649"/>
              <a:ext cx="586"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69" name="AutoShape 32"/>
            <p:cNvSpPr>
              <a:spLocks noChangeArrowheads="1"/>
            </p:cNvSpPr>
            <p:nvPr/>
          </p:nvSpPr>
          <p:spPr bwMode="auto">
            <a:xfrm>
              <a:off x="2612" y="2595"/>
              <a:ext cx="373"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70" name="AutoShape 33"/>
            <p:cNvSpPr>
              <a:spLocks noChangeArrowheads="1"/>
            </p:cNvSpPr>
            <p:nvPr/>
          </p:nvSpPr>
          <p:spPr bwMode="auto">
            <a:xfrm flipV="1">
              <a:off x="2718" y="2542"/>
              <a:ext cx="16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34"/>
          <p:cNvGrpSpPr>
            <a:grpSpLocks/>
          </p:cNvGrpSpPr>
          <p:nvPr/>
        </p:nvGrpSpPr>
        <p:grpSpPr bwMode="auto">
          <a:xfrm>
            <a:off x="838200" y="4608513"/>
            <a:ext cx="6392863" cy="1095375"/>
            <a:chOff x="586" y="2998"/>
            <a:chExt cx="4471" cy="764"/>
          </a:xfrm>
        </p:grpSpPr>
        <p:sp>
          <p:nvSpPr>
            <p:cNvPr id="90121" name="Text Box 35"/>
            <p:cNvSpPr txBox="1">
              <a:spLocks noChangeArrowheads="1"/>
            </p:cNvSpPr>
            <p:nvPr/>
          </p:nvSpPr>
          <p:spPr bwMode="auto">
            <a:xfrm>
              <a:off x="586" y="2998"/>
              <a:ext cx="1100" cy="294"/>
            </a:xfrm>
            <a:prstGeom prst="rect">
              <a:avLst/>
            </a:prstGeom>
            <a:noFill/>
            <a:ln w="9525">
              <a:noFill/>
              <a:miter lim="800000"/>
              <a:headEnd/>
              <a:tailEnd/>
            </a:ln>
          </p:spPr>
          <p:txBody>
            <a:bodyPr wrap="none" lIns="91427" tIns="45715" rIns="91427" bIns="45715">
              <a:prstTxWarp prst="textNoShape">
                <a:avLst/>
              </a:prstTxWarp>
              <a:spAutoFit/>
            </a:bodyPr>
            <a:lstStyle/>
            <a:p>
              <a:pPr algn="l" eaLnBrk="1" hangingPunct="1"/>
              <a:r>
                <a:rPr lang="en-US" sz="2200" i="1">
                  <a:solidFill>
                    <a:srgbClr val="FF3300"/>
                  </a:solidFill>
                  <a:latin typeface="Arial" pitchFamily="1" charset="0"/>
                </a:rPr>
                <a:t>Better way</a:t>
              </a:r>
            </a:p>
          </p:txBody>
        </p:sp>
        <p:sp>
          <p:nvSpPr>
            <p:cNvPr id="90122" name="AutoShape 36"/>
            <p:cNvSpPr>
              <a:spLocks noChangeArrowheads="1"/>
            </p:cNvSpPr>
            <p:nvPr/>
          </p:nvSpPr>
          <p:spPr bwMode="auto">
            <a:xfrm flipV="1">
              <a:off x="643" y="3656"/>
              <a:ext cx="799"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23" name="AutoShape 37"/>
            <p:cNvSpPr>
              <a:spLocks noChangeArrowheads="1"/>
            </p:cNvSpPr>
            <p:nvPr/>
          </p:nvSpPr>
          <p:spPr bwMode="auto">
            <a:xfrm flipV="1">
              <a:off x="749" y="3549"/>
              <a:ext cx="586"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24" name="AutoShape 38"/>
            <p:cNvSpPr>
              <a:spLocks noChangeArrowheads="1"/>
            </p:cNvSpPr>
            <p:nvPr/>
          </p:nvSpPr>
          <p:spPr bwMode="auto">
            <a:xfrm flipV="1">
              <a:off x="856" y="3603"/>
              <a:ext cx="373"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25" name="AutoShape 39"/>
            <p:cNvSpPr>
              <a:spLocks noChangeArrowheads="1"/>
            </p:cNvSpPr>
            <p:nvPr/>
          </p:nvSpPr>
          <p:spPr bwMode="auto">
            <a:xfrm>
              <a:off x="962" y="3709"/>
              <a:ext cx="16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26" name="Line 40"/>
            <p:cNvSpPr>
              <a:spLocks noChangeShapeType="1"/>
            </p:cNvSpPr>
            <p:nvPr/>
          </p:nvSpPr>
          <p:spPr bwMode="auto">
            <a:xfrm>
              <a:off x="1549" y="3656"/>
              <a:ext cx="16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27" name="Line 41"/>
            <p:cNvSpPr>
              <a:spLocks noChangeShapeType="1"/>
            </p:cNvSpPr>
            <p:nvPr/>
          </p:nvSpPr>
          <p:spPr bwMode="auto">
            <a:xfrm>
              <a:off x="2774" y="3656"/>
              <a:ext cx="16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28" name="Line 42"/>
            <p:cNvSpPr>
              <a:spLocks noChangeShapeType="1"/>
            </p:cNvSpPr>
            <p:nvPr/>
          </p:nvSpPr>
          <p:spPr bwMode="auto">
            <a:xfrm>
              <a:off x="3938" y="3647"/>
              <a:ext cx="16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29" name="AutoShape 43"/>
            <p:cNvSpPr>
              <a:spLocks noChangeArrowheads="1"/>
            </p:cNvSpPr>
            <p:nvPr/>
          </p:nvSpPr>
          <p:spPr bwMode="auto">
            <a:xfrm>
              <a:off x="4258" y="3700"/>
              <a:ext cx="799"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0" name="AutoShape 44"/>
            <p:cNvSpPr>
              <a:spLocks noChangeArrowheads="1"/>
            </p:cNvSpPr>
            <p:nvPr/>
          </p:nvSpPr>
          <p:spPr bwMode="auto">
            <a:xfrm>
              <a:off x="4365" y="3647"/>
              <a:ext cx="586"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1" name="AutoShape 45"/>
            <p:cNvSpPr>
              <a:spLocks noChangeArrowheads="1"/>
            </p:cNvSpPr>
            <p:nvPr/>
          </p:nvSpPr>
          <p:spPr bwMode="auto">
            <a:xfrm>
              <a:off x="4471" y="3594"/>
              <a:ext cx="373"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2" name="AutoShape 46"/>
            <p:cNvSpPr>
              <a:spLocks noChangeArrowheads="1"/>
            </p:cNvSpPr>
            <p:nvPr/>
          </p:nvSpPr>
          <p:spPr bwMode="auto">
            <a:xfrm flipV="1">
              <a:off x="4578" y="3540"/>
              <a:ext cx="160"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3" name="AutoShape 47"/>
            <p:cNvSpPr>
              <a:spLocks noChangeArrowheads="1"/>
            </p:cNvSpPr>
            <p:nvPr/>
          </p:nvSpPr>
          <p:spPr bwMode="auto">
            <a:xfrm flipV="1">
              <a:off x="1868" y="3656"/>
              <a:ext cx="80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4" name="AutoShape 48"/>
            <p:cNvSpPr>
              <a:spLocks noChangeArrowheads="1"/>
            </p:cNvSpPr>
            <p:nvPr/>
          </p:nvSpPr>
          <p:spPr bwMode="auto">
            <a:xfrm flipV="1">
              <a:off x="1975" y="3603"/>
              <a:ext cx="586"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5" name="AutoShape 49"/>
            <p:cNvSpPr>
              <a:spLocks noChangeArrowheads="1"/>
            </p:cNvSpPr>
            <p:nvPr/>
          </p:nvSpPr>
          <p:spPr bwMode="auto">
            <a:xfrm flipV="1">
              <a:off x="2082" y="3549"/>
              <a:ext cx="373"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6" name="AutoShape 50"/>
            <p:cNvSpPr>
              <a:spLocks noChangeArrowheads="1"/>
            </p:cNvSpPr>
            <p:nvPr/>
          </p:nvSpPr>
          <p:spPr bwMode="auto">
            <a:xfrm>
              <a:off x="2188" y="3709"/>
              <a:ext cx="16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7" name="AutoShape 51"/>
            <p:cNvSpPr>
              <a:spLocks noChangeArrowheads="1"/>
            </p:cNvSpPr>
            <p:nvPr/>
          </p:nvSpPr>
          <p:spPr bwMode="auto">
            <a:xfrm flipV="1">
              <a:off x="3094" y="3603"/>
              <a:ext cx="586"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8" name="AutoShape 52"/>
            <p:cNvSpPr>
              <a:spLocks noChangeArrowheads="1"/>
            </p:cNvSpPr>
            <p:nvPr/>
          </p:nvSpPr>
          <p:spPr bwMode="auto">
            <a:xfrm flipV="1">
              <a:off x="3201" y="3656"/>
              <a:ext cx="373"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39" name="AutoShape 53"/>
            <p:cNvSpPr>
              <a:spLocks noChangeArrowheads="1"/>
            </p:cNvSpPr>
            <p:nvPr/>
          </p:nvSpPr>
          <p:spPr bwMode="auto">
            <a:xfrm>
              <a:off x="3307" y="3709"/>
              <a:ext cx="160" cy="53"/>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0140" name="AutoShape 54"/>
            <p:cNvSpPr>
              <a:spLocks noChangeArrowheads="1"/>
            </p:cNvSpPr>
            <p:nvPr/>
          </p:nvSpPr>
          <p:spPr bwMode="auto">
            <a:xfrm flipV="1">
              <a:off x="2988" y="3549"/>
              <a:ext cx="799" cy="54"/>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sp>
        <p:nvSpPr>
          <p:cNvPr id="90119" name="Rectangle 55"/>
          <p:cNvSpPr>
            <a:spLocks noGrp="1" noChangeArrowheads="1"/>
          </p:cNvSpPr>
          <p:nvPr>
            <p:ph type="title"/>
          </p:nvPr>
        </p:nvSpPr>
        <p:spPr>
          <a:xfrm>
            <a:off x="485775" y="307975"/>
            <a:ext cx="6519863" cy="1144588"/>
          </a:xfrm>
        </p:spPr>
        <p:txBody>
          <a:bodyPr/>
          <a:lstStyle/>
          <a:p>
            <a:pPr eaLnBrk="1" hangingPunct="1"/>
            <a:r>
              <a:rPr lang="en-US"/>
              <a:t>Is Greedy “the best” possible?</a:t>
            </a:r>
          </a:p>
        </p:txBody>
      </p:sp>
      <p:sp>
        <p:nvSpPr>
          <p:cNvPr id="447544" name="Rectangle 56"/>
          <p:cNvSpPr>
            <a:spLocks noGrp="1" noChangeArrowheads="1"/>
          </p:cNvSpPr>
          <p:nvPr>
            <p:ph type="body" idx="1"/>
          </p:nvPr>
        </p:nvSpPr>
        <p:spPr>
          <a:xfrm>
            <a:off x="550863" y="1217613"/>
            <a:ext cx="7770812" cy="585787"/>
          </a:xfrm>
        </p:spPr>
        <p:txBody>
          <a:bodyPr/>
          <a:lstStyle/>
          <a:p>
            <a:pPr marL="0" indent="0" eaLnBrk="1" hangingPunct="1"/>
            <a:r>
              <a:rPr lang="en-US"/>
              <a:t>   Answer:   </a:t>
            </a:r>
            <a:r>
              <a:rPr lang="en-US" b="1"/>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5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544"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Introduction (continued)</a:t>
            </a:r>
          </a:p>
        </p:txBody>
      </p:sp>
      <p:sp>
        <p:nvSpPr>
          <p:cNvPr id="33795" name="Rectangle 3"/>
          <p:cNvSpPr>
            <a:spLocks noGrp="1" noChangeArrowheads="1"/>
          </p:cNvSpPr>
          <p:nvPr>
            <p:ph type="body" idx="1"/>
          </p:nvPr>
        </p:nvSpPr>
        <p:spPr>
          <a:xfrm>
            <a:off x="685800" y="1524000"/>
            <a:ext cx="7696200" cy="4267200"/>
          </a:xfrm>
        </p:spPr>
        <p:txBody>
          <a:bodyPr/>
          <a:lstStyle/>
          <a:p>
            <a:pPr>
              <a:spcBef>
                <a:spcPct val="100000"/>
              </a:spcBef>
            </a:pPr>
            <a:r>
              <a:rPr lang="en-US"/>
              <a:t>Artificial intelligence</a:t>
            </a:r>
            <a:r>
              <a:rPr lang="en-US" sz="2400"/>
              <a:t> can be thought of as </a:t>
            </a:r>
            <a:r>
              <a:rPr lang="en-US" sz="2400" i="1">
                <a:solidFill>
                  <a:srgbClr val="FF3300"/>
                </a:solidFill>
              </a:rPr>
              <a:t>constructing computer models</a:t>
            </a:r>
            <a:r>
              <a:rPr lang="en-US" sz="2400"/>
              <a:t> of human intelligence</a:t>
            </a:r>
          </a:p>
          <a:p>
            <a:pPr>
              <a:spcBef>
                <a:spcPct val="100000"/>
              </a:spcBef>
            </a:pPr>
            <a:r>
              <a:rPr lang="en-US">
                <a:solidFill>
                  <a:srgbClr val="FF3300"/>
                </a:solidFill>
              </a:rPr>
              <a:t>Early attempt: Eliza</a:t>
            </a:r>
            <a:r>
              <a:rPr lang="en-US" sz="2600"/>
              <a:t> (see notes, website)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p:spPr>
        <p:txBody>
          <a:bodyPr/>
          <a:lstStyle/>
          <a:p>
            <a:fld id="{3B04CC0D-6A29-8241-A4E9-2C92845D177F}" type="slidenum">
              <a:rPr lang="en-GB"/>
              <a:pPr/>
              <a:t>60</a:t>
            </a:fld>
            <a:endParaRPr lang="en-GB" sz="1400">
              <a:solidFill>
                <a:schemeClr val="tx1"/>
              </a:solidFill>
            </a:endParaRPr>
          </a:p>
        </p:txBody>
      </p:sp>
      <p:sp>
        <p:nvSpPr>
          <p:cNvPr id="91139" name="Footer Placeholder 5"/>
          <p:cNvSpPr>
            <a:spLocks noGrp="1"/>
          </p:cNvSpPr>
          <p:nvPr>
            <p:ph type="ftr" sz="quarter" idx="12"/>
          </p:nvPr>
        </p:nvSpPr>
        <p:spPr>
          <a:noFill/>
        </p:spPr>
        <p:txBody>
          <a:bodyPr/>
          <a:lstStyle/>
          <a:p>
            <a:endParaRPr lang="en-GB"/>
          </a:p>
          <a:p>
            <a:endParaRPr lang="en-GB"/>
          </a:p>
        </p:txBody>
      </p:sp>
      <p:grpSp>
        <p:nvGrpSpPr>
          <p:cNvPr id="2" name="Group 2"/>
          <p:cNvGrpSpPr>
            <a:grpSpLocks/>
          </p:cNvGrpSpPr>
          <p:nvPr/>
        </p:nvGrpSpPr>
        <p:grpSpPr bwMode="auto">
          <a:xfrm>
            <a:off x="457200" y="312738"/>
            <a:ext cx="8229600" cy="6170612"/>
            <a:chOff x="288" y="144"/>
            <a:chExt cx="5184" cy="3888"/>
          </a:xfrm>
        </p:grpSpPr>
        <p:grpSp>
          <p:nvGrpSpPr>
            <p:cNvPr id="91142" name="Group 3"/>
            <p:cNvGrpSpPr>
              <a:grpSpLocks/>
            </p:cNvGrpSpPr>
            <p:nvPr/>
          </p:nvGrpSpPr>
          <p:grpSpPr bwMode="auto">
            <a:xfrm>
              <a:off x="816" y="2256"/>
              <a:ext cx="720" cy="192"/>
              <a:chOff x="672" y="1920"/>
              <a:chExt cx="720" cy="192"/>
            </a:xfrm>
          </p:grpSpPr>
          <p:sp>
            <p:nvSpPr>
              <p:cNvPr id="91242" name="AutoShape 4"/>
              <p:cNvSpPr>
                <a:spLocks noChangeArrowheads="1"/>
              </p:cNvSpPr>
              <p:nvPr/>
            </p:nvSpPr>
            <p:spPr bwMode="auto">
              <a:xfrm>
                <a:off x="672" y="2016"/>
                <a:ext cx="720" cy="48"/>
              </a:xfrm>
              <a:prstGeom prst="roundRect">
                <a:avLst>
                  <a:gd name="adj" fmla="val 16667"/>
                </a:avLst>
              </a:prstGeom>
              <a:solidFill>
                <a:srgbClr val="333399"/>
              </a:solidFill>
              <a:ln w="9525">
                <a:solidFill>
                  <a:schemeClr val="tx1"/>
                </a:solidFill>
                <a:round/>
                <a:headEnd/>
                <a:tailEnd/>
              </a:ln>
            </p:spPr>
            <p:txBody>
              <a:bodyPr wrap="none" anchor="ctr">
                <a:prstTxWarp prst="textNoShape">
                  <a:avLst/>
                </a:prstTxWarp>
              </a:bodyPr>
              <a:lstStyle/>
              <a:p>
                <a:endParaRPr lang="en-US"/>
              </a:p>
            </p:txBody>
          </p:sp>
          <p:sp>
            <p:nvSpPr>
              <p:cNvPr id="91243" name="AutoShape 5"/>
              <p:cNvSpPr>
                <a:spLocks noChangeArrowheads="1"/>
              </p:cNvSpPr>
              <p:nvPr/>
            </p:nvSpPr>
            <p:spPr bwMode="auto">
              <a:xfrm>
                <a:off x="768" y="1920"/>
                <a:ext cx="528" cy="48"/>
              </a:xfrm>
              <a:prstGeom prst="roundRect">
                <a:avLst>
                  <a:gd name="adj" fmla="val 16667"/>
                </a:avLst>
              </a:prstGeom>
              <a:solidFill>
                <a:srgbClr val="333399"/>
              </a:solidFill>
              <a:ln w="9525">
                <a:solidFill>
                  <a:schemeClr val="tx1"/>
                </a:solidFill>
                <a:round/>
                <a:headEnd/>
                <a:tailEnd/>
              </a:ln>
            </p:spPr>
            <p:txBody>
              <a:bodyPr wrap="none" anchor="ctr">
                <a:prstTxWarp prst="textNoShape">
                  <a:avLst/>
                </a:prstTxWarp>
              </a:bodyPr>
              <a:lstStyle/>
              <a:p>
                <a:endParaRPr lang="en-US"/>
              </a:p>
            </p:txBody>
          </p:sp>
          <p:sp>
            <p:nvSpPr>
              <p:cNvPr id="91244" name="AutoShape 6"/>
              <p:cNvSpPr>
                <a:spLocks noChangeArrowheads="1"/>
              </p:cNvSpPr>
              <p:nvPr/>
            </p:nvSpPr>
            <p:spPr bwMode="auto">
              <a:xfrm>
                <a:off x="864" y="1968"/>
                <a:ext cx="336" cy="48"/>
              </a:xfrm>
              <a:prstGeom prst="roundRect">
                <a:avLst>
                  <a:gd name="adj" fmla="val 16667"/>
                </a:avLst>
              </a:prstGeom>
              <a:solidFill>
                <a:srgbClr val="333399"/>
              </a:solidFill>
              <a:ln w="9525">
                <a:solidFill>
                  <a:schemeClr val="tx1"/>
                </a:solidFill>
                <a:round/>
                <a:headEnd/>
                <a:tailEnd/>
              </a:ln>
            </p:spPr>
            <p:txBody>
              <a:bodyPr wrap="none" anchor="ctr">
                <a:prstTxWarp prst="textNoShape">
                  <a:avLst/>
                </a:prstTxWarp>
              </a:bodyPr>
              <a:lstStyle/>
              <a:p>
                <a:endParaRPr lang="en-US"/>
              </a:p>
            </p:txBody>
          </p:sp>
          <p:sp>
            <p:nvSpPr>
              <p:cNvPr id="91245" name="AutoShape 7"/>
              <p:cNvSpPr>
                <a:spLocks noChangeArrowheads="1"/>
              </p:cNvSpPr>
              <p:nvPr/>
            </p:nvSpPr>
            <p:spPr bwMode="auto">
              <a:xfrm>
                <a:off x="960" y="2064"/>
                <a:ext cx="144" cy="48"/>
              </a:xfrm>
              <a:prstGeom prst="roundRect">
                <a:avLst>
                  <a:gd name="adj" fmla="val 16667"/>
                </a:avLst>
              </a:prstGeom>
              <a:solidFill>
                <a:srgbClr val="333399"/>
              </a:solidFill>
              <a:ln w="9525">
                <a:solidFill>
                  <a:schemeClr val="tx1"/>
                </a:solidFill>
                <a:round/>
                <a:headEnd/>
                <a:tailEnd/>
              </a:ln>
            </p:spPr>
            <p:txBody>
              <a:bodyPr wrap="none" anchor="ctr">
                <a:prstTxWarp prst="textNoShape">
                  <a:avLst/>
                </a:prstTxWarp>
              </a:bodyPr>
              <a:lstStyle/>
              <a:p>
                <a:endParaRPr lang="en-US"/>
              </a:p>
            </p:txBody>
          </p:sp>
        </p:grpSp>
        <p:grpSp>
          <p:nvGrpSpPr>
            <p:cNvPr id="91143" name="Group 8"/>
            <p:cNvGrpSpPr>
              <a:grpSpLocks/>
            </p:cNvGrpSpPr>
            <p:nvPr/>
          </p:nvGrpSpPr>
          <p:grpSpPr bwMode="auto">
            <a:xfrm>
              <a:off x="1152" y="1440"/>
              <a:ext cx="720" cy="192"/>
              <a:chOff x="1344" y="2448"/>
              <a:chExt cx="720" cy="192"/>
            </a:xfrm>
          </p:grpSpPr>
          <p:sp>
            <p:nvSpPr>
              <p:cNvPr id="91238" name="AutoShape 9"/>
              <p:cNvSpPr>
                <a:spLocks noChangeArrowheads="1"/>
              </p:cNvSpPr>
              <p:nvPr/>
            </p:nvSpPr>
            <p:spPr bwMode="auto">
              <a:xfrm flipV="1">
                <a:off x="1344" y="2448"/>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39" name="AutoShape 10"/>
              <p:cNvSpPr>
                <a:spLocks noChangeArrowheads="1"/>
              </p:cNvSpPr>
              <p:nvPr/>
            </p:nvSpPr>
            <p:spPr bwMode="auto">
              <a:xfrm flipV="1">
                <a:off x="1440" y="2544"/>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40" name="AutoShape 11"/>
              <p:cNvSpPr>
                <a:spLocks noChangeArrowheads="1"/>
              </p:cNvSpPr>
              <p:nvPr/>
            </p:nvSpPr>
            <p:spPr bwMode="auto">
              <a:xfrm flipV="1">
                <a:off x="1536" y="2496"/>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41" name="AutoShape 12"/>
              <p:cNvSpPr>
                <a:spLocks noChangeArrowheads="1"/>
              </p:cNvSpPr>
              <p:nvPr/>
            </p:nvSpPr>
            <p:spPr bwMode="auto">
              <a:xfrm>
                <a:off x="1632" y="2592"/>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91144" name="Group 13"/>
            <p:cNvGrpSpPr>
              <a:grpSpLocks/>
            </p:cNvGrpSpPr>
            <p:nvPr/>
          </p:nvGrpSpPr>
          <p:grpSpPr bwMode="auto">
            <a:xfrm flipV="1">
              <a:off x="2400" y="1008"/>
              <a:ext cx="720" cy="192"/>
              <a:chOff x="1344" y="2448"/>
              <a:chExt cx="720" cy="192"/>
            </a:xfrm>
          </p:grpSpPr>
          <p:sp>
            <p:nvSpPr>
              <p:cNvPr id="91234" name="AutoShape 14"/>
              <p:cNvSpPr>
                <a:spLocks noChangeArrowheads="1"/>
              </p:cNvSpPr>
              <p:nvPr/>
            </p:nvSpPr>
            <p:spPr bwMode="auto">
              <a:xfrm flipV="1">
                <a:off x="1344" y="2448"/>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35" name="AutoShape 15"/>
              <p:cNvSpPr>
                <a:spLocks noChangeArrowheads="1"/>
              </p:cNvSpPr>
              <p:nvPr/>
            </p:nvSpPr>
            <p:spPr bwMode="auto">
              <a:xfrm flipV="1">
                <a:off x="1440" y="2544"/>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36" name="AutoShape 16"/>
              <p:cNvSpPr>
                <a:spLocks noChangeArrowheads="1"/>
              </p:cNvSpPr>
              <p:nvPr/>
            </p:nvSpPr>
            <p:spPr bwMode="auto">
              <a:xfrm flipV="1">
                <a:off x="1536" y="2496"/>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37" name="AutoShape 17"/>
              <p:cNvSpPr>
                <a:spLocks noChangeArrowheads="1"/>
              </p:cNvSpPr>
              <p:nvPr/>
            </p:nvSpPr>
            <p:spPr bwMode="auto">
              <a:xfrm>
                <a:off x="1632" y="2592"/>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91145" name="Group 18"/>
            <p:cNvGrpSpPr>
              <a:grpSpLocks/>
            </p:cNvGrpSpPr>
            <p:nvPr/>
          </p:nvGrpSpPr>
          <p:grpSpPr bwMode="auto">
            <a:xfrm>
              <a:off x="2544" y="1824"/>
              <a:ext cx="720" cy="192"/>
              <a:chOff x="3552" y="2448"/>
              <a:chExt cx="720" cy="192"/>
            </a:xfrm>
          </p:grpSpPr>
          <p:sp>
            <p:nvSpPr>
              <p:cNvPr id="91230" name="AutoShape 19"/>
              <p:cNvSpPr>
                <a:spLocks noChangeArrowheads="1"/>
              </p:cNvSpPr>
              <p:nvPr/>
            </p:nvSpPr>
            <p:spPr bwMode="auto">
              <a:xfrm>
                <a:off x="3552" y="2592"/>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31" name="AutoShape 20"/>
              <p:cNvSpPr>
                <a:spLocks noChangeArrowheads="1"/>
              </p:cNvSpPr>
              <p:nvPr/>
            </p:nvSpPr>
            <p:spPr bwMode="auto">
              <a:xfrm>
                <a:off x="3648" y="2448"/>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32" name="AutoShape 21"/>
              <p:cNvSpPr>
                <a:spLocks noChangeArrowheads="1"/>
              </p:cNvSpPr>
              <p:nvPr/>
            </p:nvSpPr>
            <p:spPr bwMode="auto">
              <a:xfrm>
                <a:off x="3744" y="254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33" name="AutoShape 22"/>
              <p:cNvSpPr>
                <a:spLocks noChangeArrowheads="1"/>
              </p:cNvSpPr>
              <p:nvPr/>
            </p:nvSpPr>
            <p:spPr bwMode="auto">
              <a:xfrm flipV="1">
                <a:off x="3840" y="2496"/>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91146" name="Group 23"/>
            <p:cNvGrpSpPr>
              <a:grpSpLocks/>
            </p:cNvGrpSpPr>
            <p:nvPr/>
          </p:nvGrpSpPr>
          <p:grpSpPr bwMode="auto">
            <a:xfrm>
              <a:off x="3264" y="2256"/>
              <a:ext cx="720" cy="192"/>
              <a:chOff x="432" y="2784"/>
              <a:chExt cx="720" cy="192"/>
            </a:xfrm>
          </p:grpSpPr>
          <p:sp>
            <p:nvSpPr>
              <p:cNvPr id="91226" name="AutoShape 24"/>
              <p:cNvSpPr>
                <a:spLocks noChangeArrowheads="1"/>
              </p:cNvSpPr>
              <p:nvPr/>
            </p:nvSpPr>
            <p:spPr bwMode="auto">
              <a:xfrm>
                <a:off x="432" y="2928"/>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27" name="AutoShape 25"/>
              <p:cNvSpPr>
                <a:spLocks noChangeArrowheads="1"/>
              </p:cNvSpPr>
              <p:nvPr/>
            </p:nvSpPr>
            <p:spPr bwMode="auto">
              <a:xfrm>
                <a:off x="528" y="2880"/>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28" name="AutoShape 26"/>
              <p:cNvSpPr>
                <a:spLocks noChangeArrowheads="1"/>
              </p:cNvSpPr>
              <p:nvPr/>
            </p:nvSpPr>
            <p:spPr bwMode="auto">
              <a:xfrm>
                <a:off x="624" y="278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29" name="AutoShape 27"/>
              <p:cNvSpPr>
                <a:spLocks noChangeArrowheads="1"/>
              </p:cNvSpPr>
              <p:nvPr/>
            </p:nvSpPr>
            <p:spPr bwMode="auto">
              <a:xfrm flipV="1">
                <a:off x="720" y="2832"/>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91147" name="Group 28"/>
            <p:cNvGrpSpPr>
              <a:grpSpLocks/>
            </p:cNvGrpSpPr>
            <p:nvPr/>
          </p:nvGrpSpPr>
          <p:grpSpPr bwMode="auto">
            <a:xfrm>
              <a:off x="3456" y="3552"/>
              <a:ext cx="720" cy="192"/>
              <a:chOff x="2640" y="3696"/>
              <a:chExt cx="720" cy="192"/>
            </a:xfrm>
          </p:grpSpPr>
          <p:sp>
            <p:nvSpPr>
              <p:cNvPr id="91222" name="AutoShape 29"/>
              <p:cNvSpPr>
                <a:spLocks noChangeArrowheads="1"/>
              </p:cNvSpPr>
              <p:nvPr/>
            </p:nvSpPr>
            <p:spPr bwMode="auto">
              <a:xfrm>
                <a:off x="2640" y="3840"/>
                <a:ext cx="720" cy="48"/>
              </a:xfrm>
              <a:prstGeom prst="roundRect">
                <a:avLst>
                  <a:gd name="adj" fmla="val 16667"/>
                </a:avLst>
              </a:prstGeom>
              <a:solidFill>
                <a:srgbClr val="99CCFF"/>
              </a:solidFill>
              <a:ln w="9525">
                <a:solidFill>
                  <a:schemeClr val="tx1"/>
                </a:solidFill>
                <a:round/>
                <a:headEnd/>
                <a:tailEnd/>
              </a:ln>
            </p:spPr>
            <p:txBody>
              <a:bodyPr wrap="none" anchor="ctr">
                <a:prstTxWarp prst="textNoShape">
                  <a:avLst/>
                </a:prstTxWarp>
              </a:bodyPr>
              <a:lstStyle/>
              <a:p>
                <a:endParaRPr lang="en-US"/>
              </a:p>
            </p:txBody>
          </p:sp>
          <p:sp>
            <p:nvSpPr>
              <p:cNvPr id="91223" name="AutoShape 30"/>
              <p:cNvSpPr>
                <a:spLocks noChangeArrowheads="1"/>
              </p:cNvSpPr>
              <p:nvPr/>
            </p:nvSpPr>
            <p:spPr bwMode="auto">
              <a:xfrm>
                <a:off x="2736" y="3792"/>
                <a:ext cx="528" cy="48"/>
              </a:xfrm>
              <a:prstGeom prst="roundRect">
                <a:avLst>
                  <a:gd name="adj" fmla="val 16667"/>
                </a:avLst>
              </a:prstGeom>
              <a:solidFill>
                <a:srgbClr val="99CCFF"/>
              </a:solidFill>
              <a:ln w="9525">
                <a:solidFill>
                  <a:schemeClr val="tx1"/>
                </a:solidFill>
                <a:round/>
                <a:headEnd/>
                <a:tailEnd/>
              </a:ln>
            </p:spPr>
            <p:txBody>
              <a:bodyPr wrap="none" anchor="ctr">
                <a:prstTxWarp prst="textNoShape">
                  <a:avLst/>
                </a:prstTxWarp>
              </a:bodyPr>
              <a:lstStyle/>
              <a:p>
                <a:endParaRPr lang="en-US"/>
              </a:p>
            </p:txBody>
          </p:sp>
          <p:sp>
            <p:nvSpPr>
              <p:cNvPr id="91224" name="AutoShape 31"/>
              <p:cNvSpPr>
                <a:spLocks noChangeArrowheads="1"/>
              </p:cNvSpPr>
              <p:nvPr/>
            </p:nvSpPr>
            <p:spPr bwMode="auto">
              <a:xfrm>
                <a:off x="2832" y="3744"/>
                <a:ext cx="336" cy="48"/>
              </a:xfrm>
              <a:prstGeom prst="roundRect">
                <a:avLst>
                  <a:gd name="adj" fmla="val 16667"/>
                </a:avLst>
              </a:prstGeom>
              <a:solidFill>
                <a:srgbClr val="99CCFF"/>
              </a:solidFill>
              <a:ln w="9525">
                <a:solidFill>
                  <a:schemeClr val="tx1"/>
                </a:solidFill>
                <a:round/>
                <a:headEnd/>
                <a:tailEnd/>
              </a:ln>
            </p:spPr>
            <p:txBody>
              <a:bodyPr wrap="none" anchor="ctr">
                <a:prstTxWarp prst="textNoShape">
                  <a:avLst/>
                </a:prstTxWarp>
              </a:bodyPr>
              <a:lstStyle/>
              <a:p>
                <a:endParaRPr lang="en-US"/>
              </a:p>
            </p:txBody>
          </p:sp>
          <p:sp>
            <p:nvSpPr>
              <p:cNvPr id="91225" name="AutoShape 32"/>
              <p:cNvSpPr>
                <a:spLocks noChangeArrowheads="1"/>
              </p:cNvSpPr>
              <p:nvPr/>
            </p:nvSpPr>
            <p:spPr bwMode="auto">
              <a:xfrm flipV="1">
                <a:off x="2928" y="3696"/>
                <a:ext cx="144" cy="48"/>
              </a:xfrm>
              <a:prstGeom prst="roundRect">
                <a:avLst>
                  <a:gd name="adj" fmla="val 16667"/>
                </a:avLst>
              </a:prstGeom>
              <a:solidFill>
                <a:srgbClr val="99CCFF"/>
              </a:solidFill>
              <a:ln w="9525">
                <a:solidFill>
                  <a:schemeClr val="tx1"/>
                </a:solidFill>
                <a:round/>
                <a:headEnd/>
                <a:tailEnd/>
              </a:ln>
            </p:spPr>
            <p:txBody>
              <a:bodyPr wrap="none" anchor="ctr">
                <a:prstTxWarp prst="textNoShape">
                  <a:avLst/>
                </a:prstTxWarp>
              </a:bodyPr>
              <a:lstStyle/>
              <a:p>
                <a:endParaRPr lang="en-US"/>
              </a:p>
            </p:txBody>
          </p:sp>
        </p:grpSp>
        <p:grpSp>
          <p:nvGrpSpPr>
            <p:cNvPr id="91148" name="Group 33"/>
            <p:cNvGrpSpPr>
              <a:grpSpLocks/>
            </p:cNvGrpSpPr>
            <p:nvPr/>
          </p:nvGrpSpPr>
          <p:grpSpPr bwMode="auto">
            <a:xfrm>
              <a:off x="1392" y="2688"/>
              <a:ext cx="720" cy="192"/>
              <a:chOff x="2448" y="3264"/>
              <a:chExt cx="720" cy="192"/>
            </a:xfrm>
          </p:grpSpPr>
          <p:sp>
            <p:nvSpPr>
              <p:cNvPr id="91218" name="AutoShape 34"/>
              <p:cNvSpPr>
                <a:spLocks noChangeArrowheads="1"/>
              </p:cNvSpPr>
              <p:nvPr/>
            </p:nvSpPr>
            <p:spPr bwMode="auto">
              <a:xfrm flipV="1">
                <a:off x="2448" y="3360"/>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19" name="AutoShape 35"/>
              <p:cNvSpPr>
                <a:spLocks noChangeArrowheads="1"/>
              </p:cNvSpPr>
              <p:nvPr/>
            </p:nvSpPr>
            <p:spPr bwMode="auto">
              <a:xfrm flipV="1">
                <a:off x="2544" y="3312"/>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20" name="AutoShape 36"/>
              <p:cNvSpPr>
                <a:spLocks noChangeArrowheads="1"/>
              </p:cNvSpPr>
              <p:nvPr/>
            </p:nvSpPr>
            <p:spPr bwMode="auto">
              <a:xfrm flipV="1">
                <a:off x="2640" y="326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21" name="AutoShape 37"/>
              <p:cNvSpPr>
                <a:spLocks noChangeArrowheads="1"/>
              </p:cNvSpPr>
              <p:nvPr/>
            </p:nvSpPr>
            <p:spPr bwMode="auto">
              <a:xfrm>
                <a:off x="2736" y="3408"/>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91149" name="Group 38"/>
            <p:cNvGrpSpPr>
              <a:grpSpLocks/>
            </p:cNvGrpSpPr>
            <p:nvPr/>
          </p:nvGrpSpPr>
          <p:grpSpPr bwMode="auto">
            <a:xfrm>
              <a:off x="2448" y="3072"/>
              <a:ext cx="720" cy="192"/>
              <a:chOff x="3456" y="3264"/>
              <a:chExt cx="720" cy="192"/>
            </a:xfrm>
          </p:grpSpPr>
          <p:sp>
            <p:nvSpPr>
              <p:cNvPr id="91214" name="AutoShape 39"/>
              <p:cNvSpPr>
                <a:spLocks noChangeArrowheads="1"/>
              </p:cNvSpPr>
              <p:nvPr/>
            </p:nvSpPr>
            <p:spPr bwMode="auto">
              <a:xfrm flipV="1">
                <a:off x="3552" y="3312"/>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15" name="AutoShape 40"/>
              <p:cNvSpPr>
                <a:spLocks noChangeArrowheads="1"/>
              </p:cNvSpPr>
              <p:nvPr/>
            </p:nvSpPr>
            <p:spPr bwMode="auto">
              <a:xfrm flipV="1">
                <a:off x="3648" y="3360"/>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16" name="AutoShape 41"/>
              <p:cNvSpPr>
                <a:spLocks noChangeArrowheads="1"/>
              </p:cNvSpPr>
              <p:nvPr/>
            </p:nvSpPr>
            <p:spPr bwMode="auto">
              <a:xfrm>
                <a:off x="3744" y="3408"/>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17" name="AutoShape 42"/>
              <p:cNvSpPr>
                <a:spLocks noChangeArrowheads="1"/>
              </p:cNvSpPr>
              <p:nvPr/>
            </p:nvSpPr>
            <p:spPr bwMode="auto">
              <a:xfrm flipV="1">
                <a:off x="3456" y="3264"/>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1150" name="AutoShape 43"/>
            <p:cNvCxnSpPr>
              <a:cxnSpLocks noChangeShapeType="1"/>
              <a:stCxn id="91243" idx="0"/>
              <a:endCxn id="91241" idx="2"/>
            </p:cNvCxnSpPr>
            <p:nvPr/>
          </p:nvCxnSpPr>
          <p:spPr bwMode="auto">
            <a:xfrm flipV="1">
              <a:off x="1176" y="1632"/>
              <a:ext cx="336" cy="624"/>
            </a:xfrm>
            <a:prstGeom prst="straightConnector1">
              <a:avLst/>
            </a:prstGeom>
            <a:noFill/>
            <a:ln w="25400">
              <a:solidFill>
                <a:srgbClr val="FF0000"/>
              </a:solidFill>
              <a:round/>
              <a:headEnd/>
              <a:tailEnd/>
            </a:ln>
          </p:spPr>
        </p:cxnSp>
        <p:cxnSp>
          <p:nvCxnSpPr>
            <p:cNvPr id="91151" name="AutoShape 44"/>
            <p:cNvCxnSpPr>
              <a:cxnSpLocks noChangeShapeType="1"/>
              <a:stCxn id="91238" idx="2"/>
              <a:endCxn id="91234" idx="2"/>
            </p:cNvCxnSpPr>
            <p:nvPr/>
          </p:nvCxnSpPr>
          <p:spPr bwMode="auto">
            <a:xfrm flipV="1">
              <a:off x="1512" y="1200"/>
              <a:ext cx="1248" cy="240"/>
            </a:xfrm>
            <a:prstGeom prst="straightConnector1">
              <a:avLst/>
            </a:prstGeom>
            <a:noFill/>
            <a:ln w="25400">
              <a:solidFill>
                <a:srgbClr val="FF0000"/>
              </a:solidFill>
              <a:round/>
              <a:headEnd/>
              <a:tailEnd/>
            </a:ln>
          </p:spPr>
        </p:cxnSp>
        <p:cxnSp>
          <p:nvCxnSpPr>
            <p:cNvPr id="91152" name="AutoShape 45"/>
            <p:cNvCxnSpPr>
              <a:cxnSpLocks noChangeShapeType="1"/>
              <a:stCxn id="91234" idx="2"/>
              <a:endCxn id="91231" idx="0"/>
            </p:cNvCxnSpPr>
            <p:nvPr/>
          </p:nvCxnSpPr>
          <p:spPr bwMode="auto">
            <a:xfrm>
              <a:off x="2760" y="1200"/>
              <a:ext cx="144" cy="624"/>
            </a:xfrm>
            <a:prstGeom prst="straightConnector1">
              <a:avLst/>
            </a:prstGeom>
            <a:noFill/>
            <a:ln w="25400">
              <a:solidFill>
                <a:srgbClr val="FF0000"/>
              </a:solidFill>
              <a:round/>
              <a:headEnd/>
              <a:tailEnd/>
            </a:ln>
          </p:spPr>
        </p:cxnSp>
        <p:cxnSp>
          <p:nvCxnSpPr>
            <p:cNvPr id="91153" name="AutoShape 46"/>
            <p:cNvCxnSpPr>
              <a:cxnSpLocks noChangeShapeType="1"/>
              <a:stCxn id="91216" idx="2"/>
              <a:endCxn id="91225" idx="2"/>
            </p:cNvCxnSpPr>
            <p:nvPr/>
          </p:nvCxnSpPr>
          <p:spPr bwMode="auto">
            <a:xfrm>
              <a:off x="2808" y="3264"/>
              <a:ext cx="1008" cy="288"/>
            </a:xfrm>
            <a:prstGeom prst="straightConnector1">
              <a:avLst/>
            </a:prstGeom>
            <a:noFill/>
            <a:ln w="25400">
              <a:solidFill>
                <a:srgbClr val="FF00FF"/>
              </a:solidFill>
              <a:round/>
              <a:headEnd/>
              <a:tailEnd/>
            </a:ln>
          </p:spPr>
        </p:cxnSp>
        <p:cxnSp>
          <p:nvCxnSpPr>
            <p:cNvPr id="91154" name="AutoShape 47"/>
            <p:cNvCxnSpPr>
              <a:cxnSpLocks noChangeShapeType="1"/>
              <a:stCxn id="91221" idx="2"/>
              <a:endCxn id="91217" idx="2"/>
            </p:cNvCxnSpPr>
            <p:nvPr/>
          </p:nvCxnSpPr>
          <p:spPr bwMode="auto">
            <a:xfrm>
              <a:off x="1752" y="2880"/>
              <a:ext cx="1056" cy="192"/>
            </a:xfrm>
            <a:prstGeom prst="straightConnector1">
              <a:avLst/>
            </a:prstGeom>
            <a:noFill/>
            <a:ln w="25400">
              <a:solidFill>
                <a:srgbClr val="FF00FF"/>
              </a:solidFill>
              <a:round/>
              <a:headEnd/>
              <a:tailEnd/>
            </a:ln>
          </p:spPr>
        </p:cxnSp>
        <p:cxnSp>
          <p:nvCxnSpPr>
            <p:cNvPr id="91155" name="AutoShape 48"/>
            <p:cNvCxnSpPr>
              <a:cxnSpLocks noChangeShapeType="1"/>
              <a:stCxn id="91226" idx="2"/>
              <a:endCxn id="91225" idx="2"/>
            </p:cNvCxnSpPr>
            <p:nvPr/>
          </p:nvCxnSpPr>
          <p:spPr bwMode="auto">
            <a:xfrm>
              <a:off x="3624" y="2448"/>
              <a:ext cx="192" cy="1104"/>
            </a:xfrm>
            <a:prstGeom prst="straightConnector1">
              <a:avLst/>
            </a:prstGeom>
            <a:noFill/>
            <a:ln w="25400">
              <a:solidFill>
                <a:srgbClr val="FF0000"/>
              </a:solidFill>
              <a:round/>
              <a:headEnd/>
              <a:tailEnd/>
            </a:ln>
          </p:spPr>
        </p:cxnSp>
        <p:grpSp>
          <p:nvGrpSpPr>
            <p:cNvPr id="91156" name="Group 49"/>
            <p:cNvGrpSpPr>
              <a:grpSpLocks/>
            </p:cNvGrpSpPr>
            <p:nvPr/>
          </p:nvGrpSpPr>
          <p:grpSpPr bwMode="auto">
            <a:xfrm>
              <a:off x="336" y="1392"/>
              <a:ext cx="720" cy="192"/>
              <a:chOff x="336" y="1392"/>
              <a:chExt cx="720" cy="192"/>
            </a:xfrm>
          </p:grpSpPr>
          <p:sp>
            <p:nvSpPr>
              <p:cNvPr id="91210" name="AutoShape 50"/>
              <p:cNvSpPr>
                <a:spLocks noChangeArrowheads="1"/>
              </p:cNvSpPr>
              <p:nvPr/>
            </p:nvSpPr>
            <p:spPr bwMode="auto">
              <a:xfrm>
                <a:off x="336" y="1440"/>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11" name="AutoShape 51"/>
              <p:cNvSpPr>
                <a:spLocks noChangeArrowheads="1"/>
              </p:cNvSpPr>
              <p:nvPr/>
            </p:nvSpPr>
            <p:spPr bwMode="auto">
              <a:xfrm>
                <a:off x="432" y="1536"/>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12" name="AutoShape 52"/>
              <p:cNvSpPr>
                <a:spLocks noChangeArrowheads="1"/>
              </p:cNvSpPr>
              <p:nvPr/>
            </p:nvSpPr>
            <p:spPr bwMode="auto">
              <a:xfrm>
                <a:off x="528" y="1488"/>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13" name="AutoShape 53"/>
              <p:cNvSpPr>
                <a:spLocks noChangeArrowheads="1"/>
              </p:cNvSpPr>
              <p:nvPr/>
            </p:nvSpPr>
            <p:spPr bwMode="auto">
              <a:xfrm>
                <a:off x="624" y="1392"/>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1157" name="AutoShape 54"/>
            <p:cNvCxnSpPr>
              <a:cxnSpLocks noChangeShapeType="1"/>
              <a:stCxn id="91245" idx="2"/>
              <a:endCxn id="91220" idx="2"/>
            </p:cNvCxnSpPr>
            <p:nvPr/>
          </p:nvCxnSpPr>
          <p:spPr bwMode="auto">
            <a:xfrm>
              <a:off x="1176" y="2448"/>
              <a:ext cx="576" cy="240"/>
            </a:xfrm>
            <a:prstGeom prst="straightConnector1">
              <a:avLst/>
            </a:prstGeom>
            <a:noFill/>
            <a:ln w="25400">
              <a:solidFill>
                <a:srgbClr val="FF00FF"/>
              </a:solidFill>
              <a:round/>
              <a:headEnd/>
              <a:tailEnd/>
            </a:ln>
          </p:spPr>
        </p:cxnSp>
        <p:cxnSp>
          <p:nvCxnSpPr>
            <p:cNvPr id="91158" name="AutoShape 55"/>
            <p:cNvCxnSpPr>
              <a:cxnSpLocks noChangeShapeType="1"/>
              <a:stCxn id="91243" idx="0"/>
              <a:endCxn id="91211" idx="2"/>
            </p:cNvCxnSpPr>
            <p:nvPr/>
          </p:nvCxnSpPr>
          <p:spPr bwMode="auto">
            <a:xfrm flipH="1" flipV="1">
              <a:off x="696" y="1584"/>
              <a:ext cx="480" cy="672"/>
            </a:xfrm>
            <a:prstGeom prst="straightConnector1">
              <a:avLst/>
            </a:prstGeom>
            <a:noFill/>
            <a:ln w="9525">
              <a:solidFill>
                <a:schemeClr val="tx1"/>
              </a:solidFill>
              <a:round/>
              <a:headEnd/>
              <a:tailEnd/>
            </a:ln>
          </p:spPr>
        </p:cxnSp>
        <p:grpSp>
          <p:nvGrpSpPr>
            <p:cNvPr id="91159" name="Group 56"/>
            <p:cNvGrpSpPr>
              <a:grpSpLocks/>
            </p:cNvGrpSpPr>
            <p:nvPr/>
          </p:nvGrpSpPr>
          <p:grpSpPr bwMode="auto">
            <a:xfrm>
              <a:off x="3888" y="480"/>
              <a:ext cx="720" cy="192"/>
              <a:chOff x="2784" y="1056"/>
              <a:chExt cx="720" cy="192"/>
            </a:xfrm>
          </p:grpSpPr>
          <p:sp>
            <p:nvSpPr>
              <p:cNvPr id="91206" name="AutoShape 57"/>
              <p:cNvSpPr>
                <a:spLocks noChangeArrowheads="1"/>
              </p:cNvSpPr>
              <p:nvPr/>
            </p:nvSpPr>
            <p:spPr bwMode="auto">
              <a:xfrm>
                <a:off x="2784" y="1200"/>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07" name="AutoShape 58"/>
              <p:cNvSpPr>
                <a:spLocks noChangeArrowheads="1"/>
              </p:cNvSpPr>
              <p:nvPr/>
            </p:nvSpPr>
            <p:spPr bwMode="auto">
              <a:xfrm>
                <a:off x="2880" y="1104"/>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08" name="AutoShape 59"/>
              <p:cNvSpPr>
                <a:spLocks noChangeArrowheads="1"/>
              </p:cNvSpPr>
              <p:nvPr/>
            </p:nvSpPr>
            <p:spPr bwMode="auto">
              <a:xfrm>
                <a:off x="2976" y="1056"/>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09" name="AutoShape 60"/>
              <p:cNvSpPr>
                <a:spLocks noChangeArrowheads="1"/>
              </p:cNvSpPr>
              <p:nvPr/>
            </p:nvSpPr>
            <p:spPr bwMode="auto">
              <a:xfrm flipV="1">
                <a:off x="3072" y="1152"/>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1160" name="AutoShape 61"/>
            <p:cNvCxnSpPr>
              <a:cxnSpLocks noChangeShapeType="1"/>
              <a:stCxn id="91206" idx="2"/>
              <a:endCxn id="91237" idx="2"/>
            </p:cNvCxnSpPr>
            <p:nvPr/>
          </p:nvCxnSpPr>
          <p:spPr bwMode="auto">
            <a:xfrm flipH="1">
              <a:off x="2760" y="672"/>
              <a:ext cx="1488" cy="336"/>
            </a:xfrm>
            <a:prstGeom prst="straightConnector1">
              <a:avLst/>
            </a:prstGeom>
            <a:noFill/>
            <a:ln w="9525">
              <a:solidFill>
                <a:schemeClr val="tx1"/>
              </a:solidFill>
              <a:round/>
              <a:headEnd/>
              <a:tailEnd/>
            </a:ln>
          </p:spPr>
        </p:cxnSp>
        <p:cxnSp>
          <p:nvCxnSpPr>
            <p:cNvPr id="91161" name="AutoShape 62"/>
            <p:cNvCxnSpPr>
              <a:cxnSpLocks noChangeShapeType="1"/>
              <a:stCxn id="91230" idx="2"/>
              <a:endCxn id="91228" idx="0"/>
            </p:cNvCxnSpPr>
            <p:nvPr/>
          </p:nvCxnSpPr>
          <p:spPr bwMode="auto">
            <a:xfrm>
              <a:off x="2904" y="2016"/>
              <a:ext cx="720" cy="240"/>
            </a:xfrm>
            <a:prstGeom prst="straightConnector1">
              <a:avLst/>
            </a:prstGeom>
            <a:noFill/>
            <a:ln w="25400">
              <a:solidFill>
                <a:srgbClr val="FF0000"/>
              </a:solidFill>
              <a:round/>
              <a:headEnd/>
              <a:tailEnd/>
            </a:ln>
          </p:spPr>
        </p:cxnSp>
        <p:grpSp>
          <p:nvGrpSpPr>
            <p:cNvPr id="91162" name="Group 63"/>
            <p:cNvGrpSpPr>
              <a:grpSpLocks/>
            </p:cNvGrpSpPr>
            <p:nvPr/>
          </p:nvGrpSpPr>
          <p:grpSpPr bwMode="auto">
            <a:xfrm>
              <a:off x="1584" y="1920"/>
              <a:ext cx="720" cy="192"/>
              <a:chOff x="1152" y="1680"/>
              <a:chExt cx="720" cy="192"/>
            </a:xfrm>
          </p:grpSpPr>
          <p:sp>
            <p:nvSpPr>
              <p:cNvPr id="91202" name="AutoShape 64"/>
              <p:cNvSpPr>
                <a:spLocks noChangeArrowheads="1"/>
              </p:cNvSpPr>
              <p:nvPr/>
            </p:nvSpPr>
            <p:spPr bwMode="auto">
              <a:xfrm flipV="1">
                <a:off x="1152" y="1728"/>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03" name="AutoShape 65"/>
              <p:cNvSpPr>
                <a:spLocks noChangeArrowheads="1"/>
              </p:cNvSpPr>
              <p:nvPr/>
            </p:nvSpPr>
            <p:spPr bwMode="auto">
              <a:xfrm flipV="1">
                <a:off x="1248" y="1776"/>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04" name="AutoShape 66"/>
              <p:cNvSpPr>
                <a:spLocks noChangeArrowheads="1"/>
              </p:cNvSpPr>
              <p:nvPr/>
            </p:nvSpPr>
            <p:spPr bwMode="auto">
              <a:xfrm flipV="1">
                <a:off x="1344" y="1680"/>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05" name="AutoShape 67"/>
              <p:cNvSpPr>
                <a:spLocks noChangeArrowheads="1"/>
              </p:cNvSpPr>
              <p:nvPr/>
            </p:nvSpPr>
            <p:spPr bwMode="auto">
              <a:xfrm>
                <a:off x="1440" y="1824"/>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1163" name="AutoShape 68"/>
            <p:cNvCxnSpPr>
              <a:cxnSpLocks noChangeShapeType="1"/>
              <a:stCxn id="91204" idx="2"/>
              <a:endCxn id="91241" idx="2"/>
            </p:cNvCxnSpPr>
            <p:nvPr/>
          </p:nvCxnSpPr>
          <p:spPr bwMode="auto">
            <a:xfrm flipH="1" flipV="1">
              <a:off x="1512" y="1632"/>
              <a:ext cx="432" cy="288"/>
            </a:xfrm>
            <a:prstGeom prst="straightConnector1">
              <a:avLst/>
            </a:prstGeom>
            <a:noFill/>
            <a:ln w="9525">
              <a:solidFill>
                <a:schemeClr val="tx1"/>
              </a:solidFill>
              <a:round/>
              <a:headEnd/>
              <a:tailEnd/>
            </a:ln>
          </p:spPr>
        </p:cxnSp>
        <p:grpSp>
          <p:nvGrpSpPr>
            <p:cNvPr id="91164" name="Group 69"/>
            <p:cNvGrpSpPr>
              <a:grpSpLocks/>
            </p:cNvGrpSpPr>
            <p:nvPr/>
          </p:nvGrpSpPr>
          <p:grpSpPr bwMode="auto">
            <a:xfrm flipV="1">
              <a:off x="3408" y="1392"/>
              <a:ext cx="720" cy="192"/>
              <a:chOff x="3552" y="2448"/>
              <a:chExt cx="720" cy="192"/>
            </a:xfrm>
          </p:grpSpPr>
          <p:sp>
            <p:nvSpPr>
              <p:cNvPr id="91198" name="AutoShape 70"/>
              <p:cNvSpPr>
                <a:spLocks noChangeArrowheads="1"/>
              </p:cNvSpPr>
              <p:nvPr/>
            </p:nvSpPr>
            <p:spPr bwMode="auto">
              <a:xfrm>
                <a:off x="3552" y="2592"/>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99" name="AutoShape 71"/>
              <p:cNvSpPr>
                <a:spLocks noChangeArrowheads="1"/>
              </p:cNvSpPr>
              <p:nvPr/>
            </p:nvSpPr>
            <p:spPr bwMode="auto">
              <a:xfrm>
                <a:off x="3648" y="2448"/>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00" name="AutoShape 72"/>
              <p:cNvSpPr>
                <a:spLocks noChangeArrowheads="1"/>
              </p:cNvSpPr>
              <p:nvPr/>
            </p:nvSpPr>
            <p:spPr bwMode="auto">
              <a:xfrm>
                <a:off x="3744" y="254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201" name="AutoShape 73"/>
              <p:cNvSpPr>
                <a:spLocks noChangeArrowheads="1"/>
              </p:cNvSpPr>
              <p:nvPr/>
            </p:nvSpPr>
            <p:spPr bwMode="auto">
              <a:xfrm flipV="1">
                <a:off x="3840" y="2496"/>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1165" name="AutoShape 74"/>
            <p:cNvCxnSpPr>
              <a:cxnSpLocks noChangeShapeType="1"/>
              <a:stCxn id="91231" idx="0"/>
              <a:endCxn id="91199" idx="0"/>
            </p:cNvCxnSpPr>
            <p:nvPr/>
          </p:nvCxnSpPr>
          <p:spPr bwMode="auto">
            <a:xfrm flipV="1">
              <a:off x="2904" y="1584"/>
              <a:ext cx="864" cy="240"/>
            </a:xfrm>
            <a:prstGeom prst="straightConnector1">
              <a:avLst/>
            </a:prstGeom>
            <a:noFill/>
            <a:ln w="9525">
              <a:solidFill>
                <a:schemeClr val="tx1"/>
              </a:solidFill>
              <a:round/>
              <a:headEnd/>
              <a:tailEnd/>
            </a:ln>
          </p:spPr>
        </p:cxnSp>
        <p:grpSp>
          <p:nvGrpSpPr>
            <p:cNvPr id="91166" name="Group 75"/>
            <p:cNvGrpSpPr>
              <a:grpSpLocks/>
            </p:cNvGrpSpPr>
            <p:nvPr/>
          </p:nvGrpSpPr>
          <p:grpSpPr bwMode="auto">
            <a:xfrm flipV="1">
              <a:off x="3888" y="2832"/>
              <a:ext cx="720" cy="192"/>
              <a:chOff x="432" y="2784"/>
              <a:chExt cx="720" cy="192"/>
            </a:xfrm>
          </p:grpSpPr>
          <p:sp>
            <p:nvSpPr>
              <p:cNvPr id="91194" name="AutoShape 76"/>
              <p:cNvSpPr>
                <a:spLocks noChangeArrowheads="1"/>
              </p:cNvSpPr>
              <p:nvPr/>
            </p:nvSpPr>
            <p:spPr bwMode="auto">
              <a:xfrm flipV="1">
                <a:off x="432" y="2928"/>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95" name="AutoShape 77"/>
              <p:cNvSpPr>
                <a:spLocks noChangeArrowheads="1"/>
              </p:cNvSpPr>
              <p:nvPr/>
            </p:nvSpPr>
            <p:spPr bwMode="auto">
              <a:xfrm>
                <a:off x="528" y="2880"/>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96" name="AutoShape 78"/>
              <p:cNvSpPr>
                <a:spLocks noChangeArrowheads="1"/>
              </p:cNvSpPr>
              <p:nvPr/>
            </p:nvSpPr>
            <p:spPr bwMode="auto">
              <a:xfrm>
                <a:off x="624" y="278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97" name="AutoShape 79"/>
              <p:cNvSpPr>
                <a:spLocks noChangeArrowheads="1"/>
              </p:cNvSpPr>
              <p:nvPr/>
            </p:nvSpPr>
            <p:spPr bwMode="auto">
              <a:xfrm flipV="1">
                <a:off x="720" y="2832"/>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1167" name="AutoShape 80"/>
            <p:cNvCxnSpPr>
              <a:cxnSpLocks noChangeShapeType="1"/>
              <a:stCxn id="91226" idx="2"/>
              <a:endCxn id="91194" idx="0"/>
            </p:cNvCxnSpPr>
            <p:nvPr/>
          </p:nvCxnSpPr>
          <p:spPr bwMode="auto">
            <a:xfrm>
              <a:off x="3624" y="2448"/>
              <a:ext cx="624" cy="384"/>
            </a:xfrm>
            <a:prstGeom prst="straightConnector1">
              <a:avLst/>
            </a:prstGeom>
            <a:noFill/>
            <a:ln w="9525">
              <a:solidFill>
                <a:schemeClr val="tx1"/>
              </a:solidFill>
              <a:round/>
              <a:headEnd/>
              <a:tailEnd/>
            </a:ln>
          </p:spPr>
        </p:cxnSp>
        <p:grpSp>
          <p:nvGrpSpPr>
            <p:cNvPr id="91168" name="Group 81"/>
            <p:cNvGrpSpPr>
              <a:grpSpLocks/>
            </p:cNvGrpSpPr>
            <p:nvPr/>
          </p:nvGrpSpPr>
          <p:grpSpPr bwMode="auto">
            <a:xfrm flipV="1">
              <a:off x="672" y="3216"/>
              <a:ext cx="720" cy="192"/>
              <a:chOff x="2448" y="3264"/>
              <a:chExt cx="720" cy="192"/>
            </a:xfrm>
          </p:grpSpPr>
          <p:sp>
            <p:nvSpPr>
              <p:cNvPr id="91190" name="AutoShape 82"/>
              <p:cNvSpPr>
                <a:spLocks noChangeArrowheads="1"/>
              </p:cNvSpPr>
              <p:nvPr/>
            </p:nvSpPr>
            <p:spPr bwMode="auto">
              <a:xfrm flipV="1">
                <a:off x="2448" y="3360"/>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91" name="AutoShape 83"/>
              <p:cNvSpPr>
                <a:spLocks noChangeArrowheads="1"/>
              </p:cNvSpPr>
              <p:nvPr/>
            </p:nvSpPr>
            <p:spPr bwMode="auto">
              <a:xfrm flipV="1">
                <a:off x="2544" y="3312"/>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92" name="AutoShape 84"/>
              <p:cNvSpPr>
                <a:spLocks noChangeArrowheads="1"/>
              </p:cNvSpPr>
              <p:nvPr/>
            </p:nvSpPr>
            <p:spPr bwMode="auto">
              <a:xfrm flipV="1">
                <a:off x="2640" y="326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93" name="AutoShape 85"/>
              <p:cNvSpPr>
                <a:spLocks noChangeArrowheads="1"/>
              </p:cNvSpPr>
              <p:nvPr/>
            </p:nvSpPr>
            <p:spPr bwMode="auto">
              <a:xfrm>
                <a:off x="2736" y="3408"/>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1169" name="AutoShape 86"/>
            <p:cNvCxnSpPr>
              <a:cxnSpLocks noChangeShapeType="1"/>
              <a:stCxn id="91221" idx="2"/>
              <a:endCxn id="91193" idx="2"/>
            </p:cNvCxnSpPr>
            <p:nvPr/>
          </p:nvCxnSpPr>
          <p:spPr bwMode="auto">
            <a:xfrm flipH="1">
              <a:off x="1032" y="2880"/>
              <a:ext cx="720" cy="336"/>
            </a:xfrm>
            <a:prstGeom prst="straightConnector1">
              <a:avLst/>
            </a:prstGeom>
            <a:noFill/>
            <a:ln w="9525">
              <a:solidFill>
                <a:schemeClr val="tx1"/>
              </a:solidFill>
              <a:round/>
              <a:headEnd/>
              <a:tailEnd/>
            </a:ln>
          </p:spPr>
        </p:cxnSp>
        <p:grpSp>
          <p:nvGrpSpPr>
            <p:cNvPr id="91170" name="Group 87"/>
            <p:cNvGrpSpPr>
              <a:grpSpLocks/>
            </p:cNvGrpSpPr>
            <p:nvPr/>
          </p:nvGrpSpPr>
          <p:grpSpPr bwMode="auto">
            <a:xfrm>
              <a:off x="2496" y="2448"/>
              <a:ext cx="720" cy="192"/>
              <a:chOff x="2160" y="3312"/>
              <a:chExt cx="720" cy="192"/>
            </a:xfrm>
          </p:grpSpPr>
          <p:sp>
            <p:nvSpPr>
              <p:cNvPr id="91186" name="AutoShape 88"/>
              <p:cNvSpPr>
                <a:spLocks noChangeArrowheads="1"/>
              </p:cNvSpPr>
              <p:nvPr/>
            </p:nvSpPr>
            <p:spPr bwMode="auto">
              <a:xfrm flipV="1">
                <a:off x="2256" y="3312"/>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87" name="AutoShape 89"/>
              <p:cNvSpPr>
                <a:spLocks noChangeArrowheads="1"/>
              </p:cNvSpPr>
              <p:nvPr/>
            </p:nvSpPr>
            <p:spPr bwMode="auto">
              <a:xfrm flipV="1">
                <a:off x="2352" y="3408"/>
                <a:ext cx="336" cy="48"/>
              </a:xfrm>
              <a:prstGeom prst="roundRect">
                <a:avLst>
                  <a:gd name="adj" fmla="val 16667"/>
                </a:avLst>
              </a:prstGeom>
              <a:solidFill>
                <a:srgbClr val="FFCC99"/>
              </a:solidFill>
              <a:ln w="9525">
                <a:solidFill>
                  <a:schemeClr val="tx1"/>
                </a:solidFill>
                <a:round/>
                <a:headEnd/>
                <a:tailEnd/>
              </a:ln>
            </p:spPr>
            <p:txBody>
              <a:bodyPr rot="10800000" wrap="none" lIns="91434" tIns="45717" rIns="91434" bIns="45717" anchor="ctr">
                <a:prstTxWarp prst="textNoShape">
                  <a:avLst/>
                </a:prstTxWarp>
              </a:bodyPr>
              <a:lstStyle/>
              <a:p>
                <a:pPr eaLnBrk="1" hangingPunct="1"/>
                <a:endParaRPr lang="zh-CN" altLang="en-US" b="0">
                  <a:latin typeface="Arial" pitchFamily="1" charset="0"/>
                  <a:ea typeface="SimSun" pitchFamily="2" charset="-122"/>
                  <a:cs typeface="SimSun" pitchFamily="2" charset="-122"/>
                </a:endParaRPr>
              </a:p>
            </p:txBody>
          </p:sp>
          <p:sp>
            <p:nvSpPr>
              <p:cNvPr id="91188" name="AutoShape 90"/>
              <p:cNvSpPr>
                <a:spLocks noChangeArrowheads="1"/>
              </p:cNvSpPr>
              <p:nvPr/>
            </p:nvSpPr>
            <p:spPr bwMode="auto">
              <a:xfrm>
                <a:off x="2448" y="3456"/>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89" name="AutoShape 91"/>
              <p:cNvSpPr>
                <a:spLocks noChangeArrowheads="1"/>
              </p:cNvSpPr>
              <p:nvPr/>
            </p:nvSpPr>
            <p:spPr bwMode="auto">
              <a:xfrm flipV="1">
                <a:off x="2160" y="3360"/>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1171" name="AutoShape 92"/>
            <p:cNvCxnSpPr>
              <a:cxnSpLocks noChangeShapeType="1"/>
              <a:stCxn id="91217" idx="2"/>
              <a:endCxn id="91188" idx="2"/>
            </p:cNvCxnSpPr>
            <p:nvPr/>
          </p:nvCxnSpPr>
          <p:spPr bwMode="auto">
            <a:xfrm flipV="1">
              <a:off x="2808" y="2640"/>
              <a:ext cx="48" cy="432"/>
            </a:xfrm>
            <a:prstGeom prst="straightConnector1">
              <a:avLst/>
            </a:prstGeom>
            <a:noFill/>
            <a:ln w="9525">
              <a:solidFill>
                <a:schemeClr val="tx1"/>
              </a:solidFill>
              <a:round/>
              <a:headEnd/>
              <a:tailEnd/>
            </a:ln>
          </p:spPr>
        </p:cxnSp>
        <p:grpSp>
          <p:nvGrpSpPr>
            <p:cNvPr id="91172" name="Group 93"/>
            <p:cNvGrpSpPr>
              <a:grpSpLocks/>
            </p:cNvGrpSpPr>
            <p:nvPr/>
          </p:nvGrpSpPr>
          <p:grpSpPr bwMode="auto">
            <a:xfrm>
              <a:off x="4704" y="2976"/>
              <a:ext cx="720" cy="192"/>
              <a:chOff x="4464" y="3936"/>
              <a:chExt cx="720" cy="192"/>
            </a:xfrm>
          </p:grpSpPr>
          <p:sp>
            <p:nvSpPr>
              <p:cNvPr id="91182" name="AutoShape 94"/>
              <p:cNvSpPr>
                <a:spLocks noChangeArrowheads="1"/>
              </p:cNvSpPr>
              <p:nvPr/>
            </p:nvSpPr>
            <p:spPr bwMode="auto">
              <a:xfrm>
                <a:off x="4464" y="4080"/>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83" name="AutoShape 95"/>
              <p:cNvSpPr>
                <a:spLocks noChangeArrowheads="1"/>
              </p:cNvSpPr>
              <p:nvPr/>
            </p:nvSpPr>
            <p:spPr bwMode="auto">
              <a:xfrm>
                <a:off x="4560" y="3936"/>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84" name="AutoShape 96"/>
              <p:cNvSpPr>
                <a:spLocks noChangeArrowheads="1"/>
              </p:cNvSpPr>
              <p:nvPr/>
            </p:nvSpPr>
            <p:spPr bwMode="auto">
              <a:xfrm>
                <a:off x="4656" y="398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1185" name="AutoShape 97"/>
              <p:cNvSpPr>
                <a:spLocks noChangeArrowheads="1"/>
              </p:cNvSpPr>
              <p:nvPr/>
            </p:nvSpPr>
            <p:spPr bwMode="auto">
              <a:xfrm flipV="1">
                <a:off x="4752" y="4032"/>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1173" name="AutoShape 98"/>
            <p:cNvCxnSpPr>
              <a:cxnSpLocks noChangeShapeType="1"/>
              <a:stCxn id="91182" idx="2"/>
              <a:endCxn id="91225" idx="2"/>
            </p:cNvCxnSpPr>
            <p:nvPr/>
          </p:nvCxnSpPr>
          <p:spPr bwMode="auto">
            <a:xfrm flipH="1">
              <a:off x="3816" y="3168"/>
              <a:ext cx="1248" cy="384"/>
            </a:xfrm>
            <a:prstGeom prst="straightConnector1">
              <a:avLst/>
            </a:prstGeom>
            <a:noFill/>
            <a:ln w="9525">
              <a:solidFill>
                <a:schemeClr val="tx1"/>
              </a:solidFill>
              <a:round/>
              <a:headEnd/>
              <a:tailEnd/>
            </a:ln>
          </p:spPr>
        </p:cxnSp>
        <p:cxnSp>
          <p:nvCxnSpPr>
            <p:cNvPr id="91174" name="AutoShape 99"/>
            <p:cNvCxnSpPr>
              <a:cxnSpLocks noChangeShapeType="1"/>
              <a:stCxn id="91205" idx="2"/>
              <a:endCxn id="91186" idx="2"/>
            </p:cNvCxnSpPr>
            <p:nvPr/>
          </p:nvCxnSpPr>
          <p:spPr bwMode="auto">
            <a:xfrm>
              <a:off x="1944" y="2112"/>
              <a:ext cx="912" cy="336"/>
            </a:xfrm>
            <a:prstGeom prst="straightConnector1">
              <a:avLst/>
            </a:prstGeom>
            <a:noFill/>
            <a:ln w="9525">
              <a:solidFill>
                <a:schemeClr val="tx1"/>
              </a:solidFill>
              <a:round/>
              <a:headEnd/>
              <a:tailEnd/>
            </a:ln>
          </p:spPr>
        </p:cxnSp>
        <p:cxnSp>
          <p:nvCxnSpPr>
            <p:cNvPr id="91175" name="AutoShape 100"/>
            <p:cNvCxnSpPr>
              <a:cxnSpLocks noChangeShapeType="1"/>
              <a:stCxn id="91206" idx="2"/>
              <a:endCxn id="91183" idx="0"/>
            </p:cNvCxnSpPr>
            <p:nvPr/>
          </p:nvCxnSpPr>
          <p:spPr bwMode="auto">
            <a:xfrm>
              <a:off x="4248" y="672"/>
              <a:ext cx="816" cy="2304"/>
            </a:xfrm>
            <a:prstGeom prst="straightConnector1">
              <a:avLst/>
            </a:prstGeom>
            <a:noFill/>
            <a:ln w="9525">
              <a:solidFill>
                <a:schemeClr val="tx1"/>
              </a:solidFill>
              <a:round/>
              <a:headEnd/>
              <a:tailEnd/>
            </a:ln>
          </p:spPr>
        </p:cxnSp>
        <p:cxnSp>
          <p:nvCxnSpPr>
            <p:cNvPr id="91176" name="AutoShape 101"/>
            <p:cNvCxnSpPr>
              <a:cxnSpLocks noChangeShapeType="1"/>
              <a:stCxn id="91192" idx="2"/>
            </p:cNvCxnSpPr>
            <p:nvPr/>
          </p:nvCxnSpPr>
          <p:spPr bwMode="auto">
            <a:xfrm>
              <a:off x="1032" y="3408"/>
              <a:ext cx="24" cy="624"/>
            </a:xfrm>
            <a:prstGeom prst="straightConnector1">
              <a:avLst/>
            </a:prstGeom>
            <a:noFill/>
            <a:ln w="9525">
              <a:solidFill>
                <a:schemeClr val="tx1"/>
              </a:solidFill>
              <a:prstDash val="dash"/>
              <a:round/>
              <a:headEnd/>
              <a:tailEnd/>
            </a:ln>
          </p:spPr>
        </p:cxnSp>
        <p:cxnSp>
          <p:nvCxnSpPr>
            <p:cNvPr id="91177" name="AutoShape 102"/>
            <p:cNvCxnSpPr>
              <a:cxnSpLocks noChangeShapeType="1"/>
              <a:stCxn id="91192" idx="2"/>
            </p:cNvCxnSpPr>
            <p:nvPr/>
          </p:nvCxnSpPr>
          <p:spPr bwMode="auto">
            <a:xfrm flipH="1">
              <a:off x="288" y="3408"/>
              <a:ext cx="744" cy="288"/>
            </a:xfrm>
            <a:prstGeom prst="straightConnector1">
              <a:avLst/>
            </a:prstGeom>
            <a:noFill/>
            <a:ln w="9525">
              <a:solidFill>
                <a:schemeClr val="tx1"/>
              </a:solidFill>
              <a:prstDash val="dash"/>
              <a:round/>
              <a:headEnd/>
              <a:tailEnd/>
            </a:ln>
          </p:spPr>
        </p:cxnSp>
        <p:cxnSp>
          <p:nvCxnSpPr>
            <p:cNvPr id="91178" name="AutoShape 103"/>
            <p:cNvCxnSpPr>
              <a:cxnSpLocks noChangeShapeType="1"/>
              <a:stCxn id="91213" idx="0"/>
            </p:cNvCxnSpPr>
            <p:nvPr/>
          </p:nvCxnSpPr>
          <p:spPr bwMode="auto">
            <a:xfrm flipH="1" flipV="1">
              <a:off x="288" y="816"/>
              <a:ext cx="408" cy="576"/>
            </a:xfrm>
            <a:prstGeom prst="straightConnector1">
              <a:avLst/>
            </a:prstGeom>
            <a:noFill/>
            <a:ln w="9525">
              <a:solidFill>
                <a:schemeClr val="tx1"/>
              </a:solidFill>
              <a:prstDash val="dash"/>
              <a:round/>
              <a:headEnd/>
              <a:tailEnd/>
            </a:ln>
          </p:spPr>
        </p:cxnSp>
        <p:cxnSp>
          <p:nvCxnSpPr>
            <p:cNvPr id="91179" name="AutoShape 104"/>
            <p:cNvCxnSpPr>
              <a:cxnSpLocks noChangeShapeType="1"/>
              <a:stCxn id="91213" idx="0"/>
            </p:cNvCxnSpPr>
            <p:nvPr/>
          </p:nvCxnSpPr>
          <p:spPr bwMode="auto">
            <a:xfrm flipV="1">
              <a:off x="696" y="720"/>
              <a:ext cx="504" cy="672"/>
            </a:xfrm>
            <a:prstGeom prst="straightConnector1">
              <a:avLst/>
            </a:prstGeom>
            <a:noFill/>
            <a:ln w="9525">
              <a:solidFill>
                <a:schemeClr val="tx1"/>
              </a:solidFill>
              <a:prstDash val="dash"/>
              <a:round/>
              <a:headEnd/>
              <a:tailEnd/>
            </a:ln>
          </p:spPr>
        </p:cxnSp>
        <p:cxnSp>
          <p:nvCxnSpPr>
            <p:cNvPr id="91180" name="AutoShape 105"/>
            <p:cNvCxnSpPr>
              <a:cxnSpLocks noChangeShapeType="1"/>
              <a:stCxn id="91208" idx="0"/>
            </p:cNvCxnSpPr>
            <p:nvPr/>
          </p:nvCxnSpPr>
          <p:spPr bwMode="auto">
            <a:xfrm flipV="1">
              <a:off x="4248" y="144"/>
              <a:ext cx="360" cy="336"/>
            </a:xfrm>
            <a:prstGeom prst="straightConnector1">
              <a:avLst/>
            </a:prstGeom>
            <a:noFill/>
            <a:ln w="9525">
              <a:solidFill>
                <a:schemeClr val="tx1"/>
              </a:solidFill>
              <a:prstDash val="dash"/>
              <a:round/>
              <a:headEnd/>
              <a:tailEnd/>
            </a:ln>
          </p:spPr>
        </p:cxnSp>
        <p:cxnSp>
          <p:nvCxnSpPr>
            <p:cNvPr id="91181" name="AutoShape 106"/>
            <p:cNvCxnSpPr>
              <a:cxnSpLocks noChangeShapeType="1"/>
              <a:stCxn id="91182" idx="2"/>
            </p:cNvCxnSpPr>
            <p:nvPr/>
          </p:nvCxnSpPr>
          <p:spPr bwMode="auto">
            <a:xfrm>
              <a:off x="5064" y="3168"/>
              <a:ext cx="408" cy="576"/>
            </a:xfrm>
            <a:prstGeom prst="straightConnector1">
              <a:avLst/>
            </a:prstGeom>
            <a:noFill/>
            <a:ln w="9525">
              <a:solidFill>
                <a:schemeClr val="tx1"/>
              </a:solidFill>
              <a:prstDash val="dash"/>
              <a:round/>
              <a:headEnd/>
              <a:tailEnd/>
            </a:ln>
          </p:spPr>
        </p:cxnSp>
      </p:grpSp>
      <p:sp>
        <p:nvSpPr>
          <p:cNvPr id="91141" name="Rectangle 107"/>
          <p:cNvSpPr>
            <a:spLocks noGrp="1" noChangeArrowheads="1"/>
          </p:cNvSpPr>
          <p:nvPr>
            <p:ph type="title"/>
          </p:nvPr>
        </p:nvSpPr>
        <p:spPr>
          <a:xfrm>
            <a:off x="485775" y="504825"/>
            <a:ext cx="6519863" cy="844550"/>
          </a:xfrm>
        </p:spPr>
        <p:txBody>
          <a:bodyPr/>
          <a:lstStyle/>
          <a:p>
            <a:pPr eaLnBrk="1" hangingPunct="1"/>
            <a:r>
              <a:rPr lang="en-US"/>
              <a:t>Solution Space…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p>
            <a:fld id="{75A1BF82-BABF-DF46-88FE-EFFFD596B4E6}" type="slidenum">
              <a:rPr lang="en-GB"/>
              <a:pPr/>
              <a:t>61</a:t>
            </a:fld>
            <a:endParaRPr lang="en-GB" sz="1400">
              <a:solidFill>
                <a:schemeClr val="tx1"/>
              </a:solidFill>
            </a:endParaRPr>
          </a:p>
        </p:txBody>
      </p:sp>
      <p:sp>
        <p:nvSpPr>
          <p:cNvPr id="92163" name="Footer Placeholder 5"/>
          <p:cNvSpPr>
            <a:spLocks noGrp="1"/>
          </p:cNvSpPr>
          <p:nvPr>
            <p:ph type="ftr" sz="quarter" idx="12"/>
          </p:nvPr>
        </p:nvSpPr>
        <p:spPr>
          <a:noFill/>
        </p:spPr>
        <p:txBody>
          <a:bodyPr/>
          <a:lstStyle/>
          <a:p>
            <a:endParaRPr lang="en-GB"/>
          </a:p>
          <a:p>
            <a:endParaRPr lang="en-GB"/>
          </a:p>
        </p:txBody>
      </p:sp>
      <p:grpSp>
        <p:nvGrpSpPr>
          <p:cNvPr id="2" name="Group 2"/>
          <p:cNvGrpSpPr>
            <a:grpSpLocks/>
          </p:cNvGrpSpPr>
          <p:nvPr/>
        </p:nvGrpSpPr>
        <p:grpSpPr bwMode="auto">
          <a:xfrm>
            <a:off x="304800" y="2668588"/>
            <a:ext cx="8001000" cy="2971800"/>
            <a:chOff x="192" y="1008"/>
            <a:chExt cx="5040" cy="1872"/>
          </a:xfrm>
        </p:grpSpPr>
        <p:grpSp>
          <p:nvGrpSpPr>
            <p:cNvPr id="92167" name="Group 3"/>
            <p:cNvGrpSpPr>
              <a:grpSpLocks/>
            </p:cNvGrpSpPr>
            <p:nvPr/>
          </p:nvGrpSpPr>
          <p:grpSpPr bwMode="auto">
            <a:xfrm>
              <a:off x="1728" y="2400"/>
              <a:ext cx="720" cy="192"/>
              <a:chOff x="672" y="1920"/>
              <a:chExt cx="720" cy="192"/>
            </a:xfrm>
          </p:grpSpPr>
          <p:sp>
            <p:nvSpPr>
              <p:cNvPr id="92263" name="AutoShape 4"/>
              <p:cNvSpPr>
                <a:spLocks noChangeArrowheads="1"/>
              </p:cNvSpPr>
              <p:nvPr/>
            </p:nvSpPr>
            <p:spPr bwMode="auto">
              <a:xfrm>
                <a:off x="672" y="2016"/>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64" name="AutoShape 5"/>
              <p:cNvSpPr>
                <a:spLocks noChangeArrowheads="1"/>
              </p:cNvSpPr>
              <p:nvPr/>
            </p:nvSpPr>
            <p:spPr bwMode="auto">
              <a:xfrm>
                <a:off x="768" y="1920"/>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65" name="AutoShape 6"/>
              <p:cNvSpPr>
                <a:spLocks noChangeArrowheads="1"/>
              </p:cNvSpPr>
              <p:nvPr/>
            </p:nvSpPr>
            <p:spPr bwMode="auto">
              <a:xfrm>
                <a:off x="864" y="1968"/>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66" name="AutoShape 7"/>
              <p:cNvSpPr>
                <a:spLocks noChangeArrowheads="1"/>
              </p:cNvSpPr>
              <p:nvPr/>
            </p:nvSpPr>
            <p:spPr bwMode="auto">
              <a:xfrm>
                <a:off x="960" y="2064"/>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92168" name="Group 8"/>
            <p:cNvGrpSpPr>
              <a:grpSpLocks/>
            </p:cNvGrpSpPr>
            <p:nvPr/>
          </p:nvGrpSpPr>
          <p:grpSpPr bwMode="auto">
            <a:xfrm flipV="1">
              <a:off x="4272" y="2400"/>
              <a:ext cx="720" cy="192"/>
              <a:chOff x="1344" y="2448"/>
              <a:chExt cx="720" cy="192"/>
            </a:xfrm>
          </p:grpSpPr>
          <p:sp>
            <p:nvSpPr>
              <p:cNvPr id="92259" name="AutoShape 9"/>
              <p:cNvSpPr>
                <a:spLocks noChangeArrowheads="1"/>
              </p:cNvSpPr>
              <p:nvPr/>
            </p:nvSpPr>
            <p:spPr bwMode="auto">
              <a:xfrm flipV="1">
                <a:off x="1344" y="2448"/>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60" name="AutoShape 10"/>
              <p:cNvSpPr>
                <a:spLocks noChangeArrowheads="1"/>
              </p:cNvSpPr>
              <p:nvPr/>
            </p:nvSpPr>
            <p:spPr bwMode="auto">
              <a:xfrm flipV="1">
                <a:off x="1440" y="2544"/>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61" name="AutoShape 11"/>
              <p:cNvSpPr>
                <a:spLocks noChangeArrowheads="1"/>
              </p:cNvSpPr>
              <p:nvPr/>
            </p:nvSpPr>
            <p:spPr bwMode="auto">
              <a:xfrm flipV="1">
                <a:off x="1536" y="2496"/>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62" name="AutoShape 12"/>
              <p:cNvSpPr>
                <a:spLocks noChangeArrowheads="1"/>
              </p:cNvSpPr>
              <p:nvPr/>
            </p:nvSpPr>
            <p:spPr bwMode="auto">
              <a:xfrm>
                <a:off x="1632" y="2592"/>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92169" name="Group 13"/>
            <p:cNvGrpSpPr>
              <a:grpSpLocks/>
            </p:cNvGrpSpPr>
            <p:nvPr/>
          </p:nvGrpSpPr>
          <p:grpSpPr bwMode="auto">
            <a:xfrm>
              <a:off x="2064" y="1920"/>
              <a:ext cx="720" cy="192"/>
              <a:chOff x="3552" y="2448"/>
              <a:chExt cx="720" cy="192"/>
            </a:xfrm>
          </p:grpSpPr>
          <p:sp>
            <p:nvSpPr>
              <p:cNvPr id="92255" name="AutoShape 14"/>
              <p:cNvSpPr>
                <a:spLocks noChangeArrowheads="1"/>
              </p:cNvSpPr>
              <p:nvPr/>
            </p:nvSpPr>
            <p:spPr bwMode="auto">
              <a:xfrm>
                <a:off x="3552" y="2592"/>
                <a:ext cx="720"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56" name="AutoShape 15"/>
              <p:cNvSpPr>
                <a:spLocks noChangeArrowheads="1"/>
              </p:cNvSpPr>
              <p:nvPr/>
            </p:nvSpPr>
            <p:spPr bwMode="auto">
              <a:xfrm>
                <a:off x="3648" y="2448"/>
                <a:ext cx="528"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57" name="AutoShape 16"/>
              <p:cNvSpPr>
                <a:spLocks noChangeArrowheads="1"/>
              </p:cNvSpPr>
              <p:nvPr/>
            </p:nvSpPr>
            <p:spPr bwMode="auto">
              <a:xfrm>
                <a:off x="3744" y="2544"/>
                <a:ext cx="336"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58" name="AutoShape 17"/>
              <p:cNvSpPr>
                <a:spLocks noChangeArrowheads="1"/>
              </p:cNvSpPr>
              <p:nvPr/>
            </p:nvSpPr>
            <p:spPr bwMode="auto">
              <a:xfrm flipV="1">
                <a:off x="3840" y="2496"/>
                <a:ext cx="144"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grpSp>
          <p:nvGrpSpPr>
            <p:cNvPr id="92170" name="Group 18"/>
            <p:cNvGrpSpPr>
              <a:grpSpLocks/>
            </p:cNvGrpSpPr>
            <p:nvPr/>
          </p:nvGrpSpPr>
          <p:grpSpPr bwMode="auto">
            <a:xfrm>
              <a:off x="2304" y="1536"/>
              <a:ext cx="720" cy="192"/>
              <a:chOff x="432" y="2784"/>
              <a:chExt cx="720" cy="192"/>
            </a:xfrm>
          </p:grpSpPr>
          <p:sp>
            <p:nvSpPr>
              <p:cNvPr id="92251" name="AutoShape 19"/>
              <p:cNvSpPr>
                <a:spLocks noChangeArrowheads="1"/>
              </p:cNvSpPr>
              <p:nvPr/>
            </p:nvSpPr>
            <p:spPr bwMode="auto">
              <a:xfrm>
                <a:off x="432" y="2928"/>
                <a:ext cx="720"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92252" name="AutoShape 20"/>
              <p:cNvSpPr>
                <a:spLocks noChangeArrowheads="1"/>
              </p:cNvSpPr>
              <p:nvPr/>
            </p:nvSpPr>
            <p:spPr bwMode="auto">
              <a:xfrm>
                <a:off x="528" y="2880"/>
                <a:ext cx="528"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92253" name="AutoShape 21"/>
              <p:cNvSpPr>
                <a:spLocks noChangeArrowheads="1"/>
              </p:cNvSpPr>
              <p:nvPr/>
            </p:nvSpPr>
            <p:spPr bwMode="auto">
              <a:xfrm>
                <a:off x="624" y="2784"/>
                <a:ext cx="336"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92254" name="AutoShape 22"/>
              <p:cNvSpPr>
                <a:spLocks noChangeArrowheads="1"/>
              </p:cNvSpPr>
              <p:nvPr/>
            </p:nvSpPr>
            <p:spPr bwMode="auto">
              <a:xfrm flipV="1">
                <a:off x="720" y="2832"/>
                <a:ext cx="144"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grpSp>
        <p:grpSp>
          <p:nvGrpSpPr>
            <p:cNvPr id="92171" name="Group 23"/>
            <p:cNvGrpSpPr>
              <a:grpSpLocks/>
            </p:cNvGrpSpPr>
            <p:nvPr/>
          </p:nvGrpSpPr>
          <p:grpSpPr bwMode="auto">
            <a:xfrm>
              <a:off x="2304" y="1008"/>
              <a:ext cx="720" cy="192"/>
              <a:chOff x="2640" y="3696"/>
              <a:chExt cx="720" cy="192"/>
            </a:xfrm>
          </p:grpSpPr>
          <p:sp>
            <p:nvSpPr>
              <p:cNvPr id="92247" name="AutoShape 24"/>
              <p:cNvSpPr>
                <a:spLocks noChangeArrowheads="1"/>
              </p:cNvSpPr>
              <p:nvPr/>
            </p:nvSpPr>
            <p:spPr bwMode="auto">
              <a:xfrm>
                <a:off x="2640" y="3840"/>
                <a:ext cx="720" cy="48"/>
              </a:xfrm>
              <a:prstGeom prst="roundRect">
                <a:avLst>
                  <a:gd name="adj" fmla="val 16667"/>
                </a:avLst>
              </a:prstGeom>
              <a:solidFill>
                <a:srgbClr val="99CCFF"/>
              </a:solidFill>
              <a:ln w="9525">
                <a:solidFill>
                  <a:schemeClr val="tx1"/>
                </a:solidFill>
                <a:round/>
                <a:headEnd/>
                <a:tailEnd/>
              </a:ln>
            </p:spPr>
            <p:txBody>
              <a:bodyPr wrap="none" anchor="ctr">
                <a:prstTxWarp prst="textNoShape">
                  <a:avLst/>
                </a:prstTxWarp>
              </a:bodyPr>
              <a:lstStyle/>
              <a:p>
                <a:endParaRPr lang="en-US"/>
              </a:p>
            </p:txBody>
          </p:sp>
          <p:sp>
            <p:nvSpPr>
              <p:cNvPr id="92248" name="AutoShape 25"/>
              <p:cNvSpPr>
                <a:spLocks noChangeArrowheads="1"/>
              </p:cNvSpPr>
              <p:nvPr/>
            </p:nvSpPr>
            <p:spPr bwMode="auto">
              <a:xfrm>
                <a:off x="2736" y="3792"/>
                <a:ext cx="528" cy="48"/>
              </a:xfrm>
              <a:prstGeom prst="roundRect">
                <a:avLst>
                  <a:gd name="adj" fmla="val 16667"/>
                </a:avLst>
              </a:prstGeom>
              <a:solidFill>
                <a:srgbClr val="99CCFF"/>
              </a:solidFill>
              <a:ln w="9525">
                <a:solidFill>
                  <a:schemeClr val="tx1"/>
                </a:solidFill>
                <a:round/>
                <a:headEnd/>
                <a:tailEnd/>
              </a:ln>
            </p:spPr>
            <p:txBody>
              <a:bodyPr wrap="none" anchor="ctr">
                <a:prstTxWarp prst="textNoShape">
                  <a:avLst/>
                </a:prstTxWarp>
              </a:bodyPr>
              <a:lstStyle/>
              <a:p>
                <a:endParaRPr lang="en-US"/>
              </a:p>
            </p:txBody>
          </p:sp>
          <p:sp>
            <p:nvSpPr>
              <p:cNvPr id="92249" name="AutoShape 26"/>
              <p:cNvSpPr>
                <a:spLocks noChangeArrowheads="1"/>
              </p:cNvSpPr>
              <p:nvPr/>
            </p:nvSpPr>
            <p:spPr bwMode="auto">
              <a:xfrm>
                <a:off x="2832" y="3744"/>
                <a:ext cx="336" cy="48"/>
              </a:xfrm>
              <a:prstGeom prst="roundRect">
                <a:avLst>
                  <a:gd name="adj" fmla="val 16667"/>
                </a:avLst>
              </a:prstGeom>
              <a:solidFill>
                <a:srgbClr val="99CCFF"/>
              </a:solidFill>
              <a:ln w="9525">
                <a:solidFill>
                  <a:schemeClr val="tx1"/>
                </a:solidFill>
                <a:round/>
                <a:headEnd/>
                <a:tailEnd/>
              </a:ln>
            </p:spPr>
            <p:txBody>
              <a:bodyPr wrap="none" anchor="ctr">
                <a:prstTxWarp prst="textNoShape">
                  <a:avLst/>
                </a:prstTxWarp>
              </a:bodyPr>
              <a:lstStyle/>
              <a:p>
                <a:endParaRPr lang="en-US"/>
              </a:p>
            </p:txBody>
          </p:sp>
          <p:sp>
            <p:nvSpPr>
              <p:cNvPr id="92250" name="AutoShape 27"/>
              <p:cNvSpPr>
                <a:spLocks noChangeArrowheads="1"/>
              </p:cNvSpPr>
              <p:nvPr/>
            </p:nvSpPr>
            <p:spPr bwMode="auto">
              <a:xfrm flipV="1">
                <a:off x="2928" y="3696"/>
                <a:ext cx="144" cy="48"/>
              </a:xfrm>
              <a:prstGeom prst="roundRect">
                <a:avLst>
                  <a:gd name="adj" fmla="val 16667"/>
                </a:avLst>
              </a:prstGeom>
              <a:solidFill>
                <a:srgbClr val="99CCFF"/>
              </a:solidFill>
              <a:ln w="9525">
                <a:solidFill>
                  <a:schemeClr val="tx1"/>
                </a:solidFill>
                <a:round/>
                <a:headEnd/>
                <a:tailEnd/>
              </a:ln>
            </p:spPr>
            <p:txBody>
              <a:bodyPr wrap="none" anchor="ctr">
                <a:prstTxWarp prst="textNoShape">
                  <a:avLst/>
                </a:prstTxWarp>
              </a:bodyPr>
              <a:lstStyle/>
              <a:p>
                <a:endParaRPr lang="en-US"/>
              </a:p>
            </p:txBody>
          </p:sp>
        </p:grpSp>
        <p:grpSp>
          <p:nvGrpSpPr>
            <p:cNvPr id="92172" name="Group 28"/>
            <p:cNvGrpSpPr>
              <a:grpSpLocks/>
            </p:cNvGrpSpPr>
            <p:nvPr/>
          </p:nvGrpSpPr>
          <p:grpSpPr bwMode="auto">
            <a:xfrm>
              <a:off x="1200" y="1920"/>
              <a:ext cx="720" cy="192"/>
              <a:chOff x="2448" y="3264"/>
              <a:chExt cx="720" cy="192"/>
            </a:xfrm>
          </p:grpSpPr>
          <p:sp>
            <p:nvSpPr>
              <p:cNvPr id="92243" name="AutoShape 29"/>
              <p:cNvSpPr>
                <a:spLocks noChangeArrowheads="1"/>
              </p:cNvSpPr>
              <p:nvPr/>
            </p:nvSpPr>
            <p:spPr bwMode="auto">
              <a:xfrm flipV="1">
                <a:off x="2448" y="3360"/>
                <a:ext cx="720"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44" name="AutoShape 30"/>
              <p:cNvSpPr>
                <a:spLocks noChangeArrowheads="1"/>
              </p:cNvSpPr>
              <p:nvPr/>
            </p:nvSpPr>
            <p:spPr bwMode="auto">
              <a:xfrm flipV="1">
                <a:off x="2544" y="3312"/>
                <a:ext cx="528"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45" name="AutoShape 31"/>
              <p:cNvSpPr>
                <a:spLocks noChangeArrowheads="1"/>
              </p:cNvSpPr>
              <p:nvPr/>
            </p:nvSpPr>
            <p:spPr bwMode="auto">
              <a:xfrm flipV="1">
                <a:off x="2640" y="3264"/>
                <a:ext cx="336"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46" name="AutoShape 32"/>
              <p:cNvSpPr>
                <a:spLocks noChangeArrowheads="1"/>
              </p:cNvSpPr>
              <p:nvPr/>
            </p:nvSpPr>
            <p:spPr bwMode="auto">
              <a:xfrm>
                <a:off x="2736" y="3408"/>
                <a:ext cx="144"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grpSp>
          <p:nvGrpSpPr>
            <p:cNvPr id="92173" name="Group 33"/>
            <p:cNvGrpSpPr>
              <a:grpSpLocks/>
            </p:cNvGrpSpPr>
            <p:nvPr/>
          </p:nvGrpSpPr>
          <p:grpSpPr bwMode="auto">
            <a:xfrm>
              <a:off x="1296" y="1536"/>
              <a:ext cx="720" cy="192"/>
              <a:chOff x="3456" y="3264"/>
              <a:chExt cx="720" cy="192"/>
            </a:xfrm>
          </p:grpSpPr>
          <p:sp>
            <p:nvSpPr>
              <p:cNvPr id="92239" name="AutoShape 34"/>
              <p:cNvSpPr>
                <a:spLocks noChangeArrowheads="1"/>
              </p:cNvSpPr>
              <p:nvPr/>
            </p:nvSpPr>
            <p:spPr bwMode="auto">
              <a:xfrm flipV="1">
                <a:off x="3552" y="3312"/>
                <a:ext cx="528"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92240" name="AutoShape 35"/>
              <p:cNvSpPr>
                <a:spLocks noChangeArrowheads="1"/>
              </p:cNvSpPr>
              <p:nvPr/>
            </p:nvSpPr>
            <p:spPr bwMode="auto">
              <a:xfrm flipV="1">
                <a:off x="3648" y="3360"/>
                <a:ext cx="336"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92241" name="AutoShape 36"/>
              <p:cNvSpPr>
                <a:spLocks noChangeArrowheads="1"/>
              </p:cNvSpPr>
              <p:nvPr/>
            </p:nvSpPr>
            <p:spPr bwMode="auto">
              <a:xfrm>
                <a:off x="3744" y="3408"/>
                <a:ext cx="144"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92242" name="AutoShape 37"/>
              <p:cNvSpPr>
                <a:spLocks noChangeArrowheads="1"/>
              </p:cNvSpPr>
              <p:nvPr/>
            </p:nvSpPr>
            <p:spPr bwMode="auto">
              <a:xfrm flipV="1">
                <a:off x="3456" y="3264"/>
                <a:ext cx="720"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grpSp>
        <p:cxnSp>
          <p:nvCxnSpPr>
            <p:cNvPr id="92174" name="AutoShape 38"/>
            <p:cNvCxnSpPr>
              <a:cxnSpLocks noChangeShapeType="1"/>
              <a:stCxn id="92262" idx="2"/>
              <a:endCxn id="92255" idx="2"/>
            </p:cNvCxnSpPr>
            <p:nvPr/>
          </p:nvCxnSpPr>
          <p:spPr bwMode="auto">
            <a:xfrm flipH="1" flipV="1">
              <a:off x="2424" y="2112"/>
              <a:ext cx="2208" cy="288"/>
            </a:xfrm>
            <a:prstGeom prst="straightConnector1">
              <a:avLst/>
            </a:prstGeom>
            <a:noFill/>
            <a:ln w="6350">
              <a:solidFill>
                <a:schemeClr val="tx1"/>
              </a:solidFill>
              <a:round/>
              <a:headEnd/>
              <a:tailEnd/>
            </a:ln>
          </p:spPr>
        </p:cxnSp>
        <p:cxnSp>
          <p:nvCxnSpPr>
            <p:cNvPr id="92175" name="AutoShape 39"/>
            <p:cNvCxnSpPr>
              <a:cxnSpLocks noChangeShapeType="1"/>
              <a:stCxn id="92242" idx="2"/>
              <a:endCxn id="92247" idx="2"/>
            </p:cNvCxnSpPr>
            <p:nvPr/>
          </p:nvCxnSpPr>
          <p:spPr bwMode="auto">
            <a:xfrm flipV="1">
              <a:off x="1656" y="1200"/>
              <a:ext cx="1008" cy="336"/>
            </a:xfrm>
            <a:prstGeom prst="straightConnector1">
              <a:avLst/>
            </a:prstGeom>
            <a:noFill/>
            <a:ln w="6350">
              <a:solidFill>
                <a:schemeClr val="tx1"/>
              </a:solidFill>
              <a:round/>
              <a:headEnd/>
              <a:tailEnd/>
            </a:ln>
          </p:spPr>
        </p:cxnSp>
        <p:cxnSp>
          <p:nvCxnSpPr>
            <p:cNvPr id="92176" name="AutoShape 40"/>
            <p:cNvCxnSpPr>
              <a:cxnSpLocks noChangeShapeType="1"/>
              <a:stCxn id="92245" idx="2"/>
              <a:endCxn id="92241" idx="2"/>
            </p:cNvCxnSpPr>
            <p:nvPr/>
          </p:nvCxnSpPr>
          <p:spPr bwMode="auto">
            <a:xfrm flipV="1">
              <a:off x="1560" y="1728"/>
              <a:ext cx="96" cy="192"/>
            </a:xfrm>
            <a:prstGeom prst="straightConnector1">
              <a:avLst/>
            </a:prstGeom>
            <a:noFill/>
            <a:ln w="6350">
              <a:solidFill>
                <a:schemeClr val="tx1"/>
              </a:solidFill>
              <a:round/>
              <a:headEnd/>
              <a:tailEnd/>
            </a:ln>
          </p:spPr>
        </p:cxnSp>
        <p:cxnSp>
          <p:nvCxnSpPr>
            <p:cNvPr id="92177" name="AutoShape 41"/>
            <p:cNvCxnSpPr>
              <a:cxnSpLocks noChangeShapeType="1"/>
              <a:stCxn id="92253" idx="0"/>
              <a:endCxn id="92247" idx="2"/>
            </p:cNvCxnSpPr>
            <p:nvPr/>
          </p:nvCxnSpPr>
          <p:spPr bwMode="auto">
            <a:xfrm flipV="1">
              <a:off x="2664" y="1200"/>
              <a:ext cx="0" cy="336"/>
            </a:xfrm>
            <a:prstGeom prst="straightConnector1">
              <a:avLst/>
            </a:prstGeom>
            <a:noFill/>
            <a:ln w="6350">
              <a:solidFill>
                <a:schemeClr val="tx1"/>
              </a:solidFill>
              <a:round/>
              <a:headEnd/>
              <a:tailEnd/>
            </a:ln>
          </p:spPr>
        </p:cxnSp>
        <p:cxnSp>
          <p:nvCxnSpPr>
            <p:cNvPr id="92178" name="AutoShape 42"/>
            <p:cNvCxnSpPr>
              <a:cxnSpLocks noChangeShapeType="1"/>
              <a:stCxn id="92264" idx="0"/>
              <a:endCxn id="92246" idx="2"/>
            </p:cNvCxnSpPr>
            <p:nvPr/>
          </p:nvCxnSpPr>
          <p:spPr bwMode="auto">
            <a:xfrm flipH="1" flipV="1">
              <a:off x="1560" y="2112"/>
              <a:ext cx="528" cy="288"/>
            </a:xfrm>
            <a:prstGeom prst="straightConnector1">
              <a:avLst/>
            </a:prstGeom>
            <a:noFill/>
            <a:ln w="6350">
              <a:solidFill>
                <a:schemeClr val="tx1"/>
              </a:solidFill>
              <a:round/>
              <a:headEnd/>
              <a:tailEnd/>
            </a:ln>
          </p:spPr>
        </p:cxnSp>
        <p:grpSp>
          <p:nvGrpSpPr>
            <p:cNvPr id="92179" name="Group 43"/>
            <p:cNvGrpSpPr>
              <a:grpSpLocks/>
            </p:cNvGrpSpPr>
            <p:nvPr/>
          </p:nvGrpSpPr>
          <p:grpSpPr bwMode="auto">
            <a:xfrm>
              <a:off x="3648" y="1920"/>
              <a:ext cx="720" cy="192"/>
              <a:chOff x="2784" y="1056"/>
              <a:chExt cx="720" cy="192"/>
            </a:xfrm>
          </p:grpSpPr>
          <p:sp>
            <p:nvSpPr>
              <p:cNvPr id="92235" name="AutoShape 44"/>
              <p:cNvSpPr>
                <a:spLocks noChangeArrowheads="1"/>
              </p:cNvSpPr>
              <p:nvPr/>
            </p:nvSpPr>
            <p:spPr bwMode="auto">
              <a:xfrm>
                <a:off x="2784" y="1200"/>
                <a:ext cx="720"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36" name="AutoShape 45"/>
              <p:cNvSpPr>
                <a:spLocks noChangeArrowheads="1"/>
              </p:cNvSpPr>
              <p:nvPr/>
            </p:nvSpPr>
            <p:spPr bwMode="auto">
              <a:xfrm>
                <a:off x="2880" y="1104"/>
                <a:ext cx="528"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37" name="AutoShape 46"/>
              <p:cNvSpPr>
                <a:spLocks noChangeArrowheads="1"/>
              </p:cNvSpPr>
              <p:nvPr/>
            </p:nvSpPr>
            <p:spPr bwMode="auto">
              <a:xfrm>
                <a:off x="2976" y="1056"/>
                <a:ext cx="336"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38" name="AutoShape 47"/>
              <p:cNvSpPr>
                <a:spLocks noChangeArrowheads="1"/>
              </p:cNvSpPr>
              <p:nvPr/>
            </p:nvSpPr>
            <p:spPr bwMode="auto">
              <a:xfrm flipV="1">
                <a:off x="3072" y="1152"/>
                <a:ext cx="144"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cxnSp>
          <p:nvCxnSpPr>
            <p:cNvPr id="92180" name="AutoShape 48"/>
            <p:cNvCxnSpPr>
              <a:cxnSpLocks noChangeShapeType="1"/>
              <a:stCxn id="92256" idx="0"/>
              <a:endCxn id="92251" idx="2"/>
            </p:cNvCxnSpPr>
            <p:nvPr/>
          </p:nvCxnSpPr>
          <p:spPr bwMode="auto">
            <a:xfrm flipV="1">
              <a:off x="2424" y="1728"/>
              <a:ext cx="240" cy="192"/>
            </a:xfrm>
            <a:prstGeom prst="straightConnector1">
              <a:avLst/>
            </a:prstGeom>
            <a:noFill/>
            <a:ln w="6350">
              <a:solidFill>
                <a:schemeClr val="tx1"/>
              </a:solidFill>
              <a:round/>
              <a:headEnd/>
              <a:tailEnd/>
            </a:ln>
          </p:spPr>
        </p:cxnSp>
        <p:grpSp>
          <p:nvGrpSpPr>
            <p:cNvPr id="92181" name="Group 49"/>
            <p:cNvGrpSpPr>
              <a:grpSpLocks/>
            </p:cNvGrpSpPr>
            <p:nvPr/>
          </p:nvGrpSpPr>
          <p:grpSpPr bwMode="auto">
            <a:xfrm>
              <a:off x="192" y="2400"/>
              <a:ext cx="720" cy="192"/>
              <a:chOff x="1152" y="1680"/>
              <a:chExt cx="720" cy="192"/>
            </a:xfrm>
          </p:grpSpPr>
          <p:sp>
            <p:nvSpPr>
              <p:cNvPr id="92231" name="AutoShape 50"/>
              <p:cNvSpPr>
                <a:spLocks noChangeArrowheads="1"/>
              </p:cNvSpPr>
              <p:nvPr/>
            </p:nvSpPr>
            <p:spPr bwMode="auto">
              <a:xfrm flipV="1">
                <a:off x="1152" y="1728"/>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32" name="AutoShape 51"/>
              <p:cNvSpPr>
                <a:spLocks noChangeArrowheads="1"/>
              </p:cNvSpPr>
              <p:nvPr/>
            </p:nvSpPr>
            <p:spPr bwMode="auto">
              <a:xfrm flipV="1">
                <a:off x="1248" y="1776"/>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33" name="AutoShape 52"/>
              <p:cNvSpPr>
                <a:spLocks noChangeArrowheads="1"/>
              </p:cNvSpPr>
              <p:nvPr/>
            </p:nvSpPr>
            <p:spPr bwMode="auto">
              <a:xfrm flipV="1">
                <a:off x="1344" y="1680"/>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34" name="AutoShape 53"/>
              <p:cNvSpPr>
                <a:spLocks noChangeArrowheads="1"/>
              </p:cNvSpPr>
              <p:nvPr/>
            </p:nvSpPr>
            <p:spPr bwMode="auto">
              <a:xfrm>
                <a:off x="1440" y="1824"/>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grpSp>
          <p:nvGrpSpPr>
            <p:cNvPr id="92182" name="Group 54"/>
            <p:cNvGrpSpPr>
              <a:grpSpLocks/>
            </p:cNvGrpSpPr>
            <p:nvPr/>
          </p:nvGrpSpPr>
          <p:grpSpPr bwMode="auto">
            <a:xfrm flipV="1">
              <a:off x="3264" y="2400"/>
              <a:ext cx="720" cy="192"/>
              <a:chOff x="3552" y="2448"/>
              <a:chExt cx="720" cy="192"/>
            </a:xfrm>
          </p:grpSpPr>
          <p:sp>
            <p:nvSpPr>
              <p:cNvPr id="92227" name="AutoShape 55"/>
              <p:cNvSpPr>
                <a:spLocks noChangeArrowheads="1"/>
              </p:cNvSpPr>
              <p:nvPr/>
            </p:nvSpPr>
            <p:spPr bwMode="auto">
              <a:xfrm>
                <a:off x="3552" y="2592"/>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28" name="AutoShape 56"/>
              <p:cNvSpPr>
                <a:spLocks noChangeArrowheads="1"/>
              </p:cNvSpPr>
              <p:nvPr/>
            </p:nvSpPr>
            <p:spPr bwMode="auto">
              <a:xfrm>
                <a:off x="3648" y="2448"/>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29" name="AutoShape 57"/>
              <p:cNvSpPr>
                <a:spLocks noChangeArrowheads="1"/>
              </p:cNvSpPr>
              <p:nvPr/>
            </p:nvSpPr>
            <p:spPr bwMode="auto">
              <a:xfrm>
                <a:off x="3744" y="254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30" name="AutoShape 58"/>
              <p:cNvSpPr>
                <a:spLocks noChangeArrowheads="1"/>
              </p:cNvSpPr>
              <p:nvPr/>
            </p:nvSpPr>
            <p:spPr bwMode="auto">
              <a:xfrm flipV="1">
                <a:off x="3840" y="2496"/>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2183" name="AutoShape 59"/>
            <p:cNvCxnSpPr>
              <a:cxnSpLocks noChangeShapeType="1"/>
              <a:stCxn id="92255" idx="2"/>
              <a:endCxn id="92227" idx="2"/>
            </p:cNvCxnSpPr>
            <p:nvPr/>
          </p:nvCxnSpPr>
          <p:spPr bwMode="auto">
            <a:xfrm>
              <a:off x="2424" y="2112"/>
              <a:ext cx="1200" cy="288"/>
            </a:xfrm>
            <a:prstGeom prst="straightConnector1">
              <a:avLst/>
            </a:prstGeom>
            <a:noFill/>
            <a:ln w="9525">
              <a:solidFill>
                <a:schemeClr val="tx1"/>
              </a:solidFill>
              <a:round/>
              <a:headEnd/>
              <a:tailEnd/>
            </a:ln>
          </p:spPr>
        </p:cxnSp>
        <p:grpSp>
          <p:nvGrpSpPr>
            <p:cNvPr id="92184" name="Group 60"/>
            <p:cNvGrpSpPr>
              <a:grpSpLocks/>
            </p:cNvGrpSpPr>
            <p:nvPr/>
          </p:nvGrpSpPr>
          <p:grpSpPr bwMode="auto">
            <a:xfrm flipV="1">
              <a:off x="2832" y="1920"/>
              <a:ext cx="720" cy="192"/>
              <a:chOff x="432" y="2784"/>
              <a:chExt cx="720" cy="192"/>
            </a:xfrm>
          </p:grpSpPr>
          <p:sp>
            <p:nvSpPr>
              <p:cNvPr id="92223" name="AutoShape 61"/>
              <p:cNvSpPr>
                <a:spLocks noChangeArrowheads="1"/>
              </p:cNvSpPr>
              <p:nvPr/>
            </p:nvSpPr>
            <p:spPr bwMode="auto">
              <a:xfrm flipV="1">
                <a:off x="432" y="2928"/>
                <a:ext cx="720"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24" name="AutoShape 62"/>
              <p:cNvSpPr>
                <a:spLocks noChangeArrowheads="1"/>
              </p:cNvSpPr>
              <p:nvPr/>
            </p:nvSpPr>
            <p:spPr bwMode="auto">
              <a:xfrm>
                <a:off x="528" y="2880"/>
                <a:ext cx="528"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25" name="AutoShape 63"/>
              <p:cNvSpPr>
                <a:spLocks noChangeArrowheads="1"/>
              </p:cNvSpPr>
              <p:nvPr/>
            </p:nvSpPr>
            <p:spPr bwMode="auto">
              <a:xfrm>
                <a:off x="624" y="2784"/>
                <a:ext cx="336"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26" name="AutoShape 64"/>
              <p:cNvSpPr>
                <a:spLocks noChangeArrowheads="1"/>
              </p:cNvSpPr>
              <p:nvPr/>
            </p:nvSpPr>
            <p:spPr bwMode="auto">
              <a:xfrm flipV="1">
                <a:off x="720" y="2832"/>
                <a:ext cx="144"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cxnSp>
          <p:nvCxnSpPr>
            <p:cNvPr id="92185" name="AutoShape 65"/>
            <p:cNvCxnSpPr>
              <a:cxnSpLocks noChangeShapeType="1"/>
              <a:stCxn id="92251" idx="2"/>
              <a:endCxn id="92223" idx="0"/>
            </p:cNvCxnSpPr>
            <p:nvPr/>
          </p:nvCxnSpPr>
          <p:spPr bwMode="auto">
            <a:xfrm>
              <a:off x="2664" y="1728"/>
              <a:ext cx="528" cy="192"/>
            </a:xfrm>
            <a:prstGeom prst="straightConnector1">
              <a:avLst/>
            </a:prstGeom>
            <a:noFill/>
            <a:ln w="9525">
              <a:solidFill>
                <a:schemeClr val="tx1"/>
              </a:solidFill>
              <a:round/>
              <a:headEnd/>
              <a:tailEnd/>
            </a:ln>
          </p:spPr>
        </p:cxnSp>
        <p:grpSp>
          <p:nvGrpSpPr>
            <p:cNvPr id="92186" name="Group 66"/>
            <p:cNvGrpSpPr>
              <a:grpSpLocks/>
            </p:cNvGrpSpPr>
            <p:nvPr/>
          </p:nvGrpSpPr>
          <p:grpSpPr bwMode="auto">
            <a:xfrm flipV="1">
              <a:off x="2496" y="2400"/>
              <a:ext cx="720" cy="192"/>
              <a:chOff x="2448" y="3264"/>
              <a:chExt cx="720" cy="192"/>
            </a:xfrm>
          </p:grpSpPr>
          <p:sp>
            <p:nvSpPr>
              <p:cNvPr id="92219" name="AutoShape 67"/>
              <p:cNvSpPr>
                <a:spLocks noChangeArrowheads="1"/>
              </p:cNvSpPr>
              <p:nvPr/>
            </p:nvSpPr>
            <p:spPr bwMode="auto">
              <a:xfrm flipV="1">
                <a:off x="2448" y="3360"/>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20" name="AutoShape 68"/>
              <p:cNvSpPr>
                <a:spLocks noChangeArrowheads="1"/>
              </p:cNvSpPr>
              <p:nvPr/>
            </p:nvSpPr>
            <p:spPr bwMode="auto">
              <a:xfrm flipV="1">
                <a:off x="2544" y="3312"/>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21" name="AutoShape 69"/>
              <p:cNvSpPr>
                <a:spLocks noChangeArrowheads="1"/>
              </p:cNvSpPr>
              <p:nvPr/>
            </p:nvSpPr>
            <p:spPr bwMode="auto">
              <a:xfrm flipV="1">
                <a:off x="2640" y="3264"/>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22" name="AutoShape 70"/>
              <p:cNvSpPr>
                <a:spLocks noChangeArrowheads="1"/>
              </p:cNvSpPr>
              <p:nvPr/>
            </p:nvSpPr>
            <p:spPr bwMode="auto">
              <a:xfrm>
                <a:off x="2736" y="3408"/>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2187" name="AutoShape 71"/>
            <p:cNvCxnSpPr>
              <a:cxnSpLocks noChangeShapeType="1"/>
              <a:stCxn id="92246" idx="2"/>
              <a:endCxn id="92222" idx="2"/>
            </p:cNvCxnSpPr>
            <p:nvPr/>
          </p:nvCxnSpPr>
          <p:spPr bwMode="auto">
            <a:xfrm>
              <a:off x="1560" y="2112"/>
              <a:ext cx="1296" cy="288"/>
            </a:xfrm>
            <a:prstGeom prst="straightConnector1">
              <a:avLst/>
            </a:prstGeom>
            <a:noFill/>
            <a:ln w="9525">
              <a:solidFill>
                <a:schemeClr val="tx1"/>
              </a:solidFill>
              <a:round/>
              <a:headEnd/>
              <a:tailEnd/>
            </a:ln>
          </p:spPr>
        </p:cxnSp>
        <p:grpSp>
          <p:nvGrpSpPr>
            <p:cNvPr id="92188" name="Group 72"/>
            <p:cNvGrpSpPr>
              <a:grpSpLocks/>
            </p:cNvGrpSpPr>
            <p:nvPr/>
          </p:nvGrpSpPr>
          <p:grpSpPr bwMode="auto">
            <a:xfrm>
              <a:off x="336" y="1920"/>
              <a:ext cx="720" cy="192"/>
              <a:chOff x="2160" y="3312"/>
              <a:chExt cx="720" cy="192"/>
            </a:xfrm>
          </p:grpSpPr>
          <p:sp>
            <p:nvSpPr>
              <p:cNvPr id="92215" name="AutoShape 73"/>
              <p:cNvSpPr>
                <a:spLocks noChangeArrowheads="1"/>
              </p:cNvSpPr>
              <p:nvPr/>
            </p:nvSpPr>
            <p:spPr bwMode="auto">
              <a:xfrm flipV="1">
                <a:off x="2256" y="3312"/>
                <a:ext cx="528"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16" name="AutoShape 74"/>
              <p:cNvSpPr>
                <a:spLocks noChangeArrowheads="1"/>
              </p:cNvSpPr>
              <p:nvPr/>
            </p:nvSpPr>
            <p:spPr bwMode="auto">
              <a:xfrm flipV="1">
                <a:off x="2352" y="3408"/>
                <a:ext cx="336" cy="48"/>
              </a:xfrm>
              <a:prstGeom prst="roundRect">
                <a:avLst>
                  <a:gd name="adj" fmla="val 16667"/>
                </a:avLst>
              </a:prstGeom>
              <a:solidFill>
                <a:srgbClr val="FFFF00"/>
              </a:solidFill>
              <a:ln w="9525">
                <a:solidFill>
                  <a:schemeClr val="tx1"/>
                </a:solidFill>
                <a:round/>
                <a:headEnd/>
                <a:tailEnd/>
              </a:ln>
            </p:spPr>
            <p:txBody>
              <a:bodyPr rot="10800000" wrap="none" lIns="91434" tIns="45717" rIns="91434" bIns="45717" anchor="ctr">
                <a:prstTxWarp prst="textNoShape">
                  <a:avLst/>
                </a:prstTxWarp>
              </a:bodyPr>
              <a:lstStyle/>
              <a:p>
                <a:pPr eaLnBrk="1" hangingPunct="1"/>
                <a:endParaRPr lang="zh-CN" altLang="en-US" b="0">
                  <a:latin typeface="Arial" pitchFamily="1" charset="0"/>
                  <a:ea typeface="SimSun" pitchFamily="2" charset="-122"/>
                  <a:cs typeface="SimSun" pitchFamily="2" charset="-122"/>
                </a:endParaRPr>
              </a:p>
            </p:txBody>
          </p:sp>
          <p:sp>
            <p:nvSpPr>
              <p:cNvPr id="92217" name="AutoShape 75"/>
              <p:cNvSpPr>
                <a:spLocks noChangeArrowheads="1"/>
              </p:cNvSpPr>
              <p:nvPr/>
            </p:nvSpPr>
            <p:spPr bwMode="auto">
              <a:xfrm>
                <a:off x="2448" y="3456"/>
                <a:ext cx="144"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18" name="AutoShape 76"/>
              <p:cNvSpPr>
                <a:spLocks noChangeArrowheads="1"/>
              </p:cNvSpPr>
              <p:nvPr/>
            </p:nvSpPr>
            <p:spPr bwMode="auto">
              <a:xfrm flipV="1">
                <a:off x="2160" y="3360"/>
                <a:ext cx="720"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cxnSp>
          <p:nvCxnSpPr>
            <p:cNvPr id="92189" name="AutoShape 77"/>
            <p:cNvCxnSpPr>
              <a:cxnSpLocks noChangeShapeType="1"/>
              <a:stCxn id="92241" idx="2"/>
              <a:endCxn id="92215" idx="2"/>
            </p:cNvCxnSpPr>
            <p:nvPr/>
          </p:nvCxnSpPr>
          <p:spPr bwMode="auto">
            <a:xfrm flipH="1">
              <a:off x="696" y="1728"/>
              <a:ext cx="960" cy="192"/>
            </a:xfrm>
            <a:prstGeom prst="straightConnector1">
              <a:avLst/>
            </a:prstGeom>
            <a:noFill/>
            <a:ln w="9525">
              <a:solidFill>
                <a:schemeClr val="tx1"/>
              </a:solidFill>
              <a:round/>
              <a:headEnd/>
              <a:tailEnd/>
            </a:ln>
          </p:spPr>
        </p:cxnSp>
        <p:grpSp>
          <p:nvGrpSpPr>
            <p:cNvPr id="92190" name="Group 78"/>
            <p:cNvGrpSpPr>
              <a:grpSpLocks/>
            </p:cNvGrpSpPr>
            <p:nvPr/>
          </p:nvGrpSpPr>
          <p:grpSpPr bwMode="auto">
            <a:xfrm>
              <a:off x="3408" y="1536"/>
              <a:ext cx="720" cy="192"/>
              <a:chOff x="4464" y="3936"/>
              <a:chExt cx="720" cy="192"/>
            </a:xfrm>
          </p:grpSpPr>
          <p:sp>
            <p:nvSpPr>
              <p:cNvPr id="92211" name="AutoShape 79"/>
              <p:cNvSpPr>
                <a:spLocks noChangeArrowheads="1"/>
              </p:cNvSpPr>
              <p:nvPr/>
            </p:nvSpPr>
            <p:spPr bwMode="auto">
              <a:xfrm>
                <a:off x="4464" y="4080"/>
                <a:ext cx="720"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92212" name="AutoShape 80"/>
              <p:cNvSpPr>
                <a:spLocks noChangeArrowheads="1"/>
              </p:cNvSpPr>
              <p:nvPr/>
            </p:nvSpPr>
            <p:spPr bwMode="auto">
              <a:xfrm>
                <a:off x="4560" y="3936"/>
                <a:ext cx="528"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92213" name="AutoShape 81"/>
              <p:cNvSpPr>
                <a:spLocks noChangeArrowheads="1"/>
              </p:cNvSpPr>
              <p:nvPr/>
            </p:nvSpPr>
            <p:spPr bwMode="auto">
              <a:xfrm>
                <a:off x="4656" y="3984"/>
                <a:ext cx="336"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92214" name="AutoShape 82"/>
              <p:cNvSpPr>
                <a:spLocks noChangeArrowheads="1"/>
              </p:cNvSpPr>
              <p:nvPr/>
            </p:nvSpPr>
            <p:spPr bwMode="auto">
              <a:xfrm flipV="1">
                <a:off x="4752" y="4032"/>
                <a:ext cx="144" cy="48"/>
              </a:xfrm>
              <a:prstGeom prst="roundRect">
                <a:avLst>
                  <a:gd name="adj" fmla="val 16667"/>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grpSp>
        <p:cxnSp>
          <p:nvCxnSpPr>
            <p:cNvPr id="92191" name="AutoShape 83"/>
            <p:cNvCxnSpPr>
              <a:cxnSpLocks noChangeShapeType="1"/>
              <a:stCxn id="92212" idx="0"/>
              <a:endCxn id="92247" idx="2"/>
            </p:cNvCxnSpPr>
            <p:nvPr/>
          </p:nvCxnSpPr>
          <p:spPr bwMode="auto">
            <a:xfrm flipH="1" flipV="1">
              <a:off x="2664" y="1200"/>
              <a:ext cx="1104" cy="336"/>
            </a:xfrm>
            <a:prstGeom prst="straightConnector1">
              <a:avLst/>
            </a:prstGeom>
            <a:noFill/>
            <a:ln w="9525">
              <a:solidFill>
                <a:schemeClr val="tx1"/>
              </a:solidFill>
              <a:round/>
              <a:headEnd/>
              <a:tailEnd/>
            </a:ln>
          </p:spPr>
        </p:cxnSp>
        <p:cxnSp>
          <p:nvCxnSpPr>
            <p:cNvPr id="92192" name="AutoShape 84"/>
            <p:cNvCxnSpPr>
              <a:cxnSpLocks noChangeShapeType="1"/>
              <a:stCxn id="92233" idx="2"/>
              <a:endCxn id="92217" idx="2"/>
            </p:cNvCxnSpPr>
            <p:nvPr/>
          </p:nvCxnSpPr>
          <p:spPr bwMode="auto">
            <a:xfrm flipV="1">
              <a:off x="552" y="2112"/>
              <a:ext cx="144" cy="288"/>
            </a:xfrm>
            <a:prstGeom prst="straightConnector1">
              <a:avLst/>
            </a:prstGeom>
            <a:noFill/>
            <a:ln w="9525">
              <a:solidFill>
                <a:schemeClr val="tx1"/>
              </a:solidFill>
              <a:round/>
              <a:headEnd/>
              <a:tailEnd/>
            </a:ln>
          </p:spPr>
        </p:cxnSp>
        <p:cxnSp>
          <p:nvCxnSpPr>
            <p:cNvPr id="92193" name="AutoShape 85"/>
            <p:cNvCxnSpPr>
              <a:cxnSpLocks noChangeShapeType="1"/>
              <a:stCxn id="92237" idx="0"/>
              <a:endCxn id="92211" idx="2"/>
            </p:cNvCxnSpPr>
            <p:nvPr/>
          </p:nvCxnSpPr>
          <p:spPr bwMode="auto">
            <a:xfrm flipH="1" flipV="1">
              <a:off x="3768" y="1728"/>
              <a:ext cx="240" cy="192"/>
            </a:xfrm>
            <a:prstGeom prst="straightConnector1">
              <a:avLst/>
            </a:prstGeom>
            <a:noFill/>
            <a:ln w="9525">
              <a:solidFill>
                <a:schemeClr val="tx1"/>
              </a:solidFill>
              <a:round/>
              <a:headEnd/>
              <a:tailEnd/>
            </a:ln>
          </p:spPr>
        </p:cxnSp>
        <p:cxnSp>
          <p:nvCxnSpPr>
            <p:cNvPr id="92194" name="AutoShape 86"/>
            <p:cNvCxnSpPr>
              <a:cxnSpLocks noChangeShapeType="1"/>
            </p:cNvCxnSpPr>
            <p:nvPr/>
          </p:nvCxnSpPr>
          <p:spPr bwMode="auto">
            <a:xfrm>
              <a:off x="3192" y="2112"/>
              <a:ext cx="696" cy="144"/>
            </a:xfrm>
            <a:prstGeom prst="straightConnector1">
              <a:avLst/>
            </a:prstGeom>
            <a:noFill/>
            <a:ln w="9525">
              <a:solidFill>
                <a:schemeClr val="tx1"/>
              </a:solidFill>
              <a:prstDash val="dash"/>
              <a:round/>
              <a:headEnd/>
              <a:tailEnd/>
            </a:ln>
          </p:spPr>
        </p:cxnSp>
        <p:grpSp>
          <p:nvGrpSpPr>
            <p:cNvPr id="92195" name="Group 87"/>
            <p:cNvGrpSpPr>
              <a:grpSpLocks/>
            </p:cNvGrpSpPr>
            <p:nvPr/>
          </p:nvGrpSpPr>
          <p:grpSpPr bwMode="auto">
            <a:xfrm>
              <a:off x="4512" y="1920"/>
              <a:ext cx="720" cy="192"/>
              <a:chOff x="1440" y="3408"/>
              <a:chExt cx="720" cy="192"/>
            </a:xfrm>
          </p:grpSpPr>
          <p:sp>
            <p:nvSpPr>
              <p:cNvPr id="92207" name="AutoShape 88"/>
              <p:cNvSpPr>
                <a:spLocks noChangeArrowheads="1"/>
              </p:cNvSpPr>
              <p:nvPr/>
            </p:nvSpPr>
            <p:spPr bwMode="auto">
              <a:xfrm>
                <a:off x="1440" y="3408"/>
                <a:ext cx="720"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08" name="AutoShape 89"/>
              <p:cNvSpPr>
                <a:spLocks noChangeArrowheads="1"/>
              </p:cNvSpPr>
              <p:nvPr/>
            </p:nvSpPr>
            <p:spPr bwMode="auto">
              <a:xfrm>
                <a:off x="1536" y="3552"/>
                <a:ext cx="528"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09" name="AutoShape 90"/>
              <p:cNvSpPr>
                <a:spLocks noChangeArrowheads="1"/>
              </p:cNvSpPr>
              <p:nvPr/>
            </p:nvSpPr>
            <p:spPr bwMode="auto">
              <a:xfrm>
                <a:off x="1632" y="3504"/>
                <a:ext cx="336"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2210" name="AutoShape 91"/>
              <p:cNvSpPr>
                <a:spLocks noChangeArrowheads="1"/>
              </p:cNvSpPr>
              <p:nvPr/>
            </p:nvSpPr>
            <p:spPr bwMode="auto">
              <a:xfrm>
                <a:off x="1728" y="3456"/>
                <a:ext cx="144" cy="48"/>
              </a:xfrm>
              <a:prstGeom prst="roundRect">
                <a:avLst>
                  <a:gd name="adj" fmla="val 16667"/>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cxnSp>
          <p:nvCxnSpPr>
            <p:cNvPr id="92196" name="AutoShape 92"/>
            <p:cNvCxnSpPr>
              <a:cxnSpLocks noChangeShapeType="1"/>
              <a:stCxn id="92211" idx="2"/>
              <a:endCxn id="92207" idx="0"/>
            </p:cNvCxnSpPr>
            <p:nvPr/>
          </p:nvCxnSpPr>
          <p:spPr bwMode="auto">
            <a:xfrm>
              <a:off x="3768" y="1728"/>
              <a:ext cx="1104" cy="192"/>
            </a:xfrm>
            <a:prstGeom prst="straightConnector1">
              <a:avLst/>
            </a:prstGeom>
            <a:noFill/>
            <a:ln w="9525">
              <a:solidFill>
                <a:schemeClr val="tx1"/>
              </a:solidFill>
              <a:round/>
              <a:headEnd/>
              <a:tailEnd/>
            </a:ln>
          </p:spPr>
        </p:cxnSp>
        <p:grpSp>
          <p:nvGrpSpPr>
            <p:cNvPr id="92197" name="Group 93"/>
            <p:cNvGrpSpPr>
              <a:grpSpLocks/>
            </p:cNvGrpSpPr>
            <p:nvPr/>
          </p:nvGrpSpPr>
          <p:grpSpPr bwMode="auto">
            <a:xfrm>
              <a:off x="960" y="2400"/>
              <a:ext cx="720" cy="192"/>
              <a:chOff x="240" y="2880"/>
              <a:chExt cx="720" cy="192"/>
            </a:xfrm>
          </p:grpSpPr>
          <p:sp>
            <p:nvSpPr>
              <p:cNvPr id="92203" name="AutoShape 94"/>
              <p:cNvSpPr>
                <a:spLocks noChangeArrowheads="1"/>
              </p:cNvSpPr>
              <p:nvPr/>
            </p:nvSpPr>
            <p:spPr bwMode="auto">
              <a:xfrm>
                <a:off x="240" y="2976"/>
                <a:ext cx="720"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04" name="AutoShape 95"/>
              <p:cNvSpPr>
                <a:spLocks noChangeArrowheads="1"/>
              </p:cNvSpPr>
              <p:nvPr/>
            </p:nvSpPr>
            <p:spPr bwMode="auto">
              <a:xfrm>
                <a:off x="336" y="3024"/>
                <a:ext cx="528"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05" name="AutoShape 96"/>
              <p:cNvSpPr>
                <a:spLocks noChangeArrowheads="1"/>
              </p:cNvSpPr>
              <p:nvPr/>
            </p:nvSpPr>
            <p:spPr bwMode="auto">
              <a:xfrm>
                <a:off x="432" y="2928"/>
                <a:ext cx="336"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92206" name="AutoShape 97"/>
              <p:cNvSpPr>
                <a:spLocks noChangeArrowheads="1"/>
              </p:cNvSpPr>
              <p:nvPr/>
            </p:nvSpPr>
            <p:spPr bwMode="auto">
              <a:xfrm>
                <a:off x="528" y="2880"/>
                <a:ext cx="144" cy="48"/>
              </a:xfrm>
              <a:prstGeom prst="roundRect">
                <a:avLst>
                  <a:gd name="adj" fmla="val 16667"/>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grpSp>
        <p:cxnSp>
          <p:nvCxnSpPr>
            <p:cNvPr id="92198" name="AutoShape 98"/>
            <p:cNvCxnSpPr>
              <a:cxnSpLocks noChangeShapeType="1"/>
              <a:stCxn id="92206" idx="0"/>
              <a:endCxn id="92217" idx="2"/>
            </p:cNvCxnSpPr>
            <p:nvPr/>
          </p:nvCxnSpPr>
          <p:spPr bwMode="auto">
            <a:xfrm flipH="1" flipV="1">
              <a:off x="696" y="2112"/>
              <a:ext cx="624" cy="288"/>
            </a:xfrm>
            <a:prstGeom prst="straightConnector1">
              <a:avLst/>
            </a:prstGeom>
            <a:noFill/>
            <a:ln w="9525">
              <a:solidFill>
                <a:schemeClr val="tx1"/>
              </a:solidFill>
              <a:round/>
              <a:headEnd/>
              <a:tailEnd/>
            </a:ln>
          </p:spPr>
        </p:cxnSp>
        <p:cxnSp>
          <p:nvCxnSpPr>
            <p:cNvPr id="92199" name="AutoShape 99"/>
            <p:cNvCxnSpPr>
              <a:cxnSpLocks noChangeShapeType="1"/>
              <a:stCxn id="92234" idx="2"/>
            </p:cNvCxnSpPr>
            <p:nvPr/>
          </p:nvCxnSpPr>
          <p:spPr bwMode="auto">
            <a:xfrm flipH="1">
              <a:off x="384" y="2592"/>
              <a:ext cx="168" cy="288"/>
            </a:xfrm>
            <a:prstGeom prst="straightConnector1">
              <a:avLst/>
            </a:prstGeom>
            <a:noFill/>
            <a:ln w="9525">
              <a:solidFill>
                <a:schemeClr val="tx1"/>
              </a:solidFill>
              <a:prstDash val="dash"/>
              <a:round/>
              <a:headEnd/>
              <a:tailEnd/>
            </a:ln>
          </p:spPr>
        </p:cxnSp>
        <p:cxnSp>
          <p:nvCxnSpPr>
            <p:cNvPr id="92200" name="AutoShape 100"/>
            <p:cNvCxnSpPr>
              <a:cxnSpLocks noChangeShapeType="1"/>
            </p:cNvCxnSpPr>
            <p:nvPr/>
          </p:nvCxnSpPr>
          <p:spPr bwMode="auto">
            <a:xfrm>
              <a:off x="3168" y="2112"/>
              <a:ext cx="1056" cy="144"/>
            </a:xfrm>
            <a:prstGeom prst="straightConnector1">
              <a:avLst/>
            </a:prstGeom>
            <a:noFill/>
            <a:ln w="9525">
              <a:solidFill>
                <a:schemeClr val="tx1"/>
              </a:solidFill>
              <a:prstDash val="dash"/>
              <a:round/>
              <a:headEnd/>
              <a:tailEnd/>
            </a:ln>
          </p:spPr>
        </p:cxnSp>
        <p:cxnSp>
          <p:nvCxnSpPr>
            <p:cNvPr id="92201" name="AutoShape 101"/>
            <p:cNvCxnSpPr>
              <a:cxnSpLocks noChangeShapeType="1"/>
              <a:stCxn id="92235" idx="2"/>
            </p:cNvCxnSpPr>
            <p:nvPr/>
          </p:nvCxnSpPr>
          <p:spPr bwMode="auto">
            <a:xfrm>
              <a:off x="4008" y="2112"/>
              <a:ext cx="1224" cy="192"/>
            </a:xfrm>
            <a:prstGeom prst="straightConnector1">
              <a:avLst/>
            </a:prstGeom>
            <a:noFill/>
            <a:ln w="9525">
              <a:solidFill>
                <a:schemeClr val="tx1"/>
              </a:solidFill>
              <a:prstDash val="dash"/>
              <a:round/>
              <a:headEnd/>
              <a:tailEnd/>
            </a:ln>
          </p:spPr>
        </p:cxnSp>
        <p:cxnSp>
          <p:nvCxnSpPr>
            <p:cNvPr id="92202" name="AutoShape 102"/>
            <p:cNvCxnSpPr>
              <a:cxnSpLocks noChangeShapeType="1"/>
              <a:stCxn id="92235" idx="2"/>
            </p:cNvCxnSpPr>
            <p:nvPr/>
          </p:nvCxnSpPr>
          <p:spPr bwMode="auto">
            <a:xfrm>
              <a:off x="4008" y="2112"/>
              <a:ext cx="552" cy="144"/>
            </a:xfrm>
            <a:prstGeom prst="straightConnector1">
              <a:avLst/>
            </a:prstGeom>
            <a:noFill/>
            <a:ln w="9525">
              <a:solidFill>
                <a:schemeClr val="tx1"/>
              </a:solidFill>
              <a:prstDash val="dash"/>
              <a:round/>
              <a:headEnd/>
              <a:tailEnd/>
            </a:ln>
          </p:spPr>
        </p:cxnSp>
      </p:grpSp>
      <p:sp>
        <p:nvSpPr>
          <p:cNvPr id="92165" name="Rectangle 103"/>
          <p:cNvSpPr>
            <a:spLocks noGrp="1" noChangeArrowheads="1"/>
          </p:cNvSpPr>
          <p:nvPr>
            <p:ph type="title"/>
          </p:nvPr>
        </p:nvSpPr>
        <p:spPr/>
        <p:txBody>
          <a:bodyPr/>
          <a:lstStyle/>
          <a:p>
            <a:pPr eaLnBrk="1" hangingPunct="1"/>
            <a:r>
              <a:rPr lang="en-US" sz="2800"/>
              <a:t>Search Tree…</a:t>
            </a:r>
            <a:br>
              <a:rPr lang="en-US" sz="2800"/>
            </a:br>
            <a:r>
              <a:rPr lang="en-US" sz="2800"/>
              <a:t>   (systematically search the search space)</a:t>
            </a:r>
          </a:p>
        </p:txBody>
      </p:sp>
      <p:sp>
        <p:nvSpPr>
          <p:cNvPr id="449640" name="AutoShape 104">
            <a:hlinkClick r:id="rId2" action="ppaction://hlinksldjump" highlightClick="1"/>
          </p:cNvPr>
          <p:cNvSpPr>
            <a:spLocks noChangeArrowheads="1"/>
          </p:cNvSpPr>
          <p:nvPr/>
        </p:nvSpPr>
        <p:spPr bwMode="auto">
          <a:xfrm>
            <a:off x="7554913" y="6013450"/>
            <a:ext cx="777875" cy="455613"/>
          </a:xfrm>
          <a:prstGeom prst="actionButtonForwardNext">
            <a:avLst/>
          </a:prstGeom>
          <a:solidFill>
            <a:schemeClr val="accent1"/>
          </a:soli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9640"/>
                                        </p:tgtEl>
                                        <p:attrNameLst>
                                          <p:attrName>style.visibility</p:attrName>
                                        </p:attrNameLst>
                                      </p:cBhvr>
                                      <p:to>
                                        <p:strVal val="visible"/>
                                      </p:to>
                                    </p:set>
                                    <p:animEffect transition="in" filter="wipe(left)">
                                      <p:cBhvr>
                                        <p:cTn id="12" dur="500"/>
                                        <p:tgtEl>
                                          <p:spTgt spid="449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640"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5" descr="Eliza-1"/>
          <p:cNvPicPr>
            <a:picLocks noChangeAspect="1" noChangeArrowheads="1"/>
          </p:cNvPicPr>
          <p:nvPr/>
        </p:nvPicPr>
        <p:blipFill>
          <a:blip r:embed="rId2"/>
          <a:srcRect/>
          <a:stretch>
            <a:fillRect/>
          </a:stretch>
        </p:blipFill>
        <p:spPr bwMode="auto">
          <a:xfrm>
            <a:off x="304800" y="360363"/>
            <a:ext cx="8377238" cy="4745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4" descr="Eliza-2"/>
          <p:cNvPicPr>
            <a:picLocks noChangeAspect="1" noChangeArrowheads="1"/>
          </p:cNvPicPr>
          <p:nvPr/>
        </p:nvPicPr>
        <p:blipFill>
          <a:blip r:embed="rId2"/>
          <a:srcRect/>
          <a:stretch>
            <a:fillRect/>
          </a:stretch>
        </p:blipFill>
        <p:spPr bwMode="auto">
          <a:xfrm>
            <a:off x="2652713" y="1184275"/>
            <a:ext cx="4433887" cy="5216525"/>
          </a:xfrm>
          <a:prstGeom prst="rect">
            <a:avLst/>
          </a:prstGeom>
          <a:noFill/>
          <a:ln w="9525">
            <a:noFill/>
            <a:miter lim="800000"/>
            <a:headEnd/>
            <a:tailEnd/>
          </a:ln>
        </p:spPr>
      </p:pic>
      <p:sp>
        <p:nvSpPr>
          <p:cNvPr id="35843" name="Rectangle 5"/>
          <p:cNvSpPr>
            <a:spLocks noGrp="1" noChangeArrowheads="1"/>
          </p:cNvSpPr>
          <p:nvPr>
            <p:ph type="title"/>
          </p:nvPr>
        </p:nvSpPr>
        <p:spPr/>
        <p:txBody>
          <a:bodyPr/>
          <a:lstStyle/>
          <a:p>
            <a:r>
              <a:rPr lang="en-US"/>
              <a:t>A Typical Conversation with Eliza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5" descr="Eliza-3"/>
          <p:cNvPicPr>
            <a:picLocks noChangeAspect="1" noChangeArrowheads="1"/>
          </p:cNvPicPr>
          <p:nvPr/>
        </p:nvPicPr>
        <p:blipFill>
          <a:blip r:embed="rId2"/>
          <a:srcRect/>
          <a:stretch>
            <a:fillRect/>
          </a:stretch>
        </p:blipFill>
        <p:spPr bwMode="auto">
          <a:xfrm>
            <a:off x="733425" y="1828800"/>
            <a:ext cx="6200775" cy="4200525"/>
          </a:xfrm>
          <a:prstGeom prst="rect">
            <a:avLst/>
          </a:prstGeom>
          <a:noFill/>
          <a:ln w="9525">
            <a:noFill/>
            <a:miter lim="800000"/>
            <a:headEnd/>
            <a:tailEnd/>
          </a:ln>
        </p:spPr>
      </p:pic>
      <p:sp>
        <p:nvSpPr>
          <p:cNvPr id="36867" name="Rectangle 6"/>
          <p:cNvSpPr>
            <a:spLocks noGrp="1" noChangeArrowheads="1"/>
          </p:cNvSpPr>
          <p:nvPr>
            <p:ph type="title"/>
          </p:nvPr>
        </p:nvSpPr>
        <p:spPr/>
        <p:txBody>
          <a:bodyPr/>
          <a:lstStyle/>
          <a:p>
            <a:r>
              <a:rPr lang="en-US"/>
              <a:t>Is Eliza really “intelligent”?</a:t>
            </a:r>
          </a:p>
        </p:txBody>
      </p:sp>
      <p:sp>
        <p:nvSpPr>
          <p:cNvPr id="36868" name="Rectangle 7"/>
          <p:cNvSpPr>
            <a:spLocks noGrp="1" noChangeArrowheads="1"/>
          </p:cNvSpPr>
          <p:nvPr>
            <p:ph type="body" idx="1"/>
          </p:nvPr>
        </p:nvSpPr>
        <p:spPr/>
        <p:txBody>
          <a:bodyPr/>
          <a:lstStyle/>
          <a:p>
            <a:r>
              <a:rPr lang="en-US"/>
              <a:t>How Eliza does it…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HW-01-intro">
  <a:themeElements>
    <a:clrScheme name="">
      <a:dk1>
        <a:srgbClr val="000000"/>
      </a:dk1>
      <a:lt1>
        <a:srgbClr val="FFFFFF"/>
      </a:lt1>
      <a:dk2>
        <a:srgbClr val="000000"/>
      </a:dk2>
      <a:lt2>
        <a:srgbClr val="CECECE"/>
      </a:lt2>
      <a:accent1>
        <a:srgbClr val="DADADA"/>
      </a:accent1>
      <a:accent2>
        <a:srgbClr val="474747"/>
      </a:accent2>
      <a:accent3>
        <a:srgbClr val="FFFFFF"/>
      </a:accent3>
      <a:accent4>
        <a:srgbClr val="000000"/>
      </a:accent4>
      <a:accent5>
        <a:srgbClr val="EAEAEA"/>
      </a:accent5>
      <a:accent6>
        <a:srgbClr val="3F3F3F"/>
      </a:accent6>
      <a:hlink>
        <a:srgbClr val="676767"/>
      </a:hlink>
      <a:folHlink>
        <a:srgbClr val="919191"/>
      </a:folHlink>
    </a:clrScheme>
    <a:fontScheme name="LHW-01-in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pitchFamily="1" charset="0"/>
          </a:defRPr>
        </a:defPPr>
      </a:lstStyle>
    </a:lnDef>
  </a:objectDefaults>
  <a:extraClrSchemeLst>
    <a:extraClrScheme>
      <a:clrScheme name="LHW-01-intr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HW-01-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HW-01-intr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HW-01-intr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HW-01-int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HW-01-int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HW-01-int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pitchFamily="1"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C:\AAA-USP-Course\LeongHW-Site\Lectures\LHW-01-intro.ppt</Template>
  <TotalTime>3017</TotalTime>
  <Words>2220</Words>
  <Application>Microsoft Macintosh PowerPoint</Application>
  <PresentationFormat>On-screen Show (4:3)</PresentationFormat>
  <Paragraphs>346</Paragraphs>
  <Slides>61</Slides>
  <Notes>2</Notes>
  <HiddenSlides>0</HiddenSlides>
  <MMClips>0</MMClips>
  <ScaleCrop>false</ScaleCrop>
  <HeadingPairs>
    <vt:vector size="4" baseType="variant">
      <vt:variant>
        <vt:lpstr>Design Template</vt:lpstr>
      </vt:variant>
      <vt:variant>
        <vt:i4>2</vt:i4>
      </vt:variant>
      <vt:variant>
        <vt:lpstr>Slide Titles</vt:lpstr>
      </vt:variant>
      <vt:variant>
        <vt:i4>61</vt:i4>
      </vt:variant>
    </vt:vector>
  </HeadingPairs>
  <TitlesOfParts>
    <vt:vector size="63" baseType="lpstr">
      <vt:lpstr>LHW-01-intro</vt:lpstr>
      <vt:lpstr>Blank</vt:lpstr>
      <vt:lpstr>Artificial Intelligence</vt:lpstr>
      <vt:lpstr>For Spring 2012 semester</vt:lpstr>
      <vt:lpstr>Artificial Intelligence…</vt:lpstr>
      <vt:lpstr>Introduction</vt:lpstr>
      <vt:lpstr>The Turing Test</vt:lpstr>
      <vt:lpstr>Introduction (continued)</vt:lpstr>
      <vt:lpstr>Slide 7</vt:lpstr>
      <vt:lpstr>A Typical Conversation with Eliza</vt:lpstr>
      <vt:lpstr>Is Eliza really “intelligent”?</vt:lpstr>
      <vt:lpstr>Eliza Conversation revisited</vt:lpstr>
      <vt:lpstr>A Division of Labor</vt:lpstr>
      <vt:lpstr>A Division of Labor (continued)</vt:lpstr>
      <vt:lpstr>Slide 13</vt:lpstr>
      <vt:lpstr>Artificial Intelligence</vt:lpstr>
      <vt:lpstr>Recognition Tasks: Human</vt:lpstr>
      <vt:lpstr>Human Neurons: How they work</vt:lpstr>
      <vt:lpstr>Recognition Tasks (continued)</vt:lpstr>
      <vt:lpstr>Recognition Tasks (continued)</vt:lpstr>
      <vt:lpstr>Modeling a single neuron</vt:lpstr>
      <vt:lpstr>Operation of 1 neuron.</vt:lpstr>
      <vt:lpstr>An OR gate (using ANN)</vt:lpstr>
      <vt:lpstr>What about XOR gate?</vt:lpstr>
      <vt:lpstr>More Simple Neural Networks</vt:lpstr>
      <vt:lpstr>Recognition Tasks (continued)</vt:lpstr>
      <vt:lpstr>Neural Network – with Learning</vt:lpstr>
      <vt:lpstr>NN (continued)</vt:lpstr>
      <vt:lpstr>Recognition Tasks (summary)</vt:lpstr>
      <vt:lpstr>Artificial Intelligence</vt:lpstr>
      <vt:lpstr>Reasoning Tasks</vt:lpstr>
      <vt:lpstr>Intelligent Search Example (Ch. 14.5.1)</vt:lpstr>
      <vt:lpstr>State Graph for 8-Puzzle</vt:lpstr>
      <vt:lpstr>Intelligent Searching</vt:lpstr>
      <vt:lpstr>The Search Tree for the 9-Puzzle</vt:lpstr>
      <vt:lpstr>Search Strategy for 9-Puzzle</vt:lpstr>
      <vt:lpstr>Slide 35</vt:lpstr>
      <vt:lpstr>AI in Game Playing</vt:lpstr>
      <vt:lpstr>Intelligent Searching (continued)</vt:lpstr>
      <vt:lpstr>Intelligent State Space search…</vt:lpstr>
      <vt:lpstr>Swarm Intelligence (Ch. 14.5.2)</vt:lpstr>
      <vt:lpstr>Intelligent Agents (Ch. 14.5.3)</vt:lpstr>
      <vt:lpstr>Intelligent Agents (where used)</vt:lpstr>
      <vt:lpstr>Expert Systems (Ch. 14.5.4)</vt:lpstr>
      <vt:lpstr>Expert Systems (continued)</vt:lpstr>
      <vt:lpstr>Expert Systems (continued)</vt:lpstr>
      <vt:lpstr>Knowledge Based System:</vt:lpstr>
      <vt:lpstr>Knowledge-Based System…</vt:lpstr>
      <vt:lpstr>Expert Systems (continued)</vt:lpstr>
      <vt:lpstr>Expert Systems (continued)</vt:lpstr>
      <vt:lpstr>Expert Systems (continued)</vt:lpstr>
      <vt:lpstr>Expert Systems: Structure</vt:lpstr>
      <vt:lpstr>Expert Systems: Rules</vt:lpstr>
      <vt:lpstr>Summary</vt:lpstr>
      <vt:lpstr>Summary</vt:lpstr>
      <vt:lpstr>Slide 54</vt:lpstr>
      <vt:lpstr>Did you know that …</vt:lpstr>
      <vt:lpstr>Did Bill Gates really  flip pancakes?</vt:lpstr>
      <vt:lpstr>More pancake-flipping examples…</vt:lpstr>
      <vt:lpstr>An Initial Algorithm (Greedy)</vt:lpstr>
      <vt:lpstr>Is Greedy “the best” possible?</vt:lpstr>
      <vt:lpstr>Solution Space…</vt:lpstr>
      <vt:lpstr>Search Tree…    (systematically search the search space)</vt:lpstr>
    </vt:vector>
  </TitlesOfParts>
  <Company>NUS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Title</dc:title>
  <dc:creator>CDTL</dc:creator>
  <cp:lastModifiedBy>Leong Hon Wai</cp:lastModifiedBy>
  <cp:revision>388</cp:revision>
  <cp:lastPrinted>2000-06-13T03:03:08Z</cp:lastPrinted>
  <dcterms:created xsi:type="dcterms:W3CDTF">2012-04-09T13:57:13Z</dcterms:created>
  <dcterms:modified xsi:type="dcterms:W3CDTF">2012-04-09T14:05:07Z</dcterms:modified>
</cp:coreProperties>
</file>