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437" r:id="rId2"/>
    <p:sldId id="402" r:id="rId3"/>
    <p:sldId id="380" r:id="rId4"/>
    <p:sldId id="381" r:id="rId5"/>
    <p:sldId id="436" r:id="rId6"/>
    <p:sldId id="435" r:id="rId7"/>
    <p:sldId id="383" r:id="rId8"/>
    <p:sldId id="434" r:id="rId9"/>
    <p:sldId id="432" r:id="rId10"/>
    <p:sldId id="430" r:id="rId11"/>
    <p:sldId id="431" r:id="rId12"/>
    <p:sldId id="433" r:id="rId13"/>
    <p:sldId id="385" r:id="rId14"/>
    <p:sldId id="443" r:id="rId15"/>
    <p:sldId id="444" r:id="rId16"/>
    <p:sldId id="386" r:id="rId17"/>
    <p:sldId id="423" r:id="rId18"/>
    <p:sldId id="387" r:id="rId19"/>
    <p:sldId id="411" r:id="rId20"/>
    <p:sldId id="388" r:id="rId21"/>
    <p:sldId id="422" r:id="rId22"/>
    <p:sldId id="390" r:id="rId23"/>
    <p:sldId id="441" r:id="rId24"/>
    <p:sldId id="442" r:id="rId25"/>
    <p:sldId id="424" r:id="rId26"/>
    <p:sldId id="438" r:id="rId27"/>
    <p:sldId id="391" r:id="rId28"/>
    <p:sldId id="440" r:id="rId29"/>
    <p:sldId id="389" r:id="rId30"/>
    <p:sldId id="412" r:id="rId31"/>
    <p:sldId id="396" r:id="rId32"/>
    <p:sldId id="446" r:id="rId33"/>
    <p:sldId id="421" r:id="rId34"/>
    <p:sldId id="418" r:id="rId35"/>
  </p:sldIdLst>
  <p:sldSz cx="9144000" cy="6858000" type="screen4x3"/>
  <p:notesSz cx="6742113" cy="9906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FCC99"/>
    <a:srgbClr val="FAC896"/>
    <a:srgbClr val="0000FF"/>
    <a:srgbClr val="969696"/>
    <a:srgbClr val="808080"/>
    <a:srgbClr val="3366CC"/>
    <a:srgbClr val="000099"/>
    <a:srgbClr val="009900"/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9" autoAdjust="0"/>
    <p:restoredTop sz="74681" autoAdjust="0"/>
  </p:normalViewPr>
  <p:slideViewPr>
    <p:cSldViewPr snapToGrid="0" showGuides="1">
      <p:cViewPr>
        <p:scale>
          <a:sx n="75" d="100"/>
          <a:sy n="75" d="100"/>
        </p:scale>
        <p:origin x="-928" y="-88"/>
      </p:cViewPr>
      <p:guideLst>
        <p:guide orient="horz" pos="2115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-2248" y="-104"/>
      </p:cViewPr>
      <p:guideLst>
        <p:guide orient="horz" pos="3120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09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2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1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32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2600"/>
            <a:ext cx="2909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25E3-0570-BD4D-98D9-A370A8E3E0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t" anchorCtr="0" compatLnSpc="1">
            <a:prstTxWarp prst="textNoShape">
              <a:avLst/>
            </a:prstTxWarp>
          </a:bodyPr>
          <a:lstStyle>
            <a:lvl1pPr algn="l" defTabSz="958850">
              <a:defRPr kumimoji="1" sz="1000" b="0" i="1"/>
            </a:lvl1pPr>
          </a:lstStyle>
          <a:p>
            <a:r>
              <a:rPr lang="en-US"/>
              <a:t>*</a:t>
            </a:r>
            <a:endParaRPr lang="en-US" sz="13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t" anchorCtr="0" compatLnSpc="1">
            <a:prstTxWarp prst="textNoShape">
              <a:avLst/>
            </a:prstTxWarp>
          </a:bodyPr>
          <a:lstStyle>
            <a:lvl1pPr algn="r" defTabSz="958850">
              <a:defRPr kumimoji="1" sz="1000" b="0" i="1"/>
            </a:lvl1pPr>
          </a:lstStyle>
          <a:p>
            <a:r>
              <a:rPr lang="en-US"/>
              <a:t>07/16/96</a:t>
            </a:r>
            <a:endParaRPr lang="en-US" sz="130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95350" y="742950"/>
            <a:ext cx="4953000" cy="37147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705350"/>
            <a:ext cx="494506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5" tIns="48303" rIns="96605" bIns="48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b" anchorCtr="0" compatLnSpc="1">
            <a:prstTxWarp prst="textNoShape">
              <a:avLst/>
            </a:prstTxWarp>
          </a:bodyPr>
          <a:lstStyle>
            <a:lvl1pPr algn="l" defTabSz="958850">
              <a:defRPr kumimoji="1" sz="1000" b="0" i="1"/>
            </a:lvl1pPr>
          </a:lstStyle>
          <a:p>
            <a:r>
              <a:rPr lang="en-US"/>
              <a:t>*</a:t>
            </a:r>
            <a:endParaRPr lang="en-US" sz="13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41070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b" anchorCtr="0" compatLnSpc="1">
            <a:prstTxWarp prst="textNoShape">
              <a:avLst/>
            </a:prstTxWarp>
          </a:bodyPr>
          <a:lstStyle>
            <a:lvl1pPr algn="r" defTabSz="958850">
              <a:defRPr kumimoji="1" sz="1000" b="0" i="1"/>
            </a:lvl1pPr>
          </a:lstStyle>
          <a:p>
            <a:r>
              <a:rPr lang="en-US"/>
              <a:t>##</a:t>
            </a:r>
            <a:endParaRPr lang="en-US" sz="13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199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36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53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705350"/>
            <a:ext cx="4945063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8365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3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87746" name="Rectangle 2050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77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89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85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02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02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67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71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 sz="130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 sz="13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 sz="13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75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77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7955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79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190500"/>
            <a:ext cx="2047875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138" y="190500"/>
            <a:ext cx="5995987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19200"/>
            <a:ext cx="351631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9900" y="1219200"/>
            <a:ext cx="3517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Line 2"/>
          <p:cNvSpPr>
            <a:spLocks noChangeShapeType="1"/>
          </p:cNvSpPr>
          <p:nvPr/>
        </p:nvSpPr>
        <p:spPr bwMode="auto">
          <a:xfrm>
            <a:off x="287338" y="6400800"/>
            <a:ext cx="81470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099" name="AutoShape 3"/>
          <p:cNvSpPr>
            <a:spLocks noChangeArrowheads="1"/>
          </p:cNvSpPr>
          <p:nvPr/>
        </p:nvSpPr>
        <p:spPr bwMode="auto">
          <a:xfrm>
            <a:off x="709612" y="6254750"/>
            <a:ext cx="2033587" cy="298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100" name="Line 4"/>
          <p:cNvSpPr>
            <a:spLocks noChangeShapeType="1"/>
          </p:cNvSpPr>
          <p:nvPr/>
        </p:nvSpPr>
        <p:spPr bwMode="auto">
          <a:xfrm>
            <a:off x="23813" y="990600"/>
            <a:ext cx="7978775" cy="0"/>
          </a:xfrm>
          <a:prstGeom prst="line">
            <a:avLst/>
          </a:prstGeom>
          <a:noFill/>
          <a:ln w="508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8138" y="190500"/>
            <a:ext cx="8196262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388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19200"/>
            <a:ext cx="7186612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1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388103" name="Rectangle 7"/>
          <p:cNvSpPr>
            <a:spLocks noChangeArrowheads="1"/>
          </p:cNvSpPr>
          <p:nvPr/>
        </p:nvSpPr>
        <p:spPr bwMode="auto">
          <a:xfrm>
            <a:off x="760413" y="6296025"/>
            <a:ext cx="1958395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0" dirty="0" err="1">
                <a:solidFill>
                  <a:srgbClr val="0000FF"/>
                </a:solidFill>
                <a:latin typeface="Book Antiqua" pitchFamily="1" charset="0"/>
              </a:rPr>
              <a:t>LeongHW</a:t>
            </a:r>
            <a:r>
              <a:rPr lang="en-US" sz="1200" b="0" dirty="0">
                <a:solidFill>
                  <a:srgbClr val="0000FF"/>
                </a:solidFill>
                <a:latin typeface="Book Antiqua" pitchFamily="1" charset="0"/>
              </a:rPr>
              <a:t>, </a:t>
            </a:r>
            <a:r>
              <a:rPr lang="en-US" sz="1200" b="0" dirty="0" err="1" smtClean="0">
                <a:solidFill>
                  <a:srgbClr val="0000FF"/>
                </a:solidFill>
                <a:latin typeface="Book Antiqua" pitchFamily="1" charset="0"/>
              </a:rPr>
              <a:t>SoC</a:t>
            </a:r>
            <a:r>
              <a:rPr lang="en-US" sz="1200" b="0" dirty="0" smtClean="0">
                <a:solidFill>
                  <a:srgbClr val="0000FF"/>
                </a:solidFill>
                <a:latin typeface="Book Antiqua" pitchFamily="1" charset="0"/>
              </a:rPr>
              <a:t>-USP, </a:t>
            </a:r>
            <a:r>
              <a:rPr lang="en-US" sz="1200" b="0" dirty="0">
                <a:solidFill>
                  <a:srgbClr val="0000FF"/>
                </a:solidFill>
                <a:latin typeface="Book Antiqua" pitchFamily="1" charset="0"/>
              </a:rPr>
              <a:t>NUS</a:t>
            </a:r>
          </a:p>
        </p:txBody>
      </p:sp>
      <p:sp>
        <p:nvSpPr>
          <p:cNvPr id="388104" name="Rectangle 8"/>
          <p:cNvSpPr>
            <a:spLocks noChangeArrowheads="1"/>
          </p:cNvSpPr>
          <p:nvPr/>
        </p:nvSpPr>
        <p:spPr bwMode="auto">
          <a:xfrm>
            <a:off x="5651500" y="6140450"/>
            <a:ext cx="24161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0" dirty="0">
                <a:solidFill>
                  <a:srgbClr val="0000FF"/>
                </a:solidFill>
                <a:latin typeface="Book Antiqua" pitchFamily="1" charset="0"/>
              </a:rPr>
              <a:t>(UTT2201: Introduction) Page </a:t>
            </a:r>
            <a:fld id="{71099C5E-E7F2-7645-BB9D-E0D8F6D8F92F}" type="slidenum">
              <a:rPr lang="en-US" sz="1200" b="0">
                <a:solidFill>
                  <a:srgbClr val="0000FF"/>
                </a:solidFill>
                <a:latin typeface="Book Antiqua" pitchFamily="1" charset="0"/>
              </a:rPr>
              <a:pPr algn="l"/>
              <a:t>‹#›</a:t>
            </a:fld>
            <a:endParaRPr lang="en-US" sz="1200" b="0" dirty="0">
              <a:solidFill>
                <a:srgbClr val="0000FF"/>
              </a:solidFill>
              <a:latin typeface="Book Antiqua" pitchFamily="1" charset="0"/>
            </a:endParaRPr>
          </a:p>
        </p:txBody>
      </p:sp>
      <p:sp>
        <p:nvSpPr>
          <p:cNvPr id="388105" name="Rectangle 9"/>
          <p:cNvSpPr>
            <a:spLocks noChangeArrowheads="1"/>
          </p:cNvSpPr>
          <p:nvPr/>
        </p:nvSpPr>
        <p:spPr bwMode="auto">
          <a:xfrm>
            <a:off x="3316288" y="6397625"/>
            <a:ext cx="1890317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 b="0" dirty="0">
                <a:solidFill>
                  <a:srgbClr val="0000FF"/>
                </a:solidFill>
                <a:latin typeface="Book Antiqua" pitchFamily="1" charset="0"/>
              </a:rPr>
              <a:t>© Leong Hon Wai, 2003</a:t>
            </a:r>
            <a:r>
              <a:rPr lang="en-GB" sz="1200" b="0" dirty="0" smtClean="0">
                <a:solidFill>
                  <a:srgbClr val="0000FF"/>
                </a:solidFill>
                <a:latin typeface="Book Antiqua" pitchFamily="1" charset="0"/>
              </a:rPr>
              <a:t>--</a:t>
            </a:r>
            <a:endParaRPr lang="en-GB" sz="1200" b="0" dirty="0">
              <a:solidFill>
                <a:srgbClr val="0000FF"/>
              </a:solidFill>
              <a:latin typeface="Book Antiqua" pitchFamily="1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9pPr>
    </p:titleStyle>
    <p:bodyStyle>
      <a:lvl1pPr marL="347663" indent="-347663" algn="l" rtl="0" eaLnBrk="0" fontAlgn="base" hangingPunct="0">
        <a:spcBef>
          <a:spcPct val="50000"/>
        </a:spcBef>
        <a:spcAft>
          <a:spcPct val="0"/>
        </a:spcAft>
        <a:buSzPct val="90000"/>
        <a:buFont typeface="Wingdings" pitchFamily="1" charset="2"/>
        <a:buChar char="q"/>
        <a:defRPr sz="2800" b="1">
          <a:solidFill>
            <a:srgbClr val="000099"/>
          </a:solidFill>
          <a:latin typeface="+mn-lt"/>
          <a:ea typeface="+mn-ea"/>
          <a:cs typeface="+mn-cs"/>
        </a:defRPr>
      </a:lvl1pPr>
      <a:lvl2pPr marL="798513" indent="-33655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1" charset="2"/>
        <a:buChar char="v"/>
        <a:defRPr sz="2400" b="1">
          <a:solidFill>
            <a:srgbClr val="FF3300"/>
          </a:solidFill>
          <a:latin typeface="+mn-lt"/>
          <a:ea typeface="+mn-ea"/>
          <a:cs typeface="+mn-cs"/>
        </a:defRPr>
      </a:lvl2pPr>
      <a:lvl3pPr marL="1146175" indent="-233363" algn="l" rtl="0" eaLnBrk="0" fontAlgn="base" hangingPunct="0">
        <a:spcBef>
          <a:spcPct val="10000"/>
        </a:spcBef>
        <a:spcAft>
          <a:spcPct val="0"/>
        </a:spcAft>
        <a:buSzPct val="100000"/>
        <a:buFont typeface="Wingdings" pitchFamily="1" charset="2"/>
        <a:buChar char="Ø"/>
        <a:defRPr sz="2000" b="1" i="1">
          <a:solidFill>
            <a:srgbClr val="009900"/>
          </a:solidFill>
          <a:latin typeface="+mn-lt"/>
          <a:ea typeface="+mn-ea"/>
          <a:cs typeface="+mn-cs"/>
        </a:defRPr>
      </a:lvl3pPr>
      <a:lvl4pPr marL="1481138" indent="-2206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Font typeface="Wingdings" pitchFamily="1" charset="2"/>
        <a:buChar char="Ø"/>
        <a:defRPr sz="2000" b="1">
          <a:solidFill>
            <a:srgbClr val="0000CC"/>
          </a:solidFill>
          <a:latin typeface="Arial" pitchFamily="1" charset="0"/>
          <a:ea typeface="+mn-ea"/>
          <a:cs typeface="+mn-cs"/>
        </a:defRPr>
      </a:lvl4pPr>
      <a:lvl5pPr marL="1828800" indent="-2333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Arial" pitchFamily="1" charset="0"/>
          <a:ea typeface="+mn-ea"/>
          <a:cs typeface="+mn-cs"/>
        </a:defRPr>
      </a:lvl5pPr>
      <a:lvl6pPr marL="2286000" indent="-2333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Arial" pitchFamily="1" charset="0"/>
          <a:ea typeface="+mn-ea"/>
          <a:cs typeface="+mn-cs"/>
        </a:defRPr>
      </a:lvl6pPr>
      <a:lvl7pPr marL="2743200" indent="-2333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Arial" pitchFamily="1" charset="0"/>
          <a:ea typeface="+mn-ea"/>
          <a:cs typeface="+mn-cs"/>
        </a:defRPr>
      </a:lvl7pPr>
      <a:lvl8pPr marL="3200400" indent="-2333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Arial" pitchFamily="1" charset="0"/>
          <a:ea typeface="+mn-ea"/>
          <a:cs typeface="+mn-cs"/>
        </a:defRPr>
      </a:lvl8pPr>
      <a:lvl9pPr marL="3657600" indent="-2333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Arial" pitchFamily="1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Carl_Friedrich_Gauss" TargetMode="External"/><Relationship Id="rId12" Type="http://schemas.openxmlformats.org/officeDocument/2006/relationships/hyperlink" Target="http://betterexplained.com/articles/techniques-for-adding-the-numbers-1-to-100/" TargetMode="External"/><Relationship Id="rId13" Type="http://schemas.openxmlformats.org/officeDocument/2006/relationships/hyperlink" Target="http://mathforum.org/library/drmath/view/57919.html" TargetMode="External"/><Relationship Id="rId14" Type="http://schemas.openxmlformats.org/officeDocument/2006/relationships/hyperlink" Target="http://www.jimloy.com/algebra/gauss.htm" TargetMode="External"/><Relationship Id="rId15" Type="http://schemas.openxmlformats.org/officeDocument/2006/relationships/image" Target="../media/image11.jpe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Number_theory" TargetMode="External"/><Relationship Id="rId3" Type="http://schemas.openxmlformats.org/officeDocument/2006/relationships/hyperlink" Target="http://en.wikipedia.org/wiki/Statistics" TargetMode="External"/><Relationship Id="rId4" Type="http://schemas.openxmlformats.org/officeDocument/2006/relationships/hyperlink" Target="http://en.wikipedia.org/wiki/Mathematical_analysis" TargetMode="External"/><Relationship Id="rId5" Type="http://schemas.openxmlformats.org/officeDocument/2006/relationships/hyperlink" Target="http://en.wikipedia.org/wiki/Differential_geometry_and_topology" TargetMode="External"/><Relationship Id="rId6" Type="http://schemas.openxmlformats.org/officeDocument/2006/relationships/hyperlink" Target="http://en.wikipedia.org/wiki/Geodesy" TargetMode="External"/><Relationship Id="rId7" Type="http://schemas.openxmlformats.org/officeDocument/2006/relationships/hyperlink" Target="http://en.wikipedia.org/wiki/Geophysics" TargetMode="External"/><Relationship Id="rId8" Type="http://schemas.openxmlformats.org/officeDocument/2006/relationships/hyperlink" Target="http://en.wikipedia.org/wiki/Electrostatics" TargetMode="External"/><Relationship Id="rId9" Type="http://schemas.openxmlformats.org/officeDocument/2006/relationships/hyperlink" Target="http://en.wikipedia.org/wiki/Astronomy" TargetMode="External"/><Relationship Id="rId10" Type="http://schemas.openxmlformats.org/officeDocument/2006/relationships/hyperlink" Target="http://en.wikipedia.org/wiki/Optic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file://localhost/Users/leonghw/Dropbox/2013-UIT2201/Lectures/2013-02-sum-1-5-anim.pptx%23-1,1,Animation%20of%20Algorith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franco@cs.brown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p.nus.edu.sg/~leonghw/uit2201/Sp2008/Lectures/email-with-header.tx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UIT2201: Lecture 1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62075"/>
            <a:ext cx="6975475" cy="4587875"/>
          </a:xfrm>
        </p:spPr>
        <p:txBody>
          <a:bodyPr/>
          <a:lstStyle/>
          <a:p>
            <a:pPr marL="533400" indent="-533400"/>
            <a:r>
              <a:rPr lang="en-US" u="sng" dirty="0"/>
              <a:t>Lecture Outline:</a:t>
            </a:r>
          </a:p>
          <a:p>
            <a:pPr marL="939800" lvl="1" indent="-457200">
              <a:buFont typeface="Monotype Sorts" pitchFamily="1" charset="2"/>
              <a:buAutoNum type="arabicPeriod"/>
            </a:pPr>
            <a:r>
              <a:rPr lang="en-US" dirty="0"/>
              <a:t>The Pervasive Computer</a:t>
            </a:r>
          </a:p>
          <a:p>
            <a:pPr marL="939800" lvl="1" indent="-457200">
              <a:buFont typeface="Monotype Sorts" pitchFamily="1" charset="2"/>
              <a:buAutoNum type="arabicPeriod"/>
            </a:pPr>
            <a:r>
              <a:rPr lang="en-US" dirty="0"/>
              <a:t>Examples of </a:t>
            </a:r>
            <a:r>
              <a:rPr lang="en-US" dirty="0" smtClean="0"/>
              <a:t>Uses / Computer Applications</a:t>
            </a:r>
          </a:p>
          <a:p>
            <a:pPr marL="939800" lvl="1" indent="-457200">
              <a:buFont typeface="Monotype Sorts" pitchFamily="1" charset="2"/>
              <a:buAutoNum type="arabicPeriod"/>
            </a:pPr>
            <a:r>
              <a:rPr lang="en-US" dirty="0"/>
              <a:t>Simple and also Difficult </a:t>
            </a:r>
          </a:p>
          <a:p>
            <a:pPr marL="939800" lvl="1" indent="-457200">
              <a:buFont typeface="Monotype Sorts" pitchFamily="1" charset="2"/>
              <a:buAutoNum type="arabicPeriod"/>
            </a:pPr>
            <a:r>
              <a:rPr lang="en-US" dirty="0"/>
              <a:t>Similar and also Different</a:t>
            </a:r>
          </a:p>
          <a:p>
            <a:pPr marL="939800" lvl="1" indent="-457200">
              <a:buFont typeface="Monotype Sorts" pitchFamily="1" charset="2"/>
              <a:buAutoNum type="arabicPeriod"/>
            </a:pPr>
            <a:r>
              <a:rPr lang="en-US" dirty="0"/>
              <a:t>Algorithms</a:t>
            </a:r>
          </a:p>
          <a:p>
            <a:pPr marL="939800" lvl="1" indent="-457200">
              <a:buFont typeface="Monotype Sorts" pitchFamily="1" charset="2"/>
              <a:buAutoNum type="arabicPeriod"/>
            </a:pPr>
            <a:endParaRPr lang="en-US" dirty="0"/>
          </a:p>
          <a:p>
            <a:pPr marL="533400" indent="-533400"/>
            <a:r>
              <a:rPr lang="en-US" dirty="0"/>
              <a:t>Readings:  [SG] Ch. </a:t>
            </a:r>
            <a:r>
              <a:rPr lang="en-US" dirty="0" smtClean="0"/>
              <a:t>1  &amp; Lecture Notes</a:t>
            </a:r>
            <a:br>
              <a:rPr lang="en-US" dirty="0" smtClean="0"/>
            </a:br>
            <a:r>
              <a:rPr lang="en-US" dirty="0" smtClean="0"/>
              <a:t>   (</a:t>
            </a:r>
            <a:r>
              <a:rPr lang="en-US" dirty="0" err="1" smtClean="0"/>
              <a:t>esp</a:t>
            </a:r>
            <a:r>
              <a:rPr lang="en-US" dirty="0" smtClean="0"/>
              <a:t> Ch. 1-</a:t>
            </a:r>
            <a:r>
              <a:rPr lang="en-US" smtClean="0"/>
              <a:t>1 to 1.2)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15888"/>
            <a:ext cx="8196262" cy="585787"/>
          </a:xfrm>
        </p:spPr>
        <p:txBody>
          <a:bodyPr/>
          <a:lstStyle/>
          <a:p>
            <a:r>
              <a:rPr lang="en-US" sz="4000"/>
              <a:t>Example: My Mail using webmail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5572" name="Picture 4" descr="soc-web-m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8210550" cy="6076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44450"/>
            <a:ext cx="8196262" cy="657225"/>
          </a:xfrm>
        </p:spPr>
        <p:txBody>
          <a:bodyPr/>
          <a:lstStyle/>
          <a:p>
            <a:r>
              <a:rPr lang="en-US" sz="4000"/>
              <a:t>Example: My Mail using Unix-shell</a:t>
            </a:r>
          </a:p>
        </p:txBody>
      </p:sp>
      <p:pic>
        <p:nvPicPr>
          <p:cNvPr id="366596" name="Picture 4" descr="unix-m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50888"/>
            <a:ext cx="7858125" cy="6134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Example-2: Bank Account &amp; ATM</a:t>
            </a:r>
            <a:endParaRPr lang="en-US" sz="400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95400"/>
            <a:ext cx="7699375" cy="495300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  <a:buFont typeface="Wingdings" pitchFamily="1" charset="2"/>
              <a:buNone/>
            </a:pPr>
            <a:r>
              <a:rPr lang="en-GB"/>
              <a:t>Scenario: Maintaining Bank Accounts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009900"/>
                </a:solidFill>
              </a:rPr>
              <a:t>Isn’t it simple?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009900"/>
                </a:solidFill>
              </a:rPr>
              <a:t>Depositing money is just addition, and </a:t>
            </a:r>
            <a:br>
              <a:rPr lang="en-GB" sz="2000">
                <a:solidFill>
                  <a:srgbClr val="009900"/>
                </a:solidFill>
              </a:rPr>
            </a:br>
            <a:r>
              <a:rPr lang="en-GB" sz="2000">
                <a:solidFill>
                  <a:srgbClr val="009900"/>
                </a:solidFill>
              </a:rPr>
              <a:t>withdrawing is just subtraction.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FF0000"/>
                </a:solidFill>
              </a:rPr>
              <a:t>Issues and Complications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Thousands of customers, at hundreds of branches.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To do the crediting to the correct account.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Simultaneous access.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Information needs to travel from the ATM machine to the computer, and back.</a:t>
            </a:r>
          </a:p>
        </p:txBody>
      </p:sp>
      <p:pic>
        <p:nvPicPr>
          <p:cNvPr id="368644" name="Picture 4" descr="atm-mach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6300" y="1341438"/>
            <a:ext cx="1306513" cy="1954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Example-2: Bank Account</a:t>
            </a:r>
            <a:endParaRPr lang="en-US" sz="400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95400"/>
            <a:ext cx="7699375" cy="495300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0000FF"/>
                </a:solidFill>
              </a:rPr>
              <a:t>Similar to Email in some ways.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sz="2000">
                <a:solidFill>
                  <a:srgbClr val="0000FF"/>
                </a:solidFill>
              </a:rPr>
              <a:t>Needs processing, network of computer,</a:t>
            </a:r>
            <a:endParaRPr lang="en-GB" sz="2000">
              <a:solidFill>
                <a:srgbClr val="0000FF"/>
              </a:solidFill>
            </a:endParaRP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0000FF"/>
                </a:solidFill>
              </a:rPr>
              <a:t>so, we can use lots of similar hardware and software.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996633"/>
                </a:solidFill>
              </a:rPr>
              <a:t>But, also Different: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996633"/>
                </a:solidFill>
              </a:rPr>
              <a:t>We need different kind of buttons on the ATM machine,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996633"/>
                </a:solidFill>
              </a:rPr>
              <a:t>We need to do printing on a different kind of paper,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996633"/>
                </a:solidFill>
              </a:rPr>
              <a:t>We need to read the ATM card, count money etc.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Font typeface="Wingdings" pitchFamily="1" charset="2"/>
              <a:buNone/>
            </a:pPr>
            <a:endParaRPr lang="en-GB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NUS Library Search -- LINC 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7186612" cy="841375"/>
          </a:xfrm>
        </p:spPr>
        <p:txBody>
          <a:bodyPr/>
          <a:lstStyle/>
          <a:p>
            <a:endParaRPr lang="en-US"/>
          </a:p>
        </p:txBody>
      </p:sp>
      <p:pic>
        <p:nvPicPr>
          <p:cNvPr id="391173" name="Picture 5" descr="screenshot-linc-si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96975"/>
            <a:ext cx="6535738" cy="4900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NUS Course Registration -- CORS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19200"/>
            <a:ext cx="7186612" cy="696913"/>
          </a:xfrm>
        </p:spPr>
        <p:txBody>
          <a:bodyPr/>
          <a:lstStyle/>
          <a:p>
            <a:endParaRPr lang="en-US"/>
          </a:p>
        </p:txBody>
      </p:sp>
      <p:pic>
        <p:nvPicPr>
          <p:cNvPr id="392196" name="Picture 4" descr="screenshot-c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888" y="1196975"/>
            <a:ext cx="6535737" cy="4900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95400"/>
            <a:ext cx="7699375" cy="4572000"/>
          </a:xfrm>
        </p:spPr>
        <p:txBody>
          <a:bodyPr/>
          <a:lstStyle/>
          <a:p>
            <a:r>
              <a:rPr lang="en-US" sz="2000">
                <a:solidFill>
                  <a:srgbClr val="FF3300"/>
                </a:solidFill>
              </a:rPr>
              <a:t>Scenario: LINC (library system)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00FF"/>
                </a:solidFill>
              </a:rPr>
              <a:t>Store and maintain information on library collection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sz="1800">
                <a:solidFill>
                  <a:srgbClr val="0000FF"/>
                </a:solidFill>
              </a:rPr>
              <a:t>Have a database of items (books),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sz="1800">
                <a:solidFill>
                  <a:srgbClr val="0000FF"/>
                </a:solidFill>
              </a:rPr>
              <a:t>Can search, reserve, </a:t>
            </a:r>
            <a:endParaRPr lang="en-GB" sz="180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FF0000"/>
                </a:solidFill>
              </a:rPr>
              <a:t>Similarities: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00FF"/>
                </a:solidFill>
              </a:rPr>
              <a:t>Computer, hardware about the same.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FF0000"/>
                </a:solidFill>
              </a:rPr>
              <a:t>Differences:</a:t>
            </a:r>
            <a:endParaRPr lang="en-GB" sz="2000">
              <a:solidFill>
                <a:srgbClr val="0000FF"/>
              </a:solidFill>
            </a:endParaRP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00FF"/>
                </a:solidFill>
              </a:rPr>
              <a:t>Different interface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00FF"/>
                </a:solidFill>
              </a:rPr>
              <a:t>Different software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00FF"/>
                </a:solidFill>
              </a:rPr>
              <a:t>Difference functionalities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FF0000"/>
                </a:solidFill>
              </a:rPr>
              <a:t>What about CORS?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Example-3: LINC, CORS</a:t>
            </a:r>
            <a:endParaRPr 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95400"/>
            <a:ext cx="7699375" cy="457200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FF3300"/>
                </a:solidFill>
              </a:rPr>
              <a:t>MP3 music player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0000FF"/>
                </a:solidFill>
              </a:rPr>
              <a:t>Similar to LINC database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00FF"/>
                </a:solidFill>
              </a:rPr>
              <a:t>You may search, access information in similar way.</a:t>
            </a:r>
            <a:r>
              <a:rPr lang="en-GB" sz="180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996633"/>
                </a:solidFill>
              </a:rPr>
              <a:t>Different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996633"/>
                </a:solidFill>
              </a:rPr>
              <a:t>now your machine interprets the information differently.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996633"/>
                </a:solidFill>
              </a:rPr>
              <a:t>It converts the message into sound: a different interface.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Example-4: MP3 Player</a:t>
            </a:r>
            <a:endParaRPr lang="en-US" sz="4000"/>
          </a:p>
        </p:txBody>
      </p:sp>
      <p:pic>
        <p:nvPicPr>
          <p:cNvPr id="353284" name="Picture 4" descr="ipod-iph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25" y="3716338"/>
            <a:ext cx="2943225" cy="25828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4098"/>
          <p:cNvSpPr>
            <a:spLocks noGrp="1" noChangeArrowheads="1"/>
          </p:cNvSpPr>
          <p:nvPr>
            <p:ph type="body" sz="half" idx="1"/>
          </p:nvPr>
        </p:nvSpPr>
        <p:spPr>
          <a:xfrm>
            <a:off x="596900" y="1295400"/>
            <a:ext cx="8007350" cy="465455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  <a:buFont typeface="Wingdings" pitchFamily="1" charset="2"/>
              <a:buNone/>
            </a:pPr>
            <a:r>
              <a:rPr lang="en-US" sz="2400"/>
              <a:t>Scenario: 3D Walkthrough in Video Games</a:t>
            </a:r>
            <a:endParaRPr lang="en-GB" sz="2400"/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Question: is it similar to what we have seen so far?   </a:t>
            </a:r>
            <a:r>
              <a:rPr lang="en-GB" sz="2000">
                <a:solidFill>
                  <a:srgbClr val="FF0000"/>
                </a:solidFill>
              </a:rPr>
              <a:t>YES!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Computer stores info on the 3D structure (scene),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Project to 2D computer screen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 works out mathematically the projection from 3D scene to 2D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Software gets “your position” and “action”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and appropriately updates the 2D picture on your screen.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Similarities: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ATM also shows a different picture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for different accounts you access and different operation you want.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The calculations for 3D walkthrough are very complicated,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but is similar to those for other applications.</a:t>
            </a:r>
          </a:p>
        </p:txBody>
      </p:sp>
      <p:sp>
        <p:nvSpPr>
          <p:cNvPr id="278531" name="Rectangle 409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Arial" pitchFamily="1" charset="0"/>
              </a:rPr>
              <a:t>More Examples: Video Games</a:t>
            </a:r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88913"/>
            <a:ext cx="8196262" cy="657225"/>
          </a:xfrm>
        </p:spPr>
        <p:txBody>
          <a:bodyPr/>
          <a:lstStyle/>
          <a:p>
            <a:r>
              <a:rPr lang="en-US" sz="4000"/>
              <a:t>Intelligent Computer</a:t>
            </a:r>
            <a:r>
              <a:rPr lang="en-US"/>
              <a:t> – Capabilities 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19200"/>
            <a:ext cx="7186612" cy="4876800"/>
          </a:xfrm>
        </p:spPr>
        <p:txBody>
          <a:bodyPr/>
          <a:lstStyle/>
          <a:p>
            <a:r>
              <a:rPr lang="en-US"/>
              <a:t>Common Capabilities</a:t>
            </a:r>
          </a:p>
          <a:p>
            <a:pPr lvl="1"/>
            <a:r>
              <a:rPr lang="en-US"/>
              <a:t> User Interface</a:t>
            </a:r>
          </a:p>
          <a:p>
            <a:pPr lvl="2"/>
            <a:r>
              <a:rPr lang="en-US"/>
              <a:t>“the face” of the computer</a:t>
            </a:r>
          </a:p>
          <a:p>
            <a:pPr lvl="1"/>
            <a:r>
              <a:rPr lang="en-US"/>
              <a:t> Database</a:t>
            </a:r>
          </a:p>
          <a:p>
            <a:pPr lvl="2"/>
            <a:r>
              <a:rPr lang="en-US"/>
              <a:t>Information store</a:t>
            </a:r>
          </a:p>
          <a:p>
            <a:pPr lvl="2"/>
            <a:r>
              <a:rPr lang="en-US"/>
              <a:t>Different types of info…</a:t>
            </a:r>
          </a:p>
          <a:p>
            <a:pPr lvl="1"/>
            <a:r>
              <a:rPr lang="en-US"/>
              <a:t> Database Retrieval </a:t>
            </a:r>
          </a:p>
          <a:p>
            <a:pPr lvl="2"/>
            <a:r>
              <a:rPr lang="en-US"/>
              <a:t>Fast, diverse</a:t>
            </a:r>
          </a:p>
          <a:p>
            <a:pPr lvl="1"/>
            <a:r>
              <a:rPr lang="en-US"/>
              <a:t> Data Transmission</a:t>
            </a:r>
          </a:p>
          <a:p>
            <a:pPr lvl="2"/>
            <a:r>
              <a:rPr lang="en-US"/>
              <a:t>Fast, accurate, secure</a:t>
            </a:r>
          </a:p>
          <a:p>
            <a:pPr lvl="1"/>
            <a:r>
              <a:rPr lang="en-US"/>
              <a:t> Complex Data Processing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A Computer Revolution…</a:t>
            </a:r>
          </a:p>
        </p:txBody>
      </p:sp>
      <p:sp>
        <p:nvSpPr>
          <p:cNvPr id="315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188" y="1363663"/>
            <a:ext cx="7186612" cy="4586287"/>
          </a:xfrm>
        </p:spPr>
        <p:txBody>
          <a:bodyPr/>
          <a:lstStyle/>
          <a:p>
            <a:r>
              <a:rPr lang="en-US" dirty="0"/>
              <a:t>The Pervasive Computer</a:t>
            </a:r>
          </a:p>
          <a:p>
            <a:pPr lvl="1"/>
            <a:r>
              <a:rPr lang="en-US" dirty="0"/>
              <a:t> Computer are Everywhere</a:t>
            </a:r>
          </a:p>
          <a:p>
            <a:pPr lvl="1"/>
            <a:r>
              <a:rPr lang="en-US" dirty="0"/>
              <a:t> They are capable of doing things for us</a:t>
            </a:r>
          </a:p>
          <a:p>
            <a:r>
              <a:rPr lang="en-US" dirty="0"/>
              <a:t>Some examples of what they do</a:t>
            </a:r>
          </a:p>
          <a:p>
            <a:pPr lvl="1"/>
            <a:r>
              <a:rPr lang="en-US" dirty="0"/>
              <a:t> Email, bank accounts, music-box,</a:t>
            </a:r>
          </a:p>
          <a:p>
            <a:pPr lvl="1"/>
            <a:r>
              <a:rPr lang="en-US" dirty="0"/>
              <a:t> Game machine, MSN, </a:t>
            </a:r>
            <a:r>
              <a:rPr lang="en-US" dirty="0" err="1"/>
              <a:t>Facebook</a:t>
            </a:r>
            <a:r>
              <a:rPr lang="en-US" dirty="0"/>
              <a:t>, </a:t>
            </a:r>
            <a:r>
              <a:rPr lang="en-US" dirty="0" err="1"/>
              <a:t>Youtube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Computer applications are </a:t>
            </a:r>
          </a:p>
          <a:p>
            <a:pPr lvl="1"/>
            <a:r>
              <a:rPr lang="en-US" dirty="0" smtClean="0"/>
              <a:t> both </a:t>
            </a:r>
            <a:r>
              <a:rPr lang="en-US" i="1" dirty="0" smtClean="0">
                <a:solidFill>
                  <a:srgbClr val="0000FF"/>
                </a:solidFill>
              </a:rPr>
              <a:t>similar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FF0000"/>
                </a:solidFill>
              </a:rPr>
              <a:t>different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both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i="1" dirty="0">
                <a:solidFill>
                  <a:srgbClr val="009900"/>
                </a:solidFill>
              </a:rPr>
              <a:t>simple</a:t>
            </a:r>
            <a:r>
              <a:rPr lang="en-US" dirty="0"/>
              <a:t> and </a:t>
            </a:r>
            <a:r>
              <a:rPr lang="en-US" i="1" dirty="0" smtClean="0"/>
              <a:t>complex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38138" y="188913"/>
            <a:ext cx="8196262" cy="730250"/>
          </a:xfrm>
          <a:noFill/>
          <a:ln/>
        </p:spPr>
        <p:txBody>
          <a:bodyPr lIns="92075" tIns="46038" rIns="92075" bIns="46038"/>
          <a:lstStyle/>
          <a:p>
            <a:r>
              <a:rPr lang="en-GB"/>
              <a:t>Intelligent Computer – functionalities</a:t>
            </a:r>
            <a:endParaRPr lang="en-US"/>
          </a:p>
        </p:txBody>
      </p:sp>
      <p:sp>
        <p:nvSpPr>
          <p:cNvPr id="282627" name="Rectangle 3075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95400"/>
            <a:ext cx="7699375" cy="495300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/>
              <a:t>Can do Email, library search, etc.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 store large amount of information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 find a particular piece of wanted information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 move the information quickly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 produce new information from old information quickly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 the changes need to be specified in a step by step manner  </a:t>
            </a:r>
            <a:r>
              <a:rPr lang="en-GB" sz="2000">
                <a:sym typeface="Wingdings" pitchFamily="1" charset="2"/>
              </a:rPr>
              <a:t></a:t>
            </a:r>
            <a:r>
              <a:rPr lang="en-GB" sz="2000"/>
              <a:t>  </a:t>
            </a:r>
            <a:r>
              <a:rPr lang="en-GB" sz="2800" i="1" u="sng"/>
              <a:t>Algorithm</a:t>
            </a:r>
            <a:r>
              <a:rPr lang="en-GB" sz="20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333375"/>
            <a:ext cx="8196262" cy="657225"/>
          </a:xfrm>
        </p:spPr>
        <p:txBody>
          <a:bodyPr/>
          <a:lstStyle/>
          <a:p>
            <a:r>
              <a:rPr lang="en-US" sz="4400"/>
              <a:t>Algorithm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19200"/>
            <a:ext cx="7186612" cy="25701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sz="2400">
                <a:solidFill>
                  <a:srgbClr val="FF0000"/>
                </a:solidFill>
              </a:rPr>
              <a:t>al go rithm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[SG3]</a:t>
            </a:r>
            <a:r>
              <a:rPr lang="en-US" sz="2400"/>
              <a:t>  </a:t>
            </a:r>
            <a:r>
              <a:rPr lang="en-US" sz="2000" b="0" i="1"/>
              <a:t>A well-ordered collection of unambiguous and effectively computable operations that, when executed, produces a result and halts in a finite amount of time.</a:t>
            </a:r>
          </a:p>
          <a:p>
            <a:pPr>
              <a:lnSpc>
                <a:spcPct val="90000"/>
              </a:lnSpc>
            </a:pPr>
            <a:r>
              <a:rPr lang="en-US" sz="2400"/>
              <a:t>Informally: </a:t>
            </a:r>
            <a:r>
              <a:rPr lang="en-US" sz="2000" b="0" i="1"/>
              <a:t>an algorithm is an ordered sequence of instructions that is guaranteed to solve a specific problem.</a:t>
            </a:r>
            <a:endParaRPr lang="en-GB" sz="2000" b="0" i="1"/>
          </a:p>
          <a:p>
            <a:pPr>
              <a:lnSpc>
                <a:spcPct val="90000"/>
              </a:lnSpc>
            </a:pPr>
            <a:r>
              <a:rPr lang="en-US" sz="2400"/>
              <a:t>Example of an algorithm (in everyday life): </a:t>
            </a:r>
            <a:endParaRPr lang="en-GB" sz="2400"/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900113" y="3789363"/>
            <a:ext cx="4248150" cy="2087562"/>
          </a:xfrm>
          <a:prstGeom prst="rect">
            <a:avLst/>
          </a:prstGeom>
          <a:solidFill>
            <a:srgbClr val="FFFF99"/>
          </a:solidFill>
          <a:ln w="222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pPr lvl="1" algn="l"/>
            <a:r>
              <a:rPr lang="en-US" sz="2000">
                <a:solidFill>
                  <a:srgbClr val="FF3300"/>
                </a:solidFill>
                <a:latin typeface="Arial" pitchFamily="1" charset="0"/>
              </a:rPr>
              <a:t>Step 1:  Wet your hair</a:t>
            </a:r>
          </a:p>
          <a:p>
            <a:pPr lvl="1" algn="l"/>
            <a:r>
              <a:rPr lang="en-US" sz="2000">
                <a:solidFill>
                  <a:srgbClr val="FF3300"/>
                </a:solidFill>
                <a:latin typeface="Arial" pitchFamily="1" charset="0"/>
              </a:rPr>
              <a:t>Step 2:  Lather your hair</a:t>
            </a:r>
          </a:p>
          <a:p>
            <a:pPr lvl="1" algn="l"/>
            <a:r>
              <a:rPr lang="en-US" sz="2000">
                <a:solidFill>
                  <a:srgbClr val="FF3300"/>
                </a:solidFill>
                <a:latin typeface="Arial" pitchFamily="1" charset="0"/>
              </a:rPr>
              <a:t>Step 3:  Rinse your hair</a:t>
            </a:r>
          </a:p>
          <a:p>
            <a:pPr lvl="1" algn="l"/>
            <a:r>
              <a:rPr lang="en-US" sz="2000">
                <a:solidFill>
                  <a:srgbClr val="FF3300"/>
                </a:solidFill>
                <a:latin typeface="Arial" pitchFamily="1" charset="0"/>
              </a:rPr>
              <a:t>Step 4:  Lather your hair</a:t>
            </a:r>
          </a:p>
          <a:p>
            <a:pPr lvl="1" algn="l"/>
            <a:r>
              <a:rPr lang="en-US" sz="2000">
                <a:solidFill>
                  <a:srgbClr val="FF3300"/>
                </a:solidFill>
                <a:latin typeface="Arial" pitchFamily="1" charset="0"/>
              </a:rPr>
              <a:t>Step 5:  Rinse your hair</a:t>
            </a:r>
          </a:p>
          <a:p>
            <a:pPr lvl="1" algn="l"/>
            <a:r>
              <a:rPr lang="en-US" sz="2000">
                <a:solidFill>
                  <a:srgbClr val="FF3300"/>
                </a:solidFill>
                <a:latin typeface="Arial" pitchFamily="1" charset="0"/>
              </a:rPr>
              <a:t>Step 6:  Stop.</a:t>
            </a:r>
            <a:endParaRPr lang="en-US" sz="2000">
              <a:latin typeface="Arial" pitchFamily="1" charset="0"/>
            </a:endParaRPr>
          </a:p>
        </p:txBody>
      </p:sp>
      <p:grpSp>
        <p:nvGrpSpPr>
          <p:cNvPr id="350217" name="Group 9"/>
          <p:cNvGrpSpPr>
            <a:grpSpLocks/>
          </p:cNvGrpSpPr>
          <p:nvPr/>
        </p:nvGrpSpPr>
        <p:grpSpPr bwMode="auto">
          <a:xfrm>
            <a:off x="5738813" y="3573463"/>
            <a:ext cx="2819400" cy="3095625"/>
            <a:chOff x="3615" y="2251"/>
            <a:chExt cx="1776" cy="1950"/>
          </a:xfrm>
        </p:grpSpPr>
        <p:pic>
          <p:nvPicPr>
            <p:cNvPr id="350215" name="Picture 7" descr="shampoo-instruc-PB24005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15" y="2251"/>
              <a:ext cx="1776" cy="1950"/>
            </a:xfrm>
            <a:prstGeom prst="rect">
              <a:avLst/>
            </a:prstGeom>
            <a:noFill/>
          </p:spPr>
        </p:pic>
        <p:sp>
          <p:nvSpPr>
            <p:cNvPr id="350216" name="Line 8"/>
            <p:cNvSpPr>
              <a:spLocks noChangeShapeType="1"/>
            </p:cNvSpPr>
            <p:nvPr/>
          </p:nvSpPr>
          <p:spPr bwMode="auto">
            <a:xfrm>
              <a:off x="3923" y="4020"/>
              <a:ext cx="408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uiExpand="1" build="p"/>
      <p:bldP spid="3502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/>
              <a:t>Example Problem:  Adding 1 to 100</a:t>
            </a:r>
            <a:endParaRPr lang="en-US"/>
          </a:p>
        </p:txBody>
      </p:sp>
      <p:sp>
        <p:nvSpPr>
          <p:cNvPr id="28672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196975"/>
            <a:ext cx="7921625" cy="2486025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FF0000"/>
                </a:solidFill>
              </a:rPr>
              <a:t>Problem:   What is 1+2+3….+99+100 ?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/>
              <a:t>Straight-forward “Calculator” Method: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0000FF"/>
                </a:solidFill>
              </a:rPr>
              <a:t>0</a:t>
            </a:r>
            <a:r>
              <a:rPr lang="en-GB" sz="2000"/>
              <a:t>+1=1;  </a:t>
            </a:r>
            <a:r>
              <a:rPr lang="en-GB" sz="2000">
                <a:solidFill>
                  <a:srgbClr val="0000FF"/>
                </a:solidFill>
              </a:rPr>
              <a:t>1</a:t>
            </a:r>
            <a:r>
              <a:rPr lang="en-GB" sz="2000"/>
              <a:t>+2=3;  </a:t>
            </a:r>
            <a:r>
              <a:rPr lang="en-GB" sz="2000">
                <a:solidFill>
                  <a:srgbClr val="0000FF"/>
                </a:solidFill>
              </a:rPr>
              <a:t>3</a:t>
            </a:r>
            <a:r>
              <a:rPr lang="en-GB" sz="2000"/>
              <a:t>+3=6;  </a:t>
            </a:r>
            <a:r>
              <a:rPr lang="en-GB" sz="2000">
                <a:solidFill>
                  <a:srgbClr val="0000FF"/>
                </a:solidFill>
              </a:rPr>
              <a:t>6</a:t>
            </a:r>
            <a:r>
              <a:rPr lang="en-GB" sz="2000"/>
              <a:t>+4=10;  </a:t>
            </a:r>
            <a:r>
              <a:rPr lang="en-GB" sz="2000">
                <a:solidFill>
                  <a:srgbClr val="0000FF"/>
                </a:solidFill>
              </a:rPr>
              <a:t>10</a:t>
            </a:r>
            <a:r>
              <a:rPr lang="en-GB" sz="2000"/>
              <a:t>+5=15;  </a:t>
            </a:r>
            <a:r>
              <a:rPr lang="en-GB" sz="2000">
                <a:solidFill>
                  <a:srgbClr val="0000FF"/>
                </a:solidFill>
              </a:rPr>
              <a:t>15</a:t>
            </a:r>
            <a:r>
              <a:rPr lang="en-GB" sz="2000"/>
              <a:t>+6=21; … …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Repeatedly add </a:t>
            </a:r>
            <a:r>
              <a:rPr lang="en-GB" sz="2000">
                <a:solidFill>
                  <a:srgbClr val="0000FF"/>
                </a:solidFill>
              </a:rPr>
              <a:t>“the next number”</a:t>
            </a:r>
            <a:r>
              <a:rPr lang="en-GB" sz="2000"/>
              <a:t> to </a:t>
            </a:r>
            <a:r>
              <a:rPr lang="en-GB" sz="2000">
                <a:solidFill>
                  <a:srgbClr val="0000FF"/>
                </a:solidFill>
              </a:rPr>
              <a:t>“the sum”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At the beginning, start </a:t>
            </a:r>
            <a:r>
              <a:rPr lang="en-GB" sz="2000">
                <a:solidFill>
                  <a:srgbClr val="0000FF"/>
                </a:solidFill>
              </a:rPr>
              <a:t>“the sum”</a:t>
            </a:r>
            <a:r>
              <a:rPr lang="en-GB" sz="2000"/>
              <a:t> with 0.</a:t>
            </a:r>
          </a:p>
        </p:txBody>
      </p:sp>
      <p:pic>
        <p:nvPicPr>
          <p:cNvPr id="286736" name="Picture 1040" descr="calculator-s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500438"/>
            <a:ext cx="3629025" cy="3076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51" name="AutoShape 27"/>
          <p:cNvSpPr>
            <a:spLocks noChangeArrowheads="1"/>
          </p:cNvSpPr>
          <p:nvPr/>
        </p:nvSpPr>
        <p:spPr bwMode="auto">
          <a:xfrm>
            <a:off x="395288" y="3644900"/>
            <a:ext cx="8208962" cy="25209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>
            <a:solidFill>
              <a:srgbClr val="000099"/>
            </a:solidFill>
            <a:round/>
            <a:headEnd/>
            <a:tailEnd type="none" w="lg" len="lg"/>
          </a:ln>
          <a:effectLst/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/>
              <a:t>Problem:  Adding 1 to 100 [</a:t>
            </a:r>
            <a:r>
              <a:rPr lang="en-GB" i="1">
                <a:solidFill>
                  <a:srgbClr val="FF3300"/>
                </a:solidFill>
              </a:rPr>
              <a:t>Gauss</a:t>
            </a:r>
            <a:r>
              <a:rPr lang="en-GB"/>
              <a:t>!]</a:t>
            </a:r>
            <a:endParaRPr 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196975"/>
            <a:ext cx="7921625" cy="2486025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 dirty="0">
                <a:solidFill>
                  <a:srgbClr val="FF0000"/>
                </a:solidFill>
              </a:rPr>
              <a:t>Problem:   What is 1+2+3….+99+100 ?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 dirty="0"/>
              <a:t>Straight-forward “Calculator” Method: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 dirty="0">
                <a:solidFill>
                  <a:srgbClr val="0000FF"/>
                </a:solidFill>
              </a:rPr>
              <a:t>0</a:t>
            </a:r>
            <a:r>
              <a:rPr lang="en-GB" sz="2000" dirty="0"/>
              <a:t>+1=</a:t>
            </a:r>
            <a:r>
              <a:rPr lang="en-GB" sz="2000" dirty="0">
                <a:solidFill>
                  <a:srgbClr val="0000FF"/>
                </a:solidFill>
              </a:rPr>
              <a:t>1</a:t>
            </a:r>
            <a:r>
              <a:rPr lang="en-GB" sz="2000" dirty="0"/>
              <a:t>;  </a:t>
            </a:r>
            <a:r>
              <a:rPr lang="en-GB" sz="2000" dirty="0">
                <a:solidFill>
                  <a:srgbClr val="0000FF"/>
                </a:solidFill>
              </a:rPr>
              <a:t>1</a:t>
            </a:r>
            <a:r>
              <a:rPr lang="en-GB" sz="2000" dirty="0"/>
              <a:t>+2=</a:t>
            </a:r>
            <a:r>
              <a:rPr lang="en-GB" sz="2000" dirty="0">
                <a:solidFill>
                  <a:srgbClr val="0000FF"/>
                </a:solidFill>
              </a:rPr>
              <a:t>3</a:t>
            </a:r>
            <a:r>
              <a:rPr lang="en-GB" sz="2000" dirty="0"/>
              <a:t>;  </a:t>
            </a:r>
            <a:r>
              <a:rPr lang="en-GB" sz="2000" dirty="0">
                <a:solidFill>
                  <a:srgbClr val="0000FF"/>
                </a:solidFill>
              </a:rPr>
              <a:t>3</a:t>
            </a:r>
            <a:r>
              <a:rPr lang="en-GB" sz="2000" dirty="0"/>
              <a:t>+3=</a:t>
            </a:r>
            <a:r>
              <a:rPr lang="en-GB" sz="2000" dirty="0">
                <a:solidFill>
                  <a:srgbClr val="0000FF"/>
                </a:solidFill>
              </a:rPr>
              <a:t>6</a:t>
            </a:r>
            <a:r>
              <a:rPr lang="en-GB" sz="2000" dirty="0"/>
              <a:t>;  </a:t>
            </a:r>
            <a:r>
              <a:rPr lang="en-GB" sz="2000" dirty="0">
                <a:solidFill>
                  <a:srgbClr val="0000FF"/>
                </a:solidFill>
              </a:rPr>
              <a:t>6</a:t>
            </a:r>
            <a:r>
              <a:rPr lang="en-GB" sz="2000" dirty="0"/>
              <a:t>+4=</a:t>
            </a:r>
            <a:r>
              <a:rPr lang="en-GB" sz="2000" dirty="0">
                <a:solidFill>
                  <a:srgbClr val="0000FF"/>
                </a:solidFill>
              </a:rPr>
              <a:t>10</a:t>
            </a:r>
            <a:r>
              <a:rPr lang="en-GB" sz="2000" dirty="0"/>
              <a:t>;  </a:t>
            </a:r>
            <a:r>
              <a:rPr lang="en-GB" sz="2000" dirty="0">
                <a:solidFill>
                  <a:srgbClr val="0000FF"/>
                </a:solidFill>
              </a:rPr>
              <a:t>10</a:t>
            </a:r>
            <a:r>
              <a:rPr lang="en-GB" sz="2000" dirty="0"/>
              <a:t>+5=</a:t>
            </a:r>
            <a:r>
              <a:rPr lang="en-GB" sz="2000" dirty="0">
                <a:solidFill>
                  <a:srgbClr val="0000FF"/>
                </a:solidFill>
              </a:rPr>
              <a:t>15</a:t>
            </a:r>
            <a:r>
              <a:rPr lang="en-GB" sz="2000" dirty="0"/>
              <a:t>;  </a:t>
            </a:r>
            <a:r>
              <a:rPr lang="en-GB" sz="2000" dirty="0">
                <a:solidFill>
                  <a:srgbClr val="0000FF"/>
                </a:solidFill>
              </a:rPr>
              <a:t>15</a:t>
            </a:r>
            <a:r>
              <a:rPr lang="en-GB" sz="2000" dirty="0"/>
              <a:t>+6=</a:t>
            </a:r>
            <a:r>
              <a:rPr lang="en-GB" sz="2000" dirty="0">
                <a:solidFill>
                  <a:srgbClr val="0000FF"/>
                </a:solidFill>
              </a:rPr>
              <a:t>21</a:t>
            </a:r>
            <a:r>
              <a:rPr lang="en-GB" sz="2000" dirty="0"/>
              <a:t>; … …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 dirty="0"/>
              <a:t>Repeatedly add </a:t>
            </a:r>
            <a:r>
              <a:rPr lang="en-GB" sz="2000" dirty="0">
                <a:solidFill>
                  <a:srgbClr val="0000FF"/>
                </a:solidFill>
              </a:rPr>
              <a:t>“the next number”</a:t>
            </a:r>
            <a:r>
              <a:rPr lang="en-GB" sz="2000" dirty="0"/>
              <a:t> to </a:t>
            </a:r>
            <a:r>
              <a:rPr lang="en-GB" sz="2000" dirty="0">
                <a:solidFill>
                  <a:srgbClr val="0000FF"/>
                </a:solidFill>
              </a:rPr>
              <a:t>“the sum”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 dirty="0"/>
              <a:t>At the beginning, start </a:t>
            </a:r>
            <a:r>
              <a:rPr lang="en-GB" sz="2000" dirty="0">
                <a:solidFill>
                  <a:srgbClr val="0000FF"/>
                </a:solidFill>
              </a:rPr>
              <a:t>“the sum”</a:t>
            </a:r>
            <a:r>
              <a:rPr lang="en-GB" sz="2000" dirty="0"/>
              <a:t> with 0.</a:t>
            </a:r>
          </a:p>
        </p:txBody>
      </p:sp>
      <p:grpSp>
        <p:nvGrpSpPr>
          <p:cNvPr id="385049" name="Group 25"/>
          <p:cNvGrpSpPr>
            <a:grpSpLocks/>
          </p:cNvGrpSpPr>
          <p:nvPr/>
        </p:nvGrpSpPr>
        <p:grpSpPr bwMode="auto">
          <a:xfrm>
            <a:off x="5867400" y="4581525"/>
            <a:ext cx="2160588" cy="1152525"/>
            <a:chOff x="3515" y="2931"/>
            <a:chExt cx="1361" cy="726"/>
          </a:xfrm>
        </p:grpSpPr>
        <p:sp>
          <p:nvSpPr>
            <p:cNvPr id="385030" name="Rectangle 6"/>
            <p:cNvSpPr>
              <a:spLocks noChangeArrowheads="1"/>
            </p:cNvSpPr>
            <p:nvPr/>
          </p:nvSpPr>
          <p:spPr bwMode="auto">
            <a:xfrm>
              <a:off x="3515" y="2931"/>
              <a:ext cx="1361" cy="72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85031" name="Object 7"/>
            <p:cNvGraphicFramePr>
              <a:graphicFrameLocks noChangeAspect="1"/>
            </p:cNvGraphicFramePr>
            <p:nvPr/>
          </p:nvGraphicFramePr>
          <p:xfrm>
            <a:off x="3560" y="3005"/>
            <a:ext cx="1185" cy="561"/>
          </p:xfrm>
          <a:graphic>
            <a:graphicData uri="http://schemas.openxmlformats.org/presentationml/2006/ole">
              <p:oleObj spid="_x0000_s385031" name="Equation" r:id="rId4" imgW="482400" imgH="228600" progId="Equation.3">
                <p:embed/>
              </p:oleObj>
            </a:graphicData>
          </a:graphic>
        </p:graphicFrame>
      </p:grpSp>
      <p:sp>
        <p:nvSpPr>
          <p:cNvPr id="385032" name="Rectangle 8"/>
          <p:cNvSpPr>
            <a:spLocks noChangeArrowheads="1"/>
          </p:cNvSpPr>
          <p:nvPr/>
        </p:nvSpPr>
        <p:spPr bwMode="auto">
          <a:xfrm>
            <a:off x="688975" y="3644900"/>
            <a:ext cx="6403975" cy="2449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7663" indent="-347663"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90000"/>
              <a:buFont typeface="Wingdings" pitchFamily="1" charset="2"/>
              <a:buChar char="q"/>
            </a:pPr>
            <a:r>
              <a:rPr lang="en-GB" sz="2400">
                <a:solidFill>
                  <a:srgbClr val="FF0000"/>
                </a:solidFill>
                <a:ea typeface="Times New Roman" pitchFamily="1" charset="0"/>
                <a:cs typeface="Times New Roman" pitchFamily="1" charset="0"/>
              </a:rPr>
              <a:t>Side Track:</a:t>
            </a:r>
            <a:r>
              <a:rPr lang="en-GB" sz="2400">
                <a:solidFill>
                  <a:srgbClr val="000099"/>
                </a:solidFill>
                <a:ea typeface="Times New Roman" pitchFamily="1" charset="0"/>
                <a:cs typeface="Times New Roman" pitchFamily="1" charset="0"/>
              </a:rPr>
              <a:t>  Gauss’s Method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1 + 100 = 101; 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2 +   99 = 101; 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3 +   98 = 101;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…    …      …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50+  51 = 101;</a:t>
            </a:r>
          </a:p>
        </p:txBody>
      </p:sp>
      <p:grpSp>
        <p:nvGrpSpPr>
          <p:cNvPr id="385039" name="Group 15"/>
          <p:cNvGrpSpPr>
            <a:grpSpLocks/>
          </p:cNvGrpSpPr>
          <p:nvPr/>
        </p:nvGrpSpPr>
        <p:grpSpPr bwMode="auto">
          <a:xfrm>
            <a:off x="3352800" y="4294188"/>
            <a:ext cx="2371725" cy="1655762"/>
            <a:chOff x="2112" y="2705"/>
            <a:chExt cx="1494" cy="1043"/>
          </a:xfrm>
        </p:grpSpPr>
        <p:sp>
          <p:nvSpPr>
            <p:cNvPr id="385034" name="AutoShape 10"/>
            <p:cNvSpPr>
              <a:spLocks/>
            </p:cNvSpPr>
            <p:nvPr/>
          </p:nvSpPr>
          <p:spPr bwMode="auto">
            <a:xfrm>
              <a:off x="2112" y="2705"/>
              <a:ext cx="181" cy="1043"/>
            </a:xfrm>
            <a:prstGeom prst="rightBrace">
              <a:avLst>
                <a:gd name="adj1" fmla="val 4802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035" name="Text Box 11"/>
            <p:cNvSpPr txBox="1">
              <a:spLocks noChangeArrowheads="1"/>
            </p:cNvSpPr>
            <p:nvPr/>
          </p:nvSpPr>
          <p:spPr bwMode="auto">
            <a:xfrm>
              <a:off x="2293" y="2976"/>
              <a:ext cx="1313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15000"/>
                </a:spcBef>
              </a:pPr>
              <a:r>
                <a:rPr lang="en-US" sz="2400" b="0" dirty="0">
                  <a:solidFill>
                    <a:srgbClr val="000099"/>
                  </a:solidFill>
                </a:rPr>
                <a:t>100/2  pairs,</a:t>
              </a:r>
              <a:br>
                <a:rPr lang="en-US" sz="2400" b="0" dirty="0">
                  <a:solidFill>
                    <a:srgbClr val="000099"/>
                  </a:solidFill>
                </a:rPr>
              </a:br>
              <a:r>
                <a:rPr lang="en-US" sz="2400" b="0" dirty="0">
                  <a:solidFill>
                    <a:srgbClr val="000099"/>
                  </a:solidFill>
                </a:rPr>
                <a:t>each sum to 101</a:t>
              </a:r>
            </a:p>
          </p:txBody>
        </p:sp>
      </p:grpSp>
      <p:grpSp>
        <p:nvGrpSpPr>
          <p:cNvPr id="385044" name="Group 20"/>
          <p:cNvGrpSpPr>
            <a:grpSpLocks/>
          </p:cNvGrpSpPr>
          <p:nvPr/>
        </p:nvGrpSpPr>
        <p:grpSpPr bwMode="auto">
          <a:xfrm>
            <a:off x="3708400" y="1628775"/>
            <a:ext cx="2016125" cy="227013"/>
            <a:chOff x="3515" y="2342"/>
            <a:chExt cx="1814" cy="136"/>
          </a:xfrm>
        </p:grpSpPr>
        <p:sp>
          <p:nvSpPr>
            <p:cNvPr id="385041" name="Line 17"/>
            <p:cNvSpPr>
              <a:spLocks noChangeShapeType="1"/>
            </p:cNvSpPr>
            <p:nvPr/>
          </p:nvSpPr>
          <p:spPr bwMode="auto">
            <a:xfrm>
              <a:off x="3515" y="2478"/>
              <a:ext cx="1814" cy="0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 type="none" w="lg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042" name="Line 18"/>
            <p:cNvSpPr>
              <a:spLocks noChangeShapeType="1"/>
            </p:cNvSpPr>
            <p:nvPr/>
          </p:nvSpPr>
          <p:spPr bwMode="auto">
            <a:xfrm flipV="1">
              <a:off x="5329" y="2342"/>
              <a:ext cx="0" cy="136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 type="arrow" w="med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043" name="Line 19"/>
            <p:cNvSpPr>
              <a:spLocks noChangeShapeType="1"/>
            </p:cNvSpPr>
            <p:nvPr/>
          </p:nvSpPr>
          <p:spPr bwMode="auto">
            <a:xfrm flipV="1">
              <a:off x="3515" y="2342"/>
              <a:ext cx="0" cy="136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 type="arrow" w="med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5045" name="Group 21"/>
          <p:cNvGrpSpPr>
            <a:grpSpLocks/>
          </p:cNvGrpSpPr>
          <p:nvPr/>
        </p:nvGrpSpPr>
        <p:grpSpPr bwMode="auto">
          <a:xfrm flipV="1">
            <a:off x="3995738" y="1125538"/>
            <a:ext cx="1152525" cy="215900"/>
            <a:chOff x="3515" y="2342"/>
            <a:chExt cx="1814" cy="136"/>
          </a:xfrm>
        </p:grpSpPr>
        <p:sp>
          <p:nvSpPr>
            <p:cNvPr id="385046" name="Line 22"/>
            <p:cNvSpPr>
              <a:spLocks noChangeShapeType="1"/>
            </p:cNvSpPr>
            <p:nvPr/>
          </p:nvSpPr>
          <p:spPr bwMode="auto">
            <a:xfrm>
              <a:off x="3515" y="2478"/>
              <a:ext cx="1814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047" name="Line 23"/>
            <p:cNvSpPr>
              <a:spLocks noChangeShapeType="1"/>
            </p:cNvSpPr>
            <p:nvPr/>
          </p:nvSpPr>
          <p:spPr bwMode="auto">
            <a:xfrm flipV="1">
              <a:off x="5329" y="2342"/>
              <a:ext cx="0" cy="136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med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048" name="Line 24"/>
            <p:cNvSpPr>
              <a:spLocks noChangeShapeType="1"/>
            </p:cNvSpPr>
            <p:nvPr/>
          </p:nvSpPr>
          <p:spPr bwMode="auto">
            <a:xfrm flipV="1">
              <a:off x="3515" y="2342"/>
              <a:ext cx="0" cy="136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med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5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5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5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5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5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5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5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5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5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5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Gauss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19200"/>
            <a:ext cx="7921625" cy="4876800"/>
          </a:xfrm>
        </p:spPr>
        <p:txBody>
          <a:bodyPr/>
          <a:lstStyle/>
          <a:p>
            <a:r>
              <a:rPr lang="en-US"/>
              <a:t>Carl Friedrich Gauss </a:t>
            </a:r>
          </a:p>
          <a:p>
            <a:pPr lvl="1"/>
            <a:r>
              <a:rPr lang="en-US" sz="2000"/>
              <a:t>(30 April 1777 – 23 February 1855) </a:t>
            </a:r>
          </a:p>
          <a:p>
            <a:pPr lvl="1"/>
            <a:r>
              <a:rPr lang="en-US" sz="2000"/>
              <a:t>Prince of Mathematics</a:t>
            </a:r>
          </a:p>
          <a:p>
            <a:pPr lvl="1"/>
            <a:r>
              <a:rPr lang="en-US" sz="2000"/>
              <a:t>Contributed to </a:t>
            </a:r>
            <a:r>
              <a:rPr lang="en-US" sz="2000">
                <a:hlinkClick r:id="rId2" tooltip="Number theory"/>
              </a:rPr>
              <a:t>number theory</a:t>
            </a:r>
            <a:r>
              <a:rPr lang="en-US" sz="2000"/>
              <a:t>, </a:t>
            </a:r>
            <a:r>
              <a:rPr lang="en-US" sz="2000">
                <a:hlinkClick r:id="rId3" tooltip="Statistics"/>
              </a:rPr>
              <a:t>statistics</a:t>
            </a:r>
            <a:r>
              <a:rPr lang="en-US" sz="2000"/>
              <a:t>,</a:t>
            </a:r>
            <a:br>
              <a:rPr lang="en-US" sz="2000"/>
            </a:br>
            <a:r>
              <a:rPr lang="en-US" sz="2000">
                <a:hlinkClick r:id="rId4" tooltip="Mathematical analysis"/>
              </a:rPr>
              <a:t>analysis</a:t>
            </a:r>
            <a:r>
              <a:rPr lang="en-US" sz="2000"/>
              <a:t>, </a:t>
            </a:r>
            <a:r>
              <a:rPr lang="en-US" sz="2000">
                <a:hlinkClick r:id="rId5" tooltip="Differential geometry and topology"/>
              </a:rPr>
              <a:t>differential geometry</a:t>
            </a:r>
            <a:r>
              <a:rPr lang="en-US" sz="2000"/>
              <a:t>, </a:t>
            </a:r>
            <a:r>
              <a:rPr lang="en-US" sz="2000">
                <a:hlinkClick r:id="rId6" tooltip="Geodesy"/>
              </a:rPr>
              <a:t>geodesy</a:t>
            </a:r>
            <a:r>
              <a:rPr lang="en-US" sz="2000"/>
              <a:t>,</a:t>
            </a:r>
            <a:br>
              <a:rPr lang="en-US" sz="2000"/>
            </a:br>
            <a:r>
              <a:rPr lang="en-US" sz="2000">
                <a:hlinkClick r:id="rId7" tooltip="Geophysics"/>
              </a:rPr>
              <a:t>geophysics</a:t>
            </a:r>
            <a:r>
              <a:rPr lang="en-US" sz="2000"/>
              <a:t>, </a:t>
            </a:r>
            <a:r>
              <a:rPr lang="en-US" sz="2000">
                <a:hlinkClick r:id="rId8" tooltip="Electrostatics"/>
              </a:rPr>
              <a:t>electrostatics</a:t>
            </a:r>
            <a:r>
              <a:rPr lang="en-US" sz="2000"/>
              <a:t>, </a:t>
            </a:r>
            <a:r>
              <a:rPr lang="en-US" sz="2000">
                <a:hlinkClick r:id="rId9" tooltip="Astronomy"/>
              </a:rPr>
              <a:t>astronomy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and </a:t>
            </a:r>
            <a:r>
              <a:rPr lang="en-US" sz="2000">
                <a:hlinkClick r:id="rId10" tooltip="Optics"/>
              </a:rPr>
              <a:t>optics</a:t>
            </a:r>
            <a:r>
              <a:rPr lang="en-US" sz="2000"/>
              <a:t>. </a:t>
            </a:r>
          </a:p>
          <a:p>
            <a:r>
              <a:rPr lang="en-US"/>
              <a:t>Links:</a:t>
            </a:r>
          </a:p>
          <a:p>
            <a:pPr lvl="1"/>
            <a:r>
              <a:rPr lang="en-US" sz="1600">
                <a:hlinkClick r:id="rId11"/>
              </a:rPr>
              <a:t>http://en.wikipedia.org/wiki/Carl_Friedrich_Gauss</a:t>
            </a:r>
            <a:endParaRPr lang="en-US" sz="1600"/>
          </a:p>
          <a:p>
            <a:pPr lvl="1"/>
            <a:r>
              <a:rPr lang="en-US" sz="1600">
                <a:hlinkClick r:id="rId12"/>
              </a:rPr>
              <a:t>http://betterexplained.com/articles/techniques-for-adding-the-numbers-1-to-100/</a:t>
            </a:r>
            <a:endParaRPr lang="en-US" sz="1600"/>
          </a:p>
          <a:p>
            <a:pPr lvl="1"/>
            <a:r>
              <a:rPr lang="en-US" sz="1600">
                <a:hlinkClick r:id="rId13"/>
              </a:rPr>
              <a:t>http://mathforum.org/library/drmath/view/57919.html</a:t>
            </a:r>
            <a:endParaRPr lang="en-US" sz="1600"/>
          </a:p>
          <a:p>
            <a:pPr lvl="1"/>
            <a:r>
              <a:rPr lang="en-US" sz="1600">
                <a:hlinkClick r:id="rId14"/>
              </a:rPr>
              <a:t>http://www.jimloy.com/algebra/gauss.htm</a:t>
            </a:r>
            <a:endParaRPr lang="en-US" sz="1600"/>
          </a:p>
          <a:p>
            <a:pPr lvl="1"/>
            <a:endParaRPr lang="en-US" sz="1600"/>
          </a:p>
        </p:txBody>
      </p:sp>
      <p:pic>
        <p:nvPicPr>
          <p:cNvPr id="390148" name="Picture 4" descr="Gauss_180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10413" y="260350"/>
            <a:ext cx="1709737" cy="2081213"/>
          </a:xfrm>
          <a:prstGeom prst="rect">
            <a:avLst/>
          </a:prstGeom>
          <a:noFill/>
        </p:spPr>
      </p:pic>
      <p:pic>
        <p:nvPicPr>
          <p:cNvPr id="390149" name="Picture 5" descr="gauss_banknot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34150" y="2471738"/>
            <a:ext cx="2286000" cy="1462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Expressing Method as an </a:t>
            </a:r>
            <a:r>
              <a:rPr lang="en-US" sz="4000" i="1">
                <a:solidFill>
                  <a:srgbClr val="FF3300"/>
                </a:solidFill>
              </a:rPr>
              <a:t>Algorithm</a:t>
            </a:r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682625" y="1196975"/>
            <a:ext cx="7921625" cy="1727200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7663" indent="-347663"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90000"/>
              <a:buFont typeface="Wingdings" pitchFamily="1" charset="2"/>
              <a:buChar char="q"/>
            </a:pPr>
            <a:r>
              <a:rPr lang="en-GB" sz="2400">
                <a:solidFill>
                  <a:srgbClr val="000099"/>
                </a:solidFill>
                <a:ea typeface="Times New Roman" pitchFamily="1" charset="0"/>
                <a:cs typeface="Times New Roman" pitchFamily="1" charset="0"/>
              </a:rPr>
              <a:t>Straight-forward “Calculator” Method: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+1=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+2=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3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3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+3=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6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6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+4=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+5=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15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15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+6=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21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… …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Repeatedly add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“the next number”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 to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“the sum”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At the beginning, start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“the sum”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 with 0.</a:t>
            </a:r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684213" y="3213100"/>
            <a:ext cx="7921625" cy="2736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7663" indent="-347663"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90000"/>
              <a:buFont typeface="Wingdings" pitchFamily="1" charset="2"/>
              <a:buChar char="q"/>
            </a:pPr>
            <a:r>
              <a:rPr lang="en-GB" sz="2400">
                <a:solidFill>
                  <a:srgbClr val="000099"/>
                </a:solidFill>
                <a:ea typeface="Times New Roman" pitchFamily="1" charset="0"/>
                <a:cs typeface="Times New Roman" pitchFamily="1" charset="0"/>
              </a:rPr>
              <a:t>Now, express the above method as an </a:t>
            </a:r>
            <a:r>
              <a:rPr lang="en-GB" sz="2400" i="1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Algorithm</a:t>
            </a:r>
            <a:r>
              <a:rPr lang="en-GB" sz="2400">
                <a:solidFill>
                  <a:srgbClr val="000099"/>
                </a:solidFill>
                <a:ea typeface="Times New Roman" pitchFamily="1" charset="0"/>
                <a:cs typeface="Times New Roman" pitchFamily="1" charset="0"/>
              </a:rPr>
              <a:t>!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Let 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Sum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 represent “the sum”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Let 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k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 represent “the next number”</a:t>
            </a:r>
            <a:endParaRPr lang="en-GB" sz="2000">
              <a:solidFill>
                <a:srgbClr val="FF3300"/>
              </a:solidFill>
              <a:ea typeface="Times New Roman" pitchFamily="1" charset="0"/>
              <a:cs typeface="Times New Roman" pitchFamily="1" charset="0"/>
            </a:endParaRP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Question:  </a:t>
            </a:r>
          </a:p>
          <a:p>
            <a:pPr marL="1146175" lvl="2" indent="-233363" algn="l">
              <a:lnSpc>
                <a:spcPct val="110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1" charset="2"/>
              <a:buChar char="Ø"/>
            </a:pPr>
            <a:r>
              <a:rPr lang="en-GB" i="1">
                <a:solidFill>
                  <a:srgbClr val="009900"/>
                </a:solidFill>
                <a:ea typeface="Times New Roman" pitchFamily="1" charset="0"/>
                <a:cs typeface="Times New Roman" pitchFamily="1" charset="0"/>
              </a:rPr>
              <a:t>Where are the steps that are repeated?</a:t>
            </a:r>
          </a:p>
          <a:p>
            <a:pPr marL="1146175" lvl="2" indent="-233363" algn="l">
              <a:lnSpc>
                <a:spcPct val="110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1" charset="2"/>
              <a:buChar char="Ø"/>
            </a:pPr>
            <a:r>
              <a:rPr lang="en-GB" i="1">
                <a:solidFill>
                  <a:srgbClr val="009900"/>
                </a:solidFill>
                <a:ea typeface="Times New Roman" pitchFamily="1" charset="0"/>
                <a:cs typeface="Times New Roman" pitchFamily="1" charset="0"/>
              </a:rPr>
              <a:t>What changes in-between each repetition?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Algorithm to Find sum from 1 to 100</a:t>
            </a:r>
          </a:p>
        </p:txBody>
      </p:sp>
      <p:sp>
        <p:nvSpPr>
          <p:cNvPr id="378883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492375"/>
            <a:ext cx="4464050" cy="36734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u="sng">
                <a:solidFill>
                  <a:srgbClr val="FF3300"/>
                </a:solidFill>
              </a:rPr>
              <a:t>ALGORITHM Sum-1-to-100;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sum </a:t>
            </a:r>
            <a:r>
              <a:rPr lang="en-GB" sz="1800">
                <a:sym typeface="Wingdings" pitchFamily="1" charset="2"/>
              </a:rPr>
              <a:t></a:t>
            </a:r>
            <a:r>
              <a:rPr lang="en-GB" sz="1800"/>
              <a:t> 0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 k </a:t>
            </a:r>
            <a:r>
              <a:rPr lang="en-GB" sz="1800">
                <a:sym typeface="Wingdings" pitchFamily="1" charset="2"/>
              </a:rPr>
              <a:t></a:t>
            </a:r>
            <a:r>
              <a:rPr lang="en-GB" sz="1800"/>
              <a:t> 1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repeat:   add k to sum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 add 1 to k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 Is (k &gt; 100)?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	no  </a:t>
            </a:r>
            <a:r>
              <a:rPr lang="en-GB" sz="1800">
                <a:sym typeface="Wingdings" pitchFamily="1" charset="2"/>
              </a:rPr>
              <a:t></a:t>
            </a:r>
            <a:r>
              <a:rPr lang="en-GB" sz="1800"/>
              <a:t> goto repeat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	yes </a:t>
            </a:r>
            <a:r>
              <a:rPr lang="en-GB" sz="1800">
                <a:sym typeface="Wingdings" pitchFamily="1" charset="2"/>
              </a:rPr>
              <a:t></a:t>
            </a:r>
            <a:r>
              <a:rPr lang="en-GB" sz="1800"/>
              <a:t> goto finish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Finish:   print out the value of sum</a:t>
            </a:r>
            <a:r>
              <a:rPr lang="en-GB" sz="2000"/>
              <a:t> </a:t>
            </a:r>
            <a:endParaRPr lang="en-GB" sz="1800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682625" y="1196975"/>
            <a:ext cx="7921625" cy="1223963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+1=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+2=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3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3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+3=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6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6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+4=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+5=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15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15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+6=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21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… …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Repeatedly add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“the next number”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 to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“the sum”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At the beginning, start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“the sum”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 with 0.</a:t>
            </a:r>
          </a:p>
        </p:txBody>
      </p:sp>
      <p:grpSp>
        <p:nvGrpSpPr>
          <p:cNvPr id="378898" name="Group 18"/>
          <p:cNvGrpSpPr>
            <a:grpSpLocks/>
          </p:cNvGrpSpPr>
          <p:nvPr/>
        </p:nvGrpSpPr>
        <p:grpSpPr bwMode="auto">
          <a:xfrm>
            <a:off x="3924300" y="3789363"/>
            <a:ext cx="2852738" cy="1295400"/>
            <a:chOff x="2472" y="2387"/>
            <a:chExt cx="1797" cy="816"/>
          </a:xfrm>
        </p:grpSpPr>
        <p:sp>
          <p:nvSpPr>
            <p:cNvPr id="378892" name="AutoShape 12"/>
            <p:cNvSpPr>
              <a:spLocks/>
            </p:cNvSpPr>
            <p:nvPr/>
          </p:nvSpPr>
          <p:spPr bwMode="auto">
            <a:xfrm>
              <a:off x="2472" y="2387"/>
              <a:ext cx="136" cy="81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893" name="Text Box 13"/>
            <p:cNvSpPr txBox="1">
              <a:spLocks noChangeArrowheads="1"/>
            </p:cNvSpPr>
            <p:nvPr/>
          </p:nvSpPr>
          <p:spPr bwMode="auto">
            <a:xfrm>
              <a:off x="3492" y="2665"/>
              <a:ext cx="777" cy="2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spcBef>
                  <a:spcPct val="50000"/>
                </a:spcBef>
                <a:buClr>
                  <a:schemeClr val="tx1"/>
                </a:buClr>
                <a:buSzPct val="100000"/>
                <a:buFont typeface="Times New Roman" pitchFamily="1" charset="0"/>
                <a:buNone/>
              </a:pPr>
              <a:r>
                <a:rPr lang="en-US" sz="2000">
                  <a:solidFill>
                    <a:srgbClr val="FF0000"/>
                  </a:solidFill>
                  <a:latin typeface="Arial" pitchFamily="1" charset="0"/>
                </a:rPr>
                <a:t>Iterations</a:t>
              </a:r>
            </a:p>
          </p:txBody>
        </p:sp>
        <p:sp>
          <p:nvSpPr>
            <p:cNvPr id="378895" name="Line 15"/>
            <p:cNvSpPr>
              <a:spLocks noChangeShapeType="1"/>
            </p:cNvSpPr>
            <p:nvPr/>
          </p:nvSpPr>
          <p:spPr bwMode="auto">
            <a:xfrm flipH="1">
              <a:off x="2700" y="2795"/>
              <a:ext cx="72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stealth" w="lg" len="lg"/>
            </a:ln>
            <a:effectLst/>
          </p:spPr>
          <p:txBody>
            <a:bodyPr lIns="45720" rIns="4572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8899" name="AutoShape 19"/>
          <p:cNvSpPr>
            <a:spLocks noChangeArrowheads="1"/>
          </p:cNvSpPr>
          <p:nvPr/>
        </p:nvSpPr>
        <p:spPr bwMode="auto">
          <a:xfrm>
            <a:off x="5545138" y="4948238"/>
            <a:ext cx="2874962" cy="78581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>
                <a:latin typeface="Arial" pitchFamily="1" charset="0"/>
              </a:rPr>
              <a:t>Q: How many iterations?</a:t>
            </a:r>
            <a:br>
              <a:rPr lang="en-US">
                <a:latin typeface="Arial" pitchFamily="1" charset="0"/>
              </a:rPr>
            </a:br>
            <a:r>
              <a:rPr lang="en-US">
                <a:latin typeface="Arial" pitchFamily="1" charset="0"/>
              </a:rPr>
              <a:t>     (DIY)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8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8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uiExpand="1" build="p" animBg="1"/>
      <p:bldP spid="3788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Simulating an </a:t>
            </a:r>
            <a:r>
              <a:rPr lang="en-GB" sz="4000" i="1">
                <a:solidFill>
                  <a:srgbClr val="FF0000"/>
                </a:solidFill>
              </a:rPr>
              <a:t>Algorithm</a:t>
            </a:r>
          </a:p>
        </p:txBody>
      </p:sp>
      <p:sp>
        <p:nvSpPr>
          <p:cNvPr id="288771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492375"/>
            <a:ext cx="4464050" cy="36734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u="sng">
                <a:solidFill>
                  <a:srgbClr val="FF3300"/>
                </a:solidFill>
              </a:rPr>
              <a:t>ALGORITHM Sum-1-to-100;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sum </a:t>
            </a:r>
            <a:r>
              <a:rPr lang="en-GB" sz="1800">
                <a:sym typeface="Wingdings" pitchFamily="1" charset="2"/>
              </a:rPr>
              <a:t></a:t>
            </a:r>
            <a:r>
              <a:rPr lang="en-GB" sz="1800"/>
              <a:t> 0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 k </a:t>
            </a:r>
            <a:r>
              <a:rPr lang="en-GB" sz="1800">
                <a:sym typeface="Wingdings" pitchFamily="1" charset="2"/>
              </a:rPr>
              <a:t></a:t>
            </a:r>
            <a:r>
              <a:rPr lang="en-GB" sz="1800"/>
              <a:t> 1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repeat:   add k to sum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 add 1 to k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 Is (k &gt; 100)?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	no  </a:t>
            </a:r>
            <a:r>
              <a:rPr lang="en-GB" sz="1800">
                <a:sym typeface="Wingdings" pitchFamily="1" charset="2"/>
              </a:rPr>
              <a:t></a:t>
            </a:r>
            <a:r>
              <a:rPr lang="en-GB" sz="1800"/>
              <a:t> goto repeat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	yes </a:t>
            </a:r>
            <a:r>
              <a:rPr lang="en-GB" sz="1800">
                <a:sym typeface="Wingdings" pitchFamily="1" charset="2"/>
              </a:rPr>
              <a:t></a:t>
            </a:r>
            <a:r>
              <a:rPr lang="en-GB" sz="1800"/>
              <a:t> goto finish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Finish:   print out the value of sum</a:t>
            </a:r>
            <a:r>
              <a:rPr lang="en-GB" sz="2000"/>
              <a:t> </a:t>
            </a:r>
            <a:endParaRPr lang="en-GB" sz="1800"/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5362575" y="2708275"/>
            <a:ext cx="34575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20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pitchFamily="1" charset="0"/>
              </a:rPr>
              <a:t>1  2  3  4  5  6  7  8 … </a:t>
            </a:r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682625" y="1339850"/>
            <a:ext cx="7921625" cy="576263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+1=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+2=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3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3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+3=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6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6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+4=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+5=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15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15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+6=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21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… …</a:t>
            </a:r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6804025" y="4219575"/>
            <a:ext cx="936625" cy="5048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6045200" y="4230688"/>
            <a:ext cx="614363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sum</a:t>
            </a:r>
          </a:p>
        </p:txBody>
      </p:sp>
      <p:sp>
        <p:nvSpPr>
          <p:cNvPr id="288776" name="Rectangle 8"/>
          <p:cNvSpPr>
            <a:spLocks noChangeArrowheads="1"/>
          </p:cNvSpPr>
          <p:nvPr/>
        </p:nvSpPr>
        <p:spPr bwMode="auto">
          <a:xfrm>
            <a:off x="6804025" y="3429000"/>
            <a:ext cx="936625" cy="5048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77" name="Text Box 9"/>
          <p:cNvSpPr txBox="1">
            <a:spLocks noChangeArrowheads="1"/>
          </p:cNvSpPr>
          <p:nvPr/>
        </p:nvSpPr>
        <p:spPr bwMode="auto">
          <a:xfrm>
            <a:off x="6372225" y="3440113"/>
            <a:ext cx="233363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k</a:t>
            </a:r>
          </a:p>
        </p:txBody>
      </p:sp>
      <p:sp>
        <p:nvSpPr>
          <p:cNvPr id="288778" name="AutoShape 10"/>
          <p:cNvSpPr>
            <a:spLocks noChangeArrowheads="1"/>
          </p:cNvSpPr>
          <p:nvPr/>
        </p:nvSpPr>
        <p:spPr bwMode="auto">
          <a:xfrm>
            <a:off x="5292725" y="5157788"/>
            <a:ext cx="3455988" cy="71913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>
                <a:solidFill>
                  <a:srgbClr val="FF0000"/>
                </a:solidFill>
                <a:latin typeface="Arial" pitchFamily="1" charset="0"/>
              </a:rPr>
              <a:t>DIY: Simulate the running </a:t>
            </a:r>
            <a:br>
              <a:rPr lang="en-US">
                <a:solidFill>
                  <a:srgbClr val="FF0000"/>
                </a:solidFill>
                <a:latin typeface="Arial" pitchFamily="1" charset="0"/>
              </a:rPr>
            </a:br>
            <a:r>
              <a:rPr lang="en-US">
                <a:solidFill>
                  <a:srgbClr val="FF0000"/>
                </a:solidFill>
                <a:latin typeface="Arial" pitchFamily="1" charset="0"/>
              </a:rPr>
              <a:t>of the algorithm…</a:t>
            </a:r>
          </a:p>
        </p:txBody>
      </p:sp>
      <p:sp>
        <p:nvSpPr>
          <p:cNvPr id="288780" name="AutoShape 12">
            <a:hlinkClick r:id="rId3" action="ppaction://hlinkpres?slideindex=1&amp;slidetitle=Animation of Algorithm" highlightClick="1"/>
          </p:cNvPr>
          <p:cNvSpPr>
            <a:spLocks noChangeArrowheads="1"/>
          </p:cNvSpPr>
          <p:nvPr/>
        </p:nvSpPr>
        <p:spPr bwMode="auto">
          <a:xfrm>
            <a:off x="8027988" y="4314826"/>
            <a:ext cx="865187" cy="576263"/>
          </a:xfrm>
          <a:prstGeom prst="actionButtonForwardNext">
            <a:avLst/>
          </a:prstGeom>
          <a:solidFill>
            <a:srgbClr val="3366FF"/>
          </a:solidFill>
          <a:ln w="28575">
            <a:noFill/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2" grpId="0"/>
      <p:bldP spid="288774" grpId="0" animBg="1"/>
      <p:bldP spid="288775" grpId="0"/>
      <p:bldP spid="288776" grpId="0" animBg="1"/>
      <p:bldP spid="288777" grpId="0"/>
      <p:bldP spid="288778" grpId="0" animBg="1"/>
      <p:bldP spid="2887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333375"/>
            <a:ext cx="8196262" cy="657225"/>
          </a:xfrm>
        </p:spPr>
        <p:txBody>
          <a:bodyPr/>
          <a:lstStyle/>
          <a:p>
            <a:r>
              <a:rPr lang="en-US" sz="4400"/>
              <a:t>Intelligent Computer – How?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842250" cy="4876800"/>
          </a:xfrm>
        </p:spPr>
        <p:txBody>
          <a:bodyPr/>
          <a:lstStyle/>
          <a:p>
            <a:r>
              <a:rPr lang="en-US" sz="2400"/>
              <a:t>Problem of summing from 1 to 100</a:t>
            </a:r>
          </a:p>
          <a:p>
            <a:pPr lvl="1"/>
            <a:r>
              <a:rPr lang="en-US" sz="2000"/>
              <a:t>Can be automated and written into software</a:t>
            </a:r>
          </a:p>
          <a:p>
            <a:pPr lvl="1"/>
            <a:r>
              <a:rPr lang="en-US" sz="2000"/>
              <a:t>But, it is an “easy” problem</a:t>
            </a:r>
          </a:p>
          <a:p>
            <a:r>
              <a:rPr lang="en-US" sz="2400"/>
              <a:t>Many real software problems are complex</a:t>
            </a:r>
          </a:p>
          <a:p>
            <a:pPr lvl="1"/>
            <a:r>
              <a:rPr lang="en-US" sz="2000"/>
              <a:t>Operating Systems: Windows, Unix, </a:t>
            </a:r>
          </a:p>
          <a:p>
            <a:pPr lvl="1"/>
            <a:r>
              <a:rPr lang="en-US" sz="2000"/>
              <a:t>Internet Browsers: IE, firefox</a:t>
            </a:r>
          </a:p>
          <a:p>
            <a:pPr lvl="1"/>
            <a:r>
              <a:rPr lang="en-US" sz="2000"/>
              <a:t>Applications: MS Word, Excel, Powerpoint, </a:t>
            </a:r>
          </a:p>
          <a:p>
            <a:pPr lvl="1"/>
            <a:r>
              <a:rPr lang="en-US" sz="2000"/>
              <a:t>Google search engine, CORS, </a:t>
            </a:r>
          </a:p>
          <a:p>
            <a:r>
              <a:rPr lang="en-US" sz="2400"/>
              <a:t>For these complex problems</a:t>
            </a:r>
          </a:p>
          <a:p>
            <a:pPr lvl="1"/>
            <a:r>
              <a:rPr lang="en-US" sz="2000"/>
              <a:t>Specifying algorithms for them is very complex,</a:t>
            </a:r>
          </a:p>
          <a:p>
            <a:pPr lvl="1"/>
            <a:r>
              <a:rPr lang="en-US" sz="2000"/>
              <a:t>Requires professional training and education</a:t>
            </a:r>
          </a:p>
          <a:p>
            <a:pPr lvl="1"/>
            <a:r>
              <a:rPr lang="en-US" sz="2000"/>
              <a:t>They can also be automated and written into software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38138" y="190500"/>
            <a:ext cx="8410575" cy="800100"/>
          </a:xfrm>
          <a:noFill/>
          <a:ln/>
        </p:spPr>
        <p:txBody>
          <a:bodyPr lIns="92075" tIns="46038" rIns="92075" bIns="46038"/>
          <a:lstStyle/>
          <a:p>
            <a:r>
              <a:rPr lang="en-GB" sz="4000"/>
              <a:t>Intelligent Computer – How (cont…)</a:t>
            </a:r>
            <a:endParaRPr lang="en-US" sz="4000"/>
          </a:p>
        </p:txBody>
      </p:sp>
      <p:sp>
        <p:nvSpPr>
          <p:cNvPr id="284675" name="Rectangle 3075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70000"/>
            <a:ext cx="7699375" cy="467995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/>
              <a:t>You are able to use the computer because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professionals have already done to hard work to make it look simple from your end.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/>
              <a:t>Complex Software make your life easy: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Applications such as Word Processing, Email, etc require thousands or millions of lines of code.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But, they are relatively easy to use.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/>
              <a:t>Source of Computer “Intelligence”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the variety of algorithms that we can come up with is where the versatility of computers come from.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Example-1: Email (electronic mail)</a:t>
            </a:r>
            <a:endParaRPr lang="en-US" sz="400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143000"/>
            <a:ext cx="7775575" cy="495300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  <a:buFont typeface="Wingdings" pitchFamily="1" charset="2"/>
              <a:buNone/>
            </a:pPr>
            <a:r>
              <a:rPr lang="en-GB" sz="2400"/>
              <a:t>Scenario: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1" charset="2"/>
              <a:buNone/>
            </a:pPr>
            <a:r>
              <a:rPr lang="en-GB" sz="2000"/>
              <a:t>	Professor Preparata (</a:t>
            </a:r>
            <a:r>
              <a:rPr lang="en-GB" sz="2000">
                <a:hlinkClick r:id="rId3"/>
              </a:rPr>
              <a:t>franco@cs.brown.edu</a:t>
            </a:r>
            <a:r>
              <a:rPr lang="en-GB" sz="2000"/>
              <a:t>) at Brown Univ wants to send email to me (leonghw@comp.nus.edu.sg).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 u="sng">
                <a:solidFill>
                  <a:srgbClr val="009900"/>
                </a:solidFill>
              </a:rPr>
              <a:t>Simple:</a:t>
            </a:r>
            <a:r>
              <a:rPr lang="en-GB" sz="200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9900"/>
                </a:solidFill>
              </a:rPr>
              <a:t>Prof Preparata’s computer takes a string of characters and passes on to my computer.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 u="sng">
                <a:solidFill>
                  <a:srgbClr val="FF0000"/>
                </a:solidFill>
              </a:rPr>
              <a:t>Complicated:</a:t>
            </a:r>
            <a:r>
              <a:rPr lang="en-GB" sz="200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How does Prof Preparata’s computer know what to do with the string of letters?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What does address </a:t>
            </a:r>
            <a:r>
              <a:rPr lang="en-GB" sz="1800">
                <a:solidFill>
                  <a:srgbClr val="3366CC"/>
                </a:solidFill>
              </a:rPr>
              <a:t>leonghw@comp.nus.edu.sg</a:t>
            </a:r>
            <a:r>
              <a:rPr lang="en-GB" sz="1800"/>
              <a:t> mean?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Where is that?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88913"/>
            <a:ext cx="8196262" cy="657225"/>
          </a:xfrm>
        </p:spPr>
        <p:txBody>
          <a:bodyPr/>
          <a:lstStyle/>
          <a:p>
            <a:r>
              <a:rPr lang="en-US" sz="4000"/>
              <a:t>Why is the Computer “Intelligent”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7186612" cy="4608512"/>
          </a:xfrm>
        </p:spPr>
        <p:txBody>
          <a:bodyPr/>
          <a:lstStyle/>
          <a:p>
            <a:r>
              <a:rPr lang="en-US"/>
              <a:t>Human Intelligence</a:t>
            </a:r>
          </a:p>
          <a:p>
            <a:pPr lvl="1"/>
            <a:r>
              <a:rPr lang="en-US"/>
              <a:t>We invent/design the algorithms</a:t>
            </a:r>
          </a:p>
          <a:p>
            <a:pPr lvl="1"/>
            <a:r>
              <a:rPr lang="en-US"/>
              <a:t>We program them into software</a:t>
            </a:r>
          </a:p>
          <a:p>
            <a:r>
              <a:rPr lang="en-US"/>
              <a:t>“Programmed” into the computer</a:t>
            </a:r>
          </a:p>
          <a:p>
            <a:pPr lvl="1"/>
            <a:r>
              <a:rPr lang="en-US"/>
              <a:t>Capabilities are “programmed into”</a:t>
            </a:r>
          </a:p>
          <a:p>
            <a:pPr lvl="1"/>
            <a:r>
              <a:rPr lang="en-US"/>
              <a:t>Why is Google search so “smart” </a:t>
            </a:r>
          </a:p>
          <a:p>
            <a:pPr lvl="1"/>
            <a:r>
              <a:rPr lang="en-US"/>
              <a:t>Is Google search “intelligent”?</a:t>
            </a:r>
          </a:p>
          <a:p>
            <a:r>
              <a:rPr lang="en-US"/>
              <a:t>Machine Intelligence</a:t>
            </a:r>
          </a:p>
          <a:p>
            <a:pPr lvl="1"/>
            <a:r>
              <a:rPr lang="en-US"/>
              <a:t>A different notion, covered later in course.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05974"/>
            <a:ext cx="7885642" cy="4535487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SOME </a:t>
            </a:r>
            <a:r>
              <a:rPr lang="en-GB" dirty="0"/>
              <a:t>problems are </a:t>
            </a:r>
            <a:r>
              <a:rPr lang="en-GB" dirty="0" smtClean="0"/>
              <a:t>simple for a Computer.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Finding </a:t>
            </a:r>
            <a:r>
              <a:rPr lang="en-GB" dirty="0"/>
              <a:t>the </a:t>
            </a:r>
            <a:r>
              <a:rPr lang="en-GB" dirty="0" smtClean="0"/>
              <a:t>books </a:t>
            </a:r>
            <a:r>
              <a:rPr lang="en-GB" dirty="0"/>
              <a:t>by particular </a:t>
            </a:r>
            <a:r>
              <a:rPr lang="en-GB" dirty="0" smtClean="0"/>
              <a:t>author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Computing average height of 1 billion people given the list of their heights.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But, we are not </a:t>
            </a:r>
            <a:r>
              <a:rPr lang="en-GB" i="1" dirty="0" smtClean="0"/>
              <a:t>THERE</a:t>
            </a:r>
            <a:r>
              <a:rPr lang="en-GB" dirty="0" smtClean="0"/>
              <a:t> yet…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We still do not have working algorithms for </a:t>
            </a:r>
            <a:br>
              <a:rPr lang="en-GB" dirty="0" smtClean="0"/>
            </a:br>
            <a:r>
              <a:rPr lang="en-GB" dirty="0" smtClean="0"/>
              <a:t>all the problems you may want to solve.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Many “simple things” are HARD for Computer</a:t>
            </a:r>
          </a:p>
        </p:txBody>
      </p:sp>
      <p:sp>
        <p:nvSpPr>
          <p:cNvPr id="301061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So, where are we now…</a:t>
            </a:r>
            <a:r>
              <a:rPr lang="en-US" sz="4400" dirty="0"/>
              <a:t>.</a:t>
            </a:r>
            <a:endParaRPr lang="en-GB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341438"/>
            <a:ext cx="7699375" cy="4535487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 Image Understanding / Computer Vision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Face Recognition; 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Finding the ball in a soccer video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 Natural Language Processing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 Navigation or Motion Planning</a:t>
            </a:r>
          </a:p>
          <a:p>
            <a:pPr>
              <a:lnSpc>
                <a:spcPct val="110000"/>
              </a:lnSpc>
              <a:buClr>
                <a:schemeClr val="tx1"/>
              </a:buClr>
              <a:buNone/>
            </a:pPr>
            <a:r>
              <a:rPr lang="en-GB" dirty="0" smtClean="0"/>
              <a:t>References: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/wiki/AI-complete</a:t>
            </a:r>
            <a:endParaRPr lang="en-GB" dirty="0" smtClean="0"/>
          </a:p>
        </p:txBody>
      </p:sp>
      <p:sp>
        <p:nvSpPr>
          <p:cNvPr id="301061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are still hard to compute?</a:t>
            </a:r>
            <a:endParaRPr lang="en-GB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Computer Science?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913688" cy="4876800"/>
          </a:xfrm>
        </p:spPr>
        <p:txBody>
          <a:bodyPr/>
          <a:lstStyle/>
          <a:p>
            <a:r>
              <a:rPr lang="en-US" sz="2400"/>
              <a:t>Computer Science is NOT </a:t>
            </a:r>
            <a:r>
              <a:rPr lang="en-US" sz="2400" i="1"/>
              <a:t>just</a:t>
            </a:r>
          </a:p>
          <a:p>
            <a:pPr lvl="1"/>
            <a:r>
              <a:rPr lang="en-US" sz="2000"/>
              <a:t> the study of computers</a:t>
            </a:r>
          </a:p>
          <a:p>
            <a:pPr lvl="1"/>
            <a:r>
              <a:rPr lang="en-US" sz="2000"/>
              <a:t> the study of how to write computer programs</a:t>
            </a:r>
          </a:p>
          <a:p>
            <a:pPr lvl="1"/>
            <a:r>
              <a:rPr lang="en-US" sz="2000"/>
              <a:t> the study of the uses and applications of computers and software</a:t>
            </a:r>
          </a:p>
          <a:p>
            <a:r>
              <a:rPr lang="en-US" sz="2400"/>
              <a:t>Computer Science is </a:t>
            </a:r>
            <a:r>
              <a:rPr lang="en-US" sz="2400" i="1"/>
              <a:t>the study of algorithms, including</a:t>
            </a:r>
          </a:p>
          <a:p>
            <a:pPr lvl="1"/>
            <a:r>
              <a:rPr lang="en-US" sz="2000" i="1"/>
              <a:t> their formal and mathematical properties,</a:t>
            </a:r>
          </a:p>
          <a:p>
            <a:pPr lvl="1"/>
            <a:r>
              <a:rPr lang="en-US" sz="2000" i="1"/>
              <a:t> their hardware realizations,</a:t>
            </a:r>
          </a:p>
          <a:p>
            <a:pPr lvl="1"/>
            <a:r>
              <a:rPr lang="en-US" sz="2000" i="1"/>
              <a:t> their linguistic realizations,</a:t>
            </a:r>
          </a:p>
          <a:p>
            <a:pPr lvl="1"/>
            <a:r>
              <a:rPr lang="en-US" sz="2000" i="1"/>
              <a:t> their applications</a:t>
            </a:r>
            <a:endParaRPr lang="en-GB" sz="20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pPr algn="ctr">
              <a:buFont typeface="Wingdings" pitchFamily="1" charset="2"/>
              <a:buNone/>
            </a:pPr>
            <a:r>
              <a:rPr lang="en-GB" sz="3600"/>
              <a:t>The 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Example-1: Email … the steps</a:t>
            </a:r>
            <a:endParaRPr lang="en-US" sz="400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19200"/>
            <a:ext cx="7699375" cy="4953000"/>
          </a:xfrm>
        </p:spPr>
        <p:txBody>
          <a:bodyPr/>
          <a:lstStyle/>
          <a:p>
            <a:pPr marL="381000" indent="-381000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The computer at Brown University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First, Text Processing.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detects </a:t>
            </a:r>
            <a:r>
              <a:rPr lang="en-GB" sz="1400">
                <a:solidFill>
                  <a:srgbClr val="3366CC"/>
                </a:solidFill>
              </a:rPr>
              <a:t>address </a:t>
            </a:r>
            <a:r>
              <a:rPr lang="en-GB" sz="1400"/>
              <a:t>to send to,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detects which is the </a:t>
            </a:r>
            <a:r>
              <a:rPr lang="en-GB" sz="1400">
                <a:solidFill>
                  <a:srgbClr val="3366CC"/>
                </a:solidFill>
              </a:rPr>
              <a:t>message part</a:t>
            </a:r>
            <a:r>
              <a:rPr lang="en-GB" sz="1400"/>
              <a:t>,  and so on, etc</a:t>
            </a:r>
          </a:p>
          <a:p>
            <a:pPr marL="381000" indent="-381000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Server/Router  :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address ending with “</a:t>
            </a:r>
            <a:r>
              <a:rPr lang="en-GB" sz="1400">
                <a:solidFill>
                  <a:srgbClr val="3366CC"/>
                </a:solidFill>
              </a:rPr>
              <a:t>.sg</a:t>
            </a:r>
            <a:r>
              <a:rPr lang="en-GB" sz="1400"/>
              <a:t>”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send to a some </a:t>
            </a:r>
            <a:r>
              <a:rPr lang="en-GB" sz="1400">
                <a:solidFill>
                  <a:srgbClr val="3366CC"/>
                </a:solidFill>
              </a:rPr>
              <a:t>gateway</a:t>
            </a:r>
            <a:r>
              <a:rPr lang="en-GB" sz="1400"/>
              <a:t> computer,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which in turn will send it to a computer in Singapore.</a:t>
            </a:r>
          </a:p>
          <a:p>
            <a:pPr marL="381000" indent="-381000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This computer in Singapore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>
                <a:solidFill>
                  <a:srgbClr val="3366CC"/>
                </a:solidFill>
              </a:rPr>
              <a:t>comp.nus.edu.sg</a:t>
            </a:r>
            <a:r>
              <a:rPr lang="en-GB" sz="1400"/>
              <a:t>   --&gt; send to a computer in SoC.</a:t>
            </a:r>
          </a:p>
          <a:p>
            <a:pPr marL="381000" indent="-381000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The computer in School of Computing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stores it away in a mail file.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When I log in and execute my mail reader, </a:t>
            </a:r>
            <a:br>
              <a:rPr lang="en-GB" sz="1400"/>
            </a:br>
            <a:r>
              <a:rPr lang="en-GB" sz="1400"/>
              <a:t>  it shows me all the messages filed in the mail file.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I can then ask it to show me the mail from Prof Preparata.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325438"/>
            <a:ext cx="8196262" cy="582612"/>
          </a:xfrm>
        </p:spPr>
        <p:txBody>
          <a:bodyPr/>
          <a:lstStyle/>
          <a:p>
            <a:r>
              <a:rPr lang="en-US" sz="4000"/>
              <a:t>Actual Example:</a:t>
            </a: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684213" y="2563813"/>
            <a:ext cx="2381250" cy="393700"/>
          </a:xfrm>
          <a:prstGeom prst="rect">
            <a:avLst/>
          </a:prstGeom>
          <a:solidFill>
            <a:srgbClr val="CCFFCC"/>
          </a:solidFill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600">
                <a:solidFill>
                  <a:srgbClr val="0000FF"/>
                </a:solidFill>
                <a:latin typeface="Arial" pitchFamily="1" charset="0"/>
              </a:rPr>
              <a:t>dooby.cs.brown.edu</a:t>
            </a:r>
          </a:p>
        </p:txBody>
      </p:sp>
      <p:sp>
        <p:nvSpPr>
          <p:cNvPr id="376844" name="Text Box 12"/>
          <p:cNvSpPr txBox="1">
            <a:spLocks noChangeArrowheads="1"/>
          </p:cNvSpPr>
          <p:nvPr/>
        </p:nvSpPr>
        <p:spPr bwMode="auto">
          <a:xfrm>
            <a:off x="684213" y="3322638"/>
            <a:ext cx="2381250" cy="393700"/>
          </a:xfrm>
          <a:prstGeom prst="rect">
            <a:avLst/>
          </a:prstGeom>
          <a:solidFill>
            <a:srgbClr val="CCFFCC"/>
          </a:solidFill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600">
                <a:solidFill>
                  <a:srgbClr val="0000FF"/>
                </a:solidFill>
                <a:latin typeface="Arial" pitchFamily="1" charset="0"/>
              </a:rPr>
              <a:t>null.cs.brown.edu</a:t>
            </a:r>
          </a:p>
        </p:txBody>
      </p:sp>
      <p:sp>
        <p:nvSpPr>
          <p:cNvPr id="376845" name="Text Box 13"/>
          <p:cNvSpPr txBox="1">
            <a:spLocks noChangeArrowheads="1"/>
          </p:cNvSpPr>
          <p:nvPr/>
        </p:nvSpPr>
        <p:spPr bwMode="auto">
          <a:xfrm>
            <a:off x="684213" y="4114800"/>
            <a:ext cx="2381250" cy="393700"/>
          </a:xfrm>
          <a:prstGeom prst="rect">
            <a:avLst/>
          </a:prstGeom>
          <a:solidFill>
            <a:srgbClr val="CCFFCC"/>
          </a:solidFill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600">
                <a:solidFill>
                  <a:srgbClr val="0000FF"/>
                </a:solidFill>
                <a:latin typeface="Arial" pitchFamily="1" charset="0"/>
              </a:rPr>
              <a:t>salt.cs.brown.edu</a:t>
            </a:r>
          </a:p>
        </p:txBody>
      </p:sp>
      <p:sp>
        <p:nvSpPr>
          <p:cNvPr id="376846" name="Text Box 14"/>
          <p:cNvSpPr txBox="1">
            <a:spLocks noChangeArrowheads="1"/>
          </p:cNvSpPr>
          <p:nvPr/>
        </p:nvSpPr>
        <p:spPr bwMode="auto">
          <a:xfrm>
            <a:off x="4211638" y="4114800"/>
            <a:ext cx="2808287" cy="393700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600">
                <a:solidFill>
                  <a:srgbClr val="0000FF"/>
                </a:solidFill>
                <a:latin typeface="Arial" pitchFamily="1" charset="0"/>
              </a:rPr>
              <a:t>postfix0.comp.nus.edu.sg</a:t>
            </a:r>
          </a:p>
        </p:txBody>
      </p:sp>
      <p:sp>
        <p:nvSpPr>
          <p:cNvPr id="376847" name="Text Box 15"/>
          <p:cNvSpPr txBox="1">
            <a:spLocks noChangeArrowheads="1"/>
          </p:cNvSpPr>
          <p:nvPr/>
        </p:nvSpPr>
        <p:spPr bwMode="auto">
          <a:xfrm>
            <a:off x="5795963" y="4906963"/>
            <a:ext cx="2808287" cy="393700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600">
                <a:solidFill>
                  <a:srgbClr val="0000FF"/>
                </a:solidFill>
                <a:latin typeface="Arial" pitchFamily="1" charset="0"/>
              </a:rPr>
              <a:t>avs0.comp.nus.edu.sg</a:t>
            </a:r>
          </a:p>
        </p:txBody>
      </p:sp>
      <p:sp>
        <p:nvSpPr>
          <p:cNvPr id="376848" name="Text Box 16"/>
          <p:cNvSpPr txBox="1">
            <a:spLocks noChangeArrowheads="1"/>
          </p:cNvSpPr>
          <p:nvPr/>
        </p:nvSpPr>
        <p:spPr bwMode="auto">
          <a:xfrm>
            <a:off x="4211638" y="3322638"/>
            <a:ext cx="3240087" cy="393700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600">
                <a:solidFill>
                  <a:srgbClr val="0000FF"/>
                </a:solidFill>
                <a:latin typeface="Arial" pitchFamily="1" charset="0"/>
              </a:rPr>
              <a:t>stfimaphost0.comp.nus.edu.sg</a:t>
            </a:r>
          </a:p>
        </p:txBody>
      </p:sp>
      <p:sp>
        <p:nvSpPr>
          <p:cNvPr id="376849" name="Line 17"/>
          <p:cNvSpPr>
            <a:spLocks noChangeShapeType="1"/>
          </p:cNvSpPr>
          <p:nvPr/>
        </p:nvSpPr>
        <p:spPr bwMode="auto">
          <a:xfrm>
            <a:off x="1835150" y="2992438"/>
            <a:ext cx="0" cy="2921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0" name="Line 18"/>
          <p:cNvSpPr>
            <a:spLocks noChangeShapeType="1"/>
          </p:cNvSpPr>
          <p:nvPr/>
        </p:nvSpPr>
        <p:spPr bwMode="auto">
          <a:xfrm>
            <a:off x="1835150" y="3784600"/>
            <a:ext cx="0" cy="2921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1" name="AutoShape 19"/>
          <p:cNvSpPr>
            <a:spLocks noChangeArrowheads="1"/>
          </p:cNvSpPr>
          <p:nvPr/>
        </p:nvSpPr>
        <p:spPr bwMode="auto">
          <a:xfrm>
            <a:off x="1692275" y="4724400"/>
            <a:ext cx="3814763" cy="1296988"/>
          </a:xfrm>
          <a:prstGeom prst="curvedUpArrow">
            <a:avLst>
              <a:gd name="adj1" fmla="val 33470"/>
              <a:gd name="adj2" fmla="val 85868"/>
              <a:gd name="adj3" fmla="val 35537"/>
            </a:avLst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2" name="Line 20"/>
          <p:cNvSpPr>
            <a:spLocks noChangeShapeType="1"/>
          </p:cNvSpPr>
          <p:nvPr/>
        </p:nvSpPr>
        <p:spPr bwMode="auto">
          <a:xfrm>
            <a:off x="6300788" y="4576763"/>
            <a:ext cx="0" cy="292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4" name="Rectangle 22"/>
          <p:cNvSpPr>
            <a:spLocks noChangeArrowheads="1"/>
          </p:cNvSpPr>
          <p:nvPr/>
        </p:nvSpPr>
        <p:spPr bwMode="auto">
          <a:xfrm>
            <a:off x="395288" y="2205038"/>
            <a:ext cx="2952750" cy="15843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5" name="Line 23"/>
          <p:cNvSpPr>
            <a:spLocks noChangeShapeType="1"/>
          </p:cNvSpPr>
          <p:nvPr/>
        </p:nvSpPr>
        <p:spPr bwMode="auto">
          <a:xfrm>
            <a:off x="5435600" y="3784600"/>
            <a:ext cx="0" cy="292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6" name="Rectangle 24"/>
          <p:cNvSpPr>
            <a:spLocks noChangeArrowheads="1"/>
          </p:cNvSpPr>
          <p:nvPr/>
        </p:nvSpPr>
        <p:spPr bwMode="auto">
          <a:xfrm>
            <a:off x="3924300" y="3068638"/>
            <a:ext cx="3743325" cy="715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7" name="Text Box 25"/>
          <p:cNvSpPr txBox="1">
            <a:spLocks noChangeArrowheads="1"/>
          </p:cNvSpPr>
          <p:nvPr/>
        </p:nvSpPr>
        <p:spPr bwMode="auto">
          <a:xfrm>
            <a:off x="2755900" y="5445125"/>
            <a:ext cx="1311275" cy="393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>
                <a:solidFill>
                  <a:srgbClr val="0000FF"/>
                </a:solidFill>
                <a:latin typeface="Arial" pitchFamily="1" charset="0"/>
              </a:rPr>
              <a:t>via internet</a:t>
            </a:r>
          </a:p>
        </p:txBody>
      </p:sp>
      <p:sp>
        <p:nvSpPr>
          <p:cNvPr id="376859" name="Text Box 27"/>
          <p:cNvSpPr txBox="1">
            <a:spLocks noChangeArrowheads="1"/>
          </p:cNvSpPr>
          <p:nvPr/>
        </p:nvSpPr>
        <p:spPr bwMode="auto">
          <a:xfrm>
            <a:off x="539750" y="1220788"/>
            <a:ext cx="2581275" cy="695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>
                <a:solidFill>
                  <a:srgbClr val="0000FF"/>
                </a:solidFill>
                <a:latin typeface="Arial" pitchFamily="1" charset="0"/>
              </a:rPr>
              <a:t>Prof. Preparata sends</a:t>
            </a:r>
            <a:br>
              <a:rPr lang="en-US">
                <a:solidFill>
                  <a:srgbClr val="0000FF"/>
                </a:solidFill>
                <a:latin typeface="Arial" pitchFamily="1" charset="0"/>
              </a:rPr>
            </a:br>
            <a:r>
              <a:rPr lang="en-US">
                <a:solidFill>
                  <a:srgbClr val="0000FF"/>
                </a:solidFill>
                <a:latin typeface="Arial" pitchFamily="1" charset="0"/>
              </a:rPr>
              <a:t>email from Brown Univ</a:t>
            </a:r>
          </a:p>
        </p:txBody>
      </p:sp>
      <p:sp>
        <p:nvSpPr>
          <p:cNvPr id="376860" name="Line 28"/>
          <p:cNvSpPr>
            <a:spLocks noChangeShapeType="1"/>
          </p:cNvSpPr>
          <p:nvPr/>
        </p:nvSpPr>
        <p:spPr bwMode="auto">
          <a:xfrm>
            <a:off x="1835150" y="1984375"/>
            <a:ext cx="0" cy="508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61" name="Text Box 29"/>
          <p:cNvSpPr txBox="1">
            <a:spLocks noChangeArrowheads="1"/>
          </p:cNvSpPr>
          <p:nvPr/>
        </p:nvSpPr>
        <p:spPr bwMode="auto">
          <a:xfrm>
            <a:off x="4211638" y="1268413"/>
            <a:ext cx="3127375" cy="695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>
                <a:solidFill>
                  <a:srgbClr val="FF0000"/>
                </a:solidFill>
                <a:latin typeface="Arial" pitchFamily="1" charset="0"/>
              </a:rPr>
              <a:t>Prof. Leong receives and</a:t>
            </a:r>
            <a:br>
              <a:rPr lang="en-US">
                <a:solidFill>
                  <a:srgbClr val="FF0000"/>
                </a:solidFill>
                <a:latin typeface="Arial" pitchFamily="1" charset="0"/>
              </a:rPr>
            </a:br>
            <a:r>
              <a:rPr lang="en-US">
                <a:solidFill>
                  <a:srgbClr val="FF0000"/>
                </a:solidFill>
                <a:latin typeface="Arial" pitchFamily="1" charset="0"/>
              </a:rPr>
              <a:t>reads the email in NUS SOC</a:t>
            </a:r>
          </a:p>
        </p:txBody>
      </p:sp>
      <p:sp>
        <p:nvSpPr>
          <p:cNvPr id="376862" name="Line 30"/>
          <p:cNvSpPr>
            <a:spLocks noChangeShapeType="1"/>
          </p:cNvSpPr>
          <p:nvPr/>
        </p:nvSpPr>
        <p:spPr bwMode="auto">
          <a:xfrm>
            <a:off x="5435600" y="1916113"/>
            <a:ext cx="0" cy="10810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88913"/>
            <a:ext cx="8196262" cy="512762"/>
          </a:xfrm>
        </p:spPr>
        <p:txBody>
          <a:bodyPr/>
          <a:lstStyle/>
          <a:p>
            <a:r>
              <a:rPr lang="en-US"/>
              <a:t>Detailed email headers: an example</a:t>
            </a:r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323850" y="714375"/>
            <a:ext cx="8569325" cy="5954713"/>
          </a:xfrm>
          <a:prstGeom prst="rect">
            <a:avLst/>
          </a:prstGeom>
          <a:solidFill>
            <a:srgbClr val="CCFF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>
                <a:solidFill>
                  <a:srgbClr val="0000FF"/>
                </a:solidFill>
                <a:latin typeface="Courier New" pitchFamily="1" charset="0"/>
              </a:rPr>
              <a:t>Return-Path: &lt;franco@cs.brown.edu&gt;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>
                <a:solidFill>
                  <a:srgbClr val="FF3300"/>
                </a:solidFill>
                <a:latin typeface="Courier New" pitchFamily="1" charset="0"/>
              </a:rPr>
              <a:t>X-Original-To: leonghw@staffunix-mb.comp.nus.edu.sg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Received: from </a:t>
            </a: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postfix0.comp.nus.edu.sg</a:t>
            </a:r>
            <a:r>
              <a:rPr lang="en-US" sz="1200" b="0">
                <a:latin typeface="Courier New" pitchFamily="1" charset="0"/>
              </a:rPr>
              <a:t> (postfix0.comp.nus.edu.sg [192.168.21.67])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by </a:t>
            </a: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stfimaphost0.comp.nus.edu.sg</a:t>
            </a:r>
            <a:r>
              <a:rPr lang="en-US" sz="1200" b="0">
                <a:latin typeface="Courier New" pitchFamily="1" charset="0"/>
              </a:rPr>
              <a:t> (Postfix) with ESMTP id 1A88515C63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for &lt;leonghw@staffunix-mb.comp.nus.edu.sg&gt;; Thu, 10 Jan 2008 05:30:55 +0800(SGT)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   </a:t>
            </a: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...&lt;other intermediate machines @NUS-SOC deleted&gt;...</a:t>
            </a:r>
            <a:r>
              <a:rPr lang="en-US" sz="1200" b="0">
                <a:latin typeface="Courier New" pitchFamily="1" charset="0"/>
              </a:rPr>
              <a:t> 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X-Virus-Scanned: amavisd-new at comp.nus.edu.sg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X-Spam-Flag: NO  ...&lt;other spam-check related stuff deleted&gt;...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Received: from </a:t>
            </a: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postfix0.comp.nus.edu.sg</a:t>
            </a:r>
            <a:r>
              <a:rPr lang="en-US" sz="1200" b="0">
                <a:latin typeface="Courier New" pitchFamily="1" charset="0"/>
              </a:rPr>
              <a:t> ([192.168.21.67])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by localhost (</a:t>
            </a: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avs0.comp.nus.edu.sg</a:t>
            </a:r>
            <a:r>
              <a:rPr lang="en-US" sz="1200" b="0">
                <a:latin typeface="Courier New" pitchFamily="1" charset="0"/>
              </a:rPr>
              <a:t> [192.168.20.24]) (amavisd-new, port 10024)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with ESMTP id K-33z-FlCzIl for &lt;leonghw@comp.nus.edu.sg&gt;;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Thu, 10 Jan 2008 05:30:47 +0800 (SGT)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Received: from </a:t>
            </a:r>
            <a:r>
              <a:rPr lang="en-US" sz="1200">
                <a:solidFill>
                  <a:srgbClr val="0000FF"/>
                </a:solidFill>
                <a:latin typeface="Courier New" pitchFamily="1" charset="0"/>
              </a:rPr>
              <a:t>salt.cs.brown.edu</a:t>
            </a:r>
            <a:r>
              <a:rPr lang="en-US" sz="1200" b="0">
                <a:latin typeface="Courier New" pitchFamily="1" charset="0"/>
              </a:rPr>
              <a:t> (salt.cs.brown.edu [128.148.32.122])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by </a:t>
            </a: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postfix0.comp.nus.edu.sg</a:t>
            </a:r>
            <a:r>
              <a:rPr lang="en-US" sz="1200" b="0">
                <a:latin typeface="Courier New" pitchFamily="1" charset="0"/>
              </a:rPr>
              <a:t> (Postfix) with ESMTP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for &lt;leonghw@comp.nus.edu.sg&gt;; Thu, 10 Jan 2008 05:30:46 +0800 (SGT)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  </a:t>
            </a:r>
            <a:r>
              <a:rPr lang="en-US" sz="1200">
                <a:solidFill>
                  <a:srgbClr val="0000FF"/>
                </a:solidFill>
                <a:latin typeface="Courier New" pitchFamily="1" charset="0"/>
              </a:rPr>
              <a:t>...&lt;other intermediate machines at Brown University deleted&gt;...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Received: by </a:t>
            </a:r>
            <a:r>
              <a:rPr lang="en-US" sz="1200">
                <a:solidFill>
                  <a:srgbClr val="0000FF"/>
                </a:solidFill>
                <a:latin typeface="Courier New" pitchFamily="1" charset="0"/>
              </a:rPr>
              <a:t>dooby.cs.brown.edu</a:t>
            </a:r>
            <a:r>
              <a:rPr lang="en-US" sz="1200" b="0">
                <a:latin typeface="Courier New" pitchFamily="1" charset="0"/>
              </a:rPr>
              <a:t> (Postfix, from userid 1069)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id 5E9C0491C2; Wed,  9 Jan 2008 16:30:45 -0500 (EST)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Date: Wed, 9 Jan 2008 16:30:45 -0500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To: Leong Hon Wai &lt;leonghw@comp.nus.edu.sg&gt;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>
                <a:solidFill>
                  <a:srgbClr val="000099"/>
                </a:solidFill>
                <a:latin typeface="Courier New" pitchFamily="1" charset="0"/>
              </a:rPr>
              <a:t>Cc: "Franco P. Preparata" &lt;franco@cs.brown.edu&gt;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Subject: Re: NUS-Brown...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  ...&lt;other details deleted&gt;...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User-Agent: Mutt/1.5.13 (2006-08-11)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>
                <a:solidFill>
                  <a:srgbClr val="0000FF"/>
                </a:solidFill>
                <a:latin typeface="Courier New" pitchFamily="1" charset="0"/>
              </a:rPr>
              <a:t>From: franco@cs.brown.edu (Franco P. Preparata)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endParaRPr lang="en-US" sz="1200" b="0">
              <a:latin typeface="Courier New" pitchFamily="1" charset="0"/>
            </a:endParaRP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Hon-Wai,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  &lt;details of email deleted&gt;...  Click [</a:t>
            </a:r>
            <a:r>
              <a:rPr lang="en-US" sz="1200" b="0">
                <a:latin typeface="Courier New" pitchFamily="1" charset="0"/>
                <a:hlinkClick r:id="rId2"/>
              </a:rPr>
              <a:t>here</a:t>
            </a:r>
            <a:r>
              <a:rPr lang="en-US" sz="1200" b="0">
                <a:latin typeface="Courier New" pitchFamily="1" charset="0"/>
              </a:rPr>
              <a:t>] for source file.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So long, franco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Example-1: Email</a:t>
            </a:r>
            <a:endParaRPr lang="en-US" sz="400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002588" cy="495300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  <a:buSzTx/>
            </a:pPr>
            <a:r>
              <a:rPr lang="en-GB" sz="2400"/>
              <a:t>So, what makes it work?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009900"/>
                </a:solidFill>
              </a:rPr>
              <a:t>To do all this work we need</a:t>
            </a:r>
            <a:r>
              <a:rPr lang="en-GB" sz="2000"/>
              <a:t>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various machines to be linked together </a:t>
            </a:r>
            <a:br>
              <a:rPr lang="en-GB" sz="1800"/>
            </a:br>
            <a:r>
              <a:rPr lang="en-GB" sz="1800"/>
              <a:t>   network using communication lines (the engineering folks)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Machines need to know what to do with individual messages,</a:t>
            </a:r>
            <a:br>
              <a:rPr lang="en-GB" sz="1800"/>
            </a:br>
            <a:r>
              <a:rPr lang="en-GB" sz="1800"/>
              <a:t>   detect the addresses, sender, message content etc.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FF0000"/>
                </a:solidFill>
              </a:rPr>
              <a:t>Why is it Complicated?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Huge Volume – things become complex because we need to do this for hundreds of millions of users, sending and receiving tons of mail.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Communication lines, networks, computers may fail,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Side Track:</a:t>
            </a:r>
            <a:r>
              <a:rPr lang="en-US"/>
              <a:t> One Data, Multiple Views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89050"/>
            <a:ext cx="7626350" cy="4732338"/>
          </a:xfrm>
        </p:spPr>
        <p:txBody>
          <a:bodyPr/>
          <a:lstStyle/>
          <a:p>
            <a:r>
              <a:rPr lang="en-US"/>
              <a:t>Contents of a folder</a:t>
            </a:r>
          </a:p>
          <a:p>
            <a:pPr lvl="1"/>
            <a:r>
              <a:rPr lang="en-US"/>
              <a:t>List view, details, icon, tiles, etc</a:t>
            </a:r>
          </a:p>
          <a:p>
            <a:r>
              <a:rPr lang="en-US"/>
              <a:t>Powerpoint file,</a:t>
            </a:r>
          </a:p>
          <a:p>
            <a:pPr lvl="1"/>
            <a:r>
              <a:rPr lang="en-US"/>
              <a:t>Normal view, outline, slide-sorter, slide-show</a:t>
            </a:r>
          </a:p>
          <a:p>
            <a:r>
              <a:rPr lang="en-US"/>
              <a:t>Your email “data” is the same </a:t>
            </a:r>
          </a:p>
          <a:p>
            <a:pPr lvl="1"/>
            <a:r>
              <a:rPr lang="en-US"/>
              <a:t>But its appearance is different when using different email-programs (outlook, unix-shells, web-mail [gmail, hotmail, yahoo])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404813"/>
            <a:ext cx="8196262" cy="585787"/>
          </a:xfrm>
        </p:spPr>
        <p:txBody>
          <a:bodyPr/>
          <a:lstStyle/>
          <a:p>
            <a:r>
              <a:rPr lang="en-US" sz="4000"/>
              <a:t>Example: My Mail using Outlook</a:t>
            </a:r>
          </a:p>
        </p:txBody>
      </p:sp>
      <p:pic>
        <p:nvPicPr>
          <p:cNvPr id="367620" name="Picture 4" descr="Outlook-mail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1181100"/>
            <a:ext cx="7867650" cy="5200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dmin-sl-2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676767"/>
      </a:hlink>
      <a:folHlink>
        <a:srgbClr val="919191"/>
      </a:folHlink>
    </a:clrScheme>
    <a:fontScheme name="1_Admin-sl-2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1_Admin-sl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dmin-sl-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dmin-sl-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dmin-sl-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dmin-sl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dmin-sl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dmin-sl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2010-Lecture-Templates</Template>
  <TotalTime>3811</TotalTime>
  <Words>2791</Words>
  <Application>Microsoft Macintosh PowerPoint</Application>
  <PresentationFormat>On-screen Show (4:3)</PresentationFormat>
  <Paragraphs>383</Paragraphs>
  <Slides>34</Slides>
  <Notes>18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1_Admin-sl-2</vt:lpstr>
      <vt:lpstr>Equation</vt:lpstr>
      <vt:lpstr>UIT2201: Lecture 1</vt:lpstr>
      <vt:lpstr>A Computer Revolution…</vt:lpstr>
      <vt:lpstr>Example-1: Email (electronic mail)</vt:lpstr>
      <vt:lpstr>Example-1: Email … the steps</vt:lpstr>
      <vt:lpstr>Actual Example:</vt:lpstr>
      <vt:lpstr>Detailed email headers: an example</vt:lpstr>
      <vt:lpstr>Example-1: Email</vt:lpstr>
      <vt:lpstr>Side Track: One Data, Multiple Views</vt:lpstr>
      <vt:lpstr>Example: My Mail using Outlook</vt:lpstr>
      <vt:lpstr>Example: My Mail using webmail</vt:lpstr>
      <vt:lpstr>Example: My Mail using Unix-shell</vt:lpstr>
      <vt:lpstr>Example-2: Bank Account &amp; ATM</vt:lpstr>
      <vt:lpstr>Example-2: Bank Account</vt:lpstr>
      <vt:lpstr>NUS Library Search -- LINC </vt:lpstr>
      <vt:lpstr>NUS Course Registration -- CORS</vt:lpstr>
      <vt:lpstr>Example-3: LINC, CORS</vt:lpstr>
      <vt:lpstr>Example-4: MP3 Player</vt:lpstr>
      <vt:lpstr>More Examples: Video Games</vt:lpstr>
      <vt:lpstr>Intelligent Computer – Capabilities </vt:lpstr>
      <vt:lpstr>Intelligent Computer – functionalities</vt:lpstr>
      <vt:lpstr>Algorithm</vt:lpstr>
      <vt:lpstr>Example Problem:  Adding 1 to 100</vt:lpstr>
      <vt:lpstr>Problem:  Adding 1 to 100 [Gauss!]</vt:lpstr>
      <vt:lpstr>More about Gauss</vt:lpstr>
      <vt:lpstr>Expressing Method as an Algorithm</vt:lpstr>
      <vt:lpstr>Algorithm to Find sum from 1 to 100</vt:lpstr>
      <vt:lpstr>Simulating an Algorithm</vt:lpstr>
      <vt:lpstr>Intelligent Computer – How?</vt:lpstr>
      <vt:lpstr>Intelligent Computer – How (cont…)</vt:lpstr>
      <vt:lpstr>Why is the Computer “Intelligent”</vt:lpstr>
      <vt:lpstr>So, where are we now….</vt:lpstr>
      <vt:lpstr>What are still hard to compute?</vt:lpstr>
      <vt:lpstr>What is Computer Science?</vt:lpstr>
      <vt:lpstr>Slide 34</vt:lpstr>
    </vt:vector>
  </TitlesOfParts>
  <Company>NUS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Title</dc:title>
  <dc:creator>CDTL</dc:creator>
  <cp:lastModifiedBy>Leong Hon Wai</cp:lastModifiedBy>
  <cp:revision>560</cp:revision>
  <cp:lastPrinted>2000-06-13T03:03:08Z</cp:lastPrinted>
  <dcterms:created xsi:type="dcterms:W3CDTF">2013-01-23T05:55:16Z</dcterms:created>
  <dcterms:modified xsi:type="dcterms:W3CDTF">2013-01-23T06:02:07Z</dcterms:modified>
</cp:coreProperties>
</file>