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613" r:id="rId2"/>
    <p:sldId id="615" r:id="rId3"/>
    <p:sldId id="616" r:id="rId4"/>
    <p:sldId id="621" r:id="rId5"/>
    <p:sldId id="622" r:id="rId6"/>
    <p:sldId id="617" r:id="rId7"/>
    <p:sldId id="625" r:id="rId8"/>
    <p:sldId id="624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8" r:id="rId23"/>
    <p:sldId id="649" r:id="rId24"/>
    <p:sldId id="650" r:id="rId25"/>
    <p:sldId id="652" r:id="rId26"/>
    <p:sldId id="653" r:id="rId27"/>
    <p:sldId id="646" r:id="rId28"/>
    <p:sldId id="620" r:id="rId29"/>
    <p:sldId id="654" r:id="rId30"/>
    <p:sldId id="658" r:id="rId31"/>
    <p:sldId id="640" r:id="rId32"/>
    <p:sldId id="641" r:id="rId33"/>
    <p:sldId id="642" r:id="rId34"/>
    <p:sldId id="643" r:id="rId35"/>
    <p:sldId id="644" r:id="rId3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66" d="100"/>
          <a:sy n="66" d="100"/>
        </p:scale>
        <p:origin x="-1112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44073F25-523F-7542-814C-07FFCB068F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8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196263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68B0A280-7034-3346-BFCF-45DF8F18C320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Arial"/>
                <a:cs typeface="Arial"/>
              </a:rPr>
              <a:t>Animation of Algorithm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70735"/>
                </a:solidFill>
              </a:rPr>
              <a:t>Goal: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	To understand an algorithm by animating its execution, step-by-step.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Algorithm:</a:t>
            </a:r>
            <a:r>
              <a:rPr lang="en-US" sz="2400"/>
              <a:t> Sum 1-to-5 (find sum from 1 to 5)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   (Note: Similar to Sum 1-to-100, but shorter!!)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Observe</a:t>
            </a:r>
            <a:r>
              <a:rPr lang="en-US"/>
              <a:t> carefully: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 operations/statements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conditional statements,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iterative statements,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440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440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440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0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440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440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 + 2</a:t>
              </a:r>
            </a:p>
          </p:txBody>
        </p:sp>
        <p:sp>
          <p:nvSpPr>
            <p:cNvPr id="61441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441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441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441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2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645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645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645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5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645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645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2 + 1</a:t>
              </a:r>
            </a:p>
          </p:txBody>
        </p:sp>
        <p:sp>
          <p:nvSpPr>
            <p:cNvPr id="61645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645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646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646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646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849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1850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850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50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850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850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(3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1850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850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850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850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1851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1851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054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2054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055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55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055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055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2055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055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055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20557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5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2055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6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2056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464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2464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464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4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464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464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3 + 3</a:t>
              </a:r>
            </a:p>
          </p:txBody>
        </p:sp>
        <p:sp>
          <p:nvSpPr>
            <p:cNvPr id="62465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465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465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2465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3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2465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2465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283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283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283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83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284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3 + 1</a:t>
              </a:r>
            </a:p>
          </p:txBody>
        </p:sp>
        <p:sp>
          <p:nvSpPr>
            <p:cNvPr id="63284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284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284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2845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284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3284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488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48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48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8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48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488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(4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348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48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48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4893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348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348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693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69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69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9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69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69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369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69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69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6941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369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369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897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89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9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89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89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6 + 4</a:t>
              </a:r>
            </a:p>
          </p:txBody>
        </p:sp>
        <p:sp>
          <p:nvSpPr>
            <p:cNvPr id="6389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89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89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38989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4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89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389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102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102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103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03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103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103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4 + 1</a:t>
              </a:r>
            </a:p>
          </p:txBody>
        </p:sp>
        <p:sp>
          <p:nvSpPr>
            <p:cNvPr id="64103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103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103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1037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3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103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4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4104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 dirty="0"/>
              <a:t>Simulating an </a:t>
            </a:r>
            <a:r>
              <a:rPr lang="en-GB" sz="3600" i="1" dirty="0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8982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  <a:endParaRPr lang="en-GB" sz="1800"/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sp>
        <p:nvSpPr>
          <p:cNvPr id="589829" name="Text Box 5"/>
          <p:cNvSpPr txBox="1">
            <a:spLocks noChangeArrowheads="1"/>
          </p:cNvSpPr>
          <p:nvPr/>
        </p:nvSpPr>
        <p:spPr bwMode="auto">
          <a:xfrm>
            <a:off x="4953000" y="2225675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Let’s </a:t>
            </a:r>
            <a:r>
              <a:rPr lang="en-US" b="1" i="1">
                <a:solidFill>
                  <a:srgbClr val="0000CC"/>
                </a:solidFill>
              </a:rPr>
              <a:t>animate</a:t>
            </a:r>
            <a:r>
              <a:rPr lang="en-US">
                <a:solidFill>
                  <a:srgbClr val="0000CC"/>
                </a:solidFill>
              </a:rPr>
              <a:t> the execution of this simple algorithm.</a:t>
            </a:r>
            <a:r>
              <a:rPr lang="en-US"/>
              <a:t> </a:t>
            </a:r>
            <a:endParaRPr lang="en-US">
              <a:latin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30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30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30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(5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430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30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3085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4308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51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51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51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51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451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51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51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5133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451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451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048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04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04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4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04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6048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10 + 5</a:t>
              </a:r>
            </a:p>
          </p:txBody>
        </p:sp>
        <p:sp>
          <p:nvSpPr>
            <p:cNvPr id="6604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04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04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049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5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04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253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25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25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5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25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25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5 + 1</a:t>
              </a:r>
            </a:p>
          </p:txBody>
        </p:sp>
        <p:sp>
          <p:nvSpPr>
            <p:cNvPr id="6625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25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25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254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25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625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457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45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45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5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45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45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(6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YES</a:t>
              </a:r>
            </a:p>
          </p:txBody>
        </p:sp>
        <p:sp>
          <p:nvSpPr>
            <p:cNvPr id="6645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45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45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458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>
                <a:solidFill>
                  <a:srgbClr val="0000CC"/>
                </a:solidFill>
              </a:rPr>
              <a:t>  YES </a:t>
            </a:r>
            <a:r>
              <a:rPr lang="en-US" sz="1800" b="1">
                <a:solidFill>
                  <a:srgbClr val="0000CC"/>
                </a:solidFill>
                <a:sym typeface="Wingdings" pitchFamily="1" charset="2"/>
              </a:rPr>
              <a:t> execute Step 7 next.</a:t>
            </a:r>
            <a:r>
              <a:rPr lang="en-US" sz="1800" b="1"/>
              <a:t> </a:t>
            </a:r>
          </a:p>
        </p:txBody>
      </p:sp>
      <p:sp>
        <p:nvSpPr>
          <p:cNvPr id="6645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86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7.           	yes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  print out the value of sum</a:t>
            </a:r>
            <a:r>
              <a:rPr lang="en-GB" sz="2000"/>
              <a:t> </a:t>
            </a:r>
          </a:p>
        </p:txBody>
      </p:sp>
      <p:grpSp>
        <p:nvGrpSpPr>
          <p:cNvPr id="6686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86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6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86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86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finish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686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86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86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868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686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  <p:sp>
        <p:nvSpPr>
          <p:cNvPr id="668690" name="Rectangle 18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07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finish:     print out the value of sum</a:t>
            </a:r>
            <a:r>
              <a:rPr lang="en-GB" sz="2000"/>
              <a:t> </a:t>
            </a:r>
          </a:p>
        </p:txBody>
      </p:sp>
      <p:grpSp>
        <p:nvGrpSpPr>
          <p:cNvPr id="6707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07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7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07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707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8.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Print to output</a:t>
              </a:r>
              <a:endParaRPr lang="en-US" sz="1800" b="1">
                <a:solidFill>
                  <a:srgbClr val="0000CC"/>
                </a:solidFill>
                <a:latin typeface="Arial" pitchFamily="1" charset="0"/>
              </a:endParaRPr>
            </a:p>
          </p:txBody>
        </p:sp>
        <p:sp>
          <p:nvSpPr>
            <p:cNvPr id="6707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07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07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70733" name="AutoShape 13"/>
          <p:cNvSpPr>
            <a:spLocks noChangeArrowheads="1"/>
          </p:cNvSpPr>
          <p:nvPr/>
        </p:nvSpPr>
        <p:spPr bwMode="auto">
          <a:xfrm>
            <a:off x="76200" y="5257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Print statement;</a:t>
            </a:r>
          </a:p>
          <a:p>
            <a:pPr algn="l" eaLnBrk="1" hangingPunct="1"/>
            <a:r>
              <a:rPr lang="en-US" sz="1800" b="1"/>
              <a:t>  print to output the value of sum </a:t>
            </a:r>
          </a:p>
        </p:txBody>
      </p:sp>
      <p:sp>
        <p:nvSpPr>
          <p:cNvPr id="6707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8.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print output and END</a:t>
            </a:r>
          </a:p>
        </p:txBody>
      </p:sp>
      <p:sp>
        <p:nvSpPr>
          <p:cNvPr id="6707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0738" name="Group 18"/>
          <p:cNvGrpSpPr>
            <a:grpSpLocks/>
          </p:cNvGrpSpPr>
          <p:nvPr/>
        </p:nvGrpSpPr>
        <p:grpSpPr bwMode="auto">
          <a:xfrm>
            <a:off x="2819400" y="5562600"/>
            <a:ext cx="2286000" cy="990600"/>
            <a:chOff x="528" y="1680"/>
            <a:chExt cx="1440" cy="624"/>
          </a:xfrm>
        </p:grpSpPr>
        <p:sp>
          <p:nvSpPr>
            <p:cNvPr id="67073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67074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15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Summary of Steps:</a:t>
            </a:r>
          </a:p>
          <a:p>
            <a:pPr lvl="1"/>
            <a:r>
              <a:rPr lang="en-US" sz="2000"/>
              <a:t>1, 2, (3,4,5,6), (3,4,5,6), (3,4,5,6), (3,4,5,6), (3,4,5,7), 8</a:t>
            </a:r>
          </a:p>
          <a:p>
            <a:r>
              <a:rPr lang="en-US"/>
              <a:t>Note the sequential execution, except for</a:t>
            </a:r>
          </a:p>
          <a:p>
            <a:pPr lvl="1"/>
            <a:r>
              <a:rPr lang="en-US"/>
              <a:t>Conditional statements</a:t>
            </a:r>
          </a:p>
          <a:p>
            <a:pPr lvl="1"/>
            <a:r>
              <a:rPr lang="en-US"/>
              <a:t>Goto statements</a:t>
            </a:r>
          </a:p>
          <a:p>
            <a:pPr lvl="1"/>
            <a:r>
              <a:rPr lang="en-US"/>
              <a:t>iterative statements</a:t>
            </a:r>
          </a:p>
          <a:p>
            <a:r>
              <a:rPr lang="en-US"/>
              <a:t>Questions:</a:t>
            </a:r>
          </a:p>
          <a:p>
            <a:pPr lvl="1"/>
            <a:r>
              <a:rPr lang="en-US"/>
              <a:t>Where is the “loop-body”?</a:t>
            </a:r>
          </a:p>
          <a:p>
            <a:pPr lvl="1"/>
            <a:r>
              <a:rPr lang="en-US"/>
              <a:t>How many iteration of the loop-body?</a:t>
            </a:r>
          </a:p>
          <a:p>
            <a:pPr lvl="1"/>
            <a:r>
              <a:rPr lang="en-US"/>
              <a:t>How many times is the loop-test done?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Explore further (DIY)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did Sum 1-to-5  (instead of Sum 1-to-100)</a:t>
            </a:r>
          </a:p>
          <a:p>
            <a:r>
              <a:rPr lang="en-US"/>
              <a:t>DIY: Simulate the execution for the original algorithm for Sum 1-to-100?</a:t>
            </a:r>
          </a:p>
          <a:p>
            <a:endParaRPr lang="en-US"/>
          </a:p>
          <a:p>
            <a:r>
              <a:rPr lang="en-US"/>
              <a:t>(Use the following “ending”-slides to help you.)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277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27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27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7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27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27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100)?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(100 &gt; 100)?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727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27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27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7278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100)?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727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187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>
                <a:solidFill>
                  <a:srgbClr val="FF0000"/>
                </a:solidFill>
              </a:rPr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  <a:endParaRPr lang="en-GB" sz="1800"/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5918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18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8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18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918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0.</a:t>
              </a:r>
            </a:p>
          </p:txBody>
        </p:sp>
        <p:sp>
          <p:nvSpPr>
            <p:cNvPr id="5918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18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18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sp>
        <p:nvSpPr>
          <p:cNvPr id="591885" name="AutoShape 13"/>
          <p:cNvSpPr>
            <a:spLocks noChangeArrowheads="1"/>
          </p:cNvSpPr>
          <p:nvPr/>
        </p:nvSpPr>
        <p:spPr bwMode="auto">
          <a:xfrm>
            <a:off x="76200" y="2362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886" name="AutoShape 14"/>
          <p:cNvSpPr>
            <a:spLocks noChangeArrowheads="1"/>
          </p:cNvSpPr>
          <p:nvPr/>
        </p:nvSpPr>
        <p:spPr bwMode="auto">
          <a:xfrm>
            <a:off x="5638800" y="5334000"/>
            <a:ext cx="2743200" cy="1219200"/>
          </a:xfrm>
          <a:prstGeom prst="upArrowCallout">
            <a:avLst>
              <a:gd name="adj1" fmla="val 19792"/>
              <a:gd name="adj2" fmla="val 28125"/>
              <a:gd name="adj3" fmla="val 17653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 model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of the computer</a:t>
            </a:r>
          </a:p>
        </p:txBody>
      </p:sp>
      <p:sp>
        <p:nvSpPr>
          <p:cNvPr id="591887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Initial state of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the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993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79940" name="Group 4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9941" name="Rectangle 5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942" name="Rectangle 6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9943" name="Rectangle 7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9944" name="Rectangle 8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79945" name="Text Box 9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9946" name="Rectangle 10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9947" name="Rectangle 11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4950</a:t>
              </a:r>
            </a:p>
          </p:txBody>
        </p:sp>
      </p:grpSp>
      <p:sp>
        <p:nvSpPr>
          <p:cNvPr id="679948" name="AutoShape 12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49" name="AutoShape 13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51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79952" name="Rectangle 16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717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71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71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1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71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471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4950 + 100</a:t>
              </a:r>
            </a:p>
          </p:txBody>
        </p:sp>
        <p:sp>
          <p:nvSpPr>
            <p:cNvPr id="6471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71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71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7181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100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71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921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922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922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22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922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4922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100 + 1</a:t>
              </a:r>
            </a:p>
          </p:txBody>
        </p:sp>
        <p:sp>
          <p:nvSpPr>
            <p:cNvPr id="64922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922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922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922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923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73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126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12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12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2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12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12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100)?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(101 &gt; 100)?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YES</a:t>
              </a:r>
            </a:p>
          </p:txBody>
        </p:sp>
        <p:sp>
          <p:nvSpPr>
            <p:cNvPr id="6512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12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12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1277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7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100)?</a:t>
            </a:r>
          </a:p>
          <a:p>
            <a:pPr algn="l" eaLnBrk="1" hangingPunct="1"/>
            <a:r>
              <a:rPr lang="en-US" sz="1800" b="1"/>
              <a:t>  </a:t>
            </a:r>
            <a:r>
              <a:rPr lang="en-US" sz="1800" b="1">
                <a:solidFill>
                  <a:srgbClr val="0000CC"/>
                </a:solidFill>
              </a:rPr>
              <a:t>YES </a:t>
            </a:r>
            <a:r>
              <a:rPr lang="en-US" sz="1800" b="1">
                <a:solidFill>
                  <a:srgbClr val="0000CC"/>
                </a:solidFill>
                <a:sym typeface="Wingdings" pitchFamily="1" charset="2"/>
              </a:rPr>
              <a:t> execute Step 7 next.</a:t>
            </a:r>
            <a:r>
              <a:rPr lang="en-US" sz="1800" b="1"/>
              <a:t> </a:t>
            </a:r>
          </a:p>
        </p:txBody>
      </p:sp>
      <p:sp>
        <p:nvSpPr>
          <p:cNvPr id="65127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8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331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7.           	yes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  print out the value of sum</a:t>
            </a:r>
            <a:r>
              <a:rPr lang="en-GB" sz="2000"/>
              <a:t> </a:t>
            </a: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33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33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3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33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33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finish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533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33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33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332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0067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1.            sum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</a:t>
            </a:r>
            <a:r>
              <a:rPr lang="en-GB" sz="1800">
                <a:solidFill>
                  <a:srgbClr val="FF0000"/>
                </a:solidFill>
              </a:rPr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6000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00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0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00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6000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1.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</a:t>
              </a:r>
              <a:r>
                <a:rPr lang="en-US" sz="1800" b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 0;</a:t>
              </a:r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00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00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00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0077" name="AutoShape 13"/>
          <p:cNvSpPr>
            <a:spLocks noChangeArrowheads="1"/>
          </p:cNvSpPr>
          <p:nvPr/>
        </p:nvSpPr>
        <p:spPr bwMode="auto">
          <a:xfrm>
            <a:off x="76200" y="2667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078" name="Text Box 14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Start of execution, 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at Step 1.</a:t>
            </a:r>
          </a:p>
        </p:txBody>
      </p:sp>
      <p:sp>
        <p:nvSpPr>
          <p:cNvPr id="600079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0 is stored in the</a:t>
            </a:r>
            <a:br>
              <a:rPr lang="en-US" sz="1800" b="1"/>
            </a:br>
            <a:r>
              <a:rPr lang="en-US" sz="1800" b="1"/>
              <a:t>storage box called sum.</a:t>
            </a:r>
          </a:p>
        </p:txBody>
      </p:sp>
      <p:sp>
        <p:nvSpPr>
          <p:cNvPr id="600080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211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</a:rPr>
              <a:t>2.            k </a:t>
            </a:r>
            <a:r>
              <a:rPr lang="en-GB" sz="1800">
                <a:solidFill>
                  <a:srgbClr val="FF3300"/>
                </a:solidFill>
                <a:sym typeface="Wingdings" pitchFamily="1" charset="2"/>
              </a:rPr>
              <a:t></a:t>
            </a:r>
            <a:r>
              <a:rPr lang="en-GB" sz="1800">
                <a:solidFill>
                  <a:srgbClr val="FF3300"/>
                </a:solidFill>
              </a:rPr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21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21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1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21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6021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</a:t>
              </a:r>
              <a:r>
                <a:rPr lang="en-US" sz="1800" b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 1;</a:t>
              </a:r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21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21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21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2125" name="AutoShape 13"/>
          <p:cNvSpPr>
            <a:spLocks noChangeArrowheads="1"/>
          </p:cNvSpPr>
          <p:nvPr/>
        </p:nvSpPr>
        <p:spPr bwMode="auto">
          <a:xfrm>
            <a:off x="76200" y="3048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7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1 is stored in the</a:t>
            </a:r>
            <a:br>
              <a:rPr lang="en-US" sz="1800" b="1"/>
            </a:br>
            <a:r>
              <a:rPr lang="en-US" sz="1800" b="1"/>
              <a:t>storage box called k.</a:t>
            </a:r>
          </a:p>
        </p:txBody>
      </p:sp>
      <p:sp>
        <p:nvSpPr>
          <p:cNvPr id="602128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9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3923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5939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39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9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39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5939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0 + 1</a:t>
              </a:r>
            </a:p>
          </p:txBody>
        </p:sp>
        <p:sp>
          <p:nvSpPr>
            <p:cNvPr id="5939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39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39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59393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5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593936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7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start of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8259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826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826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26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826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826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 + 1</a:t>
              </a:r>
            </a:p>
          </p:txBody>
        </p:sp>
        <p:sp>
          <p:nvSpPr>
            <p:cNvPr id="60826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826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826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826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0827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inside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6211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621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621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1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621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621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(2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0621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621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622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622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0622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loop-test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2355" name="AutoShap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235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235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35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236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236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1236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236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236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12365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“repeat” means to </a:t>
            </a:r>
          </a:p>
          <a:p>
            <a:pPr algn="l" eaLnBrk="1" hangingPunct="1"/>
            <a:r>
              <a:rPr lang="en-US" sz="1800" b="1"/>
              <a:t>get algorithm to continue at </a:t>
            </a:r>
            <a:br>
              <a:rPr lang="en-US" sz="1800" b="1"/>
            </a:br>
            <a:r>
              <a:rPr lang="en-US" sz="1800" b="1"/>
              <a:t>the step labelled “repeat”.  </a:t>
            </a:r>
          </a:p>
        </p:txBody>
      </p:sp>
      <p:sp>
        <p:nvSpPr>
          <p:cNvPr id="61236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6071</TotalTime>
  <Words>4720</Words>
  <Application>Microsoft Macintosh PowerPoint</Application>
  <PresentationFormat>On-screen Show (4:3)</PresentationFormat>
  <Paragraphs>840</Paragraphs>
  <Slides>35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LHW-01-intro</vt:lpstr>
      <vt:lpstr>Animation of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Summary </vt:lpstr>
      <vt:lpstr>Explore further (DIY)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Slide 35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1261</cp:revision>
  <cp:lastPrinted>2000-06-13T03:03:08Z</cp:lastPrinted>
  <dcterms:created xsi:type="dcterms:W3CDTF">2013-01-20T06:38:12Z</dcterms:created>
  <dcterms:modified xsi:type="dcterms:W3CDTF">2013-01-20T06:40:45Z</dcterms:modified>
</cp:coreProperties>
</file>