
<file path=[Content_Types].xml><?xml version="1.0" encoding="utf-8"?>
<Types xmlns="http://schemas.openxmlformats.org/package/2006/content-types">
  <Override PartName="/ppt/slideLayouts/slideLayout10.xml" ContentType="application/vnd.openxmlformats-officedocument.presentationml.slideLayout+xml"/>
  <Default Extension="rels" ContentType="application/vnd.openxmlformats-package.relationships+xml"/>
  <Override PartName="/ppt/slides/slide69.xml" ContentType="application/vnd.openxmlformats-officedocument.presentationml.slide+xml"/>
  <Override PartName="/ppt/slides/slide14.xml" ContentType="application/vnd.openxmlformats-officedocument.presentationml.slide+xml"/>
  <Override PartName="/ppt/slides/slide62.xml" ContentType="application/vnd.openxmlformats-officedocument.presentationml.slide+xml"/>
  <Default Extension="xml" ContentType="application/xml"/>
  <Override PartName="/ppt/slides/slide45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54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68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slides/slide61.xml" ContentType="application/vnd.openxmlformats-officedocument.presentationml.slide+xml"/>
  <Override PartName="/ppt/slides/slide44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slides/slide53.xml" ContentType="application/vnd.openxmlformats-officedocument.presentationml.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Layouts/slideLayout4.xml" ContentType="application/vnd.openxmlformats-officedocument.presentationml.slideLayout+xml"/>
  <Default Extension="png" ContentType="image/png"/>
  <Override PartName="/ppt/slides/slide67.xml" ContentType="application/vnd.openxmlformats-officedocument.presentationml.slide+xml"/>
  <Override PartName="/ppt/slides/slide12.xml" ContentType="application/vnd.openxmlformats-officedocument.presentationml.slide+xml"/>
  <Override PartName="/ppt/slides/slide60.xml" ContentType="application/vnd.openxmlformats-officedocument.presentationml.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43.xml" ContentType="application/vnd.openxmlformats-officedocument.presentationml.slide+xml"/>
  <Override PartName="/ppt/slides/slide59.xml" ContentType="application/vnd.openxmlformats-officedocument.presentationml.slide+xml"/>
  <Override PartName="/ppt/slides/slide26.xml" ContentType="application/vnd.openxmlformats-officedocument.presentationml.slide+xml"/>
  <Override PartName="/ppt/slides/slide52.xml" ContentType="application/vnd.openxmlformats-officedocument.presentationml.slide+xml"/>
  <Override PartName="/ppt/slides/slide35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66.xml" ContentType="application/vnd.openxmlformats-officedocument.presentationml.slide+xml"/>
  <Override PartName="/ppt/slides/slide11.xml" ContentType="application/vnd.openxmlformats-officedocument.presentationml.slide+xml"/>
  <Override PartName="/ppt/slides/slide49.xml" ContentType="application/vnd.openxmlformats-officedocument.presentationml.slide+xml"/>
  <Override PartName="/ppt/slides/slide7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42.xml" ContentType="application/vnd.openxmlformats-officedocument.presentationml.slide+xml"/>
  <Override PartName="/ppt/slides/slide58.xml" ContentType="application/vnd.openxmlformats-officedocument.presentationml.slide+xml"/>
  <Override PartName="/ppt/slides/slide25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51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2.xml" ContentType="application/vnd.openxmlformats-officedocument.presentationml.slide+xml"/>
  <Override PartName="/ppt/slides/slide17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65.xml" ContentType="application/vnd.openxmlformats-officedocument.presentationml.slide+xml"/>
  <Override PartName="/ppt/slides/slide10.xml" ContentType="application/vnd.openxmlformats-officedocument.presentationml.slide+xml"/>
  <Override PartName="/docProps/app.xml" ContentType="application/vnd.openxmlformats-officedocument.extended-properties+xml"/>
  <Override PartName="/ppt/slides/slide48.xml" ContentType="application/vnd.openxmlformats-officedocument.presentationml.slide+xml"/>
  <Override PartName="/ppt/slides/slide7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41.xml" ContentType="application/vnd.openxmlformats-officedocument.presentationml.slide+xml"/>
  <Override PartName="/ppt/slides/slide57.xml" ContentType="application/vnd.openxmlformats-officedocument.presentationml.slide+xml"/>
  <Override PartName="/ppt/theme/theme3.xml" ContentType="application/vnd.openxmlformats-officedocument.theme+xml"/>
  <Override PartName="/ppt/slides/slide24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50.xml" ContentType="application/vnd.openxmlformats-officedocument.presentationml.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Layouts/slideLayout1.xml" ContentType="application/vnd.openxmlformats-officedocument.presentationml.slideLayout+xml"/>
  <Override PartName="/ppt/viewProps.xml" ContentType="application/vnd.openxmlformats-officedocument.presentationml.viewProps+xml"/>
  <Override PartName="/ppt/slides/slide64.xml" ContentType="application/vnd.openxmlformats-officedocument.presentationml.slide+xml"/>
  <Default Extension="jpeg" ContentType="image/jpeg"/>
  <Override PartName="/ppt/slides/slide47.xml" ContentType="application/vnd.openxmlformats-officedocument.presentationml.slide+xml"/>
  <Override PartName="/ppt/slides/slide7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0.xml" ContentType="application/vnd.openxmlformats-officedocument.presentationml.slide+xml"/>
  <Override PartName="/ppt/slides/slide56.xml" ContentType="application/vnd.openxmlformats-officedocument.presentationml.slide+xml"/>
  <Override PartName="/ppt/theme/theme2.xml" ContentType="application/vnd.openxmlformats-officedocument.theme+xml"/>
  <Override PartName="/ppt/slides/slide23.xml" ContentType="application/vnd.openxmlformats-officedocument.presentationml.slide+xml"/>
  <Override PartName="/ppt/slides/slide39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71.xml" ContentType="application/vnd.openxmlformats-officedocument.presentationml.slide+xml"/>
  <Override PartName="/ppt/slides/slide32.xml" ContentType="application/vnd.openxmlformats-officedocument.presentationml.slide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slides/slide63.xml" ContentType="application/vnd.openxmlformats-officedocument.presentationml.slide+xml"/>
  <Override PartName="/ppt/slides/slide46.xml" ContentType="application/vnd.openxmlformats-officedocument.presentationml.slide+xml"/>
  <Override PartName="/ppt/slides/slide7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slides/slide55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Default Extension="bin" ContentType="application/vnd.openxmlformats-officedocument.presentationml.printerSettings"/>
  <Override PartName="/ppt/slides/slide70.xml" ContentType="application/vnd.openxmlformats-officedocument.presentationml.slide+xml"/>
  <Override PartName="/ppt/slides/slide31.xml" ContentType="application/vnd.openxmlformats-officedocument.presentationml.slide+xml"/>
  <Override PartName="/ppt/slideLayouts/slideLayout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50" r:id="rId1"/>
  </p:sldMasterIdLst>
  <p:notesMasterIdLst>
    <p:notesMasterId r:id="rId77"/>
  </p:notesMasterIdLst>
  <p:handoutMasterIdLst>
    <p:handoutMasterId r:id="rId78"/>
  </p:handoutMasterIdLst>
  <p:sldIdLst>
    <p:sldId id="423" r:id="rId2"/>
    <p:sldId id="413" r:id="rId3"/>
    <p:sldId id="412" r:id="rId4"/>
    <p:sldId id="620" r:id="rId5"/>
    <p:sldId id="484" r:id="rId6"/>
    <p:sldId id="416" r:id="rId7"/>
    <p:sldId id="626" r:id="rId8"/>
    <p:sldId id="422" r:id="rId9"/>
    <p:sldId id="613" r:id="rId10"/>
    <p:sldId id="522" r:id="rId11"/>
    <p:sldId id="597" r:id="rId12"/>
    <p:sldId id="594" r:id="rId13"/>
    <p:sldId id="595" r:id="rId14"/>
    <p:sldId id="596" r:id="rId15"/>
    <p:sldId id="415" r:id="rId16"/>
    <p:sldId id="418" r:id="rId17"/>
    <p:sldId id="621" r:id="rId18"/>
    <p:sldId id="622" r:id="rId19"/>
    <p:sldId id="623" r:id="rId20"/>
    <p:sldId id="624" r:id="rId21"/>
    <p:sldId id="519" r:id="rId22"/>
    <p:sldId id="514" r:id="rId23"/>
    <p:sldId id="513" r:id="rId24"/>
    <p:sldId id="598" r:id="rId25"/>
    <p:sldId id="601" r:id="rId26"/>
    <p:sldId id="603" r:id="rId27"/>
    <p:sldId id="604" r:id="rId28"/>
    <p:sldId id="602" r:id="rId29"/>
    <p:sldId id="625" r:id="rId30"/>
    <p:sldId id="424" r:id="rId31"/>
    <p:sldId id="421" r:id="rId32"/>
    <p:sldId id="572" r:id="rId33"/>
    <p:sldId id="516" r:id="rId34"/>
    <p:sldId id="417" r:id="rId35"/>
    <p:sldId id="444" r:id="rId36"/>
    <p:sldId id="450" r:id="rId37"/>
    <p:sldId id="529" r:id="rId38"/>
    <p:sldId id="530" r:id="rId39"/>
    <p:sldId id="535" r:id="rId40"/>
    <p:sldId id="531" r:id="rId41"/>
    <p:sldId id="606" r:id="rId42"/>
    <p:sldId id="533" r:id="rId43"/>
    <p:sldId id="609" r:id="rId44"/>
    <p:sldId id="425" r:id="rId45"/>
    <p:sldId id="536" r:id="rId46"/>
    <p:sldId id="553" r:id="rId47"/>
    <p:sldId id="538" r:id="rId48"/>
    <p:sldId id="537" r:id="rId49"/>
    <p:sldId id="541" r:id="rId50"/>
    <p:sldId id="542" r:id="rId51"/>
    <p:sldId id="437" r:id="rId52"/>
    <p:sldId id="611" r:id="rId53"/>
    <p:sldId id="543" r:id="rId54"/>
    <p:sldId id="551" r:id="rId55"/>
    <p:sldId id="544" r:id="rId56"/>
    <p:sldId id="545" r:id="rId57"/>
    <p:sldId id="546" r:id="rId58"/>
    <p:sldId id="547" r:id="rId59"/>
    <p:sldId id="548" r:id="rId60"/>
    <p:sldId id="549" r:id="rId61"/>
    <p:sldId id="610" r:id="rId62"/>
    <p:sldId id="617" r:id="rId63"/>
    <p:sldId id="442" r:id="rId64"/>
    <p:sldId id="550" r:id="rId65"/>
    <p:sldId id="612" r:id="rId66"/>
    <p:sldId id="554" r:id="rId67"/>
    <p:sldId id="555" r:id="rId68"/>
    <p:sldId id="588" r:id="rId69"/>
    <p:sldId id="619" r:id="rId70"/>
    <p:sldId id="615" r:id="rId71"/>
    <p:sldId id="497" r:id="rId72"/>
    <p:sldId id="451" r:id="rId73"/>
    <p:sldId id="574" r:id="rId74"/>
    <p:sldId id="614" r:id="rId75"/>
    <p:sldId id="445" r:id="rId76"/>
  </p:sldIdLst>
  <p:sldSz cx="9144000" cy="6858000" type="screen4x3"/>
  <p:notesSz cx="6742113" cy="9906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</p:showPr>
  <p:clrMru>
    <a:srgbClr val="DCDCDC"/>
    <a:srgbClr val="C8C8C8"/>
    <a:srgbClr val="FFFFC8"/>
    <a:srgbClr val="0000FF"/>
    <a:srgbClr val="FF3300"/>
    <a:srgbClr val="FF0000"/>
    <a:srgbClr val="008000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7861" autoAdjust="0"/>
    <p:restoredTop sz="94576" autoAdjust="0"/>
  </p:normalViewPr>
  <p:slideViewPr>
    <p:cSldViewPr showGuides="1">
      <p:cViewPr>
        <p:scale>
          <a:sx n="100" d="100"/>
          <a:sy n="100" d="100"/>
        </p:scale>
        <p:origin x="-128" y="-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1" d="100"/>
          <a:sy n="71" d="100"/>
        </p:scale>
        <p:origin x="-1698" y="-84"/>
      </p:cViewPr>
      <p:guideLst>
        <p:guide orient="horz" pos="3120"/>
        <p:guide pos="212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80" Type="http://schemas.openxmlformats.org/officeDocument/2006/relationships/presProps" Target="presProps.xml"/><Relationship Id="rId81" Type="http://schemas.openxmlformats.org/officeDocument/2006/relationships/viewProps" Target="viewProps.xml"/><Relationship Id="rId82" Type="http://schemas.openxmlformats.org/officeDocument/2006/relationships/theme" Target="theme/theme1.xml"/><Relationship Id="rId83" Type="http://schemas.openxmlformats.org/officeDocument/2006/relationships/tableStyles" Target="tableStyles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notesMaster" Target="notesMasters/notesMaster1.xml"/><Relationship Id="rId78" Type="http://schemas.openxmlformats.org/officeDocument/2006/relationships/handoutMaster" Target="handoutMasters/handoutMaster1.xml"/><Relationship Id="rId79" Type="http://schemas.openxmlformats.org/officeDocument/2006/relationships/printerSettings" Target="printerSettings/printerSettings1.bin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 b="1"/>
            </a:lvl1pPr>
          </a:lstStyle>
          <a:p>
            <a:endParaRPr lang="en-US"/>
          </a:p>
        </p:txBody>
      </p:sp>
      <p:sp>
        <p:nvSpPr>
          <p:cNvPr id="2672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6825" y="0"/>
            <a:ext cx="29098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 b="1"/>
            </a:lvl1pPr>
          </a:lstStyle>
          <a:p>
            <a:endParaRPr lang="en-US"/>
          </a:p>
        </p:txBody>
      </p:sp>
      <p:sp>
        <p:nvSpPr>
          <p:cNvPr id="2672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1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 b="1"/>
            </a:lvl1pPr>
          </a:lstStyle>
          <a:p>
            <a:endParaRPr lang="en-US"/>
          </a:p>
        </p:txBody>
      </p:sp>
      <p:sp>
        <p:nvSpPr>
          <p:cNvPr id="2672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6825" y="9372600"/>
            <a:ext cx="29098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 b="1"/>
            </a:lvl1pPr>
          </a:lstStyle>
          <a:p>
            <a:fld id="{595AC098-C64D-E342-9069-016A6368A30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t" anchorCtr="0" compatLnSpc="1">
            <a:prstTxWarp prst="textNoShape">
              <a:avLst/>
            </a:prstTxWarp>
          </a:bodyPr>
          <a:lstStyle>
            <a:lvl1pPr algn="l" defTabSz="958850">
              <a:defRPr kumimoji="1" sz="1000" i="1"/>
            </a:lvl1pPr>
          </a:lstStyle>
          <a:p>
            <a:r>
              <a:rPr lang="en-US"/>
              <a:t>*</a:t>
            </a:r>
            <a:endParaRPr lang="en-US" sz="13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1113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t" anchorCtr="0" compatLnSpc="1">
            <a:prstTxWarp prst="textNoShape">
              <a:avLst/>
            </a:prstTxWarp>
          </a:bodyPr>
          <a:lstStyle>
            <a:lvl1pPr algn="r" defTabSz="958850">
              <a:defRPr kumimoji="1" sz="1000" i="1"/>
            </a:lvl1pPr>
          </a:lstStyle>
          <a:p>
            <a:r>
              <a:rPr lang="en-US"/>
              <a:t>07/16/96</a:t>
            </a:r>
            <a:endParaRPr lang="en-US" sz="130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895350" y="742950"/>
            <a:ext cx="4953000" cy="371475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705350"/>
            <a:ext cx="4945063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5" tIns="48303" rIns="96605" bIns="483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b" anchorCtr="0" compatLnSpc="1">
            <a:prstTxWarp prst="textNoShape">
              <a:avLst/>
            </a:prstTxWarp>
          </a:bodyPr>
          <a:lstStyle>
            <a:lvl1pPr algn="l" defTabSz="958850">
              <a:defRPr kumimoji="1" sz="1000" i="1"/>
            </a:lvl1pPr>
          </a:lstStyle>
          <a:p>
            <a:r>
              <a:rPr lang="en-US"/>
              <a:t>*</a:t>
            </a:r>
            <a:endParaRPr lang="en-US" sz="13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1113" y="941070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b" anchorCtr="0" compatLnSpc="1">
            <a:prstTxWarp prst="textNoShape">
              <a:avLst/>
            </a:prstTxWarp>
          </a:bodyPr>
          <a:lstStyle>
            <a:lvl1pPr algn="r" defTabSz="958850">
              <a:defRPr kumimoji="1" sz="1000" i="1"/>
            </a:lvl1pPr>
          </a:lstStyle>
          <a:p>
            <a:r>
              <a:rPr lang="en-US"/>
              <a:t>##</a:t>
            </a:r>
            <a:endParaRPr lang="en-US" sz="13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514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4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466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6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32768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95350" y="742950"/>
            <a:ext cx="4953000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525" y="4705350"/>
            <a:ext cx="4945063" cy="4457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599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9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688" y="4705350"/>
            <a:ext cx="5392737" cy="44577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427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7000" y="0"/>
            <a:ext cx="20574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0"/>
            <a:ext cx="60198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196263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1219200"/>
            <a:ext cx="3810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3810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196263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19200"/>
            <a:ext cx="77724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3733800"/>
            <a:ext cx="77724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Line 2"/>
          <p:cNvSpPr>
            <a:spLocks noChangeShapeType="1"/>
          </p:cNvSpPr>
          <p:nvPr/>
        </p:nvSpPr>
        <p:spPr bwMode="auto">
          <a:xfrm>
            <a:off x="287338" y="6615113"/>
            <a:ext cx="8147050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291" name="AutoShape 3"/>
          <p:cNvSpPr>
            <a:spLocks noChangeArrowheads="1"/>
          </p:cNvSpPr>
          <p:nvPr/>
        </p:nvSpPr>
        <p:spPr bwMode="auto">
          <a:xfrm>
            <a:off x="709613" y="6469063"/>
            <a:ext cx="1816100" cy="2921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292" name="Line 4"/>
          <p:cNvSpPr>
            <a:spLocks noChangeShapeType="1"/>
          </p:cNvSpPr>
          <p:nvPr/>
        </p:nvSpPr>
        <p:spPr bwMode="auto">
          <a:xfrm>
            <a:off x="23813" y="838200"/>
            <a:ext cx="7978775" cy="0"/>
          </a:xfrm>
          <a:prstGeom prst="line">
            <a:avLst/>
          </a:prstGeom>
          <a:noFill/>
          <a:ln w="50800">
            <a:solidFill>
              <a:srgbClr val="CC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29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196263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Slide Title</a:t>
            </a:r>
          </a:p>
        </p:txBody>
      </p:sp>
      <p:sp>
        <p:nvSpPr>
          <p:cNvPr id="26829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219200"/>
            <a:ext cx="7772400" cy="487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 Second Level</a:t>
            </a:r>
          </a:p>
          <a:p>
            <a:pPr lvl="2"/>
            <a:r>
              <a:rPr lang="en-US"/>
              <a:t>  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68295" name="Rectangle 7"/>
          <p:cNvSpPr>
            <a:spLocks noChangeArrowheads="1"/>
          </p:cNvSpPr>
          <p:nvPr/>
        </p:nvSpPr>
        <p:spPr bwMode="auto">
          <a:xfrm>
            <a:off x="760413" y="6510338"/>
            <a:ext cx="1630362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>
                <a:solidFill>
                  <a:srgbClr val="0000FF"/>
                </a:solidFill>
                <a:latin typeface="Book Antiqua" pitchFamily="1" charset="0"/>
              </a:rPr>
              <a:t>LeongHW, SoC, NUS</a:t>
            </a:r>
          </a:p>
        </p:txBody>
      </p:sp>
      <p:sp>
        <p:nvSpPr>
          <p:cNvPr id="268296" name="Rectangle 8"/>
          <p:cNvSpPr>
            <a:spLocks noChangeArrowheads="1"/>
          </p:cNvSpPr>
          <p:nvPr/>
        </p:nvSpPr>
        <p:spPr bwMode="auto">
          <a:xfrm>
            <a:off x="5900738" y="6310313"/>
            <a:ext cx="2524125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>
                <a:solidFill>
                  <a:srgbClr val="0000FF"/>
                </a:solidFill>
                <a:latin typeface="Book Antiqua" pitchFamily="1" charset="0"/>
              </a:rPr>
              <a:t>(UIT2201: 2a. Algorithms) Page </a:t>
            </a:r>
            <a:fld id="{16E05C5D-6CEF-714C-92BA-2090BDFEDB06}" type="slidenum">
              <a:rPr lang="en-US" sz="1200">
                <a:solidFill>
                  <a:srgbClr val="0000FF"/>
                </a:solidFill>
                <a:latin typeface="Book Antiqua" pitchFamily="1" charset="0"/>
              </a:rPr>
              <a:pPr algn="l"/>
              <a:t>‹#›</a:t>
            </a:fld>
            <a:endParaRPr lang="en-US" sz="1200">
              <a:solidFill>
                <a:srgbClr val="0000FF"/>
              </a:solidFill>
              <a:latin typeface="Book Antiqua" pitchFamily="1" charset="0"/>
            </a:endParaRPr>
          </a:p>
        </p:txBody>
      </p:sp>
      <p:sp>
        <p:nvSpPr>
          <p:cNvPr id="268297" name="Rectangle 9"/>
          <p:cNvSpPr>
            <a:spLocks noChangeArrowheads="1"/>
          </p:cNvSpPr>
          <p:nvPr userDrawn="1"/>
        </p:nvSpPr>
        <p:spPr bwMode="auto">
          <a:xfrm>
            <a:off x="3316288" y="6324600"/>
            <a:ext cx="1885950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/>
            <a:r>
              <a:rPr lang="en-GB" sz="1200" dirty="0">
                <a:solidFill>
                  <a:srgbClr val="0000FF"/>
                </a:solidFill>
                <a:latin typeface="Book Antiqua" pitchFamily="1" charset="0"/>
              </a:rPr>
              <a:t>© Leong Hon Wai, 2003--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Font typeface="Wingdings" pitchFamily="1" charset="2"/>
        <a:buChar char="v"/>
        <a:defRPr sz="2800" b="1">
          <a:solidFill>
            <a:srgbClr val="0000CC"/>
          </a:solidFill>
          <a:latin typeface="+mn-lt"/>
          <a:ea typeface="+mn-ea"/>
          <a:cs typeface="+mn-cs"/>
        </a:defRPr>
      </a:lvl1pPr>
      <a:lvl2pPr marL="866775" indent="-38417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Font typeface="Monotype Sorts" pitchFamily="1" charset="2"/>
        <a:buChar char="o"/>
        <a:defRPr sz="2400" b="1">
          <a:solidFill>
            <a:srgbClr val="FF3300"/>
          </a:solidFill>
          <a:latin typeface="+mn-lt"/>
          <a:ea typeface="ＭＳ Ｐゴシック" pitchFamily="1" charset="-128"/>
        </a:defRPr>
      </a:lvl2pPr>
      <a:lvl3pPr marL="1285875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Font typeface="Monotype Sorts" pitchFamily="1" charset="2"/>
        <a:buChar char="u"/>
        <a:defRPr sz="2000" b="1" i="1">
          <a:solidFill>
            <a:srgbClr val="009900"/>
          </a:solidFill>
          <a:latin typeface="+mn-lt"/>
          <a:ea typeface="ＭＳ Ｐゴシック" pitchFamily="1" charset="-128"/>
        </a:defRPr>
      </a:lvl3pPr>
      <a:lvl4pPr marL="164782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Font typeface="Book Antiqua" pitchFamily="1" charset="0"/>
        <a:buChar char=""/>
        <a:defRPr sz="2000" b="1">
          <a:solidFill>
            <a:srgbClr val="0000CC"/>
          </a:solidFill>
          <a:latin typeface="+mn-lt"/>
          <a:ea typeface="ＭＳ Ｐゴシック" pitchFamily="1" charset="-128"/>
        </a:defRPr>
      </a:lvl4pPr>
      <a:lvl5pPr marL="20097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5pPr>
      <a:lvl6pPr marL="24669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6pPr>
      <a:lvl7pPr marL="29241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7pPr>
      <a:lvl8pPr marL="33813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8pPr>
      <a:lvl9pPr marL="38385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origami-instructions.com/origami-bird-base.html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origami-instructions.com/modular-origami-instructions.html" TargetMode="External"/><Relationship Id="rId3" Type="http://schemas.openxmlformats.org/officeDocument/2006/relationships/hyperlink" Target="http://www.origami-instructions.com/origami-crane.html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6.png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7.png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Algorithms (Introduction)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543800" cy="4876800"/>
          </a:xfrm>
        </p:spPr>
        <p:txBody>
          <a:bodyPr/>
          <a:lstStyle/>
          <a:p>
            <a:pPr marL="533400" indent="-533400"/>
            <a:r>
              <a:rPr lang="en-US" dirty="0"/>
              <a:t>Readings:  [SG]</a:t>
            </a:r>
            <a:r>
              <a:rPr lang="en-US" dirty="0" smtClean="0"/>
              <a:t> Ch. 1, Ch</a:t>
            </a:r>
            <a:r>
              <a:rPr lang="en-US" dirty="0"/>
              <a:t>. 2</a:t>
            </a:r>
          </a:p>
          <a:p>
            <a:pPr marL="533400" indent="-533400"/>
            <a:r>
              <a:rPr lang="en-US" u="sng" dirty="0"/>
              <a:t>Chapter Outline: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 dirty="0"/>
              <a:t>Chapter Goals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 dirty="0"/>
              <a:t>What are Algorithms [SG] Ch. 2.1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 dirty="0"/>
              <a:t>Pseudo-Code to Express Algorithms [SG] Ch. 2.2 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 dirty="0"/>
              <a:t>Some Simple Algorithms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 dirty="0"/>
              <a:t>Examples of Algorithmic Problem Solving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</a:t>
            </a:r>
            <a:r>
              <a:rPr lang="en-US" dirty="0" smtClean="0"/>
              <a:t> (for the Recipe Example)</a:t>
            </a:r>
            <a:endParaRPr lang="en-US" dirty="0"/>
          </a:p>
        </p:txBody>
      </p:sp>
      <p:sp>
        <p:nvSpPr>
          <p:cNvPr id="4556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143000"/>
            <a:ext cx="7620000" cy="533400"/>
          </a:xfrm>
        </p:spPr>
        <p:txBody>
          <a:bodyPr/>
          <a:lstStyle/>
          <a:p>
            <a:r>
              <a:rPr lang="en-US" sz="2400" dirty="0"/>
              <a:t>Sample Problem:  </a:t>
            </a:r>
            <a:r>
              <a:rPr lang="en-US" sz="2400" i="1" dirty="0"/>
              <a:t>Making chocolate mousse</a:t>
            </a:r>
          </a:p>
        </p:txBody>
      </p:sp>
      <p:graphicFrame>
        <p:nvGraphicFramePr>
          <p:cNvPr id="455867" name="Group 187"/>
          <p:cNvGraphicFramePr>
            <a:graphicFrameLocks noGrp="1"/>
          </p:cNvGraphicFramePr>
          <p:nvPr>
            <p:ph sz="half" idx="2"/>
          </p:nvPr>
        </p:nvGraphicFramePr>
        <p:xfrm>
          <a:off x="1219200" y="1752600"/>
          <a:ext cx="6629400" cy="1896686"/>
        </p:xfrm>
        <a:graphic>
          <a:graphicData uri="http://schemas.openxmlformats.org/drawingml/2006/table">
            <a:tbl>
              <a:tblPr/>
              <a:tblGrid>
                <a:gridCol w="2209800"/>
                <a:gridCol w="4419600"/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" charset="0"/>
                        </a:rPr>
                        <a:t>Algorithms</a:t>
                      </a:r>
                    </a:p>
                  </a:txBody>
                  <a:tcPr marL="182562" marR="182562" marT="46038" marB="46038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" charset="0"/>
                        </a:rPr>
                        <a:t>Framework for Cooking</a:t>
                      </a:r>
                    </a:p>
                  </a:txBody>
                  <a:tcPr marL="182562" marR="182562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" charset="0"/>
                        </a:rPr>
                        <a:t>Input</a:t>
                      </a:r>
                    </a:p>
                  </a:txBody>
                  <a:tcPr marL="182562" marR="182562" marT="46038" marB="46038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" charset="0"/>
                        </a:rPr>
                        <a:t>Ingredients</a:t>
                      </a:r>
                    </a:p>
                  </a:txBody>
                  <a:tcPr marL="182562" marR="182562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" charset="0"/>
                        </a:rPr>
                        <a:t>Hardware</a:t>
                      </a:r>
                    </a:p>
                  </a:txBody>
                  <a:tcPr marL="182562" marR="182562" marT="46038" marB="46038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" charset="0"/>
                        </a:rPr>
                        <a:t>Utensils, oven, pots, pens, chef</a:t>
                      </a:r>
                    </a:p>
                  </a:txBody>
                  <a:tcPr marL="182562" marR="182562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" charset="0"/>
                        </a:rPr>
                        <a:t>Software</a:t>
                      </a:r>
                    </a:p>
                  </a:txBody>
                  <a:tcPr marL="182562" marR="182562" marT="46038" marB="46038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" charset="0"/>
                        </a:rPr>
                        <a:t>Recipe</a:t>
                      </a:r>
                    </a:p>
                  </a:txBody>
                  <a:tcPr marL="182562" marR="182562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" charset="0"/>
                        </a:rPr>
                        <a:t>Output</a:t>
                      </a:r>
                    </a:p>
                  </a:txBody>
                  <a:tcPr marL="182562" marR="182562" marT="46038" marB="46038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" charset="0"/>
                        </a:rPr>
                        <a:t>Chocolate mousse</a:t>
                      </a:r>
                    </a:p>
                  </a:txBody>
                  <a:tcPr marL="182562" marR="182562" marT="46038" marB="4603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455807" name="Group 127"/>
          <p:cNvGrpSpPr>
            <a:grpSpLocks/>
          </p:cNvGrpSpPr>
          <p:nvPr/>
        </p:nvGrpSpPr>
        <p:grpSpPr bwMode="auto">
          <a:xfrm>
            <a:off x="4343400" y="3886200"/>
            <a:ext cx="4192588" cy="2132013"/>
            <a:chOff x="2735" y="2400"/>
            <a:chExt cx="2641" cy="1343"/>
          </a:xfrm>
        </p:grpSpPr>
        <p:sp>
          <p:nvSpPr>
            <p:cNvPr id="455789" name="AutoShape 109"/>
            <p:cNvSpPr>
              <a:spLocks noChangeArrowheads="1"/>
            </p:cNvSpPr>
            <p:nvPr/>
          </p:nvSpPr>
          <p:spPr bwMode="auto">
            <a:xfrm>
              <a:off x="2735" y="2400"/>
              <a:ext cx="2637" cy="1343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5790" name="Line 110"/>
            <p:cNvSpPr>
              <a:spLocks noChangeShapeType="1"/>
            </p:cNvSpPr>
            <p:nvPr/>
          </p:nvSpPr>
          <p:spPr bwMode="auto">
            <a:xfrm>
              <a:off x="2736" y="2688"/>
              <a:ext cx="2640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5804" name="Text Box 124"/>
            <p:cNvSpPr txBox="1">
              <a:spLocks noChangeArrowheads="1"/>
            </p:cNvSpPr>
            <p:nvPr/>
          </p:nvSpPr>
          <p:spPr bwMode="auto">
            <a:xfrm>
              <a:off x="2928" y="2409"/>
              <a:ext cx="1991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2000" b="1" i="1">
                  <a:solidFill>
                    <a:srgbClr val="FF3300"/>
                  </a:solidFill>
                </a:rPr>
                <a:t>Primitive (Basic) Operations:</a:t>
              </a:r>
            </a:p>
          </p:txBody>
        </p:sp>
        <p:sp>
          <p:nvSpPr>
            <p:cNvPr id="455805" name="Text Box 125"/>
            <p:cNvSpPr txBox="1">
              <a:spLocks noChangeArrowheads="1"/>
            </p:cNvSpPr>
            <p:nvPr/>
          </p:nvSpPr>
          <p:spPr bwMode="auto">
            <a:xfrm>
              <a:off x="2928" y="2784"/>
              <a:ext cx="2304" cy="826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 algn="l">
                <a:buFontTx/>
                <a:buChar char="•"/>
              </a:pPr>
              <a:r>
                <a:rPr lang="en-US" sz="2000" b="1" i="1">
                  <a:solidFill>
                    <a:srgbClr val="FF3300"/>
                  </a:solidFill>
                </a:rPr>
                <a:t> pour, mix, stir, drip, stir-fry</a:t>
              </a:r>
            </a:p>
            <a:p>
              <a:pPr algn="l">
                <a:buFontTx/>
                <a:buChar char="•"/>
              </a:pPr>
              <a:r>
                <a:rPr lang="en-US" sz="2000" b="1" i="1">
                  <a:solidFill>
                    <a:srgbClr val="FF3300"/>
                  </a:solidFill>
                </a:rPr>
                <a:t> bake, boil, melt,</a:t>
              </a:r>
            </a:p>
            <a:p>
              <a:pPr algn="l">
                <a:buFontTx/>
                <a:buChar char="•"/>
              </a:pPr>
              <a:r>
                <a:rPr lang="en-US" sz="2000" b="1" i="1">
                  <a:solidFill>
                    <a:srgbClr val="FF3300"/>
                  </a:solidFill>
                </a:rPr>
                <a:t> open-oven-door, remove-pan</a:t>
              </a:r>
            </a:p>
            <a:p>
              <a:pPr algn="l">
                <a:buFontTx/>
                <a:buChar char="•"/>
              </a:pPr>
              <a:r>
                <a:rPr lang="en-US" sz="2000" b="1" i="1">
                  <a:solidFill>
                    <a:srgbClr val="FF3300"/>
                  </a:solidFill>
                </a:rPr>
                <a:t> measure time, volume, weight</a:t>
              </a:r>
              <a:r>
                <a:rPr lang="en-US" sz="1800" b="1"/>
                <a:t> </a:t>
              </a:r>
            </a:p>
          </p:txBody>
        </p:sp>
      </p:grpSp>
      <p:grpSp>
        <p:nvGrpSpPr>
          <p:cNvPr id="455871" name="Group 191"/>
          <p:cNvGrpSpPr>
            <a:grpSpLocks/>
          </p:cNvGrpSpPr>
          <p:nvPr/>
        </p:nvGrpSpPr>
        <p:grpSpPr bwMode="auto">
          <a:xfrm>
            <a:off x="533400" y="3870325"/>
            <a:ext cx="3352800" cy="2378075"/>
            <a:chOff x="336" y="2438"/>
            <a:chExt cx="2112" cy="1498"/>
          </a:xfrm>
        </p:grpSpPr>
        <p:sp>
          <p:nvSpPr>
            <p:cNvPr id="455769" name="AutoShape 89"/>
            <p:cNvSpPr>
              <a:spLocks noChangeArrowheads="1"/>
            </p:cNvSpPr>
            <p:nvPr/>
          </p:nvSpPr>
          <p:spPr bwMode="auto">
            <a:xfrm>
              <a:off x="336" y="2448"/>
              <a:ext cx="2112" cy="1488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5756" name="Text Box 76"/>
            <p:cNvSpPr txBox="1">
              <a:spLocks noChangeArrowheads="1"/>
            </p:cNvSpPr>
            <p:nvPr/>
          </p:nvSpPr>
          <p:spPr bwMode="auto">
            <a:xfrm>
              <a:off x="864" y="2438"/>
              <a:ext cx="984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2000" b="1" i="1">
                  <a:solidFill>
                    <a:srgbClr val="FF3300"/>
                  </a:solidFill>
                </a:rPr>
                <a:t>Ingredients</a:t>
              </a:r>
            </a:p>
          </p:txBody>
        </p:sp>
        <p:sp>
          <p:nvSpPr>
            <p:cNvPr id="455757" name="Line 77"/>
            <p:cNvSpPr>
              <a:spLocks noChangeShapeType="1"/>
            </p:cNvSpPr>
            <p:nvPr/>
          </p:nvSpPr>
          <p:spPr bwMode="auto">
            <a:xfrm>
              <a:off x="1296" y="2640"/>
              <a:ext cx="0" cy="192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55764" name="Line 84"/>
            <p:cNvSpPr>
              <a:spLocks noChangeShapeType="1"/>
            </p:cNvSpPr>
            <p:nvPr/>
          </p:nvSpPr>
          <p:spPr bwMode="auto">
            <a:xfrm>
              <a:off x="1296" y="3504"/>
              <a:ext cx="0" cy="192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 type="triangle" w="med" len="med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55766" name="Text Box 86"/>
            <p:cNvSpPr txBox="1">
              <a:spLocks noChangeArrowheads="1"/>
            </p:cNvSpPr>
            <p:nvPr/>
          </p:nvSpPr>
          <p:spPr bwMode="auto">
            <a:xfrm>
              <a:off x="624" y="3638"/>
              <a:ext cx="1424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2000" b="1" i="1">
                  <a:solidFill>
                    <a:srgbClr val="FF3300"/>
                  </a:solidFill>
                </a:rPr>
                <a:t>Chocolate mousse</a:t>
              </a:r>
            </a:p>
          </p:txBody>
        </p:sp>
        <p:grpSp>
          <p:nvGrpSpPr>
            <p:cNvPr id="455870" name="Group 190"/>
            <p:cNvGrpSpPr>
              <a:grpSpLocks/>
            </p:cNvGrpSpPr>
            <p:nvPr/>
          </p:nvGrpSpPr>
          <p:grpSpPr bwMode="auto">
            <a:xfrm>
              <a:off x="480" y="2832"/>
              <a:ext cx="1825" cy="672"/>
              <a:chOff x="480" y="2880"/>
              <a:chExt cx="1825" cy="672"/>
            </a:xfrm>
          </p:grpSpPr>
          <p:sp>
            <p:nvSpPr>
              <p:cNvPr id="455758" name="Text Box 78"/>
              <p:cNvSpPr txBox="1">
                <a:spLocks noChangeArrowheads="1"/>
              </p:cNvSpPr>
              <p:nvPr/>
            </p:nvSpPr>
            <p:spPr bwMode="auto">
              <a:xfrm>
                <a:off x="576" y="3072"/>
                <a:ext cx="720" cy="38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lIns="45720" rIns="45720" anchor="ctr">
                <a:prstTxWarp prst="textNoShape">
                  <a:avLst/>
                </a:prstTxWarp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 b="1">
                    <a:solidFill>
                      <a:srgbClr val="FF3300"/>
                    </a:solidFill>
                  </a:rPr>
                  <a:t>recipe</a:t>
                </a:r>
              </a:p>
            </p:txBody>
          </p:sp>
          <p:sp>
            <p:nvSpPr>
              <p:cNvPr id="455759" name="Text Box 79"/>
              <p:cNvSpPr txBox="1">
                <a:spLocks noChangeArrowheads="1"/>
              </p:cNvSpPr>
              <p:nvPr/>
            </p:nvSpPr>
            <p:spPr bwMode="auto">
              <a:xfrm>
                <a:off x="1440" y="3072"/>
                <a:ext cx="816" cy="38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lIns="45720" rIns="45720" anchor="ctr">
                <a:prstTxWarp prst="textNoShape">
                  <a:avLst/>
                </a:prstTxWarp>
              </a:bodyPr>
              <a:lstStyle/>
              <a:p>
                <a:r>
                  <a:rPr lang="en-US" sz="1600" b="1">
                    <a:solidFill>
                      <a:srgbClr val="FF3300"/>
                    </a:solidFill>
                  </a:rPr>
                  <a:t>Utensils, oven, baker</a:t>
                </a:r>
              </a:p>
            </p:txBody>
          </p:sp>
          <p:grpSp>
            <p:nvGrpSpPr>
              <p:cNvPr id="455763" name="Group 83"/>
              <p:cNvGrpSpPr>
                <a:grpSpLocks/>
              </p:cNvGrpSpPr>
              <p:nvPr/>
            </p:nvGrpSpPr>
            <p:grpSpPr bwMode="auto">
              <a:xfrm>
                <a:off x="480" y="2880"/>
                <a:ext cx="1825" cy="672"/>
                <a:chOff x="480" y="2976"/>
                <a:chExt cx="1825" cy="720"/>
              </a:xfrm>
            </p:grpSpPr>
            <p:sp>
              <p:nvSpPr>
                <p:cNvPr id="455760" name="Rectangle 80"/>
                <p:cNvSpPr>
                  <a:spLocks noChangeArrowheads="1"/>
                </p:cNvSpPr>
                <p:nvPr/>
              </p:nvSpPr>
              <p:spPr bwMode="auto">
                <a:xfrm>
                  <a:off x="480" y="2976"/>
                  <a:ext cx="1825" cy="720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lIns="45720" rIns="45720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455761" name="Line 81"/>
                <p:cNvSpPr>
                  <a:spLocks noChangeShapeType="1"/>
                </p:cNvSpPr>
                <p:nvPr/>
              </p:nvSpPr>
              <p:spPr bwMode="auto">
                <a:xfrm>
                  <a:off x="1392" y="2976"/>
                  <a:ext cx="0" cy="72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lIns="45720" rIns="45720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455868" name="Text Box 188"/>
              <p:cNvSpPr txBox="1">
                <a:spLocks noChangeArrowheads="1"/>
              </p:cNvSpPr>
              <p:nvPr/>
            </p:nvSpPr>
            <p:spPr bwMode="auto">
              <a:xfrm>
                <a:off x="643" y="2880"/>
                <a:ext cx="614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45720" rIns="45720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en-US" sz="1600" b="1">
                    <a:solidFill>
                      <a:srgbClr val="FF3300"/>
                    </a:solidFill>
                  </a:rPr>
                  <a:t>(software)</a:t>
                </a:r>
              </a:p>
            </p:txBody>
          </p:sp>
          <p:sp>
            <p:nvSpPr>
              <p:cNvPr id="455869" name="Text Box 189"/>
              <p:cNvSpPr txBox="1">
                <a:spLocks noChangeArrowheads="1"/>
              </p:cNvSpPr>
              <p:nvPr/>
            </p:nvSpPr>
            <p:spPr bwMode="auto">
              <a:xfrm>
                <a:off x="1488" y="2880"/>
                <a:ext cx="677" cy="21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 lIns="45720" rIns="45720">
                <a:prstTxWarp prst="textNoShape">
                  <a:avLst/>
                </a:prstTxWarp>
                <a:spAutoFit/>
              </a:bodyPr>
              <a:lstStyle/>
              <a:p>
                <a:pPr algn="l"/>
                <a:r>
                  <a:rPr lang="en-US" sz="1600" b="1">
                    <a:solidFill>
                      <a:srgbClr val="FF3300"/>
                    </a:solidFill>
                  </a:rPr>
                  <a:t>(hardware)</a:t>
                </a:r>
              </a:p>
            </p:txBody>
          </p:sp>
        </p:grpSp>
      </p:grpSp>
      <p:pic>
        <p:nvPicPr>
          <p:cNvPr id="455873" name="Picture 193" descr="chocolate-mous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96200" y="381000"/>
            <a:ext cx="1104900" cy="105727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Multiple Levels of Abstraction (1)</a:t>
            </a:r>
          </a:p>
        </p:txBody>
      </p:sp>
      <p:sp>
        <p:nvSpPr>
          <p:cNvPr id="567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876800"/>
          </a:xfrm>
        </p:spPr>
        <p:txBody>
          <a:bodyPr/>
          <a:lstStyle/>
          <a:p>
            <a:r>
              <a:rPr lang="en-US"/>
              <a:t> The </a:t>
            </a:r>
            <a:r>
              <a:rPr lang="en-US" i="1"/>
              <a:t>level of abstraction</a:t>
            </a:r>
            <a:r>
              <a:rPr lang="en-US"/>
              <a:t> </a:t>
            </a:r>
          </a:p>
          <a:p>
            <a:pPr lvl="1">
              <a:buFont typeface="Monotype Sorts" pitchFamily="1" charset="2"/>
              <a:buNone/>
            </a:pPr>
            <a:r>
              <a:rPr lang="en-US"/>
              <a:t>(</a:t>
            </a:r>
            <a:r>
              <a:rPr lang="en-US" i="1"/>
              <a:t>level of detail of the instructions</a:t>
            </a:r>
            <a:r>
              <a:rPr lang="en-US"/>
              <a:t>) should vary with the sophistication of the hardware / software tools</a:t>
            </a:r>
          </a:p>
          <a:p>
            <a:r>
              <a:rPr lang="en-US"/>
              <a:t>Hierarchy of abstraction levels…</a:t>
            </a:r>
          </a:p>
        </p:txBody>
      </p:sp>
      <p:sp>
        <p:nvSpPr>
          <p:cNvPr id="567300" name="AutoShape 4"/>
          <p:cNvSpPr>
            <a:spLocks noChangeArrowheads="1"/>
          </p:cNvSpPr>
          <p:nvPr/>
        </p:nvSpPr>
        <p:spPr bwMode="auto">
          <a:xfrm>
            <a:off x="685800" y="3048000"/>
            <a:ext cx="7011988" cy="4572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0000FF"/>
                </a:solidFill>
              </a:rPr>
              <a:t>L0:  Prepare Chocolate mousse for 5 people</a:t>
            </a:r>
            <a:endParaRPr lang="en-US" sz="1600" b="1"/>
          </a:p>
        </p:txBody>
      </p:sp>
      <p:sp>
        <p:nvSpPr>
          <p:cNvPr id="567301" name="AutoShape 5"/>
          <p:cNvSpPr>
            <a:spLocks noChangeArrowheads="1"/>
          </p:cNvSpPr>
          <p:nvPr/>
        </p:nvSpPr>
        <p:spPr bwMode="auto">
          <a:xfrm>
            <a:off x="838200" y="3429000"/>
            <a:ext cx="7011988" cy="10668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FF0000"/>
                </a:solidFill>
              </a:rPr>
              <a:t>L1:</a:t>
            </a:r>
            <a:r>
              <a:rPr lang="en-US" sz="1800" b="1" i="1">
                <a:solidFill>
                  <a:srgbClr val="FF0000"/>
                </a:solidFill>
              </a:rPr>
              <a:t> Prepare chocolate mixture;               </a:t>
            </a:r>
          </a:p>
          <a:p>
            <a:r>
              <a:rPr lang="en-US" sz="1800" b="1" i="1">
                <a:solidFill>
                  <a:srgbClr val="FF0000"/>
                </a:solidFill>
              </a:rPr>
              <a:t>Prepare chocolate-yoke mixture;</a:t>
            </a:r>
          </a:p>
          <a:p>
            <a:r>
              <a:rPr lang="en-US" sz="1800" b="1" i="1">
                <a:solidFill>
                  <a:srgbClr val="FF0000"/>
                </a:solidFill>
              </a:rPr>
              <a:t>Prepare egg-white batter;</a:t>
            </a:r>
            <a:r>
              <a:rPr lang="en-US" sz="1800" b="1" i="1">
                <a:solidFill>
                  <a:srgbClr val="0000FF"/>
                </a:solidFill>
              </a:rPr>
              <a:t>        …</a:t>
            </a:r>
            <a:endParaRPr lang="en-US" sz="1600" b="1" i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67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67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67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67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7300" grpId="0" animBg="1"/>
      <p:bldP spid="56730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Multiple Levels of Abstraction (2)</a:t>
            </a:r>
          </a:p>
        </p:txBody>
      </p:sp>
      <p:sp>
        <p:nvSpPr>
          <p:cNvPr id="564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876800"/>
          </a:xfrm>
        </p:spPr>
        <p:txBody>
          <a:bodyPr/>
          <a:lstStyle/>
          <a:p>
            <a:r>
              <a:rPr lang="en-US" dirty="0"/>
              <a:t> The </a:t>
            </a:r>
            <a:r>
              <a:rPr lang="en-US" i="1" dirty="0"/>
              <a:t>level of abstraction</a:t>
            </a:r>
            <a:r>
              <a:rPr lang="en-US" dirty="0"/>
              <a:t> </a:t>
            </a:r>
          </a:p>
          <a:p>
            <a:pPr lvl="1">
              <a:buFont typeface="Monotype Sorts" pitchFamily="1" charset="2"/>
              <a:buNone/>
            </a:pPr>
            <a:r>
              <a:rPr lang="en-US" dirty="0"/>
              <a:t>(</a:t>
            </a:r>
            <a:r>
              <a:rPr lang="en-US" i="1" dirty="0"/>
              <a:t>level of detail of the instructions</a:t>
            </a:r>
            <a:r>
              <a:rPr lang="en-US" dirty="0"/>
              <a:t>) should vary with the sophistication of the hardware / software tools</a:t>
            </a:r>
          </a:p>
          <a:p>
            <a:r>
              <a:rPr lang="en-US" dirty="0"/>
              <a:t>Hierarchy of abstraction levels…</a:t>
            </a:r>
          </a:p>
        </p:txBody>
      </p:sp>
      <p:sp>
        <p:nvSpPr>
          <p:cNvPr id="564228" name="AutoShape 4"/>
          <p:cNvSpPr>
            <a:spLocks noChangeArrowheads="1"/>
          </p:cNvSpPr>
          <p:nvPr/>
        </p:nvSpPr>
        <p:spPr bwMode="auto">
          <a:xfrm>
            <a:off x="685800" y="3048000"/>
            <a:ext cx="7011988" cy="4572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0000FF"/>
                </a:solidFill>
              </a:rPr>
              <a:t>L0:  Prepare Chocolate mousse for 5 people</a:t>
            </a:r>
            <a:endParaRPr lang="en-US" sz="1600" b="1"/>
          </a:p>
        </p:txBody>
      </p:sp>
      <p:sp>
        <p:nvSpPr>
          <p:cNvPr id="564229" name="AutoShape 5"/>
          <p:cNvSpPr>
            <a:spLocks noChangeArrowheads="1"/>
          </p:cNvSpPr>
          <p:nvPr/>
        </p:nvSpPr>
        <p:spPr bwMode="auto">
          <a:xfrm>
            <a:off x="838200" y="3429000"/>
            <a:ext cx="7011988" cy="10668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FF0000"/>
                </a:solidFill>
              </a:rPr>
              <a:t>L1:</a:t>
            </a:r>
            <a:r>
              <a:rPr lang="en-US" sz="1800" b="1" i="1">
                <a:solidFill>
                  <a:srgbClr val="FF0000"/>
                </a:solidFill>
              </a:rPr>
              <a:t> Prepare chocolate mixture;               </a:t>
            </a:r>
          </a:p>
          <a:p>
            <a:r>
              <a:rPr lang="en-US" sz="1800" b="1" i="1">
                <a:solidFill>
                  <a:srgbClr val="FF0000"/>
                </a:solidFill>
              </a:rPr>
              <a:t>Prepare chocolate-yoke mixture;</a:t>
            </a:r>
          </a:p>
          <a:p>
            <a:r>
              <a:rPr lang="en-US" sz="1800" b="1" i="1">
                <a:solidFill>
                  <a:srgbClr val="FF0000"/>
                </a:solidFill>
              </a:rPr>
              <a:t>Prepare egg white batter;</a:t>
            </a:r>
            <a:r>
              <a:rPr lang="en-US" sz="1800" b="1" i="1">
                <a:solidFill>
                  <a:srgbClr val="0000FF"/>
                </a:solidFill>
              </a:rPr>
              <a:t>        …</a:t>
            </a:r>
            <a:endParaRPr lang="en-US" sz="1600" b="1" i="1"/>
          </a:p>
        </p:txBody>
      </p:sp>
      <p:sp>
        <p:nvSpPr>
          <p:cNvPr id="564230" name="AutoShape 6"/>
          <p:cNvSpPr>
            <a:spLocks noChangeArrowheads="1"/>
          </p:cNvSpPr>
          <p:nvPr/>
        </p:nvSpPr>
        <p:spPr bwMode="auto">
          <a:xfrm>
            <a:off x="990600" y="3886200"/>
            <a:ext cx="7011988" cy="1066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0000FF"/>
                </a:solidFill>
              </a:rPr>
              <a:t>L2:</a:t>
            </a:r>
            <a:r>
              <a:rPr lang="en-US" sz="1800" b="1" i="1">
                <a:solidFill>
                  <a:srgbClr val="0000FF"/>
                </a:solidFill>
              </a:rPr>
              <a:t> Melt chocolate and 2 tablespoons water …      </a:t>
            </a:r>
          </a:p>
          <a:p>
            <a:r>
              <a:rPr lang="en-US" sz="1800" b="1" i="1">
                <a:solidFill>
                  <a:srgbClr val="0000FF"/>
                </a:solidFill>
              </a:rPr>
              <a:t>     …</a:t>
            </a:r>
            <a:r>
              <a:rPr lang="en-US" sz="1800" b="1" i="1" u="sng">
                <a:solidFill>
                  <a:srgbClr val="0000FF"/>
                </a:solidFill>
              </a:rPr>
              <a:t>stir in powdered sugar</a:t>
            </a:r>
            <a:r>
              <a:rPr lang="en-US" sz="1800" b="1" i="1">
                <a:solidFill>
                  <a:srgbClr val="0000FF"/>
                </a:solidFill>
              </a:rPr>
              <a:t>; add butter bit-by-bit</a:t>
            </a:r>
            <a:endParaRPr lang="en-US" sz="1600" b="1" i="1">
              <a:solidFill>
                <a:srgbClr val="0000FF"/>
              </a:solidFill>
            </a:endParaRPr>
          </a:p>
        </p:txBody>
      </p:sp>
      <p:sp>
        <p:nvSpPr>
          <p:cNvPr id="564231" name="AutoShape 7"/>
          <p:cNvSpPr>
            <a:spLocks noChangeArrowheads="1"/>
          </p:cNvSpPr>
          <p:nvPr/>
        </p:nvSpPr>
        <p:spPr bwMode="auto">
          <a:xfrm>
            <a:off x="1143000" y="4648200"/>
            <a:ext cx="7011988" cy="10668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FF0000"/>
                </a:solidFill>
              </a:rPr>
              <a:t>L3:  …</a:t>
            </a:r>
            <a:r>
              <a:rPr lang="en-US" sz="1800" b="1" i="1">
                <a:solidFill>
                  <a:srgbClr val="FF0000"/>
                </a:solidFill>
              </a:rPr>
              <a:t>take a little powdered sugar,                        </a:t>
            </a:r>
          </a:p>
          <a:p>
            <a:r>
              <a:rPr lang="en-US" sz="1800" b="1" i="1">
                <a:solidFill>
                  <a:srgbClr val="FF0000"/>
                </a:solidFill>
              </a:rPr>
              <a:t>    pour it into the melted chocolate, stir it in,</a:t>
            </a:r>
            <a:br>
              <a:rPr lang="en-US" sz="1800" b="1" i="1">
                <a:solidFill>
                  <a:srgbClr val="FF0000"/>
                </a:solidFill>
              </a:rPr>
            </a:br>
            <a:r>
              <a:rPr lang="en-US" sz="1800" b="1" i="1">
                <a:solidFill>
                  <a:srgbClr val="FF0000"/>
                </a:solidFill>
              </a:rPr>
              <a:t>take a little more sugar, pour…, stir…, </a:t>
            </a:r>
            <a:endParaRPr lang="en-US" sz="1600" b="1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4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4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423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Multiple Levels of Abstraction (3)</a:t>
            </a:r>
          </a:p>
        </p:txBody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876800"/>
          </a:xfrm>
        </p:spPr>
        <p:txBody>
          <a:bodyPr/>
          <a:lstStyle/>
          <a:p>
            <a:r>
              <a:rPr lang="en-US"/>
              <a:t>Hierarchy of abstraction levels…</a:t>
            </a:r>
          </a:p>
        </p:txBody>
      </p:sp>
      <p:sp>
        <p:nvSpPr>
          <p:cNvPr id="565252" name="AutoShape 4"/>
          <p:cNvSpPr>
            <a:spLocks noChangeArrowheads="1"/>
          </p:cNvSpPr>
          <p:nvPr/>
        </p:nvSpPr>
        <p:spPr bwMode="auto">
          <a:xfrm>
            <a:off x="685800" y="1752600"/>
            <a:ext cx="7011988" cy="4572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0000FF"/>
                </a:solidFill>
              </a:rPr>
              <a:t>L0:  Prepare Chocolate mousse for 5 people</a:t>
            </a:r>
            <a:endParaRPr lang="en-US" sz="1600" b="1"/>
          </a:p>
        </p:txBody>
      </p:sp>
      <p:sp>
        <p:nvSpPr>
          <p:cNvPr id="565253" name="AutoShape 5"/>
          <p:cNvSpPr>
            <a:spLocks noChangeArrowheads="1"/>
          </p:cNvSpPr>
          <p:nvPr/>
        </p:nvSpPr>
        <p:spPr bwMode="auto">
          <a:xfrm>
            <a:off x="838200" y="2133600"/>
            <a:ext cx="7011988" cy="10668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FF0000"/>
                </a:solidFill>
              </a:rPr>
              <a:t>L1:</a:t>
            </a:r>
            <a:r>
              <a:rPr lang="en-US" sz="1800" b="1" i="1">
                <a:solidFill>
                  <a:srgbClr val="FF0000"/>
                </a:solidFill>
              </a:rPr>
              <a:t> Prepare chocolate mixture;               </a:t>
            </a:r>
          </a:p>
          <a:p>
            <a:r>
              <a:rPr lang="en-US" sz="1800" b="1" i="1">
                <a:solidFill>
                  <a:srgbClr val="FF0000"/>
                </a:solidFill>
              </a:rPr>
              <a:t>Prepare chocolate-yoke mixture;</a:t>
            </a:r>
          </a:p>
          <a:p>
            <a:r>
              <a:rPr lang="en-US" sz="1800" b="1" i="1">
                <a:solidFill>
                  <a:srgbClr val="FF0000"/>
                </a:solidFill>
              </a:rPr>
              <a:t>Prepare egg white batter;</a:t>
            </a:r>
            <a:r>
              <a:rPr lang="en-US" sz="1800" b="1" i="1">
                <a:solidFill>
                  <a:srgbClr val="0000FF"/>
                </a:solidFill>
              </a:rPr>
              <a:t>        …</a:t>
            </a:r>
            <a:endParaRPr lang="en-US" sz="1600" b="1" i="1"/>
          </a:p>
        </p:txBody>
      </p:sp>
      <p:sp>
        <p:nvSpPr>
          <p:cNvPr id="565254" name="AutoShape 6"/>
          <p:cNvSpPr>
            <a:spLocks noChangeArrowheads="1"/>
          </p:cNvSpPr>
          <p:nvPr/>
        </p:nvSpPr>
        <p:spPr bwMode="auto">
          <a:xfrm>
            <a:off x="990600" y="2590800"/>
            <a:ext cx="7011988" cy="1066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0000FF"/>
                </a:solidFill>
              </a:rPr>
              <a:t>L2:</a:t>
            </a:r>
            <a:r>
              <a:rPr lang="en-US" sz="1800" b="1" i="1">
                <a:solidFill>
                  <a:srgbClr val="0000FF"/>
                </a:solidFill>
              </a:rPr>
              <a:t> Melt chocolate and 2 tablespoons water …      </a:t>
            </a:r>
          </a:p>
          <a:p>
            <a:r>
              <a:rPr lang="en-US" sz="1800" b="1" i="1">
                <a:solidFill>
                  <a:srgbClr val="0000FF"/>
                </a:solidFill>
              </a:rPr>
              <a:t>     …</a:t>
            </a:r>
            <a:r>
              <a:rPr lang="en-US" sz="1800" b="1" i="1" u="sng">
                <a:solidFill>
                  <a:srgbClr val="0000FF"/>
                </a:solidFill>
              </a:rPr>
              <a:t>stir in powdered sugar</a:t>
            </a:r>
            <a:r>
              <a:rPr lang="en-US" sz="1800" b="1" i="1">
                <a:solidFill>
                  <a:srgbClr val="0000FF"/>
                </a:solidFill>
              </a:rPr>
              <a:t>; add butter bit-by-bit</a:t>
            </a:r>
            <a:endParaRPr lang="en-US" sz="1600" b="1" i="1">
              <a:solidFill>
                <a:srgbClr val="0000FF"/>
              </a:solidFill>
            </a:endParaRPr>
          </a:p>
        </p:txBody>
      </p:sp>
      <p:sp>
        <p:nvSpPr>
          <p:cNvPr id="565255" name="AutoShape 7"/>
          <p:cNvSpPr>
            <a:spLocks noChangeArrowheads="1"/>
          </p:cNvSpPr>
          <p:nvPr/>
        </p:nvSpPr>
        <p:spPr bwMode="auto">
          <a:xfrm>
            <a:off x="1143000" y="3352800"/>
            <a:ext cx="7011988" cy="10668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FF0000"/>
                </a:solidFill>
              </a:rPr>
              <a:t>L3:  …</a:t>
            </a:r>
            <a:r>
              <a:rPr lang="en-US" sz="1800" b="1" i="1">
                <a:solidFill>
                  <a:srgbClr val="FF0000"/>
                </a:solidFill>
              </a:rPr>
              <a:t>take a little powdered sugar,                        </a:t>
            </a:r>
          </a:p>
          <a:p>
            <a:r>
              <a:rPr lang="en-US" sz="1800" b="1" i="1">
                <a:solidFill>
                  <a:srgbClr val="FF0000"/>
                </a:solidFill>
              </a:rPr>
              <a:t>    pour it into the melted chocolate, stir it in,</a:t>
            </a:r>
            <a:br>
              <a:rPr lang="en-US" sz="1800" b="1" i="1">
                <a:solidFill>
                  <a:srgbClr val="FF0000"/>
                </a:solidFill>
              </a:rPr>
            </a:br>
            <a:r>
              <a:rPr lang="en-US" sz="1800" b="1" i="1">
                <a:solidFill>
                  <a:srgbClr val="FF0000"/>
                </a:solidFill>
              </a:rPr>
              <a:t>take a little more sugar, pour…, stir…, </a:t>
            </a:r>
            <a:endParaRPr lang="en-US" sz="1600" b="1" i="1">
              <a:solidFill>
                <a:srgbClr val="FF0000"/>
              </a:solidFill>
            </a:endParaRPr>
          </a:p>
        </p:txBody>
      </p:sp>
      <p:sp>
        <p:nvSpPr>
          <p:cNvPr id="565256" name="AutoShape 8"/>
          <p:cNvSpPr>
            <a:spLocks noChangeArrowheads="1"/>
          </p:cNvSpPr>
          <p:nvPr/>
        </p:nvSpPr>
        <p:spPr bwMode="auto">
          <a:xfrm>
            <a:off x="1295400" y="4114800"/>
            <a:ext cx="7011988" cy="1066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0000FF"/>
                </a:solidFill>
              </a:rPr>
              <a:t>L4: …</a:t>
            </a:r>
            <a:r>
              <a:rPr lang="en-US" sz="1800" b="1" i="1">
                <a:solidFill>
                  <a:srgbClr val="0000FF"/>
                </a:solidFill>
              </a:rPr>
              <a:t>take 2365 grains of powdered sugar, pour them into the</a:t>
            </a:r>
            <a:br>
              <a:rPr lang="en-US" sz="1800" b="1" i="1">
                <a:solidFill>
                  <a:srgbClr val="0000FF"/>
                </a:solidFill>
              </a:rPr>
            </a:br>
            <a:r>
              <a:rPr lang="en-US" sz="1800" b="1" i="1">
                <a:solidFill>
                  <a:srgbClr val="0000FF"/>
                </a:solidFill>
              </a:rPr>
              <a:t>melted chocolate, pick up a spoon and </a:t>
            </a:r>
            <a:br>
              <a:rPr lang="en-US" sz="1800" b="1" i="1">
                <a:solidFill>
                  <a:srgbClr val="0000FF"/>
                </a:solidFill>
              </a:rPr>
            </a:br>
            <a:r>
              <a:rPr lang="en-US" sz="1800" b="1" i="1">
                <a:solidFill>
                  <a:srgbClr val="0000FF"/>
                </a:solidFill>
              </a:rPr>
              <a:t>use circular motion to stir it in, …</a:t>
            </a:r>
            <a:endParaRPr lang="en-US" sz="1600" b="1" i="1"/>
          </a:p>
        </p:txBody>
      </p:sp>
      <p:sp>
        <p:nvSpPr>
          <p:cNvPr id="565257" name="AutoShape 9"/>
          <p:cNvSpPr>
            <a:spLocks noChangeArrowheads="1"/>
          </p:cNvSpPr>
          <p:nvPr/>
        </p:nvSpPr>
        <p:spPr bwMode="auto">
          <a:xfrm>
            <a:off x="1524000" y="4800600"/>
            <a:ext cx="7011988" cy="10668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1800" b="1" dirty="0">
                <a:solidFill>
                  <a:srgbClr val="FF0000"/>
                </a:solidFill>
              </a:rPr>
              <a:t>L5: …</a:t>
            </a:r>
            <a:r>
              <a:rPr lang="en-US" sz="1800" b="1" i="1" dirty="0">
                <a:solidFill>
                  <a:srgbClr val="FF0000"/>
                </a:solidFill>
              </a:rPr>
              <a:t>move your arm towards the ingredients at an angle of </a:t>
            </a:r>
            <a:r>
              <a:rPr lang="en-US" sz="1800" b="1" dirty="0">
                <a:solidFill>
                  <a:srgbClr val="FF0000"/>
                </a:solidFill>
              </a:rPr>
              <a:t>14</a:t>
            </a:r>
            <a:r>
              <a:rPr lang="en-US" sz="1800" b="1" dirty="0">
                <a:solidFill>
                  <a:srgbClr val="FF0000"/>
                </a:solidFill>
                <a:ea typeface="Times New Roman" pitchFamily="1" charset="0"/>
                <a:cs typeface="Times New Roman" pitchFamily="1" charset="0"/>
              </a:rPr>
              <a:t>º</a:t>
            </a:r>
            <a:r>
              <a:rPr lang="en-US" sz="1800" b="1" i="1" dirty="0">
                <a:solidFill>
                  <a:srgbClr val="FF0000"/>
                </a:solidFill>
              </a:rPr>
              <a:t>, </a:t>
            </a:r>
            <a:br>
              <a:rPr lang="en-US" sz="1800" b="1" i="1" dirty="0">
                <a:solidFill>
                  <a:srgbClr val="FF0000"/>
                </a:solidFill>
              </a:rPr>
            </a:br>
            <a:r>
              <a:rPr lang="en-US" sz="1800" b="1" i="1" dirty="0">
                <a:solidFill>
                  <a:srgbClr val="FF0000"/>
                </a:solidFill>
              </a:rPr>
              <a:t>at </a:t>
            </a:r>
            <a:r>
              <a:rPr lang="en-US" sz="1800" b="1" i="1" dirty="0" smtClean="0">
                <a:solidFill>
                  <a:srgbClr val="FF0000"/>
                </a:solidFill>
              </a:rPr>
              <a:t>a </a:t>
            </a:r>
            <a:r>
              <a:rPr lang="en-US" sz="1800" b="1" i="1" dirty="0">
                <a:solidFill>
                  <a:srgbClr val="FF0000"/>
                </a:solidFill>
              </a:rPr>
              <a:t>velocity of 0.5m per second, …</a:t>
            </a:r>
            <a:endParaRPr lang="en-US" sz="16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5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5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5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5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5256" grpId="1" animBg="1"/>
      <p:bldP spid="56525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Multiple Levels of Abstraction (4)</a:t>
            </a:r>
          </a:p>
        </p:txBody>
      </p:sp>
      <p:sp>
        <p:nvSpPr>
          <p:cNvPr id="566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4191000"/>
          </a:xfrm>
        </p:spPr>
        <p:txBody>
          <a:bodyPr/>
          <a:lstStyle/>
          <a:p>
            <a:r>
              <a:rPr lang="en-US"/>
              <a:t> Why have some many levels of abstraction?</a:t>
            </a:r>
          </a:p>
          <a:p>
            <a:pPr lvl="1"/>
            <a:r>
              <a:rPr lang="en-US"/>
              <a:t>L0: Good for “bosses”</a:t>
            </a:r>
          </a:p>
          <a:p>
            <a:pPr lvl="1"/>
            <a:r>
              <a:rPr lang="en-US"/>
              <a:t>L1: Good for experienced chefs</a:t>
            </a:r>
          </a:p>
          <a:p>
            <a:pPr lvl="1"/>
            <a:r>
              <a:rPr lang="en-US"/>
              <a:t>L2: Good for inexperienced chefs</a:t>
            </a:r>
          </a:p>
          <a:p>
            <a:pPr lvl="1"/>
            <a:r>
              <a:rPr lang="en-US"/>
              <a:t>L3: Good for newbie chefs</a:t>
            </a:r>
          </a:p>
          <a:p>
            <a:pPr lvl="1"/>
            <a:r>
              <a:rPr lang="en-US"/>
              <a:t>L4: Good for an “automated” process</a:t>
            </a:r>
          </a:p>
          <a:p>
            <a:pPr lvl="1"/>
            <a:r>
              <a:rPr lang="en-US"/>
              <a:t>L5: Good for people who needs to </a:t>
            </a:r>
            <a:br>
              <a:rPr lang="en-US"/>
            </a:br>
            <a:r>
              <a:rPr lang="en-US"/>
              <a:t>          program the automated process</a:t>
            </a:r>
          </a:p>
          <a:p>
            <a:r>
              <a:rPr lang="en-US"/>
              <a:t> Question: What is the appropriate level?</a:t>
            </a:r>
          </a:p>
        </p:txBody>
      </p:sp>
      <p:sp>
        <p:nvSpPr>
          <p:cNvPr id="566282" name="Text Box 10"/>
          <p:cNvSpPr txBox="1">
            <a:spLocks noChangeArrowheads="1"/>
          </p:cNvSpPr>
          <p:nvPr/>
        </p:nvSpPr>
        <p:spPr bwMode="auto">
          <a:xfrm>
            <a:off x="1219200" y="1035050"/>
            <a:ext cx="6019800" cy="971550"/>
          </a:xfrm>
          <a:prstGeom prst="rect">
            <a:avLst/>
          </a:prstGeom>
          <a:solidFill>
            <a:srgbClr val="FFFF99"/>
          </a:solidFill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Recall Recurring Principle:</a:t>
            </a:r>
          </a:p>
          <a:p>
            <a:r>
              <a:rPr lang="en-US" sz="2800" b="1">
                <a:solidFill>
                  <a:srgbClr val="0000CC"/>
                </a:solidFill>
              </a:rPr>
              <a:t>   </a:t>
            </a:r>
            <a:r>
              <a:rPr lang="en-US" sz="2800" b="1" i="1">
                <a:solidFill>
                  <a:srgbClr val="FF3300"/>
                </a:solidFill>
              </a:rPr>
              <a:t>Multiple Levels of Abstraction</a:t>
            </a:r>
            <a:r>
              <a:rPr lang="en-US" b="1">
                <a:solidFill>
                  <a:srgbClr val="0000CC"/>
                </a:solidFill>
              </a:rPr>
              <a:t> 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66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66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6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66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6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66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6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66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66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66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66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66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66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66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66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66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66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6275" grpId="0" build="p"/>
      <p:bldP spid="56628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Summary: Cooking Analogy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143000"/>
            <a:ext cx="7772400" cy="5181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Framework:  </a:t>
            </a: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/>
              <a:t>  “Cooking or Recipe mini-language”</a:t>
            </a:r>
          </a:p>
          <a:p>
            <a:pPr>
              <a:lnSpc>
                <a:spcPct val="80000"/>
              </a:lnSpc>
            </a:pPr>
            <a:r>
              <a:rPr lang="en-US"/>
              <a:t>Algorithm: </a:t>
            </a: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/>
              <a:t> “Recipe for Chocolate Mousse”</a:t>
            </a:r>
          </a:p>
          <a:p>
            <a:pPr lvl="2">
              <a:lnSpc>
                <a:spcPct val="80000"/>
              </a:lnSpc>
              <a:buFont typeface="Monotype Sorts" pitchFamily="1" charset="2"/>
              <a:buNone/>
            </a:pPr>
            <a:r>
              <a:rPr lang="en-US" i="0"/>
              <a:t>(</a:t>
            </a:r>
            <a:r>
              <a:rPr lang="en-US"/>
              <a:t>step-by-step instructions</a:t>
            </a:r>
            <a:r>
              <a:rPr lang="en-US" i="0"/>
              <a:t>)</a:t>
            </a:r>
          </a:p>
          <a:p>
            <a:pPr>
              <a:lnSpc>
                <a:spcPct val="80000"/>
              </a:lnSpc>
            </a:pPr>
            <a:r>
              <a:rPr lang="en-US"/>
              <a:t>Problem Decomposition</a:t>
            </a:r>
          </a:p>
          <a:p>
            <a:pPr lvl="1">
              <a:lnSpc>
                <a:spcPct val="80000"/>
              </a:lnSpc>
            </a:pPr>
            <a:r>
              <a:rPr lang="en-US"/>
              <a:t>L0 task is decomposed into L1 tasks</a:t>
            </a:r>
          </a:p>
          <a:p>
            <a:pPr lvl="2">
              <a:lnSpc>
                <a:spcPct val="80000"/>
              </a:lnSpc>
            </a:pPr>
            <a:r>
              <a:rPr lang="en-US"/>
              <a:t>Prepare the Chocolate Mixture;</a:t>
            </a:r>
          </a:p>
          <a:p>
            <a:pPr lvl="2">
              <a:lnSpc>
                <a:spcPct val="80000"/>
              </a:lnSpc>
            </a:pPr>
            <a:r>
              <a:rPr lang="en-US"/>
              <a:t>Prepare Chocolate-Yoke Mixture;</a:t>
            </a:r>
          </a:p>
          <a:p>
            <a:pPr lvl="2">
              <a:lnSpc>
                <a:spcPct val="80000"/>
              </a:lnSpc>
            </a:pPr>
            <a:r>
              <a:rPr lang="en-US"/>
              <a:t>Prepare Egg-White Batter;</a:t>
            </a:r>
          </a:p>
          <a:p>
            <a:pPr lvl="1">
              <a:lnSpc>
                <a:spcPct val="80000"/>
              </a:lnSpc>
            </a:pPr>
            <a:r>
              <a:rPr lang="en-US"/>
              <a:t>Each L1 task is further decomposed into L2 tasks</a:t>
            </a:r>
          </a:p>
          <a:p>
            <a:pPr lvl="1">
              <a:lnSpc>
                <a:spcPct val="80000"/>
              </a:lnSpc>
            </a:pPr>
            <a:r>
              <a:rPr lang="en-US"/>
              <a:t>And so on…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545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Origami Analogy for Algorithm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4343400"/>
          </a:xfrm>
        </p:spPr>
        <p:txBody>
          <a:bodyPr/>
          <a:lstStyle/>
          <a:p>
            <a:r>
              <a:rPr lang="en-US" dirty="0"/>
              <a:t>Framework:  </a:t>
            </a:r>
          </a:p>
          <a:p>
            <a:pPr lvl="1">
              <a:buFont typeface="Monotype Sorts" pitchFamily="1" charset="2"/>
              <a:buNone/>
            </a:pPr>
            <a:r>
              <a:rPr lang="en-US" dirty="0"/>
              <a:t>  “Origami or Paper-Folding language”</a:t>
            </a:r>
          </a:p>
          <a:p>
            <a:r>
              <a:rPr lang="en-US" dirty="0"/>
              <a:t>Algorithm: </a:t>
            </a:r>
          </a:p>
          <a:p>
            <a:pPr lvl="1">
              <a:buFont typeface="Monotype Sorts" pitchFamily="1" charset="2"/>
              <a:buNone/>
            </a:pPr>
            <a:r>
              <a:rPr lang="en-US" dirty="0"/>
              <a:t> “Sequence of Paper-Folding Instructions”</a:t>
            </a:r>
          </a:p>
          <a:p>
            <a:pPr lvl="2">
              <a:buFont typeface="Monotype Sorts" pitchFamily="1" charset="2"/>
              <a:buNone/>
            </a:pPr>
            <a:r>
              <a:rPr lang="en-US" i="0" dirty="0"/>
              <a:t>(</a:t>
            </a:r>
            <a:r>
              <a:rPr lang="en-US" dirty="0"/>
              <a:t>step-by-step instructions for each fold</a:t>
            </a:r>
            <a:r>
              <a:rPr lang="en-US" i="0" dirty="0"/>
              <a:t>)</a:t>
            </a:r>
          </a:p>
          <a:p>
            <a:r>
              <a:rPr lang="en-US" dirty="0"/>
              <a:t>Problem Decomposition</a:t>
            </a:r>
          </a:p>
          <a:p>
            <a:pPr lvl="1"/>
            <a:r>
              <a:rPr lang="en-US" dirty="0"/>
              <a:t>Start with a Bird Base;</a:t>
            </a:r>
          </a:p>
          <a:p>
            <a:pPr lvl="1"/>
            <a:r>
              <a:rPr lang="en-US" dirty="0"/>
              <a:t>Finish the Head;</a:t>
            </a:r>
          </a:p>
          <a:p>
            <a:pPr lvl="1"/>
            <a:r>
              <a:rPr lang="en-US" dirty="0"/>
              <a:t>Finish the Legs;  Finish the Tail;</a:t>
            </a:r>
          </a:p>
        </p:txBody>
      </p:sp>
      <p:sp>
        <p:nvSpPr>
          <p:cNvPr id="280580" name="AutoShape 4">
            <a:hlinkClick r:id="rId2" highlightClick="1"/>
          </p:cNvPr>
          <p:cNvSpPr>
            <a:spLocks noChangeArrowheads="1"/>
          </p:cNvSpPr>
          <p:nvPr/>
        </p:nvSpPr>
        <p:spPr bwMode="auto">
          <a:xfrm>
            <a:off x="533400" y="5715000"/>
            <a:ext cx="685800" cy="381000"/>
          </a:xfrm>
          <a:prstGeom prst="actionButtonForwardNext">
            <a:avLst/>
          </a:prstGeom>
          <a:solidFill>
            <a:srgbClr val="E0FFE0"/>
          </a:solidFill>
          <a:ln w="25400">
            <a:noFill/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0581" name="Text Box 5"/>
          <p:cNvSpPr txBox="1">
            <a:spLocks noChangeArrowheads="1"/>
          </p:cNvSpPr>
          <p:nvPr/>
        </p:nvSpPr>
        <p:spPr bwMode="auto">
          <a:xfrm>
            <a:off x="1295400" y="5715000"/>
            <a:ext cx="7086600" cy="369332"/>
          </a:xfrm>
          <a:prstGeom prst="rect">
            <a:avLst/>
          </a:prstGeom>
          <a:noFill/>
          <a:ln w="19050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 dirty="0">
                <a:solidFill>
                  <a:srgbClr val="0000CC"/>
                </a:solidFill>
                <a:latin typeface="Arial" pitchFamily="1" charset="0"/>
                <a:ea typeface="Arial" pitchFamily="1" charset="0"/>
                <a:cs typeface="Arial" pitchFamily="1" charset="0"/>
                <a:hlinkClick r:id="rId2"/>
              </a:rPr>
              <a:t>http://www.origami-instructions.com/origami-bird-</a:t>
            </a:r>
            <a:r>
              <a:rPr lang="en-US" sz="1800" dirty="0" smtClean="0">
                <a:solidFill>
                  <a:srgbClr val="0000CC"/>
                </a:solidFill>
                <a:latin typeface="Arial" pitchFamily="1" charset="0"/>
                <a:ea typeface="Arial" pitchFamily="1" charset="0"/>
                <a:cs typeface="Arial" pitchFamily="1" charset="0"/>
                <a:hlinkClick r:id="rId2"/>
              </a:rPr>
              <a:t>base.html</a:t>
            </a:r>
            <a:r>
              <a:rPr lang="en-US" sz="1800" dirty="0" smtClean="0">
                <a:solidFill>
                  <a:srgbClr val="0000CC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   </a:t>
            </a:r>
            <a:endParaRPr lang="en-US" sz="1800" dirty="0">
              <a:solidFill>
                <a:srgbClr val="0000CC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79" grpId="0" build="p"/>
      <p:bldP spid="280580" grpId="0" animBg="1"/>
      <p:bldP spid="28058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Primitives in Origami</a:t>
            </a:r>
            <a:endParaRPr lang="en-US" dirty="0"/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4876800"/>
          </a:xfrm>
        </p:spPr>
        <p:txBody>
          <a:bodyPr/>
          <a:lstStyle/>
          <a:p>
            <a:r>
              <a:rPr lang="en-US" dirty="0" smtClean="0"/>
              <a:t>Primitive folds in Origami  </a:t>
            </a:r>
          </a:p>
          <a:p>
            <a:pPr lvl="1"/>
            <a:r>
              <a:rPr lang="en-US" dirty="0" smtClean="0"/>
              <a:t>Valley fold, Mountain fold, Triangle fold</a:t>
            </a:r>
          </a:p>
          <a:p>
            <a:pPr lvl="1"/>
            <a:r>
              <a:rPr lang="en-US" dirty="0" smtClean="0"/>
              <a:t>Squash fold, Petal fold</a:t>
            </a:r>
          </a:p>
          <a:p>
            <a:pPr lvl="1"/>
            <a:r>
              <a:rPr lang="en-US" dirty="0" smtClean="0"/>
              <a:t>Inside and Outside Reverse folds</a:t>
            </a:r>
          </a:p>
          <a:p>
            <a:r>
              <a:rPr lang="en-US" dirty="0" smtClean="0"/>
              <a:t>Patterns of Often-used Folds:</a:t>
            </a:r>
          </a:p>
          <a:p>
            <a:pPr lvl="1"/>
            <a:r>
              <a:rPr lang="en-US" dirty="0" smtClean="0"/>
              <a:t>Kite base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/>
              <a:t> Diamond base, </a:t>
            </a:r>
          </a:p>
          <a:p>
            <a:pPr lvl="1"/>
            <a:r>
              <a:rPr lang="en-US" dirty="0" smtClean="0"/>
              <a:t>Square base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/>
              <a:t> Bird base,</a:t>
            </a:r>
          </a:p>
          <a:p>
            <a:pPr lvl="1"/>
            <a:r>
              <a:rPr lang="en-US" dirty="0" smtClean="0"/>
              <a:t>Blintz base, Boat base, Helmet base,</a:t>
            </a:r>
          </a:p>
          <a:p>
            <a:pPr lvl="1"/>
            <a:r>
              <a:rPr lang="en-US" dirty="0" smtClean="0"/>
              <a:t>Organ base, Pig base, </a:t>
            </a:r>
          </a:p>
          <a:p>
            <a:pPr lvl="1"/>
            <a:r>
              <a:rPr lang="en-US" dirty="0" smtClean="0"/>
              <a:t>Water bomb base (Balloon base)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7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</a:t>
            </a:r>
            <a:r>
              <a:rPr lang="en-US" dirty="0" err="1" smtClean="0"/>
              <a:t>Decompostion</a:t>
            </a:r>
            <a:r>
              <a:rPr lang="en-US" dirty="0" smtClean="0"/>
              <a:t> in Origami</a:t>
            </a:r>
            <a:endParaRPr lang="en-US" dirty="0"/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8077200" cy="5105400"/>
          </a:xfrm>
        </p:spPr>
        <p:txBody>
          <a:bodyPr/>
          <a:lstStyle/>
          <a:p>
            <a:r>
              <a:rPr lang="en-US" dirty="0" smtClean="0"/>
              <a:t>Making an Origami Crane:  </a:t>
            </a:r>
            <a:endParaRPr lang="en-US" dirty="0"/>
          </a:p>
          <a:p>
            <a:pPr lvl="1">
              <a:buFont typeface="Monotype Sorts" pitchFamily="1" charset="2"/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Problem </a:t>
            </a:r>
            <a:r>
              <a:rPr lang="en-US" dirty="0"/>
              <a:t>Decomposition</a:t>
            </a:r>
          </a:p>
          <a:p>
            <a:pPr lvl="1"/>
            <a:r>
              <a:rPr lang="en-US" dirty="0"/>
              <a:t>Start with a Bird Base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Fold the outside corners inside… …</a:t>
            </a:r>
          </a:p>
          <a:p>
            <a:pPr lvl="1"/>
            <a:r>
              <a:rPr lang="en-US" dirty="0" smtClean="0"/>
              <a:t>Using reverse fold, make neck and tail</a:t>
            </a:r>
          </a:p>
          <a:p>
            <a:pPr lvl="1"/>
            <a:r>
              <a:rPr lang="en-US" dirty="0" smtClean="0"/>
              <a:t>Finish </a:t>
            </a:r>
            <a:r>
              <a:rPr lang="en-US" dirty="0"/>
              <a:t>the Head;</a:t>
            </a:r>
          </a:p>
          <a:p>
            <a:pPr lvl="1"/>
            <a:r>
              <a:rPr lang="en-US" dirty="0"/>
              <a:t>Finish the</a:t>
            </a:r>
            <a:r>
              <a:rPr lang="en-US" dirty="0" smtClean="0"/>
              <a:t> Wings;</a:t>
            </a:r>
          </a:p>
          <a:p>
            <a:r>
              <a:rPr lang="en-US" dirty="0" smtClean="0"/>
              <a:t>Modular Origami</a:t>
            </a:r>
          </a:p>
          <a:p>
            <a:pPr lvl="1">
              <a:buNone/>
            </a:pPr>
            <a:r>
              <a:rPr lang="en-US" sz="1800" dirty="0" smtClean="0">
                <a:hlinkClick r:id="rId2"/>
              </a:rPr>
              <a:t>http://www.origami-instructions.com/modular-origami-instructions.html</a:t>
            </a:r>
            <a:endParaRPr lang="en-US" sz="1800" dirty="0" smtClean="0"/>
          </a:p>
          <a:p>
            <a:pPr lvl="1">
              <a:buNone/>
            </a:pPr>
            <a:endParaRPr lang="en-US" sz="1800" dirty="0"/>
          </a:p>
        </p:txBody>
      </p:sp>
      <p:sp>
        <p:nvSpPr>
          <p:cNvPr id="280581" name="Text Box 5"/>
          <p:cNvSpPr txBox="1">
            <a:spLocks noChangeArrowheads="1"/>
          </p:cNvSpPr>
          <p:nvPr/>
        </p:nvSpPr>
        <p:spPr bwMode="auto">
          <a:xfrm>
            <a:off x="1295400" y="1752600"/>
            <a:ext cx="7086600" cy="369332"/>
          </a:xfrm>
          <a:prstGeom prst="rect">
            <a:avLst/>
          </a:prstGeom>
          <a:solidFill>
            <a:srgbClr val="CCFFCC"/>
          </a:solidFill>
          <a:ln w="19050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 dirty="0" smtClean="0">
                <a:solidFill>
                  <a:srgbClr val="0000CC"/>
                </a:solidFill>
                <a:latin typeface="Arial" pitchFamily="1" charset="0"/>
                <a:ea typeface="Arial" pitchFamily="1" charset="0"/>
                <a:cs typeface="Arial" pitchFamily="1" charset="0"/>
                <a:hlinkClick r:id="rId3"/>
              </a:rPr>
              <a:t>http://www.origami-instructions.com/origami-crane.html</a:t>
            </a:r>
            <a:r>
              <a:rPr lang="en-US" sz="1800" dirty="0" smtClean="0">
                <a:solidFill>
                  <a:srgbClr val="0000CC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   </a:t>
            </a:r>
            <a:endParaRPr lang="en-US" sz="1800" dirty="0">
              <a:solidFill>
                <a:srgbClr val="0000CC"/>
              </a:solidFill>
              <a:latin typeface="Arial" pitchFamily="1" charset="0"/>
              <a:ea typeface="Arial" pitchFamily="1" charset="0"/>
              <a:cs typeface="Arial" pitchFamily="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79" grpId="0" build="p"/>
      <p:bldP spid="28058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1. Goals of Algorithm Study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186613" cy="4876800"/>
          </a:xfrm>
        </p:spPr>
        <p:txBody>
          <a:bodyPr/>
          <a:lstStyle/>
          <a:p>
            <a:r>
              <a:rPr lang="en-US" dirty="0"/>
              <a:t>To develop </a:t>
            </a:r>
            <a:r>
              <a:rPr lang="en-US" i="1" dirty="0">
                <a:solidFill>
                  <a:srgbClr val="FF3300"/>
                </a:solidFill>
              </a:rPr>
              <a:t>framework</a:t>
            </a:r>
            <a:r>
              <a:rPr lang="en-US" dirty="0"/>
              <a:t> for instructing computer </a:t>
            </a:r>
            <a:r>
              <a:rPr lang="en-US" i="1" dirty="0">
                <a:solidFill>
                  <a:srgbClr val="FF3300"/>
                </a:solidFill>
              </a:rPr>
              <a:t>to perform tasks</a:t>
            </a:r>
            <a:r>
              <a:rPr lang="en-US" dirty="0"/>
              <a:t> </a:t>
            </a:r>
            <a:r>
              <a:rPr lang="en-US" dirty="0">
                <a:solidFill>
                  <a:srgbClr val="FF3300"/>
                </a:solidFill>
              </a:rPr>
              <a:t>(</a:t>
            </a:r>
            <a:r>
              <a:rPr lang="en-US" i="1" dirty="0">
                <a:solidFill>
                  <a:srgbClr val="FF3300"/>
                </a:solidFill>
              </a:rPr>
              <a:t>solve problems</a:t>
            </a:r>
            <a:r>
              <a:rPr lang="en-US" dirty="0">
                <a:solidFill>
                  <a:srgbClr val="FF3300"/>
                </a:solidFill>
              </a:rPr>
              <a:t>)</a:t>
            </a:r>
          </a:p>
          <a:p>
            <a:endParaRPr lang="en-US" dirty="0"/>
          </a:p>
          <a:p>
            <a:r>
              <a:rPr lang="en-US" dirty="0"/>
              <a:t>Algorithm as a </a:t>
            </a:r>
            <a:br>
              <a:rPr lang="en-US" dirty="0"/>
            </a:br>
            <a:r>
              <a:rPr lang="en-US" dirty="0">
                <a:solidFill>
                  <a:srgbClr val="FF3300"/>
                </a:solidFill>
              </a:rPr>
              <a:t>“</a:t>
            </a:r>
            <a:r>
              <a:rPr lang="en-US" i="1" dirty="0">
                <a:solidFill>
                  <a:srgbClr val="FF3300"/>
                </a:solidFill>
              </a:rPr>
              <a:t>means of specifying how to solve a problem”</a:t>
            </a:r>
          </a:p>
          <a:p>
            <a:endParaRPr lang="en-US" dirty="0"/>
          </a:p>
          <a:p>
            <a:r>
              <a:rPr lang="en-US" dirty="0"/>
              <a:t>To introduce the idea of decomposing </a:t>
            </a:r>
            <a:r>
              <a:rPr lang="en-US" i="1" dirty="0">
                <a:solidFill>
                  <a:srgbClr val="FF3300"/>
                </a:solidFill>
              </a:rPr>
              <a:t>complex tasks</a:t>
            </a:r>
            <a:r>
              <a:rPr lang="en-US" dirty="0"/>
              <a:t> into </a:t>
            </a:r>
            <a:r>
              <a:rPr lang="en-US" b="0" i="1" dirty="0">
                <a:solidFill>
                  <a:srgbClr val="FF3300"/>
                </a:solidFill>
              </a:rPr>
              <a:t>simpler tasks</a:t>
            </a:r>
            <a:r>
              <a:rPr lang="en-US" dirty="0"/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238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</a:t>
            </a:r>
          </a:p>
        </p:txBody>
      </p:sp>
      <p:sp>
        <p:nvSpPr>
          <p:cNvPr id="39939" name="AutoShape 4"/>
          <p:cNvSpPr>
            <a:spLocks noChangeArrowheads="1"/>
          </p:cNvSpPr>
          <p:nvPr/>
        </p:nvSpPr>
        <p:spPr bwMode="auto">
          <a:xfrm>
            <a:off x="990600" y="1676401"/>
            <a:ext cx="7162800" cy="2879725"/>
          </a:xfrm>
          <a:prstGeom prst="cloudCallout">
            <a:avLst>
              <a:gd name="adj1" fmla="val -44051"/>
              <a:gd name="adj2" fmla="val 77968"/>
            </a:avLst>
          </a:prstGeom>
          <a:solidFill>
            <a:srgbClr val="CCFFCC"/>
          </a:solidFill>
          <a:ln w="25400">
            <a:solidFill>
              <a:srgbClr val="006600"/>
            </a:solidFill>
            <a:round/>
            <a:headEnd/>
            <a:tailEnd/>
          </a:ln>
        </p:spPr>
        <p:txBody>
          <a:bodyPr lIns="96916" tIns="48458" rIns="96916" bIns="48458" anchor="ctr">
            <a:prstTxWarp prst="textNoShape">
              <a:avLst/>
            </a:prstTxWarp>
          </a:bodyPr>
          <a:lstStyle/>
          <a:p>
            <a:r>
              <a:rPr lang="en-US" sz="3600" b="0" dirty="0" smtClean="0">
                <a:solidFill>
                  <a:srgbClr val="006600"/>
                </a:solidFill>
                <a:latin typeface="Forte" pitchFamily="1" charset="0"/>
              </a:rPr>
              <a:t>Example</a:t>
            </a:r>
            <a:r>
              <a:rPr lang="en-US" sz="3600" dirty="0" smtClean="0">
                <a:solidFill>
                  <a:srgbClr val="006600"/>
                </a:solidFill>
                <a:latin typeface="Forte" pitchFamily="1" charset="0"/>
              </a:rPr>
              <a:t> of  </a:t>
            </a:r>
          </a:p>
          <a:p>
            <a:r>
              <a:rPr lang="en-US" sz="3600" dirty="0" smtClean="0">
                <a:solidFill>
                  <a:srgbClr val="006600"/>
                </a:solidFill>
                <a:latin typeface="Forte" pitchFamily="1" charset="0"/>
              </a:rPr>
              <a:t>Simple Algorithm</a:t>
            </a:r>
          </a:p>
          <a:p>
            <a:r>
              <a:rPr lang="en-US" sz="3600" dirty="0" smtClean="0">
                <a:solidFill>
                  <a:srgbClr val="006600"/>
                </a:solidFill>
                <a:latin typeface="Forte" pitchFamily="1" charset="0"/>
              </a:rPr>
              <a:t>for Problem Solving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Simple Example: </a:t>
            </a:r>
            <a:r>
              <a:rPr lang="en-US" sz="2800" i="1"/>
              <a:t>Computing miles-per-gallon</a:t>
            </a:r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772400" cy="1828800"/>
          </a:xfrm>
          <a:noFill/>
          <a:ln w="25400">
            <a:solidFill>
              <a:srgbClr val="0000FF"/>
            </a:solidFill>
          </a:ln>
        </p:spPr>
        <p:txBody>
          <a:bodyPr/>
          <a:lstStyle/>
          <a:p>
            <a:r>
              <a:rPr lang="en-US" dirty="0"/>
              <a:t>Problem:</a:t>
            </a:r>
            <a:r>
              <a:rPr lang="en-US" b="0" dirty="0"/>
              <a:t> </a:t>
            </a:r>
          </a:p>
          <a:p>
            <a:pPr lvl="1"/>
            <a:r>
              <a:rPr lang="en-US" dirty="0"/>
              <a:t>Given:  Starting mileage, ending mileage,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amount of gas used for a trip;</a:t>
            </a:r>
          </a:p>
          <a:p>
            <a:pPr lvl="1"/>
            <a:r>
              <a:rPr lang="en-US" dirty="0" smtClean="0"/>
              <a:t>Calculate average “miles per gallon” for the trip</a:t>
            </a:r>
            <a:endParaRPr lang="en-US" dirty="0"/>
          </a:p>
        </p:txBody>
      </p:sp>
      <p:sp>
        <p:nvSpPr>
          <p:cNvPr id="452612" name="AutoShape 4"/>
          <p:cNvSpPr>
            <a:spLocks noChangeArrowheads="1"/>
          </p:cNvSpPr>
          <p:nvPr/>
        </p:nvSpPr>
        <p:spPr bwMode="auto">
          <a:xfrm>
            <a:off x="711200" y="3452813"/>
            <a:ext cx="7645400" cy="2719387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rgbClr val="000099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endParaRPr lang="en-US" sz="1800" b="1">
              <a:solidFill>
                <a:srgbClr val="0000CC"/>
              </a:solidFill>
            </a:endParaRPr>
          </a:p>
          <a:p>
            <a:pPr algn="l"/>
            <a:r>
              <a:rPr lang="en-US" b="1">
                <a:solidFill>
                  <a:srgbClr val="0000CC"/>
                </a:solidFill>
              </a:rPr>
              <a:t>An </a:t>
            </a:r>
            <a:r>
              <a:rPr lang="en-US" b="1" i="1">
                <a:solidFill>
                  <a:srgbClr val="0000CC"/>
                </a:solidFill>
              </a:rPr>
              <a:t>Instance </a:t>
            </a:r>
            <a:r>
              <a:rPr lang="en-US" b="1">
                <a:solidFill>
                  <a:srgbClr val="0000CC"/>
                </a:solidFill>
              </a:rPr>
              <a:t>of the Problem:</a:t>
            </a:r>
          </a:p>
          <a:p>
            <a:pPr lvl="1" algn="l"/>
            <a:r>
              <a:rPr lang="en-US" sz="1800" b="1">
                <a:solidFill>
                  <a:srgbClr val="FF3300"/>
                </a:solidFill>
              </a:rPr>
              <a:t>  StartMiles = 12345;   EndMiles = 12745;  GasUsed = 20 (gallons)</a:t>
            </a:r>
          </a:p>
          <a:p>
            <a:pPr lvl="1" algn="l"/>
            <a:endParaRPr lang="en-US" sz="1800" b="1">
              <a:solidFill>
                <a:srgbClr val="FF3300"/>
              </a:solidFill>
            </a:endParaRPr>
          </a:p>
          <a:p>
            <a:pPr algn="l"/>
            <a:r>
              <a:rPr lang="en-US" b="1" i="1">
                <a:solidFill>
                  <a:srgbClr val="0000CC"/>
                </a:solidFill>
              </a:rPr>
              <a:t>The Calculations</a:t>
            </a:r>
            <a:r>
              <a:rPr lang="en-US" b="1">
                <a:solidFill>
                  <a:srgbClr val="0000CC"/>
                </a:solidFill>
              </a:rPr>
              <a:t>:</a:t>
            </a:r>
          </a:p>
          <a:p>
            <a:pPr lvl="1" algn="l"/>
            <a:r>
              <a:rPr lang="en-US" sz="1800" b="1">
                <a:solidFill>
                  <a:srgbClr val="FF3300"/>
                </a:solidFill>
              </a:rPr>
              <a:t>  Distance = (12745 – 12345) = 400 (miles);</a:t>
            </a:r>
          </a:p>
          <a:p>
            <a:pPr lvl="1" algn="l"/>
            <a:r>
              <a:rPr lang="en-US" sz="1800" b="1">
                <a:solidFill>
                  <a:srgbClr val="FF3300"/>
                </a:solidFill>
              </a:rPr>
              <a:t>  Average  = 400/20 = 20 (miles/gallon)</a:t>
            </a:r>
          </a:p>
          <a:p>
            <a:pPr algn="l"/>
            <a:endParaRPr lang="en-US" sz="1600" b="1">
              <a:latin typeface="Courier New" pitchFamily="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2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2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26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4953000"/>
            <a:ext cx="8229600" cy="106680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1" charset="2"/>
              <a:buNone/>
            </a:pPr>
            <a:r>
              <a:rPr lang="en-US" sz="2400"/>
              <a:t>Figure 2.3</a:t>
            </a:r>
          </a:p>
          <a:p>
            <a:pPr algn="ctr">
              <a:lnSpc>
                <a:spcPct val="80000"/>
              </a:lnSpc>
              <a:buFont typeface="Wingdings" pitchFamily="1" charset="2"/>
              <a:buNone/>
            </a:pPr>
            <a:r>
              <a:rPr lang="en-US" sz="2400"/>
              <a:t>Algorithm for Computing Average Miles per Gallon</a:t>
            </a:r>
          </a:p>
        </p:txBody>
      </p:sp>
      <p:pic>
        <p:nvPicPr>
          <p:cNvPr id="446467" name="Picture 3" descr="SchnGerst_f0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90600" y="1066800"/>
            <a:ext cx="7391400" cy="3962400"/>
          </a:xfrm>
          <a:noFill/>
          <a:ln/>
        </p:spPr>
      </p:pic>
      <p:sp>
        <p:nvSpPr>
          <p:cNvPr id="4464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Miles-per-gallon Algorithm:</a:t>
            </a:r>
          </a:p>
        </p:txBody>
      </p:sp>
      <p:grpSp>
        <p:nvGrpSpPr>
          <p:cNvPr id="446480" name="Group 16"/>
          <p:cNvGrpSpPr>
            <a:grpSpLocks/>
          </p:cNvGrpSpPr>
          <p:nvPr/>
        </p:nvGrpSpPr>
        <p:grpSpPr bwMode="auto">
          <a:xfrm>
            <a:off x="4267200" y="1371600"/>
            <a:ext cx="4114800" cy="1676400"/>
            <a:chOff x="2736" y="864"/>
            <a:chExt cx="2592" cy="1056"/>
          </a:xfrm>
        </p:grpSpPr>
        <p:sp>
          <p:nvSpPr>
            <p:cNvPr id="446469" name="AutoShape 5"/>
            <p:cNvSpPr>
              <a:spLocks noChangeArrowheads="1"/>
            </p:cNvSpPr>
            <p:nvPr/>
          </p:nvSpPr>
          <p:spPr bwMode="auto">
            <a:xfrm>
              <a:off x="2736" y="1680"/>
              <a:ext cx="898" cy="240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6471" name="AutoShape 7"/>
            <p:cNvSpPr>
              <a:spLocks/>
            </p:cNvSpPr>
            <p:nvPr/>
          </p:nvSpPr>
          <p:spPr bwMode="auto">
            <a:xfrm>
              <a:off x="3744" y="864"/>
              <a:ext cx="1584" cy="240"/>
            </a:xfrm>
            <a:prstGeom prst="borderCallout2">
              <a:avLst>
                <a:gd name="adj1" fmla="val 30000"/>
                <a:gd name="adj2" fmla="val -3032"/>
                <a:gd name="adj3" fmla="val 30000"/>
                <a:gd name="adj4" fmla="val -19380"/>
                <a:gd name="adj5" fmla="val 350000"/>
                <a:gd name="adj6" fmla="val -36366"/>
              </a:avLst>
            </a:prstGeom>
            <a:noFill/>
            <a:ln w="25400">
              <a:solidFill>
                <a:srgbClr val="FF3300"/>
              </a:solidFill>
              <a:miter lim="800000"/>
              <a:headEnd type="oval" w="lg" len="lg"/>
              <a:tailEnd type="stealth" w="lg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r>
                <a:rPr lang="en-US" sz="1600" b="1">
                  <a:solidFill>
                    <a:srgbClr val="FF3300"/>
                  </a:solidFill>
                </a:rPr>
                <a:t>Call this “StartMiles”</a:t>
              </a:r>
            </a:p>
          </p:txBody>
        </p:sp>
      </p:grpSp>
      <p:grpSp>
        <p:nvGrpSpPr>
          <p:cNvPr id="446481" name="Group 17"/>
          <p:cNvGrpSpPr>
            <a:grpSpLocks/>
          </p:cNvGrpSpPr>
          <p:nvPr/>
        </p:nvGrpSpPr>
        <p:grpSpPr bwMode="auto">
          <a:xfrm>
            <a:off x="5715000" y="1828800"/>
            <a:ext cx="3035300" cy="1219200"/>
            <a:chOff x="3600" y="1152"/>
            <a:chExt cx="1912" cy="768"/>
          </a:xfrm>
        </p:grpSpPr>
        <p:sp>
          <p:nvSpPr>
            <p:cNvPr id="446474" name="AutoShape 10"/>
            <p:cNvSpPr>
              <a:spLocks noChangeArrowheads="1"/>
            </p:cNvSpPr>
            <p:nvPr/>
          </p:nvSpPr>
          <p:spPr bwMode="auto">
            <a:xfrm>
              <a:off x="3600" y="1680"/>
              <a:ext cx="816" cy="240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6475" name="AutoShape 11"/>
            <p:cNvSpPr>
              <a:spLocks/>
            </p:cNvSpPr>
            <p:nvPr/>
          </p:nvSpPr>
          <p:spPr bwMode="auto">
            <a:xfrm>
              <a:off x="4080" y="1152"/>
              <a:ext cx="1432" cy="240"/>
            </a:xfrm>
            <a:prstGeom prst="borderCallout2">
              <a:avLst>
                <a:gd name="adj1" fmla="val 30000"/>
                <a:gd name="adj2" fmla="val -3352"/>
                <a:gd name="adj3" fmla="val 30000"/>
                <a:gd name="adj4" fmla="val -14667"/>
                <a:gd name="adj5" fmla="val 210000"/>
                <a:gd name="adj6" fmla="val -17875"/>
              </a:avLst>
            </a:prstGeom>
            <a:noFill/>
            <a:ln w="25400">
              <a:solidFill>
                <a:srgbClr val="FF3300"/>
              </a:solidFill>
              <a:miter lim="800000"/>
              <a:headEnd type="oval" w="lg" len="lg"/>
              <a:tailEnd type="stealth" w="lg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r>
                <a:rPr lang="en-US" sz="1600" b="1">
                  <a:solidFill>
                    <a:srgbClr val="FF3300"/>
                  </a:solidFill>
                </a:rPr>
                <a:t>Call this “EndMiles”</a:t>
              </a:r>
            </a:p>
          </p:txBody>
        </p:sp>
      </p:grpSp>
      <p:grpSp>
        <p:nvGrpSpPr>
          <p:cNvPr id="446482" name="Group 18"/>
          <p:cNvGrpSpPr>
            <a:grpSpLocks/>
          </p:cNvGrpSpPr>
          <p:nvPr/>
        </p:nvGrpSpPr>
        <p:grpSpPr bwMode="auto">
          <a:xfrm>
            <a:off x="368300" y="1206500"/>
            <a:ext cx="3898900" cy="1841500"/>
            <a:chOff x="232" y="760"/>
            <a:chExt cx="2456" cy="1160"/>
          </a:xfrm>
        </p:grpSpPr>
        <p:sp>
          <p:nvSpPr>
            <p:cNvPr id="446478" name="AutoShape 14"/>
            <p:cNvSpPr>
              <a:spLocks noChangeArrowheads="1"/>
            </p:cNvSpPr>
            <p:nvPr/>
          </p:nvSpPr>
          <p:spPr bwMode="auto">
            <a:xfrm>
              <a:off x="2016" y="1680"/>
              <a:ext cx="672" cy="240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6479" name="AutoShape 15"/>
            <p:cNvSpPr>
              <a:spLocks/>
            </p:cNvSpPr>
            <p:nvPr/>
          </p:nvSpPr>
          <p:spPr bwMode="auto">
            <a:xfrm>
              <a:off x="232" y="760"/>
              <a:ext cx="1440" cy="240"/>
            </a:xfrm>
            <a:prstGeom prst="borderCallout2">
              <a:avLst>
                <a:gd name="adj1" fmla="val 30000"/>
                <a:gd name="adj2" fmla="val 103333"/>
                <a:gd name="adj3" fmla="val 30000"/>
                <a:gd name="adj4" fmla="val 123194"/>
                <a:gd name="adj5" fmla="val 393333"/>
                <a:gd name="adj6" fmla="val 143889"/>
              </a:avLst>
            </a:prstGeom>
            <a:noFill/>
            <a:ln w="25400">
              <a:solidFill>
                <a:srgbClr val="FF3300"/>
              </a:solidFill>
              <a:miter lim="800000"/>
              <a:headEnd type="oval" w="lg" len="lg"/>
              <a:tailEnd type="stealth" w="lg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r>
                <a:rPr lang="en-US" sz="1600" b="1">
                  <a:solidFill>
                    <a:srgbClr val="FF3300"/>
                  </a:solidFill>
                </a:rPr>
                <a:t>Call this “GasUsed”</a:t>
              </a:r>
            </a:p>
          </p:txBody>
        </p:sp>
      </p:grpSp>
      <p:grpSp>
        <p:nvGrpSpPr>
          <p:cNvPr id="446486" name="Group 22"/>
          <p:cNvGrpSpPr>
            <a:grpSpLocks/>
          </p:cNvGrpSpPr>
          <p:nvPr/>
        </p:nvGrpSpPr>
        <p:grpSpPr bwMode="auto">
          <a:xfrm>
            <a:off x="863600" y="3060700"/>
            <a:ext cx="3479800" cy="2209800"/>
            <a:chOff x="544" y="1928"/>
            <a:chExt cx="2192" cy="1392"/>
          </a:xfrm>
        </p:grpSpPr>
        <p:sp>
          <p:nvSpPr>
            <p:cNvPr id="446484" name="AutoShape 20"/>
            <p:cNvSpPr>
              <a:spLocks noChangeArrowheads="1"/>
            </p:cNvSpPr>
            <p:nvPr/>
          </p:nvSpPr>
          <p:spPr bwMode="auto">
            <a:xfrm>
              <a:off x="1920" y="1928"/>
              <a:ext cx="816" cy="240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6485" name="AutoShape 21"/>
            <p:cNvSpPr>
              <a:spLocks/>
            </p:cNvSpPr>
            <p:nvPr/>
          </p:nvSpPr>
          <p:spPr bwMode="auto">
            <a:xfrm>
              <a:off x="544" y="3080"/>
              <a:ext cx="1440" cy="240"/>
            </a:xfrm>
            <a:prstGeom prst="borderCallout2">
              <a:avLst>
                <a:gd name="adj1" fmla="val 30000"/>
                <a:gd name="adj2" fmla="val 103333"/>
                <a:gd name="adj3" fmla="val 30000"/>
                <a:gd name="adj4" fmla="val 103333"/>
                <a:gd name="adj5" fmla="val -376667"/>
                <a:gd name="adj6" fmla="val 126667"/>
              </a:avLst>
            </a:prstGeom>
            <a:noFill/>
            <a:ln w="25400">
              <a:solidFill>
                <a:srgbClr val="FF3300"/>
              </a:solidFill>
              <a:miter lim="800000"/>
              <a:headEnd type="oval" w="lg" len="lg"/>
              <a:tailEnd type="stealth" w="lg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r>
                <a:rPr lang="en-US" sz="1600" b="1">
                  <a:solidFill>
                    <a:srgbClr val="FF3300"/>
                  </a:solidFill>
                </a:rPr>
                <a:t>Call this “Distance”</a:t>
              </a:r>
            </a:p>
          </p:txBody>
        </p:sp>
      </p:grpSp>
      <p:grpSp>
        <p:nvGrpSpPr>
          <p:cNvPr id="446490" name="Group 26"/>
          <p:cNvGrpSpPr>
            <a:grpSpLocks/>
          </p:cNvGrpSpPr>
          <p:nvPr/>
        </p:nvGrpSpPr>
        <p:grpSpPr bwMode="auto">
          <a:xfrm>
            <a:off x="3048000" y="3429000"/>
            <a:ext cx="4572000" cy="1600200"/>
            <a:chOff x="1920" y="2160"/>
            <a:chExt cx="2880" cy="1008"/>
          </a:xfrm>
        </p:grpSpPr>
        <p:sp>
          <p:nvSpPr>
            <p:cNvPr id="446488" name="AutoShape 24"/>
            <p:cNvSpPr>
              <a:spLocks noChangeArrowheads="1"/>
            </p:cNvSpPr>
            <p:nvPr/>
          </p:nvSpPr>
          <p:spPr bwMode="auto">
            <a:xfrm>
              <a:off x="1920" y="2160"/>
              <a:ext cx="1248" cy="240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6489" name="AutoShape 25"/>
            <p:cNvSpPr>
              <a:spLocks/>
            </p:cNvSpPr>
            <p:nvPr/>
          </p:nvSpPr>
          <p:spPr bwMode="auto">
            <a:xfrm>
              <a:off x="3360" y="2928"/>
              <a:ext cx="1440" cy="240"/>
            </a:xfrm>
            <a:prstGeom prst="borderCallout2">
              <a:avLst>
                <a:gd name="adj1" fmla="val 30000"/>
                <a:gd name="adj2" fmla="val -3333"/>
                <a:gd name="adj3" fmla="val 30000"/>
                <a:gd name="adj4" fmla="val -3333"/>
                <a:gd name="adj5" fmla="val -208750"/>
                <a:gd name="adj6" fmla="val -48750"/>
              </a:avLst>
            </a:prstGeom>
            <a:noFill/>
            <a:ln w="25400">
              <a:solidFill>
                <a:srgbClr val="FF3300"/>
              </a:solidFill>
              <a:miter lim="800000"/>
              <a:headEnd type="oval" w="lg" len="lg"/>
              <a:tailEnd type="stealth" w="lg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r>
                <a:rPr lang="en-US" sz="1600" b="1">
                  <a:solidFill>
                    <a:srgbClr val="FF3300"/>
                  </a:solidFill>
                </a:rPr>
                <a:t>Call this “Average”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Miles-per-gallon Algorithm:</a:t>
            </a:r>
          </a:p>
        </p:txBody>
      </p:sp>
      <p:sp>
        <p:nvSpPr>
          <p:cNvPr id="445444" name="AutoShape 4"/>
          <p:cNvSpPr>
            <a:spLocks noChangeArrowheads="1"/>
          </p:cNvSpPr>
          <p:nvPr/>
        </p:nvSpPr>
        <p:spPr bwMode="auto">
          <a:xfrm>
            <a:off x="857250" y="3316288"/>
            <a:ext cx="7124700" cy="2855912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rgbClr val="000099"/>
            </a:solidFill>
            <a:round/>
            <a:headEnd/>
            <a:tailEnd/>
          </a:ln>
          <a:effectLst/>
        </p:spPr>
        <p:txBody>
          <a:bodyPr lIns="182880" tIns="46038" rIns="45720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 i="1">
                <a:solidFill>
                  <a:srgbClr val="0000FF"/>
                </a:solidFill>
              </a:rPr>
              <a:t>A More Concise Version:</a:t>
            </a:r>
          </a:p>
          <a:p>
            <a:pPr algn="l"/>
            <a:endParaRPr lang="en-US" sz="1800" b="1" i="1" u="sng">
              <a:solidFill>
                <a:srgbClr val="0000FF"/>
              </a:solidFill>
              <a:latin typeface="Courier New" pitchFamily="1" charset="0"/>
            </a:endParaRPr>
          </a:p>
          <a:p>
            <a:pPr algn="l"/>
            <a:r>
              <a:rPr lang="en-US" sz="1800" b="1" u="sng">
                <a:solidFill>
                  <a:srgbClr val="FF3300"/>
                </a:solidFill>
                <a:latin typeface="Courier New" pitchFamily="1" charset="0"/>
              </a:rPr>
              <a:t>ALGORITHM Avg-MPG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1. </a:t>
            </a:r>
            <a:r>
              <a:rPr lang="en-US" sz="1800" b="1">
                <a:latin typeface="Courier New" pitchFamily="1" charset="0"/>
              </a:rPr>
              <a:t>Get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values for </a:t>
            </a:r>
            <a:r>
              <a:rPr lang="en-US" sz="1800" b="1">
                <a:solidFill>
                  <a:srgbClr val="0000FF"/>
                </a:solidFill>
                <a:latin typeface="Courier New" pitchFamily="1" charset="0"/>
              </a:rPr>
              <a:t>GasUsed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sz="1800" b="1">
                <a:solidFill>
                  <a:srgbClr val="0000FF"/>
                </a:solidFill>
                <a:latin typeface="Courier New" pitchFamily="1" charset="0"/>
              </a:rPr>
              <a:t>StartMiles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sz="1800" b="1">
                <a:solidFill>
                  <a:srgbClr val="0000FF"/>
                </a:solidFill>
                <a:latin typeface="Courier New" pitchFamily="1" charset="0"/>
              </a:rPr>
              <a:t>EndMiles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;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2. </a:t>
            </a:r>
            <a:r>
              <a:rPr lang="en-US" sz="1800" b="1">
                <a:latin typeface="Courier New" pitchFamily="1" charset="0"/>
              </a:rPr>
              <a:t>Let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1800" b="1">
                <a:solidFill>
                  <a:srgbClr val="0000FF"/>
                </a:solidFill>
                <a:latin typeface="Courier New" pitchFamily="1" charset="0"/>
              </a:rPr>
              <a:t>Distance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be </a:t>
            </a:r>
            <a:r>
              <a:rPr lang="en-US" sz="1800" b="1">
                <a:solidFill>
                  <a:srgbClr val="0000FF"/>
                </a:solidFill>
                <a:latin typeface="Courier New" pitchFamily="1" charset="0"/>
              </a:rPr>
              <a:t>(EndMiles – StartMiles)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; 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3. </a:t>
            </a:r>
            <a:r>
              <a:rPr lang="en-US" sz="1800" b="1">
                <a:latin typeface="Courier New" pitchFamily="1" charset="0"/>
              </a:rPr>
              <a:t>Let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1800" b="1">
                <a:solidFill>
                  <a:srgbClr val="0000FF"/>
                </a:solidFill>
                <a:latin typeface="Courier New" pitchFamily="1" charset="0"/>
              </a:rPr>
              <a:t>Average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be </a:t>
            </a:r>
            <a:r>
              <a:rPr lang="en-US" sz="1800" b="1">
                <a:solidFill>
                  <a:srgbClr val="0000FF"/>
                </a:solidFill>
                <a:latin typeface="Courier New" pitchFamily="1" charset="0"/>
              </a:rPr>
              <a:t>Distance / GasUsed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; 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4. </a:t>
            </a:r>
            <a:r>
              <a:rPr lang="en-US" sz="1800" b="1">
                <a:latin typeface="Courier New" pitchFamily="1" charset="0"/>
              </a:rPr>
              <a:t>Print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the value of </a:t>
            </a:r>
            <a:r>
              <a:rPr lang="en-US" sz="1800" b="1">
                <a:solidFill>
                  <a:srgbClr val="0000FF"/>
                </a:solidFill>
                <a:latin typeface="Courier New" pitchFamily="1" charset="0"/>
              </a:rPr>
              <a:t>Average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5. </a:t>
            </a:r>
            <a:r>
              <a:rPr lang="en-US" sz="1800" b="1">
                <a:latin typeface="Courier New" pitchFamily="1" charset="0"/>
              </a:rPr>
              <a:t>Stop</a:t>
            </a:r>
          </a:p>
          <a:p>
            <a:pPr algn="l"/>
            <a:endParaRPr lang="en-US" sz="1600" b="1">
              <a:latin typeface="Courier New" pitchFamily="1" charset="0"/>
            </a:endParaRPr>
          </a:p>
        </p:txBody>
      </p:sp>
      <p:sp>
        <p:nvSpPr>
          <p:cNvPr id="445446" name="Rectangle 6"/>
          <p:cNvSpPr>
            <a:spLocks noChangeArrowheads="1"/>
          </p:cNvSpPr>
          <p:nvPr/>
        </p:nvSpPr>
        <p:spPr bwMode="auto">
          <a:xfrm>
            <a:off x="533400" y="1143000"/>
            <a:ext cx="7772400" cy="182880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285750" indent="-285750" algn="l">
              <a:lnSpc>
                <a:spcPct val="90000"/>
              </a:lnSpc>
              <a:spcBef>
                <a:spcPct val="50000"/>
              </a:spcBef>
              <a:buFont typeface="Wingdings" pitchFamily="1" charset="2"/>
              <a:buChar char="v"/>
            </a:pPr>
            <a:r>
              <a:rPr lang="en-US" sz="2800" b="1" dirty="0">
                <a:solidFill>
                  <a:srgbClr val="0000CC"/>
                </a:solidFill>
              </a:rPr>
              <a:t>Problem: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</a:p>
          <a:p>
            <a:pPr marL="866775" lvl="1" indent="-384175" algn="l">
              <a:lnSpc>
                <a:spcPct val="90000"/>
              </a:lnSpc>
              <a:spcBef>
                <a:spcPct val="30000"/>
              </a:spcBef>
              <a:buFont typeface="Monotype Sorts" pitchFamily="1" charset="2"/>
              <a:buChar char="o"/>
            </a:pPr>
            <a:r>
              <a:rPr lang="en-US" b="1" dirty="0">
                <a:solidFill>
                  <a:srgbClr val="FF3300"/>
                </a:solidFill>
                <a:ea typeface="ＭＳ Ｐゴシック" pitchFamily="1" charset="-128"/>
              </a:rPr>
              <a:t>Given:  Starting mileage, ending mileage,</a:t>
            </a:r>
            <a:r>
              <a:rPr lang="en-US" b="1" dirty="0" smtClean="0">
                <a:solidFill>
                  <a:srgbClr val="FF3300"/>
                </a:solidFill>
                <a:ea typeface="ＭＳ Ｐゴシック" pitchFamily="1" charset="-128"/>
              </a:rPr>
              <a:t> </a:t>
            </a:r>
            <a:br>
              <a:rPr lang="en-US" b="1" dirty="0" smtClean="0">
                <a:solidFill>
                  <a:srgbClr val="FF3300"/>
                </a:solidFill>
                <a:ea typeface="ＭＳ Ｐゴシック" pitchFamily="1" charset="-128"/>
              </a:rPr>
            </a:br>
            <a:r>
              <a:rPr lang="en-US" b="1" dirty="0" smtClean="0">
                <a:solidFill>
                  <a:srgbClr val="FF3300"/>
                </a:solidFill>
                <a:ea typeface="ＭＳ Ｐゴシック" pitchFamily="1" charset="-128"/>
              </a:rPr>
              <a:t>   amount </a:t>
            </a:r>
            <a:r>
              <a:rPr lang="en-US" b="1" dirty="0">
                <a:solidFill>
                  <a:srgbClr val="FF3300"/>
                </a:solidFill>
                <a:ea typeface="ＭＳ Ｐゴシック" pitchFamily="1" charset="-128"/>
              </a:rPr>
              <a:t>of gas used for a trip;</a:t>
            </a:r>
          </a:p>
          <a:p>
            <a:pPr marL="866775" lvl="1" indent="-384175" algn="l">
              <a:lnSpc>
                <a:spcPct val="90000"/>
              </a:lnSpc>
              <a:spcBef>
                <a:spcPct val="30000"/>
              </a:spcBef>
              <a:buFont typeface="Monotype Sorts" pitchFamily="1" charset="2"/>
              <a:buChar char="o"/>
            </a:pPr>
            <a:r>
              <a:rPr lang="en-US" b="1" dirty="0">
                <a:solidFill>
                  <a:srgbClr val="FF3300"/>
                </a:solidFill>
                <a:ea typeface="ＭＳ Ｐゴシック" pitchFamily="1" charset="-128"/>
              </a:rPr>
              <a:t>Calculate average “miles per gallon” for the trip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Tracing the “State of the Algorithm”</a:t>
            </a:r>
          </a:p>
        </p:txBody>
      </p:sp>
      <p:sp>
        <p:nvSpPr>
          <p:cNvPr id="568323" name="AutoShape 3"/>
          <p:cNvSpPr>
            <a:spLocks noChangeArrowheads="1"/>
          </p:cNvSpPr>
          <p:nvPr/>
        </p:nvSpPr>
        <p:spPr bwMode="auto">
          <a:xfrm>
            <a:off x="615950" y="990600"/>
            <a:ext cx="5624513" cy="1531938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rgbClr val="000099"/>
            </a:solidFill>
            <a:round/>
            <a:headEnd/>
            <a:tailEnd/>
          </a:ln>
          <a:effectLst/>
        </p:spPr>
        <p:txBody>
          <a:bodyPr lIns="182880" tIns="46038" rIns="45720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b="1" u="sng">
                <a:solidFill>
                  <a:srgbClr val="FF3300"/>
                </a:solidFill>
                <a:latin typeface="Courier New" pitchFamily="1" charset="0"/>
              </a:rPr>
              <a:t>ALGORITHM Avg-MPG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1. </a:t>
            </a:r>
            <a:r>
              <a:rPr lang="en-US" sz="1400" b="1">
                <a:latin typeface="Courier New" pitchFamily="1" charset="0"/>
              </a:rPr>
              <a:t>Get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values for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GasUsed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StartMiles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EndMiles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;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2. </a:t>
            </a:r>
            <a:r>
              <a:rPr lang="en-US" sz="1400" b="1">
                <a:latin typeface="Courier New" pitchFamily="1" charset="0"/>
              </a:rPr>
              <a:t>Let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Distance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be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(EndMiles – StartMiles)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; 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3. </a:t>
            </a:r>
            <a:r>
              <a:rPr lang="en-US" sz="1400" b="1">
                <a:latin typeface="Courier New" pitchFamily="1" charset="0"/>
              </a:rPr>
              <a:t>Let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Average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be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Distance / GasUsed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; 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4. </a:t>
            </a:r>
            <a:r>
              <a:rPr lang="en-US" sz="1400" b="1">
                <a:latin typeface="Courier New" pitchFamily="1" charset="0"/>
              </a:rPr>
              <a:t>Print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the value of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Average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5. </a:t>
            </a:r>
            <a:r>
              <a:rPr lang="en-US" sz="1400" b="1">
                <a:latin typeface="Courier New" pitchFamily="1" charset="0"/>
              </a:rPr>
              <a:t>Stop</a:t>
            </a:r>
            <a:endParaRPr lang="en-US" sz="1200" b="1">
              <a:latin typeface="Courier New" pitchFamily="1" charset="0"/>
            </a:endParaRPr>
          </a:p>
        </p:txBody>
      </p:sp>
      <p:grpSp>
        <p:nvGrpSpPr>
          <p:cNvPr id="568375" name="Group 55"/>
          <p:cNvGrpSpPr>
            <a:grpSpLocks/>
          </p:cNvGrpSpPr>
          <p:nvPr/>
        </p:nvGrpSpPr>
        <p:grpSpPr bwMode="auto">
          <a:xfrm>
            <a:off x="838200" y="3810000"/>
            <a:ext cx="4800600" cy="2514600"/>
            <a:chOff x="672" y="2400"/>
            <a:chExt cx="3024" cy="1584"/>
          </a:xfrm>
        </p:grpSpPr>
        <p:sp>
          <p:nvSpPr>
            <p:cNvPr id="568336" name="Rectangle 16"/>
            <p:cNvSpPr>
              <a:spLocks noChangeArrowheads="1"/>
            </p:cNvSpPr>
            <p:nvPr/>
          </p:nvSpPr>
          <p:spPr bwMode="auto">
            <a:xfrm>
              <a:off x="672" y="2400"/>
              <a:ext cx="3024" cy="158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8337" name="Rectangle 17"/>
            <p:cNvSpPr>
              <a:spLocks noChangeArrowheads="1"/>
            </p:cNvSpPr>
            <p:nvPr/>
          </p:nvSpPr>
          <p:spPr bwMode="auto">
            <a:xfrm>
              <a:off x="672" y="2496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GasUsed</a:t>
              </a:r>
            </a:p>
          </p:txBody>
        </p:sp>
        <p:sp>
          <p:nvSpPr>
            <p:cNvPr id="568343" name="Rectangle 23"/>
            <p:cNvSpPr>
              <a:spLocks noChangeArrowheads="1"/>
            </p:cNvSpPr>
            <p:nvPr/>
          </p:nvSpPr>
          <p:spPr bwMode="auto">
            <a:xfrm>
              <a:off x="1584" y="249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???</a:t>
              </a:r>
            </a:p>
          </p:txBody>
        </p:sp>
        <p:sp>
          <p:nvSpPr>
            <p:cNvPr id="568351" name="Rectangle 31"/>
            <p:cNvSpPr>
              <a:spLocks noChangeArrowheads="1"/>
            </p:cNvSpPr>
            <p:nvPr/>
          </p:nvSpPr>
          <p:spPr bwMode="auto">
            <a:xfrm>
              <a:off x="2256" y="2640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???.</a:t>
              </a:r>
            </a:p>
          </p:txBody>
        </p:sp>
        <p:sp>
          <p:nvSpPr>
            <p:cNvPr id="568352" name="Text Box 32"/>
            <p:cNvSpPr txBox="1">
              <a:spLocks noChangeArrowheads="1"/>
            </p:cNvSpPr>
            <p:nvPr/>
          </p:nvSpPr>
          <p:spPr bwMode="auto">
            <a:xfrm>
              <a:off x="2736" y="3456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568361" name="Rectangle 41"/>
            <p:cNvSpPr>
              <a:spLocks noChangeArrowheads="1"/>
            </p:cNvSpPr>
            <p:nvPr/>
          </p:nvSpPr>
          <p:spPr bwMode="auto">
            <a:xfrm>
              <a:off x="672" y="2793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StartMiles</a:t>
              </a:r>
            </a:p>
          </p:txBody>
        </p:sp>
        <p:sp>
          <p:nvSpPr>
            <p:cNvPr id="568362" name="Rectangle 42"/>
            <p:cNvSpPr>
              <a:spLocks noChangeArrowheads="1"/>
            </p:cNvSpPr>
            <p:nvPr/>
          </p:nvSpPr>
          <p:spPr bwMode="auto">
            <a:xfrm>
              <a:off x="672" y="3081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EndMiles</a:t>
              </a:r>
            </a:p>
          </p:txBody>
        </p:sp>
        <p:sp>
          <p:nvSpPr>
            <p:cNvPr id="568363" name="Rectangle 43"/>
            <p:cNvSpPr>
              <a:spLocks noChangeArrowheads="1"/>
            </p:cNvSpPr>
            <p:nvPr/>
          </p:nvSpPr>
          <p:spPr bwMode="auto">
            <a:xfrm>
              <a:off x="672" y="3369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Distance</a:t>
              </a:r>
            </a:p>
          </p:txBody>
        </p:sp>
        <p:sp>
          <p:nvSpPr>
            <p:cNvPr id="568364" name="Rectangle 44"/>
            <p:cNvSpPr>
              <a:spLocks noChangeArrowheads="1"/>
            </p:cNvSpPr>
            <p:nvPr/>
          </p:nvSpPr>
          <p:spPr bwMode="auto">
            <a:xfrm>
              <a:off x="672" y="3657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Average</a:t>
              </a:r>
            </a:p>
          </p:txBody>
        </p:sp>
        <p:sp>
          <p:nvSpPr>
            <p:cNvPr id="568365" name="Rectangle 45"/>
            <p:cNvSpPr>
              <a:spLocks noChangeArrowheads="1"/>
            </p:cNvSpPr>
            <p:nvPr/>
          </p:nvSpPr>
          <p:spPr bwMode="auto">
            <a:xfrm>
              <a:off x="1584" y="2784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???</a:t>
              </a:r>
            </a:p>
          </p:txBody>
        </p:sp>
        <p:sp>
          <p:nvSpPr>
            <p:cNvPr id="568366" name="Rectangle 46"/>
            <p:cNvSpPr>
              <a:spLocks noChangeArrowheads="1"/>
            </p:cNvSpPr>
            <p:nvPr/>
          </p:nvSpPr>
          <p:spPr bwMode="auto">
            <a:xfrm>
              <a:off x="1584" y="3072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???</a:t>
              </a:r>
            </a:p>
          </p:txBody>
        </p:sp>
        <p:sp>
          <p:nvSpPr>
            <p:cNvPr id="568367" name="Rectangle 47"/>
            <p:cNvSpPr>
              <a:spLocks noChangeArrowheads="1"/>
            </p:cNvSpPr>
            <p:nvPr/>
          </p:nvSpPr>
          <p:spPr bwMode="auto">
            <a:xfrm>
              <a:off x="1584" y="3360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???</a:t>
              </a:r>
            </a:p>
          </p:txBody>
        </p:sp>
        <p:sp>
          <p:nvSpPr>
            <p:cNvPr id="568368" name="Rectangle 48"/>
            <p:cNvSpPr>
              <a:spLocks noChangeArrowheads="1"/>
            </p:cNvSpPr>
            <p:nvPr/>
          </p:nvSpPr>
          <p:spPr bwMode="auto">
            <a:xfrm>
              <a:off x="1584" y="364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???</a:t>
              </a:r>
            </a:p>
          </p:txBody>
        </p:sp>
      </p:grpSp>
      <p:grpSp>
        <p:nvGrpSpPr>
          <p:cNvPr id="568374" name="Group 54"/>
          <p:cNvGrpSpPr>
            <a:grpSpLocks/>
          </p:cNvGrpSpPr>
          <p:nvPr/>
        </p:nvGrpSpPr>
        <p:grpSpPr bwMode="auto">
          <a:xfrm>
            <a:off x="838200" y="2667000"/>
            <a:ext cx="2286000" cy="990600"/>
            <a:chOff x="528" y="1680"/>
            <a:chExt cx="1440" cy="624"/>
          </a:xfrm>
        </p:grpSpPr>
        <p:sp>
          <p:nvSpPr>
            <p:cNvPr id="568371" name="Rectangle 51"/>
            <p:cNvSpPr>
              <a:spLocks noChangeArrowheads="1"/>
            </p:cNvSpPr>
            <p:nvPr/>
          </p:nvSpPr>
          <p:spPr bwMode="auto">
            <a:xfrm>
              <a:off x="528" y="1680"/>
              <a:ext cx="1440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45720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</a:rPr>
                <a:t> Input to Algorithm:</a:t>
              </a:r>
            </a:p>
          </p:txBody>
        </p:sp>
        <p:sp>
          <p:nvSpPr>
            <p:cNvPr id="568372" name="Rectangle 52"/>
            <p:cNvSpPr>
              <a:spLocks noChangeArrowheads="1"/>
            </p:cNvSpPr>
            <p:nvPr/>
          </p:nvSpPr>
          <p:spPr bwMode="auto">
            <a:xfrm>
              <a:off x="528" y="1923"/>
              <a:ext cx="1440" cy="381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  <a:latin typeface="Courier New" pitchFamily="1" charset="0"/>
                </a:rPr>
                <a:t>30, 2201, 2861</a:t>
              </a:r>
            </a:p>
          </p:txBody>
        </p:sp>
      </p:grpSp>
      <p:sp>
        <p:nvSpPr>
          <p:cNvPr id="568373" name="AutoShape 53"/>
          <p:cNvSpPr>
            <a:spLocks noChangeArrowheads="1"/>
          </p:cNvSpPr>
          <p:nvPr/>
        </p:nvSpPr>
        <p:spPr bwMode="auto">
          <a:xfrm>
            <a:off x="3349625" y="2819400"/>
            <a:ext cx="1450975" cy="676275"/>
          </a:xfrm>
          <a:prstGeom prst="rightArrow">
            <a:avLst>
              <a:gd name="adj1" fmla="val 50000"/>
              <a:gd name="adj2" fmla="val 53638"/>
            </a:avLst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lIns="182562" tIns="46038" rIns="182562" bIns="46038" anchorCtr="1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0000CC"/>
                </a:solidFill>
              </a:rPr>
              <a:t>Algorithm</a:t>
            </a:r>
          </a:p>
        </p:txBody>
      </p:sp>
      <p:sp>
        <p:nvSpPr>
          <p:cNvPr id="568377" name="AutoShape 57"/>
          <p:cNvSpPr>
            <a:spLocks noChangeArrowheads="1"/>
          </p:cNvSpPr>
          <p:nvPr/>
        </p:nvSpPr>
        <p:spPr bwMode="auto">
          <a:xfrm>
            <a:off x="5867400" y="4419600"/>
            <a:ext cx="2743200" cy="1447800"/>
          </a:xfrm>
          <a:prstGeom prst="leftArrowCallout">
            <a:avLst>
              <a:gd name="adj1" fmla="val 13889"/>
              <a:gd name="adj2" fmla="val 11403"/>
              <a:gd name="adj3" fmla="val 30500"/>
              <a:gd name="adj4" fmla="val 66667"/>
            </a:avLst>
          </a:prstGeom>
          <a:solidFill>
            <a:srgbClr val="FFFFC8"/>
          </a:solidFill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r>
              <a:rPr lang="en-US" sz="2000" b="1" i="1">
                <a:solidFill>
                  <a:srgbClr val="FF3300"/>
                </a:solidFill>
              </a:rPr>
              <a:t>Our abstract</a:t>
            </a:r>
          </a:p>
          <a:p>
            <a:r>
              <a:rPr lang="en-US" sz="2000" b="1" i="1">
                <a:solidFill>
                  <a:srgbClr val="FF3300"/>
                </a:solidFill>
              </a:rPr>
              <a:t>model of </a:t>
            </a:r>
          </a:p>
          <a:p>
            <a:r>
              <a:rPr lang="en-US" sz="2000" b="1" i="1">
                <a:solidFill>
                  <a:srgbClr val="FF3300"/>
                </a:solidFill>
              </a:rPr>
              <a:t>the computer</a:t>
            </a:r>
          </a:p>
        </p:txBody>
      </p:sp>
      <p:grpSp>
        <p:nvGrpSpPr>
          <p:cNvPr id="568381" name="Group 61"/>
          <p:cNvGrpSpPr>
            <a:grpSpLocks/>
          </p:cNvGrpSpPr>
          <p:nvPr/>
        </p:nvGrpSpPr>
        <p:grpSpPr bwMode="auto">
          <a:xfrm>
            <a:off x="4953000" y="2667000"/>
            <a:ext cx="2286000" cy="990600"/>
            <a:chOff x="528" y="1680"/>
            <a:chExt cx="1440" cy="624"/>
          </a:xfrm>
        </p:grpSpPr>
        <p:sp>
          <p:nvSpPr>
            <p:cNvPr id="568382" name="Rectangle 62"/>
            <p:cNvSpPr>
              <a:spLocks noChangeArrowheads="1"/>
            </p:cNvSpPr>
            <p:nvPr/>
          </p:nvSpPr>
          <p:spPr bwMode="auto">
            <a:xfrm>
              <a:off x="528" y="1680"/>
              <a:ext cx="1440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45720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</a:rPr>
                <a:t> Output of Algorithm:</a:t>
              </a:r>
            </a:p>
          </p:txBody>
        </p:sp>
        <p:sp>
          <p:nvSpPr>
            <p:cNvPr id="568383" name="Rectangle 63"/>
            <p:cNvSpPr>
              <a:spLocks noChangeArrowheads="1"/>
            </p:cNvSpPr>
            <p:nvPr/>
          </p:nvSpPr>
          <p:spPr bwMode="auto">
            <a:xfrm>
              <a:off x="528" y="1923"/>
              <a:ext cx="1440" cy="381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  <a:latin typeface="Courier New" pitchFamily="1" charset="0"/>
                </a:rPr>
                <a:t>???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8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8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68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68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8373" grpId="0" animBg="1"/>
      <p:bldP spid="56837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Tracing the “State of the Algorithm”</a:t>
            </a:r>
          </a:p>
        </p:txBody>
      </p:sp>
      <p:sp>
        <p:nvSpPr>
          <p:cNvPr id="571395" name="AutoShape 3"/>
          <p:cNvSpPr>
            <a:spLocks noChangeArrowheads="1"/>
          </p:cNvSpPr>
          <p:nvPr/>
        </p:nvSpPr>
        <p:spPr bwMode="auto">
          <a:xfrm>
            <a:off x="615950" y="990600"/>
            <a:ext cx="5624513" cy="1531938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rgbClr val="000099"/>
            </a:solidFill>
            <a:round/>
            <a:headEnd/>
            <a:tailEnd/>
          </a:ln>
          <a:effectLst/>
        </p:spPr>
        <p:txBody>
          <a:bodyPr lIns="182880" tIns="46038" rIns="45720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b="1" u="sng">
                <a:solidFill>
                  <a:srgbClr val="FF3300"/>
                </a:solidFill>
                <a:latin typeface="Courier New" pitchFamily="1" charset="0"/>
              </a:rPr>
              <a:t>ALGORITHM Avg-MPG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1. </a:t>
            </a:r>
            <a:r>
              <a:rPr lang="en-US" sz="1400" b="1">
                <a:latin typeface="Courier New" pitchFamily="1" charset="0"/>
              </a:rPr>
              <a:t>Get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values for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GasUsed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StartMiles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EndMiles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;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2. </a:t>
            </a:r>
            <a:r>
              <a:rPr lang="en-US" sz="1400" b="1">
                <a:latin typeface="Courier New" pitchFamily="1" charset="0"/>
              </a:rPr>
              <a:t>Let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Distance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be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(EndMiles – StartMiles)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; 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3. </a:t>
            </a:r>
            <a:r>
              <a:rPr lang="en-US" sz="1400" b="1">
                <a:latin typeface="Courier New" pitchFamily="1" charset="0"/>
              </a:rPr>
              <a:t>Let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Average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be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Distance / GasUsed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; 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4. </a:t>
            </a:r>
            <a:r>
              <a:rPr lang="en-US" sz="1400" b="1">
                <a:latin typeface="Courier New" pitchFamily="1" charset="0"/>
              </a:rPr>
              <a:t>Print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the value of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Average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5. </a:t>
            </a:r>
            <a:r>
              <a:rPr lang="en-US" sz="1400" b="1">
                <a:latin typeface="Courier New" pitchFamily="1" charset="0"/>
              </a:rPr>
              <a:t>Stop</a:t>
            </a:r>
            <a:endParaRPr lang="en-US" sz="1200" b="1">
              <a:latin typeface="Courier New" pitchFamily="1" charset="0"/>
            </a:endParaRPr>
          </a:p>
        </p:txBody>
      </p:sp>
      <p:grpSp>
        <p:nvGrpSpPr>
          <p:cNvPr id="571396" name="Group 4"/>
          <p:cNvGrpSpPr>
            <a:grpSpLocks/>
          </p:cNvGrpSpPr>
          <p:nvPr/>
        </p:nvGrpSpPr>
        <p:grpSpPr bwMode="auto">
          <a:xfrm>
            <a:off x="838200" y="3810000"/>
            <a:ext cx="4800600" cy="2514600"/>
            <a:chOff x="672" y="2400"/>
            <a:chExt cx="3024" cy="1584"/>
          </a:xfrm>
        </p:grpSpPr>
        <p:sp>
          <p:nvSpPr>
            <p:cNvPr id="571397" name="Rectangle 5"/>
            <p:cNvSpPr>
              <a:spLocks noChangeArrowheads="1"/>
            </p:cNvSpPr>
            <p:nvPr/>
          </p:nvSpPr>
          <p:spPr bwMode="auto">
            <a:xfrm>
              <a:off x="672" y="2400"/>
              <a:ext cx="3024" cy="158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1398" name="Rectangle 6"/>
            <p:cNvSpPr>
              <a:spLocks noChangeArrowheads="1"/>
            </p:cNvSpPr>
            <p:nvPr/>
          </p:nvSpPr>
          <p:spPr bwMode="auto">
            <a:xfrm>
              <a:off x="672" y="2496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GasUsed</a:t>
              </a:r>
            </a:p>
          </p:txBody>
        </p:sp>
        <p:sp>
          <p:nvSpPr>
            <p:cNvPr id="571399" name="Rectangle 7"/>
            <p:cNvSpPr>
              <a:spLocks noChangeArrowheads="1"/>
            </p:cNvSpPr>
            <p:nvPr/>
          </p:nvSpPr>
          <p:spPr bwMode="auto">
            <a:xfrm>
              <a:off x="1584" y="2496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30</a:t>
              </a:r>
            </a:p>
          </p:txBody>
        </p:sp>
        <p:sp>
          <p:nvSpPr>
            <p:cNvPr id="571400" name="Rectangle 8"/>
            <p:cNvSpPr>
              <a:spLocks noChangeArrowheads="1"/>
            </p:cNvSpPr>
            <p:nvPr/>
          </p:nvSpPr>
          <p:spPr bwMode="auto">
            <a:xfrm>
              <a:off x="2256" y="2640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1. </a:t>
              </a:r>
            </a:p>
          </p:txBody>
        </p:sp>
        <p:sp>
          <p:nvSpPr>
            <p:cNvPr id="571401" name="Text Box 9"/>
            <p:cNvSpPr txBox="1">
              <a:spLocks noChangeArrowheads="1"/>
            </p:cNvSpPr>
            <p:nvPr/>
          </p:nvSpPr>
          <p:spPr bwMode="auto">
            <a:xfrm>
              <a:off x="2736" y="3456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571402" name="Rectangle 10"/>
            <p:cNvSpPr>
              <a:spLocks noChangeArrowheads="1"/>
            </p:cNvSpPr>
            <p:nvPr/>
          </p:nvSpPr>
          <p:spPr bwMode="auto">
            <a:xfrm>
              <a:off x="672" y="2793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StartMiles</a:t>
              </a:r>
            </a:p>
          </p:txBody>
        </p:sp>
        <p:sp>
          <p:nvSpPr>
            <p:cNvPr id="571403" name="Rectangle 11"/>
            <p:cNvSpPr>
              <a:spLocks noChangeArrowheads="1"/>
            </p:cNvSpPr>
            <p:nvPr/>
          </p:nvSpPr>
          <p:spPr bwMode="auto">
            <a:xfrm>
              <a:off x="672" y="3081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EndMiles</a:t>
              </a:r>
            </a:p>
          </p:txBody>
        </p:sp>
        <p:sp>
          <p:nvSpPr>
            <p:cNvPr id="571404" name="Rectangle 12"/>
            <p:cNvSpPr>
              <a:spLocks noChangeArrowheads="1"/>
            </p:cNvSpPr>
            <p:nvPr/>
          </p:nvSpPr>
          <p:spPr bwMode="auto">
            <a:xfrm>
              <a:off x="672" y="3369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Distance</a:t>
              </a:r>
            </a:p>
          </p:txBody>
        </p:sp>
        <p:sp>
          <p:nvSpPr>
            <p:cNvPr id="571405" name="Rectangle 13"/>
            <p:cNvSpPr>
              <a:spLocks noChangeArrowheads="1"/>
            </p:cNvSpPr>
            <p:nvPr/>
          </p:nvSpPr>
          <p:spPr bwMode="auto">
            <a:xfrm>
              <a:off x="672" y="3657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Average</a:t>
              </a:r>
            </a:p>
          </p:txBody>
        </p:sp>
        <p:sp>
          <p:nvSpPr>
            <p:cNvPr id="571406" name="Rectangle 14"/>
            <p:cNvSpPr>
              <a:spLocks noChangeArrowheads="1"/>
            </p:cNvSpPr>
            <p:nvPr/>
          </p:nvSpPr>
          <p:spPr bwMode="auto">
            <a:xfrm>
              <a:off x="1584" y="2784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2201</a:t>
              </a:r>
            </a:p>
          </p:txBody>
        </p:sp>
        <p:sp>
          <p:nvSpPr>
            <p:cNvPr id="571407" name="Rectangle 15"/>
            <p:cNvSpPr>
              <a:spLocks noChangeArrowheads="1"/>
            </p:cNvSpPr>
            <p:nvPr/>
          </p:nvSpPr>
          <p:spPr bwMode="auto">
            <a:xfrm>
              <a:off x="1584" y="3072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2861</a:t>
              </a:r>
            </a:p>
          </p:txBody>
        </p:sp>
        <p:sp>
          <p:nvSpPr>
            <p:cNvPr id="571408" name="Rectangle 16"/>
            <p:cNvSpPr>
              <a:spLocks noChangeArrowheads="1"/>
            </p:cNvSpPr>
            <p:nvPr/>
          </p:nvSpPr>
          <p:spPr bwMode="auto">
            <a:xfrm>
              <a:off x="1584" y="3360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???</a:t>
              </a:r>
            </a:p>
          </p:txBody>
        </p:sp>
        <p:sp>
          <p:nvSpPr>
            <p:cNvPr id="571409" name="Rectangle 17"/>
            <p:cNvSpPr>
              <a:spLocks noChangeArrowheads="1"/>
            </p:cNvSpPr>
            <p:nvPr/>
          </p:nvSpPr>
          <p:spPr bwMode="auto">
            <a:xfrm>
              <a:off x="1584" y="364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???</a:t>
              </a:r>
            </a:p>
          </p:txBody>
        </p:sp>
      </p:grpSp>
      <p:grpSp>
        <p:nvGrpSpPr>
          <p:cNvPr id="571410" name="Group 18"/>
          <p:cNvGrpSpPr>
            <a:grpSpLocks/>
          </p:cNvGrpSpPr>
          <p:nvPr/>
        </p:nvGrpSpPr>
        <p:grpSpPr bwMode="auto">
          <a:xfrm>
            <a:off x="838200" y="2667000"/>
            <a:ext cx="2286000" cy="990600"/>
            <a:chOff x="528" y="1680"/>
            <a:chExt cx="1440" cy="624"/>
          </a:xfrm>
        </p:grpSpPr>
        <p:sp>
          <p:nvSpPr>
            <p:cNvPr id="571411" name="Rectangle 19"/>
            <p:cNvSpPr>
              <a:spLocks noChangeArrowheads="1"/>
            </p:cNvSpPr>
            <p:nvPr/>
          </p:nvSpPr>
          <p:spPr bwMode="auto">
            <a:xfrm>
              <a:off x="528" y="1680"/>
              <a:ext cx="1440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45720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</a:rPr>
                <a:t> Input to Algorithm:</a:t>
              </a:r>
            </a:p>
          </p:txBody>
        </p:sp>
        <p:sp>
          <p:nvSpPr>
            <p:cNvPr id="571412" name="Rectangle 20"/>
            <p:cNvSpPr>
              <a:spLocks noChangeArrowheads="1"/>
            </p:cNvSpPr>
            <p:nvPr/>
          </p:nvSpPr>
          <p:spPr bwMode="auto">
            <a:xfrm>
              <a:off x="528" y="1923"/>
              <a:ext cx="1440" cy="381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  <a:latin typeface="Courier New" pitchFamily="1" charset="0"/>
                </a:rPr>
                <a:t>30, 2201, 2861</a:t>
              </a:r>
            </a:p>
          </p:txBody>
        </p:sp>
      </p:grpSp>
      <p:sp>
        <p:nvSpPr>
          <p:cNvPr id="571413" name="AutoShape 21"/>
          <p:cNvSpPr>
            <a:spLocks noChangeArrowheads="1"/>
          </p:cNvSpPr>
          <p:nvPr/>
        </p:nvSpPr>
        <p:spPr bwMode="auto">
          <a:xfrm>
            <a:off x="3349625" y="2819400"/>
            <a:ext cx="1450975" cy="676275"/>
          </a:xfrm>
          <a:prstGeom prst="rightArrow">
            <a:avLst>
              <a:gd name="adj1" fmla="val 50000"/>
              <a:gd name="adj2" fmla="val 53638"/>
            </a:avLst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lIns="182562" tIns="46038" rIns="182562" bIns="46038" anchorCtr="1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0000CC"/>
                </a:solidFill>
              </a:rPr>
              <a:t>Algorithm</a:t>
            </a:r>
          </a:p>
        </p:txBody>
      </p:sp>
      <p:sp>
        <p:nvSpPr>
          <p:cNvPr id="571414" name="AutoShape 22"/>
          <p:cNvSpPr>
            <a:spLocks noChangeArrowheads="1"/>
          </p:cNvSpPr>
          <p:nvPr/>
        </p:nvSpPr>
        <p:spPr bwMode="auto">
          <a:xfrm>
            <a:off x="5867400" y="4419600"/>
            <a:ext cx="2743200" cy="1447800"/>
          </a:xfrm>
          <a:prstGeom prst="leftArrowCallout">
            <a:avLst>
              <a:gd name="adj1" fmla="val 13889"/>
              <a:gd name="adj2" fmla="val 11403"/>
              <a:gd name="adj3" fmla="val 30500"/>
              <a:gd name="adj4" fmla="val 66667"/>
            </a:avLst>
          </a:prstGeom>
          <a:solidFill>
            <a:srgbClr val="FFFFC8"/>
          </a:solidFill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r>
              <a:rPr lang="en-US" sz="2000" b="1" i="1">
                <a:solidFill>
                  <a:srgbClr val="FF3300"/>
                </a:solidFill>
              </a:rPr>
              <a:t>Our abstract</a:t>
            </a:r>
          </a:p>
          <a:p>
            <a:r>
              <a:rPr lang="en-US" sz="2000" b="1" i="1">
                <a:solidFill>
                  <a:srgbClr val="FF3300"/>
                </a:solidFill>
              </a:rPr>
              <a:t>model of </a:t>
            </a:r>
          </a:p>
          <a:p>
            <a:r>
              <a:rPr lang="en-US" sz="2000" b="1" i="1">
                <a:solidFill>
                  <a:srgbClr val="FF3300"/>
                </a:solidFill>
              </a:rPr>
              <a:t>the computer</a:t>
            </a:r>
          </a:p>
        </p:txBody>
      </p:sp>
      <p:sp>
        <p:nvSpPr>
          <p:cNvPr id="571415" name="AutoShape 23"/>
          <p:cNvSpPr>
            <a:spLocks noChangeArrowheads="1"/>
          </p:cNvSpPr>
          <p:nvPr/>
        </p:nvSpPr>
        <p:spPr bwMode="auto">
          <a:xfrm>
            <a:off x="381000" y="12954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71416" name="Group 24"/>
          <p:cNvGrpSpPr>
            <a:grpSpLocks/>
          </p:cNvGrpSpPr>
          <p:nvPr/>
        </p:nvGrpSpPr>
        <p:grpSpPr bwMode="auto">
          <a:xfrm>
            <a:off x="4953000" y="2667000"/>
            <a:ext cx="2286000" cy="990600"/>
            <a:chOff x="528" y="1680"/>
            <a:chExt cx="1440" cy="624"/>
          </a:xfrm>
        </p:grpSpPr>
        <p:sp>
          <p:nvSpPr>
            <p:cNvPr id="571417" name="Rectangle 25"/>
            <p:cNvSpPr>
              <a:spLocks noChangeArrowheads="1"/>
            </p:cNvSpPr>
            <p:nvPr/>
          </p:nvSpPr>
          <p:spPr bwMode="auto">
            <a:xfrm>
              <a:off x="528" y="1680"/>
              <a:ext cx="1440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45720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</a:rPr>
                <a:t> Output of Algorithm:</a:t>
              </a:r>
            </a:p>
          </p:txBody>
        </p:sp>
        <p:sp>
          <p:nvSpPr>
            <p:cNvPr id="571418" name="Rectangle 26"/>
            <p:cNvSpPr>
              <a:spLocks noChangeArrowheads="1"/>
            </p:cNvSpPr>
            <p:nvPr/>
          </p:nvSpPr>
          <p:spPr bwMode="auto">
            <a:xfrm>
              <a:off x="528" y="1923"/>
              <a:ext cx="1440" cy="381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  <a:latin typeface="Courier New" pitchFamily="1" charset="0"/>
                </a:rPr>
                <a:t>???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Tracing the “State of the Algorithm”</a:t>
            </a:r>
          </a:p>
        </p:txBody>
      </p:sp>
      <p:sp>
        <p:nvSpPr>
          <p:cNvPr id="573443" name="AutoShape 3"/>
          <p:cNvSpPr>
            <a:spLocks noChangeArrowheads="1"/>
          </p:cNvSpPr>
          <p:nvPr/>
        </p:nvSpPr>
        <p:spPr bwMode="auto">
          <a:xfrm>
            <a:off x="615950" y="990600"/>
            <a:ext cx="5624513" cy="1531938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rgbClr val="000099"/>
            </a:solidFill>
            <a:round/>
            <a:headEnd/>
            <a:tailEnd/>
          </a:ln>
          <a:effectLst/>
        </p:spPr>
        <p:txBody>
          <a:bodyPr lIns="182880" tIns="46038" rIns="45720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b="1" u="sng">
                <a:solidFill>
                  <a:srgbClr val="FF3300"/>
                </a:solidFill>
                <a:latin typeface="Courier New" pitchFamily="1" charset="0"/>
              </a:rPr>
              <a:t>ALGORITHM Ave-MPG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1. </a:t>
            </a:r>
            <a:r>
              <a:rPr lang="en-US" sz="1400" b="1">
                <a:latin typeface="Courier New" pitchFamily="1" charset="0"/>
              </a:rPr>
              <a:t>Get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values for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GasUsed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StartMiles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EndMiles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;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2. </a:t>
            </a:r>
            <a:r>
              <a:rPr lang="en-US" sz="1400" b="1">
                <a:latin typeface="Courier New" pitchFamily="1" charset="0"/>
              </a:rPr>
              <a:t>Let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Distance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be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(EndMiles – StartMiles)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; 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3. </a:t>
            </a:r>
            <a:r>
              <a:rPr lang="en-US" sz="1400" b="1">
                <a:latin typeface="Courier New" pitchFamily="1" charset="0"/>
              </a:rPr>
              <a:t>Let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Average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be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Distance / GasUsed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; 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4. </a:t>
            </a:r>
            <a:r>
              <a:rPr lang="en-US" sz="1400" b="1">
                <a:latin typeface="Courier New" pitchFamily="1" charset="0"/>
              </a:rPr>
              <a:t>Print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the value of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Average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5. </a:t>
            </a:r>
            <a:r>
              <a:rPr lang="en-US" sz="1400" b="1">
                <a:latin typeface="Courier New" pitchFamily="1" charset="0"/>
              </a:rPr>
              <a:t>Stop</a:t>
            </a:r>
            <a:endParaRPr lang="en-US" sz="1200" b="1">
              <a:latin typeface="Courier New" pitchFamily="1" charset="0"/>
            </a:endParaRPr>
          </a:p>
        </p:txBody>
      </p:sp>
      <p:grpSp>
        <p:nvGrpSpPr>
          <p:cNvPr id="573444" name="Group 4"/>
          <p:cNvGrpSpPr>
            <a:grpSpLocks/>
          </p:cNvGrpSpPr>
          <p:nvPr/>
        </p:nvGrpSpPr>
        <p:grpSpPr bwMode="auto">
          <a:xfrm>
            <a:off x="838200" y="3810000"/>
            <a:ext cx="4800600" cy="2514600"/>
            <a:chOff x="672" y="2400"/>
            <a:chExt cx="3024" cy="1584"/>
          </a:xfrm>
        </p:grpSpPr>
        <p:sp>
          <p:nvSpPr>
            <p:cNvPr id="573445" name="Rectangle 5"/>
            <p:cNvSpPr>
              <a:spLocks noChangeArrowheads="1"/>
            </p:cNvSpPr>
            <p:nvPr/>
          </p:nvSpPr>
          <p:spPr bwMode="auto">
            <a:xfrm>
              <a:off x="672" y="2400"/>
              <a:ext cx="3024" cy="158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3446" name="Rectangle 6"/>
            <p:cNvSpPr>
              <a:spLocks noChangeArrowheads="1"/>
            </p:cNvSpPr>
            <p:nvPr/>
          </p:nvSpPr>
          <p:spPr bwMode="auto">
            <a:xfrm>
              <a:off x="672" y="2496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GasUsed</a:t>
              </a:r>
            </a:p>
          </p:txBody>
        </p:sp>
        <p:sp>
          <p:nvSpPr>
            <p:cNvPr id="573447" name="Rectangle 7"/>
            <p:cNvSpPr>
              <a:spLocks noChangeArrowheads="1"/>
            </p:cNvSpPr>
            <p:nvPr/>
          </p:nvSpPr>
          <p:spPr bwMode="auto">
            <a:xfrm>
              <a:off x="1584" y="249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30</a:t>
              </a:r>
            </a:p>
          </p:txBody>
        </p:sp>
        <p:sp>
          <p:nvSpPr>
            <p:cNvPr id="573448" name="Rectangle 8"/>
            <p:cNvSpPr>
              <a:spLocks noChangeArrowheads="1"/>
            </p:cNvSpPr>
            <p:nvPr/>
          </p:nvSpPr>
          <p:spPr bwMode="auto">
            <a:xfrm>
              <a:off x="2256" y="2640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2.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(2861 – 2201)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= 660</a:t>
              </a:r>
            </a:p>
          </p:txBody>
        </p:sp>
        <p:sp>
          <p:nvSpPr>
            <p:cNvPr id="573449" name="Text Box 9"/>
            <p:cNvSpPr txBox="1">
              <a:spLocks noChangeArrowheads="1"/>
            </p:cNvSpPr>
            <p:nvPr/>
          </p:nvSpPr>
          <p:spPr bwMode="auto">
            <a:xfrm>
              <a:off x="2736" y="3456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573450" name="Rectangle 10"/>
            <p:cNvSpPr>
              <a:spLocks noChangeArrowheads="1"/>
            </p:cNvSpPr>
            <p:nvPr/>
          </p:nvSpPr>
          <p:spPr bwMode="auto">
            <a:xfrm>
              <a:off x="672" y="2793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StartMiles</a:t>
              </a:r>
            </a:p>
          </p:txBody>
        </p:sp>
        <p:sp>
          <p:nvSpPr>
            <p:cNvPr id="573451" name="Rectangle 11"/>
            <p:cNvSpPr>
              <a:spLocks noChangeArrowheads="1"/>
            </p:cNvSpPr>
            <p:nvPr/>
          </p:nvSpPr>
          <p:spPr bwMode="auto">
            <a:xfrm>
              <a:off x="672" y="3081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EndMiles</a:t>
              </a:r>
            </a:p>
          </p:txBody>
        </p:sp>
        <p:sp>
          <p:nvSpPr>
            <p:cNvPr id="573452" name="Rectangle 12"/>
            <p:cNvSpPr>
              <a:spLocks noChangeArrowheads="1"/>
            </p:cNvSpPr>
            <p:nvPr/>
          </p:nvSpPr>
          <p:spPr bwMode="auto">
            <a:xfrm>
              <a:off x="672" y="3369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Distance</a:t>
              </a:r>
            </a:p>
          </p:txBody>
        </p:sp>
        <p:sp>
          <p:nvSpPr>
            <p:cNvPr id="573453" name="Rectangle 13"/>
            <p:cNvSpPr>
              <a:spLocks noChangeArrowheads="1"/>
            </p:cNvSpPr>
            <p:nvPr/>
          </p:nvSpPr>
          <p:spPr bwMode="auto">
            <a:xfrm>
              <a:off x="672" y="3657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Average</a:t>
              </a:r>
            </a:p>
          </p:txBody>
        </p:sp>
        <p:sp>
          <p:nvSpPr>
            <p:cNvPr id="573454" name="Rectangle 14"/>
            <p:cNvSpPr>
              <a:spLocks noChangeArrowheads="1"/>
            </p:cNvSpPr>
            <p:nvPr/>
          </p:nvSpPr>
          <p:spPr bwMode="auto">
            <a:xfrm>
              <a:off x="1584" y="2784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2201</a:t>
              </a:r>
            </a:p>
          </p:txBody>
        </p:sp>
        <p:sp>
          <p:nvSpPr>
            <p:cNvPr id="573455" name="Rectangle 15"/>
            <p:cNvSpPr>
              <a:spLocks noChangeArrowheads="1"/>
            </p:cNvSpPr>
            <p:nvPr/>
          </p:nvSpPr>
          <p:spPr bwMode="auto">
            <a:xfrm>
              <a:off x="1584" y="3072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2861</a:t>
              </a:r>
            </a:p>
          </p:txBody>
        </p:sp>
        <p:sp>
          <p:nvSpPr>
            <p:cNvPr id="573456" name="Rectangle 16"/>
            <p:cNvSpPr>
              <a:spLocks noChangeArrowheads="1"/>
            </p:cNvSpPr>
            <p:nvPr/>
          </p:nvSpPr>
          <p:spPr bwMode="auto">
            <a:xfrm>
              <a:off x="1584" y="3360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660</a:t>
              </a:r>
            </a:p>
          </p:txBody>
        </p:sp>
        <p:sp>
          <p:nvSpPr>
            <p:cNvPr id="573457" name="Rectangle 17"/>
            <p:cNvSpPr>
              <a:spLocks noChangeArrowheads="1"/>
            </p:cNvSpPr>
            <p:nvPr/>
          </p:nvSpPr>
          <p:spPr bwMode="auto">
            <a:xfrm>
              <a:off x="1584" y="364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???</a:t>
              </a:r>
            </a:p>
          </p:txBody>
        </p:sp>
      </p:grpSp>
      <p:grpSp>
        <p:nvGrpSpPr>
          <p:cNvPr id="573458" name="Group 18"/>
          <p:cNvGrpSpPr>
            <a:grpSpLocks/>
          </p:cNvGrpSpPr>
          <p:nvPr/>
        </p:nvGrpSpPr>
        <p:grpSpPr bwMode="auto">
          <a:xfrm>
            <a:off x="838200" y="2667000"/>
            <a:ext cx="2286000" cy="990600"/>
            <a:chOff x="528" y="1680"/>
            <a:chExt cx="1440" cy="624"/>
          </a:xfrm>
        </p:grpSpPr>
        <p:sp>
          <p:nvSpPr>
            <p:cNvPr id="573459" name="Rectangle 19"/>
            <p:cNvSpPr>
              <a:spLocks noChangeArrowheads="1"/>
            </p:cNvSpPr>
            <p:nvPr/>
          </p:nvSpPr>
          <p:spPr bwMode="auto">
            <a:xfrm>
              <a:off x="528" y="1680"/>
              <a:ext cx="1440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45720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</a:rPr>
                <a:t> Input to Algorithm:</a:t>
              </a:r>
            </a:p>
          </p:txBody>
        </p:sp>
        <p:sp>
          <p:nvSpPr>
            <p:cNvPr id="573460" name="Rectangle 20"/>
            <p:cNvSpPr>
              <a:spLocks noChangeArrowheads="1"/>
            </p:cNvSpPr>
            <p:nvPr/>
          </p:nvSpPr>
          <p:spPr bwMode="auto">
            <a:xfrm>
              <a:off x="528" y="1923"/>
              <a:ext cx="1440" cy="381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  <a:latin typeface="Courier New" pitchFamily="1" charset="0"/>
                </a:rPr>
                <a:t>30, 2201, 2861</a:t>
              </a:r>
            </a:p>
          </p:txBody>
        </p:sp>
      </p:grpSp>
      <p:sp>
        <p:nvSpPr>
          <p:cNvPr id="573461" name="AutoShape 21"/>
          <p:cNvSpPr>
            <a:spLocks noChangeArrowheads="1"/>
          </p:cNvSpPr>
          <p:nvPr/>
        </p:nvSpPr>
        <p:spPr bwMode="auto">
          <a:xfrm>
            <a:off x="3349625" y="2819400"/>
            <a:ext cx="1450975" cy="676275"/>
          </a:xfrm>
          <a:prstGeom prst="rightArrow">
            <a:avLst>
              <a:gd name="adj1" fmla="val 50000"/>
              <a:gd name="adj2" fmla="val 53638"/>
            </a:avLst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lIns="182562" tIns="46038" rIns="182562" bIns="46038" anchorCtr="1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0000CC"/>
                </a:solidFill>
              </a:rPr>
              <a:t>Algorithm</a:t>
            </a:r>
          </a:p>
        </p:txBody>
      </p:sp>
      <p:sp>
        <p:nvSpPr>
          <p:cNvPr id="573462" name="AutoShape 22"/>
          <p:cNvSpPr>
            <a:spLocks noChangeArrowheads="1"/>
          </p:cNvSpPr>
          <p:nvPr/>
        </p:nvSpPr>
        <p:spPr bwMode="auto">
          <a:xfrm>
            <a:off x="5867400" y="4419600"/>
            <a:ext cx="2743200" cy="1447800"/>
          </a:xfrm>
          <a:prstGeom prst="leftArrowCallout">
            <a:avLst>
              <a:gd name="adj1" fmla="val 13889"/>
              <a:gd name="adj2" fmla="val 11403"/>
              <a:gd name="adj3" fmla="val 30500"/>
              <a:gd name="adj4" fmla="val 66667"/>
            </a:avLst>
          </a:prstGeom>
          <a:solidFill>
            <a:srgbClr val="FFFFC8"/>
          </a:solidFill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r>
              <a:rPr lang="en-US" sz="2000" b="1" i="1">
                <a:solidFill>
                  <a:srgbClr val="FF3300"/>
                </a:solidFill>
              </a:rPr>
              <a:t>Our abstract</a:t>
            </a:r>
          </a:p>
          <a:p>
            <a:r>
              <a:rPr lang="en-US" sz="2000" b="1" i="1">
                <a:solidFill>
                  <a:srgbClr val="FF3300"/>
                </a:solidFill>
              </a:rPr>
              <a:t>model of </a:t>
            </a:r>
          </a:p>
          <a:p>
            <a:r>
              <a:rPr lang="en-US" sz="2000" b="1" i="1">
                <a:solidFill>
                  <a:srgbClr val="FF3300"/>
                </a:solidFill>
              </a:rPr>
              <a:t>the computer</a:t>
            </a:r>
          </a:p>
        </p:txBody>
      </p:sp>
      <p:grpSp>
        <p:nvGrpSpPr>
          <p:cNvPr id="573463" name="Group 23"/>
          <p:cNvGrpSpPr>
            <a:grpSpLocks/>
          </p:cNvGrpSpPr>
          <p:nvPr/>
        </p:nvGrpSpPr>
        <p:grpSpPr bwMode="auto">
          <a:xfrm>
            <a:off x="4953000" y="2667000"/>
            <a:ext cx="2286000" cy="990600"/>
            <a:chOff x="528" y="1680"/>
            <a:chExt cx="1440" cy="624"/>
          </a:xfrm>
        </p:grpSpPr>
        <p:sp>
          <p:nvSpPr>
            <p:cNvPr id="573464" name="Rectangle 24"/>
            <p:cNvSpPr>
              <a:spLocks noChangeArrowheads="1"/>
            </p:cNvSpPr>
            <p:nvPr/>
          </p:nvSpPr>
          <p:spPr bwMode="auto">
            <a:xfrm>
              <a:off x="528" y="1680"/>
              <a:ext cx="1440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45720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</a:rPr>
                <a:t> Output of Algorithm:</a:t>
              </a:r>
            </a:p>
          </p:txBody>
        </p:sp>
        <p:sp>
          <p:nvSpPr>
            <p:cNvPr id="573465" name="Rectangle 25"/>
            <p:cNvSpPr>
              <a:spLocks noChangeArrowheads="1"/>
            </p:cNvSpPr>
            <p:nvPr/>
          </p:nvSpPr>
          <p:spPr bwMode="auto">
            <a:xfrm>
              <a:off x="528" y="1923"/>
              <a:ext cx="1440" cy="381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  <a:latin typeface="Courier New" pitchFamily="1" charset="0"/>
                </a:rPr>
                <a:t>???</a:t>
              </a:r>
            </a:p>
          </p:txBody>
        </p:sp>
      </p:grpSp>
      <p:sp>
        <p:nvSpPr>
          <p:cNvPr id="573466" name="AutoShape 26"/>
          <p:cNvSpPr>
            <a:spLocks noChangeArrowheads="1"/>
          </p:cNvSpPr>
          <p:nvPr/>
        </p:nvSpPr>
        <p:spPr bwMode="auto">
          <a:xfrm>
            <a:off x="381000" y="15240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Tracing the “State of the Algorithm”</a:t>
            </a:r>
          </a:p>
        </p:txBody>
      </p:sp>
      <p:sp>
        <p:nvSpPr>
          <p:cNvPr id="574467" name="AutoShape 3"/>
          <p:cNvSpPr>
            <a:spLocks noChangeArrowheads="1"/>
          </p:cNvSpPr>
          <p:nvPr/>
        </p:nvSpPr>
        <p:spPr bwMode="auto">
          <a:xfrm>
            <a:off x="615950" y="990600"/>
            <a:ext cx="5624513" cy="1531938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rgbClr val="000099"/>
            </a:solidFill>
            <a:round/>
            <a:headEnd/>
            <a:tailEnd/>
          </a:ln>
          <a:effectLst/>
        </p:spPr>
        <p:txBody>
          <a:bodyPr lIns="182880" tIns="46038" rIns="45720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b="1" u="sng">
                <a:solidFill>
                  <a:srgbClr val="FF3300"/>
                </a:solidFill>
                <a:latin typeface="Courier New" pitchFamily="1" charset="0"/>
              </a:rPr>
              <a:t>ALGORITHM Avg-MPG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1. </a:t>
            </a:r>
            <a:r>
              <a:rPr lang="en-US" sz="1400" b="1">
                <a:latin typeface="Courier New" pitchFamily="1" charset="0"/>
              </a:rPr>
              <a:t>Get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values for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GasUsed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StartMiles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EndMiles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;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2. </a:t>
            </a:r>
            <a:r>
              <a:rPr lang="en-US" sz="1400" b="1">
                <a:latin typeface="Courier New" pitchFamily="1" charset="0"/>
              </a:rPr>
              <a:t>Let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Distance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be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(EndMiles – StartMiles)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; 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3. </a:t>
            </a:r>
            <a:r>
              <a:rPr lang="en-US" sz="1400" b="1">
                <a:latin typeface="Courier New" pitchFamily="1" charset="0"/>
              </a:rPr>
              <a:t>Let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Average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be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Distance / GasUsed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; 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4. </a:t>
            </a:r>
            <a:r>
              <a:rPr lang="en-US" sz="1400" b="1">
                <a:latin typeface="Courier New" pitchFamily="1" charset="0"/>
              </a:rPr>
              <a:t>Print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the value of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Average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5. </a:t>
            </a:r>
            <a:r>
              <a:rPr lang="en-US" sz="1400" b="1">
                <a:latin typeface="Courier New" pitchFamily="1" charset="0"/>
              </a:rPr>
              <a:t>Stop</a:t>
            </a:r>
            <a:endParaRPr lang="en-US" sz="1200" b="1">
              <a:latin typeface="Courier New" pitchFamily="1" charset="0"/>
            </a:endParaRPr>
          </a:p>
        </p:txBody>
      </p:sp>
      <p:grpSp>
        <p:nvGrpSpPr>
          <p:cNvPr id="574468" name="Group 4"/>
          <p:cNvGrpSpPr>
            <a:grpSpLocks/>
          </p:cNvGrpSpPr>
          <p:nvPr/>
        </p:nvGrpSpPr>
        <p:grpSpPr bwMode="auto">
          <a:xfrm>
            <a:off x="838200" y="3810000"/>
            <a:ext cx="4800600" cy="2514600"/>
            <a:chOff x="672" y="2400"/>
            <a:chExt cx="3024" cy="1584"/>
          </a:xfrm>
        </p:grpSpPr>
        <p:sp>
          <p:nvSpPr>
            <p:cNvPr id="574469" name="Rectangle 5"/>
            <p:cNvSpPr>
              <a:spLocks noChangeArrowheads="1"/>
            </p:cNvSpPr>
            <p:nvPr/>
          </p:nvSpPr>
          <p:spPr bwMode="auto">
            <a:xfrm>
              <a:off x="672" y="2400"/>
              <a:ext cx="3024" cy="158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4470" name="Rectangle 6"/>
            <p:cNvSpPr>
              <a:spLocks noChangeArrowheads="1"/>
            </p:cNvSpPr>
            <p:nvPr/>
          </p:nvSpPr>
          <p:spPr bwMode="auto">
            <a:xfrm>
              <a:off x="672" y="2496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GasUsed</a:t>
              </a:r>
            </a:p>
          </p:txBody>
        </p:sp>
        <p:sp>
          <p:nvSpPr>
            <p:cNvPr id="574471" name="Rectangle 7"/>
            <p:cNvSpPr>
              <a:spLocks noChangeArrowheads="1"/>
            </p:cNvSpPr>
            <p:nvPr/>
          </p:nvSpPr>
          <p:spPr bwMode="auto">
            <a:xfrm>
              <a:off x="1584" y="249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30</a:t>
              </a:r>
            </a:p>
          </p:txBody>
        </p:sp>
        <p:sp>
          <p:nvSpPr>
            <p:cNvPr id="574472" name="Rectangle 8"/>
            <p:cNvSpPr>
              <a:spLocks noChangeArrowheads="1"/>
            </p:cNvSpPr>
            <p:nvPr/>
          </p:nvSpPr>
          <p:spPr bwMode="auto">
            <a:xfrm>
              <a:off x="2256" y="2640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3.</a:t>
              </a:r>
              <a:b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</a:br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(660 / 30)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= 22</a:t>
              </a:r>
            </a:p>
          </p:txBody>
        </p:sp>
        <p:sp>
          <p:nvSpPr>
            <p:cNvPr id="574473" name="Text Box 9"/>
            <p:cNvSpPr txBox="1">
              <a:spLocks noChangeArrowheads="1"/>
            </p:cNvSpPr>
            <p:nvPr/>
          </p:nvSpPr>
          <p:spPr bwMode="auto">
            <a:xfrm>
              <a:off x="2736" y="3456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574474" name="Rectangle 10"/>
            <p:cNvSpPr>
              <a:spLocks noChangeArrowheads="1"/>
            </p:cNvSpPr>
            <p:nvPr/>
          </p:nvSpPr>
          <p:spPr bwMode="auto">
            <a:xfrm>
              <a:off x="672" y="2793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StartMiles</a:t>
              </a:r>
            </a:p>
          </p:txBody>
        </p:sp>
        <p:sp>
          <p:nvSpPr>
            <p:cNvPr id="574475" name="Rectangle 11"/>
            <p:cNvSpPr>
              <a:spLocks noChangeArrowheads="1"/>
            </p:cNvSpPr>
            <p:nvPr/>
          </p:nvSpPr>
          <p:spPr bwMode="auto">
            <a:xfrm>
              <a:off x="672" y="3081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EndMiles</a:t>
              </a:r>
            </a:p>
          </p:txBody>
        </p:sp>
        <p:sp>
          <p:nvSpPr>
            <p:cNvPr id="574476" name="Rectangle 12"/>
            <p:cNvSpPr>
              <a:spLocks noChangeArrowheads="1"/>
            </p:cNvSpPr>
            <p:nvPr/>
          </p:nvSpPr>
          <p:spPr bwMode="auto">
            <a:xfrm>
              <a:off x="672" y="3369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Distance</a:t>
              </a:r>
            </a:p>
          </p:txBody>
        </p:sp>
        <p:sp>
          <p:nvSpPr>
            <p:cNvPr id="574477" name="Rectangle 13"/>
            <p:cNvSpPr>
              <a:spLocks noChangeArrowheads="1"/>
            </p:cNvSpPr>
            <p:nvPr/>
          </p:nvSpPr>
          <p:spPr bwMode="auto">
            <a:xfrm>
              <a:off x="672" y="3657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Average</a:t>
              </a:r>
            </a:p>
          </p:txBody>
        </p:sp>
        <p:sp>
          <p:nvSpPr>
            <p:cNvPr id="574478" name="Rectangle 14"/>
            <p:cNvSpPr>
              <a:spLocks noChangeArrowheads="1"/>
            </p:cNvSpPr>
            <p:nvPr/>
          </p:nvSpPr>
          <p:spPr bwMode="auto">
            <a:xfrm>
              <a:off x="1584" y="2784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2201</a:t>
              </a:r>
            </a:p>
          </p:txBody>
        </p:sp>
        <p:sp>
          <p:nvSpPr>
            <p:cNvPr id="574479" name="Rectangle 15"/>
            <p:cNvSpPr>
              <a:spLocks noChangeArrowheads="1"/>
            </p:cNvSpPr>
            <p:nvPr/>
          </p:nvSpPr>
          <p:spPr bwMode="auto">
            <a:xfrm>
              <a:off x="1584" y="3072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2861</a:t>
              </a:r>
            </a:p>
          </p:txBody>
        </p:sp>
        <p:sp>
          <p:nvSpPr>
            <p:cNvPr id="574480" name="Rectangle 16"/>
            <p:cNvSpPr>
              <a:spLocks noChangeArrowheads="1"/>
            </p:cNvSpPr>
            <p:nvPr/>
          </p:nvSpPr>
          <p:spPr bwMode="auto">
            <a:xfrm>
              <a:off x="1584" y="3360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660</a:t>
              </a:r>
            </a:p>
          </p:txBody>
        </p:sp>
        <p:sp>
          <p:nvSpPr>
            <p:cNvPr id="574481" name="Rectangle 17"/>
            <p:cNvSpPr>
              <a:spLocks noChangeArrowheads="1"/>
            </p:cNvSpPr>
            <p:nvPr/>
          </p:nvSpPr>
          <p:spPr bwMode="auto">
            <a:xfrm>
              <a:off x="1584" y="3648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22</a:t>
              </a:r>
            </a:p>
          </p:txBody>
        </p:sp>
      </p:grpSp>
      <p:grpSp>
        <p:nvGrpSpPr>
          <p:cNvPr id="574482" name="Group 18"/>
          <p:cNvGrpSpPr>
            <a:grpSpLocks/>
          </p:cNvGrpSpPr>
          <p:nvPr/>
        </p:nvGrpSpPr>
        <p:grpSpPr bwMode="auto">
          <a:xfrm>
            <a:off x="838200" y="2667000"/>
            <a:ext cx="2286000" cy="990600"/>
            <a:chOff x="528" y="1680"/>
            <a:chExt cx="1440" cy="624"/>
          </a:xfrm>
        </p:grpSpPr>
        <p:sp>
          <p:nvSpPr>
            <p:cNvPr id="574483" name="Rectangle 19"/>
            <p:cNvSpPr>
              <a:spLocks noChangeArrowheads="1"/>
            </p:cNvSpPr>
            <p:nvPr/>
          </p:nvSpPr>
          <p:spPr bwMode="auto">
            <a:xfrm>
              <a:off x="528" y="1680"/>
              <a:ext cx="1440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45720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</a:rPr>
                <a:t> Input to Algorithm:</a:t>
              </a:r>
            </a:p>
          </p:txBody>
        </p:sp>
        <p:sp>
          <p:nvSpPr>
            <p:cNvPr id="574484" name="Rectangle 20"/>
            <p:cNvSpPr>
              <a:spLocks noChangeArrowheads="1"/>
            </p:cNvSpPr>
            <p:nvPr/>
          </p:nvSpPr>
          <p:spPr bwMode="auto">
            <a:xfrm>
              <a:off x="528" y="1923"/>
              <a:ext cx="1440" cy="381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  <a:latin typeface="Courier New" pitchFamily="1" charset="0"/>
                </a:rPr>
                <a:t>30, 2201, 2861</a:t>
              </a:r>
            </a:p>
          </p:txBody>
        </p:sp>
      </p:grpSp>
      <p:sp>
        <p:nvSpPr>
          <p:cNvPr id="574485" name="AutoShape 21"/>
          <p:cNvSpPr>
            <a:spLocks noChangeArrowheads="1"/>
          </p:cNvSpPr>
          <p:nvPr/>
        </p:nvSpPr>
        <p:spPr bwMode="auto">
          <a:xfrm>
            <a:off x="3349625" y="2819400"/>
            <a:ext cx="1450975" cy="676275"/>
          </a:xfrm>
          <a:prstGeom prst="rightArrow">
            <a:avLst>
              <a:gd name="adj1" fmla="val 50000"/>
              <a:gd name="adj2" fmla="val 53638"/>
            </a:avLst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lIns="182562" tIns="46038" rIns="182562" bIns="46038" anchorCtr="1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0000CC"/>
                </a:solidFill>
              </a:rPr>
              <a:t>Algorithm</a:t>
            </a:r>
          </a:p>
        </p:txBody>
      </p:sp>
      <p:sp>
        <p:nvSpPr>
          <p:cNvPr id="574486" name="AutoShape 22"/>
          <p:cNvSpPr>
            <a:spLocks noChangeArrowheads="1"/>
          </p:cNvSpPr>
          <p:nvPr/>
        </p:nvSpPr>
        <p:spPr bwMode="auto">
          <a:xfrm>
            <a:off x="5867400" y="4419600"/>
            <a:ext cx="2743200" cy="1447800"/>
          </a:xfrm>
          <a:prstGeom prst="leftArrowCallout">
            <a:avLst>
              <a:gd name="adj1" fmla="val 13889"/>
              <a:gd name="adj2" fmla="val 11403"/>
              <a:gd name="adj3" fmla="val 30500"/>
              <a:gd name="adj4" fmla="val 66667"/>
            </a:avLst>
          </a:prstGeom>
          <a:solidFill>
            <a:srgbClr val="FFFFC8"/>
          </a:solidFill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r>
              <a:rPr lang="en-US" sz="2000" b="1" i="1">
                <a:solidFill>
                  <a:srgbClr val="FF3300"/>
                </a:solidFill>
              </a:rPr>
              <a:t>Our abstract</a:t>
            </a:r>
          </a:p>
          <a:p>
            <a:r>
              <a:rPr lang="en-US" sz="2000" b="1" i="1">
                <a:solidFill>
                  <a:srgbClr val="FF3300"/>
                </a:solidFill>
              </a:rPr>
              <a:t>model of </a:t>
            </a:r>
          </a:p>
          <a:p>
            <a:r>
              <a:rPr lang="en-US" sz="2000" b="1" i="1">
                <a:solidFill>
                  <a:srgbClr val="FF3300"/>
                </a:solidFill>
              </a:rPr>
              <a:t>the computer</a:t>
            </a:r>
          </a:p>
        </p:txBody>
      </p:sp>
      <p:grpSp>
        <p:nvGrpSpPr>
          <p:cNvPr id="574487" name="Group 23"/>
          <p:cNvGrpSpPr>
            <a:grpSpLocks/>
          </p:cNvGrpSpPr>
          <p:nvPr/>
        </p:nvGrpSpPr>
        <p:grpSpPr bwMode="auto">
          <a:xfrm>
            <a:off x="4953000" y="2667000"/>
            <a:ext cx="2286000" cy="990600"/>
            <a:chOff x="528" y="1680"/>
            <a:chExt cx="1440" cy="624"/>
          </a:xfrm>
        </p:grpSpPr>
        <p:sp>
          <p:nvSpPr>
            <p:cNvPr id="574488" name="Rectangle 24"/>
            <p:cNvSpPr>
              <a:spLocks noChangeArrowheads="1"/>
            </p:cNvSpPr>
            <p:nvPr/>
          </p:nvSpPr>
          <p:spPr bwMode="auto">
            <a:xfrm>
              <a:off x="528" y="1680"/>
              <a:ext cx="1440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45720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</a:rPr>
                <a:t> Output of Algorithm:</a:t>
              </a:r>
            </a:p>
          </p:txBody>
        </p:sp>
        <p:sp>
          <p:nvSpPr>
            <p:cNvPr id="574489" name="Rectangle 25"/>
            <p:cNvSpPr>
              <a:spLocks noChangeArrowheads="1"/>
            </p:cNvSpPr>
            <p:nvPr/>
          </p:nvSpPr>
          <p:spPr bwMode="auto">
            <a:xfrm>
              <a:off x="528" y="1923"/>
              <a:ext cx="1440" cy="381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  <a:latin typeface="Courier New" pitchFamily="1" charset="0"/>
                </a:rPr>
                <a:t>???</a:t>
              </a:r>
            </a:p>
          </p:txBody>
        </p:sp>
      </p:grpSp>
      <p:sp>
        <p:nvSpPr>
          <p:cNvPr id="574490" name="AutoShape 26"/>
          <p:cNvSpPr>
            <a:spLocks noChangeArrowheads="1"/>
          </p:cNvSpPr>
          <p:nvPr/>
        </p:nvSpPr>
        <p:spPr bwMode="auto">
          <a:xfrm>
            <a:off x="381000" y="17526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4288"/>
            <a:ext cx="8196263" cy="838200"/>
          </a:xfrm>
        </p:spPr>
        <p:txBody>
          <a:bodyPr/>
          <a:lstStyle/>
          <a:p>
            <a:r>
              <a:rPr lang="en-US"/>
              <a:t>Tracing the “State of the Algorithm”</a:t>
            </a:r>
          </a:p>
        </p:txBody>
      </p:sp>
      <p:sp>
        <p:nvSpPr>
          <p:cNvPr id="572419" name="AutoShape 3"/>
          <p:cNvSpPr>
            <a:spLocks noChangeArrowheads="1"/>
          </p:cNvSpPr>
          <p:nvPr/>
        </p:nvSpPr>
        <p:spPr bwMode="auto">
          <a:xfrm>
            <a:off x="615950" y="990600"/>
            <a:ext cx="5624513" cy="1531938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rgbClr val="000099"/>
            </a:solidFill>
            <a:round/>
            <a:headEnd/>
            <a:tailEnd/>
          </a:ln>
          <a:effectLst/>
        </p:spPr>
        <p:txBody>
          <a:bodyPr lIns="182880" tIns="46038" rIns="45720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b="1" u="sng">
                <a:solidFill>
                  <a:srgbClr val="FF3300"/>
                </a:solidFill>
                <a:latin typeface="Courier New" pitchFamily="1" charset="0"/>
              </a:rPr>
              <a:t>ALGORITHM Avg-MPG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1. </a:t>
            </a:r>
            <a:r>
              <a:rPr lang="en-US" sz="1400" b="1">
                <a:latin typeface="Courier New" pitchFamily="1" charset="0"/>
              </a:rPr>
              <a:t>Get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values for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GasUsed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StartMiles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EndMiles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;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2. </a:t>
            </a:r>
            <a:r>
              <a:rPr lang="en-US" sz="1400" b="1">
                <a:latin typeface="Courier New" pitchFamily="1" charset="0"/>
              </a:rPr>
              <a:t>Let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Distance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be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(EndMiles – StartMiles)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; 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3. </a:t>
            </a:r>
            <a:r>
              <a:rPr lang="en-US" sz="1400" b="1">
                <a:latin typeface="Courier New" pitchFamily="1" charset="0"/>
              </a:rPr>
              <a:t>Let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Average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be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Distance / GasUsed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; 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4. </a:t>
            </a:r>
            <a:r>
              <a:rPr lang="en-US" sz="1400" b="1">
                <a:latin typeface="Courier New" pitchFamily="1" charset="0"/>
              </a:rPr>
              <a:t>Print</a:t>
            </a:r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 the value of </a:t>
            </a:r>
            <a:r>
              <a:rPr lang="en-US" sz="1400" b="1">
                <a:solidFill>
                  <a:srgbClr val="0000FF"/>
                </a:solidFill>
                <a:latin typeface="Courier New" pitchFamily="1" charset="0"/>
              </a:rPr>
              <a:t>Average</a:t>
            </a:r>
          </a:p>
          <a:p>
            <a:pPr algn="l"/>
            <a:r>
              <a:rPr lang="en-US" sz="1400" b="1">
                <a:solidFill>
                  <a:srgbClr val="FF3300"/>
                </a:solidFill>
                <a:latin typeface="Courier New" pitchFamily="1" charset="0"/>
              </a:rPr>
              <a:t>5. </a:t>
            </a:r>
            <a:r>
              <a:rPr lang="en-US" sz="1400" b="1">
                <a:latin typeface="Courier New" pitchFamily="1" charset="0"/>
              </a:rPr>
              <a:t>Stop</a:t>
            </a:r>
            <a:endParaRPr lang="en-US" sz="1200" b="1">
              <a:latin typeface="Courier New" pitchFamily="1" charset="0"/>
            </a:endParaRPr>
          </a:p>
        </p:txBody>
      </p:sp>
      <p:grpSp>
        <p:nvGrpSpPr>
          <p:cNvPr id="572420" name="Group 4"/>
          <p:cNvGrpSpPr>
            <a:grpSpLocks/>
          </p:cNvGrpSpPr>
          <p:nvPr/>
        </p:nvGrpSpPr>
        <p:grpSpPr bwMode="auto">
          <a:xfrm>
            <a:off x="838200" y="3810000"/>
            <a:ext cx="4800600" cy="2514600"/>
            <a:chOff x="672" y="2400"/>
            <a:chExt cx="3024" cy="1584"/>
          </a:xfrm>
        </p:grpSpPr>
        <p:sp>
          <p:nvSpPr>
            <p:cNvPr id="572421" name="Rectangle 5"/>
            <p:cNvSpPr>
              <a:spLocks noChangeArrowheads="1"/>
            </p:cNvSpPr>
            <p:nvPr/>
          </p:nvSpPr>
          <p:spPr bwMode="auto">
            <a:xfrm>
              <a:off x="672" y="2400"/>
              <a:ext cx="3024" cy="158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2422" name="Rectangle 6"/>
            <p:cNvSpPr>
              <a:spLocks noChangeArrowheads="1"/>
            </p:cNvSpPr>
            <p:nvPr/>
          </p:nvSpPr>
          <p:spPr bwMode="auto">
            <a:xfrm>
              <a:off x="672" y="2496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GasUsed</a:t>
              </a:r>
            </a:p>
          </p:txBody>
        </p:sp>
        <p:sp>
          <p:nvSpPr>
            <p:cNvPr id="572423" name="Rectangle 7"/>
            <p:cNvSpPr>
              <a:spLocks noChangeArrowheads="1"/>
            </p:cNvSpPr>
            <p:nvPr/>
          </p:nvSpPr>
          <p:spPr bwMode="auto">
            <a:xfrm>
              <a:off x="1584" y="249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30</a:t>
              </a:r>
            </a:p>
          </p:txBody>
        </p:sp>
        <p:sp>
          <p:nvSpPr>
            <p:cNvPr id="572424" name="Rectangle 8"/>
            <p:cNvSpPr>
              <a:spLocks noChangeArrowheads="1"/>
            </p:cNvSpPr>
            <p:nvPr/>
          </p:nvSpPr>
          <p:spPr bwMode="auto">
            <a:xfrm>
              <a:off x="2256" y="2640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4.</a:t>
              </a:r>
            </a:p>
          </p:txBody>
        </p:sp>
        <p:sp>
          <p:nvSpPr>
            <p:cNvPr id="572425" name="Text Box 9"/>
            <p:cNvSpPr txBox="1">
              <a:spLocks noChangeArrowheads="1"/>
            </p:cNvSpPr>
            <p:nvPr/>
          </p:nvSpPr>
          <p:spPr bwMode="auto">
            <a:xfrm>
              <a:off x="2736" y="3456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572426" name="Rectangle 10"/>
            <p:cNvSpPr>
              <a:spLocks noChangeArrowheads="1"/>
            </p:cNvSpPr>
            <p:nvPr/>
          </p:nvSpPr>
          <p:spPr bwMode="auto">
            <a:xfrm>
              <a:off x="672" y="2793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StartMiles</a:t>
              </a:r>
            </a:p>
          </p:txBody>
        </p:sp>
        <p:sp>
          <p:nvSpPr>
            <p:cNvPr id="572427" name="Rectangle 11"/>
            <p:cNvSpPr>
              <a:spLocks noChangeArrowheads="1"/>
            </p:cNvSpPr>
            <p:nvPr/>
          </p:nvSpPr>
          <p:spPr bwMode="auto">
            <a:xfrm>
              <a:off x="672" y="3081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EndMiles</a:t>
              </a:r>
            </a:p>
          </p:txBody>
        </p:sp>
        <p:sp>
          <p:nvSpPr>
            <p:cNvPr id="572428" name="Rectangle 12"/>
            <p:cNvSpPr>
              <a:spLocks noChangeArrowheads="1"/>
            </p:cNvSpPr>
            <p:nvPr/>
          </p:nvSpPr>
          <p:spPr bwMode="auto">
            <a:xfrm>
              <a:off x="672" y="3369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Distance</a:t>
              </a:r>
            </a:p>
          </p:txBody>
        </p:sp>
        <p:sp>
          <p:nvSpPr>
            <p:cNvPr id="572429" name="Rectangle 13"/>
            <p:cNvSpPr>
              <a:spLocks noChangeArrowheads="1"/>
            </p:cNvSpPr>
            <p:nvPr/>
          </p:nvSpPr>
          <p:spPr bwMode="auto">
            <a:xfrm>
              <a:off x="672" y="3657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Average</a:t>
              </a:r>
            </a:p>
          </p:txBody>
        </p:sp>
        <p:sp>
          <p:nvSpPr>
            <p:cNvPr id="572430" name="Rectangle 14"/>
            <p:cNvSpPr>
              <a:spLocks noChangeArrowheads="1"/>
            </p:cNvSpPr>
            <p:nvPr/>
          </p:nvSpPr>
          <p:spPr bwMode="auto">
            <a:xfrm>
              <a:off x="1584" y="2784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2201</a:t>
              </a:r>
            </a:p>
          </p:txBody>
        </p:sp>
        <p:sp>
          <p:nvSpPr>
            <p:cNvPr id="572431" name="Rectangle 15"/>
            <p:cNvSpPr>
              <a:spLocks noChangeArrowheads="1"/>
            </p:cNvSpPr>
            <p:nvPr/>
          </p:nvSpPr>
          <p:spPr bwMode="auto">
            <a:xfrm>
              <a:off x="1584" y="3072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2861</a:t>
              </a:r>
            </a:p>
          </p:txBody>
        </p:sp>
        <p:sp>
          <p:nvSpPr>
            <p:cNvPr id="572432" name="Rectangle 16"/>
            <p:cNvSpPr>
              <a:spLocks noChangeArrowheads="1"/>
            </p:cNvSpPr>
            <p:nvPr/>
          </p:nvSpPr>
          <p:spPr bwMode="auto">
            <a:xfrm>
              <a:off x="1584" y="3360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660</a:t>
              </a:r>
            </a:p>
          </p:txBody>
        </p:sp>
        <p:sp>
          <p:nvSpPr>
            <p:cNvPr id="572433" name="Rectangle 17"/>
            <p:cNvSpPr>
              <a:spLocks noChangeArrowheads="1"/>
            </p:cNvSpPr>
            <p:nvPr/>
          </p:nvSpPr>
          <p:spPr bwMode="auto">
            <a:xfrm>
              <a:off x="1584" y="364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22</a:t>
              </a:r>
            </a:p>
          </p:txBody>
        </p:sp>
      </p:grpSp>
      <p:grpSp>
        <p:nvGrpSpPr>
          <p:cNvPr id="572434" name="Group 18"/>
          <p:cNvGrpSpPr>
            <a:grpSpLocks/>
          </p:cNvGrpSpPr>
          <p:nvPr/>
        </p:nvGrpSpPr>
        <p:grpSpPr bwMode="auto">
          <a:xfrm>
            <a:off x="838200" y="2667000"/>
            <a:ext cx="2286000" cy="990600"/>
            <a:chOff x="528" y="1680"/>
            <a:chExt cx="1440" cy="624"/>
          </a:xfrm>
        </p:grpSpPr>
        <p:sp>
          <p:nvSpPr>
            <p:cNvPr id="572435" name="Rectangle 19"/>
            <p:cNvSpPr>
              <a:spLocks noChangeArrowheads="1"/>
            </p:cNvSpPr>
            <p:nvPr/>
          </p:nvSpPr>
          <p:spPr bwMode="auto">
            <a:xfrm>
              <a:off x="528" y="1680"/>
              <a:ext cx="1440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45720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</a:rPr>
                <a:t> Input to Algorithm:</a:t>
              </a:r>
            </a:p>
          </p:txBody>
        </p:sp>
        <p:sp>
          <p:nvSpPr>
            <p:cNvPr id="572436" name="Rectangle 20"/>
            <p:cNvSpPr>
              <a:spLocks noChangeArrowheads="1"/>
            </p:cNvSpPr>
            <p:nvPr/>
          </p:nvSpPr>
          <p:spPr bwMode="auto">
            <a:xfrm>
              <a:off x="528" y="1923"/>
              <a:ext cx="1440" cy="381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  <a:latin typeface="Courier New" pitchFamily="1" charset="0"/>
                </a:rPr>
                <a:t>30, 2201, 2861</a:t>
              </a:r>
            </a:p>
          </p:txBody>
        </p:sp>
      </p:grpSp>
      <p:sp>
        <p:nvSpPr>
          <p:cNvPr id="572437" name="AutoShape 21"/>
          <p:cNvSpPr>
            <a:spLocks noChangeArrowheads="1"/>
          </p:cNvSpPr>
          <p:nvPr/>
        </p:nvSpPr>
        <p:spPr bwMode="auto">
          <a:xfrm>
            <a:off x="3349625" y="2819400"/>
            <a:ext cx="1450975" cy="676275"/>
          </a:xfrm>
          <a:prstGeom prst="rightArrow">
            <a:avLst>
              <a:gd name="adj1" fmla="val 50000"/>
              <a:gd name="adj2" fmla="val 53638"/>
            </a:avLst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lIns="182562" tIns="46038" rIns="182562" bIns="46038" anchorCtr="1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0000CC"/>
                </a:solidFill>
              </a:rPr>
              <a:t>Algorithm</a:t>
            </a:r>
          </a:p>
        </p:txBody>
      </p:sp>
      <p:sp>
        <p:nvSpPr>
          <p:cNvPr id="572438" name="AutoShape 22"/>
          <p:cNvSpPr>
            <a:spLocks noChangeArrowheads="1"/>
          </p:cNvSpPr>
          <p:nvPr/>
        </p:nvSpPr>
        <p:spPr bwMode="auto">
          <a:xfrm>
            <a:off x="5867400" y="4419600"/>
            <a:ext cx="2743200" cy="1447800"/>
          </a:xfrm>
          <a:prstGeom prst="leftArrowCallout">
            <a:avLst>
              <a:gd name="adj1" fmla="val 13889"/>
              <a:gd name="adj2" fmla="val 11403"/>
              <a:gd name="adj3" fmla="val 30500"/>
              <a:gd name="adj4" fmla="val 66667"/>
            </a:avLst>
          </a:prstGeom>
          <a:solidFill>
            <a:srgbClr val="FFFFC8"/>
          </a:solidFill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r>
              <a:rPr lang="en-US" sz="2000" b="1" i="1">
                <a:solidFill>
                  <a:srgbClr val="FF3300"/>
                </a:solidFill>
              </a:rPr>
              <a:t>Our abstract</a:t>
            </a:r>
          </a:p>
          <a:p>
            <a:r>
              <a:rPr lang="en-US" sz="2000" b="1" i="1">
                <a:solidFill>
                  <a:srgbClr val="FF3300"/>
                </a:solidFill>
              </a:rPr>
              <a:t>model of </a:t>
            </a:r>
          </a:p>
          <a:p>
            <a:r>
              <a:rPr lang="en-US" sz="2000" b="1" i="1">
                <a:solidFill>
                  <a:srgbClr val="FF3300"/>
                </a:solidFill>
              </a:rPr>
              <a:t>the computer</a:t>
            </a:r>
          </a:p>
        </p:txBody>
      </p:sp>
      <p:grpSp>
        <p:nvGrpSpPr>
          <p:cNvPr id="572439" name="Group 23"/>
          <p:cNvGrpSpPr>
            <a:grpSpLocks/>
          </p:cNvGrpSpPr>
          <p:nvPr/>
        </p:nvGrpSpPr>
        <p:grpSpPr bwMode="auto">
          <a:xfrm>
            <a:off x="4953000" y="2667000"/>
            <a:ext cx="2286000" cy="990600"/>
            <a:chOff x="528" y="1680"/>
            <a:chExt cx="1440" cy="624"/>
          </a:xfrm>
        </p:grpSpPr>
        <p:sp>
          <p:nvSpPr>
            <p:cNvPr id="572440" name="Rectangle 24"/>
            <p:cNvSpPr>
              <a:spLocks noChangeArrowheads="1"/>
            </p:cNvSpPr>
            <p:nvPr/>
          </p:nvSpPr>
          <p:spPr bwMode="auto">
            <a:xfrm>
              <a:off x="528" y="1680"/>
              <a:ext cx="1440" cy="247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45720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</a:rPr>
                <a:t> Output of Algorithm:</a:t>
              </a:r>
            </a:p>
          </p:txBody>
        </p:sp>
        <p:sp>
          <p:nvSpPr>
            <p:cNvPr id="572441" name="Rectangle 25"/>
            <p:cNvSpPr>
              <a:spLocks noChangeArrowheads="1"/>
            </p:cNvSpPr>
            <p:nvPr/>
          </p:nvSpPr>
          <p:spPr bwMode="auto">
            <a:xfrm>
              <a:off x="528" y="1923"/>
              <a:ext cx="1440" cy="381"/>
            </a:xfrm>
            <a:prstGeom prst="rect">
              <a:avLst/>
            </a:prstGeom>
            <a:solidFill>
              <a:srgbClr val="FFFF00"/>
            </a:solidFill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2000" b="1">
                  <a:solidFill>
                    <a:srgbClr val="FF3300"/>
                  </a:solidFill>
                  <a:latin typeface="Courier New" pitchFamily="1" charset="0"/>
                </a:rPr>
                <a:t>22</a:t>
              </a:r>
            </a:p>
          </p:txBody>
        </p:sp>
      </p:grpSp>
      <p:sp>
        <p:nvSpPr>
          <p:cNvPr id="572442" name="AutoShape 26"/>
          <p:cNvSpPr>
            <a:spLocks noChangeArrowheads="1"/>
          </p:cNvSpPr>
          <p:nvPr/>
        </p:nvSpPr>
        <p:spPr bwMode="auto">
          <a:xfrm>
            <a:off x="381000" y="1933575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Scratch version…</a:t>
            </a:r>
            <a:endParaRPr lang="en-US" dirty="0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990600" y="1676401"/>
            <a:ext cx="7162800" cy="2879725"/>
          </a:xfrm>
          <a:prstGeom prst="cloudCallout">
            <a:avLst>
              <a:gd name="adj1" fmla="val -44051"/>
              <a:gd name="adj2" fmla="val 77968"/>
            </a:avLst>
          </a:prstGeom>
          <a:solidFill>
            <a:srgbClr val="CCFFCC"/>
          </a:solidFill>
          <a:ln w="25400">
            <a:solidFill>
              <a:srgbClr val="006600"/>
            </a:solidFill>
            <a:round/>
            <a:headEnd/>
            <a:tailEnd/>
          </a:ln>
        </p:spPr>
        <p:txBody>
          <a:bodyPr lIns="96916" tIns="48458" rIns="96916" bIns="48458" anchor="ctr">
            <a:prstTxWarp prst="textNoShape">
              <a:avLst/>
            </a:prstTxWarp>
          </a:bodyPr>
          <a:lstStyle/>
          <a:p>
            <a:r>
              <a:rPr lang="en-US" sz="3600" b="0" dirty="0" smtClean="0">
                <a:solidFill>
                  <a:srgbClr val="006600"/>
                </a:solidFill>
                <a:latin typeface="Forte" pitchFamily="1" charset="0"/>
              </a:rPr>
              <a:t>Go check out the</a:t>
            </a:r>
          </a:p>
          <a:p>
            <a:r>
              <a:rPr lang="en-US" sz="3600" dirty="0" smtClean="0">
                <a:solidFill>
                  <a:srgbClr val="006600"/>
                </a:solidFill>
                <a:latin typeface="Forte" pitchFamily="1" charset="0"/>
              </a:rPr>
              <a:t>Scratch version yourself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Algorithms to solve problems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7186613" cy="2362200"/>
          </a:xfrm>
        </p:spPr>
        <p:txBody>
          <a:bodyPr/>
          <a:lstStyle/>
          <a:p>
            <a:r>
              <a:rPr lang="en-US" dirty="0"/>
              <a:t> Computing devices are dumb</a:t>
            </a:r>
          </a:p>
          <a:p>
            <a:pPr lvl="1"/>
            <a:r>
              <a:rPr lang="en-US" dirty="0"/>
              <a:t>How to instruct a dumb mechanical / computing device to solve a problem</a:t>
            </a:r>
          </a:p>
          <a:p>
            <a:r>
              <a:rPr lang="en-US" dirty="0"/>
              <a:t> Express instructions using</a:t>
            </a:r>
          </a:p>
          <a:p>
            <a:pPr lvl="1">
              <a:buFont typeface="Monotype Sorts" pitchFamily="1" charset="2"/>
              <a:buNone/>
            </a:pPr>
            <a:r>
              <a:rPr lang="en-US" dirty="0"/>
              <a:t> “a small, basic set of primitive </a:t>
            </a:r>
            <a:r>
              <a:rPr lang="en-US" dirty="0" smtClean="0"/>
              <a:t>instructions”</a:t>
            </a:r>
            <a:endParaRPr lang="en-US" dirty="0"/>
          </a:p>
        </p:txBody>
      </p:sp>
      <p:sp>
        <p:nvSpPr>
          <p:cNvPr id="270340" name="AutoShape 4"/>
          <p:cNvSpPr>
            <a:spLocks noChangeArrowheads="1"/>
          </p:cNvSpPr>
          <p:nvPr/>
        </p:nvSpPr>
        <p:spPr bwMode="auto">
          <a:xfrm>
            <a:off x="914400" y="3886200"/>
            <a:ext cx="6934200" cy="21336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pPr marL="457200" indent="-457200" algn="l"/>
            <a:r>
              <a:rPr lang="en-US" sz="2800" b="1" dirty="0">
                <a:solidFill>
                  <a:srgbClr val="FF3300"/>
                </a:solidFill>
              </a:rPr>
              <a:t>Example: Working with a pet dog</a:t>
            </a:r>
            <a:r>
              <a:rPr lang="en-US" b="1" dirty="0">
                <a:solidFill>
                  <a:srgbClr val="FF3300"/>
                </a:solidFill>
              </a:rPr>
              <a:t> </a:t>
            </a:r>
          </a:p>
          <a:p>
            <a:pPr marL="914400" lvl="1" indent="-457200" algn="l">
              <a:buFontTx/>
              <a:buAutoNum type="arabicPeriod"/>
            </a:pPr>
            <a:r>
              <a:rPr lang="en-US" b="1" dirty="0">
                <a:solidFill>
                  <a:srgbClr val="000099"/>
                </a:solidFill>
              </a:rPr>
              <a:t> Primitive oral instructions:</a:t>
            </a:r>
            <a:br>
              <a:rPr lang="en-US" b="1" dirty="0">
                <a:solidFill>
                  <a:srgbClr val="000099"/>
                </a:solidFill>
              </a:rPr>
            </a:br>
            <a:r>
              <a:rPr lang="en-US" b="1" dirty="0">
                <a:solidFill>
                  <a:srgbClr val="000099"/>
                </a:solidFill>
              </a:rPr>
              <a:t>        </a:t>
            </a:r>
            <a:r>
              <a:rPr lang="en-US" b="1" i="1" dirty="0">
                <a:solidFill>
                  <a:srgbClr val="000099"/>
                </a:solidFill>
              </a:rPr>
              <a:t>“sit”, “heel”, “fetch”, “roll”…</a:t>
            </a:r>
          </a:p>
          <a:p>
            <a:pPr marL="914400" lvl="1" indent="-457200" algn="l">
              <a:buFontTx/>
              <a:buAutoNum type="arabicPeriod"/>
            </a:pPr>
            <a:r>
              <a:rPr lang="en-US" b="1" dirty="0">
                <a:solidFill>
                  <a:srgbClr val="000099"/>
                </a:solidFill>
              </a:rPr>
              <a:t> Primitive visual instructions:</a:t>
            </a:r>
            <a:br>
              <a:rPr lang="en-US" b="1" dirty="0">
                <a:solidFill>
                  <a:srgbClr val="000099"/>
                </a:solidFill>
              </a:rPr>
            </a:br>
            <a:r>
              <a:rPr lang="en-US" b="1" dirty="0">
                <a:solidFill>
                  <a:srgbClr val="000099"/>
                </a:solidFill>
              </a:rPr>
              <a:t>        </a:t>
            </a:r>
            <a:r>
              <a:rPr lang="en-US" b="1" i="1" dirty="0">
                <a:solidFill>
                  <a:srgbClr val="000099"/>
                </a:solidFill>
              </a:rPr>
              <a:t>sign language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0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0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0339" grpId="0" build="p"/>
      <p:bldP spid="270340" grpId="1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Adding two (m-digit) numbers</a:t>
            </a:r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7772400" cy="2971800"/>
          </a:xfrm>
        </p:spPr>
        <p:txBody>
          <a:bodyPr/>
          <a:lstStyle/>
          <a:p>
            <a:r>
              <a:rPr lang="en-US" sz="2400" dirty="0"/>
              <a:t>Input:  </a:t>
            </a:r>
          </a:p>
          <a:p>
            <a:pPr lvl="1"/>
            <a:r>
              <a:rPr lang="en-US" sz="2000" dirty="0"/>
              <a:t>Two positive </a:t>
            </a:r>
            <a:r>
              <a:rPr lang="en-US" sz="2000" dirty="0" err="1"/>
              <a:t>m</a:t>
            </a:r>
            <a:r>
              <a:rPr lang="en-US" sz="2000" dirty="0"/>
              <a:t>-digit decimal numbers  </a:t>
            </a:r>
            <a:r>
              <a:rPr lang="en-US" sz="2000" dirty="0" smtClean="0"/>
              <a:t>(A </a:t>
            </a:r>
            <a:r>
              <a:rPr lang="en-US" sz="2000" dirty="0"/>
              <a:t>and</a:t>
            </a:r>
            <a:r>
              <a:rPr lang="en-US" sz="2000" dirty="0" smtClean="0"/>
              <a:t> B)</a:t>
            </a:r>
            <a:endParaRPr lang="en-US" sz="2000" dirty="0"/>
          </a:p>
          <a:p>
            <a:pPr>
              <a:lnSpc>
                <a:spcPct val="10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2000" dirty="0">
                <a:solidFill>
                  <a:srgbClr val="000099"/>
                </a:solidFill>
              </a:rPr>
              <a:t>        	</a:t>
            </a:r>
            <a:r>
              <a:rPr lang="en-GB" sz="2000" dirty="0" smtClean="0">
                <a:solidFill>
                  <a:srgbClr val="000099"/>
                </a:solidFill>
              </a:rPr>
              <a:t> </a:t>
            </a:r>
            <a:r>
              <a:rPr lang="en-GB" sz="2400" dirty="0" smtClean="0">
                <a:solidFill>
                  <a:srgbClr val="000099"/>
                </a:solidFill>
              </a:rPr>
              <a:t>A = ( a</a:t>
            </a:r>
            <a:r>
              <a:rPr lang="en-GB" sz="2400" baseline="-25000" dirty="0" smtClean="0">
                <a:solidFill>
                  <a:srgbClr val="000099"/>
                </a:solidFill>
              </a:rPr>
              <a:t>m</a:t>
            </a:r>
            <a:r>
              <a:rPr lang="en-GB" sz="2400" baseline="-25000" dirty="0">
                <a:solidFill>
                  <a:srgbClr val="000099"/>
                </a:solidFill>
              </a:rPr>
              <a:t>-1</a:t>
            </a:r>
            <a:r>
              <a:rPr lang="en-GB" sz="2400" dirty="0">
                <a:solidFill>
                  <a:srgbClr val="000099"/>
                </a:solidFill>
              </a:rPr>
              <a:t>, a</a:t>
            </a:r>
            <a:r>
              <a:rPr lang="en-GB" sz="2400" baseline="-25000" dirty="0">
                <a:solidFill>
                  <a:srgbClr val="000099"/>
                </a:solidFill>
              </a:rPr>
              <a:t>m-2</a:t>
            </a:r>
            <a:r>
              <a:rPr lang="en-GB" sz="2400" dirty="0">
                <a:solidFill>
                  <a:srgbClr val="000099"/>
                </a:solidFill>
              </a:rPr>
              <a:t>, …., a</a:t>
            </a:r>
            <a:r>
              <a:rPr lang="en-GB" sz="2400" baseline="-25000" dirty="0">
                <a:solidFill>
                  <a:srgbClr val="000099"/>
                </a:solidFill>
              </a:rPr>
              <a:t>0</a:t>
            </a:r>
            <a:r>
              <a:rPr lang="en-GB" sz="2000" baseline="-25000" dirty="0" smtClean="0">
                <a:solidFill>
                  <a:srgbClr val="000099"/>
                </a:solidFill>
              </a:rPr>
              <a:t>  </a:t>
            </a:r>
            <a:r>
              <a:rPr lang="en-GB" sz="2400" dirty="0" smtClean="0">
                <a:solidFill>
                  <a:srgbClr val="000099"/>
                </a:solidFill>
              </a:rPr>
              <a:t>) </a:t>
            </a:r>
            <a:endParaRPr lang="en-GB" sz="2000" dirty="0" smtClean="0">
              <a:solidFill>
                <a:srgbClr val="000099"/>
              </a:solidFill>
            </a:endParaRPr>
          </a:p>
          <a:p>
            <a:pPr>
              <a:lnSpc>
                <a:spcPct val="100000"/>
              </a:lnSpc>
              <a:spcBef>
                <a:spcPct val="0"/>
              </a:spcBef>
              <a:buClr>
                <a:schemeClr val="tx1"/>
              </a:buClr>
              <a:buNone/>
            </a:pPr>
            <a:r>
              <a:rPr lang="en-GB" sz="2000" baseline="-25000" dirty="0">
                <a:solidFill>
                  <a:srgbClr val="000099"/>
                </a:solidFill>
              </a:rPr>
              <a:t>          	 </a:t>
            </a:r>
            <a:r>
              <a:rPr lang="en-GB" sz="2000" baseline="-25000" dirty="0" smtClean="0">
                <a:solidFill>
                  <a:srgbClr val="000099"/>
                </a:solidFill>
              </a:rPr>
              <a:t> </a:t>
            </a:r>
            <a:r>
              <a:rPr lang="en-GB" sz="2400" dirty="0" smtClean="0">
                <a:solidFill>
                  <a:srgbClr val="000099"/>
                </a:solidFill>
              </a:rPr>
              <a:t>B = ( b</a:t>
            </a:r>
            <a:r>
              <a:rPr lang="en-GB" sz="2400" baseline="-25000" dirty="0" smtClean="0">
                <a:solidFill>
                  <a:srgbClr val="000099"/>
                </a:solidFill>
              </a:rPr>
              <a:t>m</a:t>
            </a:r>
            <a:r>
              <a:rPr lang="en-GB" sz="2400" baseline="-25000" dirty="0">
                <a:solidFill>
                  <a:srgbClr val="000099"/>
                </a:solidFill>
              </a:rPr>
              <a:t>-1</a:t>
            </a:r>
            <a:r>
              <a:rPr lang="en-GB" sz="2400" dirty="0">
                <a:solidFill>
                  <a:srgbClr val="000099"/>
                </a:solidFill>
              </a:rPr>
              <a:t>, b</a:t>
            </a:r>
            <a:r>
              <a:rPr lang="en-GB" sz="2400" baseline="-25000" dirty="0">
                <a:solidFill>
                  <a:srgbClr val="000099"/>
                </a:solidFill>
              </a:rPr>
              <a:t>m-2</a:t>
            </a:r>
            <a:r>
              <a:rPr lang="en-GB" sz="2400" dirty="0">
                <a:solidFill>
                  <a:srgbClr val="000099"/>
                </a:solidFill>
              </a:rPr>
              <a:t>, …., </a:t>
            </a:r>
            <a:r>
              <a:rPr lang="en-GB" sz="2400" dirty="0" smtClean="0">
                <a:solidFill>
                  <a:srgbClr val="000099"/>
                </a:solidFill>
              </a:rPr>
              <a:t>b</a:t>
            </a:r>
            <a:r>
              <a:rPr lang="en-GB" sz="2400" baseline="-25000" dirty="0" smtClean="0">
                <a:solidFill>
                  <a:srgbClr val="000099"/>
                </a:solidFill>
              </a:rPr>
              <a:t>0 </a:t>
            </a:r>
            <a:r>
              <a:rPr lang="en-GB" sz="2400" dirty="0" smtClean="0">
                <a:solidFill>
                  <a:srgbClr val="000099"/>
                </a:solidFill>
              </a:rPr>
              <a:t>) </a:t>
            </a:r>
            <a:endParaRPr lang="en-US" sz="2400" dirty="0" smtClean="0"/>
          </a:p>
          <a:p>
            <a:r>
              <a:rPr lang="en-US" sz="2400" dirty="0"/>
              <a:t>Output:  </a:t>
            </a:r>
          </a:p>
          <a:p>
            <a:pPr lvl="1"/>
            <a:r>
              <a:rPr lang="en-US" dirty="0"/>
              <a:t>The sum</a:t>
            </a:r>
            <a:r>
              <a:rPr lang="en-US" dirty="0" smtClean="0"/>
              <a:t> C </a:t>
            </a:r>
            <a:r>
              <a:rPr lang="en-US" dirty="0"/>
              <a:t>=</a:t>
            </a:r>
            <a:r>
              <a:rPr lang="en-US" dirty="0" smtClean="0"/>
              <a:t> A </a:t>
            </a:r>
            <a:r>
              <a:rPr lang="en-US" dirty="0"/>
              <a:t>+</a:t>
            </a:r>
            <a:r>
              <a:rPr lang="en-US" dirty="0" smtClean="0"/>
              <a:t> B</a:t>
            </a:r>
          </a:p>
          <a:p>
            <a:pPr>
              <a:lnSpc>
                <a:spcPct val="100000"/>
              </a:lnSpc>
              <a:spcBef>
                <a:spcPct val="10000"/>
              </a:spcBef>
              <a:buClr>
                <a:schemeClr val="tx1"/>
              </a:buClr>
              <a:buNone/>
            </a:pPr>
            <a:r>
              <a:rPr lang="en-GB" sz="2000" baseline="-25000" dirty="0">
                <a:solidFill>
                  <a:srgbClr val="000099"/>
                </a:solidFill>
              </a:rPr>
              <a:t> 	  	  </a:t>
            </a:r>
            <a:r>
              <a:rPr lang="en-GB" sz="2000" baseline="-25000" dirty="0" smtClean="0">
                <a:solidFill>
                  <a:srgbClr val="000099"/>
                </a:solidFill>
              </a:rPr>
              <a:t> </a:t>
            </a:r>
            <a:r>
              <a:rPr lang="en-GB" sz="2400" dirty="0" smtClean="0">
                <a:solidFill>
                  <a:srgbClr val="000099"/>
                </a:solidFill>
              </a:rPr>
              <a:t>C = ( c</a:t>
            </a:r>
            <a:r>
              <a:rPr lang="en-GB" sz="2400" baseline="-25000" dirty="0" smtClean="0">
                <a:solidFill>
                  <a:srgbClr val="000099"/>
                </a:solidFill>
              </a:rPr>
              <a:t>m</a:t>
            </a:r>
            <a:r>
              <a:rPr lang="en-GB" sz="2400" dirty="0">
                <a:solidFill>
                  <a:srgbClr val="000099"/>
                </a:solidFill>
              </a:rPr>
              <a:t>, c</a:t>
            </a:r>
            <a:r>
              <a:rPr lang="en-GB" sz="2400" baseline="-25000" dirty="0">
                <a:solidFill>
                  <a:srgbClr val="000099"/>
                </a:solidFill>
              </a:rPr>
              <a:t>m-1</a:t>
            </a:r>
            <a:r>
              <a:rPr lang="en-GB" sz="2400" dirty="0">
                <a:solidFill>
                  <a:srgbClr val="000099"/>
                </a:solidFill>
              </a:rPr>
              <a:t>, c</a:t>
            </a:r>
            <a:r>
              <a:rPr lang="en-GB" sz="2400" baseline="-25000" dirty="0">
                <a:solidFill>
                  <a:srgbClr val="000099"/>
                </a:solidFill>
              </a:rPr>
              <a:t>m-2</a:t>
            </a:r>
            <a:r>
              <a:rPr lang="en-GB" sz="2400" dirty="0">
                <a:solidFill>
                  <a:srgbClr val="000099"/>
                </a:solidFill>
              </a:rPr>
              <a:t>, …., </a:t>
            </a:r>
            <a:r>
              <a:rPr lang="en-GB" sz="2400" dirty="0" smtClean="0">
                <a:solidFill>
                  <a:srgbClr val="000099"/>
                </a:solidFill>
              </a:rPr>
              <a:t>c</a:t>
            </a:r>
            <a:r>
              <a:rPr lang="en-GB" sz="2400" baseline="-25000" dirty="0" smtClean="0">
                <a:solidFill>
                  <a:srgbClr val="000099"/>
                </a:solidFill>
              </a:rPr>
              <a:t>0 </a:t>
            </a:r>
            <a:r>
              <a:rPr lang="en-GB" sz="2400" dirty="0" smtClean="0">
                <a:solidFill>
                  <a:srgbClr val="000099"/>
                </a:solidFill>
              </a:rPr>
              <a:t>) </a:t>
            </a:r>
            <a:endParaRPr lang="en-US" sz="2400" dirty="0"/>
          </a:p>
        </p:txBody>
      </p:sp>
      <p:sp>
        <p:nvSpPr>
          <p:cNvPr id="294916" name="AutoShape 4"/>
          <p:cNvSpPr>
            <a:spLocks noChangeArrowheads="1"/>
          </p:cNvSpPr>
          <p:nvPr/>
        </p:nvSpPr>
        <p:spPr bwMode="auto">
          <a:xfrm>
            <a:off x="609600" y="4191000"/>
            <a:ext cx="4343400" cy="1828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pPr algn="l"/>
            <a:r>
              <a:rPr lang="en-US" b="1" dirty="0">
                <a:solidFill>
                  <a:srgbClr val="0000CC"/>
                </a:solidFill>
              </a:rPr>
              <a:t>An </a:t>
            </a:r>
            <a:r>
              <a:rPr lang="en-US" b="1" i="1" dirty="0">
                <a:solidFill>
                  <a:srgbClr val="0000CC"/>
                </a:solidFill>
              </a:rPr>
              <a:t>instance</a:t>
            </a:r>
            <a:r>
              <a:rPr lang="en-US" b="1" dirty="0">
                <a:solidFill>
                  <a:srgbClr val="0000CC"/>
                </a:solidFill>
              </a:rPr>
              <a:t> of the Problem:</a:t>
            </a:r>
          </a:p>
          <a:p>
            <a:pPr lvl="1" algn="l"/>
            <a:r>
              <a:rPr lang="en-US" sz="2000" b="1" dirty="0">
                <a:solidFill>
                  <a:srgbClr val="FF3300"/>
                </a:solidFill>
              </a:rPr>
              <a:t>     a =    5 9 8 2            </a:t>
            </a:r>
            <a:r>
              <a:rPr lang="en-US" sz="2000" b="1" dirty="0" err="1">
                <a:solidFill>
                  <a:srgbClr val="FF3300"/>
                </a:solidFill>
              </a:rPr>
              <a:t>m</a:t>
            </a:r>
            <a:r>
              <a:rPr lang="en-US" sz="2000" b="1" dirty="0">
                <a:solidFill>
                  <a:srgbClr val="FF3300"/>
                </a:solidFill>
              </a:rPr>
              <a:t> = 4</a:t>
            </a:r>
          </a:p>
          <a:p>
            <a:pPr lvl="1" algn="l"/>
            <a:r>
              <a:rPr lang="en-US" sz="2000" b="1" dirty="0">
                <a:solidFill>
                  <a:srgbClr val="FF3300"/>
                </a:solidFill>
              </a:rPr>
              <a:t>     </a:t>
            </a:r>
            <a:r>
              <a:rPr lang="en-US" sz="2000" b="1" dirty="0" err="1">
                <a:solidFill>
                  <a:srgbClr val="FF3300"/>
                </a:solidFill>
              </a:rPr>
              <a:t>b</a:t>
            </a:r>
            <a:r>
              <a:rPr lang="en-US" sz="2000" b="1" dirty="0">
                <a:solidFill>
                  <a:srgbClr val="FF3300"/>
                </a:solidFill>
              </a:rPr>
              <a:t> =    7 6 6 5</a:t>
            </a:r>
          </a:p>
          <a:p>
            <a:pPr lvl="1" algn="l"/>
            <a:r>
              <a:rPr lang="en-US" sz="2000" b="1" dirty="0">
                <a:solidFill>
                  <a:srgbClr val="FF3300"/>
                </a:solidFill>
              </a:rPr>
              <a:t>     </a:t>
            </a:r>
            <a:r>
              <a:rPr lang="en-US" sz="2000" b="1" dirty="0" err="1">
                <a:solidFill>
                  <a:srgbClr val="FF3300"/>
                </a:solidFill>
              </a:rPr>
              <a:t>c</a:t>
            </a:r>
            <a:r>
              <a:rPr lang="en-US" sz="2000" b="1" dirty="0">
                <a:solidFill>
                  <a:srgbClr val="FF3300"/>
                </a:solidFill>
              </a:rPr>
              <a:t> = 1 3 6 4 7</a:t>
            </a:r>
          </a:p>
          <a:p>
            <a:pPr algn="l"/>
            <a:endParaRPr lang="en-US" sz="2000" b="1" dirty="0"/>
          </a:p>
        </p:txBody>
      </p:sp>
      <p:sp>
        <p:nvSpPr>
          <p:cNvPr id="294917" name="AutoShape 5"/>
          <p:cNvSpPr>
            <a:spLocks noChangeArrowheads="1"/>
          </p:cNvSpPr>
          <p:nvPr/>
        </p:nvSpPr>
        <p:spPr bwMode="auto">
          <a:xfrm>
            <a:off x="5410200" y="3657600"/>
            <a:ext cx="3124200" cy="22860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8575" cmpd="sng">
            <a:solidFill>
              <a:srgbClr val="0000FF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pPr algn="l"/>
            <a:r>
              <a:rPr lang="en-US" b="1" dirty="0">
                <a:solidFill>
                  <a:srgbClr val="0000CC"/>
                </a:solidFill>
              </a:rPr>
              <a:t>Self Study:</a:t>
            </a:r>
          </a:p>
          <a:p>
            <a:pPr algn="l"/>
            <a:r>
              <a:rPr lang="en-US" sz="2000" b="1" dirty="0"/>
              <a:t>   </a:t>
            </a:r>
            <a:r>
              <a:rPr lang="en-US" sz="2000" b="1" dirty="0">
                <a:solidFill>
                  <a:srgbClr val="0000CC"/>
                </a:solidFill>
              </a:rPr>
              <a:t>Read [SG] Ch 1.2, 2.1</a:t>
            </a:r>
          </a:p>
          <a:p>
            <a:pPr algn="l"/>
            <a:endParaRPr lang="en-US" sz="2000" b="1" dirty="0"/>
          </a:p>
          <a:p>
            <a:pPr algn="l"/>
            <a:r>
              <a:rPr lang="en-US" sz="2000" b="1" dirty="0"/>
              <a:t>   </a:t>
            </a:r>
            <a:r>
              <a:rPr lang="en-US" sz="2000" b="1" dirty="0">
                <a:solidFill>
                  <a:srgbClr val="FF0000"/>
                </a:solidFill>
              </a:rPr>
              <a:t>Make sure you</a:t>
            </a:r>
          </a:p>
          <a:p>
            <a:pPr algn="l"/>
            <a:r>
              <a:rPr lang="en-US" sz="2000" b="1" dirty="0">
                <a:solidFill>
                  <a:srgbClr val="FF0000"/>
                </a:solidFill>
              </a:rPr>
              <a:t>     understand how the </a:t>
            </a:r>
          </a:p>
          <a:p>
            <a:pPr algn="l"/>
            <a:r>
              <a:rPr lang="en-US" sz="2000" b="1" dirty="0">
                <a:solidFill>
                  <a:srgbClr val="FF0000"/>
                </a:solidFill>
              </a:rPr>
              <a:t>     algorithm work;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4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4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4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4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4916" grpId="0" animBg="1"/>
      <p:bldP spid="29491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“derive” the algorithm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543800" cy="4876800"/>
          </a:xfrm>
        </p:spPr>
        <p:txBody>
          <a:bodyPr/>
          <a:lstStyle/>
          <a:p>
            <a:r>
              <a:rPr lang="en-US"/>
              <a:t>Adding is something we all know</a:t>
            </a:r>
          </a:p>
          <a:p>
            <a:pPr lvl="1"/>
            <a:r>
              <a:rPr lang="en-US"/>
              <a:t>done it a thousand times, know it “by heart”</a:t>
            </a:r>
          </a:p>
          <a:p>
            <a:r>
              <a:rPr lang="en-US"/>
              <a:t>How do we give the algorithm?</a:t>
            </a:r>
          </a:p>
          <a:p>
            <a:pPr lvl="1"/>
            <a:r>
              <a:rPr lang="en-US"/>
              <a:t>A step-by-step instruction</a:t>
            </a:r>
          </a:p>
          <a:p>
            <a:pPr lvl="1"/>
            <a:r>
              <a:rPr lang="en-US"/>
              <a:t>to a dumb machine</a:t>
            </a:r>
          </a:p>
          <a:p>
            <a:r>
              <a:rPr lang="en-US"/>
              <a:t>Try an example:</a:t>
            </a:r>
          </a:p>
          <a:p>
            <a:pPr lvl="1">
              <a:buFont typeface="Monotype Sorts" pitchFamily="1" charset="2"/>
              <a:buNone/>
            </a:pPr>
            <a:r>
              <a:rPr lang="en-US"/>
              <a:t>  3 4 9 2</a:t>
            </a:r>
          </a:p>
          <a:p>
            <a:pPr lvl="1">
              <a:buFont typeface="Monotype Sorts" pitchFamily="1" charset="2"/>
              <a:buNone/>
            </a:pPr>
            <a:r>
              <a:rPr lang="en-US"/>
              <a:t>  8 1 5 7</a:t>
            </a:r>
          </a:p>
          <a:p>
            <a:pPr lvl="1">
              <a:buFont typeface="Monotype Sorts" pitchFamily="1" charset="2"/>
              <a:buNone/>
            </a:pPr>
            <a:endParaRPr lang="en-US"/>
          </a:p>
          <a:p>
            <a:pPr>
              <a:buFont typeface="Wingdings" pitchFamily="1" charset="2"/>
              <a:buNone/>
            </a:pPr>
            <a:r>
              <a:rPr lang="en-US" sz="2400"/>
              <a:t> “Imagine you looking at yourself solving it”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2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524000"/>
            <a:ext cx="7772400" cy="4724400"/>
          </a:xfrm>
          <a:noFill/>
          <a:ln w="25400">
            <a:solidFill>
              <a:srgbClr val="0000FF"/>
            </a:solidFill>
          </a:ln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  <a:buFont typeface="Wingding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1: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Set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the value of </a:t>
            </a:r>
            <a:r>
              <a:rPr lang="en-GB" sz="1600" i="1">
                <a:solidFill>
                  <a:srgbClr val="FF0000"/>
                </a:solidFill>
              </a:rPr>
              <a:t>carry</a:t>
            </a:r>
            <a:r>
              <a:rPr lang="en-GB" sz="1600">
                <a:solidFill>
                  <a:srgbClr val="FF0000"/>
                </a:solidFill>
              </a:rPr>
              <a:t> to 0</a:t>
            </a:r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2: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Set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the value of </a:t>
            </a:r>
            <a:r>
              <a:rPr lang="en-GB" sz="1600" i="1">
                <a:solidFill>
                  <a:srgbClr val="FF0000"/>
                </a:solidFill>
              </a:rPr>
              <a:t>i</a:t>
            </a:r>
            <a:r>
              <a:rPr lang="en-GB" sz="1600">
                <a:solidFill>
                  <a:srgbClr val="FF0000"/>
                </a:solidFill>
              </a:rPr>
              <a:t> to 0.</a:t>
            </a:r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3: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While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the value of </a:t>
            </a:r>
            <a:r>
              <a:rPr lang="en-GB" sz="1600" i="1">
                <a:solidFill>
                  <a:srgbClr val="FF0000"/>
                </a:solidFill>
              </a:rPr>
              <a:t>i</a:t>
            </a:r>
            <a:r>
              <a:rPr lang="en-GB" sz="1600">
                <a:solidFill>
                  <a:srgbClr val="FF0000"/>
                </a:solidFill>
              </a:rPr>
              <a:t> is less than or equal to (</a:t>
            </a:r>
            <a:r>
              <a:rPr lang="en-GB" sz="1600" i="1">
                <a:solidFill>
                  <a:srgbClr val="FF0000"/>
                </a:solidFill>
              </a:rPr>
              <a:t>m</a:t>
            </a:r>
            <a:r>
              <a:rPr lang="en-GB" sz="1800">
                <a:solidFill>
                  <a:srgbClr val="FF0000"/>
                </a:solidFill>
              </a:rPr>
              <a:t> – </a:t>
            </a:r>
            <a:r>
              <a:rPr lang="en-GB" sz="1600">
                <a:solidFill>
                  <a:srgbClr val="FF0000"/>
                </a:solidFill>
              </a:rPr>
              <a:t>1),</a:t>
            </a:r>
            <a:r>
              <a:rPr lang="en-GB" sz="1600">
                <a:solidFill>
                  <a:srgbClr val="0000FF"/>
                </a:solidFill>
              </a:rPr>
              <a:t>  </a:t>
            </a:r>
            <a:r>
              <a:rPr lang="en-GB" sz="1600">
                <a:solidFill>
                  <a:schemeClr val="tx1"/>
                </a:solidFill>
              </a:rPr>
              <a:t>repeat</a:t>
            </a:r>
            <a:r>
              <a:rPr lang="en-GB" sz="1600">
                <a:solidFill>
                  <a:srgbClr val="0000FF"/>
                </a:solidFill>
              </a:rPr>
              <a:t>  </a:t>
            </a:r>
            <a:r>
              <a:rPr lang="en-GB" sz="1600">
                <a:solidFill>
                  <a:srgbClr val="FF0000"/>
                </a:solidFill>
              </a:rPr>
              <a:t>steps 4 through 6</a:t>
            </a:r>
          </a:p>
          <a:p>
            <a:pPr lvl="1">
              <a:lnSpc>
                <a:spcPct val="110000"/>
              </a:lnSpc>
              <a:buFont typeface="Monotype Sort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4: Add </a:t>
            </a:r>
            <a:r>
              <a:rPr lang="en-GB" sz="1600" i="1">
                <a:solidFill>
                  <a:srgbClr val="FF0000"/>
                </a:solidFill>
              </a:rPr>
              <a:t>a</a:t>
            </a:r>
            <a:r>
              <a:rPr lang="en-GB" sz="1600" i="1" baseline="-25000">
                <a:solidFill>
                  <a:srgbClr val="FF0000"/>
                </a:solidFill>
              </a:rPr>
              <a:t>i</a:t>
            </a:r>
            <a:r>
              <a:rPr lang="en-GB" sz="1600">
                <a:solidFill>
                  <a:srgbClr val="FF0000"/>
                </a:solidFill>
              </a:rPr>
              <a:t> and </a:t>
            </a:r>
            <a:r>
              <a:rPr lang="en-GB" sz="1600" i="1">
                <a:solidFill>
                  <a:srgbClr val="FF0000"/>
                </a:solidFill>
              </a:rPr>
              <a:t>b</a:t>
            </a:r>
            <a:r>
              <a:rPr lang="en-GB" sz="1600" i="1" baseline="-25000">
                <a:solidFill>
                  <a:srgbClr val="FF0000"/>
                </a:solidFill>
              </a:rPr>
              <a:t>i</a:t>
            </a:r>
            <a:r>
              <a:rPr lang="en-GB" sz="1600">
                <a:solidFill>
                  <a:srgbClr val="FF0000"/>
                </a:solidFill>
              </a:rPr>
              <a:t> to the current value of </a:t>
            </a:r>
            <a:r>
              <a:rPr lang="en-GB" sz="1600" i="1">
                <a:solidFill>
                  <a:srgbClr val="FF0000"/>
                </a:solidFill>
              </a:rPr>
              <a:t>carry</a:t>
            </a:r>
            <a:r>
              <a:rPr lang="en-GB" sz="1600">
                <a:solidFill>
                  <a:srgbClr val="FF0000"/>
                </a:solidFill>
              </a:rPr>
              <a:t>, to get </a:t>
            </a:r>
            <a:r>
              <a:rPr lang="en-GB" sz="1600" i="1">
                <a:solidFill>
                  <a:srgbClr val="FF0000"/>
                </a:solidFill>
              </a:rPr>
              <a:t>x</a:t>
            </a:r>
            <a:endParaRPr lang="en-GB" sz="1600">
              <a:solidFill>
                <a:srgbClr val="FF0000"/>
              </a:solidFill>
            </a:endParaRPr>
          </a:p>
          <a:p>
            <a:pPr lvl="1">
              <a:lnSpc>
                <a:spcPct val="110000"/>
              </a:lnSpc>
              <a:buFont typeface="Monotype Sort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5: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If</a:t>
            </a:r>
            <a:r>
              <a:rPr lang="en-GB" sz="1600">
                <a:solidFill>
                  <a:srgbClr val="0000FF"/>
                </a:solidFill>
              </a:rPr>
              <a:t>  </a:t>
            </a:r>
            <a:r>
              <a:rPr lang="en-GB" sz="1600" i="1">
                <a:solidFill>
                  <a:srgbClr val="FF0000"/>
                </a:solidFill>
              </a:rPr>
              <a:t>x</a:t>
            </a:r>
            <a:r>
              <a:rPr lang="en-GB" sz="1600" baseline="-25000">
                <a:solidFill>
                  <a:srgbClr val="FF0000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&lt; 10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then</a:t>
            </a:r>
            <a:r>
              <a:rPr lang="en-GB" sz="1600">
                <a:solidFill>
                  <a:srgbClr val="0000FF"/>
                </a:solidFill>
              </a:rPr>
              <a:t> </a:t>
            </a:r>
          </a:p>
          <a:p>
            <a:pPr lvl="1">
              <a:lnSpc>
                <a:spcPct val="110000"/>
              </a:lnSpc>
              <a:buFont typeface="Monotype Sorts" pitchFamily="1" charset="2"/>
              <a:buNone/>
            </a:pPr>
            <a:r>
              <a:rPr lang="en-GB" sz="1600">
                <a:solidFill>
                  <a:srgbClr val="0000FF"/>
                </a:solidFill>
              </a:rPr>
              <a:t>                  </a:t>
            </a:r>
            <a:r>
              <a:rPr lang="en-GB" sz="1600">
                <a:solidFill>
                  <a:schemeClr val="tx1"/>
                </a:solidFill>
              </a:rPr>
              <a:t>Let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 i="1">
                <a:solidFill>
                  <a:srgbClr val="FF0000"/>
                </a:solidFill>
              </a:rPr>
              <a:t>c</a:t>
            </a:r>
            <a:r>
              <a:rPr lang="en-GB" sz="1600" i="1" baseline="-25000">
                <a:solidFill>
                  <a:srgbClr val="FF0000"/>
                </a:solidFill>
              </a:rPr>
              <a:t>i</a:t>
            </a:r>
            <a:r>
              <a:rPr lang="en-GB" sz="1600" baseline="-25000">
                <a:solidFill>
                  <a:srgbClr val="FF0000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= </a:t>
            </a:r>
            <a:r>
              <a:rPr lang="en-GB" sz="1600" i="1">
                <a:solidFill>
                  <a:srgbClr val="FF0000"/>
                </a:solidFill>
              </a:rPr>
              <a:t>x</a:t>
            </a:r>
            <a:r>
              <a:rPr lang="en-GB" sz="1600">
                <a:solidFill>
                  <a:srgbClr val="FF0000"/>
                </a:solidFill>
              </a:rPr>
              <a:t>,  and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reset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 i="1">
                <a:solidFill>
                  <a:srgbClr val="FF0000"/>
                </a:solidFill>
              </a:rPr>
              <a:t>carry</a:t>
            </a:r>
            <a:r>
              <a:rPr lang="en-GB" sz="1600">
                <a:solidFill>
                  <a:srgbClr val="FF0000"/>
                </a:solidFill>
              </a:rPr>
              <a:t> to 0.</a:t>
            </a:r>
          </a:p>
          <a:p>
            <a:pPr lvl="1">
              <a:lnSpc>
                <a:spcPct val="110000"/>
              </a:lnSpc>
              <a:buFont typeface="Monotype Sorts" pitchFamily="1" charset="2"/>
              <a:buNone/>
            </a:pPr>
            <a:r>
              <a:rPr lang="en-GB" sz="1600">
                <a:solidFill>
                  <a:srgbClr val="0000FF"/>
                </a:solidFill>
              </a:rPr>
              <a:t>             </a:t>
            </a:r>
            <a:r>
              <a:rPr lang="en-GB" sz="1600">
                <a:solidFill>
                  <a:schemeClr val="tx1"/>
                </a:solidFill>
              </a:rPr>
              <a:t>else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(* namely, in this case </a:t>
            </a:r>
            <a:r>
              <a:rPr lang="en-GB" sz="1600" i="1">
                <a:solidFill>
                  <a:srgbClr val="FF0000"/>
                </a:solidFill>
              </a:rPr>
              <a:t>x</a:t>
            </a:r>
            <a:r>
              <a:rPr lang="en-GB" sz="1600">
                <a:solidFill>
                  <a:srgbClr val="FF0000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  <a:sym typeface="Symbol" pitchFamily="1" charset="2"/>
              </a:rPr>
              <a:t></a:t>
            </a:r>
            <a:r>
              <a:rPr lang="en-GB" sz="1600">
                <a:solidFill>
                  <a:srgbClr val="FF0000"/>
                </a:solidFill>
              </a:rPr>
              <a:t> 10 *)</a:t>
            </a:r>
          </a:p>
          <a:p>
            <a:pPr lvl="1">
              <a:lnSpc>
                <a:spcPct val="110000"/>
              </a:lnSpc>
              <a:buFont typeface="Monotype Sorts" pitchFamily="1" charset="2"/>
              <a:buNone/>
            </a:pPr>
            <a:r>
              <a:rPr lang="en-GB" sz="1600">
                <a:solidFill>
                  <a:srgbClr val="0000FF"/>
                </a:solidFill>
              </a:rPr>
              <a:t>                  </a:t>
            </a:r>
            <a:r>
              <a:rPr lang="en-GB" sz="1600">
                <a:solidFill>
                  <a:schemeClr val="tx1"/>
                </a:solidFill>
              </a:rPr>
              <a:t>Let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 i="1">
                <a:solidFill>
                  <a:srgbClr val="FF0000"/>
                </a:solidFill>
              </a:rPr>
              <a:t>c</a:t>
            </a:r>
            <a:r>
              <a:rPr lang="en-GB" sz="1600" i="1" baseline="-25000">
                <a:solidFill>
                  <a:srgbClr val="FF0000"/>
                </a:solidFill>
              </a:rPr>
              <a:t>i</a:t>
            </a:r>
            <a:r>
              <a:rPr lang="en-GB" sz="1600" baseline="-25000">
                <a:solidFill>
                  <a:srgbClr val="FF0000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= </a:t>
            </a:r>
            <a:r>
              <a:rPr lang="en-GB" sz="1600" i="1">
                <a:solidFill>
                  <a:srgbClr val="FF0000"/>
                </a:solidFill>
              </a:rPr>
              <a:t>x</a:t>
            </a:r>
            <a:r>
              <a:rPr lang="en-GB" sz="1600">
                <a:solidFill>
                  <a:srgbClr val="FF0000"/>
                </a:solidFill>
              </a:rPr>
              <a:t> – 10 and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reset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 i="1">
                <a:solidFill>
                  <a:srgbClr val="FF0000"/>
                </a:solidFill>
              </a:rPr>
              <a:t>carry</a:t>
            </a:r>
            <a:r>
              <a:rPr lang="en-GB" sz="1600">
                <a:solidFill>
                  <a:srgbClr val="FF0000"/>
                </a:solidFill>
              </a:rPr>
              <a:t> to 1.</a:t>
            </a:r>
          </a:p>
          <a:p>
            <a:pPr lvl="1">
              <a:lnSpc>
                <a:spcPct val="110000"/>
              </a:lnSpc>
              <a:buFont typeface="Monotype Sort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6: Increase the value of </a:t>
            </a:r>
            <a:r>
              <a:rPr lang="en-GB" sz="1600" i="1">
                <a:solidFill>
                  <a:srgbClr val="FF0000"/>
                </a:solidFill>
              </a:rPr>
              <a:t>i</a:t>
            </a:r>
            <a:r>
              <a:rPr lang="en-GB" sz="1600">
                <a:solidFill>
                  <a:srgbClr val="FF0000"/>
                </a:solidFill>
              </a:rPr>
              <a:t> by 1.</a:t>
            </a:r>
          </a:p>
          <a:p>
            <a:pPr>
              <a:lnSpc>
                <a:spcPct val="110000"/>
              </a:lnSpc>
              <a:buFont typeface="Wingding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7: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Set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 i="1">
                <a:solidFill>
                  <a:srgbClr val="FF0000"/>
                </a:solidFill>
              </a:rPr>
              <a:t>c</a:t>
            </a:r>
            <a:r>
              <a:rPr lang="en-GB" sz="1600" i="1" baseline="-25000">
                <a:solidFill>
                  <a:srgbClr val="FF0000"/>
                </a:solidFill>
              </a:rPr>
              <a:t>m</a:t>
            </a:r>
            <a:r>
              <a:rPr lang="en-GB" sz="1600" baseline="-25000">
                <a:solidFill>
                  <a:srgbClr val="FF0000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to  the value of </a:t>
            </a:r>
            <a:r>
              <a:rPr lang="en-GB" sz="1600" i="1">
                <a:solidFill>
                  <a:srgbClr val="FF0000"/>
                </a:solidFill>
              </a:rPr>
              <a:t>carry</a:t>
            </a:r>
            <a:r>
              <a:rPr lang="en-GB" sz="1600">
                <a:solidFill>
                  <a:srgbClr val="FF0000"/>
                </a:solidFill>
              </a:rPr>
              <a:t>.</a:t>
            </a:r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8: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Print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the final answer </a:t>
            </a:r>
            <a:r>
              <a:rPr lang="en-GB" sz="1600" i="1">
                <a:solidFill>
                  <a:srgbClr val="FF0000"/>
                </a:solidFill>
              </a:rPr>
              <a:t>c</a:t>
            </a:r>
            <a:r>
              <a:rPr lang="en-GB" sz="1600" i="1" baseline="-25000">
                <a:solidFill>
                  <a:srgbClr val="FF0000"/>
                </a:solidFill>
              </a:rPr>
              <a:t>m</a:t>
            </a:r>
            <a:r>
              <a:rPr lang="en-GB" sz="1600">
                <a:solidFill>
                  <a:srgbClr val="FF0000"/>
                </a:solidFill>
              </a:rPr>
              <a:t>, </a:t>
            </a:r>
            <a:r>
              <a:rPr lang="en-GB" sz="1600" i="1">
                <a:solidFill>
                  <a:srgbClr val="FF0000"/>
                </a:solidFill>
              </a:rPr>
              <a:t>c</a:t>
            </a:r>
            <a:r>
              <a:rPr lang="en-GB" sz="1600" i="1" baseline="-25000">
                <a:solidFill>
                  <a:srgbClr val="FF0000"/>
                </a:solidFill>
              </a:rPr>
              <a:t>m</a:t>
            </a:r>
            <a:r>
              <a:rPr lang="en-GB" sz="1600" baseline="-25000">
                <a:solidFill>
                  <a:srgbClr val="FF0000"/>
                </a:solidFill>
              </a:rPr>
              <a:t>-1</a:t>
            </a:r>
            <a:r>
              <a:rPr lang="en-GB" sz="1600">
                <a:solidFill>
                  <a:srgbClr val="FF0000"/>
                </a:solidFill>
              </a:rPr>
              <a:t>, …., </a:t>
            </a:r>
            <a:r>
              <a:rPr lang="en-GB" sz="1600" i="1">
                <a:solidFill>
                  <a:srgbClr val="FF0000"/>
                </a:solidFill>
              </a:rPr>
              <a:t>c</a:t>
            </a:r>
            <a:r>
              <a:rPr lang="en-GB" sz="1600" baseline="-25000">
                <a:solidFill>
                  <a:srgbClr val="FF0000"/>
                </a:solidFill>
              </a:rPr>
              <a:t>0</a:t>
            </a:r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9: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Stop</a:t>
            </a:r>
            <a:r>
              <a:rPr lang="en-GB" sz="160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5130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Algorithm: Finding sum of A &amp; B</a:t>
            </a:r>
          </a:p>
        </p:txBody>
      </p:sp>
      <p:sp>
        <p:nvSpPr>
          <p:cNvPr id="513028" name="Text Box 4"/>
          <p:cNvSpPr txBox="1">
            <a:spLocks noChangeArrowheads="1"/>
          </p:cNvSpPr>
          <p:nvPr/>
        </p:nvSpPr>
        <p:spPr bwMode="auto">
          <a:xfrm>
            <a:off x="685800" y="1041400"/>
            <a:ext cx="4724400" cy="48260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 </a:t>
            </a:r>
            <a:r>
              <a:rPr lang="en-US" b="1">
                <a:solidFill>
                  <a:srgbClr val="FF0000"/>
                </a:solidFill>
              </a:rPr>
              <a:t>Addition Algorithm for C = A + B</a:t>
            </a:r>
          </a:p>
        </p:txBody>
      </p:sp>
      <p:sp>
        <p:nvSpPr>
          <p:cNvPr id="513029" name="AutoShape 5"/>
          <p:cNvSpPr>
            <a:spLocks noChangeArrowheads="1"/>
          </p:cNvSpPr>
          <p:nvPr/>
        </p:nvSpPr>
        <p:spPr bwMode="auto">
          <a:xfrm>
            <a:off x="5715000" y="3657600"/>
            <a:ext cx="3124200" cy="22860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pPr algn="l"/>
            <a:r>
              <a:rPr lang="en-US" b="1">
                <a:solidFill>
                  <a:srgbClr val="0000CC"/>
                </a:solidFill>
              </a:rPr>
              <a:t>Self Study:</a:t>
            </a:r>
          </a:p>
          <a:p>
            <a:pPr algn="l"/>
            <a:r>
              <a:rPr lang="en-US" sz="2000" b="1"/>
              <a:t>   Read [SG] Ch 1.2, 2.1</a:t>
            </a:r>
          </a:p>
          <a:p>
            <a:pPr algn="l"/>
            <a:endParaRPr lang="en-US" sz="2000" b="1"/>
          </a:p>
          <a:p>
            <a:pPr algn="l"/>
            <a:r>
              <a:rPr lang="en-US" sz="2000" b="1"/>
              <a:t>   </a:t>
            </a:r>
            <a:r>
              <a:rPr lang="en-US" sz="2000" b="1">
                <a:solidFill>
                  <a:srgbClr val="FF0000"/>
                </a:solidFill>
              </a:rPr>
              <a:t>Make sure you</a:t>
            </a:r>
          </a:p>
          <a:p>
            <a:pPr algn="l"/>
            <a:r>
              <a:rPr lang="en-US" sz="2000" b="1">
                <a:solidFill>
                  <a:srgbClr val="FF0000"/>
                </a:solidFill>
              </a:rPr>
              <a:t>     understand how this </a:t>
            </a:r>
          </a:p>
          <a:p>
            <a:pPr algn="l"/>
            <a:r>
              <a:rPr lang="en-US" sz="2000" b="1">
                <a:solidFill>
                  <a:srgbClr val="FF0000"/>
                </a:solidFill>
              </a:rPr>
              <a:t>     algorithm work;</a:t>
            </a:r>
          </a:p>
        </p:txBody>
      </p:sp>
      <p:sp>
        <p:nvSpPr>
          <p:cNvPr id="513030" name="AutoShape 6"/>
          <p:cNvSpPr>
            <a:spLocks noChangeArrowheads="1"/>
          </p:cNvSpPr>
          <p:nvPr/>
        </p:nvSpPr>
        <p:spPr bwMode="auto">
          <a:xfrm>
            <a:off x="4267200" y="1295400"/>
            <a:ext cx="4572000" cy="1524000"/>
          </a:xfrm>
          <a:prstGeom prst="cloudCallout">
            <a:avLst>
              <a:gd name="adj1" fmla="val -47292"/>
              <a:gd name="adj2" fmla="val 88125"/>
            </a:avLst>
          </a:prstGeom>
          <a:solidFill>
            <a:srgbClr val="E0FFE0">
              <a:alpha val="35001"/>
            </a:srgbClr>
          </a:solidFill>
          <a:ln w="38100">
            <a:solidFill>
              <a:srgbClr val="0000CC"/>
            </a:solidFill>
            <a:round/>
            <a:headEnd/>
            <a:tailEnd/>
          </a:ln>
          <a:effectLst/>
        </p:spPr>
        <p:txBody>
          <a:bodyPr lIns="45720" rIns="45720" anchor="ctr">
            <a:prstTxWarp prst="textNoShape">
              <a:avLst/>
            </a:prstTxWarp>
          </a:bodyPr>
          <a:lstStyle/>
          <a:p>
            <a:r>
              <a:rPr lang="en-US" i="1">
                <a:solidFill>
                  <a:srgbClr val="0000CC"/>
                </a:solidFill>
              </a:rPr>
              <a:t>Skip this for now</a:t>
            </a:r>
          </a:p>
          <a:p>
            <a:r>
              <a:rPr lang="en-US" i="1">
                <a:solidFill>
                  <a:srgbClr val="0000CC"/>
                </a:solidFill>
              </a:rPr>
              <a:t>Cover during tutorials.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3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3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13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29" grpId="0" animBg="1"/>
      <p:bldP spid="51303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AutoShape 2"/>
          <p:cNvSpPr>
            <a:spLocks noChangeArrowheads="1"/>
          </p:cNvSpPr>
          <p:nvPr/>
        </p:nvSpPr>
        <p:spPr bwMode="auto">
          <a:xfrm>
            <a:off x="533400" y="2590800"/>
            <a:ext cx="7924800" cy="19050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95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95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696200" cy="4876800"/>
          </a:xfrm>
        </p:spPr>
        <p:txBody>
          <a:bodyPr/>
          <a:lstStyle/>
          <a:p>
            <a:pPr marL="533400" indent="-533400"/>
            <a:r>
              <a:rPr lang="en-US" u="sng"/>
              <a:t>Chapter Outline: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Chapter Goals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What are Algorithms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Pseudo-Code to Express Algorithms  [SG]-Ch 2.2</a:t>
            </a:r>
          </a:p>
          <a:p>
            <a:pPr marL="1438275" lvl="2" indent="-381000">
              <a:buFont typeface="Monotype Sorts" pitchFamily="1" charset="2"/>
              <a:buChar char="o"/>
            </a:pPr>
            <a:r>
              <a:rPr lang="en-US"/>
              <a:t>Communicating algorithm to computer </a:t>
            </a:r>
          </a:p>
          <a:p>
            <a:pPr marL="1438275" lvl="2" indent="-381000">
              <a:buFont typeface="Monotype Sorts" pitchFamily="1" charset="2"/>
              <a:buChar char="o"/>
            </a:pPr>
            <a:r>
              <a:rPr lang="en-US"/>
              <a:t>Pseudo-Code for expressing Algorithms</a:t>
            </a:r>
          </a:p>
          <a:p>
            <a:pPr marL="1438275" lvl="2" indent="-381000">
              <a:buFont typeface="Monotype Sorts" pitchFamily="1" charset="2"/>
              <a:buChar char="o"/>
            </a:pPr>
            <a:r>
              <a:rPr lang="en-US"/>
              <a:t>Model of a Computer, Variables and Arrays</a:t>
            </a:r>
          </a:p>
          <a:p>
            <a:pPr marL="1438275" lvl="2" indent="-381000">
              <a:buFont typeface="Monotype Sorts" pitchFamily="1" charset="2"/>
              <a:buChar char="o"/>
            </a:pPr>
            <a:r>
              <a:rPr lang="en-US"/>
              <a:t>Primitive Operations and examples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Some Simple Algorithms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Examples of Algorithmic Problem Solving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Expressing Algorithms: Issues</a:t>
            </a: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Problems/</a:t>
            </a:r>
            <a:r>
              <a:rPr lang="en-US" dirty="0" smtClean="0"/>
              <a:t>Difficulties with using English</a:t>
            </a:r>
          </a:p>
          <a:p>
            <a:pPr lvl="1"/>
            <a:r>
              <a:rPr lang="en-US" dirty="0"/>
              <a:t>Imprecise instructions; ambiguity</a:t>
            </a:r>
          </a:p>
          <a:p>
            <a:pPr lvl="1"/>
            <a:r>
              <a:rPr lang="en-US" dirty="0"/>
              <a:t>Job can often be done even if instructions are not followed precisely</a:t>
            </a:r>
          </a:p>
          <a:p>
            <a:pPr lvl="1"/>
            <a:r>
              <a:rPr lang="en-US" dirty="0"/>
              <a:t>Modifications may be done </a:t>
            </a:r>
            <a:r>
              <a:rPr lang="en-US" i="1" dirty="0">
                <a:solidFill>
                  <a:srgbClr val="0000FF"/>
                </a:solidFill>
              </a:rPr>
              <a:t>by the person</a:t>
            </a:r>
            <a:r>
              <a:rPr lang="en-US" dirty="0"/>
              <a:t> following the instructions;</a:t>
            </a:r>
            <a:endParaRPr lang="en-US" dirty="0" smtClean="0"/>
          </a:p>
          <a:p>
            <a:r>
              <a:rPr lang="en-US" dirty="0" smtClean="0"/>
              <a:t> NOT suitable for instructing a </a:t>
            </a:r>
            <a:r>
              <a:rPr lang="en-US" dirty="0"/>
              <a:t>Computer</a:t>
            </a:r>
            <a:endParaRPr lang="en-US" dirty="0" smtClean="0"/>
          </a:p>
          <a:p>
            <a:pPr lvl="1"/>
            <a:r>
              <a:rPr lang="en-US" dirty="0" smtClean="0"/>
              <a:t>Computer needs </a:t>
            </a:r>
            <a:r>
              <a:rPr lang="en-US" dirty="0"/>
              <a:t>to told PRECISELY what to do;</a:t>
            </a:r>
          </a:p>
          <a:p>
            <a:pPr lvl="2"/>
            <a:r>
              <a:rPr lang="en-US" dirty="0"/>
              <a:t>Instructions must be PRECISE;</a:t>
            </a:r>
          </a:p>
          <a:p>
            <a:pPr lvl="2"/>
            <a:r>
              <a:rPr lang="en-US" dirty="0"/>
              <a:t>Cannot be vague or ambiguous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3. Expressing Algorithms for a Computer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To communicate algorithm to computer</a:t>
            </a:r>
          </a:p>
          <a:p>
            <a:pPr lvl="1"/>
            <a:r>
              <a:rPr lang="en-US"/>
              <a:t>Need way to “represent” the algorithm</a:t>
            </a:r>
          </a:p>
          <a:p>
            <a:pPr lvl="1"/>
            <a:r>
              <a:rPr lang="en-US"/>
              <a:t>Cannot use English</a:t>
            </a:r>
          </a:p>
          <a:p>
            <a:r>
              <a:rPr lang="en-US"/>
              <a:t>Can use computer language </a:t>
            </a:r>
          </a:p>
          <a:p>
            <a:pPr lvl="1"/>
            <a:r>
              <a:rPr lang="en-US"/>
              <a:t>machine language and</a:t>
            </a:r>
          </a:p>
          <a:p>
            <a:pPr lvl="1"/>
            <a:r>
              <a:rPr lang="en-US"/>
              <a:t>programming languages (Java, Pascal, C)</a:t>
            </a:r>
          </a:p>
          <a:p>
            <a:r>
              <a:rPr lang="en-US"/>
              <a:t>But, these are too tedious (&amp;technical)</a:t>
            </a:r>
          </a:p>
          <a:p>
            <a:r>
              <a:rPr lang="en-US"/>
              <a:t>Use Pseudo-Code and </a:t>
            </a:r>
            <a:r>
              <a:rPr lang="en-US">
                <a:solidFill>
                  <a:srgbClr val="FF3300"/>
                </a:solidFill>
              </a:rPr>
              <a:t>Scratch</a:t>
            </a:r>
            <a:r>
              <a:rPr lang="en-US"/>
              <a:t> instead…</a:t>
            </a:r>
          </a:p>
          <a:p>
            <a:pPr lvl="1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755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Pseudo-Code to express Algorithms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620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Pseudo-Code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Mixture of computer language and English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 Somewhere in between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 precise enough to describe what is meant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without </a:t>
            </a:r>
            <a:r>
              <a:rPr lang="en-US" dirty="0"/>
              <a:t>being  too tedious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Examples: 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 Let </a:t>
            </a:r>
            <a:r>
              <a:rPr lang="en-US" dirty="0" err="1"/>
              <a:t>c</a:t>
            </a:r>
            <a:r>
              <a:rPr lang="en-US" dirty="0"/>
              <a:t> be 0; </a:t>
            </a:r>
          </a:p>
          <a:p>
            <a:pPr lvl="2">
              <a:lnSpc>
                <a:spcPct val="80000"/>
              </a:lnSpc>
            </a:pPr>
            <a:r>
              <a:rPr lang="en-US" dirty="0"/>
              <a:t> </a:t>
            </a:r>
            <a:r>
              <a:rPr lang="en-US" dirty="0" err="1"/>
              <a:t>c</a:t>
            </a:r>
            <a:r>
              <a:rPr lang="en-US" dirty="0"/>
              <a:t> </a:t>
            </a:r>
            <a:r>
              <a:rPr lang="en-US" dirty="0" err="1">
                <a:sym typeface="Wingdings" pitchFamily="1" charset="2"/>
              </a:rPr>
              <a:t></a:t>
            </a:r>
            <a:r>
              <a:rPr lang="en-US" dirty="0">
                <a:sym typeface="Wingdings" pitchFamily="1" charset="2"/>
              </a:rPr>
              <a:t> 0;</a:t>
            </a:r>
            <a:endParaRPr lang="en-US" dirty="0"/>
          </a:p>
          <a:p>
            <a:pPr lvl="2">
              <a:lnSpc>
                <a:spcPct val="80000"/>
              </a:lnSpc>
            </a:pPr>
            <a:r>
              <a:rPr lang="en-US" dirty="0"/>
              <a:t> Sort the list of numbers in increasing order;</a:t>
            </a:r>
          </a:p>
          <a:p>
            <a:pPr>
              <a:lnSpc>
                <a:spcPct val="80000"/>
              </a:lnSpc>
            </a:pPr>
            <a:r>
              <a:rPr lang="en-US" dirty="0"/>
              <a:t>Need to know both syntax and semantics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syntax – representation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semantics – meaning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71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Definition of Algorithm:</a:t>
            </a:r>
          </a:p>
        </p:txBody>
      </p:sp>
      <p:sp>
        <p:nvSpPr>
          <p:cNvPr id="463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772400" cy="4876800"/>
          </a:xfrm>
        </p:spPr>
        <p:txBody>
          <a:bodyPr/>
          <a:lstStyle/>
          <a:p>
            <a:r>
              <a:rPr lang="en-US"/>
              <a:t>An algorithm for solving a problem</a:t>
            </a:r>
          </a:p>
          <a:p>
            <a:pPr lvl="1">
              <a:buFont typeface="Monotype Sorts" pitchFamily="1" charset="2"/>
              <a:buNone/>
            </a:pPr>
            <a:r>
              <a:rPr lang="en-US"/>
              <a:t>  “a </a:t>
            </a:r>
            <a:r>
              <a:rPr lang="en-US" i="1">
                <a:solidFill>
                  <a:srgbClr val="000099"/>
                </a:solidFill>
              </a:rPr>
              <a:t>finite</a:t>
            </a:r>
            <a:r>
              <a:rPr lang="en-US"/>
              <a:t> sequence of </a:t>
            </a:r>
            <a:r>
              <a:rPr lang="en-US" i="1">
                <a:solidFill>
                  <a:srgbClr val="000099"/>
                </a:solidFill>
              </a:rPr>
              <a:t>unambiguous</a:t>
            </a:r>
            <a:r>
              <a:rPr lang="en-US"/>
              <a:t>, </a:t>
            </a:r>
            <a:r>
              <a:rPr lang="en-US" i="1">
                <a:solidFill>
                  <a:srgbClr val="000099"/>
                </a:solidFill>
              </a:rPr>
              <a:t>executable</a:t>
            </a:r>
            <a:r>
              <a:rPr lang="en-US"/>
              <a:t> steps or instructions, which, if followed would ultimately </a:t>
            </a:r>
            <a:r>
              <a:rPr lang="en-US" i="1">
                <a:solidFill>
                  <a:srgbClr val="000099"/>
                </a:solidFill>
              </a:rPr>
              <a:t>terminate</a:t>
            </a:r>
            <a:r>
              <a:rPr lang="en-US"/>
              <a:t> and give the solution of the problem”.</a:t>
            </a:r>
          </a:p>
          <a:p>
            <a:pPr lvl="1">
              <a:buFont typeface="Monotype Sorts" pitchFamily="1" charset="2"/>
              <a:buNone/>
            </a:pPr>
            <a:endParaRPr lang="en-US" sz="1400"/>
          </a:p>
          <a:p>
            <a:pPr lvl="1"/>
            <a:r>
              <a:rPr lang="en-US"/>
              <a:t> Note the keywords:</a:t>
            </a:r>
          </a:p>
          <a:p>
            <a:pPr lvl="2"/>
            <a:r>
              <a:rPr lang="en-US">
                <a:solidFill>
                  <a:srgbClr val="000099"/>
                </a:solidFill>
              </a:rPr>
              <a:t> Finite sequence of steps;</a:t>
            </a:r>
          </a:p>
          <a:p>
            <a:pPr lvl="2"/>
            <a:r>
              <a:rPr lang="en-US">
                <a:solidFill>
                  <a:srgbClr val="000099"/>
                </a:solidFill>
              </a:rPr>
              <a:t> Unambiguous;</a:t>
            </a:r>
          </a:p>
          <a:p>
            <a:pPr lvl="2"/>
            <a:r>
              <a:rPr lang="en-US">
                <a:solidFill>
                  <a:srgbClr val="000099"/>
                </a:solidFill>
              </a:rPr>
              <a:t> Executable;</a:t>
            </a:r>
          </a:p>
          <a:p>
            <a:pPr lvl="2"/>
            <a:r>
              <a:rPr lang="en-US">
                <a:solidFill>
                  <a:srgbClr val="000099"/>
                </a:solidFill>
              </a:rPr>
              <a:t> Terminates;</a:t>
            </a:r>
          </a:p>
          <a:p>
            <a:pPr>
              <a:buFont typeface="Wingdings" pitchFamily="1" charset="2"/>
              <a:buNone/>
            </a:pPr>
            <a:r>
              <a:rPr lang="en-US">
                <a:solidFill>
                  <a:srgbClr val="000099"/>
                </a:solidFill>
              </a:rPr>
              <a:t>(Read more in [SG]-Ch 1)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3875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Are these Algorithm?</a:t>
            </a:r>
          </a:p>
        </p:txBody>
      </p:sp>
      <p:sp>
        <p:nvSpPr>
          <p:cNvPr id="464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Problem 1: What is the largest integer</a:t>
            </a:r>
          </a:p>
          <a:p>
            <a:pPr lvl="1">
              <a:buFont typeface="Monotype Sorts" pitchFamily="1" charset="2"/>
              <a:buNone/>
            </a:pPr>
            <a:r>
              <a:rPr lang="en-US" sz="1800"/>
              <a:t>INPUT: All the integers { … -2, -1, 0, 1, 2, … }</a:t>
            </a:r>
          </a:p>
          <a:p>
            <a:pPr lvl="1">
              <a:buFont typeface="Monotype Sorts" pitchFamily="1" charset="2"/>
              <a:buNone/>
            </a:pPr>
            <a:r>
              <a:rPr lang="en-US" sz="1800"/>
              <a:t>OUTPUT: The largest integer</a:t>
            </a:r>
          </a:p>
          <a:p>
            <a:pPr lvl="1">
              <a:buFont typeface="Monotype Sorts" pitchFamily="1" charset="2"/>
              <a:buNone/>
            </a:pPr>
            <a:r>
              <a:rPr lang="en-US" sz="1800"/>
              <a:t>Algorithm:</a:t>
            </a:r>
          </a:p>
          <a:p>
            <a:pPr lvl="2"/>
            <a:r>
              <a:rPr lang="en-US" sz="1600"/>
              <a:t>Arrange all the integers in a list in decreasing order;</a:t>
            </a:r>
          </a:p>
          <a:p>
            <a:pPr lvl="2"/>
            <a:r>
              <a:rPr lang="en-US" sz="1600"/>
              <a:t>MAX = first number in the list;</a:t>
            </a:r>
          </a:p>
          <a:p>
            <a:pPr lvl="2"/>
            <a:r>
              <a:rPr lang="en-US" sz="1600"/>
              <a:t>Print out MAX;</a:t>
            </a:r>
          </a:p>
          <a:p>
            <a:pPr lvl="1"/>
            <a:r>
              <a:rPr lang="en-US" sz="2000"/>
              <a:t>WHY is the above NOT an Algorithm?</a:t>
            </a:r>
          </a:p>
          <a:p>
            <a:pPr lvl="2"/>
            <a:r>
              <a:rPr lang="en-US" sz="1800"/>
              <a:t>(Hint: How many integers are there?)</a:t>
            </a:r>
          </a:p>
          <a:p>
            <a:endParaRPr lang="en-US" sz="2400"/>
          </a:p>
          <a:p>
            <a:r>
              <a:rPr lang="en-US" sz="2400"/>
              <a:t>Problem 2: Who is the tallest women in the world?</a:t>
            </a:r>
          </a:p>
          <a:p>
            <a:pPr lvl="1"/>
            <a:r>
              <a:rPr lang="en-US" sz="2000"/>
              <a:t>Algorithm:  To be discuss during Tutorial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4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4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4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4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64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64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64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64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64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64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4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4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64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64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64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64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64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64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64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64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648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648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4899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685800" y="5073650"/>
            <a:ext cx="7772400" cy="1022350"/>
          </a:xfrm>
        </p:spPr>
        <p:txBody>
          <a:bodyPr/>
          <a:lstStyle/>
          <a:p>
            <a:pPr algn="ctr">
              <a:buFont typeface="Wingdings" pitchFamily="1" charset="2"/>
              <a:buNone/>
            </a:pPr>
            <a:r>
              <a:rPr lang="en-US" sz="2000"/>
              <a:t>Major Components of a Computer</a:t>
            </a:r>
            <a:br>
              <a:rPr lang="en-US" sz="2000"/>
            </a:br>
            <a:r>
              <a:rPr lang="en-US" sz="2000"/>
              <a:t>(from Figure 5.2 of [SG])</a:t>
            </a:r>
          </a:p>
        </p:txBody>
      </p:sp>
      <p:pic>
        <p:nvPicPr>
          <p:cNvPr id="472067" name="Picture 3" descr="SchnGerst_f0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143000" y="1384300"/>
            <a:ext cx="6096000" cy="3492500"/>
          </a:xfrm>
          <a:noFill/>
          <a:ln/>
        </p:spPr>
      </p:pic>
      <p:sp>
        <p:nvSpPr>
          <p:cNvPr id="472068" name="Rectangle 4"/>
          <p:cNvSpPr>
            <a:spLocks noChangeArrowheads="1"/>
          </p:cNvSpPr>
          <p:nvPr/>
        </p:nvSpPr>
        <p:spPr bwMode="auto">
          <a:xfrm>
            <a:off x="3200400" y="2057400"/>
            <a:ext cx="1828800" cy="281940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2069" name="Text Box 5"/>
          <p:cNvSpPr txBox="1">
            <a:spLocks noChangeArrowheads="1"/>
          </p:cNvSpPr>
          <p:nvPr/>
        </p:nvSpPr>
        <p:spPr bwMode="auto">
          <a:xfrm>
            <a:off x="5059363" y="4433888"/>
            <a:ext cx="561975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1">
                <a:solidFill>
                  <a:srgbClr val="0000FF"/>
                </a:solidFill>
              </a:rPr>
              <a:t>CPU</a:t>
            </a:r>
          </a:p>
        </p:txBody>
      </p:sp>
      <p:sp>
        <p:nvSpPr>
          <p:cNvPr id="4720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Our Current Model of a Computer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Dog obedience training…</a:t>
            </a:r>
          </a:p>
        </p:txBody>
      </p:sp>
      <p:pic>
        <p:nvPicPr>
          <p:cNvPr id="600068" name="Picture 4" descr="screenshot-dog-obedienc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1042988"/>
            <a:ext cx="6535738" cy="4900612"/>
          </a:xfrm>
          <a:prstGeom prst="rect">
            <a:avLst/>
          </a:prstGeom>
          <a:noFill/>
        </p:spPr>
      </p:pic>
      <p:sp>
        <p:nvSpPr>
          <p:cNvPr id="600069" name="Text Box 5"/>
          <p:cNvSpPr txBox="1">
            <a:spLocks noChangeArrowheads="1"/>
          </p:cNvSpPr>
          <p:nvPr/>
        </p:nvSpPr>
        <p:spPr bwMode="auto">
          <a:xfrm>
            <a:off x="1066800" y="5988050"/>
            <a:ext cx="64008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b="1">
                <a:solidFill>
                  <a:srgbClr val="0000CC"/>
                </a:solidFill>
                <a:latin typeface="Arial" pitchFamily="1" charset="0"/>
                <a:ea typeface="Arial" pitchFamily="1" charset="0"/>
                <a:cs typeface="Arial" pitchFamily="1" charset="0"/>
              </a:rPr>
              <a:t>Source: http://lacetoleather.com/obedience.html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682625" y="1143000"/>
            <a:ext cx="7699375" cy="51054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Memory: Large Number of “Storage Boxes”:</a:t>
            </a:r>
          </a:p>
          <a:p>
            <a:pPr lvl="1">
              <a:lnSpc>
                <a:spcPct val="110000"/>
              </a:lnSpc>
              <a:spcBef>
                <a:spcPct val="5000"/>
              </a:spcBef>
              <a:buClr>
                <a:schemeClr val="tx1"/>
              </a:buClr>
            </a:pPr>
            <a:r>
              <a:rPr lang="en-GB" sz="2000"/>
              <a:t>Each memory (or storage box) can store information; </a:t>
            </a:r>
          </a:p>
          <a:p>
            <a:pPr lvl="1">
              <a:lnSpc>
                <a:spcPct val="110000"/>
              </a:lnSpc>
              <a:spcBef>
                <a:spcPct val="5000"/>
              </a:spcBef>
              <a:buClr>
                <a:schemeClr val="tx1"/>
              </a:buClr>
            </a:pPr>
            <a:r>
              <a:rPr lang="en-GB" sz="2000"/>
              <a:t>Can give name to these memory boxes (</a:t>
            </a:r>
            <a:r>
              <a:rPr lang="en-GB" sz="2000" i="1"/>
              <a:t>variable names</a:t>
            </a:r>
            <a:r>
              <a:rPr lang="en-GB" sz="2000"/>
              <a:t>)</a:t>
            </a:r>
          </a:p>
          <a:p>
            <a:pPr lvl="1">
              <a:lnSpc>
                <a:spcPct val="110000"/>
              </a:lnSpc>
              <a:spcBef>
                <a:spcPct val="5000"/>
              </a:spcBef>
              <a:buClr>
                <a:schemeClr val="tx1"/>
              </a:buClr>
            </a:pPr>
            <a:r>
              <a:rPr lang="en-GB" sz="2000"/>
              <a:t>Can only store one number at a time </a:t>
            </a:r>
            <a:br>
              <a:rPr lang="en-GB" sz="2000"/>
            </a:br>
            <a:r>
              <a:rPr lang="en-GB" sz="2000"/>
              <a:t>    (old value are </a:t>
            </a:r>
            <a:r>
              <a:rPr lang="en-GB" sz="2000" i="1"/>
              <a:t>overwritten</a:t>
            </a:r>
            <a:r>
              <a:rPr lang="en-GB" sz="2000"/>
              <a:t>, and gone!)</a:t>
            </a:r>
          </a:p>
          <a:p>
            <a:pPr>
              <a:lnSpc>
                <a:spcPct val="110000"/>
              </a:lnSpc>
              <a:buClr>
                <a:schemeClr val="tx1"/>
              </a:buClr>
            </a:pPr>
            <a:r>
              <a:rPr lang="en-GB" sz="2400"/>
              <a:t> CPU (Central Processing Unit): </a:t>
            </a:r>
          </a:p>
          <a:p>
            <a:pPr lvl="1">
              <a:lnSpc>
                <a:spcPct val="110000"/>
              </a:lnSpc>
              <a:spcBef>
                <a:spcPct val="5000"/>
              </a:spcBef>
              <a:buClr>
                <a:schemeClr val="tx1"/>
              </a:buClr>
            </a:pPr>
            <a:r>
              <a:rPr lang="en-GB" sz="2000"/>
              <a:t>Can read data from memory (variables) into CPU</a:t>
            </a:r>
          </a:p>
          <a:p>
            <a:pPr lvl="1">
              <a:lnSpc>
                <a:spcPct val="110000"/>
              </a:lnSpc>
              <a:spcBef>
                <a:spcPct val="5000"/>
              </a:spcBef>
              <a:buClr>
                <a:schemeClr val="tx1"/>
              </a:buClr>
            </a:pPr>
            <a:r>
              <a:rPr lang="en-GB" sz="2000"/>
              <a:t>Can do complex calculations (+, - , *, /, etc) in CPU</a:t>
            </a:r>
          </a:p>
          <a:p>
            <a:pPr lvl="1">
              <a:lnSpc>
                <a:spcPct val="110000"/>
              </a:lnSpc>
              <a:spcBef>
                <a:spcPct val="5000"/>
              </a:spcBef>
              <a:buClr>
                <a:schemeClr val="tx1"/>
              </a:buClr>
            </a:pPr>
            <a:r>
              <a:rPr lang="en-GB" sz="2000"/>
              <a:t>Can store answers back to memory (variables)</a:t>
            </a:r>
          </a:p>
          <a:p>
            <a:pPr>
              <a:lnSpc>
                <a:spcPct val="110000"/>
              </a:lnSpc>
              <a:spcBef>
                <a:spcPct val="5000"/>
              </a:spcBef>
              <a:buClr>
                <a:schemeClr val="tx1"/>
              </a:buClr>
            </a:pPr>
            <a:r>
              <a:rPr lang="en-GB" sz="2400"/>
              <a:t>Input / Output Devices:</a:t>
            </a:r>
          </a:p>
          <a:p>
            <a:pPr lvl="1">
              <a:lnSpc>
                <a:spcPct val="110000"/>
              </a:lnSpc>
              <a:spcBef>
                <a:spcPct val="5000"/>
              </a:spcBef>
              <a:buClr>
                <a:schemeClr val="tx1"/>
              </a:buClr>
            </a:pPr>
            <a:r>
              <a:rPr lang="en-GB" sz="2000"/>
              <a:t>Monitor, Keyboard, Mouse, Speakers, Microphone, etc</a:t>
            </a:r>
          </a:p>
          <a:p>
            <a:pPr lvl="1">
              <a:lnSpc>
                <a:spcPct val="110000"/>
              </a:lnSpc>
              <a:spcBef>
                <a:spcPct val="5000"/>
              </a:spcBef>
              <a:buClr>
                <a:schemeClr val="tx1"/>
              </a:buClr>
            </a:pPr>
            <a:r>
              <a:rPr lang="en-GB" sz="2000"/>
              <a:t>Can read data from Input Devices into the CPU, </a:t>
            </a:r>
          </a:p>
          <a:p>
            <a:pPr lvl="1">
              <a:lnSpc>
                <a:spcPct val="110000"/>
              </a:lnSpc>
              <a:spcBef>
                <a:spcPct val="5000"/>
              </a:spcBef>
              <a:buClr>
                <a:schemeClr val="tx1"/>
              </a:buClr>
            </a:pPr>
            <a:r>
              <a:rPr lang="en-GB" sz="2000"/>
              <a:t>Can print data from CPU to Output Devices</a:t>
            </a:r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Our Current Model of a Computer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922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Model: Variables</a:t>
            </a:r>
          </a:p>
        </p:txBody>
      </p:sp>
      <p:sp>
        <p:nvSpPr>
          <p:cNvPr id="576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7772400" cy="5181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 Variables (or Storage Boxes)</a:t>
            </a:r>
          </a:p>
          <a:p>
            <a:pPr lvl="1">
              <a:lnSpc>
                <a:spcPct val="80000"/>
              </a:lnSpc>
            </a:pPr>
            <a:r>
              <a:rPr lang="en-US"/>
              <a:t>Computers work with data (numbers, words, etc)</a:t>
            </a:r>
          </a:p>
          <a:p>
            <a:pPr lvl="1">
              <a:lnSpc>
                <a:spcPct val="80000"/>
              </a:lnSpc>
            </a:pPr>
            <a:r>
              <a:rPr lang="en-US"/>
              <a:t>Data must be stored (in </a:t>
            </a:r>
            <a:r>
              <a:rPr lang="en-US">
                <a:solidFill>
                  <a:srgbClr val="0000FF"/>
                </a:solidFill>
              </a:rPr>
              <a:t>storage boxes</a:t>
            </a:r>
            <a:r>
              <a:rPr lang="en-US"/>
              <a:t>)</a:t>
            </a:r>
          </a:p>
          <a:p>
            <a:pPr lvl="2">
              <a:lnSpc>
                <a:spcPct val="80000"/>
              </a:lnSpc>
            </a:pPr>
            <a:r>
              <a:rPr lang="en-US"/>
              <a:t>Each storage box can store </a:t>
            </a:r>
            <a:r>
              <a:rPr lang="en-US">
                <a:solidFill>
                  <a:srgbClr val="FF0000"/>
                </a:solidFill>
              </a:rPr>
              <a:t>one</a:t>
            </a:r>
            <a:r>
              <a:rPr lang="en-US"/>
              <a:t> number at any time</a:t>
            </a:r>
          </a:p>
          <a:p>
            <a:pPr lvl="1">
              <a:lnSpc>
                <a:spcPct val="80000"/>
              </a:lnSpc>
            </a:pPr>
            <a:r>
              <a:rPr lang="en-US"/>
              <a:t>Each storage box is given a </a:t>
            </a:r>
            <a:r>
              <a:rPr lang="en-US">
                <a:solidFill>
                  <a:srgbClr val="0000FF"/>
                </a:solidFill>
              </a:rPr>
              <a:t>name,</a:t>
            </a:r>
            <a:r>
              <a:rPr lang="en-US"/>
              <a:t> called a </a:t>
            </a:r>
            <a:r>
              <a:rPr lang="en-US">
                <a:solidFill>
                  <a:srgbClr val="0000FF"/>
                </a:solidFill>
              </a:rPr>
              <a:t>variable</a:t>
            </a:r>
            <a:endParaRPr lang="en-US"/>
          </a:p>
          <a:p>
            <a:pPr lvl="2">
              <a:lnSpc>
                <a:spcPct val="80000"/>
              </a:lnSpc>
            </a:pPr>
            <a:r>
              <a:rPr lang="en-US" i="0"/>
              <a:t>Examples:</a:t>
            </a:r>
            <a:r>
              <a:rPr lang="en-US"/>
              <a:t> Distance, Average, j  </a:t>
            </a:r>
          </a:p>
          <a:p>
            <a:pPr lvl="2">
              <a:lnSpc>
                <a:spcPct val="80000"/>
              </a:lnSpc>
            </a:pPr>
            <a:endParaRPr lang="en-US"/>
          </a:p>
          <a:p>
            <a:pPr>
              <a:lnSpc>
                <a:spcPct val="80000"/>
              </a:lnSpc>
            </a:pPr>
            <a:r>
              <a:rPr lang="en-US"/>
              <a:t>Operations of a Variable (storage box)</a:t>
            </a:r>
          </a:p>
          <a:p>
            <a:pPr lvl="1">
              <a:lnSpc>
                <a:spcPct val="80000"/>
              </a:lnSpc>
            </a:pPr>
            <a:r>
              <a:rPr lang="en-US"/>
              <a:t>Read:  read the content of (value stored in) the box</a:t>
            </a:r>
          </a:p>
          <a:p>
            <a:pPr lvl="1">
              <a:lnSpc>
                <a:spcPct val="80000"/>
              </a:lnSpc>
            </a:pPr>
            <a:r>
              <a:rPr lang="en-US"/>
              <a:t>Write: store a new value into the box</a:t>
            </a:r>
          </a:p>
          <a:p>
            <a:pPr lvl="2">
              <a:lnSpc>
                <a:spcPct val="80000"/>
              </a:lnSpc>
            </a:pPr>
            <a:endParaRPr lang="en-US"/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/>
              <a:t>IMPT: When a new value is written to a variable, </a:t>
            </a:r>
            <a:br>
              <a:rPr lang="en-US"/>
            </a:br>
            <a:r>
              <a:rPr lang="en-US"/>
              <a:t>             the old value is lost forever.</a:t>
            </a:r>
          </a:p>
        </p:txBody>
      </p:sp>
      <p:sp>
        <p:nvSpPr>
          <p:cNvPr id="576516" name="Rectangle 4"/>
          <p:cNvSpPr>
            <a:spLocks noChangeArrowheads="1"/>
          </p:cNvSpPr>
          <p:nvPr/>
        </p:nvSpPr>
        <p:spPr bwMode="auto">
          <a:xfrm>
            <a:off x="7848600" y="2133600"/>
            <a:ext cx="838200" cy="3810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hangingPunct="1"/>
            <a:r>
              <a:rPr lang="en-US" sz="1800" b="1">
                <a:solidFill>
                  <a:srgbClr val="0000FF"/>
                </a:solidFill>
                <a:latin typeface="Arial" pitchFamily="1" charset="0"/>
              </a:rPr>
              <a:t>30</a:t>
            </a:r>
          </a:p>
        </p:txBody>
      </p:sp>
      <p:sp>
        <p:nvSpPr>
          <p:cNvPr id="576517" name="Rectangle 5"/>
          <p:cNvSpPr>
            <a:spLocks noChangeArrowheads="1"/>
          </p:cNvSpPr>
          <p:nvPr/>
        </p:nvSpPr>
        <p:spPr bwMode="auto">
          <a:xfrm>
            <a:off x="6400800" y="3214688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en-US" sz="1800" b="1">
                <a:solidFill>
                  <a:srgbClr val="0000FF"/>
                </a:solidFill>
                <a:latin typeface="Arial" pitchFamily="1" charset="0"/>
              </a:rPr>
              <a:t>Distance</a:t>
            </a:r>
          </a:p>
        </p:txBody>
      </p:sp>
      <p:sp>
        <p:nvSpPr>
          <p:cNvPr id="576518" name="Rectangle 6"/>
          <p:cNvSpPr>
            <a:spLocks noChangeArrowheads="1"/>
          </p:cNvSpPr>
          <p:nvPr/>
        </p:nvSpPr>
        <p:spPr bwMode="auto">
          <a:xfrm>
            <a:off x="7848600" y="3200400"/>
            <a:ext cx="838200" cy="3810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hangingPunct="1"/>
            <a:r>
              <a:rPr lang="en-US" sz="1800" b="1">
                <a:solidFill>
                  <a:srgbClr val="0000FF"/>
                </a:solidFill>
                <a:latin typeface="Arial" pitchFamily="1" charset="0"/>
              </a:rPr>
              <a:t>660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76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76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76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76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76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76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6515" grpId="0" build="p"/>
      <p:bldP spid="576516" grpId="0" animBg="1"/>
      <p:bldP spid="576517" grpId="0"/>
      <p:bldP spid="576518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543800" cy="838200"/>
          </a:xfrm>
        </p:spPr>
        <p:txBody>
          <a:bodyPr/>
          <a:lstStyle/>
          <a:p>
            <a:r>
              <a:rPr lang="en-US"/>
              <a:t>Arrays (contiguous storage boxes) </a:t>
            </a:r>
          </a:p>
        </p:txBody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924800" cy="5181600"/>
          </a:xfrm>
        </p:spPr>
        <p:txBody>
          <a:bodyPr/>
          <a:lstStyle/>
          <a:p>
            <a:r>
              <a:rPr lang="en-US"/>
              <a:t>Often deal with many numbers (of same type)</a:t>
            </a:r>
          </a:p>
          <a:p>
            <a:pPr lvl="1"/>
            <a:r>
              <a:rPr lang="en-US"/>
              <a:t>Eg: Quiz score for all students in the class</a:t>
            </a:r>
          </a:p>
          <a:p>
            <a:pPr lvl="2"/>
            <a:r>
              <a:rPr lang="en-US"/>
              <a:t> One storage box for each score (need 25 boxes)</a:t>
            </a:r>
          </a:p>
          <a:p>
            <a:pPr lvl="1"/>
            <a:r>
              <a:rPr lang="en-US"/>
              <a:t>Have 25 different variables</a:t>
            </a:r>
          </a:p>
          <a:p>
            <a:pPr lvl="2"/>
            <a:r>
              <a:rPr lang="en-US"/>
              <a:t> QuizScore1, QuizScore2, … , QuizScore25</a:t>
            </a:r>
          </a:p>
          <a:p>
            <a:r>
              <a:rPr lang="en-US"/>
              <a:t> Give them a common variable name, say, A</a:t>
            </a:r>
          </a:p>
          <a:p>
            <a:pPr lvl="1"/>
            <a:r>
              <a:rPr lang="en-US"/>
              <a:t>Such as A</a:t>
            </a:r>
            <a:r>
              <a:rPr lang="en-US" baseline="-25000"/>
              <a:t>1</a:t>
            </a:r>
            <a:r>
              <a:rPr lang="en-US"/>
              <a:t>, A</a:t>
            </a:r>
            <a:r>
              <a:rPr lang="en-US" baseline="-25000"/>
              <a:t>2</a:t>
            </a:r>
            <a:r>
              <a:rPr lang="en-US"/>
              <a:t>, A</a:t>
            </a:r>
            <a:r>
              <a:rPr lang="en-US" baseline="-25000"/>
              <a:t>3</a:t>
            </a:r>
            <a:r>
              <a:rPr lang="en-US"/>
              <a:t>, … , A</a:t>
            </a:r>
            <a:r>
              <a:rPr lang="en-US" baseline="-25000"/>
              <a:t>25</a:t>
            </a:r>
          </a:p>
          <a:p>
            <a:pPr lvl="1"/>
            <a:r>
              <a:rPr lang="en-US"/>
              <a:t>Store as an “array” A[1], A[2], … , A[100]</a:t>
            </a:r>
          </a:p>
          <a:p>
            <a:pPr lvl="1"/>
            <a:r>
              <a:rPr lang="en-US"/>
              <a:t>They are stored in contiguous storage boxes</a:t>
            </a:r>
          </a:p>
          <a:p>
            <a:pPr lvl="1"/>
            <a:r>
              <a:rPr lang="en-US"/>
              <a:t>One box for each A[</a:t>
            </a:r>
            <a:r>
              <a:rPr lang="en-US" i="1"/>
              <a:t>k</a:t>
            </a:r>
            <a:r>
              <a:rPr lang="en-US"/>
              <a:t>] </a:t>
            </a:r>
          </a:p>
          <a:p>
            <a:pPr lvl="2"/>
            <a:r>
              <a:rPr lang="en-US"/>
              <a:t>we treat each of them as a variable,</a:t>
            </a:r>
          </a:p>
          <a:p>
            <a:pPr lvl="2"/>
            <a:r>
              <a:rPr lang="en-US"/>
              <a:t>each is assigned a storage “box”</a:t>
            </a:r>
          </a:p>
        </p:txBody>
      </p:sp>
      <p:sp>
        <p:nvSpPr>
          <p:cNvPr id="470021" name="Rectangle 5"/>
          <p:cNvSpPr>
            <a:spLocks noChangeArrowheads="1"/>
          </p:cNvSpPr>
          <p:nvPr/>
        </p:nvSpPr>
        <p:spPr bwMode="auto">
          <a:xfrm>
            <a:off x="7924800" y="2514600"/>
            <a:ext cx="838200" cy="3810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hangingPunct="1"/>
            <a:r>
              <a:rPr lang="en-US" sz="1800" b="1">
                <a:solidFill>
                  <a:srgbClr val="0000FF"/>
                </a:solidFill>
                <a:latin typeface="Arial" pitchFamily="1" charset="0"/>
              </a:rPr>
              <a:t>30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Primitive Operations</a:t>
            </a:r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924800" cy="4876800"/>
          </a:xfrm>
        </p:spPr>
        <p:txBody>
          <a:bodyPr/>
          <a:lstStyle/>
          <a:p>
            <a:r>
              <a:rPr lang="en-US"/>
              <a:t> To “tell” a computer what to do, we need </a:t>
            </a:r>
          </a:p>
          <a:p>
            <a:pPr lvl="1"/>
            <a:r>
              <a:rPr lang="en-US"/>
              <a:t>“a basic set of instructions” </a:t>
            </a:r>
          </a:p>
          <a:p>
            <a:pPr lvl="1"/>
            <a:r>
              <a:rPr lang="en-US"/>
              <a:t>That is understood and executable by computer</a:t>
            </a:r>
          </a:p>
          <a:p>
            <a:pPr lvl="1"/>
            <a:r>
              <a:rPr lang="en-US"/>
              <a:t>Here, we call them “primitive operations”</a:t>
            </a:r>
          </a:p>
          <a:p>
            <a:pPr lvl="1"/>
            <a:r>
              <a:rPr lang="en-US"/>
              <a:t>Most primitive operations are very low level</a:t>
            </a:r>
          </a:p>
          <a:p>
            <a:r>
              <a:rPr lang="en-US"/>
              <a:t> Will express algorithms using these primitive  </a:t>
            </a:r>
            <a:br>
              <a:rPr lang="en-US"/>
            </a:br>
            <a:r>
              <a:rPr lang="en-US"/>
              <a:t>  operations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Primitive Operations of a Computer</a:t>
            </a:r>
          </a:p>
        </p:txBody>
      </p:sp>
      <p:sp>
        <p:nvSpPr>
          <p:cNvPr id="295939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8001000" cy="4876800"/>
          </a:xfrm>
        </p:spPr>
        <p:txBody>
          <a:bodyPr/>
          <a:lstStyle/>
          <a:p>
            <a:pPr marL="533400" indent="-533400"/>
            <a:r>
              <a:rPr lang="en-US"/>
              <a:t>Three types of </a:t>
            </a:r>
            <a:r>
              <a:rPr lang="en-US" i="1"/>
              <a:t>primitive</a:t>
            </a:r>
            <a:r>
              <a:rPr lang="en-US"/>
              <a:t> operations: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Sequential operation:</a:t>
            </a:r>
          </a:p>
          <a:p>
            <a:pPr marL="1438275" lvl="2" indent="-381000"/>
            <a:r>
              <a:rPr lang="en-US"/>
              <a:t> assignment statement, </a:t>
            </a:r>
            <a:r>
              <a:rPr lang="en-US">
                <a:solidFill>
                  <a:schemeClr val="tx1"/>
                </a:solidFill>
              </a:rPr>
              <a:t>read</a:t>
            </a:r>
            <a:r>
              <a:rPr lang="en-US"/>
              <a:t>/</a:t>
            </a:r>
            <a:r>
              <a:rPr lang="en-US">
                <a:solidFill>
                  <a:schemeClr val="tx1"/>
                </a:solidFill>
              </a:rPr>
              <a:t>print</a:t>
            </a:r>
            <a:r>
              <a:rPr lang="en-US"/>
              <a:t> statements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Conditional operation:</a:t>
            </a:r>
          </a:p>
          <a:p>
            <a:pPr marL="1438275" lvl="2" indent="-381000"/>
            <a:r>
              <a:rPr lang="en-US"/>
              <a:t> </a:t>
            </a:r>
            <a:r>
              <a:rPr lang="en-US">
                <a:solidFill>
                  <a:schemeClr val="tx1"/>
                </a:solidFill>
              </a:rPr>
              <a:t>if</a:t>
            </a:r>
            <a:r>
              <a:rPr lang="en-US"/>
              <a:t> statement</a:t>
            </a:r>
          </a:p>
          <a:p>
            <a:pPr marL="1438275" lvl="2" indent="-381000"/>
            <a:r>
              <a:rPr lang="en-US"/>
              <a:t> </a:t>
            </a:r>
            <a:r>
              <a:rPr lang="en-US">
                <a:solidFill>
                  <a:schemeClr val="tx1"/>
                </a:solidFill>
              </a:rPr>
              <a:t>case</a:t>
            </a:r>
            <a:r>
              <a:rPr lang="en-US"/>
              <a:t> statement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Looping (iterative) operation:</a:t>
            </a:r>
          </a:p>
          <a:p>
            <a:pPr marL="1438275" lvl="2" indent="-381000"/>
            <a:r>
              <a:rPr lang="en-US"/>
              <a:t> </a:t>
            </a:r>
            <a:r>
              <a:rPr lang="en-US">
                <a:solidFill>
                  <a:schemeClr val="tx1"/>
                </a:solidFill>
              </a:rPr>
              <a:t>while</a:t>
            </a:r>
            <a:r>
              <a:rPr lang="en-US"/>
              <a:t> loop,</a:t>
            </a:r>
          </a:p>
          <a:p>
            <a:pPr marL="1438275" lvl="2" indent="-381000"/>
            <a:r>
              <a:rPr lang="en-US"/>
              <a:t> </a:t>
            </a:r>
            <a:r>
              <a:rPr lang="en-US">
                <a:solidFill>
                  <a:schemeClr val="tx1"/>
                </a:solidFill>
              </a:rPr>
              <a:t>for</a:t>
            </a:r>
            <a:r>
              <a:rPr lang="en-US"/>
              <a:t> loop,</a:t>
            </a:r>
          </a:p>
          <a:p>
            <a:pPr marL="533400" indent="-533400"/>
            <a:r>
              <a:rPr lang="en-US"/>
              <a:t>Operations/statements are executed sequentially (from top to bottom), one-by-one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 1: Simple Operations/Statements</a:t>
            </a:r>
          </a:p>
        </p:txBody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7772400" cy="502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Assignment statements (examples)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chemeClr val="tx1"/>
                </a:solidFill>
              </a:rPr>
              <a:t>Set</a:t>
            </a:r>
            <a:r>
              <a:rPr lang="en-US" sz="2000" dirty="0"/>
              <a:t> Count to 5;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chemeClr val="tx1"/>
                </a:solidFill>
              </a:rPr>
              <a:t>Assign</a:t>
            </a:r>
            <a:r>
              <a:rPr lang="en-US" sz="2000" dirty="0"/>
              <a:t> X the value of (C+B)/2;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chemeClr val="tx1"/>
                </a:solidFill>
              </a:rPr>
              <a:t>Let</a:t>
            </a:r>
            <a:r>
              <a:rPr lang="en-US" sz="2000" dirty="0"/>
              <a:t> Interest be Rate*Principle*Duration;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chemeClr val="tx1"/>
                </a:solidFill>
              </a:rPr>
              <a:t>Let</a:t>
            </a:r>
            <a:r>
              <a:rPr lang="en-US" sz="2000" dirty="0"/>
              <a:t> A[3] be 8;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chemeClr val="tx1"/>
                </a:solidFill>
              </a:rPr>
              <a:t>Let</a:t>
            </a:r>
            <a:r>
              <a:rPr lang="en-US" sz="2000" dirty="0"/>
              <a:t> Smallest be A[i+3];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Another (</a:t>
            </a:r>
            <a:r>
              <a:rPr lang="en-US" sz="2400" i="1" dirty="0"/>
              <a:t>more concise</a:t>
            </a:r>
            <a:r>
              <a:rPr lang="en-US" sz="2400" dirty="0"/>
              <a:t>) way to express these…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Count </a:t>
            </a:r>
            <a:r>
              <a:rPr lang="en-US" sz="2000" dirty="0" err="1">
                <a:sym typeface="Wingdings" pitchFamily="1" charset="2"/>
              </a:rPr>
              <a:t></a:t>
            </a:r>
            <a:r>
              <a:rPr lang="en-US" sz="2000" dirty="0">
                <a:sym typeface="Wingdings" pitchFamily="1" charset="2"/>
              </a:rPr>
              <a:t> 5;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X </a:t>
            </a:r>
            <a:r>
              <a:rPr lang="en-US" sz="2000" dirty="0" err="1">
                <a:sym typeface="Wingdings" pitchFamily="1" charset="2"/>
              </a:rPr>
              <a:t></a:t>
            </a:r>
            <a:r>
              <a:rPr lang="en-US" sz="2000" dirty="0">
                <a:sym typeface="Wingdings" pitchFamily="1" charset="2"/>
              </a:rPr>
              <a:t> (C+B)/2;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Interest </a:t>
            </a:r>
            <a:r>
              <a:rPr lang="en-US" sz="2000" dirty="0" err="1">
                <a:sym typeface="Wingdings" pitchFamily="1" charset="2"/>
              </a:rPr>
              <a:t></a:t>
            </a:r>
            <a:r>
              <a:rPr lang="en-US" sz="2000" dirty="0"/>
              <a:t> Rate*Principle*Duration;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A[3] </a:t>
            </a:r>
            <a:r>
              <a:rPr lang="en-US" sz="2000" dirty="0" err="1">
                <a:sym typeface="Wingdings" pitchFamily="1" charset="2"/>
              </a:rPr>
              <a:t></a:t>
            </a:r>
            <a:r>
              <a:rPr lang="en-US" sz="2000" dirty="0">
                <a:sym typeface="Wingdings" pitchFamily="1" charset="2"/>
              </a:rPr>
              <a:t> </a:t>
            </a:r>
            <a:r>
              <a:rPr lang="en-US" sz="2000" dirty="0"/>
              <a:t>8;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Smallest </a:t>
            </a:r>
            <a:r>
              <a:rPr lang="en-US" sz="2000" dirty="0" err="1">
                <a:sym typeface="Wingdings" pitchFamily="1" charset="2"/>
              </a:rPr>
              <a:t></a:t>
            </a:r>
            <a:r>
              <a:rPr lang="en-US" sz="2000" dirty="0">
                <a:sym typeface="Wingdings" pitchFamily="1" charset="2"/>
              </a:rPr>
              <a:t> </a:t>
            </a:r>
            <a:r>
              <a:rPr lang="en-US" sz="2000" dirty="0"/>
              <a:t>A[i+3]</a:t>
            </a:r>
            <a:r>
              <a:rPr lang="en-US" sz="2000" dirty="0" smtClean="0"/>
              <a:t>;</a:t>
            </a:r>
          </a:p>
          <a:p>
            <a:pPr lvl="1"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US" sz="2400" dirty="0"/>
              <a:t>Note: These statements are executed one-by-one</a:t>
            </a:r>
            <a:endParaRPr lang="en-US" dirty="0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5562600" y="3810000"/>
            <a:ext cx="3581400" cy="2057400"/>
          </a:xfrm>
          <a:prstGeom prst="wedgeRoundRectCallout">
            <a:avLst>
              <a:gd name="adj1" fmla="val -58787"/>
              <a:gd name="adj2" fmla="val -109049"/>
              <a:gd name="adj3" fmla="val 16667"/>
            </a:avLst>
          </a:prstGeom>
          <a:solidFill>
            <a:srgbClr val="CCFFCC">
              <a:alpha val="40000"/>
            </a:srgbClr>
          </a:solidFill>
          <a:ln w="25400">
            <a:solidFill>
              <a:srgbClr val="006600"/>
            </a:solidFill>
            <a:round/>
            <a:headEnd/>
            <a:tailEnd/>
          </a:ln>
        </p:spPr>
        <p:txBody>
          <a:bodyPr lIns="96916" tIns="48458" rIns="96916" bIns="48458" anchor="ctr">
            <a:prstTxWarp prst="textNoShape">
              <a:avLst/>
            </a:prstTxWarp>
          </a:bodyPr>
          <a:lstStyle/>
          <a:p>
            <a:pPr algn="l"/>
            <a:r>
              <a:rPr lang="en-US" sz="2000" b="1" dirty="0" smtClean="0">
                <a:solidFill>
                  <a:srgbClr val="006600"/>
                </a:solidFill>
                <a:latin typeface="+mn-lt"/>
              </a:rPr>
              <a:t>Semantics:</a:t>
            </a:r>
          </a:p>
          <a:p>
            <a:pPr algn="l"/>
            <a:r>
              <a:rPr lang="en-US" sz="1600" dirty="0" smtClean="0">
                <a:solidFill>
                  <a:srgbClr val="006600"/>
                </a:solidFill>
                <a:latin typeface="+mn-lt"/>
              </a:rPr>
              <a:t>1. </a:t>
            </a:r>
            <a:r>
              <a:rPr lang="en-US" sz="1600" b="0" dirty="0" smtClean="0">
                <a:solidFill>
                  <a:srgbClr val="006600"/>
                </a:solidFill>
                <a:latin typeface="+mn-lt"/>
              </a:rPr>
              <a:t>Compute value of </a:t>
            </a:r>
            <a:r>
              <a:rPr lang="en-US" sz="1600" dirty="0" smtClean="0">
                <a:solidFill>
                  <a:srgbClr val="006600"/>
                </a:solidFill>
                <a:latin typeface="+mn-lt"/>
              </a:rPr>
              <a:t>expression on the RHS of the assignment statement. </a:t>
            </a:r>
          </a:p>
          <a:p>
            <a:pPr algn="l"/>
            <a:endParaRPr lang="en-US" sz="1600" dirty="0" smtClean="0">
              <a:solidFill>
                <a:srgbClr val="006600"/>
              </a:solidFill>
              <a:latin typeface="+mn-lt"/>
            </a:endParaRPr>
          </a:p>
          <a:p>
            <a:pPr algn="l"/>
            <a:r>
              <a:rPr lang="en-US" sz="1600" dirty="0" smtClean="0">
                <a:solidFill>
                  <a:srgbClr val="006600"/>
                </a:solidFill>
                <a:latin typeface="+mn-lt"/>
              </a:rPr>
              <a:t>2. Store the compute value as the new value of the variable on LHS.</a:t>
            </a:r>
          </a:p>
          <a:p>
            <a:pPr algn="l"/>
            <a:r>
              <a:rPr lang="en-US" sz="1600" dirty="0" smtClean="0">
                <a:solidFill>
                  <a:srgbClr val="006600"/>
                </a:solidFill>
                <a:latin typeface="+mn-lt"/>
              </a:rPr>
              <a:t>(Note: Old value of variable is lost.)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3091" grpId="0" build="p"/>
      <p:bldP spid="4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8" name="Rectangle 4"/>
          <p:cNvSpPr>
            <a:spLocks noChangeArrowheads="1"/>
          </p:cNvSpPr>
          <p:nvPr/>
        </p:nvSpPr>
        <p:spPr bwMode="auto">
          <a:xfrm>
            <a:off x="609600" y="1981200"/>
            <a:ext cx="3962400" cy="2971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548640" tIns="182880">
            <a:prstTxWarp prst="textNoShape">
              <a:avLst/>
            </a:prstTxWarp>
          </a:bodyPr>
          <a:lstStyle/>
          <a:p>
            <a:pPr algn="l" eaLnBrk="1" hangingPunct="1"/>
            <a:endParaRPr lang="en-US" sz="1800" b="1">
              <a:solidFill>
                <a:srgbClr val="0000CC"/>
              </a:solidFill>
            </a:endParaRPr>
          </a:p>
          <a:p>
            <a:pPr algn="l" eaLnBrk="1" hangingPunct="1"/>
            <a:r>
              <a:rPr lang="en-US" sz="2000" b="1">
                <a:solidFill>
                  <a:srgbClr val="0000FF"/>
                </a:solidFill>
              </a:rPr>
              <a:t>Count </a:t>
            </a:r>
            <a:r>
              <a:rPr lang="en-US" sz="2000" b="1">
                <a:solidFill>
                  <a:srgbClr val="0000FF"/>
                </a:solidFill>
                <a:sym typeface="Wingdings" pitchFamily="1" charset="2"/>
              </a:rPr>
              <a:t> 5;</a:t>
            </a:r>
            <a:br>
              <a:rPr lang="en-US" sz="2000" b="1">
                <a:solidFill>
                  <a:srgbClr val="0000FF"/>
                </a:solidFill>
                <a:sym typeface="Wingdings" pitchFamily="1" charset="2"/>
              </a:rPr>
            </a:br>
            <a:r>
              <a:rPr lang="en-US" sz="2000" b="1">
                <a:solidFill>
                  <a:srgbClr val="0000FF"/>
                </a:solidFill>
              </a:rPr>
              <a:t>X </a:t>
            </a:r>
            <a:r>
              <a:rPr lang="en-US" sz="2000" b="1">
                <a:solidFill>
                  <a:srgbClr val="0000FF"/>
                </a:solidFill>
                <a:sym typeface="Wingdings" pitchFamily="1" charset="2"/>
              </a:rPr>
              <a:t> (C+B)/2;</a:t>
            </a:r>
            <a:br>
              <a:rPr lang="en-US" sz="2000" b="1">
                <a:solidFill>
                  <a:srgbClr val="0000FF"/>
                </a:solidFill>
                <a:sym typeface="Wingdings" pitchFamily="1" charset="2"/>
              </a:rPr>
            </a:br>
            <a:r>
              <a:rPr lang="en-US" sz="2000" b="1">
                <a:solidFill>
                  <a:srgbClr val="0000FF"/>
                </a:solidFill>
              </a:rPr>
              <a:t>A[3] </a:t>
            </a:r>
            <a:r>
              <a:rPr lang="en-US" sz="2000" b="1">
                <a:solidFill>
                  <a:srgbClr val="0000FF"/>
                </a:solidFill>
                <a:sym typeface="Wingdings" pitchFamily="1" charset="2"/>
              </a:rPr>
              <a:t> </a:t>
            </a:r>
            <a:r>
              <a:rPr lang="en-US" sz="2000" b="1">
                <a:solidFill>
                  <a:srgbClr val="0000FF"/>
                </a:solidFill>
              </a:rPr>
              <a:t>8;</a:t>
            </a:r>
            <a:br>
              <a:rPr lang="en-US" sz="2000" b="1">
                <a:solidFill>
                  <a:srgbClr val="0000FF"/>
                </a:solidFill>
              </a:rPr>
            </a:br>
            <a:r>
              <a:rPr lang="en-US" sz="2000" b="1">
                <a:solidFill>
                  <a:srgbClr val="0000FF"/>
                </a:solidFill>
              </a:rPr>
              <a:t>Smallest </a:t>
            </a:r>
            <a:r>
              <a:rPr lang="en-US" sz="2000" b="1">
                <a:solidFill>
                  <a:srgbClr val="0000FF"/>
                </a:solidFill>
                <a:sym typeface="Wingdings" pitchFamily="1" charset="2"/>
              </a:rPr>
              <a:t> </a:t>
            </a:r>
            <a:r>
              <a:rPr lang="en-US" sz="2000" b="1">
                <a:solidFill>
                  <a:srgbClr val="0000FF"/>
                </a:solidFill>
              </a:rPr>
              <a:t>A[i+3];</a:t>
            </a:r>
            <a:endParaRPr lang="en-US" sz="2000" b="1">
              <a:solidFill>
                <a:srgbClr val="0000FF"/>
              </a:solidFill>
              <a:sym typeface="Wingdings" pitchFamily="1" charset="2"/>
            </a:endParaRPr>
          </a:p>
          <a:p>
            <a:pPr algn="l" eaLnBrk="1" hangingPunct="1"/>
            <a:endParaRPr lang="en-US" sz="2000" b="1">
              <a:solidFill>
                <a:srgbClr val="0000CC"/>
              </a:solidFill>
              <a:sym typeface="Wingdings" pitchFamily="1" charset="2"/>
            </a:endParaRPr>
          </a:p>
        </p:txBody>
      </p:sp>
      <p:grpSp>
        <p:nvGrpSpPr>
          <p:cNvPr id="492590" name="Group 46"/>
          <p:cNvGrpSpPr>
            <a:grpSpLocks/>
          </p:cNvGrpSpPr>
          <p:nvPr/>
        </p:nvGrpSpPr>
        <p:grpSpPr bwMode="auto">
          <a:xfrm>
            <a:off x="5181600" y="4953000"/>
            <a:ext cx="3429000" cy="1143000"/>
            <a:chOff x="3264" y="3120"/>
            <a:chExt cx="2160" cy="720"/>
          </a:xfrm>
        </p:grpSpPr>
        <p:sp>
          <p:nvSpPr>
            <p:cNvPr id="492576" name="AutoShape 32"/>
            <p:cNvSpPr>
              <a:spLocks noChangeArrowheads="1"/>
            </p:cNvSpPr>
            <p:nvPr/>
          </p:nvSpPr>
          <p:spPr bwMode="auto">
            <a:xfrm>
              <a:off x="3264" y="3360"/>
              <a:ext cx="2160" cy="480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25400">
              <a:solidFill>
                <a:srgbClr val="0000FF"/>
              </a:solidFill>
              <a:round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l" eaLnBrk="1" hangingPunct="1"/>
              <a:r>
                <a:rPr lang="en-US" sz="1800" b="1"/>
                <a:t>Assume this is the initial</a:t>
              </a:r>
            </a:p>
            <a:p>
              <a:pPr algn="l" eaLnBrk="1" hangingPunct="1"/>
              <a:r>
                <a:rPr lang="en-US" sz="1800" b="1"/>
                <a:t>state of the computation…</a:t>
              </a:r>
            </a:p>
          </p:txBody>
        </p:sp>
        <p:sp>
          <p:nvSpPr>
            <p:cNvPr id="492577" name="Line 33"/>
            <p:cNvSpPr>
              <a:spLocks noChangeShapeType="1"/>
            </p:cNvSpPr>
            <p:nvPr/>
          </p:nvSpPr>
          <p:spPr bwMode="auto">
            <a:xfrm flipV="1">
              <a:off x="4368" y="3120"/>
              <a:ext cx="0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stealth" w="lg" len="lg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92589" name="Group 45"/>
          <p:cNvGrpSpPr>
            <a:grpSpLocks/>
          </p:cNvGrpSpPr>
          <p:nvPr/>
        </p:nvGrpSpPr>
        <p:grpSpPr bwMode="auto">
          <a:xfrm>
            <a:off x="4800600" y="1295400"/>
            <a:ext cx="3810000" cy="3657600"/>
            <a:chOff x="3024" y="624"/>
            <a:chExt cx="2400" cy="2304"/>
          </a:xfrm>
        </p:grpSpPr>
        <p:sp>
          <p:nvSpPr>
            <p:cNvPr id="492553" name="Rectangle 9"/>
            <p:cNvSpPr>
              <a:spLocks noChangeArrowheads="1"/>
            </p:cNvSpPr>
            <p:nvPr/>
          </p:nvSpPr>
          <p:spPr bwMode="auto">
            <a:xfrm>
              <a:off x="3024" y="624"/>
              <a:ext cx="2400" cy="2304"/>
            </a:xfrm>
            <a:prstGeom prst="rect">
              <a:avLst/>
            </a:prstGeom>
            <a:solidFill>
              <a:srgbClr val="D2FAD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2554" name="Rectangle 10"/>
            <p:cNvSpPr>
              <a:spLocks noChangeArrowheads="1"/>
            </p:cNvSpPr>
            <p:nvPr/>
          </p:nvSpPr>
          <p:spPr bwMode="auto">
            <a:xfrm>
              <a:off x="3110" y="816"/>
              <a:ext cx="44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>
                  <a:latin typeface="Arial" pitchFamily="1" charset="0"/>
                </a:rPr>
                <a:t>Count</a:t>
              </a:r>
            </a:p>
          </p:txBody>
        </p:sp>
        <p:sp>
          <p:nvSpPr>
            <p:cNvPr id="492560" name="Rectangle 16"/>
            <p:cNvSpPr>
              <a:spLocks noChangeArrowheads="1"/>
            </p:cNvSpPr>
            <p:nvPr/>
          </p:nvSpPr>
          <p:spPr bwMode="auto">
            <a:xfrm>
              <a:off x="3552" y="816"/>
              <a:ext cx="461" cy="20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143</a:t>
              </a:r>
            </a:p>
          </p:txBody>
        </p:sp>
        <p:sp>
          <p:nvSpPr>
            <p:cNvPr id="492561" name="Rectangle 17"/>
            <p:cNvSpPr>
              <a:spLocks noChangeArrowheads="1"/>
            </p:cNvSpPr>
            <p:nvPr/>
          </p:nvSpPr>
          <p:spPr bwMode="auto">
            <a:xfrm>
              <a:off x="3552" y="1104"/>
              <a:ext cx="461" cy="20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10</a:t>
              </a:r>
            </a:p>
          </p:txBody>
        </p:sp>
        <p:sp>
          <p:nvSpPr>
            <p:cNvPr id="492562" name="Rectangle 18"/>
            <p:cNvSpPr>
              <a:spLocks noChangeArrowheads="1"/>
            </p:cNvSpPr>
            <p:nvPr/>
          </p:nvSpPr>
          <p:spPr bwMode="auto">
            <a:xfrm>
              <a:off x="3552" y="1392"/>
              <a:ext cx="461" cy="20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30</a:t>
              </a:r>
            </a:p>
          </p:txBody>
        </p:sp>
        <p:sp>
          <p:nvSpPr>
            <p:cNvPr id="492563" name="Rectangle 19"/>
            <p:cNvSpPr>
              <a:spLocks noChangeArrowheads="1"/>
            </p:cNvSpPr>
            <p:nvPr/>
          </p:nvSpPr>
          <p:spPr bwMode="auto">
            <a:xfrm>
              <a:off x="3552" y="1680"/>
              <a:ext cx="461" cy="20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205</a:t>
              </a:r>
            </a:p>
          </p:txBody>
        </p:sp>
        <p:sp>
          <p:nvSpPr>
            <p:cNvPr id="492564" name="Rectangle 20"/>
            <p:cNvSpPr>
              <a:spLocks noChangeArrowheads="1"/>
            </p:cNvSpPr>
            <p:nvPr/>
          </p:nvSpPr>
          <p:spPr bwMode="auto">
            <a:xfrm>
              <a:off x="3552" y="2016"/>
              <a:ext cx="461" cy="20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20</a:t>
              </a:r>
            </a:p>
          </p:txBody>
        </p:sp>
        <p:sp>
          <p:nvSpPr>
            <p:cNvPr id="492565" name="Rectangle 21"/>
            <p:cNvSpPr>
              <a:spLocks noChangeArrowheads="1"/>
            </p:cNvSpPr>
            <p:nvPr/>
          </p:nvSpPr>
          <p:spPr bwMode="auto">
            <a:xfrm>
              <a:off x="3552" y="2304"/>
              <a:ext cx="461" cy="20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15</a:t>
              </a:r>
            </a:p>
          </p:txBody>
        </p:sp>
        <p:sp>
          <p:nvSpPr>
            <p:cNvPr id="492568" name="Rectangle 24"/>
            <p:cNvSpPr>
              <a:spLocks noChangeArrowheads="1"/>
            </p:cNvSpPr>
            <p:nvPr/>
          </p:nvSpPr>
          <p:spPr bwMode="auto">
            <a:xfrm>
              <a:off x="4128" y="1440"/>
              <a:ext cx="1200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endParaRPr lang="en-US" sz="1800" b="1">
                <a:solidFill>
                  <a:srgbClr val="FF0000"/>
                </a:solidFill>
                <a:latin typeface="Arial" pitchFamily="1" charset="0"/>
              </a:endParaRPr>
            </a:p>
          </p:txBody>
        </p:sp>
        <p:sp>
          <p:nvSpPr>
            <p:cNvPr id="492569" name="Text Box 25"/>
            <p:cNvSpPr txBox="1">
              <a:spLocks noChangeArrowheads="1"/>
            </p:cNvSpPr>
            <p:nvPr/>
          </p:nvSpPr>
          <p:spPr bwMode="auto">
            <a:xfrm>
              <a:off x="4464" y="2256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492579" name="Rectangle 35"/>
            <p:cNvSpPr>
              <a:spLocks noChangeArrowheads="1"/>
            </p:cNvSpPr>
            <p:nvPr/>
          </p:nvSpPr>
          <p:spPr bwMode="auto">
            <a:xfrm>
              <a:off x="3552" y="2582"/>
              <a:ext cx="461" cy="20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??</a:t>
              </a:r>
            </a:p>
          </p:txBody>
        </p:sp>
        <p:sp>
          <p:nvSpPr>
            <p:cNvPr id="492580" name="Rectangle 36"/>
            <p:cNvSpPr>
              <a:spLocks noChangeArrowheads="1"/>
            </p:cNvSpPr>
            <p:nvPr/>
          </p:nvSpPr>
          <p:spPr bwMode="auto">
            <a:xfrm>
              <a:off x="3398" y="1113"/>
              <a:ext cx="15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>
                  <a:latin typeface="Arial" pitchFamily="1" charset="0"/>
                </a:rPr>
                <a:t>B</a:t>
              </a:r>
            </a:p>
          </p:txBody>
        </p:sp>
        <p:sp>
          <p:nvSpPr>
            <p:cNvPr id="492581" name="Rectangle 37"/>
            <p:cNvSpPr>
              <a:spLocks noChangeArrowheads="1"/>
            </p:cNvSpPr>
            <p:nvPr/>
          </p:nvSpPr>
          <p:spPr bwMode="auto">
            <a:xfrm>
              <a:off x="3390" y="1401"/>
              <a:ext cx="16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>
                  <a:latin typeface="Arial" pitchFamily="1" charset="0"/>
                </a:rPr>
                <a:t>C</a:t>
              </a:r>
            </a:p>
          </p:txBody>
        </p:sp>
        <p:sp>
          <p:nvSpPr>
            <p:cNvPr id="492582" name="Rectangle 38"/>
            <p:cNvSpPr>
              <a:spLocks noChangeArrowheads="1"/>
            </p:cNvSpPr>
            <p:nvPr/>
          </p:nvSpPr>
          <p:spPr bwMode="auto">
            <a:xfrm>
              <a:off x="3398" y="1680"/>
              <a:ext cx="15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>
                  <a:latin typeface="Arial" pitchFamily="1" charset="0"/>
                </a:rPr>
                <a:t>X</a:t>
              </a:r>
            </a:p>
          </p:txBody>
        </p:sp>
        <p:sp>
          <p:nvSpPr>
            <p:cNvPr id="492583" name="Rectangle 39"/>
            <p:cNvSpPr>
              <a:spLocks noChangeArrowheads="1"/>
            </p:cNvSpPr>
            <p:nvPr/>
          </p:nvSpPr>
          <p:spPr bwMode="auto">
            <a:xfrm>
              <a:off x="3238" y="1977"/>
              <a:ext cx="31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>
                  <a:latin typeface="Arial" pitchFamily="1" charset="0"/>
                </a:rPr>
                <a:t>A[1]</a:t>
              </a:r>
            </a:p>
          </p:txBody>
        </p:sp>
        <p:sp>
          <p:nvSpPr>
            <p:cNvPr id="492584" name="Rectangle 40"/>
            <p:cNvSpPr>
              <a:spLocks noChangeArrowheads="1"/>
            </p:cNvSpPr>
            <p:nvPr/>
          </p:nvSpPr>
          <p:spPr bwMode="auto">
            <a:xfrm>
              <a:off x="3238" y="2265"/>
              <a:ext cx="31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>
                  <a:latin typeface="Arial" pitchFamily="1" charset="0"/>
                </a:rPr>
                <a:t>A[2]</a:t>
              </a:r>
            </a:p>
          </p:txBody>
        </p:sp>
        <p:sp>
          <p:nvSpPr>
            <p:cNvPr id="492585" name="Rectangle 41"/>
            <p:cNvSpPr>
              <a:spLocks noChangeArrowheads="1"/>
            </p:cNvSpPr>
            <p:nvPr/>
          </p:nvSpPr>
          <p:spPr bwMode="auto">
            <a:xfrm>
              <a:off x="3238" y="2553"/>
              <a:ext cx="31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>
                  <a:latin typeface="Arial" pitchFamily="1" charset="0"/>
                </a:rPr>
                <a:t>A[3]</a:t>
              </a:r>
            </a:p>
          </p:txBody>
        </p:sp>
      </p:grpSp>
      <p:sp>
        <p:nvSpPr>
          <p:cNvPr id="492586" name="Rectangle 4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2800"/>
              <a:t>Execution of some Sequential Statements</a:t>
            </a:r>
          </a:p>
        </p:txBody>
      </p:sp>
      <p:sp>
        <p:nvSpPr>
          <p:cNvPr id="492588" name="Text Box 44"/>
          <p:cNvSpPr txBox="1">
            <a:spLocks noChangeArrowheads="1"/>
          </p:cNvSpPr>
          <p:nvPr/>
        </p:nvSpPr>
        <p:spPr bwMode="auto">
          <a:xfrm>
            <a:off x="685800" y="1157288"/>
            <a:ext cx="2865438" cy="519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b="1" i="1">
                <a:solidFill>
                  <a:srgbClr val="FF3300"/>
                </a:solidFill>
              </a:rPr>
              <a:t>Try it out yourself!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Tracing</a:t>
            </a:r>
            <a:r>
              <a:rPr lang="en-US" dirty="0"/>
              <a:t> </a:t>
            </a:r>
            <a:r>
              <a:rPr lang="en-US" dirty="0" smtClean="0"/>
              <a:t>(or </a:t>
            </a:r>
            <a:r>
              <a:rPr lang="en-US" i="1" dirty="0" smtClean="0"/>
              <a:t>exercising</a:t>
            </a:r>
            <a:r>
              <a:rPr lang="en-US" dirty="0"/>
              <a:t>) an algorithm…</a:t>
            </a:r>
          </a:p>
        </p:txBody>
      </p:sp>
      <p:sp>
        <p:nvSpPr>
          <p:cNvPr id="475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3276600"/>
            <a:ext cx="7924800" cy="1828800"/>
          </a:xfrm>
        </p:spPr>
        <p:txBody>
          <a:bodyPr/>
          <a:lstStyle/>
          <a:p>
            <a:r>
              <a:rPr lang="en-US" sz="2400" b="0"/>
              <a:t>Given an algorithm (above left), to </a:t>
            </a:r>
            <a:r>
              <a:rPr lang="en-US" sz="2400" b="0" i="1"/>
              <a:t>exercise</a:t>
            </a:r>
            <a:r>
              <a:rPr lang="en-US" sz="2400" b="0"/>
              <a:t> it means </a:t>
            </a:r>
          </a:p>
          <a:p>
            <a:pPr lvl="1"/>
            <a:r>
              <a:rPr lang="en-US" sz="2000"/>
              <a:t>to “trace” the algorithm step-by-step; and </a:t>
            </a:r>
          </a:p>
          <a:p>
            <a:pPr lvl="1"/>
            <a:r>
              <a:rPr lang="en-US" sz="2000"/>
              <a:t>observe the value of each variable after each step;</a:t>
            </a:r>
          </a:p>
          <a:p>
            <a:pPr lvl="1"/>
            <a:r>
              <a:rPr lang="en-US" sz="2000"/>
              <a:t>Good to organize as a “table” as shown above (right)</a:t>
            </a:r>
          </a:p>
        </p:txBody>
      </p:sp>
      <p:sp>
        <p:nvSpPr>
          <p:cNvPr id="475140" name="Text Box 4"/>
          <p:cNvSpPr txBox="1">
            <a:spLocks noChangeArrowheads="1"/>
          </p:cNvSpPr>
          <p:nvPr/>
        </p:nvSpPr>
        <p:spPr bwMode="auto">
          <a:xfrm>
            <a:off x="762000" y="1295400"/>
            <a:ext cx="2590800" cy="1735138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1" u="sng">
                <a:solidFill>
                  <a:srgbClr val="FF3300"/>
                </a:solidFill>
                <a:latin typeface="Courier New" pitchFamily="1" charset="0"/>
              </a:rPr>
              <a:t>Sample Algorithm</a:t>
            </a:r>
          </a:p>
          <a:p>
            <a:pPr algn="l"/>
            <a:endParaRPr lang="en-US" sz="1800" b="1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1. J 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3;</a:t>
            </a:r>
            <a:endParaRPr lang="en-US" sz="1800" b="1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2. X 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14;</a:t>
            </a:r>
            <a:endParaRPr lang="en-US" sz="1800" b="1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3. J 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X + 2*J;</a:t>
            </a:r>
            <a:endParaRPr lang="en-US" sz="1800" b="1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endParaRPr lang="en-US" sz="1600" b="1">
              <a:latin typeface="Courier New" pitchFamily="1" charset="0"/>
            </a:endParaRPr>
          </a:p>
        </p:txBody>
      </p:sp>
      <p:sp>
        <p:nvSpPr>
          <p:cNvPr id="475141" name="Text Box 5"/>
          <p:cNvSpPr txBox="1">
            <a:spLocks noChangeArrowheads="1"/>
          </p:cNvSpPr>
          <p:nvPr/>
        </p:nvSpPr>
        <p:spPr bwMode="auto">
          <a:xfrm>
            <a:off x="4191000" y="1295400"/>
            <a:ext cx="2590800" cy="1735138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1" u="sng">
                <a:solidFill>
                  <a:srgbClr val="FF3300"/>
                </a:solidFill>
                <a:latin typeface="Courier New" pitchFamily="1" charset="0"/>
              </a:rPr>
              <a:t>   J	   X	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  ?	   ?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  3	   ?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  3	  14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 20	  14</a:t>
            </a:r>
          </a:p>
          <a:p>
            <a:pPr algn="l"/>
            <a:endParaRPr lang="en-US" sz="1600" b="1">
              <a:latin typeface="Courier New" pitchFamily="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Simple Operations/Statements</a:t>
            </a:r>
          </a:p>
        </p:txBody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5029200"/>
          </a:xfrm>
        </p:spPr>
        <p:txBody>
          <a:bodyPr/>
          <a:lstStyle/>
          <a:p>
            <a:r>
              <a:rPr lang="en-US" sz="2400" dirty="0" smtClean="0"/>
              <a:t> Some Input </a:t>
            </a:r>
            <a:r>
              <a:rPr lang="en-US" sz="2400" dirty="0"/>
              <a:t>/ Output Statements;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Get</a:t>
            </a:r>
            <a:r>
              <a:rPr lang="en-US" sz="2000" dirty="0"/>
              <a:t> the value of N;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Read</a:t>
            </a:r>
            <a:r>
              <a:rPr lang="en-US" sz="2000" dirty="0"/>
              <a:t> in the value of A[1], A[2], A[3], A[4];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Print</a:t>
            </a:r>
            <a:r>
              <a:rPr lang="en-US" sz="2000" dirty="0"/>
              <a:t> the string “Welcome to my Intelligent Agent”;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Print</a:t>
            </a:r>
            <a:r>
              <a:rPr lang="en-US" sz="2000" dirty="0"/>
              <a:t> “Your IQ is”, A, “ but your EQ is”, A/3;</a:t>
            </a:r>
          </a:p>
          <a:p>
            <a:r>
              <a:rPr lang="en-US" sz="2400" dirty="0"/>
              <a:t>Another way of expressing them…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Read</a:t>
            </a:r>
            <a:r>
              <a:rPr lang="en-US" sz="2000" dirty="0"/>
              <a:t> ( N );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Read</a:t>
            </a:r>
            <a:r>
              <a:rPr lang="en-US" sz="2000" dirty="0"/>
              <a:t> ( A[1], A[2], A[3], A[4] );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Print</a:t>
            </a:r>
            <a:r>
              <a:rPr lang="en-US" sz="2000" dirty="0"/>
              <a:t> “Welcome to my Intelligent Agent”;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Print</a:t>
            </a:r>
            <a:r>
              <a:rPr lang="en-US" sz="2000" dirty="0"/>
              <a:t> “Your IQ is”, A, “ but your EQ is”, A/3;</a:t>
            </a:r>
          </a:p>
          <a:p>
            <a:r>
              <a:rPr lang="en-US" sz="2400" dirty="0"/>
              <a:t>Note: These statements are executed one-by-</a:t>
            </a:r>
            <a:r>
              <a:rPr lang="en-US" sz="2400" dirty="0" smtClean="0"/>
              <a:t>one</a:t>
            </a:r>
          </a:p>
          <a:p>
            <a:pPr>
              <a:buNone/>
            </a:pPr>
            <a:r>
              <a:rPr lang="en-US" sz="2400" dirty="0" smtClean="0">
                <a:solidFill>
                  <a:srgbClr val="008000"/>
                </a:solidFill>
              </a:rPr>
              <a:t>   (Can assume each takes constant unit of time to execute)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3" name="AutoShape 5"/>
          <p:cNvSpPr>
            <a:spLocks noChangeArrowheads="1"/>
          </p:cNvSpPr>
          <p:nvPr/>
        </p:nvSpPr>
        <p:spPr bwMode="auto">
          <a:xfrm>
            <a:off x="914400" y="3352800"/>
            <a:ext cx="6248400" cy="16764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Miles-per-gallon (revisited)</a:t>
            </a:r>
          </a:p>
        </p:txBody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7772400" cy="1066800"/>
          </a:xfrm>
        </p:spPr>
        <p:txBody>
          <a:bodyPr/>
          <a:lstStyle/>
          <a:p>
            <a:r>
              <a:rPr lang="en-US" sz="2400" b="0"/>
              <a:t>To obtain a better report, use more print statements;</a:t>
            </a:r>
          </a:p>
          <a:p>
            <a:pPr lvl="1"/>
            <a:r>
              <a:rPr lang="en-US" sz="2000"/>
              <a:t>Print out details in nice report format;</a:t>
            </a:r>
          </a:p>
        </p:txBody>
      </p:sp>
      <p:sp>
        <p:nvSpPr>
          <p:cNvPr id="478212" name="Text Box 4"/>
          <p:cNvSpPr txBox="1">
            <a:spLocks noChangeArrowheads="1"/>
          </p:cNvSpPr>
          <p:nvPr/>
        </p:nvSpPr>
        <p:spPr bwMode="auto">
          <a:xfrm>
            <a:off x="914400" y="2209800"/>
            <a:ext cx="6858000" cy="3382963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1" u="sng">
                <a:solidFill>
                  <a:srgbClr val="FF3300"/>
                </a:solidFill>
                <a:latin typeface="Courier New" pitchFamily="1" charset="0"/>
              </a:rPr>
              <a:t>ALGORITHM</a:t>
            </a:r>
            <a:endParaRPr lang="en-US" sz="1800" b="1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1. Read ( StartMiles, EndMiles, GasUsed );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2. Distance 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(EndMiles – StartMiles); 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3. Average 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Distance / GasUsed; 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4. Print “Trip Report”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5. Print “ Your StartMiles =“, StartMiles;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6. Print “ Your EndMiles   =“, EndMiles;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7. Print “ Gas Used        =“, GasUsed;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8. Print “ Average km/litre=“, Average;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9. Print “End of Trip Report”;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5. Stop</a:t>
            </a:r>
          </a:p>
          <a:p>
            <a:pPr algn="l"/>
            <a:r>
              <a:rPr lang="en-US" sz="1600" b="1">
                <a:latin typeface="Courier New" pitchFamily="1" charset="0"/>
              </a:rPr>
              <a:t>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6" name="AutoShape 4"/>
          <p:cNvSpPr>
            <a:spLocks noChangeArrowheads="1"/>
          </p:cNvSpPr>
          <p:nvPr/>
        </p:nvSpPr>
        <p:spPr bwMode="auto">
          <a:xfrm>
            <a:off x="685800" y="2133600"/>
            <a:ext cx="7924800" cy="19050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186613" cy="4876800"/>
          </a:xfrm>
        </p:spPr>
        <p:txBody>
          <a:bodyPr/>
          <a:lstStyle/>
          <a:p>
            <a:pPr marL="533400" indent="-533400"/>
            <a:r>
              <a:rPr lang="en-US" u="sng"/>
              <a:t>Chapter Outline: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Chapter Goals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What are Algorithms [SG] Ch. 2.1</a:t>
            </a:r>
          </a:p>
          <a:p>
            <a:pPr marL="1438275" lvl="2" indent="-381000">
              <a:buFont typeface="Monotype Sorts" pitchFamily="1" charset="2"/>
              <a:buAutoNum type="arabicPeriod"/>
            </a:pPr>
            <a:r>
              <a:rPr lang="en-US"/>
              <a:t>Real Life Examples (origami, recipes)</a:t>
            </a:r>
          </a:p>
          <a:p>
            <a:pPr marL="1438275" lvl="2" indent="-381000">
              <a:buFont typeface="Monotype Sorts" pitchFamily="1" charset="2"/>
              <a:buAutoNum type="arabicPeriod"/>
            </a:pPr>
            <a:r>
              <a:rPr lang="en-US"/>
              <a:t>Simple Example: Calculating Mile-per-Gallon</a:t>
            </a:r>
          </a:p>
          <a:p>
            <a:pPr marL="1438275" lvl="2" indent="-381000">
              <a:buFont typeface="Monotype Sorts" pitchFamily="1" charset="2"/>
              <a:buAutoNum type="arabicPeriod"/>
            </a:pPr>
            <a:r>
              <a:rPr lang="en-US"/>
              <a:t>Definition of Algorithm</a:t>
            </a:r>
          </a:p>
          <a:p>
            <a:pPr marL="1438275" lvl="2" indent="-381000">
              <a:buFont typeface="Monotype Sorts" pitchFamily="1" charset="2"/>
              <a:buAutoNum type="arabicPeriod"/>
            </a:pPr>
            <a:r>
              <a:rPr lang="en-US"/>
              <a:t>A = B + C  </a:t>
            </a:r>
            <a:r>
              <a:rPr lang="en-US" i="0"/>
              <a:t>(self-study, [SG]-C1.2, 2.1)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Pseudo-Code to Express Algorithms 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Some Simple Algorithms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Examples of Algorithmic Problem Solving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Example: To swap two variables</a:t>
            </a:r>
          </a:p>
        </p:txBody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7772400" cy="2362200"/>
          </a:xfrm>
          <a:noFill/>
          <a:ln/>
        </p:spPr>
        <p:txBody>
          <a:bodyPr wrap="none"/>
          <a:lstStyle/>
          <a:p>
            <a:pPr>
              <a:lnSpc>
                <a:spcPct val="70000"/>
              </a:lnSpc>
            </a:pPr>
            <a:r>
              <a:rPr lang="en-US" sz="2400"/>
              <a:t>Given two values stored in A and B;</a:t>
            </a:r>
          </a:p>
          <a:p>
            <a:pPr>
              <a:lnSpc>
                <a:spcPct val="70000"/>
              </a:lnSpc>
            </a:pPr>
            <a:r>
              <a:rPr lang="en-US" sz="2400"/>
              <a:t>Wanted: An algorithm to exchange the values stored;</a:t>
            </a:r>
          </a:p>
          <a:p>
            <a:pPr>
              <a:lnSpc>
                <a:spcPct val="70000"/>
              </a:lnSpc>
            </a:pPr>
            <a:r>
              <a:rPr lang="en-US" sz="2400"/>
              <a:t>Example:</a:t>
            </a:r>
            <a:r>
              <a:rPr lang="en-US" sz="2000"/>
              <a:t> </a:t>
            </a:r>
          </a:p>
          <a:p>
            <a:pPr lvl="1">
              <a:lnSpc>
                <a:spcPct val="70000"/>
              </a:lnSpc>
            </a:pPr>
            <a:r>
              <a:rPr lang="en-US" sz="1800"/>
              <a:t>Input:  		</a:t>
            </a:r>
            <a:r>
              <a:rPr lang="en-US" sz="1800">
                <a:solidFill>
                  <a:srgbClr val="FF0000"/>
                </a:solidFill>
              </a:rPr>
              <a:t>A = 15;    B = 24;</a:t>
            </a:r>
          </a:p>
          <a:p>
            <a:pPr lvl="1">
              <a:lnSpc>
                <a:spcPct val="70000"/>
              </a:lnSpc>
            </a:pPr>
            <a:r>
              <a:rPr lang="en-US" sz="1800">
                <a:solidFill>
                  <a:srgbClr val="FF0000"/>
                </a:solidFill>
              </a:rPr>
              <a:t>Required Output:	A = 24;    B = 15;</a:t>
            </a:r>
          </a:p>
          <a:p>
            <a:pPr>
              <a:lnSpc>
                <a:spcPct val="70000"/>
              </a:lnSpc>
            </a:pPr>
            <a:r>
              <a:rPr lang="en-US" sz="2400"/>
              <a:t>Two Incorrect Algorithms</a:t>
            </a:r>
          </a:p>
        </p:txBody>
      </p:sp>
      <p:sp>
        <p:nvSpPr>
          <p:cNvPr id="479237" name="Rectangle 5"/>
          <p:cNvSpPr>
            <a:spLocks noChangeArrowheads="1"/>
          </p:cNvSpPr>
          <p:nvPr/>
        </p:nvSpPr>
        <p:spPr bwMode="auto">
          <a:xfrm>
            <a:off x="685800" y="5105400"/>
            <a:ext cx="7772400" cy="990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285750" indent="-285750" algn="l">
              <a:lnSpc>
                <a:spcPct val="90000"/>
              </a:lnSpc>
              <a:spcBef>
                <a:spcPct val="50000"/>
              </a:spcBef>
              <a:buFont typeface="Wingdings" pitchFamily="1" charset="2"/>
              <a:buChar char="v"/>
            </a:pPr>
            <a:r>
              <a:rPr lang="en-US">
                <a:solidFill>
                  <a:srgbClr val="0000CC"/>
                </a:solidFill>
              </a:rPr>
              <a:t>Error: One of the values was over-written; </a:t>
            </a:r>
          </a:p>
          <a:p>
            <a:pPr marL="285750" indent="-285750" algn="l">
              <a:lnSpc>
                <a:spcPct val="90000"/>
              </a:lnSpc>
              <a:spcBef>
                <a:spcPct val="50000"/>
              </a:spcBef>
              <a:buFont typeface="Wingdings" pitchFamily="1" charset="2"/>
              <a:buChar char="v"/>
            </a:pPr>
            <a:r>
              <a:rPr lang="en-US">
                <a:solidFill>
                  <a:srgbClr val="0000CC"/>
                </a:solidFill>
              </a:rPr>
              <a:t>HW: What is a correct algo</a:t>
            </a:r>
            <a:r>
              <a:rPr lang="en-US" b="1">
                <a:solidFill>
                  <a:srgbClr val="0000CC"/>
                </a:solidFill>
              </a:rPr>
              <a:t>r</a:t>
            </a:r>
            <a:r>
              <a:rPr lang="en-US">
                <a:solidFill>
                  <a:srgbClr val="0000CC"/>
                </a:solidFill>
              </a:rPr>
              <a:t>ithm to swap A &amp; B?	</a:t>
            </a:r>
          </a:p>
        </p:txBody>
      </p:sp>
      <p:grpSp>
        <p:nvGrpSpPr>
          <p:cNvPr id="479241" name="Group 9"/>
          <p:cNvGrpSpPr>
            <a:grpSpLocks/>
          </p:cNvGrpSpPr>
          <p:nvPr/>
        </p:nvGrpSpPr>
        <p:grpSpPr bwMode="auto">
          <a:xfrm>
            <a:off x="838200" y="3736975"/>
            <a:ext cx="3505200" cy="1216025"/>
            <a:chOff x="528" y="2354"/>
            <a:chExt cx="2208" cy="766"/>
          </a:xfrm>
        </p:grpSpPr>
        <p:sp>
          <p:nvSpPr>
            <p:cNvPr id="479236" name="Text Box 4"/>
            <p:cNvSpPr txBox="1">
              <a:spLocks noChangeArrowheads="1"/>
            </p:cNvSpPr>
            <p:nvPr/>
          </p:nvSpPr>
          <p:spPr bwMode="auto">
            <a:xfrm>
              <a:off x="528" y="2354"/>
              <a:ext cx="1104" cy="766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800" b="1" u="sng">
                  <a:solidFill>
                    <a:srgbClr val="FF3300"/>
                  </a:solidFill>
                  <a:latin typeface="Courier New" pitchFamily="1" charset="0"/>
                </a:rPr>
                <a:t>ALG 1:</a:t>
              </a:r>
            </a:p>
            <a:p>
              <a:pPr algn="l"/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  </a:t>
              </a:r>
            </a:p>
            <a:p>
              <a:pPr algn="l"/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1. A </a:t>
              </a:r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  <a:sym typeface="Wingdings" pitchFamily="1" charset="2"/>
                </a:rPr>
                <a:t> B;</a:t>
              </a:r>
            </a:p>
            <a:p>
              <a:pPr algn="l"/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2. B </a:t>
              </a:r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  <a:sym typeface="Wingdings" pitchFamily="1" charset="2"/>
                </a:rPr>
                <a:t> A;</a:t>
              </a:r>
              <a:endParaRPr lang="en-US" sz="1600" b="1">
                <a:latin typeface="Courier New" pitchFamily="1" charset="0"/>
              </a:endParaRPr>
            </a:p>
          </p:txBody>
        </p:sp>
        <p:sp>
          <p:nvSpPr>
            <p:cNvPr id="479238" name="Text Box 6"/>
            <p:cNvSpPr txBox="1">
              <a:spLocks noChangeArrowheads="1"/>
            </p:cNvSpPr>
            <p:nvPr/>
          </p:nvSpPr>
          <p:spPr bwMode="auto">
            <a:xfrm>
              <a:off x="1632" y="2354"/>
              <a:ext cx="1104" cy="766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800" b="1" u="sng">
                  <a:solidFill>
                    <a:srgbClr val="FF3300"/>
                  </a:solidFill>
                  <a:latin typeface="Courier New" pitchFamily="1" charset="0"/>
                </a:rPr>
                <a:t>  A   B       </a:t>
              </a:r>
            </a:p>
            <a:p>
              <a:pPr algn="l"/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 15  24</a:t>
              </a:r>
              <a:endParaRPr lang="en-US" sz="18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endParaRPr>
            </a:p>
            <a:p>
              <a:pPr algn="l"/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 </a:t>
              </a:r>
            </a:p>
            <a:p>
              <a:pPr algn="l"/>
              <a:endParaRPr lang="en-US" sz="1800" b="1">
                <a:solidFill>
                  <a:srgbClr val="FF3300"/>
                </a:solidFill>
                <a:latin typeface="Courier New" pitchFamily="1" charset="0"/>
              </a:endParaRPr>
            </a:p>
          </p:txBody>
        </p:sp>
      </p:grpSp>
      <p:grpSp>
        <p:nvGrpSpPr>
          <p:cNvPr id="479242" name="Group 10"/>
          <p:cNvGrpSpPr>
            <a:grpSpLocks/>
          </p:cNvGrpSpPr>
          <p:nvPr/>
        </p:nvGrpSpPr>
        <p:grpSpPr bwMode="auto">
          <a:xfrm>
            <a:off x="4876800" y="3736975"/>
            <a:ext cx="3505200" cy="1216025"/>
            <a:chOff x="3072" y="2354"/>
            <a:chExt cx="2208" cy="766"/>
          </a:xfrm>
        </p:grpSpPr>
        <p:sp>
          <p:nvSpPr>
            <p:cNvPr id="479239" name="Text Box 7"/>
            <p:cNvSpPr txBox="1">
              <a:spLocks noChangeArrowheads="1"/>
            </p:cNvSpPr>
            <p:nvPr/>
          </p:nvSpPr>
          <p:spPr bwMode="auto">
            <a:xfrm>
              <a:off x="3072" y="2354"/>
              <a:ext cx="1104" cy="766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800" b="1" u="sng">
                  <a:solidFill>
                    <a:srgbClr val="FF3300"/>
                  </a:solidFill>
                  <a:latin typeface="Courier New" pitchFamily="1" charset="0"/>
                </a:rPr>
                <a:t>ALG 2:</a:t>
              </a:r>
            </a:p>
            <a:p>
              <a:pPr algn="l"/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  </a:t>
              </a:r>
            </a:p>
            <a:p>
              <a:pPr algn="l"/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1. B </a:t>
              </a:r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  <a:sym typeface="Wingdings" pitchFamily="1" charset="2"/>
                </a:rPr>
                <a:t> A;</a:t>
              </a:r>
            </a:p>
            <a:p>
              <a:pPr algn="l"/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2. A </a:t>
              </a:r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  <a:sym typeface="Wingdings" pitchFamily="1" charset="2"/>
                </a:rPr>
                <a:t> B;</a:t>
              </a:r>
              <a:endParaRPr lang="en-US" sz="1600" b="1">
                <a:latin typeface="Courier New" pitchFamily="1" charset="0"/>
              </a:endParaRPr>
            </a:p>
          </p:txBody>
        </p:sp>
        <p:sp>
          <p:nvSpPr>
            <p:cNvPr id="479240" name="Text Box 8"/>
            <p:cNvSpPr txBox="1">
              <a:spLocks noChangeArrowheads="1"/>
            </p:cNvSpPr>
            <p:nvPr/>
          </p:nvSpPr>
          <p:spPr bwMode="auto">
            <a:xfrm>
              <a:off x="4176" y="2354"/>
              <a:ext cx="1104" cy="766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1800" b="1" u="sng">
                  <a:solidFill>
                    <a:srgbClr val="FF3300"/>
                  </a:solidFill>
                  <a:latin typeface="Courier New" pitchFamily="1" charset="0"/>
                </a:rPr>
                <a:t>  A   B       </a:t>
              </a:r>
            </a:p>
            <a:p>
              <a:pPr algn="l"/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 15  24</a:t>
              </a:r>
              <a:endParaRPr lang="en-US" sz="18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endParaRPr>
            </a:p>
            <a:p>
              <a:pPr algn="l"/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 </a:t>
              </a:r>
            </a:p>
            <a:p>
              <a:pPr algn="l"/>
              <a:endParaRPr lang="en-US" sz="1800" b="1">
                <a:solidFill>
                  <a:srgbClr val="FF3300"/>
                </a:solidFill>
                <a:latin typeface="Courier New" pitchFamily="1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9237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196263" cy="685800"/>
          </a:xfrm>
        </p:spPr>
        <p:txBody>
          <a:bodyPr/>
          <a:lstStyle/>
          <a:p>
            <a:r>
              <a:rPr lang="en-US"/>
              <a:t>Type 2: Conditional Statements</a:t>
            </a:r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if statement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to take different actions based on condition</a:t>
            </a:r>
          </a:p>
          <a:p>
            <a:pPr>
              <a:lnSpc>
                <a:spcPct val="80000"/>
              </a:lnSpc>
            </a:pPr>
            <a:r>
              <a:rPr lang="en-US" dirty="0"/>
              <a:t>Syntax</a:t>
            </a: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 sz="2000" dirty="0">
                <a:solidFill>
                  <a:schemeClr val="tx1"/>
                </a:solidFill>
                <a:latin typeface="Courier New" pitchFamily="1" charset="0"/>
              </a:rPr>
              <a:t>if</a:t>
            </a:r>
            <a:r>
              <a:rPr lang="en-US" sz="2000" dirty="0">
                <a:latin typeface="Courier New" pitchFamily="1" charset="0"/>
              </a:rPr>
              <a:t> (condition)</a:t>
            </a: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 sz="2000" dirty="0">
                <a:latin typeface="Courier New" pitchFamily="1" charset="0"/>
              </a:rPr>
              <a:t>  </a:t>
            </a:r>
            <a:r>
              <a:rPr lang="en-US" sz="2000" dirty="0">
                <a:solidFill>
                  <a:schemeClr val="tx1"/>
                </a:solidFill>
                <a:latin typeface="Courier New" pitchFamily="1" charset="0"/>
              </a:rPr>
              <a:t>then</a:t>
            </a:r>
            <a:r>
              <a:rPr lang="en-US" sz="2000" dirty="0">
                <a:latin typeface="Courier New" pitchFamily="1" charset="0"/>
              </a:rPr>
              <a:t> </a:t>
            </a:r>
            <a:r>
              <a:rPr lang="en-US" sz="2000" dirty="0">
                <a:solidFill>
                  <a:srgbClr val="008000"/>
                </a:solidFill>
                <a:latin typeface="Courier New" pitchFamily="1" charset="0"/>
              </a:rPr>
              <a:t>(Step A)</a:t>
            </a: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 sz="2000" dirty="0">
                <a:latin typeface="Courier New" pitchFamily="1" charset="0"/>
              </a:rPr>
              <a:t>  </a:t>
            </a:r>
            <a:r>
              <a:rPr lang="en-US" sz="2000" dirty="0">
                <a:solidFill>
                  <a:schemeClr val="tx1"/>
                </a:solidFill>
                <a:latin typeface="Courier New" pitchFamily="1" charset="0"/>
              </a:rPr>
              <a:t>else</a:t>
            </a:r>
            <a:r>
              <a:rPr lang="en-US" sz="2000" dirty="0">
                <a:latin typeface="Courier New" pitchFamily="1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urier New" pitchFamily="1" charset="0"/>
              </a:rPr>
              <a:t>(Step B)</a:t>
            </a: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 sz="2000" dirty="0" err="1">
                <a:solidFill>
                  <a:schemeClr val="tx1"/>
                </a:solidFill>
                <a:latin typeface="Courier New" pitchFamily="1" charset="0"/>
              </a:rPr>
              <a:t>endif</a:t>
            </a:r>
            <a:endParaRPr lang="en-US" sz="2000" dirty="0">
              <a:solidFill>
                <a:schemeClr val="tx1"/>
              </a:solidFill>
              <a:latin typeface="Courier New" pitchFamily="1" charset="0"/>
            </a:endParaRP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endParaRPr lang="en-US" sz="2000" dirty="0">
              <a:latin typeface="Courier New" pitchFamily="1" charset="0"/>
            </a:endParaRP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 sz="2000" dirty="0">
                <a:solidFill>
                  <a:schemeClr val="tx1"/>
                </a:solidFill>
                <a:latin typeface="Courier New" pitchFamily="1" charset="0"/>
              </a:rPr>
              <a:t>if</a:t>
            </a:r>
            <a:r>
              <a:rPr lang="en-US" sz="2000" dirty="0">
                <a:latin typeface="Courier New" pitchFamily="1" charset="0"/>
              </a:rPr>
              <a:t> (condition) </a:t>
            </a: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 sz="2000" dirty="0">
                <a:latin typeface="Courier New" pitchFamily="1" charset="0"/>
              </a:rPr>
              <a:t>  </a:t>
            </a:r>
            <a:r>
              <a:rPr lang="en-US" sz="2000" dirty="0">
                <a:solidFill>
                  <a:schemeClr val="tx1"/>
                </a:solidFill>
                <a:latin typeface="Courier New" pitchFamily="1" charset="0"/>
              </a:rPr>
              <a:t>then</a:t>
            </a:r>
            <a:r>
              <a:rPr lang="en-US" sz="2000" dirty="0">
                <a:latin typeface="Courier New" pitchFamily="1" charset="0"/>
              </a:rPr>
              <a:t> </a:t>
            </a:r>
            <a:r>
              <a:rPr lang="en-US" sz="2000" dirty="0">
                <a:solidFill>
                  <a:srgbClr val="008000"/>
                </a:solidFill>
                <a:latin typeface="Courier New" pitchFamily="1" charset="0"/>
              </a:rPr>
              <a:t>(Step A)</a:t>
            </a:r>
          </a:p>
          <a:p>
            <a:pPr lvl="1">
              <a:lnSpc>
                <a:spcPct val="80000"/>
              </a:lnSpc>
              <a:buFont typeface="Monotype Sorts" pitchFamily="1" charset="2"/>
              <a:buNone/>
            </a:pPr>
            <a:r>
              <a:rPr lang="en-US" sz="2000" dirty="0" err="1">
                <a:solidFill>
                  <a:schemeClr val="tx1"/>
                </a:solidFill>
                <a:latin typeface="Courier New" pitchFamily="1" charset="0"/>
              </a:rPr>
              <a:t>endif</a:t>
            </a:r>
            <a:endParaRPr lang="en-US" sz="2000" dirty="0">
              <a:solidFill>
                <a:schemeClr val="tx1"/>
              </a:solidFill>
              <a:latin typeface="Courier New" pitchFamily="1" charset="0"/>
            </a:endParaRPr>
          </a:p>
          <a:p>
            <a:pPr>
              <a:lnSpc>
                <a:spcPct val="80000"/>
              </a:lnSpc>
            </a:pPr>
            <a:r>
              <a:rPr lang="en-US" dirty="0"/>
              <a:t>Semantics</a:t>
            </a:r>
          </a:p>
        </p:txBody>
      </p:sp>
      <p:grpSp>
        <p:nvGrpSpPr>
          <p:cNvPr id="316420" name="Group 4"/>
          <p:cNvGrpSpPr>
            <a:grpSpLocks/>
          </p:cNvGrpSpPr>
          <p:nvPr/>
        </p:nvGrpSpPr>
        <p:grpSpPr bwMode="auto">
          <a:xfrm>
            <a:off x="4419600" y="2667000"/>
            <a:ext cx="4029075" cy="2590800"/>
            <a:chOff x="1632" y="1488"/>
            <a:chExt cx="2538" cy="1632"/>
          </a:xfrm>
        </p:grpSpPr>
        <p:sp>
          <p:nvSpPr>
            <p:cNvPr id="316421" name="Text Box 5"/>
            <p:cNvSpPr txBox="1">
              <a:spLocks noChangeArrowheads="1"/>
            </p:cNvSpPr>
            <p:nvPr/>
          </p:nvSpPr>
          <p:spPr bwMode="auto">
            <a:xfrm>
              <a:off x="2310" y="1916"/>
              <a:ext cx="1090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condition?</a:t>
              </a:r>
            </a:p>
          </p:txBody>
        </p:sp>
        <p:sp>
          <p:nvSpPr>
            <p:cNvPr id="316422" name="Text Box 6"/>
            <p:cNvSpPr txBox="1">
              <a:spLocks noChangeArrowheads="1"/>
            </p:cNvSpPr>
            <p:nvPr/>
          </p:nvSpPr>
          <p:spPr bwMode="auto">
            <a:xfrm>
              <a:off x="3408" y="2316"/>
              <a:ext cx="762" cy="247"/>
            </a:xfrm>
            <a:prstGeom prst="rect">
              <a:avLst/>
            </a:prstGeom>
            <a:noFill/>
            <a:ln w="2540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0000FF"/>
                  </a:solidFill>
                  <a:latin typeface="Courier New" pitchFamily="1" charset="0"/>
                </a:rPr>
                <a:t>Step B</a:t>
              </a:r>
            </a:p>
          </p:txBody>
        </p:sp>
        <p:sp>
          <p:nvSpPr>
            <p:cNvPr id="316423" name="AutoShape 7"/>
            <p:cNvSpPr>
              <a:spLocks noChangeArrowheads="1"/>
            </p:cNvSpPr>
            <p:nvPr/>
          </p:nvSpPr>
          <p:spPr bwMode="auto">
            <a:xfrm>
              <a:off x="2256" y="1776"/>
              <a:ext cx="1248" cy="480"/>
            </a:xfrm>
            <a:prstGeom prst="diamond">
              <a:avLst/>
            </a:prstGeom>
            <a:noFill/>
            <a:ln w="25400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24" name="Line 8"/>
            <p:cNvSpPr>
              <a:spLocks noChangeShapeType="1"/>
            </p:cNvSpPr>
            <p:nvPr/>
          </p:nvSpPr>
          <p:spPr bwMode="auto">
            <a:xfrm>
              <a:off x="2880" y="1488"/>
              <a:ext cx="0" cy="28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25" name="Line 9"/>
            <p:cNvSpPr>
              <a:spLocks noChangeShapeType="1"/>
            </p:cNvSpPr>
            <p:nvPr/>
          </p:nvSpPr>
          <p:spPr bwMode="auto">
            <a:xfrm>
              <a:off x="2880" y="2832"/>
              <a:ext cx="0" cy="28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26" name="Line 10"/>
            <p:cNvSpPr>
              <a:spLocks noChangeShapeType="1"/>
            </p:cNvSpPr>
            <p:nvPr/>
          </p:nvSpPr>
          <p:spPr bwMode="auto">
            <a:xfrm>
              <a:off x="3840" y="2016"/>
              <a:ext cx="0" cy="28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27" name="Line 11"/>
            <p:cNvSpPr>
              <a:spLocks noChangeShapeType="1"/>
            </p:cNvSpPr>
            <p:nvPr/>
          </p:nvSpPr>
          <p:spPr bwMode="auto">
            <a:xfrm flipV="1">
              <a:off x="1920" y="2544"/>
              <a:ext cx="0" cy="288"/>
            </a:xfrm>
            <a:prstGeom prst="line">
              <a:avLst/>
            </a:prstGeom>
            <a:noFill/>
            <a:ln w="25400">
              <a:solidFill>
                <a:srgbClr val="33CC33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28" name="Line 12"/>
            <p:cNvSpPr>
              <a:spLocks noChangeShapeType="1"/>
            </p:cNvSpPr>
            <p:nvPr/>
          </p:nvSpPr>
          <p:spPr bwMode="auto">
            <a:xfrm rot="5400000" flipH="1">
              <a:off x="2400" y="2352"/>
              <a:ext cx="0" cy="960"/>
            </a:xfrm>
            <a:prstGeom prst="line">
              <a:avLst/>
            </a:prstGeom>
            <a:noFill/>
            <a:ln w="25400">
              <a:solidFill>
                <a:srgbClr val="33CC33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29" name="Line 13"/>
            <p:cNvSpPr>
              <a:spLocks noChangeShapeType="1"/>
            </p:cNvSpPr>
            <p:nvPr/>
          </p:nvSpPr>
          <p:spPr bwMode="auto">
            <a:xfrm rot="-5400000">
              <a:off x="3672" y="1848"/>
              <a:ext cx="0" cy="33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30" name="Text Box 14"/>
            <p:cNvSpPr txBox="1">
              <a:spLocks noChangeArrowheads="1"/>
            </p:cNvSpPr>
            <p:nvPr/>
          </p:nvSpPr>
          <p:spPr bwMode="auto">
            <a:xfrm>
              <a:off x="1776" y="1824"/>
              <a:ext cx="574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 dirty="0">
                  <a:solidFill>
                    <a:srgbClr val="FF3300"/>
                  </a:solidFill>
                  <a:latin typeface="Courier New" pitchFamily="1" charset="0"/>
                </a:rPr>
                <a:t>true</a:t>
              </a:r>
            </a:p>
          </p:txBody>
        </p:sp>
        <p:sp>
          <p:nvSpPr>
            <p:cNvPr id="316431" name="Text Box 15"/>
            <p:cNvSpPr txBox="1">
              <a:spLocks noChangeArrowheads="1"/>
            </p:cNvSpPr>
            <p:nvPr/>
          </p:nvSpPr>
          <p:spPr bwMode="auto">
            <a:xfrm>
              <a:off x="3420" y="1824"/>
              <a:ext cx="660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false</a:t>
              </a:r>
            </a:p>
          </p:txBody>
        </p:sp>
        <p:sp>
          <p:nvSpPr>
            <p:cNvPr id="316432" name="Line 16"/>
            <p:cNvSpPr>
              <a:spLocks noChangeShapeType="1"/>
            </p:cNvSpPr>
            <p:nvPr/>
          </p:nvSpPr>
          <p:spPr bwMode="auto">
            <a:xfrm>
              <a:off x="1920" y="2016"/>
              <a:ext cx="0" cy="288"/>
            </a:xfrm>
            <a:prstGeom prst="line">
              <a:avLst/>
            </a:prstGeom>
            <a:noFill/>
            <a:ln w="25400">
              <a:solidFill>
                <a:srgbClr val="33CC33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33" name="Line 17"/>
            <p:cNvSpPr>
              <a:spLocks noChangeShapeType="1"/>
            </p:cNvSpPr>
            <p:nvPr/>
          </p:nvSpPr>
          <p:spPr bwMode="auto">
            <a:xfrm rot="-5400000">
              <a:off x="2088" y="1848"/>
              <a:ext cx="0" cy="336"/>
            </a:xfrm>
            <a:prstGeom prst="line">
              <a:avLst/>
            </a:prstGeom>
            <a:noFill/>
            <a:ln w="25400">
              <a:solidFill>
                <a:srgbClr val="33CC33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34" name="Text Box 18"/>
            <p:cNvSpPr txBox="1">
              <a:spLocks noChangeArrowheads="1"/>
            </p:cNvSpPr>
            <p:nvPr/>
          </p:nvSpPr>
          <p:spPr bwMode="auto">
            <a:xfrm>
              <a:off x="1632" y="2304"/>
              <a:ext cx="762" cy="247"/>
            </a:xfrm>
            <a:prstGeom prst="rect">
              <a:avLst/>
            </a:prstGeom>
            <a:noFill/>
            <a:ln w="254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008000"/>
                  </a:solidFill>
                  <a:latin typeface="Courier New" pitchFamily="1" charset="0"/>
                </a:rPr>
                <a:t>Step A</a:t>
              </a:r>
            </a:p>
          </p:txBody>
        </p:sp>
        <p:sp>
          <p:nvSpPr>
            <p:cNvPr id="316435" name="Line 19"/>
            <p:cNvSpPr>
              <a:spLocks noChangeShapeType="1"/>
            </p:cNvSpPr>
            <p:nvPr/>
          </p:nvSpPr>
          <p:spPr bwMode="auto">
            <a:xfrm>
              <a:off x="3840" y="2544"/>
              <a:ext cx="0" cy="28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6436" name="Line 20"/>
            <p:cNvSpPr>
              <a:spLocks noChangeShapeType="1"/>
            </p:cNvSpPr>
            <p:nvPr/>
          </p:nvSpPr>
          <p:spPr bwMode="auto">
            <a:xfrm rot="-5400000">
              <a:off x="3360" y="2352"/>
              <a:ext cx="0" cy="96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16437" name="AutoShape 21"/>
          <p:cNvSpPr>
            <a:spLocks noChangeArrowheads="1"/>
          </p:cNvSpPr>
          <p:nvPr/>
        </p:nvSpPr>
        <p:spPr bwMode="auto">
          <a:xfrm>
            <a:off x="2895600" y="5181600"/>
            <a:ext cx="3200400" cy="1219200"/>
          </a:xfrm>
          <a:prstGeom prst="wedgeRoundRectCallout">
            <a:avLst>
              <a:gd name="adj1" fmla="val 53074"/>
              <a:gd name="adj2" fmla="val -73699"/>
              <a:gd name="adj3" fmla="val 16667"/>
            </a:avLst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45720" rIns="45720" anchor="ctr">
            <a:prstTxWarp prst="textNoShape">
              <a:avLst/>
            </a:prstTxWarp>
          </a:bodyPr>
          <a:lstStyle/>
          <a:p>
            <a:r>
              <a:rPr lang="en-US" sz="1800" b="1">
                <a:solidFill>
                  <a:srgbClr val="0000FF"/>
                </a:solidFill>
              </a:rPr>
              <a:t>Either </a:t>
            </a:r>
            <a:r>
              <a:rPr lang="en-US" sz="1800" b="1">
                <a:solidFill>
                  <a:srgbClr val="008000"/>
                </a:solidFill>
              </a:rPr>
              <a:t>Step A</a:t>
            </a:r>
            <a:r>
              <a:rPr lang="en-US" sz="1800" b="1">
                <a:solidFill>
                  <a:srgbClr val="0000FF"/>
                </a:solidFill>
              </a:rPr>
              <a:t> or Step B</a:t>
            </a:r>
          </a:p>
          <a:p>
            <a:r>
              <a:rPr lang="en-US" sz="1800" b="1">
                <a:solidFill>
                  <a:srgbClr val="0000FF"/>
                </a:solidFill>
              </a:rPr>
              <a:t>is executed, but </a:t>
            </a:r>
            <a:r>
              <a:rPr lang="en-US" sz="1800" b="1" i="1">
                <a:solidFill>
                  <a:srgbClr val="FF3300"/>
                </a:solidFill>
              </a:rPr>
              <a:t>never both</a:t>
            </a:r>
            <a:r>
              <a:rPr lang="en-US" sz="1800" b="1">
                <a:solidFill>
                  <a:srgbClr val="0000FF"/>
                </a:solidFill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6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6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19" grpId="0" build="p" autoUpdateAnimBg="0"/>
      <p:bldP spid="316437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196263" cy="685800"/>
          </a:xfrm>
        </p:spPr>
        <p:txBody>
          <a:bodyPr/>
          <a:lstStyle/>
          <a:p>
            <a:r>
              <a:rPr lang="en-US"/>
              <a:t>Example 1 of Conditional Statement (1)</a:t>
            </a:r>
          </a:p>
        </p:txBody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4343400" cy="3048000"/>
          </a:xfrm>
        </p:spPr>
        <p:txBody>
          <a:bodyPr/>
          <a:lstStyle/>
          <a:p>
            <a:r>
              <a:rPr lang="en-US"/>
              <a:t>Syntax</a:t>
            </a:r>
          </a:p>
          <a:p>
            <a:pPr lvl="1">
              <a:buFont typeface="Monotype Sorts" pitchFamily="1" charset="2"/>
              <a:buNone/>
            </a:pPr>
            <a:r>
              <a:rPr lang="en-US" sz="2000">
                <a:solidFill>
                  <a:schemeClr val="tx1"/>
                </a:solidFill>
                <a:latin typeface="Courier New" pitchFamily="1" charset="0"/>
              </a:rPr>
              <a:t>if</a:t>
            </a:r>
            <a:r>
              <a:rPr lang="en-US" sz="2000">
                <a:latin typeface="Courier New" pitchFamily="1" charset="0"/>
              </a:rPr>
              <a:t> (Average &gt;= 25)</a:t>
            </a:r>
          </a:p>
          <a:p>
            <a:pPr lvl="1">
              <a:buFont typeface="Monotype Sorts" pitchFamily="1" charset="2"/>
              <a:buNone/>
            </a:pPr>
            <a:r>
              <a:rPr lang="en-US" sz="2000">
                <a:latin typeface="Courier New" pitchFamily="1" charset="0"/>
              </a:rPr>
              <a:t>  </a:t>
            </a:r>
            <a:r>
              <a:rPr lang="en-US" sz="2000">
                <a:solidFill>
                  <a:schemeClr val="tx1"/>
                </a:solidFill>
                <a:latin typeface="Courier New" pitchFamily="1" charset="0"/>
              </a:rPr>
              <a:t>then</a:t>
            </a:r>
            <a:r>
              <a:rPr lang="en-US" sz="2000">
                <a:latin typeface="Courier New" pitchFamily="1" charset="0"/>
              </a:rPr>
              <a:t> </a:t>
            </a:r>
            <a:r>
              <a:rPr lang="en-US" sz="2000">
                <a:solidFill>
                  <a:srgbClr val="008000"/>
                </a:solidFill>
                <a:latin typeface="Courier New" pitchFamily="1" charset="0"/>
              </a:rPr>
              <a:t>Print “Good..”;</a:t>
            </a:r>
          </a:p>
          <a:p>
            <a:pPr lvl="1">
              <a:buFont typeface="Monotype Sorts" pitchFamily="1" charset="2"/>
              <a:buNone/>
            </a:pPr>
            <a:r>
              <a:rPr lang="en-US" sz="2000">
                <a:latin typeface="Courier New" pitchFamily="1" charset="0"/>
              </a:rPr>
              <a:t>  </a:t>
            </a:r>
            <a:r>
              <a:rPr lang="en-US" sz="2000">
                <a:solidFill>
                  <a:schemeClr val="tx1"/>
                </a:solidFill>
                <a:latin typeface="Courier New" pitchFamily="1" charset="0"/>
              </a:rPr>
              <a:t>else</a:t>
            </a:r>
            <a:r>
              <a:rPr lang="en-US" sz="2000">
                <a:latin typeface="Courier New" pitchFamily="1" charset="0"/>
              </a:rPr>
              <a:t> </a:t>
            </a:r>
            <a:r>
              <a:rPr lang="en-US" sz="2000">
                <a:solidFill>
                  <a:srgbClr val="0000FF"/>
                </a:solidFill>
                <a:latin typeface="Courier New" pitchFamily="1" charset="0"/>
              </a:rPr>
              <a:t>Print “Bad..”;</a:t>
            </a:r>
          </a:p>
          <a:p>
            <a:pPr lvl="1">
              <a:buFont typeface="Monotype Sorts" pitchFamily="1" charset="2"/>
              <a:buNone/>
            </a:pPr>
            <a:r>
              <a:rPr lang="en-US" sz="2000">
                <a:solidFill>
                  <a:schemeClr val="tx1"/>
                </a:solidFill>
                <a:latin typeface="Courier New" pitchFamily="1" charset="0"/>
              </a:rPr>
              <a:t>endif</a:t>
            </a:r>
          </a:p>
          <a:p>
            <a:r>
              <a:rPr lang="en-US"/>
              <a:t>Semantics</a:t>
            </a:r>
          </a:p>
        </p:txBody>
      </p:sp>
      <p:grpSp>
        <p:nvGrpSpPr>
          <p:cNvPr id="581636" name="Group 4"/>
          <p:cNvGrpSpPr>
            <a:grpSpLocks/>
          </p:cNvGrpSpPr>
          <p:nvPr/>
        </p:nvGrpSpPr>
        <p:grpSpPr bwMode="auto">
          <a:xfrm>
            <a:off x="3886200" y="2209800"/>
            <a:ext cx="5053013" cy="2590800"/>
            <a:chOff x="1288" y="1488"/>
            <a:chExt cx="3183" cy="1632"/>
          </a:xfrm>
        </p:grpSpPr>
        <p:sp>
          <p:nvSpPr>
            <p:cNvPr id="581637" name="Text Box 5"/>
            <p:cNvSpPr txBox="1">
              <a:spLocks noChangeArrowheads="1"/>
            </p:cNvSpPr>
            <p:nvPr/>
          </p:nvSpPr>
          <p:spPr bwMode="auto">
            <a:xfrm>
              <a:off x="2271" y="1945"/>
              <a:ext cx="1168" cy="19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rgbClr val="FF3300"/>
                  </a:solidFill>
                  <a:latin typeface="Courier New" pitchFamily="1" charset="0"/>
                </a:rPr>
                <a:t> Average &gt;= 25</a:t>
              </a:r>
            </a:p>
          </p:txBody>
        </p:sp>
        <p:sp>
          <p:nvSpPr>
            <p:cNvPr id="581638" name="Text Box 6"/>
            <p:cNvSpPr txBox="1">
              <a:spLocks noChangeArrowheads="1"/>
            </p:cNvSpPr>
            <p:nvPr/>
          </p:nvSpPr>
          <p:spPr bwMode="auto">
            <a:xfrm>
              <a:off x="3107" y="2316"/>
              <a:ext cx="1364" cy="247"/>
            </a:xfrm>
            <a:prstGeom prst="rect">
              <a:avLst/>
            </a:prstGeom>
            <a:noFill/>
            <a:ln w="2540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0000FF"/>
                  </a:solidFill>
                  <a:latin typeface="Courier New" pitchFamily="1" charset="0"/>
                </a:rPr>
                <a:t>Print “Bad..”</a:t>
              </a:r>
            </a:p>
          </p:txBody>
        </p:sp>
        <p:sp>
          <p:nvSpPr>
            <p:cNvPr id="581639" name="AutoShape 7"/>
            <p:cNvSpPr>
              <a:spLocks noChangeArrowheads="1"/>
            </p:cNvSpPr>
            <p:nvPr/>
          </p:nvSpPr>
          <p:spPr bwMode="auto">
            <a:xfrm>
              <a:off x="2256" y="1776"/>
              <a:ext cx="1248" cy="480"/>
            </a:xfrm>
            <a:prstGeom prst="diamond">
              <a:avLst/>
            </a:prstGeom>
            <a:noFill/>
            <a:ln w="25400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1640" name="Line 8"/>
            <p:cNvSpPr>
              <a:spLocks noChangeShapeType="1"/>
            </p:cNvSpPr>
            <p:nvPr/>
          </p:nvSpPr>
          <p:spPr bwMode="auto">
            <a:xfrm>
              <a:off x="2880" y="1488"/>
              <a:ext cx="0" cy="28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1641" name="Line 9"/>
            <p:cNvSpPr>
              <a:spLocks noChangeShapeType="1"/>
            </p:cNvSpPr>
            <p:nvPr/>
          </p:nvSpPr>
          <p:spPr bwMode="auto">
            <a:xfrm>
              <a:off x="2880" y="2832"/>
              <a:ext cx="0" cy="28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1642" name="Line 10"/>
            <p:cNvSpPr>
              <a:spLocks noChangeShapeType="1"/>
            </p:cNvSpPr>
            <p:nvPr/>
          </p:nvSpPr>
          <p:spPr bwMode="auto">
            <a:xfrm>
              <a:off x="3840" y="2016"/>
              <a:ext cx="0" cy="28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1643" name="Line 11"/>
            <p:cNvSpPr>
              <a:spLocks noChangeShapeType="1"/>
            </p:cNvSpPr>
            <p:nvPr/>
          </p:nvSpPr>
          <p:spPr bwMode="auto">
            <a:xfrm flipV="1">
              <a:off x="1920" y="2544"/>
              <a:ext cx="0" cy="288"/>
            </a:xfrm>
            <a:prstGeom prst="line">
              <a:avLst/>
            </a:prstGeom>
            <a:noFill/>
            <a:ln w="25400">
              <a:solidFill>
                <a:srgbClr val="33CC33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1644" name="Line 12"/>
            <p:cNvSpPr>
              <a:spLocks noChangeShapeType="1"/>
            </p:cNvSpPr>
            <p:nvPr/>
          </p:nvSpPr>
          <p:spPr bwMode="auto">
            <a:xfrm rot="5400000" flipH="1">
              <a:off x="2400" y="2352"/>
              <a:ext cx="0" cy="960"/>
            </a:xfrm>
            <a:prstGeom prst="line">
              <a:avLst/>
            </a:prstGeom>
            <a:noFill/>
            <a:ln w="25400">
              <a:solidFill>
                <a:srgbClr val="33CC33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1645" name="Line 13"/>
            <p:cNvSpPr>
              <a:spLocks noChangeShapeType="1"/>
            </p:cNvSpPr>
            <p:nvPr/>
          </p:nvSpPr>
          <p:spPr bwMode="auto">
            <a:xfrm rot="-5400000">
              <a:off x="3672" y="1848"/>
              <a:ext cx="0" cy="336"/>
            </a:xfrm>
            <a:prstGeom prst="line">
              <a:avLst/>
            </a:prstGeom>
            <a:noFill/>
            <a:ln w="25400">
              <a:solidFill>
                <a:srgbClr val="000099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1646" name="Text Box 14"/>
            <p:cNvSpPr txBox="1">
              <a:spLocks noChangeArrowheads="1"/>
            </p:cNvSpPr>
            <p:nvPr/>
          </p:nvSpPr>
          <p:spPr bwMode="auto">
            <a:xfrm>
              <a:off x="1776" y="1824"/>
              <a:ext cx="574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true</a:t>
              </a:r>
            </a:p>
          </p:txBody>
        </p:sp>
        <p:sp>
          <p:nvSpPr>
            <p:cNvPr id="581647" name="Text Box 15"/>
            <p:cNvSpPr txBox="1">
              <a:spLocks noChangeArrowheads="1"/>
            </p:cNvSpPr>
            <p:nvPr/>
          </p:nvSpPr>
          <p:spPr bwMode="auto">
            <a:xfrm>
              <a:off x="3420" y="1824"/>
              <a:ext cx="660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false</a:t>
              </a:r>
            </a:p>
          </p:txBody>
        </p:sp>
        <p:sp>
          <p:nvSpPr>
            <p:cNvPr id="581648" name="Line 16"/>
            <p:cNvSpPr>
              <a:spLocks noChangeShapeType="1"/>
            </p:cNvSpPr>
            <p:nvPr/>
          </p:nvSpPr>
          <p:spPr bwMode="auto">
            <a:xfrm>
              <a:off x="1920" y="2016"/>
              <a:ext cx="0" cy="288"/>
            </a:xfrm>
            <a:prstGeom prst="line">
              <a:avLst/>
            </a:prstGeom>
            <a:noFill/>
            <a:ln w="25400">
              <a:solidFill>
                <a:srgbClr val="33CC33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1649" name="Line 17"/>
            <p:cNvSpPr>
              <a:spLocks noChangeShapeType="1"/>
            </p:cNvSpPr>
            <p:nvPr/>
          </p:nvSpPr>
          <p:spPr bwMode="auto">
            <a:xfrm rot="-5400000">
              <a:off x="2088" y="1848"/>
              <a:ext cx="0" cy="336"/>
            </a:xfrm>
            <a:prstGeom prst="line">
              <a:avLst/>
            </a:prstGeom>
            <a:noFill/>
            <a:ln w="25400">
              <a:solidFill>
                <a:srgbClr val="33CC33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1650" name="Text Box 18"/>
            <p:cNvSpPr txBox="1">
              <a:spLocks noChangeArrowheads="1"/>
            </p:cNvSpPr>
            <p:nvPr/>
          </p:nvSpPr>
          <p:spPr bwMode="auto">
            <a:xfrm>
              <a:off x="1288" y="2304"/>
              <a:ext cx="1450" cy="247"/>
            </a:xfrm>
            <a:prstGeom prst="rect">
              <a:avLst/>
            </a:prstGeom>
            <a:noFill/>
            <a:ln w="254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008000"/>
                  </a:solidFill>
                  <a:latin typeface="Courier New" pitchFamily="1" charset="0"/>
                </a:rPr>
                <a:t>Print “Good..”</a:t>
              </a:r>
            </a:p>
          </p:txBody>
        </p:sp>
        <p:sp>
          <p:nvSpPr>
            <p:cNvPr id="581651" name="Line 19"/>
            <p:cNvSpPr>
              <a:spLocks noChangeShapeType="1"/>
            </p:cNvSpPr>
            <p:nvPr/>
          </p:nvSpPr>
          <p:spPr bwMode="auto">
            <a:xfrm>
              <a:off x="3840" y="2544"/>
              <a:ext cx="0" cy="28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1652" name="Line 20"/>
            <p:cNvSpPr>
              <a:spLocks noChangeShapeType="1"/>
            </p:cNvSpPr>
            <p:nvPr/>
          </p:nvSpPr>
          <p:spPr bwMode="auto">
            <a:xfrm rot="-5400000">
              <a:off x="3360" y="2352"/>
              <a:ext cx="0" cy="96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1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1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1635" grpId="0" build="p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1 of Conditional Statement (2)</a:t>
            </a:r>
          </a:p>
        </p:txBody>
      </p:sp>
      <p:sp>
        <p:nvSpPr>
          <p:cNvPr id="481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7772400" cy="2438400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en-US" sz="2400"/>
              <a:t>Miles-per-Gallon Problem (revisited)</a:t>
            </a:r>
          </a:p>
          <a:p>
            <a:pPr lvl="1">
              <a:lnSpc>
                <a:spcPct val="100000"/>
              </a:lnSpc>
              <a:spcBef>
                <a:spcPct val="5000"/>
              </a:spcBef>
            </a:pPr>
            <a:r>
              <a:rPr lang="en-US" sz="2000"/>
              <a:t>Suppose we consider good petrol consumption to be Average that is &gt;= 25.0 miles / gallon </a:t>
            </a:r>
          </a:p>
          <a:p>
            <a:pPr lvl="1">
              <a:lnSpc>
                <a:spcPct val="70000"/>
              </a:lnSpc>
            </a:pPr>
            <a:r>
              <a:rPr lang="en-US" sz="2000"/>
              <a:t>Determine if petrol consumption for trip is Good!</a:t>
            </a:r>
          </a:p>
          <a:p>
            <a:pPr>
              <a:lnSpc>
                <a:spcPct val="70000"/>
              </a:lnSpc>
            </a:pPr>
            <a:r>
              <a:rPr lang="en-US" sz="2400"/>
              <a:t>Example:</a:t>
            </a:r>
          </a:p>
          <a:p>
            <a:pPr lvl="1">
              <a:lnSpc>
                <a:spcPct val="70000"/>
              </a:lnSpc>
            </a:pPr>
            <a:r>
              <a:rPr lang="en-US" sz="2000"/>
              <a:t>Average = 15.0, then “Not good petrol consumption”</a:t>
            </a:r>
          </a:p>
          <a:p>
            <a:pPr lvl="1">
              <a:lnSpc>
                <a:spcPct val="70000"/>
              </a:lnSpc>
            </a:pPr>
            <a:r>
              <a:rPr lang="en-US" sz="2000"/>
              <a:t>Average = 30.6, then “Good petrol consumption”</a:t>
            </a:r>
          </a:p>
        </p:txBody>
      </p:sp>
      <p:sp>
        <p:nvSpPr>
          <p:cNvPr id="481284" name="Text Box 4"/>
          <p:cNvSpPr txBox="1">
            <a:spLocks noChangeArrowheads="1"/>
          </p:cNvSpPr>
          <p:nvPr/>
        </p:nvSpPr>
        <p:spPr bwMode="auto">
          <a:xfrm>
            <a:off x="990600" y="3887788"/>
            <a:ext cx="7162800" cy="2284412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1" u="sng">
                <a:solidFill>
                  <a:srgbClr val="FF3300"/>
                </a:solidFill>
                <a:latin typeface="Courier New" pitchFamily="1" charset="0"/>
              </a:rPr>
              <a:t>ALGORITHM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1. ... (* Steps to compute Average ... *)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2. </a:t>
            </a:r>
            <a:r>
              <a:rPr lang="en-US" sz="1800" b="1">
                <a:latin typeface="Courier New" pitchFamily="1" charset="0"/>
              </a:rPr>
              <a:t>if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(Average &gt;= 25)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3.   </a:t>
            </a:r>
            <a:r>
              <a:rPr lang="en-US" sz="1800" b="1">
                <a:latin typeface="Courier New" pitchFamily="1" charset="0"/>
              </a:rPr>
              <a:t>then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1800" b="1">
                <a:latin typeface="Courier New" pitchFamily="1" charset="0"/>
              </a:rPr>
              <a:t>Print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“Good Petrol Consumption”; 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4.   </a:t>
            </a:r>
            <a:r>
              <a:rPr lang="en-US" sz="1800" b="1">
                <a:latin typeface="Courier New" pitchFamily="1" charset="0"/>
              </a:rPr>
              <a:t>else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1800" b="1">
                <a:latin typeface="Courier New" pitchFamily="1" charset="0"/>
              </a:rPr>
              <a:t>Print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“Not good petrol comsumption”;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5. </a:t>
            </a:r>
            <a:r>
              <a:rPr lang="en-US" sz="1800" b="1">
                <a:latin typeface="Courier New" pitchFamily="1" charset="0"/>
              </a:rPr>
              <a:t>endif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6. </a:t>
            </a:r>
            <a:r>
              <a:rPr lang="en-US" sz="1800" b="1">
                <a:latin typeface="Courier New" pitchFamily="1" charset="0"/>
              </a:rPr>
              <a:t>Stop</a:t>
            </a:r>
          </a:p>
          <a:p>
            <a:pPr algn="l"/>
            <a:r>
              <a:rPr lang="en-US" sz="1600" b="1">
                <a:latin typeface="Courier New" pitchFamily="1" charset="0"/>
              </a:rPr>
              <a:t>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9475" name="Picture 3" descr="SchnGerst_f0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 l="31021"/>
          <a:stretch>
            <a:fillRect/>
          </a:stretch>
        </p:blipFill>
        <p:spPr>
          <a:xfrm>
            <a:off x="838200" y="1104900"/>
            <a:ext cx="7162800" cy="4381500"/>
          </a:xfrm>
          <a:noFill/>
          <a:ln>
            <a:solidFill>
              <a:srgbClr val="0000FF"/>
            </a:solidFill>
          </a:ln>
        </p:spPr>
      </p:pic>
      <p:sp>
        <p:nvSpPr>
          <p:cNvPr id="489474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5486400"/>
            <a:ext cx="8229600" cy="76200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1" charset="2"/>
              <a:buNone/>
            </a:pPr>
            <a:r>
              <a:rPr lang="en-US" sz="2000" dirty="0"/>
              <a:t>Figure 2.4</a:t>
            </a:r>
          </a:p>
          <a:p>
            <a:pPr algn="ctr">
              <a:lnSpc>
                <a:spcPct val="80000"/>
              </a:lnSpc>
              <a:buFont typeface="Wingdings" pitchFamily="1" charset="2"/>
              <a:buNone/>
            </a:pPr>
            <a:r>
              <a:rPr lang="en-US" sz="2000" dirty="0"/>
              <a:t>Second Version of the Average Miles per Gallon Algorithm</a:t>
            </a:r>
          </a:p>
        </p:txBody>
      </p:sp>
      <p:sp>
        <p:nvSpPr>
          <p:cNvPr id="4894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Version 2 of Miles-per-Gallon Algorithm</a:t>
            </a:r>
          </a:p>
        </p:txBody>
      </p:sp>
      <p:sp>
        <p:nvSpPr>
          <p:cNvPr id="489477" name="AutoShape 5"/>
          <p:cNvSpPr>
            <a:spLocks noChangeArrowheads="1"/>
          </p:cNvSpPr>
          <p:nvPr/>
        </p:nvSpPr>
        <p:spPr bwMode="auto">
          <a:xfrm>
            <a:off x="6553200" y="990600"/>
            <a:ext cx="2286000" cy="990600"/>
          </a:xfrm>
          <a:prstGeom prst="wedgeRoundRectCallout">
            <a:avLst>
              <a:gd name="adj1" fmla="val -45625"/>
              <a:gd name="adj2" fmla="val 63782"/>
              <a:gd name="adj3" fmla="val 16667"/>
            </a:avLst>
          </a:prstGeom>
          <a:solidFill>
            <a:srgbClr val="E0FFE0"/>
          </a:solidFill>
          <a:ln w="25400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lIns="45720" rIns="45720" anchor="ctr">
            <a:prstTxWarp prst="textNoShape">
              <a:avLst/>
            </a:prstTxWarp>
          </a:bodyPr>
          <a:lstStyle/>
          <a:p>
            <a:r>
              <a:rPr lang="en-US" sz="2000">
                <a:solidFill>
                  <a:srgbClr val="0000CC"/>
                </a:solidFill>
              </a:rPr>
              <a:t>Average mile per gallon version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9477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7772400" cy="914400"/>
          </a:xfrm>
        </p:spPr>
        <p:txBody>
          <a:bodyPr/>
          <a:lstStyle/>
          <a:p>
            <a:r>
              <a:rPr lang="en-US" b="0" dirty="0"/>
              <a:t> Combine the two parts into one longer algorithm</a:t>
            </a:r>
          </a:p>
          <a:p>
            <a:pPr lvl="1"/>
            <a:r>
              <a:rPr lang="en-US" b="0" dirty="0"/>
              <a:t>With printout on good /bad petrol consumption</a:t>
            </a:r>
          </a:p>
        </p:txBody>
      </p:sp>
      <p:sp>
        <p:nvSpPr>
          <p:cNvPr id="482308" name="Text Box 4"/>
          <p:cNvSpPr txBox="1">
            <a:spLocks noChangeArrowheads="1"/>
          </p:cNvSpPr>
          <p:nvPr/>
        </p:nvSpPr>
        <p:spPr bwMode="auto">
          <a:xfrm>
            <a:off x="838200" y="2362200"/>
            <a:ext cx="7162800" cy="310832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1" u="sng" dirty="0">
                <a:solidFill>
                  <a:srgbClr val="FF3300"/>
                </a:solidFill>
                <a:latin typeface="Courier New" pitchFamily="1" charset="0"/>
              </a:rPr>
              <a:t>ALGORITHM Miles-per-Gallon;  version 2)</a:t>
            </a:r>
            <a:endParaRPr lang="en-US" sz="1800" b="1" dirty="0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1800" b="1" dirty="0">
                <a:solidFill>
                  <a:srgbClr val="FF3300"/>
                </a:solidFill>
                <a:latin typeface="Courier New" pitchFamily="1" charset="0"/>
              </a:rPr>
              <a:t>1. </a:t>
            </a:r>
            <a:r>
              <a:rPr lang="en-US" sz="1800" b="1" dirty="0">
                <a:latin typeface="Courier New" pitchFamily="1" charset="0"/>
              </a:rPr>
              <a:t>Read</a:t>
            </a:r>
            <a:r>
              <a:rPr lang="en-US" sz="1800" b="1" dirty="0">
                <a:solidFill>
                  <a:srgbClr val="FF3300"/>
                </a:solidFill>
                <a:latin typeface="Courier New" pitchFamily="1" charset="0"/>
              </a:rPr>
              <a:t> ( </a:t>
            </a:r>
            <a:r>
              <a:rPr lang="en-US" sz="1800" b="1" dirty="0" err="1">
                <a:solidFill>
                  <a:srgbClr val="FF3300"/>
                </a:solidFill>
                <a:latin typeface="Courier New" pitchFamily="1" charset="0"/>
              </a:rPr>
              <a:t>StartMiles</a:t>
            </a:r>
            <a:r>
              <a:rPr lang="en-US" sz="1800" b="1" dirty="0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sz="1800" b="1" dirty="0" err="1">
                <a:solidFill>
                  <a:srgbClr val="FF3300"/>
                </a:solidFill>
                <a:latin typeface="Courier New" pitchFamily="1" charset="0"/>
              </a:rPr>
              <a:t>EndMiles</a:t>
            </a:r>
            <a:r>
              <a:rPr lang="en-US" sz="1800" b="1" dirty="0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sz="1800" b="1" dirty="0" err="1">
                <a:solidFill>
                  <a:srgbClr val="FF3300"/>
                </a:solidFill>
                <a:latin typeface="Courier New" pitchFamily="1" charset="0"/>
              </a:rPr>
              <a:t>GasUsed</a:t>
            </a:r>
            <a:r>
              <a:rPr lang="en-US" sz="1800" b="1" dirty="0">
                <a:solidFill>
                  <a:srgbClr val="FF3300"/>
                </a:solidFill>
                <a:latin typeface="Courier New" pitchFamily="1" charset="0"/>
              </a:rPr>
              <a:t> );</a:t>
            </a:r>
          </a:p>
          <a:p>
            <a:pPr algn="l"/>
            <a:r>
              <a:rPr lang="en-US" sz="1800" b="1" dirty="0">
                <a:solidFill>
                  <a:srgbClr val="FF3300"/>
                </a:solidFill>
                <a:latin typeface="Courier New" pitchFamily="1" charset="0"/>
              </a:rPr>
              <a:t>2. Distance </a:t>
            </a:r>
            <a:r>
              <a:rPr lang="en-US" sz="1800" b="1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sz="1800" b="1" dirty="0">
                <a:solidFill>
                  <a:srgbClr val="FF3300"/>
                </a:solidFill>
                <a:latin typeface="Courier New" pitchFamily="1" charset="0"/>
              </a:rPr>
              <a:t> (</a:t>
            </a:r>
            <a:r>
              <a:rPr lang="en-US" sz="1800" b="1" dirty="0" err="1">
                <a:solidFill>
                  <a:srgbClr val="FF3300"/>
                </a:solidFill>
                <a:latin typeface="Courier New" pitchFamily="1" charset="0"/>
              </a:rPr>
              <a:t>EndMiles</a:t>
            </a:r>
            <a:r>
              <a:rPr lang="en-US" sz="1800" b="1" dirty="0">
                <a:solidFill>
                  <a:srgbClr val="FF3300"/>
                </a:solidFill>
                <a:latin typeface="Courier New" pitchFamily="1" charset="0"/>
              </a:rPr>
              <a:t> – </a:t>
            </a:r>
            <a:r>
              <a:rPr lang="en-US" sz="1800" b="1" dirty="0" err="1">
                <a:solidFill>
                  <a:srgbClr val="FF3300"/>
                </a:solidFill>
                <a:latin typeface="Courier New" pitchFamily="1" charset="0"/>
              </a:rPr>
              <a:t>StartMiles</a:t>
            </a:r>
            <a:r>
              <a:rPr lang="en-US" sz="1800" b="1" dirty="0">
                <a:solidFill>
                  <a:srgbClr val="FF3300"/>
                </a:solidFill>
                <a:latin typeface="Courier New" pitchFamily="1" charset="0"/>
              </a:rPr>
              <a:t>); </a:t>
            </a:r>
          </a:p>
          <a:p>
            <a:pPr algn="l"/>
            <a:r>
              <a:rPr lang="en-US" sz="1800" b="1" dirty="0">
                <a:solidFill>
                  <a:srgbClr val="FF3300"/>
                </a:solidFill>
                <a:latin typeface="Courier New" pitchFamily="1" charset="0"/>
              </a:rPr>
              <a:t>3. Average </a:t>
            </a:r>
            <a:r>
              <a:rPr lang="en-US" sz="1800" b="1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sz="1800" b="1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sz="1800" b="1" dirty="0">
                <a:solidFill>
                  <a:srgbClr val="FF3300"/>
                </a:solidFill>
                <a:latin typeface="Courier New" pitchFamily="1" charset="0"/>
              </a:rPr>
              <a:t>Distance / </a:t>
            </a:r>
            <a:r>
              <a:rPr lang="en-US" sz="1800" b="1" dirty="0" err="1">
                <a:solidFill>
                  <a:srgbClr val="FF3300"/>
                </a:solidFill>
                <a:latin typeface="Courier New" pitchFamily="1" charset="0"/>
              </a:rPr>
              <a:t>GasUsed</a:t>
            </a:r>
            <a:r>
              <a:rPr lang="en-US" sz="1800" b="1" dirty="0">
                <a:solidFill>
                  <a:srgbClr val="FF3300"/>
                </a:solidFill>
                <a:latin typeface="Courier New" pitchFamily="1" charset="0"/>
              </a:rPr>
              <a:t>; </a:t>
            </a:r>
          </a:p>
          <a:p>
            <a:pPr algn="l"/>
            <a:r>
              <a:rPr lang="en-US" sz="1800" b="1" dirty="0">
                <a:solidFill>
                  <a:srgbClr val="FF3300"/>
                </a:solidFill>
                <a:latin typeface="Courier New" pitchFamily="1" charset="0"/>
              </a:rPr>
              <a:t>4. </a:t>
            </a:r>
            <a:r>
              <a:rPr lang="en-US" sz="1800" b="1" dirty="0">
                <a:latin typeface="Courier New" pitchFamily="1" charset="0"/>
              </a:rPr>
              <a:t>Print</a:t>
            </a:r>
            <a:r>
              <a:rPr lang="en-US" sz="1800" b="1" dirty="0">
                <a:solidFill>
                  <a:srgbClr val="FF3300"/>
                </a:solidFill>
                <a:latin typeface="Courier New" pitchFamily="1" charset="0"/>
              </a:rPr>
              <a:t> “Average Mileage is”, Average;</a:t>
            </a:r>
          </a:p>
          <a:p>
            <a:pPr algn="l"/>
            <a:r>
              <a:rPr lang="en-US" sz="1800" b="1" dirty="0">
                <a:solidFill>
                  <a:srgbClr val="FF3300"/>
                </a:solidFill>
                <a:latin typeface="Courier New" pitchFamily="1" charset="0"/>
              </a:rPr>
              <a:t>5. </a:t>
            </a:r>
            <a:r>
              <a:rPr lang="en-US" sz="1800" b="1" dirty="0">
                <a:latin typeface="Courier New" pitchFamily="1" charset="0"/>
              </a:rPr>
              <a:t>if</a:t>
            </a:r>
            <a:r>
              <a:rPr lang="en-US" sz="1800" b="1" dirty="0">
                <a:solidFill>
                  <a:srgbClr val="FF3300"/>
                </a:solidFill>
                <a:latin typeface="Courier New" pitchFamily="1" charset="0"/>
              </a:rPr>
              <a:t> (Average &gt;= 25)</a:t>
            </a:r>
          </a:p>
          <a:p>
            <a:pPr algn="l"/>
            <a:r>
              <a:rPr lang="en-US" sz="1800" b="1" dirty="0">
                <a:solidFill>
                  <a:srgbClr val="FF3300"/>
                </a:solidFill>
                <a:latin typeface="Courier New" pitchFamily="1" charset="0"/>
              </a:rPr>
              <a:t>6.   </a:t>
            </a:r>
            <a:r>
              <a:rPr lang="en-US" sz="1800" b="1" dirty="0">
                <a:latin typeface="Courier New" pitchFamily="1" charset="0"/>
              </a:rPr>
              <a:t>then</a:t>
            </a:r>
            <a:r>
              <a:rPr lang="en-US" sz="1800" b="1" dirty="0">
                <a:solidFill>
                  <a:srgbClr val="FF3300"/>
                </a:solidFill>
                <a:latin typeface="Courier New" pitchFamily="1" charset="0"/>
              </a:rPr>
              <a:t> Print “Good Petrol Consumption”; </a:t>
            </a:r>
          </a:p>
          <a:p>
            <a:pPr algn="l"/>
            <a:r>
              <a:rPr lang="en-US" sz="1800" b="1" dirty="0">
                <a:solidFill>
                  <a:srgbClr val="FF3300"/>
                </a:solidFill>
                <a:latin typeface="Courier New" pitchFamily="1" charset="0"/>
              </a:rPr>
              <a:t>7.   </a:t>
            </a:r>
            <a:r>
              <a:rPr lang="en-US" sz="1800" b="1" dirty="0">
                <a:latin typeface="Courier New" pitchFamily="1" charset="0"/>
              </a:rPr>
              <a:t>else</a:t>
            </a:r>
            <a:r>
              <a:rPr lang="en-US" sz="1800" b="1" dirty="0">
                <a:solidFill>
                  <a:srgbClr val="FF3300"/>
                </a:solidFill>
                <a:latin typeface="Courier New" pitchFamily="1" charset="0"/>
              </a:rPr>
              <a:t> Print “Not good petrol </a:t>
            </a:r>
            <a:r>
              <a:rPr lang="en-US" sz="1800" b="1" dirty="0" err="1">
                <a:solidFill>
                  <a:srgbClr val="FF3300"/>
                </a:solidFill>
                <a:latin typeface="Courier New" pitchFamily="1" charset="0"/>
              </a:rPr>
              <a:t>comsumption</a:t>
            </a:r>
            <a:r>
              <a:rPr lang="en-US" sz="1800" b="1" dirty="0">
                <a:solidFill>
                  <a:srgbClr val="FF3300"/>
                </a:solidFill>
                <a:latin typeface="Courier New" pitchFamily="1" charset="0"/>
              </a:rPr>
              <a:t>”;</a:t>
            </a:r>
          </a:p>
          <a:p>
            <a:pPr algn="l"/>
            <a:r>
              <a:rPr lang="en-US" sz="1800" b="1" dirty="0">
                <a:solidFill>
                  <a:srgbClr val="FF3300"/>
                </a:solidFill>
                <a:latin typeface="Courier New" pitchFamily="1" charset="0"/>
              </a:rPr>
              <a:t>8. </a:t>
            </a:r>
            <a:r>
              <a:rPr lang="en-US" sz="1800" b="1" dirty="0" err="1">
                <a:latin typeface="Courier New" pitchFamily="1" charset="0"/>
              </a:rPr>
              <a:t>endif</a:t>
            </a:r>
            <a:endParaRPr lang="en-US" sz="1800" b="1" dirty="0">
              <a:latin typeface="Courier New" pitchFamily="1" charset="0"/>
            </a:endParaRPr>
          </a:p>
          <a:p>
            <a:pPr algn="l"/>
            <a:r>
              <a:rPr lang="en-US" sz="1800" b="1" dirty="0">
                <a:solidFill>
                  <a:srgbClr val="FF3300"/>
                </a:solidFill>
                <a:latin typeface="Courier New" pitchFamily="1" charset="0"/>
              </a:rPr>
              <a:t>9. </a:t>
            </a:r>
            <a:r>
              <a:rPr lang="en-US" sz="1800" b="1" dirty="0">
                <a:latin typeface="Courier New" pitchFamily="1" charset="0"/>
              </a:rPr>
              <a:t>Stop</a:t>
            </a:r>
          </a:p>
          <a:p>
            <a:pPr algn="l"/>
            <a:r>
              <a:rPr lang="en-US" sz="1600" b="1" dirty="0">
                <a:latin typeface="Courier New" pitchFamily="1" charset="0"/>
              </a:rPr>
              <a:t>…</a:t>
            </a:r>
          </a:p>
        </p:txBody>
      </p:sp>
      <p:sp>
        <p:nvSpPr>
          <p:cNvPr id="482310" name="Rectangle 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Version 2 of Miles-per-Gallon Algorithm</a:t>
            </a:r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2971800" y="5105400"/>
            <a:ext cx="5791200" cy="1066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8575" cmpd="sng">
            <a:solidFill>
              <a:srgbClr val="0000FF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pPr algn="l"/>
            <a:r>
              <a:rPr lang="en-US" b="1" dirty="0" smtClean="0">
                <a:solidFill>
                  <a:srgbClr val="0000CC"/>
                </a:solidFill>
              </a:rPr>
              <a:t>Homework:</a:t>
            </a:r>
            <a:endParaRPr lang="en-US" b="1" dirty="0">
              <a:solidFill>
                <a:srgbClr val="0000CC"/>
              </a:solidFill>
            </a:endParaRPr>
          </a:p>
          <a:p>
            <a:pPr algn="l"/>
            <a:r>
              <a:rPr lang="en-US" sz="2000" b="1" dirty="0"/>
              <a:t>  </a:t>
            </a: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rgbClr val="0000CC"/>
                </a:solidFill>
              </a:rPr>
              <a:t>Modify the Scratch program to incorporate this.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2819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Alg. to read in a mark and print out if student pass. 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Let’s say that the passing mark is 40;</a:t>
            </a:r>
          </a:p>
          <a:p>
            <a:pPr>
              <a:lnSpc>
                <a:spcPct val="80000"/>
              </a:lnSpc>
            </a:pPr>
            <a:r>
              <a:rPr lang="en-US" sz="2400"/>
              <a:t>Examples: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mark = 25;   Expected Output is “Student fail”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mark = 45;   Expected Output is “Student pass” 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mark = 99;   Expected Output is “Student pass” </a:t>
            </a:r>
          </a:p>
          <a:p>
            <a:pPr>
              <a:lnSpc>
                <a:spcPct val="80000"/>
              </a:lnSpc>
            </a:pPr>
            <a:r>
              <a:rPr lang="en-US" sz="2400"/>
              <a:t>Solution: Use an </a:t>
            </a:r>
            <a:r>
              <a:rPr lang="en-US" sz="2400">
                <a:solidFill>
                  <a:schemeClr val="tx1"/>
                </a:solidFill>
              </a:rPr>
              <a:t>if-then-else</a:t>
            </a:r>
            <a:r>
              <a:rPr lang="en-US" sz="2400"/>
              <a:t> statement</a:t>
            </a:r>
          </a:p>
        </p:txBody>
      </p:sp>
      <p:sp>
        <p:nvSpPr>
          <p:cNvPr id="483336" name="Rectangle 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 2 of Conditional Statement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810000"/>
            <a:ext cx="7772400" cy="2667000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en-US" sz="2400"/>
              <a:t>Try executing algorithm with some cases: </a:t>
            </a:r>
          </a:p>
          <a:p>
            <a:pPr lvl="1">
              <a:lnSpc>
                <a:spcPct val="70000"/>
              </a:lnSpc>
            </a:pPr>
            <a:r>
              <a:rPr lang="en-US" sz="2000"/>
              <a:t>When mark = 30;   Output is “Student fail”</a:t>
            </a:r>
          </a:p>
          <a:p>
            <a:pPr lvl="1">
              <a:lnSpc>
                <a:spcPct val="70000"/>
              </a:lnSpc>
            </a:pPr>
            <a:r>
              <a:rPr lang="en-US" sz="2000"/>
              <a:t>When mark = 42;   Output is “Student pass” </a:t>
            </a:r>
          </a:p>
          <a:p>
            <a:pPr lvl="1">
              <a:lnSpc>
                <a:spcPct val="70000"/>
              </a:lnSpc>
            </a:pPr>
            <a:r>
              <a:rPr lang="en-US" sz="2000"/>
              <a:t>When mark = 95;   Output is “Student pass” </a:t>
            </a:r>
          </a:p>
          <a:p>
            <a:pPr>
              <a:lnSpc>
                <a:spcPct val="70000"/>
              </a:lnSpc>
            </a:pPr>
            <a:r>
              <a:rPr lang="en-US" sz="2400"/>
              <a:t>Note: in the above, </a:t>
            </a:r>
          </a:p>
          <a:p>
            <a:pPr lvl="1">
              <a:lnSpc>
                <a:spcPct val="70000"/>
              </a:lnSpc>
            </a:pPr>
            <a:r>
              <a:rPr lang="en-US" sz="2000"/>
              <a:t>either 3 or 4 is executed; </a:t>
            </a:r>
            <a:r>
              <a:rPr lang="en-US" sz="2000" i="1">
                <a:solidFill>
                  <a:srgbClr val="0000CC"/>
                </a:solidFill>
              </a:rPr>
              <a:t>never both</a:t>
            </a:r>
            <a:r>
              <a:rPr lang="en-US"/>
              <a:t> </a:t>
            </a:r>
          </a:p>
          <a:p>
            <a:pPr>
              <a:lnSpc>
                <a:spcPct val="70000"/>
              </a:lnSpc>
            </a:pPr>
            <a:r>
              <a:rPr lang="en-US" sz="2400"/>
              <a:t>Q: What about the different grades of passes?</a:t>
            </a:r>
          </a:p>
        </p:txBody>
      </p:sp>
      <p:sp>
        <p:nvSpPr>
          <p:cNvPr id="484357" name="Text Box 5"/>
          <p:cNvSpPr txBox="1">
            <a:spLocks noChangeArrowheads="1"/>
          </p:cNvSpPr>
          <p:nvPr/>
        </p:nvSpPr>
        <p:spPr bwMode="auto">
          <a:xfrm>
            <a:off x="914400" y="1571625"/>
            <a:ext cx="5867400" cy="20097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1" u="sng">
                <a:solidFill>
                  <a:srgbClr val="FF3300"/>
                </a:solidFill>
                <a:latin typeface="Courier New" pitchFamily="1" charset="0"/>
              </a:rPr>
              <a:t>Algorithm: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1. </a:t>
            </a:r>
            <a:r>
              <a:rPr lang="en-US" sz="1800" b="1">
                <a:latin typeface="Courier New" pitchFamily="1" charset="0"/>
              </a:rPr>
              <a:t>Read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(mark);  (*get value of mark*)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2. </a:t>
            </a:r>
            <a:r>
              <a:rPr lang="en-US" sz="1800" b="1">
                <a:latin typeface="Courier New" pitchFamily="1" charset="0"/>
              </a:rPr>
              <a:t>if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(mark &lt; 40) 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3.  </a:t>
            </a:r>
            <a:r>
              <a:rPr lang="en-US" sz="1800" b="1">
                <a:latin typeface="Courier New" pitchFamily="1" charset="0"/>
              </a:rPr>
              <a:t>then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(print “Student fail”)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4.  </a:t>
            </a:r>
            <a:r>
              <a:rPr lang="en-US" sz="1800" b="1">
                <a:latin typeface="Courier New" pitchFamily="1" charset="0"/>
              </a:rPr>
              <a:t>else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(print “Student pass”)</a:t>
            </a:r>
          </a:p>
          <a:p>
            <a:pPr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5. </a:t>
            </a:r>
            <a:r>
              <a:rPr lang="en-US" sz="1800" b="1">
                <a:latin typeface="Courier New" pitchFamily="1" charset="0"/>
              </a:rPr>
              <a:t>endif</a:t>
            </a:r>
          </a:p>
          <a:p>
            <a:pPr algn="l"/>
            <a:r>
              <a:rPr lang="en-US" sz="1600" b="1">
                <a:latin typeface="Courier New" pitchFamily="1" charset="0"/>
              </a:rPr>
              <a:t>…</a:t>
            </a:r>
          </a:p>
        </p:txBody>
      </p:sp>
      <p:sp>
        <p:nvSpPr>
          <p:cNvPr id="484358" name="Rectangle 6"/>
          <p:cNvSpPr>
            <a:spLocks noChangeArrowheads="1"/>
          </p:cNvSpPr>
          <p:nvPr/>
        </p:nvSpPr>
        <p:spPr bwMode="auto">
          <a:xfrm>
            <a:off x="685800" y="1143000"/>
            <a:ext cx="7772400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285750" indent="-285750" algn="l">
              <a:lnSpc>
                <a:spcPct val="70000"/>
              </a:lnSpc>
              <a:spcBef>
                <a:spcPct val="50000"/>
              </a:spcBef>
              <a:buFont typeface="Wingdings" pitchFamily="1" charset="2"/>
              <a:buChar char="v"/>
            </a:pPr>
            <a:r>
              <a:rPr lang="en-US" b="1">
                <a:solidFill>
                  <a:srgbClr val="0000CC"/>
                </a:solidFill>
              </a:rPr>
              <a:t>The Algorithm: </a:t>
            </a:r>
          </a:p>
        </p:txBody>
      </p:sp>
      <p:sp>
        <p:nvSpPr>
          <p:cNvPr id="484361" name="Rectangle 9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 2 of Conditional Statement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4355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 if Statements (one after another)…</a:t>
            </a:r>
          </a:p>
        </p:txBody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886200"/>
            <a:ext cx="7772400" cy="2133600"/>
          </a:xfrm>
        </p:spPr>
        <p:txBody>
          <a:bodyPr/>
          <a:lstStyle/>
          <a:p>
            <a:r>
              <a:rPr lang="en-US" sz="2400"/>
              <a:t>Try some cases: </a:t>
            </a:r>
          </a:p>
          <a:p>
            <a:pPr lvl="1"/>
            <a:r>
              <a:rPr lang="en-US" sz="2000"/>
              <a:t>When mark = 30;   Output is “Student fail”</a:t>
            </a:r>
          </a:p>
          <a:p>
            <a:pPr lvl="1"/>
            <a:r>
              <a:rPr lang="en-US" sz="2000"/>
              <a:t>When mark = 42;   Output is “Grade D” </a:t>
            </a:r>
          </a:p>
          <a:p>
            <a:pPr lvl="1"/>
            <a:r>
              <a:rPr lang="en-US" sz="2000"/>
              <a:t>When mark = 95;   What is output?</a:t>
            </a:r>
          </a:p>
          <a:p>
            <a:r>
              <a:rPr lang="en-US" sz="2400"/>
              <a:t>Where is the “error”?</a:t>
            </a:r>
          </a:p>
        </p:txBody>
      </p:sp>
      <p:sp>
        <p:nvSpPr>
          <p:cNvPr id="485380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5867400" cy="2284413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marL="457200" indent="-457200"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1. </a:t>
            </a:r>
            <a:r>
              <a:rPr lang="en-US" sz="1800" b="1">
                <a:latin typeface="Courier New" pitchFamily="1" charset="0"/>
              </a:rPr>
              <a:t>Read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(mark); (* Get value of mark *)</a:t>
            </a:r>
          </a:p>
          <a:p>
            <a:pPr marL="457200" indent="-457200"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2. </a:t>
            </a:r>
            <a:r>
              <a:rPr lang="en-US" sz="1800" b="1">
                <a:latin typeface="Courier New" pitchFamily="1" charset="0"/>
              </a:rPr>
              <a:t>if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(mark &lt; 40) </a:t>
            </a:r>
          </a:p>
          <a:p>
            <a:pPr marL="457200" indent="-457200" algn="l">
              <a:buFontTx/>
              <a:buAutoNum type="arabicPeriod" startAt="3"/>
            </a:pP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 </a:t>
            </a:r>
            <a:r>
              <a:rPr lang="en-US" sz="1800" b="1">
                <a:latin typeface="Courier New" pitchFamily="1" charset="0"/>
              </a:rPr>
              <a:t>then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</a:t>
            </a:r>
            <a:r>
              <a:rPr lang="en-US" sz="1800" b="1">
                <a:latin typeface="Courier New" pitchFamily="1" charset="0"/>
              </a:rPr>
              <a:t>print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“Student fail”) </a:t>
            </a:r>
          </a:p>
          <a:p>
            <a:pPr marL="457200" indent="-457200" algn="l">
              <a:buFontTx/>
              <a:buAutoNum type="arabicPeriod" startAt="3"/>
            </a:pPr>
            <a:r>
              <a:rPr lang="en-US" sz="1800" b="1">
                <a:latin typeface="Courier New" pitchFamily="1" charset="0"/>
              </a:rPr>
              <a:t>endif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;</a:t>
            </a:r>
          </a:p>
          <a:p>
            <a:pPr marL="457200" indent="-457200"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5. </a:t>
            </a:r>
            <a:r>
              <a:rPr lang="en-US" sz="1800" b="1">
                <a:latin typeface="Courier New" pitchFamily="1" charset="0"/>
              </a:rPr>
              <a:t>if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(mark &gt;= 40) </a:t>
            </a:r>
            <a:r>
              <a:rPr lang="en-US" sz="1800" b="1">
                <a:latin typeface="Courier New" pitchFamily="1" charset="0"/>
              </a:rPr>
              <a:t>and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(mark &lt; 50)</a:t>
            </a:r>
          </a:p>
          <a:p>
            <a:pPr marL="457200" indent="-457200"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6.   </a:t>
            </a:r>
            <a:r>
              <a:rPr lang="en-US" sz="1800" b="1">
                <a:latin typeface="Courier New" pitchFamily="1" charset="0"/>
              </a:rPr>
              <a:t>then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</a:t>
            </a:r>
            <a:r>
              <a:rPr lang="en-US" sz="1800" b="1">
                <a:latin typeface="Courier New" pitchFamily="1" charset="0"/>
              </a:rPr>
              <a:t>print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“Grade D”)</a:t>
            </a:r>
          </a:p>
          <a:p>
            <a:pPr marL="457200" indent="-457200"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7. </a:t>
            </a:r>
            <a:r>
              <a:rPr lang="en-US" sz="1800" b="1">
                <a:latin typeface="Courier New" pitchFamily="1" charset="0"/>
              </a:rPr>
              <a:t>endif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;</a:t>
            </a:r>
          </a:p>
          <a:p>
            <a:pPr marL="457200" indent="-457200" algn="l"/>
            <a:r>
              <a:rPr lang="en-US" sz="1600" b="1">
                <a:latin typeface="Courier New" pitchFamily="1" charset="0"/>
              </a:rPr>
              <a:t>…</a:t>
            </a:r>
          </a:p>
        </p:txBody>
      </p:sp>
      <p:sp>
        <p:nvSpPr>
          <p:cNvPr id="485381" name="Rectangle 5"/>
          <p:cNvSpPr>
            <a:spLocks noChangeArrowheads="1"/>
          </p:cNvSpPr>
          <p:nvPr/>
        </p:nvSpPr>
        <p:spPr bwMode="auto">
          <a:xfrm>
            <a:off x="685800" y="1066800"/>
            <a:ext cx="7772400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285750" indent="-285750" algn="l">
              <a:lnSpc>
                <a:spcPct val="70000"/>
              </a:lnSpc>
              <a:spcBef>
                <a:spcPct val="50000"/>
              </a:spcBef>
              <a:buFont typeface="Wingdings" pitchFamily="1" charset="2"/>
              <a:buChar char="v"/>
            </a:pPr>
            <a:r>
              <a:rPr lang="en-US" b="1">
                <a:solidFill>
                  <a:srgbClr val="0000CC"/>
                </a:solidFill>
              </a:rPr>
              <a:t>Suppose grade “D” is defined as 40-49 marks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5380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“Nested” if Statements (one </a:t>
            </a:r>
            <a:r>
              <a:rPr lang="en-US" sz="2800" i="1">
                <a:solidFill>
                  <a:srgbClr val="FF3300"/>
                </a:solidFill>
              </a:rPr>
              <a:t>inside</a:t>
            </a:r>
            <a:r>
              <a:rPr lang="en-US" sz="2800"/>
              <a:t> another)…</a:t>
            </a:r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038600"/>
            <a:ext cx="7772400" cy="1752600"/>
          </a:xfrm>
        </p:spPr>
        <p:txBody>
          <a:bodyPr/>
          <a:lstStyle/>
          <a:p>
            <a:r>
              <a:rPr lang="en-US" sz="2400"/>
              <a:t>Try some cases: </a:t>
            </a:r>
          </a:p>
          <a:p>
            <a:pPr lvl="1"/>
            <a:r>
              <a:rPr lang="en-US" sz="2000"/>
              <a:t>When mark = 30;   Output is “Student fail”</a:t>
            </a:r>
          </a:p>
          <a:p>
            <a:pPr lvl="1"/>
            <a:r>
              <a:rPr lang="en-US" sz="2000"/>
              <a:t>When mark = 42;   Output is “Grade D” </a:t>
            </a:r>
          </a:p>
          <a:p>
            <a:pPr lvl="1"/>
            <a:r>
              <a:rPr lang="en-US" sz="2000"/>
              <a:t>When mark = 95;   Output is “Grade C or better”</a:t>
            </a:r>
          </a:p>
        </p:txBody>
      </p:sp>
      <p:sp>
        <p:nvSpPr>
          <p:cNvPr id="486404" name="Text Box 4"/>
          <p:cNvSpPr txBox="1">
            <a:spLocks noChangeArrowheads="1"/>
          </p:cNvSpPr>
          <p:nvPr/>
        </p:nvSpPr>
        <p:spPr bwMode="auto">
          <a:xfrm>
            <a:off x="914400" y="1174750"/>
            <a:ext cx="5867400" cy="2559050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marL="457200" indent="-457200"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1. </a:t>
            </a:r>
            <a:r>
              <a:rPr lang="en-US" sz="1800" b="1">
                <a:latin typeface="Courier New" pitchFamily="1" charset="0"/>
              </a:rPr>
              <a:t>Read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(mark); (* Get value of mark *)</a:t>
            </a:r>
          </a:p>
          <a:p>
            <a:pPr marL="457200" indent="-457200"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2. </a:t>
            </a:r>
            <a:r>
              <a:rPr lang="en-US" sz="1800" b="1">
                <a:latin typeface="Courier New" pitchFamily="1" charset="0"/>
              </a:rPr>
              <a:t>if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(mark &lt; 40) </a:t>
            </a:r>
          </a:p>
          <a:p>
            <a:pPr marL="457200" indent="-457200" algn="l">
              <a:buFontTx/>
              <a:buAutoNum type="arabicPeriod" startAt="3"/>
            </a:pP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 </a:t>
            </a:r>
            <a:r>
              <a:rPr lang="en-US" sz="1800" b="1">
                <a:latin typeface="Courier New" pitchFamily="1" charset="0"/>
              </a:rPr>
              <a:t>then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</a:t>
            </a:r>
            <a:r>
              <a:rPr lang="en-US" sz="1800" b="1">
                <a:latin typeface="Courier New" pitchFamily="1" charset="0"/>
              </a:rPr>
              <a:t>print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“Student fail”) </a:t>
            </a:r>
          </a:p>
          <a:p>
            <a:pPr marL="457200" indent="-457200" algn="l">
              <a:buFontTx/>
              <a:buAutoNum type="arabicPeriod" startAt="3"/>
            </a:pP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 </a:t>
            </a:r>
            <a:r>
              <a:rPr lang="en-US" sz="1800" b="1">
                <a:latin typeface="Courier New" pitchFamily="1" charset="0"/>
              </a:rPr>
              <a:t>else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1800" b="1">
                <a:latin typeface="Courier New" pitchFamily="1" charset="0"/>
              </a:rPr>
              <a:t>if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(mark &lt; 50)</a:t>
            </a:r>
          </a:p>
          <a:p>
            <a:pPr marL="457200" indent="-457200"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5.     </a:t>
            </a:r>
            <a:r>
              <a:rPr lang="en-US" sz="1800" b="1">
                <a:latin typeface="Courier New" pitchFamily="1" charset="0"/>
              </a:rPr>
              <a:t>then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</a:t>
            </a:r>
            <a:r>
              <a:rPr lang="en-US" sz="1800" b="1">
                <a:latin typeface="Courier New" pitchFamily="1" charset="0"/>
              </a:rPr>
              <a:t>print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“Grade D”)</a:t>
            </a:r>
          </a:p>
          <a:p>
            <a:pPr marL="457200" indent="-457200"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6.     </a:t>
            </a:r>
            <a:r>
              <a:rPr lang="en-US" sz="1800" b="1">
                <a:latin typeface="Courier New" pitchFamily="1" charset="0"/>
              </a:rPr>
              <a:t>else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(</a:t>
            </a:r>
            <a:r>
              <a:rPr lang="en-US" sz="1800" b="1">
                <a:latin typeface="Courier New" pitchFamily="1" charset="0"/>
              </a:rPr>
              <a:t>print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 “Grade C or better”)</a:t>
            </a:r>
          </a:p>
          <a:p>
            <a:pPr marL="457200" indent="-457200"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7.   </a:t>
            </a:r>
            <a:r>
              <a:rPr lang="en-US" sz="1800" b="1">
                <a:latin typeface="Courier New" pitchFamily="1" charset="0"/>
              </a:rPr>
              <a:t>endif</a:t>
            </a:r>
          </a:p>
          <a:p>
            <a:pPr marL="457200" indent="-457200" algn="l"/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7. </a:t>
            </a:r>
            <a:r>
              <a:rPr lang="en-US" sz="1800" b="1">
                <a:latin typeface="Courier New" pitchFamily="1" charset="0"/>
              </a:rPr>
              <a:t>endif</a:t>
            </a:r>
            <a:r>
              <a:rPr lang="en-US" sz="1800" b="1">
                <a:solidFill>
                  <a:srgbClr val="FF3300"/>
                </a:solidFill>
                <a:latin typeface="Courier New" pitchFamily="1" charset="0"/>
              </a:rPr>
              <a:t>;</a:t>
            </a:r>
          </a:p>
          <a:p>
            <a:pPr marL="457200" indent="-457200" algn="l"/>
            <a:r>
              <a:rPr lang="en-US" sz="1600" b="1">
                <a:latin typeface="Courier New" pitchFamily="1" charset="0"/>
              </a:rPr>
              <a:t>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640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2. Computer Science and Algorithms…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Computer Science is…</a:t>
            </a:r>
          </a:p>
          <a:p>
            <a:pPr lvl="1">
              <a:buFont typeface="Monotype Sorts" pitchFamily="1" charset="2"/>
              <a:buNone/>
            </a:pPr>
            <a:r>
              <a:rPr lang="en-US" sz="2800" i="1" dirty="0"/>
              <a:t>the study of algorithms,</a:t>
            </a:r>
            <a:r>
              <a:rPr lang="en-US" sz="2800" i="1" dirty="0">
                <a:solidFill>
                  <a:srgbClr val="3366CC"/>
                </a:solidFill>
              </a:rPr>
              <a:t> including</a:t>
            </a:r>
          </a:p>
          <a:p>
            <a:pPr lvl="1"/>
            <a:r>
              <a:rPr lang="en-US" sz="2800" b="0" i="1" dirty="0"/>
              <a:t>their formal and mathematical properties</a:t>
            </a:r>
          </a:p>
          <a:p>
            <a:pPr lvl="1"/>
            <a:r>
              <a:rPr lang="en-US" sz="2800" b="0" i="1" dirty="0"/>
              <a:t>Their hardware,</a:t>
            </a:r>
          </a:p>
          <a:p>
            <a:pPr lvl="1"/>
            <a:r>
              <a:rPr lang="en-US" sz="2800" b="0" i="1" dirty="0"/>
              <a:t>Their linguistic </a:t>
            </a:r>
            <a:r>
              <a:rPr lang="en-US" sz="2800" b="0" dirty="0"/>
              <a:t>(</a:t>
            </a:r>
            <a:r>
              <a:rPr lang="en-US" sz="2800" b="0" i="1" dirty="0"/>
              <a:t>software</a:t>
            </a:r>
            <a:r>
              <a:rPr lang="en-US" sz="2800" b="0" dirty="0"/>
              <a:t>)</a:t>
            </a:r>
            <a:r>
              <a:rPr lang="en-US" sz="2800" b="0" i="1" dirty="0"/>
              <a:t> </a:t>
            </a:r>
            <a:r>
              <a:rPr lang="en-US" sz="2800" b="0" i="1" dirty="0" err="1"/>
              <a:t>realisations</a:t>
            </a:r>
            <a:endParaRPr lang="en-US" sz="2800" b="0" i="1" dirty="0"/>
          </a:p>
          <a:p>
            <a:pPr lvl="1"/>
            <a:r>
              <a:rPr lang="en-US" sz="2800" b="0" i="1" dirty="0"/>
              <a:t>Their applications </a:t>
            </a:r>
            <a:r>
              <a:rPr lang="en-US" sz="2800" b="0" dirty="0"/>
              <a:t>(</a:t>
            </a:r>
            <a:r>
              <a:rPr lang="en-US" sz="2800" b="0" i="1" dirty="0"/>
              <a:t>to diverse areas</a:t>
            </a:r>
            <a:r>
              <a:rPr lang="en-US" sz="2800" b="0" dirty="0"/>
              <a:t>)</a:t>
            </a:r>
            <a:endParaRPr lang="en-US" sz="2800" b="0" i="1" dirty="0"/>
          </a:p>
        </p:txBody>
      </p:sp>
      <p:sp>
        <p:nvSpPr>
          <p:cNvPr id="276485" name="Text Box 5"/>
          <p:cNvSpPr txBox="1">
            <a:spLocks noChangeArrowheads="1"/>
          </p:cNvSpPr>
          <p:nvPr/>
        </p:nvSpPr>
        <p:spPr bwMode="auto">
          <a:xfrm>
            <a:off x="2286000" y="4953000"/>
            <a:ext cx="5486400" cy="46230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b="1" dirty="0">
                <a:solidFill>
                  <a:srgbClr val="000099"/>
                </a:solidFill>
              </a:rPr>
              <a:t>(Read carefully Ch-</a:t>
            </a:r>
            <a:r>
              <a:rPr lang="en-US" b="1" dirty="0" smtClean="0">
                <a:solidFill>
                  <a:srgbClr val="000099"/>
                </a:solidFill>
              </a:rPr>
              <a:t>1.2 </a:t>
            </a:r>
            <a:r>
              <a:rPr lang="en-US" b="1" dirty="0">
                <a:solidFill>
                  <a:srgbClr val="000099"/>
                </a:solidFill>
              </a:rPr>
              <a:t>of [SG])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83" grpId="0" build="p"/>
      <p:bldP spid="276485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Complicated if Statement</a:t>
            </a:r>
          </a:p>
        </p:txBody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4267200"/>
            <a:ext cx="7772400" cy="1600200"/>
          </a:xfrm>
        </p:spPr>
        <p:txBody>
          <a:bodyPr/>
          <a:lstStyle/>
          <a:p>
            <a:r>
              <a:rPr lang="en-US" sz="2400"/>
              <a:t>This is a complicated if statement;</a:t>
            </a:r>
          </a:p>
          <a:p>
            <a:pPr lvl="1"/>
            <a:r>
              <a:rPr lang="en-US" sz="2000"/>
              <a:t>Study it carefully to make sure you understand it;</a:t>
            </a:r>
          </a:p>
          <a:p>
            <a:pPr lvl="1"/>
            <a:r>
              <a:rPr lang="en-US" sz="2000"/>
              <a:t>Can you come up with this algorithm yourself?</a:t>
            </a:r>
          </a:p>
        </p:txBody>
      </p:sp>
      <p:sp>
        <p:nvSpPr>
          <p:cNvPr id="487428" name="Text Box 4"/>
          <p:cNvSpPr txBox="1">
            <a:spLocks noChangeArrowheads="1"/>
          </p:cNvSpPr>
          <p:nvPr/>
        </p:nvSpPr>
        <p:spPr bwMode="auto">
          <a:xfrm>
            <a:off x="1066800" y="1339850"/>
            <a:ext cx="6400800" cy="2317750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1600" b="1">
                <a:latin typeface="Courier New" pitchFamily="1" charset="0"/>
              </a:rPr>
              <a:t>read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</a:rPr>
              <a:t> in mark (*from the terminal*)</a:t>
            </a:r>
          </a:p>
          <a:p>
            <a:pPr algn="l"/>
            <a:r>
              <a:rPr lang="en-US" sz="1600" b="1">
                <a:latin typeface="Courier New" pitchFamily="1" charset="0"/>
              </a:rPr>
              <a:t>if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</a:rPr>
              <a:t> (mark &lt; 40) </a:t>
            </a:r>
            <a:r>
              <a:rPr lang="en-US" sz="1600" b="1">
                <a:latin typeface="Courier New" pitchFamily="1" charset="0"/>
              </a:rPr>
              <a:t>then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</a:rPr>
              <a:t> (Grade 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“F”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</a:rPr>
              <a:t>)</a:t>
            </a:r>
          </a:p>
          <a:p>
            <a:pPr algn="l"/>
            <a:r>
              <a:rPr lang="en-US" sz="1600" b="1">
                <a:solidFill>
                  <a:srgbClr val="FF3300"/>
                </a:solidFill>
                <a:latin typeface="Courier New" pitchFamily="1" charset="0"/>
              </a:rPr>
              <a:t>  </a:t>
            </a:r>
            <a:r>
              <a:rPr lang="en-US" sz="1600" b="1">
                <a:latin typeface="Courier New" pitchFamily="1" charset="0"/>
              </a:rPr>
              <a:t>else if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</a:rPr>
              <a:t> (mark &lt; 50) </a:t>
            </a:r>
            <a:r>
              <a:rPr lang="en-US" sz="1600" b="1">
                <a:latin typeface="Courier New" pitchFamily="1" charset="0"/>
              </a:rPr>
              <a:t>then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</a:rPr>
              <a:t> (Grade 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“D”) </a:t>
            </a:r>
            <a:r>
              <a:rPr lang="en-US" sz="1600" b="1">
                <a:latin typeface="Courier New" pitchFamily="1" charset="0"/>
                <a:sym typeface="Wingdings" pitchFamily="1" charset="2"/>
              </a:rPr>
              <a:t>endif</a:t>
            </a:r>
          </a:p>
          <a:p>
            <a:pPr algn="l"/>
            <a:r>
              <a:rPr lang="en-US" sz="16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sz="1600" b="1">
                <a:latin typeface="Courier New" pitchFamily="1" charset="0"/>
                <a:sym typeface="Wingdings" pitchFamily="1" charset="2"/>
              </a:rPr>
              <a:t>else if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(mark &lt; 60) </a:t>
            </a:r>
            <a:r>
              <a:rPr lang="en-US" sz="1600" b="1">
                <a:latin typeface="Courier New" pitchFamily="1" charset="0"/>
                <a:sym typeface="Wingdings" pitchFamily="1" charset="2"/>
              </a:rPr>
              <a:t>then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(Grade  “C”) </a:t>
            </a:r>
            <a:r>
              <a:rPr lang="en-US" sz="1600" b="1">
                <a:latin typeface="Courier New" pitchFamily="1" charset="0"/>
                <a:sym typeface="Wingdings" pitchFamily="1" charset="2"/>
              </a:rPr>
              <a:t>endif</a:t>
            </a:r>
          </a:p>
          <a:p>
            <a:pPr algn="l"/>
            <a:r>
              <a:rPr lang="en-US" sz="16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sz="1600" b="1">
                <a:latin typeface="Courier New" pitchFamily="1" charset="0"/>
                <a:sym typeface="Wingdings" pitchFamily="1" charset="2"/>
              </a:rPr>
              <a:t>else if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(mark &lt; 70) </a:t>
            </a:r>
            <a:r>
              <a:rPr lang="en-US" sz="1600" b="1">
                <a:latin typeface="Courier New" pitchFamily="1" charset="0"/>
                <a:sym typeface="Wingdings" pitchFamily="1" charset="2"/>
              </a:rPr>
              <a:t>then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(Grade  “B”) </a:t>
            </a:r>
            <a:r>
              <a:rPr lang="en-US" sz="1600" b="1">
                <a:latin typeface="Courier New" pitchFamily="1" charset="0"/>
                <a:sym typeface="Wingdings" pitchFamily="1" charset="2"/>
              </a:rPr>
              <a:t>endif</a:t>
            </a:r>
          </a:p>
          <a:p>
            <a:pPr algn="l"/>
            <a:r>
              <a:rPr lang="en-US" sz="16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sz="1600" b="1">
                <a:latin typeface="Courier New" pitchFamily="1" charset="0"/>
                <a:sym typeface="Wingdings" pitchFamily="1" charset="2"/>
              </a:rPr>
              <a:t>else if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(mark &lt; 80) </a:t>
            </a:r>
            <a:r>
              <a:rPr lang="en-US" sz="1600" b="1">
                <a:latin typeface="Courier New" pitchFamily="1" charset="0"/>
                <a:sym typeface="Wingdings" pitchFamily="1" charset="2"/>
              </a:rPr>
              <a:t>then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(Grade  “A”) </a:t>
            </a:r>
            <a:r>
              <a:rPr lang="en-US" sz="1600" b="1">
                <a:latin typeface="Courier New" pitchFamily="1" charset="0"/>
                <a:sym typeface="Wingdings" pitchFamily="1" charset="2"/>
              </a:rPr>
              <a:t>endif</a:t>
            </a:r>
          </a:p>
          <a:p>
            <a:pPr algn="l"/>
            <a:r>
              <a:rPr lang="en-US" sz="16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sz="1600" b="1">
                <a:latin typeface="Courier New" pitchFamily="1" charset="0"/>
                <a:sym typeface="Wingdings" pitchFamily="1" charset="2"/>
              </a:rPr>
              <a:t>else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(Grade  “A+”)</a:t>
            </a:r>
          </a:p>
          <a:p>
            <a:pPr algn="l"/>
            <a:r>
              <a:rPr lang="en-US" sz="1600" b="1">
                <a:latin typeface="Courier New" pitchFamily="1" charset="0"/>
              </a:rPr>
              <a:t>endif</a:t>
            </a:r>
          </a:p>
          <a:p>
            <a:pPr algn="l"/>
            <a:r>
              <a:rPr lang="en-US" sz="1600" b="1">
                <a:latin typeface="Courier New" pitchFamily="1" charset="0"/>
              </a:rPr>
              <a:t>print</a:t>
            </a:r>
            <a:r>
              <a:rPr lang="en-US" sz="1600" b="1">
                <a:solidFill>
                  <a:srgbClr val="FF3300"/>
                </a:solidFill>
                <a:latin typeface="Courier New" pitchFamily="1" charset="0"/>
              </a:rPr>
              <a:t> “Student grade is”, Grade</a:t>
            </a:r>
            <a:endParaRPr lang="en-US" sz="1400" b="1">
              <a:solidFill>
                <a:srgbClr val="FF3300"/>
              </a:solidFill>
              <a:latin typeface="Courier New" pitchFamily="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 3: Iterative (looping) operations</a:t>
            </a:r>
          </a:p>
        </p:txBody>
      </p:sp>
      <p:sp>
        <p:nvSpPr>
          <p:cNvPr id="580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8001000" cy="4114800"/>
          </a:xfrm>
        </p:spPr>
        <p:txBody>
          <a:bodyPr/>
          <a:lstStyle/>
          <a:p>
            <a:pPr>
              <a:buFont typeface="Wingdings" pitchFamily="1" charset="2"/>
              <a:buNone/>
            </a:pPr>
            <a:r>
              <a:rPr lang="en-US" sz="2400"/>
              <a:t>Iterative statement: </a:t>
            </a:r>
          </a:p>
          <a:p>
            <a:pPr lvl="1"/>
            <a:r>
              <a:rPr lang="en-US" sz="2000"/>
              <a:t>Tells computer to do “something” multiple times</a:t>
            </a:r>
          </a:p>
          <a:p>
            <a:pPr lvl="1"/>
            <a:r>
              <a:rPr lang="en-US" sz="2000"/>
              <a:t>Tells computer to “loop” multiple times</a:t>
            </a:r>
          </a:p>
          <a:p>
            <a:pPr lvl="1"/>
            <a:r>
              <a:rPr lang="en-US" sz="2000"/>
              <a:t>Loop condition: (also called </a:t>
            </a:r>
            <a:r>
              <a:rPr lang="en-US" sz="2000" i="1"/>
              <a:t>terminating</a:t>
            </a:r>
            <a:r>
              <a:rPr lang="en-US" sz="2000"/>
              <a:t> condition) </a:t>
            </a:r>
            <a:br>
              <a:rPr lang="en-US" sz="2000"/>
            </a:br>
            <a:r>
              <a:rPr lang="en-US" sz="2000"/>
              <a:t>   a </a:t>
            </a:r>
            <a:r>
              <a:rPr lang="en-US" sz="2000" i="1"/>
              <a:t>condition </a:t>
            </a:r>
            <a:r>
              <a:rPr lang="en-US" sz="2000"/>
              <a:t>(</a:t>
            </a:r>
            <a:r>
              <a:rPr lang="en-US" sz="2000" i="1"/>
              <a:t>true/false</a:t>
            </a:r>
            <a:r>
              <a:rPr lang="en-US" sz="2000"/>
              <a:t>) to tell when to stop looping!</a:t>
            </a:r>
          </a:p>
          <a:p>
            <a:r>
              <a:rPr lang="en-US" sz="2400"/>
              <a:t> Pre- and Post-loop iterative statements</a:t>
            </a:r>
          </a:p>
          <a:p>
            <a:pPr lvl="1"/>
            <a:r>
              <a:rPr lang="en-US" sz="2000"/>
              <a:t>Pre-test:  Test loop condition before looping</a:t>
            </a:r>
          </a:p>
          <a:p>
            <a:pPr lvl="1"/>
            <a:r>
              <a:rPr lang="en-US" sz="2000"/>
              <a:t>Post-test: Test loop condition after looping</a:t>
            </a:r>
          </a:p>
          <a:p>
            <a:r>
              <a:rPr lang="en-US" sz="2400"/>
              <a:t> Question: What if the loop condition is never satisfied?</a:t>
            </a:r>
          </a:p>
          <a:p>
            <a:pPr lvl="1"/>
            <a:r>
              <a:rPr lang="en-US" sz="2000"/>
              <a:t>Infinite loop!</a:t>
            </a:r>
          </a:p>
        </p:txBody>
      </p:sp>
      <p:sp>
        <p:nvSpPr>
          <p:cNvPr id="580612" name="Text Box 4"/>
          <p:cNvSpPr txBox="1">
            <a:spLocks noChangeArrowheads="1"/>
          </p:cNvSpPr>
          <p:nvPr/>
        </p:nvSpPr>
        <p:spPr bwMode="auto">
          <a:xfrm>
            <a:off x="1219200" y="1066800"/>
            <a:ext cx="6019800" cy="971550"/>
          </a:xfrm>
          <a:prstGeom prst="rect">
            <a:avLst/>
          </a:prstGeom>
          <a:solidFill>
            <a:srgbClr val="FFFF99"/>
          </a:solidFill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rgbClr val="0000CC"/>
                </a:solidFill>
              </a:rPr>
              <a:t>Recall Recurring Principle:</a:t>
            </a:r>
          </a:p>
          <a:p>
            <a:r>
              <a:rPr lang="en-US" sz="2800" b="1">
                <a:solidFill>
                  <a:srgbClr val="0000CC"/>
                </a:solidFill>
              </a:rPr>
              <a:t>   </a:t>
            </a:r>
            <a:r>
              <a:rPr lang="en-US" sz="2800" b="1" i="1">
                <a:solidFill>
                  <a:srgbClr val="FF3300"/>
                </a:solidFill>
              </a:rPr>
              <a:t>The Power of Iterations</a:t>
            </a:r>
            <a:r>
              <a:rPr lang="en-US" b="1">
                <a:solidFill>
                  <a:srgbClr val="0000CC"/>
                </a:solidFill>
              </a:rPr>
              <a:t> 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80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0611" grpId="0" build="p"/>
      <p:bldP spid="580612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 3: Iterative (looping) operations</a:t>
            </a:r>
          </a:p>
        </p:txBody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001000" cy="4876800"/>
          </a:xfrm>
        </p:spPr>
        <p:txBody>
          <a:bodyPr/>
          <a:lstStyle/>
          <a:p>
            <a:r>
              <a:rPr lang="en-US" sz="2400"/>
              <a:t> Recall the underlying principles:</a:t>
            </a:r>
            <a:br>
              <a:rPr lang="en-US" sz="2400"/>
            </a:br>
            <a:r>
              <a:rPr lang="en-US" sz="2400"/>
              <a:t>  </a:t>
            </a:r>
            <a:r>
              <a:rPr lang="en-US" sz="2400">
                <a:solidFill>
                  <a:srgbClr val="FF3300"/>
                </a:solidFill>
              </a:rPr>
              <a:t>“The power of iterations”</a:t>
            </a:r>
          </a:p>
          <a:p>
            <a:r>
              <a:rPr lang="en-US" sz="2400"/>
              <a:t> Iterative statement: </a:t>
            </a:r>
          </a:p>
          <a:p>
            <a:pPr lvl="1"/>
            <a:r>
              <a:rPr lang="en-US" sz="2000"/>
              <a:t>Tells computer to do “something” multiple times</a:t>
            </a:r>
          </a:p>
          <a:p>
            <a:pPr lvl="1"/>
            <a:r>
              <a:rPr lang="en-US" sz="2000"/>
              <a:t>Tells computer to “loop” multiple times</a:t>
            </a:r>
          </a:p>
          <a:p>
            <a:pPr lvl="1"/>
            <a:r>
              <a:rPr lang="en-US" sz="2000"/>
              <a:t>Loop condition: (also called </a:t>
            </a:r>
            <a:r>
              <a:rPr lang="en-US" sz="2000" i="1"/>
              <a:t>terminating</a:t>
            </a:r>
            <a:r>
              <a:rPr lang="en-US" sz="2000"/>
              <a:t> condition) </a:t>
            </a:r>
            <a:br>
              <a:rPr lang="en-US" sz="2000"/>
            </a:br>
            <a:r>
              <a:rPr lang="en-US" sz="2000"/>
              <a:t>   a </a:t>
            </a:r>
            <a:r>
              <a:rPr lang="en-US" sz="2000" i="1"/>
              <a:t>condition </a:t>
            </a:r>
            <a:r>
              <a:rPr lang="en-US" sz="2000"/>
              <a:t>(</a:t>
            </a:r>
            <a:r>
              <a:rPr lang="en-US" sz="2000" i="1"/>
              <a:t>true/false</a:t>
            </a:r>
            <a:r>
              <a:rPr lang="en-US" sz="2000"/>
              <a:t>) to tell when to stop looping!</a:t>
            </a:r>
          </a:p>
          <a:p>
            <a:r>
              <a:rPr lang="en-US" sz="2400"/>
              <a:t> Pre- and Post-loop iterative statements</a:t>
            </a:r>
          </a:p>
          <a:p>
            <a:pPr lvl="1"/>
            <a:r>
              <a:rPr lang="en-US" sz="2000"/>
              <a:t>Pre-test:  Test loop condition before looping</a:t>
            </a:r>
          </a:p>
          <a:p>
            <a:pPr lvl="1"/>
            <a:r>
              <a:rPr lang="en-US" sz="2000"/>
              <a:t>Post-test: Test loop condition after looping</a:t>
            </a:r>
          </a:p>
          <a:p>
            <a:r>
              <a:rPr lang="en-US" sz="2400"/>
              <a:t> Question: What if the loop condition is never satisfied?</a:t>
            </a:r>
          </a:p>
          <a:p>
            <a:pPr lvl="1"/>
            <a:r>
              <a:rPr lang="en-US" sz="2000"/>
              <a:t>Infinite loop!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1875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77" name="AutoShape 21"/>
          <p:cNvSpPr>
            <a:spLocks noChangeArrowheads="1"/>
          </p:cNvSpPr>
          <p:nvPr/>
        </p:nvSpPr>
        <p:spPr bwMode="auto">
          <a:xfrm>
            <a:off x="4419600" y="5029200"/>
            <a:ext cx="4419600" cy="1219200"/>
          </a:xfrm>
          <a:prstGeom prst="wedgeRoundRectCallout">
            <a:avLst>
              <a:gd name="adj1" fmla="val 19755"/>
              <a:gd name="adj2" fmla="val -97657"/>
              <a:gd name="adj3" fmla="val 16667"/>
            </a:avLst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45720" rIns="45720" anchor="ctr">
            <a:prstTxWarp prst="textNoShape">
              <a:avLst/>
            </a:prstTxWarp>
          </a:bodyPr>
          <a:lstStyle/>
          <a:p>
            <a:pPr algn="l"/>
            <a:r>
              <a:rPr lang="en-US" sz="1800" b="1">
                <a:solidFill>
                  <a:srgbClr val="0000FF"/>
                </a:solidFill>
              </a:rPr>
              <a:t>Execute </a:t>
            </a:r>
            <a:r>
              <a:rPr lang="en-US" sz="1800" b="1" u="sng">
                <a:solidFill>
                  <a:srgbClr val="008000"/>
                </a:solidFill>
              </a:rPr>
              <a:t>this group of statements</a:t>
            </a:r>
            <a:r>
              <a:rPr lang="en-US" sz="1800" b="1">
                <a:solidFill>
                  <a:srgbClr val="0000FF"/>
                </a:solidFill>
              </a:rPr>
              <a:t>  </a:t>
            </a:r>
          </a:p>
          <a:p>
            <a:pPr algn="l"/>
            <a:r>
              <a:rPr lang="en-US" sz="1800" b="1">
                <a:solidFill>
                  <a:srgbClr val="0000FF"/>
                </a:solidFill>
              </a:rPr>
              <a:t>  repeatedly as long the condition is true.</a:t>
            </a:r>
          </a:p>
          <a:p>
            <a:pPr algn="l"/>
            <a:r>
              <a:rPr lang="en-US" sz="1800" b="1">
                <a:solidFill>
                  <a:srgbClr val="0000FF"/>
                </a:solidFill>
              </a:rPr>
              <a:t>Exits </a:t>
            </a:r>
            <a:r>
              <a:rPr lang="en-US" sz="1800" b="1" i="1">
                <a:solidFill>
                  <a:srgbClr val="FF3300"/>
                </a:solidFill>
              </a:rPr>
              <a:t>only if</a:t>
            </a:r>
            <a:r>
              <a:rPr lang="en-US" sz="1800" b="1">
                <a:solidFill>
                  <a:srgbClr val="0000FF"/>
                </a:solidFill>
              </a:rPr>
              <a:t> condition is false. </a:t>
            </a:r>
          </a:p>
          <a:p>
            <a:pPr algn="l"/>
            <a:r>
              <a:rPr lang="en-US" sz="1800" b="1">
                <a:solidFill>
                  <a:srgbClr val="0000FF"/>
                </a:solidFill>
              </a:rPr>
              <a:t>If condition is never false, </a:t>
            </a:r>
            <a:r>
              <a:rPr lang="en-US" sz="1800" b="1" i="1">
                <a:solidFill>
                  <a:srgbClr val="FF3300"/>
                </a:solidFill>
              </a:rPr>
              <a:t>infinite loop</a:t>
            </a:r>
            <a:r>
              <a:rPr lang="en-US" sz="1800" b="1">
                <a:solidFill>
                  <a:srgbClr val="0000FF"/>
                </a:solidFill>
              </a:rPr>
              <a:t>!</a:t>
            </a:r>
          </a:p>
        </p:txBody>
      </p:sp>
      <p:sp>
        <p:nvSpPr>
          <p:cNvPr id="32665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295400"/>
            <a:ext cx="3886200" cy="4572000"/>
          </a:xfrm>
        </p:spPr>
        <p:txBody>
          <a:bodyPr/>
          <a:lstStyle/>
          <a:p>
            <a:pPr marL="457200" indent="-457200"/>
            <a:r>
              <a:rPr lang="en-US"/>
              <a:t>the </a:t>
            </a:r>
            <a:r>
              <a:rPr lang="en-US" u="sng">
                <a:solidFill>
                  <a:srgbClr val="FF0000"/>
                </a:solidFill>
              </a:rPr>
              <a:t>while</a:t>
            </a:r>
            <a:r>
              <a:rPr lang="en-US" u="sng"/>
              <a:t>-loop</a:t>
            </a:r>
            <a:r>
              <a:rPr lang="en-US"/>
              <a:t> </a:t>
            </a:r>
          </a:p>
          <a:p>
            <a:pPr marL="838200" lvl="1" indent="-355600">
              <a:lnSpc>
                <a:spcPct val="100000"/>
              </a:lnSpc>
              <a:spcBef>
                <a:spcPct val="5000"/>
              </a:spcBef>
            </a:pPr>
            <a:r>
              <a:rPr lang="en-US" sz="2000"/>
              <a:t>loop multiple times </a:t>
            </a:r>
            <a:br>
              <a:rPr lang="en-US" sz="2000"/>
            </a:br>
            <a:r>
              <a:rPr lang="en-US" sz="2000"/>
              <a:t>while condition is true</a:t>
            </a:r>
          </a:p>
          <a:p>
            <a:pPr marL="457200" indent="-457200"/>
            <a:r>
              <a:rPr lang="en-US"/>
              <a:t>Syntax</a:t>
            </a:r>
          </a:p>
          <a:p>
            <a:pPr marL="838200" lvl="1" indent="-355600"/>
            <a:endParaRPr lang="en-US" sz="1800"/>
          </a:p>
          <a:p>
            <a:pPr marL="838200" lvl="1" indent="-355600">
              <a:lnSpc>
                <a:spcPct val="100000"/>
              </a:lnSpc>
              <a:spcBef>
                <a:spcPct val="1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>
                <a:solidFill>
                  <a:schemeClr val="tx1"/>
                </a:solidFill>
              </a:rPr>
              <a:t>while</a:t>
            </a:r>
            <a:r>
              <a:rPr lang="en-GB" sz="2000"/>
              <a:t> (condition) </a:t>
            </a:r>
            <a:r>
              <a:rPr lang="en-GB" sz="2000">
                <a:solidFill>
                  <a:schemeClr val="tx1"/>
                </a:solidFill>
                <a:sym typeface="Symbol" pitchFamily="1" charset="2"/>
              </a:rPr>
              <a:t>do</a:t>
            </a:r>
          </a:p>
          <a:p>
            <a:pPr marL="838200" lvl="1" indent="-355600">
              <a:lnSpc>
                <a:spcPct val="100000"/>
              </a:lnSpc>
              <a:spcBef>
                <a:spcPct val="1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>
                <a:sym typeface="Symbol" pitchFamily="1" charset="2"/>
              </a:rPr>
              <a:t>     </a:t>
            </a:r>
            <a:r>
              <a:rPr lang="en-GB" sz="2000">
                <a:solidFill>
                  <a:srgbClr val="008000"/>
                </a:solidFill>
                <a:sym typeface="Symbol" pitchFamily="1" charset="2"/>
              </a:rPr>
              <a:t>(some sequence </a:t>
            </a:r>
          </a:p>
          <a:p>
            <a:pPr marL="838200" lvl="1" indent="-355600">
              <a:lnSpc>
                <a:spcPct val="100000"/>
              </a:lnSpc>
              <a:spcBef>
                <a:spcPct val="1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>
                <a:solidFill>
                  <a:srgbClr val="008000"/>
                </a:solidFill>
                <a:sym typeface="Symbol" pitchFamily="1" charset="2"/>
              </a:rPr>
              <a:t>     of statements)</a:t>
            </a:r>
          </a:p>
          <a:p>
            <a:pPr marL="838200" lvl="1" indent="-355600">
              <a:lnSpc>
                <a:spcPct val="100000"/>
              </a:lnSpc>
              <a:spcBef>
                <a:spcPct val="1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>
                <a:solidFill>
                  <a:schemeClr val="tx1"/>
                </a:solidFill>
                <a:sym typeface="Symbol" pitchFamily="1" charset="2"/>
              </a:rPr>
              <a:t>endwhile</a:t>
            </a:r>
          </a:p>
          <a:p>
            <a:pPr marL="457200" indent="-457200"/>
            <a:r>
              <a:rPr lang="en-US"/>
              <a:t>Semantics…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Iterative operation:  </a:t>
            </a:r>
            <a:r>
              <a:rPr lang="en-US" i="1">
                <a:solidFill>
                  <a:srgbClr val="FF0000"/>
                </a:solidFill>
              </a:rPr>
              <a:t>while</a:t>
            </a:r>
            <a:r>
              <a:rPr lang="en-US" i="1"/>
              <a:t>-loop</a:t>
            </a:r>
          </a:p>
        </p:txBody>
      </p:sp>
      <p:grpSp>
        <p:nvGrpSpPr>
          <p:cNvPr id="326676" name="Group 20"/>
          <p:cNvGrpSpPr>
            <a:grpSpLocks/>
          </p:cNvGrpSpPr>
          <p:nvPr/>
        </p:nvGrpSpPr>
        <p:grpSpPr bwMode="auto">
          <a:xfrm>
            <a:off x="5029200" y="1676400"/>
            <a:ext cx="3657600" cy="3200400"/>
            <a:chOff x="3168" y="1056"/>
            <a:chExt cx="2304" cy="2016"/>
          </a:xfrm>
        </p:grpSpPr>
        <p:sp>
          <p:nvSpPr>
            <p:cNvPr id="326662" name="Text Box 6"/>
            <p:cNvSpPr txBox="1">
              <a:spLocks noChangeArrowheads="1"/>
            </p:cNvSpPr>
            <p:nvPr/>
          </p:nvSpPr>
          <p:spPr bwMode="auto">
            <a:xfrm>
              <a:off x="3659" y="1724"/>
              <a:ext cx="1176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 condition?</a:t>
              </a:r>
            </a:p>
          </p:txBody>
        </p:sp>
        <p:sp>
          <p:nvSpPr>
            <p:cNvPr id="326663" name="Text Box 7"/>
            <p:cNvSpPr txBox="1">
              <a:spLocks noChangeArrowheads="1"/>
            </p:cNvSpPr>
            <p:nvPr/>
          </p:nvSpPr>
          <p:spPr bwMode="auto">
            <a:xfrm>
              <a:off x="3522" y="2364"/>
              <a:ext cx="1450" cy="420"/>
            </a:xfrm>
            <a:prstGeom prst="rect">
              <a:avLst/>
            </a:prstGeom>
            <a:noFill/>
            <a:ln w="254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008000"/>
                  </a:solidFill>
                  <a:latin typeface="Courier New" pitchFamily="1" charset="0"/>
                </a:rPr>
                <a:t>Some sequence</a:t>
              </a:r>
            </a:p>
            <a:p>
              <a:r>
                <a:rPr lang="en-US" sz="1800" b="1">
                  <a:solidFill>
                    <a:srgbClr val="008000"/>
                  </a:solidFill>
                  <a:latin typeface="Courier New" pitchFamily="1" charset="0"/>
                </a:rPr>
                <a:t>of statements;</a:t>
              </a:r>
            </a:p>
          </p:txBody>
        </p:sp>
        <p:sp>
          <p:nvSpPr>
            <p:cNvPr id="326665" name="AutoShape 9"/>
            <p:cNvSpPr>
              <a:spLocks noChangeArrowheads="1"/>
            </p:cNvSpPr>
            <p:nvPr/>
          </p:nvSpPr>
          <p:spPr bwMode="auto">
            <a:xfrm>
              <a:off x="3648" y="1584"/>
              <a:ext cx="1248" cy="480"/>
            </a:xfrm>
            <a:prstGeom prst="diamond">
              <a:avLst/>
            </a:prstGeom>
            <a:noFill/>
            <a:ln w="25400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666" name="Line 10"/>
            <p:cNvSpPr>
              <a:spLocks noChangeShapeType="1"/>
            </p:cNvSpPr>
            <p:nvPr/>
          </p:nvSpPr>
          <p:spPr bwMode="auto">
            <a:xfrm>
              <a:off x="4272" y="1056"/>
              <a:ext cx="0" cy="52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667" name="Line 11"/>
            <p:cNvSpPr>
              <a:spLocks noChangeShapeType="1"/>
            </p:cNvSpPr>
            <p:nvPr/>
          </p:nvSpPr>
          <p:spPr bwMode="auto">
            <a:xfrm>
              <a:off x="4272" y="2784"/>
              <a:ext cx="0" cy="28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668" name="Line 12"/>
            <p:cNvSpPr>
              <a:spLocks noChangeShapeType="1"/>
            </p:cNvSpPr>
            <p:nvPr/>
          </p:nvSpPr>
          <p:spPr bwMode="auto">
            <a:xfrm>
              <a:off x="4272" y="2064"/>
              <a:ext cx="0" cy="28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670" name="Line 14"/>
            <p:cNvSpPr>
              <a:spLocks noChangeShapeType="1"/>
            </p:cNvSpPr>
            <p:nvPr/>
          </p:nvSpPr>
          <p:spPr bwMode="auto">
            <a:xfrm flipV="1">
              <a:off x="3168" y="1344"/>
              <a:ext cx="0" cy="172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671" name="Line 15"/>
            <p:cNvSpPr>
              <a:spLocks noChangeShapeType="1"/>
            </p:cNvSpPr>
            <p:nvPr/>
          </p:nvSpPr>
          <p:spPr bwMode="auto">
            <a:xfrm rot="-5400000">
              <a:off x="3720" y="792"/>
              <a:ext cx="0" cy="1104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672" name="Line 16"/>
            <p:cNvSpPr>
              <a:spLocks noChangeShapeType="1"/>
            </p:cNvSpPr>
            <p:nvPr/>
          </p:nvSpPr>
          <p:spPr bwMode="auto">
            <a:xfrm rot="5400000" flipH="1">
              <a:off x="3720" y="2520"/>
              <a:ext cx="0" cy="1104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673" name="Line 17"/>
            <p:cNvSpPr>
              <a:spLocks noChangeShapeType="1"/>
            </p:cNvSpPr>
            <p:nvPr/>
          </p:nvSpPr>
          <p:spPr bwMode="auto">
            <a:xfrm rot="-5400000">
              <a:off x="5184" y="1536"/>
              <a:ext cx="0" cy="576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674" name="Text Box 18"/>
            <p:cNvSpPr txBox="1">
              <a:spLocks noChangeArrowheads="1"/>
            </p:cNvSpPr>
            <p:nvPr/>
          </p:nvSpPr>
          <p:spPr bwMode="auto">
            <a:xfrm>
              <a:off x="4226" y="2025"/>
              <a:ext cx="574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true</a:t>
              </a:r>
            </a:p>
          </p:txBody>
        </p:sp>
        <p:sp>
          <p:nvSpPr>
            <p:cNvPr id="326675" name="Text Box 19"/>
            <p:cNvSpPr txBox="1">
              <a:spLocks noChangeArrowheads="1"/>
            </p:cNvSpPr>
            <p:nvPr/>
          </p:nvSpPr>
          <p:spPr bwMode="auto">
            <a:xfrm>
              <a:off x="4764" y="1632"/>
              <a:ext cx="660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false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77" grpId="0" animBg="1"/>
      <p:bldP spid="326658" grpId="0" build="p" autoUpdateAnimBg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Exercising a while-loop</a:t>
            </a:r>
          </a:p>
        </p:txBody>
      </p:sp>
      <p:sp>
        <p:nvSpPr>
          <p:cNvPr id="488451" name="Text Box 3"/>
          <p:cNvSpPr txBox="1">
            <a:spLocks noChangeArrowheads="1"/>
          </p:cNvSpPr>
          <p:nvPr/>
        </p:nvSpPr>
        <p:spPr bwMode="auto">
          <a:xfrm>
            <a:off x="685800" y="1482725"/>
            <a:ext cx="3505200" cy="19462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j 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1;</a:t>
            </a:r>
            <a:endParaRPr lang="en-US" sz="2000" b="1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2000" b="1">
                <a:latin typeface="Courier New" pitchFamily="1" charset="0"/>
              </a:rPr>
              <a:t>while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(j 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&lt;= 3) </a:t>
            </a:r>
            <a:r>
              <a:rPr lang="en-US" sz="2000" b="1">
                <a:latin typeface="Courier New" pitchFamily="1" charset="0"/>
                <a:sym typeface="Wingdings" pitchFamily="1" charset="2"/>
              </a:rPr>
              <a:t>do</a:t>
            </a:r>
            <a:endParaRPr lang="en-US" sz="2000" b="1">
              <a:latin typeface="Courier New" pitchFamily="1" charset="0"/>
            </a:endParaRPr>
          </a:p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 </a:t>
            </a:r>
            <a:r>
              <a:rPr lang="en-US" sz="2000" b="1">
                <a:latin typeface="Courier New" pitchFamily="1" charset="0"/>
              </a:rPr>
              <a:t>print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j;</a:t>
            </a:r>
          </a:p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 j 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j + 1;</a:t>
            </a:r>
            <a:endParaRPr lang="en-US" sz="2000" b="1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2000" b="1">
                <a:latin typeface="Courier New" pitchFamily="1" charset="0"/>
              </a:rPr>
              <a:t>endwhile</a:t>
            </a:r>
          </a:p>
          <a:p>
            <a:pPr algn="l"/>
            <a:r>
              <a:rPr lang="en-US" sz="2000" b="1">
                <a:latin typeface="Courier New" pitchFamily="1" charset="0"/>
              </a:rPr>
              <a:t>print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“--- Done ---”</a:t>
            </a:r>
            <a:endParaRPr lang="en-US" sz="1800" b="1">
              <a:solidFill>
                <a:srgbClr val="FF3300"/>
              </a:solidFill>
              <a:latin typeface="Courier New" pitchFamily="1" charset="0"/>
            </a:endParaRPr>
          </a:p>
        </p:txBody>
      </p:sp>
      <p:sp>
        <p:nvSpPr>
          <p:cNvPr id="488452" name="Text Box 4"/>
          <p:cNvSpPr txBox="1">
            <a:spLocks noChangeArrowheads="1"/>
          </p:cNvSpPr>
          <p:nvPr/>
        </p:nvSpPr>
        <p:spPr bwMode="auto">
          <a:xfrm>
            <a:off x="685800" y="3921125"/>
            <a:ext cx="2362200" cy="16414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Output: 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1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2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3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--- Done ---</a:t>
            </a:r>
            <a:endParaRPr lang="en-US" sz="1800" b="1">
              <a:solidFill>
                <a:srgbClr val="000099"/>
              </a:solidFill>
              <a:latin typeface="Courier New" pitchFamily="1" charset="0"/>
            </a:endParaRPr>
          </a:p>
        </p:txBody>
      </p:sp>
      <p:sp>
        <p:nvSpPr>
          <p:cNvPr id="488453" name="Text Box 5"/>
          <p:cNvSpPr txBox="1">
            <a:spLocks noChangeArrowheads="1"/>
          </p:cNvSpPr>
          <p:nvPr/>
        </p:nvSpPr>
        <p:spPr bwMode="auto">
          <a:xfrm>
            <a:off x="4876800" y="1524000"/>
            <a:ext cx="3505200" cy="25558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(* General Loop *)</a:t>
            </a:r>
          </a:p>
          <a:p>
            <a:pPr algn="l"/>
            <a:r>
              <a:rPr lang="en-US" sz="2000" b="1">
                <a:latin typeface="Courier New" pitchFamily="1" charset="0"/>
              </a:rPr>
              <a:t>Read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(n);</a:t>
            </a:r>
          </a:p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j 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1;</a:t>
            </a:r>
            <a:endParaRPr lang="en-US" sz="2000" b="1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2000" b="1">
                <a:latin typeface="Courier New" pitchFamily="1" charset="0"/>
              </a:rPr>
              <a:t>while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(j 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&lt;= n) </a:t>
            </a:r>
            <a:r>
              <a:rPr lang="en-US" sz="2000" b="1">
                <a:latin typeface="Courier New" pitchFamily="1" charset="0"/>
                <a:sym typeface="Wingdings" pitchFamily="1" charset="2"/>
              </a:rPr>
              <a:t>do</a:t>
            </a:r>
            <a:endParaRPr lang="en-US" sz="2000" b="1">
              <a:latin typeface="Courier New" pitchFamily="1" charset="0"/>
            </a:endParaRPr>
          </a:p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 </a:t>
            </a:r>
            <a:r>
              <a:rPr lang="en-US" sz="2000" b="1">
                <a:latin typeface="Courier New" pitchFamily="1" charset="0"/>
              </a:rPr>
              <a:t>print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j;</a:t>
            </a:r>
          </a:p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 j 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j + 1;</a:t>
            </a:r>
            <a:endParaRPr lang="en-US" sz="2000" b="1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2000" b="1">
                <a:latin typeface="Courier New" pitchFamily="1" charset="0"/>
              </a:rPr>
              <a:t>endwhile</a:t>
            </a:r>
          </a:p>
          <a:p>
            <a:pPr algn="l"/>
            <a:r>
              <a:rPr lang="en-US" sz="2000" b="1">
                <a:latin typeface="Courier New" pitchFamily="1" charset="0"/>
              </a:rPr>
              <a:t>print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“--- Done ---”</a:t>
            </a:r>
            <a:endParaRPr lang="en-US" sz="1800" b="1">
              <a:solidFill>
                <a:srgbClr val="FF3300"/>
              </a:solidFill>
              <a:latin typeface="Courier New" pitchFamily="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8451" grpId="0" animBg="1"/>
      <p:bldP spid="488452" grpId="0" animBg="1"/>
      <p:bldP spid="488453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Danger with using a while-loop</a:t>
            </a:r>
          </a:p>
        </p:txBody>
      </p:sp>
      <p:sp>
        <p:nvSpPr>
          <p:cNvPr id="583683" name="Text Box 3"/>
          <p:cNvSpPr txBox="1">
            <a:spLocks noChangeArrowheads="1"/>
          </p:cNvSpPr>
          <p:nvPr/>
        </p:nvSpPr>
        <p:spPr bwMode="auto">
          <a:xfrm>
            <a:off x="685800" y="1143000"/>
            <a:ext cx="3505200" cy="19462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j 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1;</a:t>
            </a:r>
            <a:endParaRPr lang="en-US" sz="2000" b="1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2000" b="1">
                <a:latin typeface="Courier New" pitchFamily="1" charset="0"/>
              </a:rPr>
              <a:t>while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(j 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&lt;= 3) </a:t>
            </a:r>
            <a:r>
              <a:rPr lang="en-US" sz="2000" b="1">
                <a:latin typeface="Courier New" pitchFamily="1" charset="0"/>
                <a:sym typeface="Wingdings" pitchFamily="1" charset="2"/>
              </a:rPr>
              <a:t>do</a:t>
            </a:r>
            <a:endParaRPr lang="en-US" sz="2000" b="1">
              <a:latin typeface="Courier New" pitchFamily="1" charset="0"/>
            </a:endParaRPr>
          </a:p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 </a:t>
            </a:r>
            <a:r>
              <a:rPr lang="en-US" sz="2000" b="1">
                <a:latin typeface="Courier New" pitchFamily="1" charset="0"/>
              </a:rPr>
              <a:t>print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j;</a:t>
            </a:r>
          </a:p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 j 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j + 1;</a:t>
            </a:r>
            <a:endParaRPr lang="en-US" sz="2000" b="1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2000" b="1">
                <a:latin typeface="Courier New" pitchFamily="1" charset="0"/>
              </a:rPr>
              <a:t>endwhile</a:t>
            </a:r>
          </a:p>
          <a:p>
            <a:pPr algn="l"/>
            <a:r>
              <a:rPr lang="en-US" sz="2000" b="1">
                <a:latin typeface="Courier New" pitchFamily="1" charset="0"/>
              </a:rPr>
              <a:t>print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“--- Done ---”</a:t>
            </a:r>
            <a:endParaRPr lang="en-US" sz="1800" b="1">
              <a:solidFill>
                <a:srgbClr val="FF3300"/>
              </a:solidFill>
              <a:latin typeface="Courier New" pitchFamily="1" charset="0"/>
            </a:endParaRPr>
          </a:p>
        </p:txBody>
      </p:sp>
      <p:sp>
        <p:nvSpPr>
          <p:cNvPr id="583684" name="Text Box 4"/>
          <p:cNvSpPr txBox="1">
            <a:spLocks noChangeArrowheads="1"/>
          </p:cNvSpPr>
          <p:nvPr/>
        </p:nvSpPr>
        <p:spPr bwMode="auto">
          <a:xfrm>
            <a:off x="685800" y="3276600"/>
            <a:ext cx="2362200" cy="16414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Output: 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1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2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3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--- Done ---</a:t>
            </a:r>
            <a:endParaRPr lang="en-US" sz="1800" b="1">
              <a:solidFill>
                <a:srgbClr val="000099"/>
              </a:solidFill>
              <a:latin typeface="Courier New" pitchFamily="1" charset="0"/>
            </a:endParaRPr>
          </a:p>
        </p:txBody>
      </p:sp>
      <p:sp>
        <p:nvSpPr>
          <p:cNvPr id="583686" name="Text Box 6"/>
          <p:cNvSpPr txBox="1">
            <a:spLocks noChangeArrowheads="1"/>
          </p:cNvSpPr>
          <p:nvPr/>
        </p:nvSpPr>
        <p:spPr bwMode="auto">
          <a:xfrm>
            <a:off x="4724400" y="1143000"/>
            <a:ext cx="3505200" cy="19462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j 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1;</a:t>
            </a:r>
            <a:endParaRPr lang="en-US" sz="2000" b="1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2000" b="1">
                <a:latin typeface="Courier New" pitchFamily="1" charset="0"/>
              </a:rPr>
              <a:t>while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sz="2000" b="1">
                <a:solidFill>
                  <a:srgbClr val="0000CC"/>
                </a:solidFill>
                <a:latin typeface="Courier New" pitchFamily="1" charset="0"/>
              </a:rPr>
              <a:t>(j </a:t>
            </a:r>
            <a:r>
              <a:rPr lang="en-US" sz="2000" b="1">
                <a:solidFill>
                  <a:srgbClr val="0000CC"/>
                </a:solidFill>
                <a:latin typeface="Courier New" pitchFamily="1" charset="0"/>
                <a:sym typeface="Wingdings" pitchFamily="1" charset="2"/>
              </a:rPr>
              <a:t>&gt;= 0)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sz="2000" b="1">
                <a:latin typeface="Courier New" pitchFamily="1" charset="0"/>
                <a:sym typeface="Wingdings" pitchFamily="1" charset="2"/>
              </a:rPr>
              <a:t>do</a:t>
            </a:r>
            <a:endParaRPr lang="en-US" sz="2000" b="1">
              <a:latin typeface="Courier New" pitchFamily="1" charset="0"/>
            </a:endParaRPr>
          </a:p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 </a:t>
            </a:r>
            <a:r>
              <a:rPr lang="en-US" sz="2000" b="1">
                <a:latin typeface="Courier New" pitchFamily="1" charset="0"/>
              </a:rPr>
              <a:t>print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j;</a:t>
            </a:r>
          </a:p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 j 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j + 1;</a:t>
            </a:r>
            <a:endParaRPr lang="en-US" sz="2000" b="1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2000" b="1">
                <a:latin typeface="Courier New" pitchFamily="1" charset="0"/>
              </a:rPr>
              <a:t>endwhile</a:t>
            </a:r>
          </a:p>
          <a:p>
            <a:pPr algn="l"/>
            <a:r>
              <a:rPr lang="en-US" sz="2000" b="1">
                <a:latin typeface="Courier New" pitchFamily="1" charset="0"/>
              </a:rPr>
              <a:t>print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“--- Done ---”</a:t>
            </a:r>
            <a:endParaRPr lang="en-US" sz="1800" b="1">
              <a:solidFill>
                <a:srgbClr val="FF3300"/>
              </a:solidFill>
              <a:latin typeface="Courier New" pitchFamily="1" charset="0"/>
            </a:endParaRPr>
          </a:p>
        </p:txBody>
      </p:sp>
      <p:sp>
        <p:nvSpPr>
          <p:cNvPr id="583687" name="Text Box 7"/>
          <p:cNvSpPr txBox="1">
            <a:spLocks noChangeArrowheads="1"/>
          </p:cNvSpPr>
          <p:nvPr/>
        </p:nvSpPr>
        <p:spPr bwMode="auto">
          <a:xfrm>
            <a:off x="4724400" y="3276600"/>
            <a:ext cx="2362200" cy="25558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Output: 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1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2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3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4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5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...</a:t>
            </a:r>
          </a:p>
          <a:p>
            <a:pPr algn="l"/>
            <a:endParaRPr lang="en-US" sz="2000" b="1">
              <a:solidFill>
                <a:srgbClr val="000099"/>
              </a:solidFill>
              <a:latin typeface="Courier New" pitchFamily="1" charset="0"/>
            </a:endParaRPr>
          </a:p>
        </p:txBody>
      </p:sp>
      <p:sp>
        <p:nvSpPr>
          <p:cNvPr id="583688" name="AutoShape 8"/>
          <p:cNvSpPr>
            <a:spLocks noChangeArrowheads="1"/>
          </p:cNvSpPr>
          <p:nvPr/>
        </p:nvSpPr>
        <p:spPr bwMode="auto">
          <a:xfrm>
            <a:off x="5867400" y="3886200"/>
            <a:ext cx="2286000" cy="838200"/>
          </a:xfrm>
          <a:prstGeom prst="wedgeRoundRectCallout">
            <a:avLst>
              <a:gd name="adj1" fmla="val -56458"/>
              <a:gd name="adj2" fmla="val 64963"/>
              <a:gd name="adj3" fmla="val 16667"/>
            </a:avLst>
          </a:prstGeom>
          <a:solidFill>
            <a:srgbClr val="E0FFE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5720" rIns="45720" anchor="ctr">
            <a:prstTxWarp prst="textNoShape">
              <a:avLst/>
            </a:prstTxWarp>
          </a:bodyPr>
          <a:lstStyle/>
          <a:p>
            <a:r>
              <a:rPr lang="en-US" b="1" i="1">
                <a:solidFill>
                  <a:srgbClr val="FF3300"/>
                </a:solidFill>
              </a:rPr>
              <a:t>Infinite loop!</a:t>
            </a:r>
          </a:p>
        </p:txBody>
      </p:sp>
      <p:sp>
        <p:nvSpPr>
          <p:cNvPr id="583689" name="AutoShape 9"/>
          <p:cNvSpPr>
            <a:spLocks noChangeArrowheads="1"/>
          </p:cNvSpPr>
          <p:nvPr/>
        </p:nvSpPr>
        <p:spPr bwMode="auto">
          <a:xfrm>
            <a:off x="228600" y="5029200"/>
            <a:ext cx="4419600" cy="1219200"/>
          </a:xfrm>
          <a:prstGeom prst="plaque">
            <a:avLst>
              <a:gd name="adj" fmla="val 16667"/>
            </a:avLst>
          </a:prstGeom>
          <a:solidFill>
            <a:srgbClr val="E0FFE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pPr algn="l"/>
            <a:r>
              <a:rPr lang="en-US"/>
              <a:t>  To err is human,</a:t>
            </a:r>
          </a:p>
          <a:p>
            <a:pPr algn="l"/>
            <a:r>
              <a:rPr lang="en-US"/>
              <a:t>  To forgive, divine! </a:t>
            </a:r>
          </a:p>
          <a:p>
            <a:pPr algn="l"/>
            <a:endParaRPr lang="en-US"/>
          </a:p>
        </p:txBody>
      </p:sp>
      <p:sp>
        <p:nvSpPr>
          <p:cNvPr id="583690" name="AutoShape 10"/>
          <p:cNvSpPr>
            <a:spLocks noChangeArrowheads="1"/>
          </p:cNvSpPr>
          <p:nvPr/>
        </p:nvSpPr>
        <p:spPr bwMode="auto">
          <a:xfrm>
            <a:off x="304800" y="5105400"/>
            <a:ext cx="4419600" cy="1219200"/>
          </a:xfrm>
          <a:prstGeom prst="plaque">
            <a:avLst>
              <a:gd name="adj" fmla="val 16667"/>
            </a:avLst>
          </a:prstGeom>
          <a:solidFill>
            <a:srgbClr val="FFFF99"/>
          </a:solidFill>
          <a:ln w="31750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pPr algn="l"/>
            <a:r>
              <a:rPr lang="en-US"/>
              <a:t>  </a:t>
            </a:r>
            <a:r>
              <a:rPr lang="en-US">
                <a:solidFill>
                  <a:srgbClr val="FF3300"/>
                </a:solidFill>
              </a:rPr>
              <a:t>To err is human,</a:t>
            </a:r>
          </a:p>
          <a:p>
            <a:pPr algn="l"/>
            <a:r>
              <a:rPr lang="en-US">
                <a:solidFill>
                  <a:srgbClr val="FF3300"/>
                </a:solidFill>
              </a:rPr>
              <a:t>    To </a:t>
            </a:r>
            <a:r>
              <a:rPr lang="en-US" b="1" i="1">
                <a:solidFill>
                  <a:srgbClr val="FF3300"/>
                </a:solidFill>
              </a:rPr>
              <a:t>really</a:t>
            </a:r>
            <a:r>
              <a:rPr lang="en-US">
                <a:solidFill>
                  <a:srgbClr val="FF3300"/>
                </a:solidFill>
              </a:rPr>
              <a:t> foul things up, </a:t>
            </a:r>
          </a:p>
          <a:p>
            <a:pPr algn="l"/>
            <a:r>
              <a:rPr lang="en-US">
                <a:solidFill>
                  <a:srgbClr val="FF3300"/>
                </a:solidFill>
              </a:rPr>
              <a:t>        you need a </a:t>
            </a:r>
            <a:r>
              <a:rPr lang="en-US" b="1" i="1">
                <a:solidFill>
                  <a:srgbClr val="FF3300"/>
                </a:solidFill>
              </a:rPr>
              <a:t>computer</a:t>
            </a:r>
            <a:r>
              <a:rPr lang="en-US">
                <a:solidFill>
                  <a:srgbClr val="FF3300"/>
                </a:solidFill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83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36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83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83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83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686" grpId="0" animBg="1"/>
      <p:bldP spid="583687" grpId="0" animBg="1"/>
      <p:bldP spid="583688" grpId="0" animBg="1"/>
      <p:bldP spid="583689" grpId="0" animBg="1"/>
      <p:bldP spid="583690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4595" name="Picture 3" descr="SchnGerst_f0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 l="30933"/>
          <a:stretch>
            <a:fillRect/>
          </a:stretch>
        </p:blipFill>
        <p:spPr>
          <a:xfrm>
            <a:off x="609600" y="990600"/>
            <a:ext cx="7315200" cy="4749800"/>
          </a:xfrm>
          <a:noFill/>
          <a:ln/>
        </p:spPr>
      </p:pic>
      <p:sp>
        <p:nvSpPr>
          <p:cNvPr id="494594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5638800"/>
            <a:ext cx="8229600" cy="83820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1" charset="2"/>
              <a:buNone/>
            </a:pPr>
            <a:r>
              <a:rPr lang="en-US" sz="2000"/>
              <a:t>Figure 2.5</a:t>
            </a:r>
          </a:p>
          <a:p>
            <a:pPr algn="ctr">
              <a:lnSpc>
                <a:spcPct val="80000"/>
              </a:lnSpc>
              <a:buFont typeface="Wingdings" pitchFamily="1" charset="2"/>
              <a:buNone/>
            </a:pPr>
            <a:r>
              <a:rPr lang="en-US" sz="2000"/>
              <a:t>Third Version of the Average Miles per Gallon Algorithm</a:t>
            </a:r>
          </a:p>
        </p:txBody>
      </p:sp>
      <p:sp>
        <p:nvSpPr>
          <p:cNvPr id="4945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Miles-per-Gallon (with while loop)</a:t>
            </a:r>
          </a:p>
        </p:txBody>
      </p:sp>
      <p:grpSp>
        <p:nvGrpSpPr>
          <p:cNvPr id="494599" name="Group 7"/>
          <p:cNvGrpSpPr>
            <a:grpSpLocks/>
          </p:cNvGrpSpPr>
          <p:nvPr/>
        </p:nvGrpSpPr>
        <p:grpSpPr bwMode="auto">
          <a:xfrm>
            <a:off x="1828800" y="1524000"/>
            <a:ext cx="7010400" cy="3200400"/>
            <a:chOff x="1152" y="912"/>
            <a:chExt cx="4416" cy="2208"/>
          </a:xfrm>
        </p:grpSpPr>
        <p:sp>
          <p:nvSpPr>
            <p:cNvPr id="494597" name="Rectangle 5"/>
            <p:cNvSpPr>
              <a:spLocks noChangeArrowheads="1"/>
            </p:cNvSpPr>
            <p:nvPr/>
          </p:nvSpPr>
          <p:spPr bwMode="auto">
            <a:xfrm>
              <a:off x="1152" y="1632"/>
              <a:ext cx="3792" cy="1488"/>
            </a:xfrm>
            <a:prstGeom prst="rect">
              <a:avLst/>
            </a:prstGeom>
            <a:noFill/>
            <a:ln w="25400">
              <a:solidFill>
                <a:srgbClr val="0000CC"/>
              </a:solidFill>
              <a:miter lim="800000"/>
              <a:headEnd/>
              <a:tailEnd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4598" name="AutoShape 6"/>
            <p:cNvSpPr>
              <a:spLocks noChangeArrowheads="1"/>
            </p:cNvSpPr>
            <p:nvPr/>
          </p:nvSpPr>
          <p:spPr bwMode="auto">
            <a:xfrm>
              <a:off x="4128" y="912"/>
              <a:ext cx="1440" cy="624"/>
            </a:xfrm>
            <a:prstGeom prst="wedgeRoundRectCallout">
              <a:avLst>
                <a:gd name="adj1" fmla="val -45625"/>
                <a:gd name="adj2" fmla="val 63782"/>
                <a:gd name="adj3" fmla="val 16667"/>
              </a:avLst>
            </a:prstGeom>
            <a:solidFill>
              <a:srgbClr val="E0FFE0"/>
            </a:solidFill>
            <a:ln w="25400">
              <a:solidFill>
                <a:srgbClr val="0000CC"/>
              </a:solidFill>
              <a:miter lim="800000"/>
              <a:headEnd/>
              <a:tailEnd/>
            </a:ln>
            <a:effectLst/>
          </p:spPr>
          <p:txBody>
            <a:bodyPr lIns="45720" rIns="45720" anchor="ctr">
              <a:prstTxWarp prst="textNoShape">
                <a:avLst/>
              </a:prstTxWarp>
            </a:bodyPr>
            <a:lstStyle/>
            <a:p>
              <a:r>
                <a:rPr lang="en-US" sz="2000">
                  <a:solidFill>
                    <a:srgbClr val="0000CC"/>
                  </a:solidFill>
                </a:rPr>
                <a:t>Average mile per gallon version 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Conditional and Iterative Operations</a:t>
            </a:r>
          </a:p>
        </p:txBody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140000"/>
              </a:spcBef>
            </a:pPr>
            <a:r>
              <a:rPr lang="en-US" sz="2600"/>
              <a:t>Pretest loop</a:t>
            </a:r>
          </a:p>
          <a:p>
            <a:pPr lvl="1">
              <a:spcBef>
                <a:spcPct val="140000"/>
              </a:spcBef>
            </a:pPr>
            <a:r>
              <a:rPr lang="en-US"/>
              <a:t>Loop condition tested at the beginning of each pass through the loop</a:t>
            </a:r>
          </a:p>
          <a:p>
            <a:pPr lvl="1">
              <a:spcBef>
                <a:spcPct val="140000"/>
              </a:spcBef>
            </a:pPr>
            <a:r>
              <a:rPr lang="en-US"/>
              <a:t>It is possible for the loop body to never be executed</a:t>
            </a:r>
          </a:p>
          <a:p>
            <a:pPr lvl="1">
              <a:spcBef>
                <a:spcPct val="140000"/>
              </a:spcBef>
            </a:pPr>
            <a:r>
              <a:rPr lang="en-US"/>
              <a:t>While loop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AutoShape 2"/>
          <p:cNvSpPr>
            <a:spLocks noChangeArrowheads="1"/>
          </p:cNvSpPr>
          <p:nvPr/>
        </p:nvSpPr>
        <p:spPr bwMode="auto">
          <a:xfrm>
            <a:off x="457200" y="3581400"/>
            <a:ext cx="8305800" cy="12192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Algorithms Problem Solving</a:t>
            </a:r>
          </a:p>
        </p:txBody>
      </p:sp>
      <p:sp>
        <p:nvSpPr>
          <p:cNvPr id="55808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543800" cy="4876800"/>
          </a:xfrm>
        </p:spPr>
        <p:txBody>
          <a:bodyPr/>
          <a:lstStyle/>
          <a:p>
            <a:pPr marL="533400" indent="-533400"/>
            <a:r>
              <a:rPr lang="en-US"/>
              <a:t>Readings:  [SG] Ch. 2</a:t>
            </a:r>
          </a:p>
          <a:p>
            <a:pPr marL="533400" indent="-533400"/>
            <a:r>
              <a:rPr lang="en-US" u="sng"/>
              <a:t>Chapter Outline: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Chapter Goals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What are Algorithms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Pseudo-Code to Express Algorithms 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Some Simple Algorithms</a:t>
            </a:r>
          </a:p>
          <a:p>
            <a:pPr marL="1438275" lvl="2" indent="-381000">
              <a:buFont typeface="Monotype Sorts" pitchFamily="1" charset="2"/>
              <a:buAutoNum type="arabicPeriod"/>
            </a:pPr>
            <a:r>
              <a:rPr lang="en-US"/>
              <a:t>Computing Sum</a:t>
            </a:r>
          </a:p>
          <a:p>
            <a:pPr marL="1438275" lvl="2" indent="-381000">
              <a:buFont typeface="Monotype Sorts" pitchFamily="1" charset="2"/>
              <a:buAutoNum type="arabicPeriod"/>
            </a:pPr>
            <a:r>
              <a:rPr lang="en-US"/>
              <a:t>Structure of Basic Iterative Algorithm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Examples of Algorithmic Problem Solving</a:t>
            </a:r>
          </a:p>
        </p:txBody>
      </p:sp>
      <p:sp>
        <p:nvSpPr>
          <p:cNvPr id="558085" name="Text Box 5"/>
          <p:cNvSpPr txBox="1">
            <a:spLocks noChangeArrowheads="1"/>
          </p:cNvSpPr>
          <p:nvPr/>
        </p:nvSpPr>
        <p:spPr bwMode="auto">
          <a:xfrm>
            <a:off x="5029200" y="3581400"/>
            <a:ext cx="37338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(</a:t>
            </a:r>
            <a:r>
              <a:rPr lang="en-US" b="1" i="1">
                <a:solidFill>
                  <a:srgbClr val="0000FF"/>
                </a:solidFill>
              </a:rPr>
              <a:t>Continued in next ppt file</a:t>
            </a:r>
            <a:r>
              <a:rPr lang="en-US" b="1">
                <a:solidFill>
                  <a:srgbClr val="0000FF"/>
                </a:solidFill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9802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40100" y="5105400"/>
            <a:ext cx="1973263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9802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703263" y="2222500"/>
            <a:ext cx="7796212" cy="1219200"/>
          </a:xfrm>
          <a:noFill/>
          <a:ln/>
        </p:spPr>
        <p:txBody>
          <a:bodyPr/>
          <a:lstStyle/>
          <a:p>
            <a:pPr algn="ctr">
              <a:lnSpc>
                <a:spcPct val="80000"/>
              </a:lnSpc>
              <a:buFont typeface="Wingdings" pitchFamily="1" charset="2"/>
              <a:buNone/>
            </a:pPr>
            <a:endParaRPr lang="en-US" sz="1800">
              <a:solidFill>
                <a:srgbClr val="FF6600"/>
              </a:solidFill>
            </a:endParaRPr>
          </a:p>
          <a:p>
            <a:pPr algn="ctr">
              <a:lnSpc>
                <a:spcPct val="80000"/>
              </a:lnSpc>
              <a:buFont typeface="Wingdings" pitchFamily="1" charset="2"/>
              <a:buNone/>
            </a:pPr>
            <a:r>
              <a:rPr lang="en-US" sz="4800" b="0">
                <a:solidFill>
                  <a:srgbClr val="000099"/>
                </a:solidFill>
                <a:latin typeface="Forte" pitchFamily="1" charset="0"/>
              </a:rPr>
              <a:t>Thank</a:t>
            </a:r>
            <a:r>
              <a:rPr lang="en-US" sz="4800" b="0">
                <a:solidFill>
                  <a:srgbClr val="A81E25"/>
                </a:solidFill>
                <a:latin typeface="Forte" pitchFamily="1" charset="0"/>
              </a:rPr>
              <a:t> </a:t>
            </a:r>
            <a:r>
              <a:rPr lang="en-US" sz="4800" b="0">
                <a:solidFill>
                  <a:srgbClr val="FF3300"/>
                </a:solidFill>
                <a:latin typeface="Forte" pitchFamily="1" charset="0"/>
              </a:rPr>
              <a:t>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>
          <a:xfrm>
            <a:off x="338138" y="76200"/>
            <a:ext cx="8196262" cy="657225"/>
          </a:xfrm>
        </p:spPr>
        <p:txBody>
          <a:bodyPr/>
          <a:lstStyle/>
          <a:p>
            <a:r>
              <a:rPr lang="en-US" sz="4400" dirty="0"/>
              <a:t>Algorithm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6094" y="3505200"/>
            <a:ext cx="8151812" cy="2286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0" i="1" dirty="0" smtClean="0">
                <a:latin typeface="Times New Roman"/>
                <a:cs typeface="Times New Roman"/>
              </a:rPr>
              <a:t> Unambiguous,</a:t>
            </a:r>
          </a:p>
          <a:p>
            <a:pPr>
              <a:lnSpc>
                <a:spcPct val="90000"/>
              </a:lnSpc>
            </a:pPr>
            <a:r>
              <a:rPr lang="en-US" sz="2400" b="0" i="1" dirty="0" smtClean="0">
                <a:latin typeface="Times New Roman"/>
                <a:cs typeface="Times New Roman"/>
              </a:rPr>
              <a:t> Effectively computable operation,</a:t>
            </a:r>
          </a:p>
          <a:p>
            <a:pPr>
              <a:lnSpc>
                <a:spcPct val="90000"/>
              </a:lnSpc>
            </a:pPr>
            <a:r>
              <a:rPr lang="en-US" sz="2400" b="0" i="1" dirty="0" smtClean="0">
                <a:latin typeface="Times New Roman"/>
                <a:cs typeface="Times New Roman"/>
              </a:rPr>
              <a:t> produces a result,</a:t>
            </a:r>
          </a:p>
          <a:p>
            <a:pPr>
              <a:lnSpc>
                <a:spcPct val="90000"/>
              </a:lnSpc>
            </a:pPr>
            <a:r>
              <a:rPr lang="en-US" sz="2400" b="0" i="1" dirty="0" smtClean="0">
                <a:latin typeface="Times New Roman"/>
                <a:cs typeface="Times New Roman"/>
              </a:rPr>
              <a:t> Halts in a finite amount of time.</a:t>
            </a:r>
            <a:endParaRPr lang="en-GB" sz="2400" b="0" i="1" dirty="0" smtClean="0">
              <a:latin typeface="Times New Roman"/>
              <a:cs typeface="Times New Roman"/>
            </a:endParaRP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495300" y="1143000"/>
            <a:ext cx="8153400" cy="19812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pPr algn="l">
              <a:lnSpc>
                <a:spcPct val="90000"/>
              </a:lnSpc>
              <a:buFont typeface="Wingdings" pitchFamily="1" charset="2"/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al go </a:t>
            </a:r>
            <a:r>
              <a:rPr lang="en-US" sz="2800" dirty="0" err="1" smtClean="0">
                <a:solidFill>
                  <a:srgbClr val="FF0000"/>
                </a:solidFill>
              </a:rPr>
              <a:t>rithm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[SG3]:</a:t>
            </a:r>
            <a:r>
              <a:rPr lang="en-US" sz="2800" dirty="0" smtClean="0"/>
              <a:t>   </a:t>
            </a:r>
            <a:r>
              <a:rPr lang="en-US" sz="2800" i="1" dirty="0" smtClean="0">
                <a:solidFill>
                  <a:srgbClr val="0000CC"/>
                </a:solidFill>
              </a:rPr>
              <a:t>A well-ordered collection of </a:t>
            </a:r>
          </a:p>
          <a:p>
            <a:pPr algn="l">
              <a:lnSpc>
                <a:spcPct val="90000"/>
              </a:lnSpc>
              <a:buFont typeface="Wingdings" pitchFamily="1" charset="2"/>
              <a:buNone/>
            </a:pPr>
            <a:r>
              <a:rPr lang="en-US" sz="2800" i="1" dirty="0" smtClean="0">
                <a:solidFill>
                  <a:srgbClr val="0000CC"/>
                </a:solidFill>
              </a:rPr>
              <a:t>unambiguous and effectively computable operations </a:t>
            </a:r>
          </a:p>
          <a:p>
            <a:pPr algn="l">
              <a:lnSpc>
                <a:spcPct val="90000"/>
              </a:lnSpc>
              <a:buFont typeface="Wingdings" pitchFamily="1" charset="2"/>
              <a:buNone/>
            </a:pPr>
            <a:r>
              <a:rPr lang="en-US" sz="2800" i="1" dirty="0" smtClean="0">
                <a:solidFill>
                  <a:srgbClr val="0000CC"/>
                </a:solidFill>
              </a:rPr>
              <a:t>that, when executed, produces a result and </a:t>
            </a:r>
          </a:p>
          <a:p>
            <a:pPr algn="l">
              <a:lnSpc>
                <a:spcPct val="90000"/>
              </a:lnSpc>
              <a:buFont typeface="Wingdings" pitchFamily="1" charset="2"/>
              <a:buNone/>
            </a:pPr>
            <a:r>
              <a:rPr lang="en-US" sz="2800" i="1" dirty="0" smtClean="0">
                <a:solidFill>
                  <a:srgbClr val="0000CC"/>
                </a:solidFill>
              </a:rPr>
              <a:t>halts in a finite amount of time.</a:t>
            </a:r>
            <a:endParaRPr lang="en-US" sz="2800" i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50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350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350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350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1" grpId="0" build="p"/>
      <p:bldP spid="8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Additional Slides…</a:t>
            </a:r>
          </a:p>
        </p:txBody>
      </p:sp>
      <p:sp>
        <p:nvSpPr>
          <p:cNvPr id="589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 The next few slides are for your info only.</a:t>
            </a:r>
          </a:p>
          <a:p>
            <a:r>
              <a:rPr lang="en-US"/>
              <a:t> They are on the </a:t>
            </a:r>
            <a:r>
              <a:rPr lang="en-US">
                <a:solidFill>
                  <a:srgbClr val="FF0000"/>
                </a:solidFill>
              </a:rPr>
              <a:t>for-loop</a:t>
            </a:r>
            <a:r>
              <a:rPr lang="en-US"/>
              <a:t> </a:t>
            </a:r>
          </a:p>
          <a:p>
            <a:pPr lvl="1"/>
            <a:r>
              <a:rPr lang="en-US"/>
              <a:t>a special iterative statement</a:t>
            </a:r>
          </a:p>
          <a:p>
            <a:r>
              <a:rPr lang="en-US"/>
              <a:t> for loops will not be tested in UIT2201.</a:t>
            </a:r>
          </a:p>
          <a:p>
            <a:r>
              <a:rPr lang="en-US"/>
              <a:t> If you don’t know it, and don’t want to, </a:t>
            </a:r>
          </a:p>
          <a:p>
            <a:pPr lvl="1"/>
            <a:r>
              <a:rPr lang="en-US"/>
              <a:t>You can do perfectly fine with the while-loop.</a:t>
            </a:r>
          </a:p>
          <a:p>
            <a:r>
              <a:rPr lang="en-US"/>
              <a:t> But if you already know it, you can use it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4419600" cy="4724400"/>
          </a:xfrm>
        </p:spPr>
        <p:txBody>
          <a:bodyPr/>
          <a:lstStyle/>
          <a:p>
            <a:pPr marL="457200" indent="-457200"/>
            <a:r>
              <a:rPr lang="en-US"/>
              <a:t>First, the </a:t>
            </a:r>
            <a:r>
              <a:rPr lang="en-US" u="sng"/>
              <a:t>for-loop</a:t>
            </a:r>
            <a:r>
              <a:rPr lang="en-US"/>
              <a:t> </a:t>
            </a:r>
          </a:p>
          <a:p>
            <a:pPr marL="838200" lvl="1" indent="-355600"/>
            <a:r>
              <a:rPr lang="en-US"/>
              <a:t>loop a “fixed” or </a:t>
            </a:r>
            <a:br>
              <a:rPr lang="en-US"/>
            </a:br>
            <a:r>
              <a:rPr lang="en-US"/>
              <a:t>(pre-determined) </a:t>
            </a:r>
            <a:br>
              <a:rPr lang="en-US"/>
            </a:br>
            <a:r>
              <a:rPr lang="en-US"/>
              <a:t>number of times</a:t>
            </a:r>
          </a:p>
          <a:p>
            <a:pPr marL="457200" indent="-457200"/>
            <a:r>
              <a:rPr lang="en-US"/>
              <a:t>Syntax</a:t>
            </a:r>
          </a:p>
          <a:p>
            <a:pPr marL="838200" lvl="1" indent="-355600">
              <a:lnSpc>
                <a:spcPct val="110000"/>
              </a:lnSpc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>
                <a:solidFill>
                  <a:schemeClr val="tx1"/>
                </a:solidFill>
              </a:rPr>
              <a:t>for</a:t>
            </a:r>
            <a:r>
              <a:rPr lang="en-GB" sz="2000"/>
              <a:t> j </a:t>
            </a:r>
            <a:r>
              <a:rPr lang="en-GB" sz="2000">
                <a:sym typeface="Symbol" pitchFamily="1" charset="2"/>
              </a:rPr>
              <a:t> a  </a:t>
            </a:r>
            <a:r>
              <a:rPr lang="en-GB" sz="2000">
                <a:solidFill>
                  <a:schemeClr val="tx1"/>
                </a:solidFill>
                <a:sym typeface="Symbol" pitchFamily="1" charset="2"/>
              </a:rPr>
              <a:t>to </a:t>
            </a:r>
            <a:r>
              <a:rPr lang="en-GB" sz="2000">
                <a:sym typeface="Symbol" pitchFamily="1" charset="2"/>
              </a:rPr>
              <a:t> b  </a:t>
            </a:r>
            <a:r>
              <a:rPr lang="en-GB" sz="2000">
                <a:solidFill>
                  <a:schemeClr val="tx1"/>
                </a:solidFill>
                <a:sym typeface="Symbol" pitchFamily="1" charset="2"/>
              </a:rPr>
              <a:t>do</a:t>
            </a:r>
          </a:p>
          <a:p>
            <a:pPr marL="838200" lvl="1" indent="-355600">
              <a:lnSpc>
                <a:spcPct val="110000"/>
              </a:lnSpc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>
                <a:sym typeface="Symbol" pitchFamily="1" charset="2"/>
              </a:rPr>
              <a:t>     (some sequence </a:t>
            </a:r>
          </a:p>
          <a:p>
            <a:pPr marL="838200" lvl="1" indent="-355600">
              <a:lnSpc>
                <a:spcPct val="110000"/>
              </a:lnSpc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>
                <a:sym typeface="Symbol" pitchFamily="1" charset="2"/>
              </a:rPr>
              <a:t>     of statements)</a:t>
            </a:r>
          </a:p>
          <a:p>
            <a:pPr marL="838200" lvl="1" indent="-355600">
              <a:lnSpc>
                <a:spcPct val="110000"/>
              </a:lnSpc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>
                <a:solidFill>
                  <a:schemeClr val="tx1"/>
                </a:solidFill>
                <a:sym typeface="Symbol" pitchFamily="1" charset="2"/>
              </a:rPr>
              <a:t>endfor</a:t>
            </a:r>
          </a:p>
          <a:p>
            <a:pPr marL="457200" indent="-457200"/>
            <a:r>
              <a:rPr lang="en-US"/>
              <a:t>Semantics…</a:t>
            </a:r>
          </a:p>
        </p:txBody>
      </p:sp>
      <p:sp>
        <p:nvSpPr>
          <p:cNvPr id="4259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Looping Primitive – for-loop</a:t>
            </a:r>
          </a:p>
        </p:txBody>
      </p:sp>
      <p:grpSp>
        <p:nvGrpSpPr>
          <p:cNvPr id="425988" name="Group 4"/>
          <p:cNvGrpSpPr>
            <a:grpSpLocks/>
          </p:cNvGrpSpPr>
          <p:nvPr/>
        </p:nvGrpSpPr>
        <p:grpSpPr bwMode="auto">
          <a:xfrm>
            <a:off x="5029200" y="1295400"/>
            <a:ext cx="3657600" cy="4648200"/>
            <a:chOff x="3168" y="864"/>
            <a:chExt cx="2304" cy="2928"/>
          </a:xfrm>
        </p:grpSpPr>
        <p:sp>
          <p:nvSpPr>
            <p:cNvPr id="425989" name="Text Box 5"/>
            <p:cNvSpPr txBox="1">
              <a:spLocks noChangeArrowheads="1"/>
            </p:cNvSpPr>
            <p:nvPr/>
          </p:nvSpPr>
          <p:spPr bwMode="auto">
            <a:xfrm>
              <a:off x="3839" y="1152"/>
              <a:ext cx="817" cy="247"/>
            </a:xfrm>
            <a:prstGeom prst="rect">
              <a:avLst/>
            </a:prstGeom>
            <a:noFill/>
            <a:ln w="25400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j </a:t>
              </a:r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  <a:sym typeface="Wingdings" pitchFamily="1" charset="2"/>
                </a:rPr>
                <a:t> a;</a:t>
              </a:r>
              <a:endParaRPr lang="en-US" sz="1800" b="1">
                <a:solidFill>
                  <a:srgbClr val="FF3300"/>
                </a:solidFill>
                <a:latin typeface="Courier New" pitchFamily="1" charset="0"/>
              </a:endParaRPr>
            </a:p>
          </p:txBody>
        </p:sp>
        <p:sp>
          <p:nvSpPr>
            <p:cNvPr id="425990" name="Text Box 6"/>
            <p:cNvSpPr txBox="1">
              <a:spLocks noChangeArrowheads="1"/>
            </p:cNvSpPr>
            <p:nvPr/>
          </p:nvSpPr>
          <p:spPr bwMode="auto">
            <a:xfrm>
              <a:off x="3745" y="1916"/>
              <a:ext cx="1004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(j </a:t>
              </a:r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  <a:sym typeface="Wingdings" pitchFamily="1" charset="2"/>
                </a:rPr>
                <a:t>&lt;= b)?</a:t>
              </a:r>
              <a:endParaRPr lang="en-US" sz="1800" b="1">
                <a:solidFill>
                  <a:srgbClr val="FF3300"/>
                </a:solidFill>
                <a:latin typeface="Courier New" pitchFamily="1" charset="0"/>
              </a:endParaRPr>
            </a:p>
          </p:txBody>
        </p:sp>
        <p:sp>
          <p:nvSpPr>
            <p:cNvPr id="425991" name="Text Box 7"/>
            <p:cNvSpPr txBox="1">
              <a:spLocks noChangeArrowheads="1"/>
            </p:cNvSpPr>
            <p:nvPr/>
          </p:nvSpPr>
          <p:spPr bwMode="auto">
            <a:xfrm>
              <a:off x="3522" y="2556"/>
              <a:ext cx="1450" cy="420"/>
            </a:xfrm>
            <a:prstGeom prst="rect">
              <a:avLst/>
            </a:prstGeom>
            <a:noFill/>
            <a:ln w="25400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Some sequence</a:t>
              </a:r>
            </a:p>
            <a:p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of statements;</a:t>
              </a:r>
            </a:p>
          </p:txBody>
        </p:sp>
        <p:sp>
          <p:nvSpPr>
            <p:cNvPr id="425992" name="Text Box 8"/>
            <p:cNvSpPr txBox="1">
              <a:spLocks noChangeArrowheads="1"/>
            </p:cNvSpPr>
            <p:nvPr/>
          </p:nvSpPr>
          <p:spPr bwMode="auto">
            <a:xfrm>
              <a:off x="3763" y="3257"/>
              <a:ext cx="989" cy="247"/>
            </a:xfrm>
            <a:prstGeom prst="rect">
              <a:avLst/>
            </a:prstGeom>
            <a:noFill/>
            <a:ln w="25400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j </a:t>
              </a:r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  <a:sym typeface="Wingdings" pitchFamily="1" charset="2"/>
                </a:rPr>
                <a:t> j+1;</a:t>
              </a:r>
              <a:endParaRPr lang="en-US" sz="1800" b="1">
                <a:solidFill>
                  <a:srgbClr val="FF3300"/>
                </a:solidFill>
                <a:latin typeface="Courier New" pitchFamily="1" charset="0"/>
              </a:endParaRPr>
            </a:p>
          </p:txBody>
        </p:sp>
        <p:sp>
          <p:nvSpPr>
            <p:cNvPr id="425993" name="AutoShape 9"/>
            <p:cNvSpPr>
              <a:spLocks noChangeArrowheads="1"/>
            </p:cNvSpPr>
            <p:nvPr/>
          </p:nvSpPr>
          <p:spPr bwMode="auto">
            <a:xfrm>
              <a:off x="3648" y="1776"/>
              <a:ext cx="1248" cy="480"/>
            </a:xfrm>
            <a:prstGeom prst="diamond">
              <a:avLst/>
            </a:prstGeom>
            <a:noFill/>
            <a:ln w="25400">
              <a:solidFill>
                <a:srgbClr val="FF6600"/>
              </a:solidFill>
              <a:miter lim="800000"/>
              <a:headEnd/>
              <a:tailEnd/>
            </a:ln>
            <a:effectLst/>
          </p:spPr>
          <p:txBody>
            <a:bodyPr wrap="none" lIns="182562" tIns="46038" rIns="182562" bIns="46038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5994" name="Line 10"/>
            <p:cNvSpPr>
              <a:spLocks noChangeShapeType="1"/>
            </p:cNvSpPr>
            <p:nvPr/>
          </p:nvSpPr>
          <p:spPr bwMode="auto">
            <a:xfrm>
              <a:off x="4272" y="1392"/>
              <a:ext cx="0" cy="384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5995" name="Line 11"/>
            <p:cNvSpPr>
              <a:spLocks noChangeShapeType="1"/>
            </p:cNvSpPr>
            <p:nvPr/>
          </p:nvSpPr>
          <p:spPr bwMode="auto">
            <a:xfrm>
              <a:off x="4272" y="2976"/>
              <a:ext cx="0" cy="28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5996" name="Line 12"/>
            <p:cNvSpPr>
              <a:spLocks noChangeShapeType="1"/>
            </p:cNvSpPr>
            <p:nvPr/>
          </p:nvSpPr>
          <p:spPr bwMode="auto">
            <a:xfrm>
              <a:off x="4272" y="2256"/>
              <a:ext cx="0" cy="28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5997" name="Line 13"/>
            <p:cNvSpPr>
              <a:spLocks noChangeShapeType="1"/>
            </p:cNvSpPr>
            <p:nvPr/>
          </p:nvSpPr>
          <p:spPr bwMode="auto">
            <a:xfrm>
              <a:off x="4272" y="3504"/>
              <a:ext cx="0" cy="28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5998" name="Line 14"/>
            <p:cNvSpPr>
              <a:spLocks noChangeShapeType="1"/>
            </p:cNvSpPr>
            <p:nvPr/>
          </p:nvSpPr>
          <p:spPr bwMode="auto">
            <a:xfrm flipV="1">
              <a:off x="3168" y="1536"/>
              <a:ext cx="0" cy="2256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5999" name="Line 15"/>
            <p:cNvSpPr>
              <a:spLocks noChangeShapeType="1"/>
            </p:cNvSpPr>
            <p:nvPr/>
          </p:nvSpPr>
          <p:spPr bwMode="auto">
            <a:xfrm rot="-5400000">
              <a:off x="3720" y="984"/>
              <a:ext cx="0" cy="1104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6000" name="Line 16"/>
            <p:cNvSpPr>
              <a:spLocks noChangeShapeType="1"/>
            </p:cNvSpPr>
            <p:nvPr/>
          </p:nvSpPr>
          <p:spPr bwMode="auto">
            <a:xfrm rot="5400000" flipH="1">
              <a:off x="3720" y="3240"/>
              <a:ext cx="0" cy="1104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non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6001" name="Line 17"/>
            <p:cNvSpPr>
              <a:spLocks noChangeShapeType="1"/>
            </p:cNvSpPr>
            <p:nvPr/>
          </p:nvSpPr>
          <p:spPr bwMode="auto">
            <a:xfrm rot="-5400000">
              <a:off x="5184" y="1728"/>
              <a:ext cx="0" cy="576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6002" name="Text Box 18"/>
            <p:cNvSpPr txBox="1">
              <a:spLocks noChangeArrowheads="1"/>
            </p:cNvSpPr>
            <p:nvPr/>
          </p:nvSpPr>
          <p:spPr bwMode="auto">
            <a:xfrm>
              <a:off x="4812" y="1824"/>
              <a:ext cx="660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false</a:t>
              </a:r>
            </a:p>
          </p:txBody>
        </p:sp>
        <p:sp>
          <p:nvSpPr>
            <p:cNvPr id="426003" name="Text Box 19"/>
            <p:cNvSpPr txBox="1">
              <a:spLocks noChangeArrowheads="1"/>
            </p:cNvSpPr>
            <p:nvPr/>
          </p:nvSpPr>
          <p:spPr bwMode="auto">
            <a:xfrm>
              <a:off x="4226" y="2217"/>
              <a:ext cx="574" cy="23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182562" tIns="46038" rIns="182562" bIns="46038">
              <a:prstTxWarp prst="textNoShape">
                <a:avLst/>
              </a:prstTxWarp>
              <a:spAutoFit/>
            </a:bodyPr>
            <a:lstStyle/>
            <a:p>
              <a:r>
                <a:rPr lang="en-US" sz="1800" b="1">
                  <a:solidFill>
                    <a:srgbClr val="FF3300"/>
                  </a:solidFill>
                  <a:latin typeface="Courier New" pitchFamily="1" charset="0"/>
                </a:rPr>
                <a:t>true</a:t>
              </a:r>
            </a:p>
          </p:txBody>
        </p:sp>
        <p:sp>
          <p:nvSpPr>
            <p:cNvPr id="426004" name="Line 20"/>
            <p:cNvSpPr>
              <a:spLocks noChangeShapeType="1"/>
            </p:cNvSpPr>
            <p:nvPr/>
          </p:nvSpPr>
          <p:spPr bwMode="auto">
            <a:xfrm>
              <a:off x="4272" y="864"/>
              <a:ext cx="0" cy="288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 type="triangle" w="med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9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5986" grpId="0" build="p" autoUpdateAnimBg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“Exercising the alg”:  for and while</a:t>
            </a:r>
          </a:p>
        </p:txBody>
      </p:sp>
      <p:sp>
        <p:nvSpPr>
          <p:cNvPr id="340996" name="Text Box 4"/>
          <p:cNvSpPr txBox="1">
            <a:spLocks noChangeArrowheads="1"/>
          </p:cNvSpPr>
          <p:nvPr/>
        </p:nvSpPr>
        <p:spPr bwMode="auto">
          <a:xfrm>
            <a:off x="609600" y="1447800"/>
            <a:ext cx="3505200" cy="13366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>
                <a:latin typeface="Courier New" pitchFamily="1" charset="0"/>
              </a:rPr>
              <a:t>for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j 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1 </a:t>
            </a:r>
            <a:r>
              <a:rPr lang="en-US" sz="2000" b="1">
                <a:latin typeface="Courier New" pitchFamily="1" charset="0"/>
                <a:sym typeface="Wingdings" pitchFamily="1" charset="2"/>
              </a:rPr>
              <a:t>to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4 </a:t>
            </a:r>
            <a:r>
              <a:rPr lang="en-US" sz="2000" b="1">
                <a:latin typeface="Courier New" pitchFamily="1" charset="0"/>
                <a:sym typeface="Wingdings" pitchFamily="1" charset="2"/>
              </a:rPr>
              <a:t>do</a:t>
            </a:r>
            <a:endParaRPr lang="en-US" sz="2000" b="1">
              <a:latin typeface="Courier New" pitchFamily="1" charset="0"/>
            </a:endParaRPr>
          </a:p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 </a:t>
            </a:r>
            <a:r>
              <a:rPr lang="en-US" sz="2000" b="1">
                <a:latin typeface="Courier New" pitchFamily="1" charset="0"/>
              </a:rPr>
              <a:t>print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2*j;</a:t>
            </a:r>
          </a:p>
          <a:p>
            <a:pPr algn="l"/>
            <a:r>
              <a:rPr lang="en-US" sz="2000" b="1">
                <a:latin typeface="Courier New" pitchFamily="1" charset="0"/>
              </a:rPr>
              <a:t>endfor</a:t>
            </a:r>
          </a:p>
          <a:p>
            <a:pPr algn="l"/>
            <a:r>
              <a:rPr lang="en-US" sz="2000" b="1">
                <a:latin typeface="Courier New" pitchFamily="1" charset="0"/>
              </a:rPr>
              <a:t>print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“--- Done ---”</a:t>
            </a:r>
            <a:endParaRPr lang="en-US" sz="1800" b="1">
              <a:solidFill>
                <a:srgbClr val="FF3300"/>
              </a:solidFill>
              <a:latin typeface="Courier New" pitchFamily="1" charset="0"/>
            </a:endParaRPr>
          </a:p>
        </p:txBody>
      </p:sp>
      <p:sp>
        <p:nvSpPr>
          <p:cNvPr id="340997" name="Text Box 5"/>
          <p:cNvSpPr txBox="1">
            <a:spLocks noChangeArrowheads="1"/>
          </p:cNvSpPr>
          <p:nvPr/>
        </p:nvSpPr>
        <p:spPr bwMode="auto">
          <a:xfrm>
            <a:off x="609600" y="3235325"/>
            <a:ext cx="2362200" cy="1946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Output: 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2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4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6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8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--- Done ---</a:t>
            </a:r>
            <a:endParaRPr lang="en-US" sz="1800" b="1">
              <a:solidFill>
                <a:srgbClr val="000099"/>
              </a:solidFill>
              <a:latin typeface="Courier New" pitchFamily="1" charset="0"/>
            </a:endParaRPr>
          </a:p>
        </p:txBody>
      </p:sp>
      <p:sp>
        <p:nvSpPr>
          <p:cNvPr id="340999" name="Text Box 7"/>
          <p:cNvSpPr txBox="1">
            <a:spLocks noChangeArrowheads="1"/>
          </p:cNvSpPr>
          <p:nvPr/>
        </p:nvSpPr>
        <p:spPr bwMode="auto">
          <a:xfrm>
            <a:off x="4572000" y="1447800"/>
            <a:ext cx="3505200" cy="1946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j 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1;</a:t>
            </a:r>
            <a:endParaRPr lang="en-US" sz="2000" b="1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2000" b="1">
                <a:latin typeface="Courier New" pitchFamily="1" charset="0"/>
              </a:rPr>
              <a:t>while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(j 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&lt;= 4) </a:t>
            </a:r>
            <a:r>
              <a:rPr lang="en-US" sz="2000" b="1">
                <a:latin typeface="Courier New" pitchFamily="1" charset="0"/>
                <a:sym typeface="Wingdings" pitchFamily="1" charset="2"/>
              </a:rPr>
              <a:t>do</a:t>
            </a:r>
            <a:endParaRPr lang="en-US" sz="2000" b="1">
              <a:latin typeface="Courier New" pitchFamily="1" charset="0"/>
            </a:endParaRPr>
          </a:p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 </a:t>
            </a:r>
            <a:r>
              <a:rPr lang="en-US" sz="2000" b="1">
                <a:latin typeface="Courier New" pitchFamily="1" charset="0"/>
              </a:rPr>
              <a:t>print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2*j;</a:t>
            </a:r>
          </a:p>
          <a:p>
            <a:pPr algn="l"/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 j 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j + 1;</a:t>
            </a:r>
            <a:endParaRPr lang="en-US" sz="2000" b="1">
              <a:solidFill>
                <a:srgbClr val="FF3300"/>
              </a:solidFill>
              <a:latin typeface="Courier New" pitchFamily="1" charset="0"/>
            </a:endParaRPr>
          </a:p>
          <a:p>
            <a:pPr algn="l"/>
            <a:r>
              <a:rPr lang="en-US" sz="2000" b="1">
                <a:latin typeface="Courier New" pitchFamily="1" charset="0"/>
              </a:rPr>
              <a:t>endwhile</a:t>
            </a:r>
          </a:p>
          <a:p>
            <a:pPr algn="l"/>
            <a:r>
              <a:rPr lang="en-US" sz="2000" b="1">
                <a:latin typeface="Courier New" pitchFamily="1" charset="0"/>
              </a:rPr>
              <a:t>print</a:t>
            </a:r>
            <a:r>
              <a:rPr lang="en-US" sz="2000" b="1">
                <a:solidFill>
                  <a:srgbClr val="FF3300"/>
                </a:solidFill>
                <a:latin typeface="Courier New" pitchFamily="1" charset="0"/>
              </a:rPr>
              <a:t> “--- Done ---”</a:t>
            </a:r>
            <a:endParaRPr lang="en-US" sz="1800" b="1">
              <a:solidFill>
                <a:srgbClr val="FF3300"/>
              </a:solidFill>
              <a:latin typeface="Courier New" pitchFamily="1" charset="0"/>
            </a:endParaRPr>
          </a:p>
        </p:txBody>
      </p:sp>
      <p:sp>
        <p:nvSpPr>
          <p:cNvPr id="341000" name="Text Box 8"/>
          <p:cNvSpPr txBox="1">
            <a:spLocks noChangeArrowheads="1"/>
          </p:cNvSpPr>
          <p:nvPr/>
        </p:nvSpPr>
        <p:spPr bwMode="auto">
          <a:xfrm>
            <a:off x="4572000" y="3886200"/>
            <a:ext cx="2362200" cy="19462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Output: 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2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4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6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  8</a:t>
            </a:r>
          </a:p>
          <a:p>
            <a:pPr algn="l"/>
            <a:r>
              <a:rPr lang="en-US" sz="2000" b="1">
                <a:solidFill>
                  <a:srgbClr val="000099"/>
                </a:solidFill>
                <a:latin typeface="Courier New" pitchFamily="1" charset="0"/>
              </a:rPr>
              <a:t>--- Done ---</a:t>
            </a:r>
            <a:endParaRPr lang="en-US" sz="1800" b="1">
              <a:solidFill>
                <a:srgbClr val="000099"/>
              </a:solidFill>
              <a:latin typeface="Courier New" pitchFamily="1" charset="0"/>
            </a:endParaRPr>
          </a:p>
        </p:txBody>
      </p:sp>
      <p:sp>
        <p:nvSpPr>
          <p:cNvPr id="341001" name="Line 9"/>
          <p:cNvSpPr>
            <a:spLocks noChangeShapeType="1"/>
          </p:cNvSpPr>
          <p:nvPr/>
        </p:nvSpPr>
        <p:spPr bwMode="auto">
          <a:xfrm>
            <a:off x="609600" y="3581400"/>
            <a:ext cx="23622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1002" name="Line 10"/>
          <p:cNvSpPr>
            <a:spLocks noChangeShapeType="1"/>
          </p:cNvSpPr>
          <p:nvPr/>
        </p:nvSpPr>
        <p:spPr bwMode="auto">
          <a:xfrm>
            <a:off x="4572000" y="4267200"/>
            <a:ext cx="23622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524000"/>
            <a:ext cx="7772400" cy="4724400"/>
          </a:xfrm>
          <a:noFill/>
          <a:ln w="25400">
            <a:solidFill>
              <a:srgbClr val="0000FF"/>
            </a:solidFill>
          </a:ln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  <a:buFont typeface="Wingding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1: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Set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the value of </a:t>
            </a:r>
            <a:r>
              <a:rPr lang="en-GB" sz="1600" i="1">
                <a:solidFill>
                  <a:srgbClr val="FF0000"/>
                </a:solidFill>
              </a:rPr>
              <a:t>carry</a:t>
            </a:r>
            <a:r>
              <a:rPr lang="en-GB" sz="1600">
                <a:solidFill>
                  <a:srgbClr val="FF0000"/>
                </a:solidFill>
              </a:rPr>
              <a:t> to 0</a:t>
            </a:r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2: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Set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the value of </a:t>
            </a:r>
            <a:r>
              <a:rPr lang="en-GB" sz="1600" i="1">
                <a:solidFill>
                  <a:srgbClr val="FF0000"/>
                </a:solidFill>
              </a:rPr>
              <a:t>i</a:t>
            </a:r>
            <a:r>
              <a:rPr lang="en-GB" sz="1600">
                <a:solidFill>
                  <a:srgbClr val="FF0000"/>
                </a:solidFill>
              </a:rPr>
              <a:t> to 0.</a:t>
            </a:r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3: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While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the value of </a:t>
            </a:r>
            <a:r>
              <a:rPr lang="en-GB" sz="1600" i="1">
                <a:solidFill>
                  <a:srgbClr val="FF0000"/>
                </a:solidFill>
              </a:rPr>
              <a:t>i</a:t>
            </a:r>
            <a:r>
              <a:rPr lang="en-GB" sz="1600">
                <a:solidFill>
                  <a:srgbClr val="FF0000"/>
                </a:solidFill>
              </a:rPr>
              <a:t> is less than or equal to (</a:t>
            </a:r>
            <a:r>
              <a:rPr lang="en-GB" sz="1600" i="1">
                <a:solidFill>
                  <a:srgbClr val="FF0000"/>
                </a:solidFill>
              </a:rPr>
              <a:t>m</a:t>
            </a:r>
            <a:r>
              <a:rPr lang="en-GB" sz="1800">
                <a:solidFill>
                  <a:srgbClr val="FF0000"/>
                </a:solidFill>
              </a:rPr>
              <a:t> – </a:t>
            </a:r>
            <a:r>
              <a:rPr lang="en-GB" sz="1600">
                <a:solidFill>
                  <a:srgbClr val="FF0000"/>
                </a:solidFill>
              </a:rPr>
              <a:t>1),</a:t>
            </a:r>
            <a:r>
              <a:rPr lang="en-GB" sz="1600">
                <a:solidFill>
                  <a:srgbClr val="0000FF"/>
                </a:solidFill>
              </a:rPr>
              <a:t>  </a:t>
            </a:r>
            <a:r>
              <a:rPr lang="en-GB" sz="1600">
                <a:solidFill>
                  <a:schemeClr val="tx1"/>
                </a:solidFill>
              </a:rPr>
              <a:t>repeat</a:t>
            </a:r>
            <a:r>
              <a:rPr lang="en-GB" sz="1600">
                <a:solidFill>
                  <a:srgbClr val="0000FF"/>
                </a:solidFill>
              </a:rPr>
              <a:t>  </a:t>
            </a:r>
            <a:r>
              <a:rPr lang="en-GB" sz="1600">
                <a:solidFill>
                  <a:srgbClr val="FF0000"/>
                </a:solidFill>
              </a:rPr>
              <a:t>steps 4 through 6</a:t>
            </a:r>
          </a:p>
          <a:p>
            <a:pPr lvl="1">
              <a:lnSpc>
                <a:spcPct val="110000"/>
              </a:lnSpc>
              <a:buFont typeface="Monotype Sort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4: Add </a:t>
            </a:r>
            <a:r>
              <a:rPr lang="en-GB" sz="1600" i="1">
                <a:solidFill>
                  <a:srgbClr val="FF0000"/>
                </a:solidFill>
              </a:rPr>
              <a:t>a</a:t>
            </a:r>
            <a:r>
              <a:rPr lang="en-GB" sz="1600" i="1" baseline="-25000">
                <a:solidFill>
                  <a:srgbClr val="FF0000"/>
                </a:solidFill>
              </a:rPr>
              <a:t>i</a:t>
            </a:r>
            <a:r>
              <a:rPr lang="en-GB" sz="1600">
                <a:solidFill>
                  <a:srgbClr val="FF0000"/>
                </a:solidFill>
              </a:rPr>
              <a:t> and </a:t>
            </a:r>
            <a:r>
              <a:rPr lang="en-GB" sz="1600" i="1">
                <a:solidFill>
                  <a:srgbClr val="FF0000"/>
                </a:solidFill>
              </a:rPr>
              <a:t>b</a:t>
            </a:r>
            <a:r>
              <a:rPr lang="en-GB" sz="1600" i="1" baseline="-25000">
                <a:solidFill>
                  <a:srgbClr val="FF0000"/>
                </a:solidFill>
              </a:rPr>
              <a:t>i</a:t>
            </a:r>
            <a:r>
              <a:rPr lang="en-GB" sz="1600">
                <a:solidFill>
                  <a:srgbClr val="FF0000"/>
                </a:solidFill>
              </a:rPr>
              <a:t> to the current value of </a:t>
            </a:r>
            <a:r>
              <a:rPr lang="en-GB" sz="1600" i="1">
                <a:solidFill>
                  <a:srgbClr val="FF0000"/>
                </a:solidFill>
              </a:rPr>
              <a:t>carry</a:t>
            </a:r>
            <a:r>
              <a:rPr lang="en-GB" sz="1600">
                <a:solidFill>
                  <a:srgbClr val="FF0000"/>
                </a:solidFill>
              </a:rPr>
              <a:t>, to get </a:t>
            </a:r>
            <a:r>
              <a:rPr lang="en-GB" sz="1600" i="1">
                <a:solidFill>
                  <a:srgbClr val="FF0000"/>
                </a:solidFill>
              </a:rPr>
              <a:t>x</a:t>
            </a:r>
            <a:endParaRPr lang="en-GB" sz="1600">
              <a:solidFill>
                <a:srgbClr val="FF0000"/>
              </a:solidFill>
            </a:endParaRPr>
          </a:p>
          <a:p>
            <a:pPr lvl="1">
              <a:lnSpc>
                <a:spcPct val="110000"/>
              </a:lnSpc>
              <a:buFont typeface="Monotype Sort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5: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If</a:t>
            </a:r>
            <a:r>
              <a:rPr lang="en-GB" sz="1600">
                <a:solidFill>
                  <a:srgbClr val="0000FF"/>
                </a:solidFill>
              </a:rPr>
              <a:t>  </a:t>
            </a:r>
            <a:r>
              <a:rPr lang="en-GB" sz="1600" i="1">
                <a:solidFill>
                  <a:srgbClr val="FF0000"/>
                </a:solidFill>
              </a:rPr>
              <a:t>x</a:t>
            </a:r>
            <a:r>
              <a:rPr lang="en-GB" sz="1600" baseline="-25000">
                <a:solidFill>
                  <a:srgbClr val="FF0000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&lt; 10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then</a:t>
            </a:r>
            <a:r>
              <a:rPr lang="en-GB" sz="1600">
                <a:solidFill>
                  <a:srgbClr val="0000FF"/>
                </a:solidFill>
              </a:rPr>
              <a:t> </a:t>
            </a:r>
          </a:p>
          <a:p>
            <a:pPr lvl="1">
              <a:lnSpc>
                <a:spcPct val="110000"/>
              </a:lnSpc>
              <a:buFont typeface="Monotype Sorts" pitchFamily="1" charset="2"/>
              <a:buNone/>
            </a:pPr>
            <a:r>
              <a:rPr lang="en-GB" sz="1600">
                <a:solidFill>
                  <a:srgbClr val="0000FF"/>
                </a:solidFill>
              </a:rPr>
              <a:t>                  </a:t>
            </a:r>
            <a:r>
              <a:rPr lang="en-GB" sz="1600">
                <a:solidFill>
                  <a:schemeClr val="tx1"/>
                </a:solidFill>
              </a:rPr>
              <a:t>Let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 i="1">
                <a:solidFill>
                  <a:srgbClr val="FF0000"/>
                </a:solidFill>
              </a:rPr>
              <a:t>c</a:t>
            </a:r>
            <a:r>
              <a:rPr lang="en-GB" sz="1600" i="1" baseline="-25000">
                <a:solidFill>
                  <a:srgbClr val="FF0000"/>
                </a:solidFill>
              </a:rPr>
              <a:t>i</a:t>
            </a:r>
            <a:r>
              <a:rPr lang="en-GB" sz="1600" baseline="-25000">
                <a:solidFill>
                  <a:srgbClr val="FF0000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= </a:t>
            </a:r>
            <a:r>
              <a:rPr lang="en-GB" sz="1600" i="1">
                <a:solidFill>
                  <a:srgbClr val="FF0000"/>
                </a:solidFill>
              </a:rPr>
              <a:t>x</a:t>
            </a:r>
            <a:r>
              <a:rPr lang="en-GB" sz="1600">
                <a:solidFill>
                  <a:srgbClr val="FF0000"/>
                </a:solidFill>
              </a:rPr>
              <a:t>,  and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reset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 i="1">
                <a:solidFill>
                  <a:srgbClr val="FF0000"/>
                </a:solidFill>
              </a:rPr>
              <a:t>carry</a:t>
            </a:r>
            <a:r>
              <a:rPr lang="en-GB" sz="1600">
                <a:solidFill>
                  <a:srgbClr val="FF0000"/>
                </a:solidFill>
              </a:rPr>
              <a:t> to 0.</a:t>
            </a:r>
          </a:p>
          <a:p>
            <a:pPr lvl="1">
              <a:lnSpc>
                <a:spcPct val="110000"/>
              </a:lnSpc>
              <a:buFont typeface="Monotype Sorts" pitchFamily="1" charset="2"/>
              <a:buNone/>
            </a:pPr>
            <a:r>
              <a:rPr lang="en-GB" sz="1600">
                <a:solidFill>
                  <a:srgbClr val="0000FF"/>
                </a:solidFill>
              </a:rPr>
              <a:t>             </a:t>
            </a:r>
            <a:r>
              <a:rPr lang="en-GB" sz="1600">
                <a:solidFill>
                  <a:schemeClr val="tx1"/>
                </a:solidFill>
              </a:rPr>
              <a:t>else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(* namely, in this case </a:t>
            </a:r>
            <a:r>
              <a:rPr lang="en-GB" sz="1600" i="1">
                <a:solidFill>
                  <a:srgbClr val="FF0000"/>
                </a:solidFill>
              </a:rPr>
              <a:t>x</a:t>
            </a:r>
            <a:r>
              <a:rPr lang="en-GB" sz="1600">
                <a:solidFill>
                  <a:srgbClr val="FF0000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  <a:sym typeface="Symbol" pitchFamily="1" charset="2"/>
              </a:rPr>
              <a:t></a:t>
            </a:r>
            <a:r>
              <a:rPr lang="en-GB" sz="1600">
                <a:solidFill>
                  <a:srgbClr val="FF0000"/>
                </a:solidFill>
              </a:rPr>
              <a:t> 10 *)</a:t>
            </a:r>
          </a:p>
          <a:p>
            <a:pPr lvl="1">
              <a:lnSpc>
                <a:spcPct val="110000"/>
              </a:lnSpc>
              <a:buFont typeface="Monotype Sorts" pitchFamily="1" charset="2"/>
              <a:buNone/>
            </a:pPr>
            <a:r>
              <a:rPr lang="en-GB" sz="1600">
                <a:solidFill>
                  <a:srgbClr val="0000FF"/>
                </a:solidFill>
              </a:rPr>
              <a:t>                  </a:t>
            </a:r>
            <a:r>
              <a:rPr lang="en-GB" sz="1600">
                <a:solidFill>
                  <a:schemeClr val="tx1"/>
                </a:solidFill>
              </a:rPr>
              <a:t>Let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 i="1">
                <a:solidFill>
                  <a:srgbClr val="FF0000"/>
                </a:solidFill>
              </a:rPr>
              <a:t>c</a:t>
            </a:r>
            <a:r>
              <a:rPr lang="en-GB" sz="1600" i="1" baseline="-25000">
                <a:solidFill>
                  <a:srgbClr val="FF0000"/>
                </a:solidFill>
              </a:rPr>
              <a:t>i</a:t>
            </a:r>
            <a:r>
              <a:rPr lang="en-GB" sz="1600" baseline="-25000">
                <a:solidFill>
                  <a:srgbClr val="FF0000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= </a:t>
            </a:r>
            <a:r>
              <a:rPr lang="en-GB" sz="1600" i="1">
                <a:solidFill>
                  <a:srgbClr val="FF0000"/>
                </a:solidFill>
              </a:rPr>
              <a:t>x</a:t>
            </a:r>
            <a:r>
              <a:rPr lang="en-GB" sz="1600">
                <a:solidFill>
                  <a:srgbClr val="FF0000"/>
                </a:solidFill>
              </a:rPr>
              <a:t> – 10 and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reset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 i="1">
                <a:solidFill>
                  <a:srgbClr val="FF0000"/>
                </a:solidFill>
              </a:rPr>
              <a:t>carry</a:t>
            </a:r>
            <a:r>
              <a:rPr lang="en-GB" sz="1600">
                <a:solidFill>
                  <a:srgbClr val="FF0000"/>
                </a:solidFill>
              </a:rPr>
              <a:t> to 1.</a:t>
            </a:r>
          </a:p>
          <a:p>
            <a:pPr lvl="1">
              <a:lnSpc>
                <a:spcPct val="110000"/>
              </a:lnSpc>
              <a:buFont typeface="Monotype Sort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6: Increase the value of </a:t>
            </a:r>
            <a:r>
              <a:rPr lang="en-GB" sz="1600" i="1">
                <a:solidFill>
                  <a:srgbClr val="FF0000"/>
                </a:solidFill>
              </a:rPr>
              <a:t>i</a:t>
            </a:r>
            <a:r>
              <a:rPr lang="en-GB" sz="1600">
                <a:solidFill>
                  <a:srgbClr val="FF0000"/>
                </a:solidFill>
              </a:rPr>
              <a:t> by 1.</a:t>
            </a:r>
          </a:p>
          <a:p>
            <a:pPr>
              <a:lnSpc>
                <a:spcPct val="110000"/>
              </a:lnSpc>
              <a:buFont typeface="Wingding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7: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Set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 i="1">
                <a:solidFill>
                  <a:srgbClr val="FF0000"/>
                </a:solidFill>
              </a:rPr>
              <a:t>c</a:t>
            </a:r>
            <a:r>
              <a:rPr lang="en-GB" sz="1600" i="1" baseline="-25000">
                <a:solidFill>
                  <a:srgbClr val="FF0000"/>
                </a:solidFill>
              </a:rPr>
              <a:t>m</a:t>
            </a:r>
            <a:r>
              <a:rPr lang="en-GB" sz="1600" baseline="-25000">
                <a:solidFill>
                  <a:srgbClr val="FF0000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to  the value of </a:t>
            </a:r>
            <a:r>
              <a:rPr lang="en-GB" sz="1600" i="1">
                <a:solidFill>
                  <a:srgbClr val="FF0000"/>
                </a:solidFill>
              </a:rPr>
              <a:t>carry</a:t>
            </a:r>
            <a:r>
              <a:rPr lang="en-GB" sz="1600">
                <a:solidFill>
                  <a:srgbClr val="FF0000"/>
                </a:solidFill>
              </a:rPr>
              <a:t>.</a:t>
            </a:r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8: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Print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rgbClr val="FF0000"/>
                </a:solidFill>
              </a:rPr>
              <a:t>the final answer </a:t>
            </a:r>
            <a:r>
              <a:rPr lang="en-GB" sz="1600" i="1">
                <a:solidFill>
                  <a:srgbClr val="FF0000"/>
                </a:solidFill>
              </a:rPr>
              <a:t>c</a:t>
            </a:r>
            <a:r>
              <a:rPr lang="en-GB" sz="1600" i="1" baseline="-25000">
                <a:solidFill>
                  <a:srgbClr val="FF0000"/>
                </a:solidFill>
              </a:rPr>
              <a:t>m</a:t>
            </a:r>
            <a:r>
              <a:rPr lang="en-GB" sz="1600">
                <a:solidFill>
                  <a:srgbClr val="FF0000"/>
                </a:solidFill>
              </a:rPr>
              <a:t>, </a:t>
            </a:r>
            <a:r>
              <a:rPr lang="en-GB" sz="1600" i="1">
                <a:solidFill>
                  <a:srgbClr val="FF0000"/>
                </a:solidFill>
              </a:rPr>
              <a:t>c</a:t>
            </a:r>
            <a:r>
              <a:rPr lang="en-GB" sz="1600" i="1" baseline="-25000">
                <a:solidFill>
                  <a:srgbClr val="FF0000"/>
                </a:solidFill>
              </a:rPr>
              <a:t>m</a:t>
            </a:r>
            <a:r>
              <a:rPr lang="en-GB" sz="1600" baseline="-25000">
                <a:solidFill>
                  <a:srgbClr val="FF0000"/>
                </a:solidFill>
              </a:rPr>
              <a:t>-1</a:t>
            </a:r>
            <a:r>
              <a:rPr lang="en-GB" sz="1600">
                <a:solidFill>
                  <a:srgbClr val="FF0000"/>
                </a:solidFill>
              </a:rPr>
              <a:t>, …., </a:t>
            </a:r>
            <a:r>
              <a:rPr lang="en-GB" sz="1600" i="1">
                <a:solidFill>
                  <a:srgbClr val="FF0000"/>
                </a:solidFill>
              </a:rPr>
              <a:t>c</a:t>
            </a:r>
            <a:r>
              <a:rPr lang="en-GB" sz="1600" baseline="-25000">
                <a:solidFill>
                  <a:srgbClr val="FF0000"/>
                </a:solidFill>
              </a:rPr>
              <a:t>0</a:t>
            </a:r>
          </a:p>
          <a:p>
            <a:pPr>
              <a:lnSpc>
                <a:spcPct val="110000"/>
              </a:lnSpc>
              <a:buClr>
                <a:schemeClr val="tx1"/>
              </a:buClr>
              <a:buFont typeface="Wingdings" pitchFamily="1" charset="2"/>
              <a:buNone/>
            </a:pPr>
            <a:r>
              <a:rPr lang="en-GB" sz="1600">
                <a:solidFill>
                  <a:srgbClr val="FF0000"/>
                </a:solidFill>
              </a:rPr>
              <a:t>Step 9:</a:t>
            </a:r>
            <a:r>
              <a:rPr lang="en-GB" sz="1600">
                <a:solidFill>
                  <a:srgbClr val="0000FF"/>
                </a:solidFill>
              </a:rPr>
              <a:t> </a:t>
            </a:r>
            <a:r>
              <a:rPr lang="en-GB" sz="1600">
                <a:solidFill>
                  <a:schemeClr val="tx1"/>
                </a:solidFill>
              </a:rPr>
              <a:t>Stop</a:t>
            </a:r>
            <a:r>
              <a:rPr lang="en-GB" sz="160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517123" name="Rectangle 3"/>
          <p:cNvSpPr>
            <a:spLocks noGrp="1" noChangeArrowheads="1"/>
          </p:cNvSpPr>
          <p:nvPr>
            <p:ph type="title"/>
          </p:nvPr>
        </p:nvSpPr>
        <p:spPr>
          <a:xfrm>
            <a:off x="414338" y="152400"/>
            <a:ext cx="7815262" cy="685800"/>
          </a:xfrm>
        </p:spPr>
        <p:txBody>
          <a:bodyPr/>
          <a:lstStyle/>
          <a:p>
            <a:r>
              <a:rPr lang="en-US"/>
              <a:t>Recall: Algorithm for summing A &amp; B</a:t>
            </a:r>
          </a:p>
        </p:txBody>
      </p:sp>
      <p:sp>
        <p:nvSpPr>
          <p:cNvPr id="517124" name="Text Box 4"/>
          <p:cNvSpPr txBox="1">
            <a:spLocks noChangeArrowheads="1"/>
          </p:cNvSpPr>
          <p:nvPr/>
        </p:nvSpPr>
        <p:spPr bwMode="auto">
          <a:xfrm>
            <a:off x="685800" y="1041400"/>
            <a:ext cx="4724400" cy="48260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 </a:t>
            </a:r>
            <a:r>
              <a:rPr lang="en-US" b="1">
                <a:solidFill>
                  <a:srgbClr val="FF0000"/>
                </a:solidFill>
              </a:rPr>
              <a:t>Addition Algorithm for C = A + B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Algorithm: A = B + C (in pseudo-code)</a:t>
            </a:r>
          </a:p>
        </p:txBody>
      </p:sp>
      <p:sp>
        <p:nvSpPr>
          <p:cNvPr id="5888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219200"/>
            <a:ext cx="7620000" cy="5334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  <a:buFont typeface="Wingdings" pitchFamily="1" charset="2"/>
              <a:buNone/>
            </a:pPr>
            <a:r>
              <a:rPr lang="en-GB" sz="1800"/>
              <a:t>Can re-write the C=A+B algorithm</a:t>
            </a:r>
            <a:r>
              <a:rPr lang="en-GB" sz="1800" i="1">
                <a:solidFill>
                  <a:srgbClr val="FF0000"/>
                </a:solidFill>
              </a:rPr>
              <a:t> concisely</a:t>
            </a:r>
            <a:r>
              <a:rPr lang="en-GB" sz="1800"/>
              <a:t> as follows:</a:t>
            </a:r>
            <a:endParaRPr lang="en-GB" sz="1600">
              <a:latin typeface="Courier New" pitchFamily="1" charset="0"/>
            </a:endParaRPr>
          </a:p>
        </p:txBody>
      </p:sp>
      <p:sp>
        <p:nvSpPr>
          <p:cNvPr id="58880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762000" y="1752600"/>
            <a:ext cx="7924800" cy="4343400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1800" u="sng">
                <a:solidFill>
                  <a:srgbClr val="FF3300"/>
                </a:solidFill>
                <a:latin typeface="Courier New" pitchFamily="1" charset="0"/>
              </a:rPr>
              <a:t>Alg. to Compute C = A + B;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 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(* sum two m-bit integers *)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1.  carry 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 0;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2.  i 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0;</a:t>
            </a:r>
            <a:endParaRPr lang="en-GB" sz="1800">
              <a:solidFill>
                <a:srgbClr val="FF3300"/>
              </a:solidFill>
              <a:latin typeface="Courier New" pitchFamily="1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3.</a:t>
            </a:r>
            <a:r>
              <a:rPr lang="en-GB" sz="1800">
                <a:solidFill>
                  <a:schemeClr val="tx1"/>
                </a:solidFill>
                <a:latin typeface="Courier New" pitchFamily="1" charset="0"/>
              </a:rPr>
              <a:t>  while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 (i 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&lt; m) </a:t>
            </a:r>
            <a:r>
              <a:rPr lang="en-GB" sz="180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do</a:t>
            </a:r>
            <a:endParaRPr lang="en-GB" sz="1800">
              <a:solidFill>
                <a:schemeClr val="tx1"/>
              </a:solidFill>
              <a:latin typeface="Courier New" pitchFamily="1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4.    x 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a[i] + b[i] + carry;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5.    </a:t>
            </a:r>
            <a:r>
              <a:rPr lang="en-GB" sz="1800">
                <a:solidFill>
                  <a:schemeClr val="tx1"/>
                </a:solidFill>
                <a:latin typeface="Courier New" pitchFamily="1" charset="0"/>
              </a:rPr>
              <a:t>if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 (x 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&lt; 10) </a:t>
            </a:r>
            <a:endParaRPr lang="en-GB" sz="1800">
              <a:solidFill>
                <a:srgbClr val="FF3300"/>
              </a:solidFill>
              <a:latin typeface="Courier New" pitchFamily="1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6.      </a:t>
            </a:r>
            <a:r>
              <a:rPr lang="en-GB" sz="1800">
                <a:solidFill>
                  <a:schemeClr val="tx1"/>
                </a:solidFill>
                <a:latin typeface="Courier New" pitchFamily="1" charset="0"/>
              </a:rPr>
              <a:t>then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 { c[i] 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x;  carry  0; 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} 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7.      </a:t>
            </a:r>
            <a:r>
              <a:rPr lang="en-GB" sz="1800">
                <a:solidFill>
                  <a:schemeClr val="tx1"/>
                </a:solidFill>
                <a:latin typeface="Courier New" pitchFamily="1" charset="0"/>
              </a:rPr>
              <a:t>else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 { c[i] 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x - 10;  carry  1; 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}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8.    </a:t>
            </a:r>
            <a:r>
              <a:rPr lang="en-GB" sz="1800">
                <a:solidFill>
                  <a:schemeClr val="tx1"/>
                </a:solidFill>
                <a:latin typeface="Courier New" pitchFamily="1" charset="0"/>
              </a:rPr>
              <a:t>endif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9.    i 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i + 1;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 typeface="Wingdings" pitchFamily="1" charset="2"/>
              <a:buNone/>
            </a:pP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10. </a:t>
            </a:r>
            <a:r>
              <a:rPr lang="en-GB" sz="1800">
                <a:solidFill>
                  <a:schemeClr val="tx1"/>
                </a:solidFill>
                <a:latin typeface="Courier New" pitchFamily="1" charset="0"/>
              </a:rPr>
              <a:t>endwhile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 typeface="Wingdings" pitchFamily="1" charset="2"/>
              <a:buNone/>
            </a:pP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11. c[m]</a:t>
            </a:r>
            <a:r>
              <a:rPr lang="en-GB" sz="1800" baseline="-25000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carry;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12. </a:t>
            </a:r>
            <a:r>
              <a:rPr lang="en-GB" sz="1800">
                <a:solidFill>
                  <a:schemeClr val="tx1"/>
                </a:solidFill>
                <a:latin typeface="Courier New" pitchFamily="1" charset="0"/>
              </a:rPr>
              <a:t>print</a:t>
            </a:r>
            <a:r>
              <a:rPr lang="en-GB" sz="1800">
                <a:solidFill>
                  <a:srgbClr val="FF3300"/>
                </a:solidFill>
                <a:latin typeface="Courier New" pitchFamily="1" charset="0"/>
              </a:rPr>
              <a:t> c[m], c[m-1], …., c[0]</a:t>
            </a:r>
            <a:endParaRPr lang="en-US" sz="1800">
              <a:solidFill>
                <a:srgbClr val="FF3300"/>
              </a:solidFill>
              <a:latin typeface="Courier New" pitchFamily="1" charset="0"/>
            </a:endParaRPr>
          </a:p>
        </p:txBody>
      </p:sp>
      <p:sp>
        <p:nvSpPr>
          <p:cNvPr id="588805" name="Rectangle 5"/>
          <p:cNvSpPr>
            <a:spLocks noChangeArrowheads="1"/>
          </p:cNvSpPr>
          <p:nvPr/>
        </p:nvSpPr>
        <p:spPr bwMode="auto">
          <a:xfrm>
            <a:off x="609600" y="1676400"/>
            <a:ext cx="8077200" cy="4572000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Algorithm: A = B + C (in pseudo-code)</a:t>
            </a:r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219200"/>
            <a:ext cx="7620000" cy="533400"/>
          </a:xfrm>
        </p:spPr>
        <p:txBody>
          <a:bodyPr/>
          <a:lstStyle/>
          <a:p>
            <a:pPr>
              <a:lnSpc>
                <a:spcPct val="110000"/>
              </a:lnSpc>
              <a:buClr>
                <a:schemeClr val="tx1"/>
              </a:buClr>
              <a:buFont typeface="Wingdings" pitchFamily="1" charset="2"/>
              <a:buNone/>
            </a:pPr>
            <a:r>
              <a:rPr lang="en-GB" sz="2400"/>
              <a:t>Can re-write the C=A+B algorithm</a:t>
            </a:r>
            <a:r>
              <a:rPr lang="en-GB" sz="2400" i="1">
                <a:solidFill>
                  <a:srgbClr val="FF0000"/>
                </a:solidFill>
              </a:rPr>
              <a:t> concisely</a:t>
            </a:r>
            <a:r>
              <a:rPr lang="en-GB" sz="2400"/>
              <a:t> as follows:</a:t>
            </a:r>
            <a:endParaRPr lang="en-GB" sz="2000">
              <a:latin typeface="Courier New" pitchFamily="1" charset="0"/>
            </a:endParaRPr>
          </a:p>
        </p:txBody>
      </p:sp>
      <p:sp>
        <p:nvSpPr>
          <p:cNvPr id="33178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762000" y="1905000"/>
            <a:ext cx="7924800" cy="4114800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2000" u="sng">
                <a:solidFill>
                  <a:srgbClr val="FF3300"/>
                </a:solidFill>
                <a:latin typeface="Courier New" pitchFamily="1" charset="0"/>
              </a:rPr>
              <a:t>Alg. to Compute C = A + B:</a:t>
            </a:r>
            <a:r>
              <a:rPr lang="en-GB" sz="2000">
                <a:solidFill>
                  <a:srgbClr val="FF3300"/>
                </a:solidFill>
                <a:latin typeface="Courier New" pitchFamily="1" charset="0"/>
              </a:rPr>
              <a:t> 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2000">
                <a:solidFill>
                  <a:srgbClr val="FF3300"/>
                </a:solidFill>
                <a:latin typeface="Courier New" pitchFamily="1" charset="0"/>
              </a:rPr>
              <a:t>(*sum two big numbers*)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2000">
                <a:solidFill>
                  <a:srgbClr val="FF3300"/>
                </a:solidFill>
                <a:latin typeface="Courier New" pitchFamily="1" charset="0"/>
              </a:rPr>
              <a:t>carry </a:t>
            </a:r>
            <a:r>
              <a:rPr lang="en-GB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GB" sz="2000">
                <a:solidFill>
                  <a:srgbClr val="FF3300"/>
                </a:solidFill>
                <a:latin typeface="Courier New" pitchFamily="1" charset="0"/>
              </a:rPr>
              <a:t> 0;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2000">
                <a:solidFill>
                  <a:schemeClr val="tx1"/>
                </a:solidFill>
                <a:latin typeface="Courier New" pitchFamily="1" charset="0"/>
              </a:rPr>
              <a:t>for</a:t>
            </a:r>
            <a:r>
              <a:rPr lang="en-GB" sz="2000">
                <a:solidFill>
                  <a:srgbClr val="FF3300"/>
                </a:solidFill>
                <a:latin typeface="Courier New" pitchFamily="1" charset="0"/>
              </a:rPr>
              <a:t> i </a:t>
            </a:r>
            <a:r>
              <a:rPr lang="en-GB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0 </a:t>
            </a:r>
            <a:r>
              <a:rPr lang="en-GB" sz="200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to</a:t>
            </a:r>
            <a:r>
              <a:rPr lang="en-GB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(m-1) </a:t>
            </a:r>
            <a:r>
              <a:rPr lang="en-GB" sz="200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do</a:t>
            </a:r>
            <a:endParaRPr lang="en-GB" sz="2000">
              <a:solidFill>
                <a:schemeClr val="tx1"/>
              </a:solidFill>
              <a:latin typeface="Courier New" pitchFamily="1" charset="0"/>
            </a:endParaRPr>
          </a:p>
          <a:p>
            <a:pPr lvl="1">
              <a:lnSpc>
                <a:spcPct val="110000"/>
              </a:lnSpc>
              <a:spcBef>
                <a:spcPct val="0"/>
              </a:spcBef>
              <a:buFont typeface="Monotype Sorts" pitchFamily="1" charset="2"/>
              <a:buNone/>
            </a:pPr>
            <a:r>
              <a:rPr lang="en-GB" sz="2000">
                <a:latin typeface="Courier New" pitchFamily="1" charset="0"/>
              </a:rPr>
              <a:t>x </a:t>
            </a:r>
            <a:r>
              <a:rPr lang="en-GB" sz="2000">
                <a:latin typeface="Courier New" pitchFamily="1" charset="0"/>
                <a:sym typeface="Wingdings" pitchFamily="1" charset="2"/>
              </a:rPr>
              <a:t> </a:t>
            </a:r>
            <a:r>
              <a:rPr lang="en-GB" sz="2000">
                <a:latin typeface="Courier New" pitchFamily="1" charset="0"/>
              </a:rPr>
              <a:t>a[i] + b[i] + carry ;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 typeface="Monotype Sorts" pitchFamily="1" charset="2"/>
              <a:buNone/>
            </a:pPr>
            <a:r>
              <a:rPr lang="en-GB" sz="2000">
                <a:solidFill>
                  <a:schemeClr val="tx1"/>
                </a:solidFill>
                <a:latin typeface="Courier New" pitchFamily="1" charset="0"/>
              </a:rPr>
              <a:t>if</a:t>
            </a:r>
            <a:r>
              <a:rPr lang="en-GB" sz="2000">
                <a:latin typeface="Courier New" pitchFamily="1" charset="0"/>
              </a:rPr>
              <a:t> (x &lt; 10)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 typeface="Monotype Sorts" pitchFamily="1" charset="2"/>
              <a:buNone/>
            </a:pPr>
            <a:r>
              <a:rPr lang="en-GB" sz="2000">
                <a:latin typeface="Courier New" pitchFamily="1" charset="0"/>
              </a:rPr>
              <a:t> 	</a:t>
            </a:r>
            <a:r>
              <a:rPr lang="en-GB" sz="2000">
                <a:solidFill>
                  <a:schemeClr val="tx1"/>
                </a:solidFill>
                <a:latin typeface="Courier New" pitchFamily="1" charset="0"/>
              </a:rPr>
              <a:t>then</a:t>
            </a:r>
            <a:r>
              <a:rPr lang="en-GB" sz="2000">
                <a:latin typeface="Courier New" pitchFamily="1" charset="0"/>
              </a:rPr>
              <a:t> ( c[i]</a:t>
            </a:r>
            <a:r>
              <a:rPr lang="en-GB" sz="2000" baseline="-25000">
                <a:latin typeface="Courier New" pitchFamily="1" charset="0"/>
              </a:rPr>
              <a:t> </a:t>
            </a:r>
            <a:r>
              <a:rPr lang="en-GB" sz="2000">
                <a:latin typeface="Courier New" pitchFamily="1" charset="0"/>
                <a:sym typeface="Wingdings" pitchFamily="1" charset="2"/>
              </a:rPr>
              <a:t></a:t>
            </a:r>
            <a:r>
              <a:rPr lang="en-GB" sz="2000">
                <a:latin typeface="Courier New" pitchFamily="1" charset="0"/>
              </a:rPr>
              <a:t> x;  carry </a:t>
            </a:r>
            <a:r>
              <a:rPr lang="en-GB" sz="2000">
                <a:latin typeface="Courier New" pitchFamily="1" charset="0"/>
                <a:sym typeface="Wingdings" pitchFamily="1" charset="2"/>
              </a:rPr>
              <a:t></a:t>
            </a:r>
            <a:r>
              <a:rPr lang="en-GB" sz="2000">
                <a:latin typeface="Courier New" pitchFamily="1" charset="0"/>
              </a:rPr>
              <a:t> 0; )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 typeface="Monotype Sorts" pitchFamily="1" charset="2"/>
              <a:buNone/>
            </a:pPr>
            <a:r>
              <a:rPr lang="en-GB" sz="2000">
                <a:latin typeface="Courier New" pitchFamily="1" charset="0"/>
              </a:rPr>
              <a:t> 	</a:t>
            </a:r>
            <a:r>
              <a:rPr lang="en-GB" sz="2000">
                <a:solidFill>
                  <a:schemeClr val="tx1"/>
                </a:solidFill>
                <a:latin typeface="Courier New" pitchFamily="1" charset="0"/>
              </a:rPr>
              <a:t>else</a:t>
            </a:r>
            <a:r>
              <a:rPr lang="en-GB" sz="2000">
                <a:latin typeface="Courier New" pitchFamily="1" charset="0"/>
              </a:rPr>
              <a:t> ( c[i] </a:t>
            </a:r>
            <a:r>
              <a:rPr lang="en-GB" sz="2000">
                <a:latin typeface="Courier New" pitchFamily="1" charset="0"/>
                <a:sym typeface="Wingdings" pitchFamily="1" charset="2"/>
              </a:rPr>
              <a:t> </a:t>
            </a:r>
            <a:r>
              <a:rPr lang="en-GB" sz="2000">
                <a:latin typeface="Courier New" pitchFamily="1" charset="0"/>
              </a:rPr>
              <a:t>x – 10; carry </a:t>
            </a:r>
            <a:r>
              <a:rPr lang="en-GB" sz="2000">
                <a:latin typeface="Courier New" pitchFamily="1" charset="0"/>
                <a:sym typeface="Wingdings" pitchFamily="1" charset="2"/>
              </a:rPr>
              <a:t></a:t>
            </a:r>
            <a:r>
              <a:rPr lang="en-GB" sz="2000">
                <a:latin typeface="Courier New" pitchFamily="1" charset="0"/>
              </a:rPr>
              <a:t> 1; )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Font typeface="Monotype Sorts" pitchFamily="1" charset="2"/>
              <a:buNone/>
            </a:pPr>
            <a:r>
              <a:rPr lang="en-GB" sz="2000">
                <a:solidFill>
                  <a:schemeClr val="tx1"/>
                </a:solidFill>
                <a:latin typeface="Courier New" pitchFamily="1" charset="0"/>
              </a:rPr>
              <a:t>endif</a:t>
            </a:r>
          </a:p>
          <a:p>
            <a:pPr>
              <a:lnSpc>
                <a:spcPct val="110000"/>
              </a:lnSpc>
              <a:spcBef>
                <a:spcPct val="0"/>
              </a:spcBef>
              <a:buFont typeface="Wingdings" pitchFamily="1" charset="2"/>
              <a:buNone/>
            </a:pPr>
            <a:r>
              <a:rPr lang="en-GB" sz="2000">
                <a:solidFill>
                  <a:schemeClr val="tx1"/>
                </a:solidFill>
                <a:latin typeface="Courier New" pitchFamily="1" charset="0"/>
              </a:rPr>
              <a:t>endfor</a:t>
            </a:r>
            <a:r>
              <a:rPr lang="en-GB" sz="2000">
                <a:solidFill>
                  <a:srgbClr val="FF3300"/>
                </a:solidFill>
                <a:latin typeface="Courier New" pitchFamily="1" charset="0"/>
              </a:rPr>
              <a:t>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 typeface="Wingdings" pitchFamily="1" charset="2"/>
              <a:buNone/>
            </a:pPr>
            <a:r>
              <a:rPr lang="en-GB" sz="2000">
                <a:solidFill>
                  <a:srgbClr val="FF3300"/>
                </a:solidFill>
                <a:latin typeface="Courier New" pitchFamily="1" charset="0"/>
              </a:rPr>
              <a:t>c[m]</a:t>
            </a:r>
            <a:r>
              <a:rPr lang="en-GB" sz="2000" baseline="-25000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GB" sz="200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</a:t>
            </a:r>
            <a:r>
              <a:rPr lang="en-GB" sz="2000">
                <a:solidFill>
                  <a:srgbClr val="FF3300"/>
                </a:solidFill>
                <a:latin typeface="Courier New" pitchFamily="1" charset="0"/>
              </a:rPr>
              <a:t>carry;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chemeClr val="tx1"/>
              </a:buClr>
              <a:buFont typeface="Wingdings" pitchFamily="1" charset="2"/>
              <a:buNone/>
            </a:pPr>
            <a:r>
              <a:rPr lang="en-GB" sz="2000">
                <a:solidFill>
                  <a:schemeClr val="tx1"/>
                </a:solidFill>
                <a:latin typeface="Courier New" pitchFamily="1" charset="0"/>
              </a:rPr>
              <a:t>Print</a:t>
            </a:r>
            <a:r>
              <a:rPr lang="en-GB" sz="2000">
                <a:solidFill>
                  <a:srgbClr val="FF3300"/>
                </a:solidFill>
                <a:latin typeface="Courier New" pitchFamily="1" charset="0"/>
              </a:rPr>
              <a:t> c[m], c[m-1], …., c[0]</a:t>
            </a:r>
            <a:endParaRPr lang="en-US" sz="2000">
              <a:solidFill>
                <a:srgbClr val="FF3300"/>
              </a:solidFill>
            </a:endParaRPr>
          </a:p>
        </p:txBody>
      </p:sp>
      <p:sp>
        <p:nvSpPr>
          <p:cNvPr id="331781" name="Rectangle 5"/>
          <p:cNvSpPr>
            <a:spLocks noChangeArrowheads="1"/>
          </p:cNvSpPr>
          <p:nvPr/>
        </p:nvSpPr>
        <p:spPr bwMode="auto">
          <a:xfrm>
            <a:off x="609600" y="1828800"/>
            <a:ext cx="8077200" cy="4419600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Algorithms: Real Life Examples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1981200"/>
          </a:xfrm>
        </p:spPr>
        <p:txBody>
          <a:bodyPr/>
          <a:lstStyle/>
          <a:p>
            <a:pPr marL="533400" indent="-533400"/>
            <a:r>
              <a:rPr lang="en-US" dirty="0"/>
              <a:t>Many Real-Life Analogies</a:t>
            </a:r>
            <a:endParaRPr lang="en-US" dirty="0" smtClean="0"/>
          </a:p>
          <a:p>
            <a:pPr marL="939800" lvl="1" indent="-457200"/>
            <a:r>
              <a:rPr lang="en-US" dirty="0" smtClean="0"/>
              <a:t>Directions: How to go to </a:t>
            </a:r>
            <a:r>
              <a:rPr lang="en-US" dirty="0" err="1" smtClean="0"/>
              <a:t>Changi</a:t>
            </a:r>
            <a:r>
              <a:rPr lang="en-US" dirty="0" smtClean="0"/>
              <a:t> Airport</a:t>
            </a:r>
          </a:p>
          <a:p>
            <a:pPr marL="939800" lvl="1" indent="-457200"/>
            <a:r>
              <a:rPr lang="en-US" dirty="0" smtClean="0"/>
              <a:t>Origami: The Art of Paper Folding</a:t>
            </a:r>
          </a:p>
          <a:p>
            <a:pPr marL="939800" lvl="1" indent="-457200"/>
            <a:r>
              <a:rPr lang="en-US" dirty="0" smtClean="0"/>
              <a:t>Cooking</a:t>
            </a:r>
            <a:r>
              <a:rPr lang="en-US" dirty="0"/>
              <a:t>: Recipe for preparing a </a:t>
            </a:r>
            <a:r>
              <a:rPr lang="en-US" dirty="0" smtClean="0"/>
              <a:t>dish</a:t>
            </a:r>
          </a:p>
        </p:txBody>
      </p:sp>
      <p:sp>
        <p:nvSpPr>
          <p:cNvPr id="288772" name="AutoShape 4"/>
          <p:cNvSpPr>
            <a:spLocks noChangeArrowheads="1"/>
          </p:cNvSpPr>
          <p:nvPr/>
        </p:nvSpPr>
        <p:spPr bwMode="auto">
          <a:xfrm>
            <a:off x="609600" y="3429000"/>
            <a:ext cx="8153400" cy="24384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25400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pPr marL="457200" indent="-457200" algn="l"/>
            <a:r>
              <a:rPr lang="en-US" sz="2800" b="1" u="sng" dirty="0">
                <a:solidFill>
                  <a:srgbClr val="FF3300"/>
                </a:solidFill>
              </a:rPr>
              <a:t>Keep in Mind:</a:t>
            </a:r>
            <a:endParaRPr lang="en-US" sz="2800" b="1" u="sng" dirty="0" smtClean="0">
              <a:solidFill>
                <a:srgbClr val="FF3300"/>
              </a:solidFill>
            </a:endParaRPr>
          </a:p>
          <a:p>
            <a:pPr marL="457200" indent="-457200" algn="l">
              <a:buAutoNum type="arabicPeriod"/>
            </a:pPr>
            <a:r>
              <a:rPr lang="en-US" b="1" i="1" dirty="0" smtClean="0">
                <a:solidFill>
                  <a:srgbClr val="000099"/>
                </a:solidFill>
              </a:rPr>
              <a:t>Framework</a:t>
            </a:r>
            <a:r>
              <a:rPr lang="en-US" b="1" dirty="0">
                <a:solidFill>
                  <a:srgbClr val="000099"/>
                </a:solidFill>
              </a:rPr>
              <a:t>:  </a:t>
            </a:r>
            <a:r>
              <a:rPr lang="en-US" b="1" dirty="0" smtClean="0">
                <a:solidFill>
                  <a:srgbClr val="000099"/>
                </a:solidFill>
              </a:rPr>
              <a:t>“Input, output, hardware, software ”</a:t>
            </a:r>
          </a:p>
          <a:p>
            <a:pPr marL="457200" indent="-457200" algn="l"/>
            <a:r>
              <a:rPr lang="en-US" b="1" dirty="0">
                <a:solidFill>
                  <a:srgbClr val="000099"/>
                </a:solidFill>
              </a:rPr>
              <a:t>2. </a:t>
            </a:r>
            <a:r>
              <a:rPr lang="en-US" b="1" i="1" dirty="0">
                <a:solidFill>
                  <a:srgbClr val="000099"/>
                </a:solidFill>
              </a:rPr>
              <a:t>Algorithm</a:t>
            </a:r>
            <a:r>
              <a:rPr lang="en-US" b="1" dirty="0">
                <a:solidFill>
                  <a:srgbClr val="000099"/>
                </a:solidFill>
              </a:rPr>
              <a:t>:    “The actual step-by-step instructions”</a:t>
            </a:r>
          </a:p>
          <a:p>
            <a:pPr marL="457200" indent="-457200" algn="l"/>
            <a:r>
              <a:rPr lang="en-US" b="1" dirty="0">
                <a:solidFill>
                  <a:srgbClr val="000099"/>
                </a:solidFill>
              </a:rPr>
              <a:t>3. </a:t>
            </a:r>
            <a:r>
              <a:rPr lang="en-US" b="1" i="1" dirty="0">
                <a:solidFill>
                  <a:srgbClr val="000099"/>
                </a:solidFill>
              </a:rPr>
              <a:t>Abstraction</a:t>
            </a:r>
            <a:r>
              <a:rPr lang="en-US" b="1" dirty="0">
                <a:solidFill>
                  <a:srgbClr val="000099"/>
                </a:solidFill>
              </a:rPr>
              <a:t>:  “Decomposing / Simplifying”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8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8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771" grpId="0" build="p"/>
      <p:bldP spid="28877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Recipe Analogy for Algorithm</a:t>
            </a:r>
          </a:p>
        </p:txBody>
      </p:sp>
      <p:grpSp>
        <p:nvGrpSpPr>
          <p:cNvPr id="587785" name="Group 9"/>
          <p:cNvGrpSpPr>
            <a:grpSpLocks/>
          </p:cNvGrpSpPr>
          <p:nvPr/>
        </p:nvGrpSpPr>
        <p:grpSpPr bwMode="auto">
          <a:xfrm>
            <a:off x="838200" y="1143000"/>
            <a:ext cx="7696200" cy="5105400"/>
            <a:chOff x="528" y="720"/>
            <a:chExt cx="4848" cy="3216"/>
          </a:xfrm>
        </p:grpSpPr>
        <p:sp>
          <p:nvSpPr>
            <p:cNvPr id="587779" name="AutoShape 3"/>
            <p:cNvSpPr>
              <a:spLocks noChangeArrowheads="1"/>
            </p:cNvSpPr>
            <p:nvPr/>
          </p:nvSpPr>
          <p:spPr bwMode="auto">
            <a:xfrm>
              <a:off x="528" y="720"/>
              <a:ext cx="4848" cy="3216"/>
            </a:xfrm>
            <a:prstGeom prst="roundRect">
              <a:avLst>
                <a:gd name="adj" fmla="val 16667"/>
              </a:avLst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lIns="45720" rIns="45720">
              <a:prstTxWarp prst="textNoShape">
                <a:avLst/>
              </a:prstTxWarp>
            </a:bodyPr>
            <a:lstStyle/>
            <a:p>
              <a:pPr lvl="1" algn="l"/>
              <a:endParaRPr lang="en-US" sz="1800" b="1" i="1">
                <a:solidFill>
                  <a:srgbClr val="FF3300"/>
                </a:solidFill>
              </a:endParaRPr>
            </a:p>
            <a:p>
              <a:pPr lvl="1" algn="l"/>
              <a:endParaRPr lang="en-US" sz="1800" b="1" i="1">
                <a:solidFill>
                  <a:srgbClr val="FF3300"/>
                </a:solidFill>
              </a:endParaRPr>
            </a:p>
            <a:p>
              <a:pPr lvl="2" algn="l"/>
              <a:endParaRPr lang="en-US" sz="1800" b="1" i="1">
                <a:solidFill>
                  <a:srgbClr val="FF3300"/>
                </a:solidFill>
              </a:endParaRPr>
            </a:p>
            <a:p>
              <a:pPr lvl="2"/>
              <a:endParaRPr lang="en-US" sz="1800" b="1" i="1">
                <a:solidFill>
                  <a:srgbClr val="FF3300"/>
                </a:solidFill>
              </a:endParaRPr>
            </a:p>
            <a:p>
              <a:pPr lvl="2"/>
              <a:endParaRPr lang="en-US" sz="1800" b="1" i="1">
                <a:solidFill>
                  <a:srgbClr val="FF3300"/>
                </a:solidFill>
              </a:endParaRPr>
            </a:p>
            <a:p>
              <a:pPr lvl="2"/>
              <a:endParaRPr lang="en-US" sz="1800" b="1" i="1">
                <a:solidFill>
                  <a:srgbClr val="009900"/>
                </a:solidFill>
              </a:endParaRPr>
            </a:p>
            <a:p>
              <a:pPr lvl="1" algn="l"/>
              <a:endParaRPr lang="en-US" sz="1800" b="1" i="1">
                <a:solidFill>
                  <a:srgbClr val="FF3300"/>
                </a:solidFill>
              </a:endParaRPr>
            </a:p>
          </p:txBody>
        </p:sp>
        <p:sp>
          <p:nvSpPr>
            <p:cNvPr id="587780" name="Line 4"/>
            <p:cNvSpPr>
              <a:spLocks noChangeShapeType="1"/>
            </p:cNvSpPr>
            <p:nvPr/>
          </p:nvSpPr>
          <p:spPr bwMode="auto">
            <a:xfrm>
              <a:off x="528" y="1152"/>
              <a:ext cx="4848" cy="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7781" name="Text Box 5"/>
            <p:cNvSpPr txBox="1">
              <a:spLocks noChangeArrowheads="1"/>
            </p:cNvSpPr>
            <p:nvPr/>
          </p:nvSpPr>
          <p:spPr bwMode="auto">
            <a:xfrm>
              <a:off x="1344" y="739"/>
              <a:ext cx="3330" cy="36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3200" b="1">
                  <a:solidFill>
                    <a:srgbClr val="0000CC"/>
                  </a:solidFill>
                </a:rPr>
                <a:t>Recipe for a chocolate mousse</a:t>
              </a:r>
            </a:p>
          </p:txBody>
        </p:sp>
      </p:grpSp>
      <p:pic>
        <p:nvPicPr>
          <p:cNvPr id="587782" name="Picture 6" descr="chocolate-mous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066800"/>
            <a:ext cx="1104900" cy="1057275"/>
          </a:xfrm>
          <a:prstGeom prst="rect">
            <a:avLst/>
          </a:prstGeom>
          <a:noFill/>
        </p:spPr>
      </p:pic>
      <p:sp>
        <p:nvSpPr>
          <p:cNvPr id="587783" name="Text Box 7"/>
          <p:cNvSpPr txBox="1">
            <a:spLocks noChangeArrowheads="1"/>
          </p:cNvSpPr>
          <p:nvPr/>
        </p:nvSpPr>
        <p:spPr bwMode="auto">
          <a:xfrm>
            <a:off x="1066800" y="1828800"/>
            <a:ext cx="7086600" cy="1190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lvl="2" algn="l"/>
            <a:r>
              <a:rPr lang="en-US" sz="1800" b="1" i="1" dirty="0">
                <a:solidFill>
                  <a:srgbClr val="008000"/>
                </a:solidFill>
              </a:rPr>
              <a:t>Ingredients: </a:t>
            </a:r>
          </a:p>
          <a:p>
            <a:pPr lvl="3" algn="l"/>
            <a:r>
              <a:rPr lang="en-US" sz="1800" b="1" i="1" dirty="0">
                <a:solidFill>
                  <a:srgbClr val="009900"/>
                </a:solidFill>
              </a:rPr>
              <a:t>     8 ounces of semi-sweet chocolate pieces,</a:t>
            </a:r>
            <a:br>
              <a:rPr lang="en-US" sz="1800" b="1" i="1" dirty="0">
                <a:solidFill>
                  <a:srgbClr val="009900"/>
                </a:solidFill>
              </a:rPr>
            </a:br>
            <a:r>
              <a:rPr lang="en-US" sz="1800" b="1" i="1" dirty="0">
                <a:solidFill>
                  <a:srgbClr val="009900"/>
                </a:solidFill>
              </a:rPr>
              <a:t>     2 tablespoon of water,       1/4  cup of powdered </a:t>
            </a:r>
            <a:r>
              <a:rPr lang="en-US" sz="1800" b="1" i="1" dirty="0" err="1">
                <a:solidFill>
                  <a:srgbClr val="009900"/>
                </a:solidFill>
              </a:rPr>
              <a:t>suger</a:t>
            </a:r>
            <a:r>
              <a:rPr lang="en-US" sz="1800" b="1" i="1" dirty="0">
                <a:solidFill>
                  <a:srgbClr val="009900"/>
                </a:solidFill>
              </a:rPr>
              <a:t>,</a:t>
            </a:r>
            <a:br>
              <a:rPr lang="en-US" sz="1800" b="1" i="1" dirty="0">
                <a:solidFill>
                  <a:srgbClr val="009900"/>
                </a:solidFill>
              </a:rPr>
            </a:br>
            <a:r>
              <a:rPr lang="en-US" sz="1800" b="1" i="1" dirty="0">
                <a:solidFill>
                  <a:srgbClr val="009900"/>
                </a:solidFill>
              </a:rPr>
              <a:t>     6 separated eggs,                   …       ... </a:t>
            </a:r>
            <a:endParaRPr lang="en-US" sz="1800" dirty="0"/>
          </a:p>
        </p:txBody>
      </p:sp>
      <p:sp>
        <p:nvSpPr>
          <p:cNvPr id="587784" name="Text Box 8"/>
          <p:cNvSpPr txBox="1">
            <a:spLocks noChangeArrowheads="1"/>
          </p:cNvSpPr>
          <p:nvPr/>
        </p:nvSpPr>
        <p:spPr bwMode="auto">
          <a:xfrm>
            <a:off x="1295400" y="2971800"/>
            <a:ext cx="7086600" cy="32004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pPr lvl="1" algn="l"/>
            <a:r>
              <a:rPr lang="en-US" altLang="zh-CN" sz="1800" b="1" i="1">
                <a:solidFill>
                  <a:srgbClr val="FF3300"/>
                </a:solidFill>
                <a:ea typeface="宋体" pitchFamily="1" charset="-122"/>
                <a:cs typeface="宋体" pitchFamily="1" charset="-122"/>
              </a:rPr>
              <a:t>“Melt chocolate and 2 tablespoons water in double boiler. </a:t>
            </a:r>
            <a:br>
              <a:rPr lang="en-US" altLang="zh-CN" sz="1800" b="1" i="1">
                <a:solidFill>
                  <a:srgbClr val="FF3300"/>
                </a:solidFill>
                <a:ea typeface="宋体" pitchFamily="1" charset="-122"/>
                <a:cs typeface="宋体" pitchFamily="1" charset="-122"/>
              </a:rPr>
            </a:br>
            <a:r>
              <a:rPr lang="en-US" altLang="zh-CN" sz="1800" b="1" i="1">
                <a:solidFill>
                  <a:srgbClr val="FF3300"/>
                </a:solidFill>
                <a:ea typeface="宋体" pitchFamily="1" charset="-122"/>
                <a:cs typeface="宋体" pitchFamily="1" charset="-122"/>
              </a:rPr>
              <a:t>When melted, stir in powdered sugar; add butter bit by bit. Set aside.</a:t>
            </a:r>
            <a:br>
              <a:rPr lang="en-US" altLang="zh-CN" sz="1800" b="1" i="1">
                <a:solidFill>
                  <a:srgbClr val="FF3300"/>
                </a:solidFill>
                <a:ea typeface="宋体" pitchFamily="1" charset="-122"/>
                <a:cs typeface="宋体" pitchFamily="1" charset="-122"/>
              </a:rPr>
            </a:br>
            <a:r>
              <a:rPr lang="en-US" altLang="zh-CN" sz="1000" b="1" i="1">
                <a:solidFill>
                  <a:srgbClr val="FF3300"/>
                </a:solidFill>
                <a:ea typeface="宋体" pitchFamily="1" charset="-122"/>
                <a:cs typeface="宋体" pitchFamily="1" charset="-122"/>
              </a:rPr>
              <a:t> </a:t>
            </a:r>
            <a:endParaRPr lang="en-US" altLang="zh-CN" sz="800" b="1" i="1">
              <a:solidFill>
                <a:srgbClr val="FF3300"/>
              </a:solidFill>
              <a:ea typeface="宋体" pitchFamily="1" charset="-122"/>
              <a:cs typeface="宋体" pitchFamily="1" charset="-122"/>
            </a:endParaRPr>
          </a:p>
          <a:p>
            <a:pPr lvl="1" algn="l"/>
            <a:r>
              <a:rPr lang="en-US" altLang="zh-CN" sz="1800" b="1" i="1">
                <a:solidFill>
                  <a:srgbClr val="FF3300"/>
                </a:solidFill>
                <a:ea typeface="宋体" pitchFamily="1" charset="-122"/>
                <a:cs typeface="宋体" pitchFamily="1" charset="-122"/>
              </a:rPr>
              <a:t>Beat egg yolks until thick and lemon-colored, about 5 minutes. </a:t>
            </a:r>
            <a:br>
              <a:rPr lang="en-US" altLang="zh-CN" sz="1800" b="1" i="1">
                <a:solidFill>
                  <a:srgbClr val="FF3300"/>
                </a:solidFill>
                <a:ea typeface="宋体" pitchFamily="1" charset="-122"/>
                <a:cs typeface="宋体" pitchFamily="1" charset="-122"/>
              </a:rPr>
            </a:br>
            <a:r>
              <a:rPr lang="en-US" altLang="zh-CN" sz="1800" b="1" i="1">
                <a:solidFill>
                  <a:srgbClr val="FF3300"/>
                </a:solidFill>
                <a:ea typeface="宋体" pitchFamily="1" charset="-122"/>
                <a:cs typeface="宋体" pitchFamily="1" charset="-122"/>
              </a:rPr>
              <a:t>Gently fold in chocolate. Reheat slightly to melt chocolate, if necessary. Stir in rum and vanilla. </a:t>
            </a:r>
            <a:br>
              <a:rPr lang="en-US" altLang="zh-CN" sz="1800" b="1" i="1">
                <a:solidFill>
                  <a:srgbClr val="FF3300"/>
                </a:solidFill>
                <a:ea typeface="宋体" pitchFamily="1" charset="-122"/>
                <a:cs typeface="宋体" pitchFamily="1" charset="-122"/>
              </a:rPr>
            </a:br>
            <a:endParaRPr lang="en-US" altLang="zh-CN" sz="800" b="1" i="1">
              <a:solidFill>
                <a:srgbClr val="FF3300"/>
              </a:solidFill>
              <a:ea typeface="宋体" pitchFamily="1" charset="-122"/>
              <a:cs typeface="宋体" pitchFamily="1" charset="-122"/>
            </a:endParaRPr>
          </a:p>
          <a:p>
            <a:pPr lvl="1" algn="l"/>
            <a:r>
              <a:rPr lang="en-US" altLang="zh-CN" sz="1800" b="1" i="1">
                <a:solidFill>
                  <a:srgbClr val="FF3300"/>
                </a:solidFill>
                <a:ea typeface="宋体" pitchFamily="1" charset="-122"/>
                <a:cs typeface="宋体" pitchFamily="1" charset="-122"/>
              </a:rPr>
              <a:t>Beat egg white until foamy. Beat in 2 tablespoons sugar; beat until stiff peaks form. Gently fold egg whites into chocolate-yolk mixture. Pour into individual serving dishes.</a:t>
            </a:r>
          </a:p>
          <a:p>
            <a:pPr lvl="1" algn="l"/>
            <a:r>
              <a:rPr lang="en-US" altLang="zh-CN" sz="800" b="1" i="1">
                <a:solidFill>
                  <a:srgbClr val="FF3300"/>
                </a:solidFill>
                <a:ea typeface="宋体" pitchFamily="1" charset="-122"/>
                <a:cs typeface="宋体" pitchFamily="1" charset="-122"/>
              </a:rPr>
              <a:t> </a:t>
            </a:r>
          </a:p>
          <a:p>
            <a:pPr lvl="1" algn="l"/>
            <a:r>
              <a:rPr lang="en-US" altLang="zh-CN" sz="1800" b="1" i="1">
                <a:solidFill>
                  <a:srgbClr val="FF3300"/>
                </a:solidFill>
                <a:ea typeface="宋体" pitchFamily="1" charset="-122"/>
                <a:cs typeface="宋体" pitchFamily="1" charset="-122"/>
              </a:rPr>
              <a:t>Chill at least 4 hours. </a:t>
            </a:r>
          </a:p>
          <a:p>
            <a:pPr lvl="1" algn="l"/>
            <a:r>
              <a:rPr lang="en-US" altLang="zh-CN" sz="1800" b="1" i="1">
                <a:solidFill>
                  <a:srgbClr val="FF3300"/>
                </a:solidFill>
                <a:ea typeface="宋体" pitchFamily="1" charset="-122"/>
                <a:cs typeface="宋体" pitchFamily="1" charset="-122"/>
              </a:rPr>
              <a:t>Serve with whipped cream, if desired. Makes 6 to 8 servings.”</a:t>
            </a:r>
            <a:endParaRPr lang="en-US" sz="1800" b="1" i="1">
              <a:solidFill>
                <a:srgbClr val="FF3300"/>
              </a:solidFill>
            </a:endParaRPr>
          </a:p>
        </p:txBody>
      </p:sp>
      <p:pic>
        <p:nvPicPr>
          <p:cNvPr id="587786" name="Picture 10" descr="chocolate-mousse-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667000"/>
            <a:ext cx="1228725" cy="105727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87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87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877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877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877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877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877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877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877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877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877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877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877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877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587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7783" grpId="0"/>
    </p:bldLst>
  </p:timing>
</p:sld>
</file>

<file path=ppt/theme/theme1.xml><?xml version="1.0" encoding="utf-8"?>
<a:theme xmlns:a="http://schemas.openxmlformats.org/drawingml/2006/main" name="LHW-01-intro">
  <a:themeElements>
    <a:clrScheme name="">
      <a:dk1>
        <a:srgbClr val="000000"/>
      </a:dk1>
      <a:lt1>
        <a:srgbClr val="FFFFFF"/>
      </a:lt1>
      <a:dk2>
        <a:srgbClr val="000000"/>
      </a:dk2>
      <a:lt2>
        <a:srgbClr val="CECECE"/>
      </a:lt2>
      <a:accent1>
        <a:srgbClr val="DADADA"/>
      </a:accent1>
      <a:accent2>
        <a:srgbClr val="474747"/>
      </a:accent2>
      <a:accent3>
        <a:srgbClr val="FFFFFF"/>
      </a:accent3>
      <a:accent4>
        <a:srgbClr val="000000"/>
      </a:accent4>
      <a:accent5>
        <a:srgbClr val="EAEAEA"/>
      </a:accent5>
      <a:accent6>
        <a:srgbClr val="3F3F3F"/>
      </a:accent6>
      <a:hlink>
        <a:srgbClr val="676767"/>
      </a:hlink>
      <a:folHlink>
        <a:srgbClr val="919191"/>
      </a:folHlink>
    </a:clrScheme>
    <a:fontScheme name="LHW-01-intro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E0FFE0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E0FFE0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1" charset="0"/>
          </a:defRPr>
        </a:defPPr>
      </a:lstStyle>
    </a:lnDef>
  </a:objectDefaults>
  <a:extraClrSchemeLst>
    <a:extraClrScheme>
      <a:clrScheme name="LHW-01-intr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HW-01-intr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C:\AAA-USP-Course\LeongHW-Site\Lectures\LHW-01-intro.ppt</Template>
  <TotalTime>10862</TotalTime>
  <Words>6606</Words>
  <Application>Microsoft Macintosh PowerPoint</Application>
  <PresentationFormat>On-screen Show (4:3)</PresentationFormat>
  <Paragraphs>1012</Paragraphs>
  <Slides>75</Slides>
  <Notes>6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75</vt:i4>
      </vt:variant>
    </vt:vector>
  </HeadingPairs>
  <TitlesOfParts>
    <vt:vector size="76" baseType="lpstr">
      <vt:lpstr>LHW-01-intro</vt:lpstr>
      <vt:lpstr>Algorithms (Introduction)</vt:lpstr>
      <vt:lpstr>1. Goals of Algorithm Study</vt:lpstr>
      <vt:lpstr>Algorithms to solve problems</vt:lpstr>
      <vt:lpstr>Dog obedience training…</vt:lpstr>
      <vt:lpstr>Slide 5</vt:lpstr>
      <vt:lpstr>2. Computer Science and Algorithms…</vt:lpstr>
      <vt:lpstr>Algorithm</vt:lpstr>
      <vt:lpstr>Algorithms: Real Life Examples</vt:lpstr>
      <vt:lpstr>A Recipe Analogy for Algorithm</vt:lpstr>
      <vt:lpstr>Framework (for the Recipe Example)</vt:lpstr>
      <vt:lpstr>Multiple Levels of Abstraction (1)</vt:lpstr>
      <vt:lpstr>Multiple Levels of Abstraction (2)</vt:lpstr>
      <vt:lpstr>Multiple Levels of Abstraction (3)</vt:lpstr>
      <vt:lpstr>Multiple Levels of Abstraction (4)</vt:lpstr>
      <vt:lpstr>Summary: Cooking Analogy</vt:lpstr>
      <vt:lpstr>An Origami Analogy for Algorithm</vt:lpstr>
      <vt:lpstr>Primitives in Origami</vt:lpstr>
      <vt:lpstr>Problem Decompostion in Origami</vt:lpstr>
      <vt:lpstr>Slide 19</vt:lpstr>
      <vt:lpstr> </vt:lpstr>
      <vt:lpstr>Simple Example: Computing miles-per-gallon</vt:lpstr>
      <vt:lpstr>Simple Miles-per-gallon Algorithm:</vt:lpstr>
      <vt:lpstr>Simple Miles-per-gallon Algorithm:</vt:lpstr>
      <vt:lpstr>Tracing the “State of the Algorithm”</vt:lpstr>
      <vt:lpstr>Tracing the “State of the Algorithm”</vt:lpstr>
      <vt:lpstr>Tracing the “State of the Algorithm”</vt:lpstr>
      <vt:lpstr>Tracing the “State of the Algorithm”</vt:lpstr>
      <vt:lpstr>Tracing the “State of the Algorithm”</vt:lpstr>
      <vt:lpstr>  Scratch version…</vt:lpstr>
      <vt:lpstr>Example: Adding two (m-digit) numbers</vt:lpstr>
      <vt:lpstr>How to “derive” the algorithm</vt:lpstr>
      <vt:lpstr>Algorithm: Finding sum of A &amp; B</vt:lpstr>
      <vt:lpstr>Slide 33</vt:lpstr>
      <vt:lpstr>Expressing Algorithms: Issues</vt:lpstr>
      <vt:lpstr>3. Expressing Algorithms for a Computer</vt:lpstr>
      <vt:lpstr>Pseudo-Code to express Algorithms</vt:lpstr>
      <vt:lpstr>Definition of Algorithm:</vt:lpstr>
      <vt:lpstr>Are these Algorithm?</vt:lpstr>
      <vt:lpstr>Our Current Model of a Computer</vt:lpstr>
      <vt:lpstr>Our Current Model of a Computer</vt:lpstr>
      <vt:lpstr>Memory Model: Variables</vt:lpstr>
      <vt:lpstr>Arrays (contiguous storage boxes) </vt:lpstr>
      <vt:lpstr>Primitive Operations</vt:lpstr>
      <vt:lpstr>Primitive Operations of a Computer</vt:lpstr>
      <vt:lpstr>Type 1: Simple Operations/Statements</vt:lpstr>
      <vt:lpstr>Execution of some Sequential Statements</vt:lpstr>
      <vt:lpstr>Tracing (or exercising) an algorithm…</vt:lpstr>
      <vt:lpstr>More Simple Operations/Statements</vt:lpstr>
      <vt:lpstr>Miles-per-gallon (revisited)</vt:lpstr>
      <vt:lpstr>More Example: To swap two variables</vt:lpstr>
      <vt:lpstr>Type 2: Conditional Statements</vt:lpstr>
      <vt:lpstr>Example 1 of Conditional Statement (1)</vt:lpstr>
      <vt:lpstr>Example 1 of Conditional Statement (2)</vt:lpstr>
      <vt:lpstr>Version 2 of Miles-per-Gallon Algorithm</vt:lpstr>
      <vt:lpstr>Version 2 of Miles-per-Gallon Algorithm</vt:lpstr>
      <vt:lpstr>Example 2 of Conditional Statement</vt:lpstr>
      <vt:lpstr>Example 2 of Conditional Statement</vt:lpstr>
      <vt:lpstr>Two if Statements (one after another)…</vt:lpstr>
      <vt:lpstr>“Nested” if Statements (one inside another)…</vt:lpstr>
      <vt:lpstr>A Complicated if Statement</vt:lpstr>
      <vt:lpstr>Type 3: Iterative (looping) operations</vt:lpstr>
      <vt:lpstr>Type 3: Iterative (looping) operations</vt:lpstr>
      <vt:lpstr>Iterative operation:  while-loop</vt:lpstr>
      <vt:lpstr>Exercising a while-loop</vt:lpstr>
      <vt:lpstr>Danger with using a while-loop</vt:lpstr>
      <vt:lpstr>Miles-per-Gallon (with while loop)</vt:lpstr>
      <vt:lpstr>Conditional and Iterative Operations</vt:lpstr>
      <vt:lpstr>Algorithms Problem Solving</vt:lpstr>
      <vt:lpstr>Slide 69</vt:lpstr>
      <vt:lpstr>Additional Slides…</vt:lpstr>
      <vt:lpstr>Looping Primitive – for-loop</vt:lpstr>
      <vt:lpstr>“Exercising the alg”:  for and while</vt:lpstr>
      <vt:lpstr>Recall: Algorithm for summing A &amp; B</vt:lpstr>
      <vt:lpstr>Algorithm: A = B + C (in pseudo-code)</vt:lpstr>
      <vt:lpstr>Algorithm: A = B + C (in pseudo-code)</vt:lpstr>
    </vt:vector>
  </TitlesOfParts>
  <Company>NUS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Title</dc:title>
  <dc:creator>CDTL</dc:creator>
  <cp:lastModifiedBy>Leong Hon Wai</cp:lastModifiedBy>
  <cp:revision>1277</cp:revision>
  <cp:lastPrinted>2000-06-13T03:03:08Z</cp:lastPrinted>
  <dcterms:created xsi:type="dcterms:W3CDTF">2013-01-28T09:48:57Z</dcterms:created>
  <dcterms:modified xsi:type="dcterms:W3CDTF">2013-01-28T09:59:02Z</dcterms:modified>
</cp:coreProperties>
</file>