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43"/>
  </p:notesMasterIdLst>
  <p:handoutMasterIdLst>
    <p:handoutMasterId r:id="rId44"/>
  </p:handoutMasterIdLst>
  <p:sldIdLst>
    <p:sldId id="518" r:id="rId2"/>
    <p:sldId id="498" r:id="rId3"/>
    <p:sldId id="499" r:id="rId4"/>
    <p:sldId id="584" r:id="rId5"/>
    <p:sldId id="459" r:id="rId6"/>
    <p:sldId id="571" r:id="rId7"/>
    <p:sldId id="556" r:id="rId8"/>
    <p:sldId id="620" r:id="rId9"/>
    <p:sldId id="557" r:id="rId10"/>
    <p:sldId id="559" r:id="rId11"/>
    <p:sldId id="560" r:id="rId12"/>
    <p:sldId id="575" r:id="rId13"/>
    <p:sldId id="619" r:id="rId14"/>
    <p:sldId id="562" r:id="rId15"/>
    <p:sldId id="565" r:id="rId16"/>
    <p:sldId id="585" r:id="rId17"/>
    <p:sldId id="474" r:id="rId18"/>
    <p:sldId id="588" r:id="rId19"/>
    <p:sldId id="591" r:id="rId20"/>
    <p:sldId id="592" r:id="rId21"/>
    <p:sldId id="593" r:id="rId22"/>
    <p:sldId id="594" r:id="rId23"/>
    <p:sldId id="595" r:id="rId24"/>
    <p:sldId id="596" r:id="rId25"/>
    <p:sldId id="597" r:id="rId26"/>
    <p:sldId id="566" r:id="rId27"/>
    <p:sldId id="600" r:id="rId28"/>
    <p:sldId id="601" r:id="rId29"/>
    <p:sldId id="602" r:id="rId30"/>
    <p:sldId id="603" r:id="rId31"/>
    <p:sldId id="604" r:id="rId32"/>
    <p:sldId id="606" r:id="rId33"/>
    <p:sldId id="613" r:id="rId34"/>
    <p:sldId id="570" r:id="rId35"/>
    <p:sldId id="569" r:id="rId36"/>
    <p:sldId id="605" r:id="rId37"/>
    <p:sldId id="496" r:id="rId38"/>
    <p:sldId id="617" r:id="rId39"/>
    <p:sldId id="615" r:id="rId40"/>
    <p:sldId id="614" r:id="rId41"/>
    <p:sldId id="618" r:id="rId42"/>
  </p:sldIdLst>
  <p:sldSz cx="9144000" cy="6858000" type="screen4x3"/>
  <p:notesSz cx="6742113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E0FFE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9" autoAdjust="0"/>
    <p:restoredTop sz="94576" autoAdjust="0"/>
  </p:normalViewPr>
  <p:slideViewPr>
    <p:cSldViewPr snapToGrid="0" showGuides="1">
      <p:cViewPr>
        <p:scale>
          <a:sx n="75" d="100"/>
          <a:sy n="75" d="100"/>
        </p:scale>
        <p:origin x="-928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3036"/>
    </p:cViewPr>
  </p:sorterViewPr>
  <p:notesViewPr>
    <p:cSldViewPr snapToGrid="0"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fld id="{D88EBD06-B6D0-0F45-9448-089EDEBB11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196263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200" b="0"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2955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200" b="0">
                <a:latin typeface="Book Antiqua" pitchFamily="1" charset="0"/>
              </a:rPr>
              <a:t>(UIT2201: Algorithms) Page </a:t>
            </a:r>
            <a:fld id="{67F1D51D-D049-9B4B-A70B-8CB5C0FB520F}" type="slidenum">
              <a:rPr lang="en-US" sz="1200" b="0">
                <a:latin typeface="Book Antiqua" pitchFamily="1" charset="0"/>
              </a:rPr>
              <a:pPr/>
              <a:t>‹#›</a:t>
            </a:fld>
            <a:endParaRPr lang="en-US" sz="1200" b="0"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6905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GB" sz="1200" b="0">
                <a:latin typeface="Book Antiqua" pitchFamily="1" charset="0"/>
              </a:rPr>
              <a:t>© Leong Hon Wai, 2003-2009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leonghw/Dropbox/2013-UIT2201/Lectures/2013-03b-array-sum-anim.ppt%23-1,1,Animation%20of%20Algorith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8" name="AutoShape 4"/>
          <p:cNvSpPr>
            <a:spLocks noChangeArrowheads="1"/>
          </p:cNvSpPr>
          <p:nvPr/>
        </p:nvSpPr>
        <p:spPr bwMode="auto">
          <a:xfrm>
            <a:off x="533400" y="3657600"/>
            <a:ext cx="7924800" cy="1143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Problem Solving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 dirty="0"/>
              <a:t>Readings:  [SG] Ch. 2</a:t>
            </a:r>
          </a:p>
          <a:p>
            <a:pPr marL="533400" indent="-533400"/>
            <a:r>
              <a:rPr lang="en-US" u="sng" dirty="0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Some Simple Algorithms [SG] Ch. 2.3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 dirty="0"/>
              <a:t>Computing</a:t>
            </a:r>
            <a:r>
              <a:rPr lang="en-US" dirty="0" smtClean="0"/>
              <a:t> Array-Sum</a:t>
            </a:r>
            <a:endParaRPr lang="en-US" dirty="0"/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 dirty="0"/>
              <a:t>Structure of Basic Iterative Algorithm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1: Looking, Looking, Looking…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467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Sequential search algorithm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</a:rPr>
              <a:t>Re-use</a:t>
            </a:r>
            <a:r>
              <a:rPr lang="en-US"/>
              <a:t> the basic iterative algorithm of </a:t>
            </a:r>
            <a:r>
              <a:rPr lang="en-US">
                <a:solidFill>
                  <a:srgbClr val="0000FF"/>
                </a:solidFill>
                <a:latin typeface="Courier New" pitchFamily="1" charset="0"/>
              </a:rPr>
              <a:t>Sum(</a:t>
            </a:r>
            <a:r>
              <a:rPr lang="en-US" i="1">
                <a:solidFill>
                  <a:srgbClr val="0000FF"/>
                </a:solidFill>
                <a:latin typeface="Courier New" pitchFamily="1" charset="0"/>
              </a:rPr>
              <a:t>A</a:t>
            </a:r>
            <a:r>
              <a:rPr lang="en-US">
                <a:solidFill>
                  <a:srgbClr val="0000FF"/>
                </a:solidFill>
                <a:latin typeface="Courier New" pitchFamily="1" charset="0"/>
              </a:rPr>
              <a:t>,</a:t>
            </a:r>
            <a:r>
              <a:rPr lang="en-US" i="1">
                <a:solidFill>
                  <a:srgbClr val="0000FF"/>
                </a:solidFill>
                <a:latin typeface="Courier New" pitchFamily="1" charset="0"/>
              </a:rPr>
              <a:t>n</a:t>
            </a:r>
            <a:r>
              <a:rPr lang="en-US">
                <a:solidFill>
                  <a:srgbClr val="0000FF"/>
                </a:solidFill>
                <a:latin typeface="Courier New" pitchFamily="1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/>
              <a:t>Refers to a value in the list using an </a:t>
            </a:r>
            <a:r>
              <a:rPr lang="en-US" i="1">
                <a:solidFill>
                  <a:srgbClr val="0000FF"/>
                </a:solidFill>
              </a:rPr>
              <a:t>index</a:t>
            </a:r>
            <a:r>
              <a:rPr lang="en-US"/>
              <a:t> </a:t>
            </a:r>
            <a:r>
              <a:rPr lang="en-US" i="1">
                <a:solidFill>
                  <a:srgbClr val="0000FF"/>
                </a:solidFill>
              </a:rPr>
              <a:t>i</a:t>
            </a:r>
            <a:r>
              <a:rPr lang="en-US"/>
              <a:t> </a:t>
            </a:r>
            <a:br>
              <a:rPr lang="en-US"/>
            </a:br>
            <a:r>
              <a:rPr lang="en-US"/>
              <a:t>  (or pointer/subscript)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/>
              <a:t>Uses the variable </a:t>
            </a:r>
            <a:r>
              <a:rPr lang="en-US" i="1">
                <a:solidFill>
                  <a:srgbClr val="0000FF"/>
                </a:solidFill>
              </a:rPr>
              <a:t>Found</a:t>
            </a:r>
            <a:r>
              <a:rPr lang="en-US"/>
              <a:t> to exit the iteration </a:t>
            </a:r>
            <a:br>
              <a:rPr lang="en-US"/>
            </a:br>
            <a:r>
              <a:rPr lang="en-US"/>
              <a:t>  as soon as a match is found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/>
              <a:t>Handles special cases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/>
              <a:t> like a name not found in the collection</a:t>
            </a:r>
          </a:p>
          <a:p>
            <a:pPr>
              <a:lnSpc>
                <a:spcPct val="80000"/>
              </a:lnSpc>
            </a:pPr>
            <a:r>
              <a:rPr lang="en-US"/>
              <a:t>Question:  What to change in </a:t>
            </a:r>
          </a:p>
          <a:p>
            <a:pPr lvl="1" algn="ctr">
              <a:lnSpc>
                <a:spcPct val="80000"/>
              </a:lnSpc>
              <a:spcBef>
                <a:spcPct val="50000"/>
              </a:spcBef>
              <a:buFont typeface="Monotype Sorts" pitchFamily="1" charset="2"/>
              <a:buNone/>
            </a:pPr>
            <a:r>
              <a:rPr lang="en-US"/>
              <a:t>Initialization, Iteration, Post-Processing?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73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142" r="8466"/>
          <a:stretch>
            <a:fillRect/>
          </a:stretch>
        </p:blipFill>
        <p:spPr>
          <a:xfrm>
            <a:off x="457200" y="927100"/>
            <a:ext cx="7239000" cy="4635500"/>
          </a:xfrm>
          <a:noFill/>
          <a:ln/>
        </p:spPr>
      </p:pic>
      <p:sp>
        <p:nvSpPr>
          <p:cNvPr id="5007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5638800"/>
            <a:ext cx="6324600" cy="457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2.9:  The Sequential Search Algorithm</a:t>
            </a: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1: Sequential Search Algorithm</a:t>
            </a:r>
          </a:p>
        </p:txBody>
      </p:sp>
      <p:grpSp>
        <p:nvGrpSpPr>
          <p:cNvPr id="500749" name="Group 13"/>
          <p:cNvGrpSpPr>
            <a:grpSpLocks/>
          </p:cNvGrpSpPr>
          <p:nvPr/>
        </p:nvGrpSpPr>
        <p:grpSpPr bwMode="auto">
          <a:xfrm>
            <a:off x="1524000" y="1741488"/>
            <a:ext cx="7467600" cy="925512"/>
            <a:chOff x="960" y="1097"/>
            <a:chExt cx="4704" cy="583"/>
          </a:xfrm>
        </p:grpSpPr>
        <p:sp>
          <p:nvSpPr>
            <p:cNvPr id="500741" name="Rectangle 5"/>
            <p:cNvSpPr>
              <a:spLocks noChangeArrowheads="1"/>
            </p:cNvSpPr>
            <p:nvPr/>
          </p:nvSpPr>
          <p:spPr bwMode="auto">
            <a:xfrm>
              <a:off x="960" y="1479"/>
              <a:ext cx="3534" cy="201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2" name="Text Box 6"/>
            <p:cNvSpPr txBox="1">
              <a:spLocks noChangeArrowheads="1"/>
            </p:cNvSpPr>
            <p:nvPr/>
          </p:nvSpPr>
          <p:spPr bwMode="auto">
            <a:xfrm>
              <a:off x="4368" y="1097"/>
              <a:ext cx="1296" cy="247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Initialization</a:t>
              </a:r>
              <a:r>
                <a:rPr lang="en-US" sz="1800">
                  <a:latin typeface="Times New Roman" pitchFamily="1" charset="0"/>
                </a:rPr>
                <a:t> block</a:t>
              </a:r>
            </a:p>
          </p:txBody>
        </p:sp>
        <p:sp>
          <p:nvSpPr>
            <p:cNvPr id="500743" name="Line 7"/>
            <p:cNvSpPr>
              <a:spLocks noChangeShapeType="1"/>
            </p:cNvSpPr>
            <p:nvPr/>
          </p:nvSpPr>
          <p:spPr bwMode="auto">
            <a:xfrm flipH="1">
              <a:off x="4545" y="1365"/>
              <a:ext cx="480" cy="1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0750" name="Group 14"/>
          <p:cNvGrpSpPr>
            <a:grpSpLocks/>
          </p:cNvGrpSpPr>
          <p:nvPr/>
        </p:nvGrpSpPr>
        <p:grpSpPr bwMode="auto">
          <a:xfrm>
            <a:off x="1524000" y="2667000"/>
            <a:ext cx="7472363" cy="1693863"/>
            <a:chOff x="960" y="1680"/>
            <a:chExt cx="4707" cy="1067"/>
          </a:xfrm>
        </p:grpSpPr>
        <p:sp>
          <p:nvSpPr>
            <p:cNvPr id="500744" name="Rectangle 8"/>
            <p:cNvSpPr>
              <a:spLocks noChangeArrowheads="1"/>
            </p:cNvSpPr>
            <p:nvPr/>
          </p:nvSpPr>
          <p:spPr bwMode="auto">
            <a:xfrm>
              <a:off x="960" y="1680"/>
              <a:ext cx="3744" cy="106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5" name="Text Box 9"/>
            <p:cNvSpPr txBox="1">
              <a:spLocks noChangeArrowheads="1"/>
            </p:cNvSpPr>
            <p:nvPr/>
          </p:nvSpPr>
          <p:spPr bwMode="auto">
            <a:xfrm>
              <a:off x="4371" y="1890"/>
              <a:ext cx="1296" cy="766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Iteration</a:t>
              </a:r>
              <a:r>
                <a:rPr lang="en-US" sz="1800" dirty="0">
                  <a:latin typeface="Times New Roman" pitchFamily="1" charset="0"/>
                </a:rPr>
                <a:t> block;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the key step where 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most of the work 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is done</a:t>
              </a:r>
            </a:p>
          </p:txBody>
        </p:sp>
      </p:grpSp>
      <p:grpSp>
        <p:nvGrpSpPr>
          <p:cNvPr id="500751" name="Group 15"/>
          <p:cNvGrpSpPr>
            <a:grpSpLocks/>
          </p:cNvGrpSpPr>
          <p:nvPr/>
        </p:nvGrpSpPr>
        <p:grpSpPr bwMode="auto">
          <a:xfrm>
            <a:off x="1519238" y="4371975"/>
            <a:ext cx="7477125" cy="1504950"/>
            <a:chOff x="957" y="2754"/>
            <a:chExt cx="4710" cy="948"/>
          </a:xfrm>
        </p:grpSpPr>
        <p:sp>
          <p:nvSpPr>
            <p:cNvPr id="500746" name="Text Box 10"/>
            <p:cNvSpPr txBox="1">
              <a:spLocks noChangeArrowheads="1"/>
            </p:cNvSpPr>
            <p:nvPr/>
          </p:nvSpPr>
          <p:spPr bwMode="auto">
            <a:xfrm>
              <a:off x="4371" y="3282"/>
              <a:ext cx="1296" cy="420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Post-Processing</a:t>
              </a:r>
              <a:r>
                <a:rPr lang="en-US" sz="1800">
                  <a:latin typeface="Times New Roman" pitchFamily="1" charset="0"/>
                </a:rPr>
                <a:t> block</a:t>
              </a:r>
            </a:p>
          </p:txBody>
        </p:sp>
        <p:sp>
          <p:nvSpPr>
            <p:cNvPr id="500747" name="Rectangle 11"/>
            <p:cNvSpPr>
              <a:spLocks noChangeArrowheads="1"/>
            </p:cNvSpPr>
            <p:nvPr/>
          </p:nvSpPr>
          <p:spPr bwMode="auto">
            <a:xfrm>
              <a:off x="957" y="2754"/>
              <a:ext cx="3689" cy="356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 flipH="1" flipV="1">
              <a:off x="3782" y="3162"/>
              <a:ext cx="590" cy="3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Sequential Search (</a:t>
            </a:r>
            <a:r>
              <a:rPr lang="en-US" i="1">
                <a:solidFill>
                  <a:srgbClr val="FF0000"/>
                </a:solidFill>
              </a:rPr>
              <a:t>revised</a:t>
            </a:r>
            <a:r>
              <a:rPr lang="en-US"/>
              <a:t>)</a:t>
            </a:r>
          </a:p>
        </p:txBody>
      </p:sp>
      <p:sp>
        <p:nvSpPr>
          <p:cNvPr id="519171" name="Text Box 3"/>
          <p:cNvSpPr txBox="1">
            <a:spLocks noChangeArrowheads="1"/>
          </p:cNvSpPr>
          <p:nvPr/>
        </p:nvSpPr>
        <p:spPr bwMode="auto">
          <a:xfrm>
            <a:off x="1371600" y="2057400"/>
            <a:ext cx="6324600" cy="4079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Seq-Search(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i="1" dirty="0" err="1" smtClean="0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NAME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Found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No;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(Found = 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and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(NAME 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T[i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 Found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Yes; 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else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(Found=No)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NAME “is not found”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dirty="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19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838200"/>
          </a:xfrm>
        </p:spPr>
        <p:txBody>
          <a:bodyPr/>
          <a:lstStyle/>
          <a:p>
            <a:r>
              <a:rPr lang="en-US" sz="2400" i="1" dirty="0"/>
              <a:t>Preconditions:</a:t>
            </a:r>
            <a:r>
              <a:rPr lang="en-US" sz="2000" dirty="0"/>
              <a:t>  The </a:t>
            </a:r>
            <a:r>
              <a:rPr lang="en-US" sz="2000" dirty="0" smtClean="0"/>
              <a:t>variables NAME, </a:t>
            </a:r>
            <a:r>
              <a:rPr lang="en-US" sz="2000" i="1" dirty="0" err="1" smtClean="0"/>
              <a:t>m</a:t>
            </a:r>
            <a:r>
              <a:rPr lang="en-US" sz="2000" dirty="0" smtClean="0"/>
              <a:t>, and </a:t>
            </a:r>
            <a:r>
              <a:rPr lang="en-US" sz="2000" dirty="0"/>
              <a:t>the arrays </a:t>
            </a:r>
            <a:r>
              <a:rPr lang="en-US" sz="2000" dirty="0" smtClean="0"/>
              <a:t>N[1..m] </a:t>
            </a:r>
            <a:r>
              <a:rPr lang="en-US" sz="2000" dirty="0"/>
              <a:t>and </a:t>
            </a:r>
            <a:r>
              <a:rPr lang="en-US" sz="2000" dirty="0" smtClean="0"/>
              <a:t>T[1..m] </a:t>
            </a:r>
            <a:r>
              <a:rPr lang="en-US" sz="2000" dirty="0"/>
              <a:t>have been read into memory.</a:t>
            </a:r>
            <a:r>
              <a:rPr lang="en-US" sz="2400" dirty="0"/>
              <a:t>  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1795463" y="2705100"/>
            <a:ext cx="5610225" cy="638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4" name="Text Box 6"/>
          <p:cNvSpPr txBox="1">
            <a:spLocks noChangeArrowheads="1"/>
          </p:cNvSpPr>
          <p:nvPr/>
        </p:nvSpPr>
        <p:spPr bwMode="auto">
          <a:xfrm>
            <a:off x="6934200" y="2784475"/>
            <a:ext cx="2057400" cy="392113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19175" name="Rectangle 7"/>
          <p:cNvSpPr>
            <a:spLocks noChangeArrowheads="1"/>
          </p:cNvSpPr>
          <p:nvPr/>
        </p:nvSpPr>
        <p:spPr bwMode="auto">
          <a:xfrm>
            <a:off x="1801813" y="3338513"/>
            <a:ext cx="5624512" cy="182403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6" name="Text Box 8"/>
          <p:cNvSpPr txBox="1">
            <a:spLocks noChangeArrowheads="1"/>
          </p:cNvSpPr>
          <p:nvPr/>
        </p:nvSpPr>
        <p:spPr bwMode="auto">
          <a:xfrm>
            <a:off x="7038975" y="3700463"/>
            <a:ext cx="2057400" cy="1216025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19177" name="Rectangle 9"/>
          <p:cNvSpPr>
            <a:spLocks noChangeArrowheads="1"/>
          </p:cNvSpPr>
          <p:nvPr/>
        </p:nvSpPr>
        <p:spPr bwMode="auto">
          <a:xfrm>
            <a:off x="1795463" y="5172075"/>
            <a:ext cx="5637212" cy="62388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8" name="Text Box 10"/>
          <p:cNvSpPr txBox="1">
            <a:spLocks noChangeArrowheads="1"/>
          </p:cNvSpPr>
          <p:nvPr/>
        </p:nvSpPr>
        <p:spPr bwMode="auto">
          <a:xfrm>
            <a:off x="7110413" y="5324475"/>
            <a:ext cx="1679575" cy="666750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3" grpId="0" animBg="1"/>
      <p:bldP spid="519174" grpId="0" animBg="1"/>
      <p:bldP spid="519175" grpId="0" animBg="1"/>
      <p:bldP spid="519176" grpId="0" animBg="1"/>
      <p:bldP spid="519177" grpId="0" animBg="1"/>
      <p:bldP spid="5191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the differences…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2209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Seq</a:t>
            </a:r>
            <a:r>
              <a:rPr lang="en-US" dirty="0"/>
              <a:t>-Search () is a high-level primitive</a:t>
            </a:r>
          </a:p>
          <a:p>
            <a:pPr lvl="1"/>
            <a:r>
              <a:rPr lang="en-US" dirty="0"/>
              <a:t>It takes in something as input, </a:t>
            </a:r>
          </a:p>
          <a:p>
            <a:pPr lvl="1"/>
            <a:r>
              <a:rPr lang="en-US" dirty="0"/>
              <a:t>Computes something,</a:t>
            </a:r>
          </a:p>
          <a:p>
            <a:pPr lvl="1"/>
            <a:r>
              <a:rPr lang="en-US" dirty="0"/>
              <a:t>Return some computed values.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11200" y="3556003"/>
            <a:ext cx="5997111" cy="1270000"/>
            <a:chOff x="711200" y="3556003"/>
            <a:chExt cx="5997111" cy="1270000"/>
          </a:xfrm>
        </p:grpSpPr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2514600" y="3556003"/>
              <a:ext cx="2413000" cy="1270000"/>
            </a:xfrm>
            <a:prstGeom prst="rect">
              <a:avLst/>
            </a:prstGeom>
            <a:solidFill>
              <a:srgbClr val="FFFFC8"/>
            </a:solidFill>
            <a:ln w="28575" cap="rnd" cmpd="sng">
              <a:solidFill>
                <a:srgbClr val="0000FF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square" lIns="45720" rIns="4572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0" dirty="0" err="1" smtClean="0">
                  <a:solidFill>
                    <a:srgbClr val="0000CC"/>
                  </a:solidFill>
                  <a:latin typeface="Times New Roman" pitchFamily="1" charset="0"/>
                </a:rPr>
                <a:t>Seq</a:t>
              </a:r>
              <a:r>
                <a:rPr lang="en-US" sz="2400" b="0" dirty="0" smtClean="0">
                  <a:solidFill>
                    <a:srgbClr val="0000CC"/>
                  </a:solidFill>
                  <a:latin typeface="Times New Roman" pitchFamily="1" charset="0"/>
                </a:rPr>
                <a:t>-Search</a:t>
              </a:r>
              <a:endParaRPr lang="en-US" sz="2400" b="0" dirty="0">
                <a:solidFill>
                  <a:srgbClr val="0000CC"/>
                </a:solidFill>
                <a:latin typeface="Times New Roman" pitchFamily="1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1676401" y="3826935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982124" y="3572937"/>
              <a:ext cx="6719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N, T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1676404" y="4250263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253055" y="4013198"/>
              <a:ext cx="4127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</a:t>
              </a:r>
              <a:endParaRPr lang="en-US" dirty="0"/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1676407" y="4639725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711200" y="4402659"/>
              <a:ext cx="933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NAME</a:t>
              </a:r>
              <a:endParaRPr lang="en-US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4978342" y="4250266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5740303" y="4030134"/>
              <a:ext cx="9680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Found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Big, Bigger, Biggest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  <a:buFont typeface="Wingdings" pitchFamily="1" charset="2"/>
              <a:buNone/>
            </a:pPr>
            <a:r>
              <a:rPr lang="en-US" sz="2600"/>
              <a:t>Task:</a:t>
            </a:r>
          </a:p>
          <a:p>
            <a:pPr lvl="1">
              <a:spcBef>
                <a:spcPct val="50000"/>
              </a:spcBef>
            </a:pPr>
            <a:r>
              <a:rPr lang="en-US"/>
              <a:t>Find the largest value from a list of values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2600"/>
              <a:t>Algorithm outline</a:t>
            </a:r>
            <a:r>
              <a:rPr lang="en-US"/>
              <a:t>  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/>
              <a:t>Keep track of </a:t>
            </a:r>
            <a:r>
              <a:rPr lang="en-US" i="1" u="sng">
                <a:solidFill>
                  <a:srgbClr val="0000FF"/>
                </a:solidFill>
              </a:rPr>
              <a:t>the largest value seen so far</a:t>
            </a:r>
            <a:endParaRPr lang="en-US">
              <a:solidFill>
                <a:srgbClr val="0000FF"/>
              </a:solidFill>
            </a:endParaRPr>
          </a:p>
          <a:p>
            <a:pPr lvl="2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Initialize:</a:t>
            </a:r>
            <a:r>
              <a:rPr lang="en-US"/>
              <a:t> Set </a:t>
            </a:r>
            <a:r>
              <a:rPr lang="en-US" u="sng"/>
              <a:t>Largest-So-Far</a:t>
            </a:r>
            <a:r>
              <a:rPr lang="en-US"/>
              <a:t> to be the first in the list</a:t>
            </a:r>
          </a:p>
          <a:p>
            <a:pPr lvl="2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Iteration:</a:t>
            </a:r>
            <a:r>
              <a:rPr lang="en-US"/>
              <a:t> Compare each value to the </a:t>
            </a:r>
            <a:r>
              <a:rPr lang="en-US" u="sng"/>
              <a:t>Largest-So-Far</a:t>
            </a:r>
            <a:r>
              <a:rPr lang="en-US"/>
              <a:t>, and keep the larger as the new largest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/>
              <a:t>Use </a:t>
            </a:r>
            <a:r>
              <a:rPr lang="en-US" i="1">
                <a:solidFill>
                  <a:srgbClr val="0000FF"/>
                </a:solidFill>
              </a:rPr>
              <a:t>location</a:t>
            </a:r>
            <a:r>
              <a:rPr lang="en-US"/>
              <a:t> to remember where the largest is.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Initialize:</a:t>
            </a:r>
            <a:r>
              <a:rPr lang="en-US"/>
              <a:t> …  (Do it yourself)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Iteration:</a:t>
            </a:r>
            <a:r>
              <a:rPr lang="en-US"/>
              <a:t> ….  (Do it yourself)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85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079" r="24893"/>
          <a:stretch>
            <a:fillRect/>
          </a:stretch>
        </p:blipFill>
        <p:spPr>
          <a:xfrm>
            <a:off x="1128713" y="914400"/>
            <a:ext cx="6096000" cy="4953000"/>
          </a:xfrm>
          <a:noFill/>
          <a:ln/>
        </p:spPr>
      </p:pic>
      <p:sp>
        <p:nvSpPr>
          <p:cNvPr id="50585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791200"/>
            <a:ext cx="8229600" cy="457200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2.10:  Algorithm to Find the Largest Value in a List</a:t>
            </a:r>
          </a:p>
        </p:txBody>
      </p:sp>
      <p:sp>
        <p:nvSpPr>
          <p:cNvPr id="505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Finding the Largest</a:t>
            </a:r>
          </a:p>
        </p:txBody>
      </p:sp>
      <p:sp>
        <p:nvSpPr>
          <p:cNvPr id="505861" name="Rectangle 5"/>
          <p:cNvSpPr>
            <a:spLocks noChangeArrowheads="1"/>
          </p:cNvSpPr>
          <p:nvPr/>
        </p:nvSpPr>
        <p:spPr bwMode="auto">
          <a:xfrm>
            <a:off x="1343025" y="2330450"/>
            <a:ext cx="5305425" cy="82708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2" name="Text Box 6"/>
          <p:cNvSpPr txBox="1">
            <a:spLocks noChangeArrowheads="1"/>
          </p:cNvSpPr>
          <p:nvPr/>
        </p:nvSpPr>
        <p:spPr bwMode="auto">
          <a:xfrm>
            <a:off x="6448425" y="2527300"/>
            <a:ext cx="2057400" cy="39211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05863" name="Rectangle 7"/>
          <p:cNvSpPr>
            <a:spLocks noChangeArrowheads="1"/>
          </p:cNvSpPr>
          <p:nvPr/>
        </p:nvSpPr>
        <p:spPr bwMode="auto">
          <a:xfrm>
            <a:off x="1338263" y="3152775"/>
            <a:ext cx="5522912" cy="1781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4" name="Text Box 8"/>
          <p:cNvSpPr txBox="1">
            <a:spLocks noChangeArrowheads="1"/>
          </p:cNvSpPr>
          <p:nvPr/>
        </p:nvSpPr>
        <p:spPr bwMode="auto">
          <a:xfrm>
            <a:off x="6510338" y="3429000"/>
            <a:ext cx="2057400" cy="1216025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05865" name="Rectangle 9"/>
          <p:cNvSpPr>
            <a:spLocks noChangeArrowheads="1"/>
          </p:cNvSpPr>
          <p:nvPr/>
        </p:nvSpPr>
        <p:spPr bwMode="auto">
          <a:xfrm>
            <a:off x="1338263" y="4929188"/>
            <a:ext cx="5376862" cy="29051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6" name="Text Box 10"/>
          <p:cNvSpPr txBox="1">
            <a:spLocks noChangeArrowheads="1"/>
          </p:cNvSpPr>
          <p:nvPr/>
        </p:nvSpPr>
        <p:spPr bwMode="auto">
          <a:xfrm>
            <a:off x="6610350" y="5081588"/>
            <a:ext cx="2057400" cy="666750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1" grpId="0" animBg="1"/>
      <p:bldP spid="505862" grpId="0" animBg="1"/>
      <p:bldP spid="505863" grpId="0" animBg="1"/>
      <p:bldP spid="505864" grpId="0" animBg="1"/>
      <p:bldP spid="505865" grpId="0" animBg="1"/>
      <p:bldP spid="5058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Find-Max </a:t>
            </a:r>
          </a:p>
        </p:txBody>
      </p:sp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1219200" y="1863725"/>
            <a:ext cx="7010400" cy="4384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Find-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Max(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   (* find max of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[1..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]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Max-SF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A[1];   Location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2;   (* why 2, not 1? *)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 &gt; Max-SF)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Max-SF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Location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Max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Max-SF;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Max, Location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dirty="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30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 n and the arrays A have been read into memory.</a:t>
            </a:r>
            <a:r>
              <a:rPr lang="en-US" sz="2400"/>
              <a:t>  </a:t>
            </a:r>
          </a:p>
        </p:txBody>
      </p:sp>
      <p:sp>
        <p:nvSpPr>
          <p:cNvPr id="530437" name="Rectangle 5"/>
          <p:cNvSpPr>
            <a:spLocks noChangeArrowheads="1"/>
          </p:cNvSpPr>
          <p:nvPr/>
        </p:nvSpPr>
        <p:spPr bwMode="auto">
          <a:xfrm>
            <a:off x="1524000" y="2519363"/>
            <a:ext cx="5610225" cy="638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6934200" y="2613025"/>
            <a:ext cx="2057400" cy="39211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30440" name="Rectangle 8"/>
          <p:cNvSpPr>
            <a:spLocks noChangeArrowheads="1"/>
          </p:cNvSpPr>
          <p:nvPr/>
        </p:nvSpPr>
        <p:spPr bwMode="auto">
          <a:xfrm>
            <a:off x="1524000" y="3152775"/>
            <a:ext cx="5943600" cy="211455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1" name="Text Box 9"/>
          <p:cNvSpPr txBox="1">
            <a:spLocks noChangeArrowheads="1"/>
          </p:cNvSpPr>
          <p:nvPr/>
        </p:nvSpPr>
        <p:spPr bwMode="auto">
          <a:xfrm>
            <a:off x="6938963" y="3600450"/>
            <a:ext cx="2057400" cy="1216025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30443" name="Rectangle 11"/>
          <p:cNvSpPr>
            <a:spLocks noChangeArrowheads="1"/>
          </p:cNvSpPr>
          <p:nvPr/>
        </p:nvSpPr>
        <p:spPr bwMode="auto">
          <a:xfrm>
            <a:off x="1519238" y="5272088"/>
            <a:ext cx="5856287" cy="62388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2" name="Text Box 10"/>
          <p:cNvSpPr txBox="1">
            <a:spLocks noChangeArrowheads="1"/>
          </p:cNvSpPr>
          <p:nvPr/>
        </p:nvSpPr>
        <p:spPr bwMode="auto">
          <a:xfrm>
            <a:off x="6938963" y="5438775"/>
            <a:ext cx="2057400" cy="666750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7" grpId="0" animBg="1"/>
      <p:bldP spid="530438" grpId="0" animBg="1"/>
      <p:bldP spid="530440" grpId="0" animBg="1"/>
      <p:bldP spid="530441" grpId="0" animBg="1"/>
      <p:bldP spid="530443" grpId="0" animBg="1"/>
      <p:bldP spid="5304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Program Design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Software are complex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HUGE (millions of lines of code) </a:t>
            </a:r>
            <a:r>
              <a:rPr lang="en-US" sz="2000" dirty="0" err="1"/>
              <a:t>eg</a:t>
            </a:r>
            <a:r>
              <a:rPr lang="en-US" sz="2000" dirty="0"/>
              <a:t>: Linux, Outlook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COMPLEX;  </a:t>
            </a:r>
            <a:r>
              <a:rPr lang="en-US" sz="2000" dirty="0" err="1"/>
              <a:t>eg</a:t>
            </a:r>
            <a:r>
              <a:rPr lang="en-US" sz="2000" dirty="0"/>
              <a:t>: Flight simulator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Idea:  Decomposition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Complex tasks can be divided and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Each part solved separately and combined later.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Modular Program Design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Divide big programs into smaller modules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smaller parts are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called modules, subroutines, or procedures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Design, implement, and test separately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Modularity, Abstraction, Division of </a:t>
            </a:r>
            <a:r>
              <a:rPr lang="en-US" sz="2000" dirty="0" err="1"/>
              <a:t>Labour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Simplifies process of writing </a:t>
            </a:r>
            <a:r>
              <a:rPr lang="en-US" sz="2000" dirty="0" err="1"/>
              <a:t>alg</a:t>
            </a:r>
            <a:r>
              <a:rPr lang="en-US" sz="2000" dirty="0"/>
              <a:t>/programs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3: Pattern Matching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371600"/>
          </a:xfrm>
        </p:spPr>
        <p:txBody>
          <a:bodyPr/>
          <a:lstStyle/>
          <a:p>
            <a:r>
              <a:rPr lang="en-US" sz="2400"/>
              <a:t>Algorithm search for a pattern in a source text</a:t>
            </a:r>
          </a:p>
          <a:p>
            <a:pPr lvl="1">
              <a:buFont typeface="Monotype Sorts" pitchFamily="1" charset="2"/>
              <a:buNone/>
            </a:pPr>
            <a:r>
              <a:rPr lang="en-US" b="0"/>
              <a:t>Given: A source text </a:t>
            </a:r>
            <a:r>
              <a:rPr lang="en-US" i="1">
                <a:solidFill>
                  <a:schemeClr val="tx1"/>
                </a:solidFill>
              </a:rPr>
              <a:t>S</a:t>
            </a:r>
            <a:r>
              <a:rPr lang="en-US">
                <a:solidFill>
                  <a:schemeClr val="tx1"/>
                </a:solidFill>
              </a:rPr>
              <a:t>[1..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="0"/>
              <a:t> and a pattern </a:t>
            </a:r>
            <a:r>
              <a:rPr lang="en-US" i="1">
                <a:solidFill>
                  <a:srgbClr val="FF0000"/>
                </a:solidFill>
              </a:rPr>
              <a:t>P</a:t>
            </a:r>
            <a:r>
              <a:rPr lang="en-US">
                <a:solidFill>
                  <a:srgbClr val="FF0000"/>
                </a:solidFill>
              </a:rPr>
              <a:t>[1..</a:t>
            </a:r>
            <a:r>
              <a:rPr lang="en-US" i="1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]</a:t>
            </a:r>
          </a:p>
          <a:p>
            <a:pPr lvl="1">
              <a:buFont typeface="Monotype Sorts" pitchFamily="1" charset="2"/>
              <a:buNone/>
            </a:pPr>
            <a:r>
              <a:rPr lang="en-US" b="0"/>
              <a:t>Question: Find all occurrence of pattern P in text S?</a:t>
            </a:r>
          </a:p>
        </p:txBody>
      </p:sp>
      <p:grpSp>
        <p:nvGrpSpPr>
          <p:cNvPr id="534585" name="Group 57"/>
          <p:cNvGrpSpPr>
            <a:grpSpLocks/>
          </p:cNvGrpSpPr>
          <p:nvPr/>
        </p:nvGrpSpPr>
        <p:grpSpPr bwMode="auto">
          <a:xfrm>
            <a:off x="762000" y="2895600"/>
            <a:ext cx="3886200" cy="714375"/>
            <a:chOff x="480" y="1824"/>
            <a:chExt cx="2448" cy="450"/>
          </a:xfrm>
        </p:grpSpPr>
        <p:grpSp>
          <p:nvGrpSpPr>
            <p:cNvPr id="534583" name="Group 55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4533" name="Text Box 5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4534" name="Text Box 6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35" name="Text Box 7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36" name="Text Box 8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37" name="Text Box 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38" name="Text Box 1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40" name="Text Box 12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41" name="Text Box 13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4549" name="Text Box 21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4584" name="Group 56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4551" name="Text Box 23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4552" name="Text Box 24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4553" name="Text Box 25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4554" name="Text Box 26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4555" name="Text Box 27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4556" name="Text Box 2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4557" name="Text Box 29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4558" name="Text Box 30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4559" name="Text Box 31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34586" name="Group 58"/>
          <p:cNvGrpSpPr>
            <a:grpSpLocks/>
          </p:cNvGrpSpPr>
          <p:nvPr/>
        </p:nvGrpSpPr>
        <p:grpSpPr bwMode="auto">
          <a:xfrm>
            <a:off x="838200" y="3733800"/>
            <a:ext cx="1524000" cy="762000"/>
            <a:chOff x="528" y="2352"/>
            <a:chExt cx="960" cy="480"/>
          </a:xfrm>
        </p:grpSpPr>
        <p:grpSp>
          <p:nvGrpSpPr>
            <p:cNvPr id="534582" name="Group 54"/>
            <p:cNvGrpSpPr>
              <a:grpSpLocks/>
            </p:cNvGrpSpPr>
            <p:nvPr/>
          </p:nvGrpSpPr>
          <p:grpSpPr bwMode="auto">
            <a:xfrm>
              <a:off x="528" y="2352"/>
              <a:ext cx="960" cy="288"/>
              <a:chOff x="528" y="2352"/>
              <a:chExt cx="960" cy="288"/>
            </a:xfrm>
          </p:grpSpPr>
          <p:grpSp>
            <p:nvGrpSpPr>
              <p:cNvPr id="534568" name="Group 4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456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457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45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4572" name="Text Box 4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4573" name="Group 45"/>
            <p:cNvGrpSpPr>
              <a:grpSpLocks/>
            </p:cNvGrpSpPr>
            <p:nvPr/>
          </p:nvGrpSpPr>
          <p:grpSpPr bwMode="auto">
            <a:xfrm>
              <a:off x="768" y="2601"/>
              <a:ext cx="720" cy="231"/>
              <a:chOff x="768" y="2745"/>
              <a:chExt cx="720" cy="231"/>
            </a:xfrm>
          </p:grpSpPr>
          <p:sp>
            <p:nvSpPr>
              <p:cNvPr id="534574" name="Text Box 4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4575" name="Text Box 4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4576" name="Text Box 4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4577" name="Group 49"/>
          <p:cNvGrpSpPr>
            <a:grpSpLocks/>
          </p:cNvGrpSpPr>
          <p:nvPr/>
        </p:nvGrpSpPr>
        <p:grpSpPr bwMode="auto">
          <a:xfrm>
            <a:off x="2667000" y="4572000"/>
            <a:ext cx="5181600" cy="1524000"/>
            <a:chOff x="1680" y="2736"/>
            <a:chExt cx="3264" cy="1008"/>
          </a:xfrm>
        </p:grpSpPr>
        <p:sp>
          <p:nvSpPr>
            <p:cNvPr id="534578" name="Rectangle 50"/>
            <p:cNvSpPr>
              <a:spLocks noChangeArrowheads="1"/>
            </p:cNvSpPr>
            <p:nvPr/>
          </p:nvSpPr>
          <p:spPr bwMode="auto">
            <a:xfrm>
              <a:off x="1680" y="2736"/>
              <a:ext cx="3264" cy="288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" charset="0"/>
                </a:rPr>
                <a:t>Output of Pattern Matching Algorithm:</a:t>
              </a:r>
            </a:p>
          </p:txBody>
        </p:sp>
        <p:sp>
          <p:nvSpPr>
            <p:cNvPr id="534579" name="Rectangle 51"/>
            <p:cNvSpPr>
              <a:spLocks noChangeArrowheads="1"/>
            </p:cNvSpPr>
            <p:nvPr/>
          </p:nvSpPr>
          <p:spPr bwMode="auto">
            <a:xfrm>
              <a:off x="1680" y="3014"/>
              <a:ext cx="3264" cy="730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00CC"/>
                  </a:solidFill>
                  <a:latin typeface="Courier New" pitchFamily="1" charset="0"/>
                </a:rPr>
                <a:t>There is a match at position 2</a:t>
              </a:r>
            </a:p>
            <a:p>
              <a:r>
                <a:rPr lang="en-US" sz="1800">
                  <a:solidFill>
                    <a:srgbClr val="0000CC"/>
                  </a:solidFill>
                  <a:latin typeface="Courier New" pitchFamily="1" charset="0"/>
                </a:rPr>
                <a:t>There is a match at position 7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7679" name="Group 79"/>
          <p:cNvGrpSpPr>
            <a:grpSpLocks/>
          </p:cNvGrpSpPr>
          <p:nvPr/>
        </p:nvGrpSpPr>
        <p:grpSpPr bwMode="auto">
          <a:xfrm>
            <a:off x="838200" y="2743200"/>
            <a:ext cx="1524000" cy="762000"/>
            <a:chOff x="528" y="1728"/>
            <a:chExt cx="960" cy="480"/>
          </a:xfrm>
        </p:grpSpPr>
        <p:grpSp>
          <p:nvGrpSpPr>
            <p:cNvPr id="537640" name="Group 40"/>
            <p:cNvGrpSpPr>
              <a:grpSpLocks/>
            </p:cNvGrpSpPr>
            <p:nvPr/>
          </p:nvGrpSpPr>
          <p:grpSpPr bwMode="auto">
            <a:xfrm>
              <a:off x="528" y="1728"/>
              <a:ext cx="960" cy="288"/>
              <a:chOff x="528" y="2352"/>
              <a:chExt cx="960" cy="288"/>
            </a:xfrm>
          </p:grpSpPr>
          <p:grpSp>
            <p:nvGrpSpPr>
              <p:cNvPr id="537641" name="Group 41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764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764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764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7645" name="Text Box 45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7646" name="Group 46"/>
            <p:cNvGrpSpPr>
              <a:grpSpLocks/>
            </p:cNvGrpSpPr>
            <p:nvPr/>
          </p:nvGrpSpPr>
          <p:grpSpPr bwMode="auto">
            <a:xfrm>
              <a:off x="768" y="1977"/>
              <a:ext cx="720" cy="231"/>
              <a:chOff x="768" y="2745"/>
              <a:chExt cx="720" cy="231"/>
            </a:xfrm>
          </p:grpSpPr>
          <p:sp>
            <p:nvSpPr>
              <p:cNvPr id="537647" name="Text Box 47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7648" name="Text Box 48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7649" name="Text Box 49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7680" name="Group 80"/>
          <p:cNvGrpSpPr>
            <a:grpSpLocks/>
          </p:cNvGrpSpPr>
          <p:nvPr/>
        </p:nvGrpSpPr>
        <p:grpSpPr bwMode="auto">
          <a:xfrm>
            <a:off x="1143000" y="1219200"/>
            <a:ext cx="280988" cy="609600"/>
            <a:chOff x="720" y="768"/>
            <a:chExt cx="177" cy="384"/>
          </a:xfrm>
        </p:grpSpPr>
        <p:sp>
          <p:nvSpPr>
            <p:cNvPr id="537654" name="Line 54"/>
            <p:cNvSpPr>
              <a:spLocks noChangeShapeType="1"/>
            </p:cNvSpPr>
            <p:nvPr/>
          </p:nvSpPr>
          <p:spPr bwMode="auto">
            <a:xfrm>
              <a:off x="89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655" name="Text Box 55"/>
            <p:cNvSpPr txBox="1">
              <a:spLocks noChangeArrowheads="1"/>
            </p:cNvSpPr>
            <p:nvPr/>
          </p:nvSpPr>
          <p:spPr bwMode="auto">
            <a:xfrm>
              <a:off x="72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7656" name="Rectangle 56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1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1..3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</a:t>
            </a:r>
          </a:p>
        </p:txBody>
      </p:sp>
      <p:grpSp>
        <p:nvGrpSpPr>
          <p:cNvPr id="537657" name="Group 57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7658" name="Group 58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7659" name="Text Box 59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7660" name="Text Box 60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1" name="Text Box 61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2" name="Text Box 62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3" name="Text Box 63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4" name="Text Box 64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7665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6" name="Text Box 66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7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7668" name="Text Box 68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7669" name="Group 69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7670" name="Text Box 70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solidFill>
                      <a:srgbClr val="FF0000"/>
                    </a:solidFill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7671" name="Text Box 71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7672" name="Text Box 72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7673" name="Text Box 73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7674" name="Text Box 74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7675" name="Text Box 7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7676" name="Text Box 76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7677" name="Text Box 77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7678" name="Text Box 78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6267"/>
            <a:ext cx="8449733" cy="601134"/>
          </a:xfrm>
        </p:spPr>
        <p:txBody>
          <a:bodyPr/>
          <a:lstStyle/>
          <a:p>
            <a:r>
              <a:rPr lang="en-US" dirty="0"/>
              <a:t>Simple iterative algorithm: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(A</a:t>
            </a:r>
            <a:r>
              <a:rPr lang="en-US" dirty="0" err="1" smtClean="0"/>
              <a:t>,n</a:t>
            </a:r>
            <a:r>
              <a:rPr lang="en-US" dirty="0"/>
              <a:t>)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51468"/>
            <a:ext cx="7772400" cy="1439333"/>
          </a:xfrm>
        </p:spPr>
        <p:txBody>
          <a:bodyPr/>
          <a:lstStyle/>
          <a:p>
            <a:r>
              <a:rPr lang="en-GB" sz="2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Input:  </a:t>
            </a:r>
            <a:r>
              <a:rPr lang="en-GB" sz="2000" dirty="0">
                <a:solidFill>
                  <a:srgbClr val="000099"/>
                </a:solidFill>
              </a:rPr>
              <a:t>List of numbers: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baseline="-25000" dirty="0">
                <a:solidFill>
                  <a:srgbClr val="000099"/>
                </a:solidFill>
              </a:rPr>
              <a:t>1</a:t>
            </a:r>
            <a:r>
              <a:rPr lang="en-GB" sz="2000" dirty="0">
                <a:solidFill>
                  <a:srgbClr val="000099"/>
                </a:solidFill>
              </a:rPr>
              <a:t>,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baseline="-25000" dirty="0">
                <a:solidFill>
                  <a:srgbClr val="000099"/>
                </a:solidFill>
              </a:rPr>
              <a:t>2</a:t>
            </a:r>
            <a:r>
              <a:rPr lang="en-GB" sz="2000" dirty="0">
                <a:solidFill>
                  <a:srgbClr val="000099"/>
                </a:solidFill>
              </a:rPr>
              <a:t>,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baseline="-25000" dirty="0">
                <a:solidFill>
                  <a:srgbClr val="000099"/>
                </a:solidFill>
              </a:rPr>
              <a:t>3</a:t>
            </a:r>
            <a:r>
              <a:rPr lang="en-GB" sz="2000" dirty="0">
                <a:solidFill>
                  <a:srgbClr val="000099"/>
                </a:solidFill>
              </a:rPr>
              <a:t>, ….,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i="1" baseline="-25000" dirty="0">
                <a:solidFill>
                  <a:srgbClr val="000099"/>
                </a:solidFill>
              </a:rPr>
              <a:t>n</a:t>
            </a:r>
            <a:r>
              <a:rPr lang="en-GB" sz="2000" dirty="0">
                <a:solidFill>
                  <a:srgbClr val="000099"/>
                </a:solidFill>
              </a:rPr>
              <a:t>  </a:t>
            </a:r>
          </a:p>
          <a:p>
            <a:r>
              <a:rPr lang="en-GB" sz="2000" dirty="0">
                <a:solidFill>
                  <a:srgbClr val="000099"/>
                </a:solidFill>
              </a:rPr>
              <a:t>Output: To compute the </a:t>
            </a:r>
            <a:r>
              <a:rPr lang="en-GB" sz="2000" u="sng" dirty="0">
                <a:solidFill>
                  <a:srgbClr val="000099"/>
                </a:solidFill>
              </a:rPr>
              <a:t>sum</a:t>
            </a:r>
            <a:r>
              <a:rPr lang="en-GB" sz="2000" dirty="0">
                <a:solidFill>
                  <a:srgbClr val="000099"/>
                </a:solidFill>
              </a:rPr>
              <a:t> of the numbers</a:t>
            </a:r>
          </a:p>
          <a:p>
            <a:pPr>
              <a:buFont typeface="Wingdings" pitchFamily="1" charset="2"/>
              <a:buNone/>
            </a:pPr>
            <a:r>
              <a:rPr lang="en-GB" sz="2000" dirty="0">
                <a:solidFill>
                  <a:srgbClr val="000099"/>
                </a:solidFill>
              </a:rPr>
              <a:t>Note: Store numbers in array A[1], A[2], … , </a:t>
            </a:r>
            <a:r>
              <a:rPr lang="en-GB" sz="2000" dirty="0" err="1">
                <a:solidFill>
                  <a:srgbClr val="000099"/>
                </a:solidFill>
              </a:rPr>
              <a:t>A[</a:t>
            </a:r>
            <a:r>
              <a:rPr lang="en-GB" sz="2000" i="1" dirty="0" err="1">
                <a:solidFill>
                  <a:srgbClr val="000099"/>
                </a:solidFill>
              </a:rPr>
              <a:t>n</a:t>
            </a:r>
            <a:r>
              <a:rPr lang="en-GB" sz="2000" dirty="0">
                <a:solidFill>
                  <a:srgbClr val="000099"/>
                </a:solidFill>
              </a:rPr>
              <a:t>]</a:t>
            </a:r>
            <a:endParaRPr lang="en-US" sz="2000" dirty="0">
              <a:solidFill>
                <a:srgbClr val="000099"/>
              </a:solidFill>
            </a:endParaRP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1295400" y="25908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“Sum is”,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Sum;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1" charset="0"/>
                <a:sym typeface="Wingdings" pitchFamily="1" charset="2"/>
              </a:rPr>
              <a:t>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Sum;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428037" name="AutoShape 5"/>
          <p:cNvSpPr>
            <a:spLocks noChangeArrowheads="1"/>
          </p:cNvSpPr>
          <p:nvPr/>
        </p:nvSpPr>
        <p:spPr bwMode="auto">
          <a:xfrm>
            <a:off x="6400800" y="3429000"/>
            <a:ext cx="2286000" cy="10668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ctr"/>
            <a:r>
              <a:rPr lang="en-US" b="0">
                <a:solidFill>
                  <a:srgbClr val="FF3300"/>
                </a:solidFill>
                <a:latin typeface="Times New Roman" pitchFamily="1" charset="0"/>
              </a:rPr>
              <a:t>Sum_SF</a:t>
            </a:r>
            <a:r>
              <a:rPr lang="en-US" b="0">
                <a:latin typeface="Times New Roman" pitchFamily="1" charset="0"/>
              </a:rPr>
              <a:t> represents</a:t>
            </a:r>
            <a:br>
              <a:rPr lang="en-US" b="0">
                <a:latin typeface="Times New Roman" pitchFamily="1" charset="0"/>
              </a:rPr>
            </a:br>
            <a:r>
              <a:rPr lang="en-US" b="0">
                <a:latin typeface="Times New Roman" pitchFamily="1" charset="0"/>
              </a:rPr>
              <a:t>the Sum-So-Far</a:t>
            </a:r>
          </a:p>
        </p:txBody>
      </p:sp>
      <p:grpSp>
        <p:nvGrpSpPr>
          <p:cNvPr id="428040" name="Group 8"/>
          <p:cNvGrpSpPr>
            <a:grpSpLocks/>
          </p:cNvGrpSpPr>
          <p:nvPr/>
        </p:nvGrpSpPr>
        <p:grpSpPr bwMode="auto">
          <a:xfrm>
            <a:off x="6739463" y="4724400"/>
            <a:ext cx="2133600" cy="1489075"/>
            <a:chOff x="4128" y="2976"/>
            <a:chExt cx="1344" cy="938"/>
          </a:xfrm>
        </p:grpSpPr>
        <p:sp>
          <p:nvSpPr>
            <p:cNvPr id="428038" name="AutoShape 6">
              <a:hlinkClick r:id="rId2" action="ppaction://hlinkpres?slideindex=1&amp;slidetitle=Animation of Algorithm" highlightClick="1"/>
            </p:cNvPr>
            <p:cNvSpPr>
              <a:spLocks noChangeArrowheads="1"/>
            </p:cNvSpPr>
            <p:nvPr/>
          </p:nvSpPr>
          <p:spPr bwMode="auto">
            <a:xfrm>
              <a:off x="4368" y="2976"/>
              <a:ext cx="672" cy="480"/>
            </a:xfrm>
            <a:prstGeom prst="actionButtonForwardNext">
              <a:avLst/>
            </a:prstGeom>
            <a:solidFill>
              <a:srgbClr val="3366FF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039" name="Text Box 7"/>
            <p:cNvSpPr txBox="1">
              <a:spLocks noChangeArrowheads="1"/>
            </p:cNvSpPr>
            <p:nvPr/>
          </p:nvSpPr>
          <p:spPr bwMode="auto">
            <a:xfrm>
              <a:off x="4128" y="3456"/>
              <a:ext cx="1344" cy="45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Click to see alg. animation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nimBg="1"/>
      <p:bldP spid="42803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8698" name="Group 74"/>
          <p:cNvGrpSpPr>
            <a:grpSpLocks/>
          </p:cNvGrpSpPr>
          <p:nvPr/>
        </p:nvGrpSpPr>
        <p:grpSpPr bwMode="auto">
          <a:xfrm>
            <a:off x="1219200" y="2743200"/>
            <a:ext cx="1524000" cy="762000"/>
            <a:chOff x="768" y="1728"/>
            <a:chExt cx="960" cy="480"/>
          </a:xfrm>
        </p:grpSpPr>
        <p:grpSp>
          <p:nvGrpSpPr>
            <p:cNvPr id="538663" name="Group 39"/>
            <p:cNvGrpSpPr>
              <a:grpSpLocks/>
            </p:cNvGrpSpPr>
            <p:nvPr/>
          </p:nvGrpSpPr>
          <p:grpSpPr bwMode="auto">
            <a:xfrm>
              <a:off x="768" y="1728"/>
              <a:ext cx="960" cy="288"/>
              <a:chOff x="528" y="2352"/>
              <a:chExt cx="960" cy="288"/>
            </a:xfrm>
          </p:grpSpPr>
          <p:grpSp>
            <p:nvGrpSpPr>
              <p:cNvPr id="538664" name="Group 4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866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866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866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8668" name="Text Box 4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8669" name="Group 45"/>
            <p:cNvGrpSpPr>
              <a:grpSpLocks/>
            </p:cNvGrpSpPr>
            <p:nvPr/>
          </p:nvGrpSpPr>
          <p:grpSpPr bwMode="auto">
            <a:xfrm>
              <a:off x="1008" y="1977"/>
              <a:ext cx="720" cy="231"/>
              <a:chOff x="768" y="2745"/>
              <a:chExt cx="720" cy="231"/>
            </a:xfrm>
          </p:grpSpPr>
          <p:sp>
            <p:nvSpPr>
              <p:cNvPr id="538670" name="Text Box 4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8671" name="Text Box 4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8672" name="Text Box 4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8699" name="Group 75"/>
          <p:cNvGrpSpPr>
            <a:grpSpLocks/>
          </p:cNvGrpSpPr>
          <p:nvPr/>
        </p:nvGrpSpPr>
        <p:grpSpPr bwMode="auto">
          <a:xfrm>
            <a:off x="1524000" y="1219200"/>
            <a:ext cx="280988" cy="609600"/>
            <a:chOff x="960" y="768"/>
            <a:chExt cx="177" cy="384"/>
          </a:xfrm>
        </p:grpSpPr>
        <p:sp>
          <p:nvSpPr>
            <p:cNvPr id="538673" name="Line 49"/>
            <p:cNvSpPr>
              <a:spLocks noChangeShapeType="1"/>
            </p:cNvSpPr>
            <p:nvPr/>
          </p:nvSpPr>
          <p:spPr bwMode="auto">
            <a:xfrm>
              <a:off x="113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674" name="Text Box 50"/>
            <p:cNvSpPr txBox="1">
              <a:spLocks noChangeArrowheads="1"/>
            </p:cNvSpPr>
            <p:nvPr/>
          </p:nvSpPr>
          <p:spPr bwMode="auto">
            <a:xfrm>
              <a:off x="96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8675" name="Rectangle 51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2..4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match!</a:t>
            </a: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Output: There is a match at position 2</a:t>
            </a:r>
          </a:p>
        </p:txBody>
      </p:sp>
      <p:grpSp>
        <p:nvGrpSpPr>
          <p:cNvPr id="538676" name="Group 52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8677" name="Group 53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8678" name="Text Box 54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8679" name="Text Box 55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0" name="Text Box 56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1" name="Text Box 57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2" name="Text Box 58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3" name="Text Box 59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8684" name="Text Box 60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5" name="Text Box 61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6" name="Text Box 62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8687" name="Text Box 63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8688" name="Group 64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8689" name="Text Box 65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8690" name="Text Box 66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8691" name="Text Box 67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8692" name="Text Box 68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8693" name="Text Box 69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8694" name="Text Box 70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8695" name="Text Box 71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8696" name="Text Box 72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8697" name="Text Box 73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9686" name="Group 38"/>
          <p:cNvGrpSpPr>
            <a:grpSpLocks/>
          </p:cNvGrpSpPr>
          <p:nvPr/>
        </p:nvGrpSpPr>
        <p:grpSpPr bwMode="auto">
          <a:xfrm>
            <a:off x="1600200" y="2743200"/>
            <a:ext cx="1524000" cy="762000"/>
            <a:chOff x="1008" y="1728"/>
            <a:chExt cx="960" cy="480"/>
          </a:xfrm>
        </p:grpSpPr>
        <p:grpSp>
          <p:nvGrpSpPr>
            <p:cNvPr id="539651" name="Group 3"/>
            <p:cNvGrpSpPr>
              <a:grpSpLocks/>
            </p:cNvGrpSpPr>
            <p:nvPr/>
          </p:nvGrpSpPr>
          <p:grpSpPr bwMode="auto">
            <a:xfrm>
              <a:off x="1008" y="1728"/>
              <a:ext cx="960" cy="288"/>
              <a:chOff x="528" y="2352"/>
              <a:chExt cx="960" cy="288"/>
            </a:xfrm>
          </p:grpSpPr>
          <p:grpSp>
            <p:nvGrpSpPr>
              <p:cNvPr id="539652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965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965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965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9656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9657" name="Group 9"/>
            <p:cNvGrpSpPr>
              <a:grpSpLocks/>
            </p:cNvGrpSpPr>
            <p:nvPr/>
          </p:nvGrpSpPr>
          <p:grpSpPr bwMode="auto">
            <a:xfrm>
              <a:off x="1248" y="1977"/>
              <a:ext cx="720" cy="231"/>
              <a:chOff x="768" y="2745"/>
              <a:chExt cx="720" cy="231"/>
            </a:xfrm>
          </p:grpSpPr>
          <p:sp>
            <p:nvSpPr>
              <p:cNvPr id="539658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9659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9660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9687" name="Group 39"/>
          <p:cNvGrpSpPr>
            <a:grpSpLocks/>
          </p:cNvGrpSpPr>
          <p:nvPr/>
        </p:nvGrpSpPr>
        <p:grpSpPr bwMode="auto">
          <a:xfrm>
            <a:off x="1905000" y="1219200"/>
            <a:ext cx="280988" cy="609600"/>
            <a:chOff x="1200" y="768"/>
            <a:chExt cx="177" cy="384"/>
          </a:xfrm>
        </p:grpSpPr>
        <p:sp>
          <p:nvSpPr>
            <p:cNvPr id="539661" name="Line 13"/>
            <p:cNvSpPr>
              <a:spLocks noChangeShapeType="1"/>
            </p:cNvSpPr>
            <p:nvPr/>
          </p:nvSpPr>
          <p:spPr bwMode="auto">
            <a:xfrm>
              <a:off x="137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662" name="Text Box 14"/>
            <p:cNvSpPr txBox="1">
              <a:spLocks noChangeArrowheads="1"/>
            </p:cNvSpPr>
            <p:nvPr/>
          </p:nvSpPr>
          <p:spPr bwMode="auto">
            <a:xfrm>
              <a:off x="120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9663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3..5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39664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9665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9666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9667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68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69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70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71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9672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73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74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9675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9676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9677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9678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9679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9680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9681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9682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9683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9684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9685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0710" name="Group 38"/>
          <p:cNvGrpSpPr>
            <a:grpSpLocks/>
          </p:cNvGrpSpPr>
          <p:nvPr/>
        </p:nvGrpSpPr>
        <p:grpSpPr bwMode="auto">
          <a:xfrm>
            <a:off x="1981200" y="2743200"/>
            <a:ext cx="1524000" cy="762000"/>
            <a:chOff x="1248" y="1728"/>
            <a:chExt cx="960" cy="480"/>
          </a:xfrm>
        </p:grpSpPr>
        <p:grpSp>
          <p:nvGrpSpPr>
            <p:cNvPr id="540675" name="Group 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0676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067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06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06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0680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0681" name="Group 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0682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0683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0684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0711" name="Group 39"/>
          <p:cNvGrpSpPr>
            <a:grpSpLocks/>
          </p:cNvGrpSpPr>
          <p:nvPr/>
        </p:nvGrpSpPr>
        <p:grpSpPr bwMode="auto">
          <a:xfrm>
            <a:off x="2286000" y="1219200"/>
            <a:ext cx="280988" cy="609600"/>
            <a:chOff x="1440" y="768"/>
            <a:chExt cx="177" cy="384"/>
          </a:xfrm>
        </p:grpSpPr>
        <p:sp>
          <p:nvSpPr>
            <p:cNvPr id="540685" name="Line 13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686" name="Text Box 14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0687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4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4..6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0688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0689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0690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0691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2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3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4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5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0696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7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8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0699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0700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07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0702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0703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0704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0705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0706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0707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0708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0709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1734" name="Group 38"/>
          <p:cNvGrpSpPr>
            <a:grpSpLocks/>
          </p:cNvGrpSpPr>
          <p:nvPr/>
        </p:nvGrpSpPr>
        <p:grpSpPr bwMode="auto">
          <a:xfrm>
            <a:off x="2362200" y="2743200"/>
            <a:ext cx="1524000" cy="762000"/>
            <a:chOff x="1248" y="1728"/>
            <a:chExt cx="960" cy="480"/>
          </a:xfrm>
        </p:grpSpPr>
        <p:grpSp>
          <p:nvGrpSpPr>
            <p:cNvPr id="541699" name="Group 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1700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170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17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170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1704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1705" name="Group 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1706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1707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1708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1735" name="Group 39"/>
          <p:cNvGrpSpPr>
            <a:grpSpLocks/>
          </p:cNvGrpSpPr>
          <p:nvPr/>
        </p:nvGrpSpPr>
        <p:grpSpPr bwMode="auto">
          <a:xfrm>
            <a:off x="2614613" y="1219200"/>
            <a:ext cx="280987" cy="609600"/>
            <a:chOff x="1440" y="768"/>
            <a:chExt cx="177" cy="384"/>
          </a:xfrm>
        </p:grpSpPr>
        <p:sp>
          <p:nvSpPr>
            <p:cNvPr id="541709" name="Line 13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710" name="Text Box 14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1711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5..7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1712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1713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1714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1715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16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17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18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19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1720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21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22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1723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1724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1725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1726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1727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1728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1729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1730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1731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1732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1733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2723" name="Group 3"/>
          <p:cNvGrpSpPr>
            <a:grpSpLocks/>
          </p:cNvGrpSpPr>
          <p:nvPr/>
        </p:nvGrpSpPr>
        <p:grpSpPr bwMode="auto">
          <a:xfrm>
            <a:off x="2743200" y="2743200"/>
            <a:ext cx="1524000" cy="762000"/>
            <a:chOff x="1248" y="1728"/>
            <a:chExt cx="960" cy="480"/>
          </a:xfrm>
        </p:grpSpPr>
        <p:grpSp>
          <p:nvGrpSpPr>
            <p:cNvPr id="542724" name="Group 4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2725" name="Group 5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272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27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27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2729" name="Text Box 9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2730" name="Group 10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2731" name="Text Box 11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2732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2733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2734" name="Group 14"/>
          <p:cNvGrpSpPr>
            <a:grpSpLocks/>
          </p:cNvGrpSpPr>
          <p:nvPr/>
        </p:nvGrpSpPr>
        <p:grpSpPr bwMode="auto">
          <a:xfrm>
            <a:off x="3048000" y="1219200"/>
            <a:ext cx="280988" cy="609600"/>
            <a:chOff x="1440" y="768"/>
            <a:chExt cx="177" cy="384"/>
          </a:xfrm>
        </p:grpSpPr>
        <p:sp>
          <p:nvSpPr>
            <p:cNvPr id="542735" name="Line 15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736" name="Text Box 16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2737" name="Rectangle 17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6..8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2738" name="Group 18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2739" name="Group 19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2740" name="Text Box 20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2741" name="Text Box 21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2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3" name="Text Box 23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4" name="Text Box 24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5" name="Text Box 25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2746" name="Text Box 26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7" name="Text Box 27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8" name="Text Box 28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2749" name="Text Box 29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2750" name="Group 30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2751" name="Text Box 3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2752" name="Text Box 32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2753" name="Text Box 33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2754" name="Text Box 34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2755" name="Text Box 35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2756" name="Text Box 3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2757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2758" name="Text Box 38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2759" name="Text Box 39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42765" name="Group 45"/>
          <p:cNvGrpSpPr>
            <a:grpSpLocks/>
          </p:cNvGrpSpPr>
          <p:nvPr/>
        </p:nvGrpSpPr>
        <p:grpSpPr bwMode="auto">
          <a:xfrm>
            <a:off x="3124200" y="990600"/>
            <a:ext cx="4724400" cy="990600"/>
            <a:chOff x="1968" y="624"/>
            <a:chExt cx="2976" cy="624"/>
          </a:xfrm>
        </p:grpSpPr>
        <p:sp>
          <p:nvSpPr>
            <p:cNvPr id="542760" name="AutoShape 40"/>
            <p:cNvSpPr>
              <a:spLocks noChangeArrowheads="1"/>
            </p:cNvSpPr>
            <p:nvPr/>
          </p:nvSpPr>
          <p:spPr bwMode="auto">
            <a:xfrm>
              <a:off x="3312" y="624"/>
              <a:ext cx="1632" cy="624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Align </a:t>
              </a:r>
              <a:r>
                <a:rPr lang="en-US" sz="2400" b="0" i="1" dirty="0" err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  <a:r>
                <a:rPr lang="en-US" sz="2400" b="0" dirty="0" err="1">
                  <a:solidFill>
                    <a:schemeClr val="tx1"/>
                  </a:solidFill>
                  <a:latin typeface="Times New Roman" pitchFamily="1" charset="0"/>
                </a:rPr>
                <a:t>[</a:t>
              </a:r>
              <a:r>
                <a:rPr lang="en-US" sz="2400" b="0" i="1" dirty="0" err="1" smtClean="0">
                  <a:solidFill>
                    <a:schemeClr val="tx1"/>
                  </a:solidFill>
                  <a:latin typeface="Times New Roman" pitchFamily="1" charset="0"/>
                </a:rPr>
                <a:t>k</a:t>
              </a:r>
              <a:r>
                <a:rPr lang="en-US" sz="2400" b="0" dirty="0" err="1" smtClean="0">
                  <a:solidFill>
                    <a:schemeClr val="tx1"/>
                  </a:solidFill>
                  <a:latin typeface="Times New Roman" pitchFamily="1" charset="0"/>
                </a:rPr>
                <a:t>..(</a:t>
              </a:r>
              <a:r>
                <a:rPr lang="en-US" sz="2400" b="0" i="1" dirty="0" err="1" smtClean="0">
                  <a:solidFill>
                    <a:schemeClr val="tx1"/>
                  </a:solidFill>
                  <a:latin typeface="Times New Roman" pitchFamily="1" charset="0"/>
                </a:rPr>
                <a:t>k</a:t>
              </a:r>
              <a:r>
                <a:rPr lang="en-US" sz="2400" b="0" dirty="0" err="1">
                  <a:solidFill>
                    <a:schemeClr val="tx1"/>
                  </a:solidFill>
                  <a:latin typeface="Times New Roman" pitchFamily="1" charset="0"/>
                </a:rPr>
                <a:t>+</a:t>
              </a:r>
              <a:r>
                <a:rPr lang="en-US" sz="2400" b="0" i="1" dirty="0" err="1">
                  <a:solidFill>
                    <a:schemeClr val="tx1"/>
                  </a:solidFill>
                  <a:latin typeface="Times New Roman" pitchFamily="1" charset="0"/>
                </a:rPr>
                <a:t>m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–</a:t>
              </a:r>
              <a:r>
                <a:rPr lang="en-US" sz="2400" b="0" dirty="0" smtClean="0">
                  <a:solidFill>
                    <a:schemeClr val="tx1"/>
                  </a:solidFill>
                  <a:latin typeface="Times New Roman" pitchFamily="1" charset="0"/>
                </a:rPr>
                <a:t>1)]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/>
              </a:r>
              <a:b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</a:b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with   </a:t>
              </a:r>
              <a:r>
                <a:rPr lang="en-US" sz="2400" b="0" i="1" dirty="0">
                  <a:solidFill>
                    <a:schemeClr val="tx1"/>
                  </a:solidFill>
                  <a:latin typeface="Times New Roman" pitchFamily="1" charset="0"/>
                </a:rPr>
                <a:t>P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[</a:t>
              </a:r>
              <a:r>
                <a:rPr lang="en-US" sz="2400" b="0" dirty="0" smtClean="0">
                  <a:solidFill>
                    <a:schemeClr val="tx1"/>
                  </a:solidFill>
                  <a:latin typeface="Times New Roman" pitchFamily="1" charset="0"/>
                </a:rPr>
                <a:t>1..</a:t>
              </a:r>
              <a:r>
                <a:rPr lang="en-US" sz="2400" b="0" i="1" dirty="0" smtClean="0">
                  <a:solidFill>
                    <a:schemeClr val="tx1"/>
                  </a:solidFill>
                  <a:latin typeface="Times New Roman" pitchFamily="1" charset="0"/>
                </a:rPr>
                <a:t>m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]</a:t>
              </a:r>
            </a:p>
          </p:txBody>
        </p:sp>
        <p:sp>
          <p:nvSpPr>
            <p:cNvPr id="542761" name="AutoShape 41"/>
            <p:cNvSpPr>
              <a:spLocks/>
            </p:cNvSpPr>
            <p:nvPr/>
          </p:nvSpPr>
          <p:spPr bwMode="auto">
            <a:xfrm rot="-5400000">
              <a:off x="2256" y="816"/>
              <a:ext cx="144" cy="72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764" name="Line 44"/>
            <p:cNvSpPr>
              <a:spLocks noChangeShapeType="1"/>
            </p:cNvSpPr>
            <p:nvPr/>
          </p:nvSpPr>
          <p:spPr bwMode="auto">
            <a:xfrm flipV="1">
              <a:off x="2352" y="912"/>
              <a:ext cx="912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3747" name="Group 3"/>
          <p:cNvGrpSpPr>
            <a:grpSpLocks/>
          </p:cNvGrpSpPr>
          <p:nvPr/>
        </p:nvGrpSpPr>
        <p:grpSpPr bwMode="auto">
          <a:xfrm>
            <a:off x="3124200" y="2743200"/>
            <a:ext cx="1524000" cy="762000"/>
            <a:chOff x="1248" y="1728"/>
            <a:chExt cx="960" cy="480"/>
          </a:xfrm>
        </p:grpSpPr>
        <p:grpSp>
          <p:nvGrpSpPr>
            <p:cNvPr id="543748" name="Group 4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3749" name="Group 5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375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375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37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3753" name="Text Box 9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3754" name="Group 10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3755" name="Text Box 11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3756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3757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3758" name="Group 14"/>
          <p:cNvGrpSpPr>
            <a:grpSpLocks/>
          </p:cNvGrpSpPr>
          <p:nvPr/>
        </p:nvGrpSpPr>
        <p:grpSpPr bwMode="auto">
          <a:xfrm>
            <a:off x="3429000" y="1219200"/>
            <a:ext cx="280988" cy="609600"/>
            <a:chOff x="1440" y="768"/>
            <a:chExt cx="177" cy="384"/>
          </a:xfrm>
        </p:grpSpPr>
        <p:sp>
          <p:nvSpPr>
            <p:cNvPr id="543759" name="Line 15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760" name="Text Box 16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3761" name="Rectangle 17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7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7..9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match!</a:t>
            </a: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Output:  There is a match at position 7</a:t>
            </a:r>
          </a:p>
        </p:txBody>
      </p:sp>
      <p:grpSp>
        <p:nvGrpSpPr>
          <p:cNvPr id="543762" name="Group 18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3763" name="Group 19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3764" name="Text Box 20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3765" name="Text Box 21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66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67" name="Text Box 23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68" name="Text Box 24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69" name="Text Box 25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3770" name="Text Box 26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71" name="Text Box 27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72" name="Text Box 28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3773" name="Text Box 29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3774" name="Group 30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3775" name="Text Box 3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3776" name="Text Box 32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3777" name="Text Box 33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3778" name="Text Box 34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3779" name="Text Box 35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3780" name="Text Box 3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3781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3782" name="Text Box 38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3783" name="Text Box 39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9</a:t>
                </a:r>
              </a:p>
            </p:txBody>
          </p:sp>
        </p:grpSp>
      </p:grpSp>
      <p:sp>
        <p:nvSpPr>
          <p:cNvPr id="543785" name="AutoShape 41"/>
          <p:cNvSpPr>
            <a:spLocks noChangeArrowheads="1"/>
          </p:cNvSpPr>
          <p:nvPr/>
        </p:nvSpPr>
        <p:spPr bwMode="auto">
          <a:xfrm>
            <a:off x="5105400" y="1676400"/>
            <a:ext cx="3810000" cy="1600200"/>
          </a:xfrm>
          <a:prstGeom prst="wedgeRoundRectCallout">
            <a:avLst>
              <a:gd name="adj1" fmla="val -80958"/>
              <a:gd name="adj2" fmla="val -58532"/>
              <a:gd name="adj3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" charset="0"/>
              </a:rPr>
              <a:t>Note:</a:t>
            </a:r>
            <a:r>
              <a:rPr lang="en-US" b="0" i="1">
                <a:solidFill>
                  <a:schemeClr val="tx1"/>
                </a:solidFill>
                <a:latin typeface="Times New Roman" pitchFamily="1" charset="0"/>
              </a:rPr>
              <a:t> </a:t>
            </a:r>
            <a:br>
              <a:rPr lang="en-US" b="0" i="1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b="0" i="1">
                <a:solidFill>
                  <a:schemeClr val="tx1"/>
                </a:solidFill>
                <a:latin typeface="Times New Roman" pitchFamily="1" charset="0"/>
              </a:rPr>
              <a:t>k 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= 7 is the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last</a:t>
            </a:r>
            <a:r>
              <a:rPr lang="en-US" b="0">
                <a:solidFill>
                  <a:srgbClr val="FF0000"/>
                </a:solidFill>
                <a:latin typeface="Times New Roman" pitchFamily="1" charset="0"/>
              </a:rPr>
              <a:t>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position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 to test; </a:t>
            </a:r>
          </a:p>
          <a:p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After that </a:t>
            </a:r>
            <a:r>
              <a:rPr lang="en-US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 is “too short”.</a:t>
            </a:r>
          </a:p>
          <a:p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In general, it is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k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 =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n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–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m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8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Matching: Decomposition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276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Task:  Find all occurrences of the pattern </a:t>
            </a:r>
            <a:r>
              <a:rPr lang="en-US" sz="2400" i="1"/>
              <a:t>P</a:t>
            </a:r>
            <a:r>
              <a:rPr lang="en-US" sz="2400"/>
              <a:t> in text </a:t>
            </a:r>
            <a:r>
              <a:rPr lang="en-US" sz="2400" i="1"/>
              <a:t>S</a:t>
            </a:r>
            <a:r>
              <a:rPr lang="en-US" sz="2400"/>
              <a:t>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sz="1400"/>
          </a:p>
          <a:p>
            <a:pPr>
              <a:lnSpc>
                <a:spcPct val="80000"/>
              </a:lnSpc>
            </a:pPr>
            <a:r>
              <a:rPr lang="en-US" sz="2400"/>
              <a:t>Algorithm Design: Top Down Decomposition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Modify from basic iterative algorithm (index </a:t>
            </a:r>
            <a:r>
              <a:rPr lang="en-US" sz="2000" i="1"/>
              <a:t>k</a:t>
            </a:r>
            <a:r>
              <a:rPr lang="en-US" sz="2000"/>
              <a:t>)</a:t>
            </a:r>
          </a:p>
          <a:p>
            <a:pPr>
              <a:lnSpc>
                <a:spcPct val="80000"/>
              </a:lnSpc>
            </a:pPr>
            <a:r>
              <a:rPr lang="en-US" sz="2400"/>
              <a:t>At each iterative step (for each </a:t>
            </a:r>
            <a:r>
              <a:rPr lang="en-US" sz="2400" i="1"/>
              <a:t>k</a:t>
            </a:r>
            <a:r>
              <a:rPr 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Align pattern </a:t>
            </a:r>
            <a:r>
              <a:rPr lang="en-US" sz="2000" i="1"/>
              <a:t>P</a:t>
            </a:r>
            <a:r>
              <a:rPr lang="en-US" sz="2000"/>
              <a:t> with </a:t>
            </a:r>
            <a:r>
              <a:rPr lang="en-US" sz="2000" i="1"/>
              <a:t>S</a:t>
            </a:r>
            <a:r>
              <a:rPr lang="en-US" sz="2000"/>
              <a:t> at position </a:t>
            </a:r>
            <a:r>
              <a:rPr lang="en-US" sz="2000" i="1"/>
              <a:t>k </a:t>
            </a:r>
            <a:r>
              <a:rPr lang="en-US" sz="200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Test for match between </a:t>
            </a:r>
            <a:r>
              <a:rPr lang="en-US" sz="2000" i="1"/>
              <a:t>P</a:t>
            </a:r>
            <a:r>
              <a:rPr lang="en-US" sz="2000"/>
              <a:t>[1..</a:t>
            </a:r>
            <a:r>
              <a:rPr lang="en-US" sz="2000" i="1"/>
              <a:t>m</a:t>
            </a:r>
            <a:r>
              <a:rPr lang="en-US" sz="2000"/>
              <a:t>] and </a:t>
            </a:r>
            <a:r>
              <a:rPr lang="en-US" sz="2000" i="1"/>
              <a:t>S</a:t>
            </a:r>
            <a:r>
              <a:rPr lang="en-US" sz="2000"/>
              <a:t>[</a:t>
            </a:r>
            <a:r>
              <a:rPr lang="en-US" sz="2000" i="1"/>
              <a:t>k </a:t>
            </a:r>
            <a:r>
              <a:rPr lang="en-US" sz="2000"/>
              <a:t>.. </a:t>
            </a:r>
            <a:r>
              <a:rPr lang="en-US" sz="2000" i="1"/>
              <a:t>k</a:t>
            </a:r>
            <a:r>
              <a:rPr lang="en-US" sz="2000"/>
              <a:t>+</a:t>
            </a:r>
            <a:r>
              <a:rPr lang="en-US" sz="2000" i="1"/>
              <a:t>m</a:t>
            </a:r>
            <a:r>
              <a:rPr lang="en-US" sz="2000"/>
              <a:t> –1]</a:t>
            </a:r>
          </a:p>
          <a:p>
            <a:pPr>
              <a:lnSpc>
                <a:spcPct val="80000"/>
              </a:lnSpc>
            </a:pPr>
            <a:r>
              <a:rPr lang="en-US" sz="2400"/>
              <a:t> Define an abstraction (“high level operation”)</a:t>
            </a:r>
          </a:p>
        </p:txBody>
      </p:sp>
      <p:grpSp>
        <p:nvGrpSpPr>
          <p:cNvPr id="506892" name="Group 12"/>
          <p:cNvGrpSpPr>
            <a:grpSpLocks/>
          </p:cNvGrpSpPr>
          <p:nvPr/>
        </p:nvGrpSpPr>
        <p:grpSpPr bwMode="auto">
          <a:xfrm>
            <a:off x="838200" y="4648200"/>
            <a:ext cx="7467600" cy="1447800"/>
            <a:chOff x="528" y="2736"/>
            <a:chExt cx="4704" cy="912"/>
          </a:xfrm>
        </p:grpSpPr>
        <p:sp>
          <p:nvSpPr>
            <p:cNvPr id="506891" name="AutoShape 11"/>
            <p:cNvSpPr>
              <a:spLocks noChangeArrowheads="1"/>
            </p:cNvSpPr>
            <p:nvPr/>
          </p:nvSpPr>
          <p:spPr bwMode="auto">
            <a:xfrm>
              <a:off x="528" y="2736"/>
              <a:ext cx="4704" cy="912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6890" name="Group 10"/>
            <p:cNvGrpSpPr>
              <a:grpSpLocks/>
            </p:cNvGrpSpPr>
            <p:nvPr/>
          </p:nvGrpSpPr>
          <p:grpSpPr bwMode="auto">
            <a:xfrm>
              <a:off x="672" y="2871"/>
              <a:ext cx="4368" cy="633"/>
              <a:chOff x="432" y="2823"/>
              <a:chExt cx="4368" cy="633"/>
            </a:xfrm>
          </p:grpSpPr>
          <p:sp>
            <p:nvSpPr>
              <p:cNvPr id="506886" name="Text Box 6"/>
              <p:cNvSpPr txBox="1">
                <a:spLocks noChangeArrowheads="1"/>
              </p:cNvSpPr>
              <p:nvPr/>
            </p:nvSpPr>
            <p:spPr bwMode="auto">
              <a:xfrm>
                <a:off x="432" y="2976"/>
                <a:ext cx="1680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Match(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S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P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)</a:t>
                </a:r>
                <a:r>
                  <a:rPr lang="en-US" sz="2400">
                    <a:solidFill>
                      <a:schemeClr val="tx1"/>
                    </a:solidFill>
                    <a:latin typeface="Times New Roman" pitchFamily="1" charset="0"/>
                  </a:rPr>
                  <a:t> = 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 </a:t>
                </a:r>
              </a:p>
            </p:txBody>
          </p:sp>
          <p:sp>
            <p:nvSpPr>
              <p:cNvPr id="506887" name="Text Box 7"/>
              <p:cNvSpPr txBox="1">
                <a:spLocks noChangeArrowheads="1"/>
              </p:cNvSpPr>
              <p:nvPr/>
            </p:nvSpPr>
            <p:spPr bwMode="auto">
              <a:xfrm>
                <a:off x="2304" y="2823"/>
                <a:ext cx="2496" cy="6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Yes   if 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S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[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..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+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–1] =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P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[1..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]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No    otherwise</a:t>
                </a:r>
              </a:p>
            </p:txBody>
          </p:sp>
          <p:sp>
            <p:nvSpPr>
              <p:cNvPr id="506888" name="AutoShape 8"/>
              <p:cNvSpPr>
                <a:spLocks/>
              </p:cNvSpPr>
              <p:nvPr/>
            </p:nvSpPr>
            <p:spPr bwMode="auto">
              <a:xfrm>
                <a:off x="2160" y="2832"/>
                <a:ext cx="144" cy="624"/>
              </a:xfrm>
              <a:prstGeom prst="leftBrace">
                <a:avLst>
                  <a:gd name="adj1" fmla="val 36111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7" name="AutoShape 7"/>
          <p:cNvSpPr>
            <a:spLocks noChangeArrowheads="1"/>
          </p:cNvSpPr>
          <p:nvPr/>
        </p:nvSpPr>
        <p:spPr bwMode="auto">
          <a:xfrm>
            <a:off x="2209800" y="3581400"/>
            <a:ext cx="2209800" cy="381000"/>
          </a:xfrm>
          <a:prstGeom prst="roundRect">
            <a:avLst>
              <a:gd name="adj" fmla="val 16667"/>
            </a:avLst>
          </a:prstGeom>
          <a:solidFill>
            <a:srgbClr val="FFFFC8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Matching: Pat-Match</a:t>
            </a:r>
          </a:p>
        </p:txBody>
      </p:sp>
      <p:sp>
        <p:nvSpPr>
          <p:cNvPr id="547843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68580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in 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k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(k &lt;=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  k+1;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47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S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grpSp>
        <p:nvGrpSpPr>
          <p:cNvPr id="547848" name="Group 8"/>
          <p:cNvGrpSpPr>
            <a:grpSpLocks/>
          </p:cNvGrpSpPr>
          <p:nvPr/>
        </p:nvGrpSpPr>
        <p:grpSpPr bwMode="auto">
          <a:xfrm>
            <a:off x="3505200" y="3962400"/>
            <a:ext cx="4419600" cy="1752600"/>
            <a:chOff x="2208" y="2496"/>
            <a:chExt cx="2784" cy="1104"/>
          </a:xfrm>
        </p:grpSpPr>
        <p:sp>
          <p:nvSpPr>
            <p:cNvPr id="547845" name="AutoShape 5"/>
            <p:cNvSpPr>
              <a:spLocks noChangeArrowheads="1"/>
            </p:cNvSpPr>
            <p:nvPr/>
          </p:nvSpPr>
          <p:spPr bwMode="auto">
            <a:xfrm>
              <a:off x="2208" y="2880"/>
              <a:ext cx="2784" cy="720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b="0">
                  <a:latin typeface="Times New Roman" pitchFamily="1" charset="0"/>
                </a:rPr>
                <a:t>Use the </a:t>
              </a:r>
              <a:r>
                <a:rPr lang="en-US" i="1">
                  <a:solidFill>
                    <a:srgbClr val="FF0000"/>
                  </a:solidFill>
                  <a:latin typeface="Times New Roman" pitchFamily="1" charset="0"/>
                </a:rPr>
                <a:t>“high level operation”</a:t>
              </a:r>
              <a:endParaRPr lang="en-US" sz="2400" b="0">
                <a:solidFill>
                  <a:schemeClr val="tx1"/>
                </a:solidFill>
                <a:latin typeface="Times New Roman" pitchFamily="1" charset="0"/>
              </a:endParaRPr>
            </a:p>
            <a:p>
              <a:r>
                <a:rPr lang="en-US">
                  <a:latin typeface="Courier New" pitchFamily="1" charset="0"/>
                </a:rPr>
                <a:t>Match(</a:t>
              </a:r>
              <a:r>
                <a:rPr lang="en-US" i="1">
                  <a:latin typeface="Courier New" pitchFamily="1" charset="0"/>
                </a:rPr>
                <a:t>S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k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P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m</a:t>
              </a:r>
              <a:r>
                <a:rPr lang="en-US">
                  <a:latin typeface="Courier New" pitchFamily="1" charset="0"/>
                </a:rPr>
                <a:t>)</a:t>
              </a:r>
            </a:p>
            <a:p>
              <a:r>
                <a:rPr lang="en-US" b="0">
                  <a:latin typeface="Times New Roman" pitchFamily="1" charset="0"/>
                </a:rPr>
                <a:t>which can be refined later.</a:t>
              </a:r>
            </a:p>
          </p:txBody>
        </p:sp>
        <p:sp>
          <p:nvSpPr>
            <p:cNvPr id="547846" name="Line 6"/>
            <p:cNvSpPr>
              <a:spLocks noChangeShapeType="1"/>
            </p:cNvSpPr>
            <p:nvPr/>
          </p:nvSpPr>
          <p:spPr bwMode="auto">
            <a:xfrm flipH="1" flipV="1">
              <a:off x="2304" y="2496"/>
              <a:ext cx="240" cy="38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Match of S[k..k+m-1] and P[1..m]</a:t>
            </a:r>
          </a:p>
        </p:txBody>
      </p:sp>
      <p:sp>
        <p:nvSpPr>
          <p:cNvPr id="549929" name="AutoShape 41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49932" name="Text Box 44"/>
          <p:cNvSpPr txBox="1">
            <a:spLocks noChangeArrowheads="1"/>
          </p:cNvSpPr>
          <p:nvPr/>
        </p:nvSpPr>
        <p:spPr bwMode="auto">
          <a:xfrm>
            <a:off x="838200" y="2963863"/>
            <a:ext cx="7620000" cy="3470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k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i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 MisMatch  No;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(i &lt;= m) and (MisMatch=No)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(S[k+i-1] not equal to P[i])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MisMatch=Yes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else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i  i + 1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Match  not(MisMatch);  (* Opposite of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grpSp>
        <p:nvGrpSpPr>
          <p:cNvPr id="549934" name="Group 46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49935" name="Group 47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9936" name="Group 48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9937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993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993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9940" name="Text Box 52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9941" name="Group 53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9942" name="Text Box 54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9943" name="Text Box 55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9944" name="Text Box 56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9945" name="Group 57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49946" name="Group 58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9947" name="Text Box 59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9948" name="Text Box 60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49" name="Text Box 61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0" name="Text Box 62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51" name="Text Box 63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2" name="Text Box 64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9953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54" name="Text Box 66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5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9956" name="Text Box 68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9957" name="Group 69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9958" name="Text Box 70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9959" name="Text Box 71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9960" name="Text Box 72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9961" name="Text Box 73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9962" name="Text Box 74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9963" name="Text Box 7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9964" name="Text Box 76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9965" name="Text Box 77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9966" name="Text Box 78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49967" name="Group 79"/>
          <p:cNvGrpSpPr>
            <a:grpSpLocks/>
          </p:cNvGrpSpPr>
          <p:nvPr/>
        </p:nvGrpSpPr>
        <p:grpSpPr bwMode="auto">
          <a:xfrm>
            <a:off x="2657475" y="2378075"/>
            <a:ext cx="238125" cy="517525"/>
            <a:chOff x="1440" y="1498"/>
            <a:chExt cx="150" cy="326"/>
          </a:xfrm>
        </p:grpSpPr>
        <p:sp>
          <p:nvSpPr>
            <p:cNvPr id="549968" name="Line 80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969" name="Text Box 81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S[4..6] and P[1..3]</a:t>
            </a:r>
          </a:p>
        </p:txBody>
      </p:sp>
      <p:grpSp>
        <p:nvGrpSpPr>
          <p:cNvPr id="550987" name="Group 75"/>
          <p:cNvGrpSpPr>
            <a:grpSpLocks/>
          </p:cNvGrpSpPr>
          <p:nvPr/>
        </p:nvGrpSpPr>
        <p:grpSpPr bwMode="auto">
          <a:xfrm>
            <a:off x="2286000" y="2378075"/>
            <a:ext cx="238125" cy="517525"/>
            <a:chOff x="1440" y="1498"/>
            <a:chExt cx="150" cy="326"/>
          </a:xfrm>
        </p:grpSpPr>
        <p:sp>
          <p:nvSpPr>
            <p:cNvPr id="550927" name="Line 15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928" name="Text Box 16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  <p:sp>
        <p:nvSpPr>
          <p:cNvPr id="550951" name="AutoShape 39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0953" name="Rectangle 41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i 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= 1, 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[4]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[1]         </a:t>
            </a:r>
            <a:r>
              <a:rPr lang="en-US" sz="2400" b="0">
                <a:latin typeface="Times New Roman" pitchFamily="1" charset="0"/>
              </a:rPr>
              <a:t>(S[</a:t>
            </a:r>
            <a:r>
              <a:rPr lang="en-US" sz="2400" b="0" i="1">
                <a:latin typeface="Times New Roman" pitchFamily="1" charset="0"/>
              </a:rPr>
              <a:t>k</a:t>
            </a:r>
            <a:r>
              <a:rPr lang="en-US" sz="2400" b="0">
                <a:latin typeface="Times New Roman" pitchFamily="1" charset="0"/>
              </a:rPr>
              <a:t>+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-1] and P[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They are equal, so increment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i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</p:txBody>
      </p:sp>
      <p:grpSp>
        <p:nvGrpSpPr>
          <p:cNvPr id="550954" name="Group 42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0955" name="Group 4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0956" name="Group 4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095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095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095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0960" name="Text Box 4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0961" name="Group 4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0962" name="Text Box 5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0963" name="Text Box 5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0964" name="Text Box 5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0965" name="Group 53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0966" name="Group 54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0967" name="Text Box 55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0968" name="Text Box 56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69" name="Text Box 57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0" name="Text Box 58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71" name="Text Box 5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2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0973" name="Text Box 61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74" name="Text Box 62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5" name="Text Box 63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0976" name="Text Box 64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0977" name="Group 65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0978" name="Text Box 66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0979" name="Text Box 67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0980" name="Text Box 68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0981" name="Text Box 69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0982" name="Text Box 70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0983" name="Text Box 71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0984" name="Text Box 72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0985" name="Text Box 73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0986" name="Text Box 74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Exercising</a:t>
            </a:r>
            <a:r>
              <a:rPr lang="en-US" dirty="0"/>
              <a:t> Algorithm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(A,n</a:t>
            </a:r>
            <a:r>
              <a:rPr lang="en-US" dirty="0"/>
              <a:t>):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1752600" y="1219200"/>
            <a:ext cx="5867400" cy="727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A[1] A[2] A[3] A[4] A[5] A[6]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n=6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2    5    10   3    12   24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0" name="Text Box 4"/>
          <p:cNvSpPr txBox="1">
            <a:spLocks noChangeArrowheads="1"/>
          </p:cNvSpPr>
          <p:nvPr/>
        </p:nvSpPr>
        <p:spPr bwMode="auto">
          <a:xfrm>
            <a:off x="2514600" y="2168525"/>
            <a:ext cx="3581400" cy="2860675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  k   Sum-SF     Sum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?     0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1     2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2     7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3    17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4    20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5    32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6    56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6    56        56 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1752600" y="5368925"/>
            <a:ext cx="2133600" cy="422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Sum is 56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2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1266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Input: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  <p:sp>
        <p:nvSpPr>
          <p:cNvPr id="429063" name="Text Box 7"/>
          <p:cNvSpPr txBox="1">
            <a:spLocks noChangeArrowheads="1"/>
          </p:cNvSpPr>
          <p:nvPr/>
        </p:nvSpPr>
        <p:spPr bwMode="auto">
          <a:xfrm>
            <a:off x="271463" y="2971800"/>
            <a:ext cx="21669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Processing: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  <p:sp>
        <p:nvSpPr>
          <p:cNvPr id="429064" name="Text Box 8"/>
          <p:cNvSpPr txBox="1">
            <a:spLocks noChangeArrowheads="1"/>
          </p:cNvSpPr>
          <p:nvPr/>
        </p:nvSpPr>
        <p:spPr bwMode="auto">
          <a:xfrm>
            <a:off x="330200" y="5334000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Output: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S[4..6] and P[1..3]</a:t>
            </a:r>
          </a:p>
        </p:txBody>
      </p:sp>
      <p:sp>
        <p:nvSpPr>
          <p:cNvPr id="551942" name="AutoShape 6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1943" name="Rectangle 7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i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, 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        </a:t>
            </a:r>
            <a:r>
              <a:rPr lang="en-US" sz="2400" b="0">
                <a:latin typeface="Times New Roman" pitchFamily="1" charset="0"/>
              </a:rPr>
              <a:t>(S[</a:t>
            </a:r>
            <a:r>
              <a:rPr lang="en-US" sz="2400" b="0" i="1">
                <a:latin typeface="Times New Roman" pitchFamily="1" charset="0"/>
              </a:rPr>
              <a:t>k</a:t>
            </a:r>
            <a:r>
              <a:rPr lang="en-US" sz="2400" b="0">
                <a:latin typeface="Times New Roman" pitchFamily="1" charset="0"/>
              </a:rPr>
              <a:t>+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-1] and P[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They are equal, so increment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i</a:t>
            </a:r>
          </a:p>
        </p:txBody>
      </p:sp>
      <p:grpSp>
        <p:nvGrpSpPr>
          <p:cNvPr id="551944" name="Group 8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1945" name="Group 9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1946" name="Group 1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194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194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19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1950" name="Text Box 1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1951" name="Group 15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1952" name="Text Box 1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1953" name="Text Box 1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1954" name="Text Box 1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1955" name="Group 19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1956" name="Group 20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1957" name="Text Box 21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1958" name="Text Box 22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59" name="Text Box 23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0" name="Text Box 24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61" name="Text Box 25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2" name="Text Box 26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1963" name="Text Box 27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64" name="Text Box 28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5" name="Text Box 29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1966" name="Text Box 30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1967" name="Group 31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1968" name="Text Box 32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1969" name="Text Box 33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1970" name="Text Box 34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1971" name="Text Box 35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1972" name="Text Box 36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197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1974" name="Text Box 38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1975" name="Text Box 39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1976" name="Text Box 40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51977" name="Group 41"/>
          <p:cNvGrpSpPr>
            <a:grpSpLocks/>
          </p:cNvGrpSpPr>
          <p:nvPr/>
        </p:nvGrpSpPr>
        <p:grpSpPr bwMode="auto">
          <a:xfrm>
            <a:off x="2657475" y="2378075"/>
            <a:ext cx="238125" cy="517525"/>
            <a:chOff x="1440" y="1498"/>
            <a:chExt cx="150" cy="326"/>
          </a:xfrm>
        </p:grpSpPr>
        <p:sp>
          <p:nvSpPr>
            <p:cNvPr id="551978" name="Line 42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979" name="Text Box 43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T[4..6] and P[1..3]</a:t>
            </a:r>
          </a:p>
        </p:txBody>
      </p:sp>
      <p:sp>
        <p:nvSpPr>
          <p:cNvPr id="552963" name="AutoShape 3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i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, 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        </a:t>
            </a:r>
            <a:r>
              <a:rPr lang="en-US" sz="2400" b="0">
                <a:latin typeface="Times New Roman" pitchFamily="1" charset="0"/>
              </a:rPr>
              <a:t>(S[</a:t>
            </a:r>
            <a:r>
              <a:rPr lang="en-US" sz="2400" b="0" i="1">
                <a:latin typeface="Times New Roman" pitchFamily="1" charset="0"/>
              </a:rPr>
              <a:t>k</a:t>
            </a:r>
            <a:r>
              <a:rPr lang="en-US" sz="2400" b="0">
                <a:latin typeface="Times New Roman" pitchFamily="1" charset="0"/>
              </a:rPr>
              <a:t>+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-1] and P[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They are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not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equal, so set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MisMatch=Yes</a:t>
            </a:r>
          </a:p>
        </p:txBody>
      </p:sp>
      <p:grpSp>
        <p:nvGrpSpPr>
          <p:cNvPr id="552965" name="Group 5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2966" name="Group 6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2967" name="Group 7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296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296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297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2971" name="Text Box 11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2972" name="Group 12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2973" name="Text Box 13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2974" name="Text Box 14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2975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2976" name="Group 16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2977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2978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2979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0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1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2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3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2984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5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6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2987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2988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2989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2990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2991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2992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2993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2994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2995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2996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2997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52998" name="Group 38"/>
          <p:cNvGrpSpPr>
            <a:grpSpLocks/>
          </p:cNvGrpSpPr>
          <p:nvPr/>
        </p:nvGrpSpPr>
        <p:grpSpPr bwMode="auto">
          <a:xfrm>
            <a:off x="3038475" y="2378075"/>
            <a:ext cx="238125" cy="517525"/>
            <a:chOff x="1440" y="1498"/>
            <a:chExt cx="150" cy="326"/>
          </a:xfrm>
        </p:grpSpPr>
        <p:sp>
          <p:nvSpPr>
            <p:cNvPr id="552999" name="Line 39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000" name="Text Box 40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Our Top-Down Design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153400" cy="2844800"/>
          </a:xfrm>
        </p:spPr>
        <p:txBody>
          <a:bodyPr/>
          <a:lstStyle/>
          <a:p>
            <a:pPr lvl="1"/>
            <a:r>
              <a:rPr lang="en-US"/>
              <a:t>Achieves good division-of-labour</a:t>
            </a:r>
          </a:p>
          <a:p>
            <a:r>
              <a:rPr lang="en-US"/>
              <a:t>Made use of top-down design and abstraction</a:t>
            </a:r>
          </a:p>
          <a:p>
            <a:pPr lvl="1"/>
            <a:r>
              <a:rPr lang="en-US"/>
              <a:t>Separate </a:t>
            </a:r>
            <a:r>
              <a:rPr lang="en-US">
                <a:solidFill>
                  <a:srgbClr val="0000CC"/>
                </a:solidFill>
              </a:rPr>
              <a:t>“high-level”</a:t>
            </a:r>
            <a:r>
              <a:rPr lang="en-US"/>
              <a:t> view from “low-level” details</a:t>
            </a:r>
          </a:p>
          <a:p>
            <a:pPr lvl="1"/>
            <a:r>
              <a:rPr lang="en-US"/>
              <a:t>Make difficult problems more manageable</a:t>
            </a:r>
          </a:p>
          <a:p>
            <a:pPr lvl="1"/>
            <a:r>
              <a:rPr lang="en-US"/>
              <a:t>Allows piece-by-piece development of algorithms</a:t>
            </a:r>
          </a:p>
          <a:p>
            <a:pPr lvl="1"/>
            <a:r>
              <a:rPr lang="en-US"/>
              <a:t>Key concept in computer science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1524000" y="1752600"/>
            <a:ext cx="2971800" cy="482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Pat-Match(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S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n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P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m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)</a:t>
            </a:r>
          </a:p>
        </p:txBody>
      </p:sp>
      <p:sp>
        <p:nvSpPr>
          <p:cNvPr id="558086" name="Line 6"/>
          <p:cNvSpPr>
            <a:spLocks noChangeShapeType="1"/>
          </p:cNvSpPr>
          <p:nvPr/>
        </p:nvSpPr>
        <p:spPr bwMode="auto">
          <a:xfrm>
            <a:off x="2971800" y="2209800"/>
            <a:ext cx="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87" name="Text Box 7"/>
          <p:cNvSpPr txBox="1">
            <a:spLocks noChangeArrowheads="1"/>
          </p:cNvSpPr>
          <p:nvPr/>
        </p:nvSpPr>
        <p:spPr bwMode="auto">
          <a:xfrm>
            <a:off x="1676400" y="2514600"/>
            <a:ext cx="2514600" cy="479425"/>
          </a:xfrm>
          <a:prstGeom prst="rect">
            <a:avLst/>
          </a:prstGeom>
          <a:solidFill>
            <a:srgbClr val="FFFFC8"/>
          </a:solidFill>
          <a:ln w="222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Match(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S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k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P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)</a:t>
            </a:r>
          </a:p>
        </p:txBody>
      </p:sp>
      <p:sp>
        <p:nvSpPr>
          <p:cNvPr id="558089" name="Text Box 9"/>
          <p:cNvSpPr txBox="1">
            <a:spLocks noChangeArrowheads="1"/>
          </p:cNvSpPr>
          <p:nvPr/>
        </p:nvSpPr>
        <p:spPr bwMode="auto">
          <a:xfrm>
            <a:off x="4876799" y="1771650"/>
            <a:ext cx="262466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0000CC"/>
                </a:solidFill>
                <a:latin typeface="Times New Roman" pitchFamily="1" charset="0"/>
              </a:rPr>
              <a:t>“</a:t>
            </a:r>
            <a:r>
              <a:rPr lang="en-US" i="1" dirty="0" smtClean="0">
                <a:solidFill>
                  <a:srgbClr val="0000CC"/>
                </a:solidFill>
                <a:latin typeface="Times New Roman" pitchFamily="1" charset="0"/>
              </a:rPr>
              <a:t>higher-</a:t>
            </a:r>
            <a:r>
              <a:rPr lang="en-US" i="1" dirty="0">
                <a:solidFill>
                  <a:srgbClr val="0000CC"/>
                </a:solidFill>
                <a:latin typeface="Times New Roman" pitchFamily="1" charset="0"/>
              </a:rPr>
              <a:t>level” view</a:t>
            </a:r>
          </a:p>
        </p:txBody>
      </p:sp>
      <p:sp>
        <p:nvSpPr>
          <p:cNvPr id="558090" name="Text Box 10"/>
          <p:cNvSpPr txBox="1">
            <a:spLocks noChangeArrowheads="1"/>
          </p:cNvSpPr>
          <p:nvPr/>
        </p:nvSpPr>
        <p:spPr bwMode="auto">
          <a:xfrm>
            <a:off x="4876800" y="2517775"/>
            <a:ext cx="29098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“high-level” primitive</a:t>
            </a:r>
          </a:p>
        </p:txBody>
      </p:sp>
      <p:sp>
        <p:nvSpPr>
          <p:cNvPr id="558092" name="Rectangle 12"/>
          <p:cNvSpPr>
            <a:spLocks noChangeArrowheads="1"/>
          </p:cNvSpPr>
          <p:nvPr/>
        </p:nvSpPr>
        <p:spPr bwMode="auto">
          <a:xfrm>
            <a:off x="457200" y="1143000"/>
            <a:ext cx="8153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800">
                <a:solidFill>
                  <a:srgbClr val="0000CC"/>
                </a:solidFill>
                <a:latin typeface="Times New Roman" pitchFamily="1" charset="0"/>
              </a:rPr>
              <a:t>Our pattern matching alg. consists of two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5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5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uiExpand="1" build="p"/>
      <p:bldP spid="558085" grpId="0" animBg="1"/>
      <p:bldP spid="558086" grpId="0" animBg="1"/>
      <p:bldP spid="558087" grpId="0" animBg="1"/>
      <p:bldP spid="558089" grpId="0"/>
      <p:bldP spid="55809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AutoShape 2"/>
          <p:cNvSpPr>
            <a:spLocks noChangeArrowheads="1"/>
          </p:cNvSpPr>
          <p:nvPr/>
        </p:nvSpPr>
        <p:spPr bwMode="auto">
          <a:xfrm>
            <a:off x="2209800" y="3581400"/>
            <a:ext cx="2209800" cy="381000"/>
          </a:xfrm>
          <a:prstGeom prst="roundRect">
            <a:avLst>
              <a:gd name="adj" fmla="val 16667"/>
            </a:avLst>
          </a:prstGeom>
          <a:solidFill>
            <a:srgbClr val="FFFFC8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31763"/>
            <a:ext cx="8196263" cy="649287"/>
          </a:xfrm>
        </p:spPr>
        <p:txBody>
          <a:bodyPr/>
          <a:lstStyle/>
          <a:p>
            <a:r>
              <a:rPr lang="en-US"/>
              <a:t>Pattern Matching: Pat-Match (</a:t>
            </a:r>
            <a:r>
              <a:rPr lang="en-US" i="1">
                <a:solidFill>
                  <a:srgbClr val="FF0000"/>
                </a:solidFill>
              </a:rPr>
              <a:t>1</a:t>
            </a:r>
            <a:r>
              <a:rPr lang="en-US" i="1" baseline="30000">
                <a:solidFill>
                  <a:srgbClr val="FF0000"/>
                </a:solidFill>
              </a:rPr>
              <a:t>st</a:t>
            </a:r>
            <a:r>
              <a:rPr lang="en-US" i="1">
                <a:solidFill>
                  <a:srgbClr val="FF0000"/>
                </a:solidFill>
              </a:rPr>
              <a:t> draft</a:t>
            </a:r>
            <a:r>
              <a:rPr lang="en-US"/>
              <a:t>)</a:t>
            </a: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8580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P in S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k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(k &lt;=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  k+1;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66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S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grpSp>
        <p:nvGrpSpPr>
          <p:cNvPr id="566278" name="Group 6"/>
          <p:cNvGrpSpPr>
            <a:grpSpLocks/>
          </p:cNvGrpSpPr>
          <p:nvPr/>
        </p:nvGrpSpPr>
        <p:grpSpPr bwMode="auto">
          <a:xfrm>
            <a:off x="3505200" y="3962400"/>
            <a:ext cx="4419600" cy="1752600"/>
            <a:chOff x="2208" y="2496"/>
            <a:chExt cx="2784" cy="1104"/>
          </a:xfrm>
        </p:grpSpPr>
        <p:sp>
          <p:nvSpPr>
            <p:cNvPr id="566279" name="AutoShape 7"/>
            <p:cNvSpPr>
              <a:spLocks noChangeArrowheads="1"/>
            </p:cNvSpPr>
            <p:nvPr/>
          </p:nvSpPr>
          <p:spPr bwMode="auto">
            <a:xfrm>
              <a:off x="2208" y="2880"/>
              <a:ext cx="2784" cy="720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b="0">
                  <a:latin typeface="Times New Roman" pitchFamily="1" charset="0"/>
                </a:rPr>
                <a:t>Use the </a:t>
              </a:r>
              <a:r>
                <a:rPr lang="en-US" i="1">
                  <a:solidFill>
                    <a:srgbClr val="FF0000"/>
                  </a:solidFill>
                  <a:latin typeface="Times New Roman" pitchFamily="1" charset="0"/>
                </a:rPr>
                <a:t>“high level primitive operation”</a:t>
              </a:r>
              <a:endParaRPr lang="en-US" sz="2400" b="0">
                <a:solidFill>
                  <a:schemeClr val="tx1"/>
                </a:solidFill>
                <a:latin typeface="Times New Roman" pitchFamily="1" charset="0"/>
              </a:endParaRPr>
            </a:p>
            <a:p>
              <a:r>
                <a:rPr lang="en-US">
                  <a:latin typeface="Courier New" pitchFamily="1" charset="0"/>
                </a:rPr>
                <a:t>Match(</a:t>
              </a:r>
              <a:r>
                <a:rPr lang="en-US" i="1">
                  <a:latin typeface="Courier New" pitchFamily="1" charset="0"/>
                </a:rPr>
                <a:t>S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k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P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m</a:t>
              </a:r>
              <a:r>
                <a:rPr lang="en-US">
                  <a:latin typeface="Courier New" pitchFamily="1" charset="0"/>
                </a:rPr>
                <a:t>)</a:t>
              </a:r>
            </a:p>
            <a:p>
              <a:r>
                <a:rPr lang="en-US" b="0">
                  <a:latin typeface="Times New Roman" pitchFamily="1" charset="0"/>
                </a:rPr>
                <a:t>which can be de/refined later.</a:t>
              </a:r>
            </a:p>
          </p:txBody>
        </p:sp>
        <p:sp>
          <p:nvSpPr>
            <p:cNvPr id="566280" name="Line 8"/>
            <p:cNvSpPr>
              <a:spLocks noChangeShapeType="1"/>
            </p:cNvSpPr>
            <p:nvPr/>
          </p:nvSpPr>
          <p:spPr bwMode="auto">
            <a:xfrm flipH="1" flipV="1">
              <a:off x="2304" y="2496"/>
              <a:ext cx="240" cy="38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38138" y="5957888"/>
            <a:ext cx="7156450" cy="533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2.12: Final Draft of the Pattern-Matching Algorithm</a:t>
            </a:r>
          </a:p>
        </p:txBody>
      </p:sp>
      <p:pic>
        <p:nvPicPr>
          <p:cNvPr id="51097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277" r="11330"/>
          <a:stretch>
            <a:fillRect/>
          </a:stretch>
        </p:blipFill>
        <p:spPr>
          <a:xfrm>
            <a:off x="809625" y="881063"/>
            <a:ext cx="6248400" cy="5105400"/>
          </a:xfrm>
          <a:noFill/>
          <a:ln/>
        </p:spPr>
      </p:pic>
      <p:sp>
        <p:nvSpPr>
          <p:cNvPr id="51098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196263" cy="685800"/>
          </a:xfrm>
        </p:spPr>
        <p:txBody>
          <a:bodyPr/>
          <a:lstStyle/>
          <a:p>
            <a:r>
              <a:rPr lang="en-US"/>
              <a:t>Pattern Matching Algorithm of [SG]</a:t>
            </a:r>
          </a:p>
        </p:txBody>
      </p:sp>
      <p:grpSp>
        <p:nvGrpSpPr>
          <p:cNvPr id="510988" name="Group 12"/>
          <p:cNvGrpSpPr>
            <a:grpSpLocks/>
          </p:cNvGrpSpPr>
          <p:nvPr/>
        </p:nvGrpSpPr>
        <p:grpSpPr bwMode="auto">
          <a:xfrm>
            <a:off x="1252538" y="2481263"/>
            <a:ext cx="6942137" cy="2578100"/>
            <a:chOff x="789" y="1563"/>
            <a:chExt cx="4373" cy="1624"/>
          </a:xfrm>
        </p:grpSpPr>
        <p:sp>
          <p:nvSpPr>
            <p:cNvPr id="510981" name="Rectangle 5"/>
            <p:cNvSpPr>
              <a:spLocks noChangeArrowheads="1"/>
            </p:cNvSpPr>
            <p:nvPr/>
          </p:nvSpPr>
          <p:spPr bwMode="auto">
            <a:xfrm>
              <a:off x="789" y="1563"/>
              <a:ext cx="2928" cy="1624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982" name="Text Box 6"/>
            <p:cNvSpPr txBox="1">
              <a:spLocks noChangeArrowheads="1"/>
            </p:cNvSpPr>
            <p:nvPr/>
          </p:nvSpPr>
          <p:spPr bwMode="auto">
            <a:xfrm>
              <a:off x="3952" y="2305"/>
              <a:ext cx="1210" cy="420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This part compute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Match(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T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k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P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m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)</a:t>
              </a:r>
            </a:p>
          </p:txBody>
        </p:sp>
        <p:sp>
          <p:nvSpPr>
            <p:cNvPr id="510983" name="Line 7"/>
            <p:cNvSpPr>
              <a:spLocks noChangeShapeType="1"/>
            </p:cNvSpPr>
            <p:nvPr/>
          </p:nvSpPr>
          <p:spPr bwMode="auto">
            <a:xfrm flipH="1">
              <a:off x="3717" y="2517"/>
              <a:ext cx="240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10993" name="Group 17"/>
          <p:cNvGrpSpPr>
            <a:grpSpLocks/>
          </p:cNvGrpSpPr>
          <p:nvPr/>
        </p:nvGrpSpPr>
        <p:grpSpPr bwMode="auto">
          <a:xfrm>
            <a:off x="3541713" y="2062163"/>
            <a:ext cx="5602287" cy="2408237"/>
            <a:chOff x="2231" y="1299"/>
            <a:chExt cx="3529" cy="1517"/>
          </a:xfrm>
        </p:grpSpPr>
        <p:sp>
          <p:nvSpPr>
            <p:cNvPr id="510987" name="AutoShape 11"/>
            <p:cNvSpPr>
              <a:spLocks noChangeArrowheads="1"/>
            </p:cNvSpPr>
            <p:nvPr/>
          </p:nvSpPr>
          <p:spPr bwMode="auto">
            <a:xfrm>
              <a:off x="3383" y="1299"/>
              <a:ext cx="2377" cy="686"/>
            </a:xfrm>
            <a:prstGeom prst="cloudCallout">
              <a:avLst>
                <a:gd name="adj1" fmla="val -49917"/>
                <a:gd name="adj2" fmla="val 63264"/>
              </a:avLst>
            </a:prstGeom>
            <a:solidFill>
              <a:srgbClr val="FFFF99"/>
            </a:soli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Times New Roman" pitchFamily="1" charset="0"/>
                </a:rPr>
                <a:t>THINK::</a:t>
              </a:r>
              <a:r>
                <a:rPr lang="en-US" b="0">
                  <a:solidFill>
                    <a:srgbClr val="FF0000"/>
                  </a:solidFill>
                  <a:latin typeface="Times New Roman" pitchFamily="1" charset="0"/>
                </a:rPr>
                <a:t> How can </a:t>
              </a:r>
              <a:r>
                <a:rPr lang="en-US" b="0" i="1">
                  <a:solidFill>
                    <a:srgbClr val="FF0000"/>
                  </a:solidFill>
                  <a:latin typeface="Times New Roman" pitchFamily="1" charset="0"/>
                </a:rPr>
                <a:t>Mismatch</a:t>
              </a:r>
              <a:r>
                <a:rPr lang="en-US" b="0">
                  <a:solidFill>
                    <a:srgbClr val="FF0000"/>
                  </a:solidFill>
                  <a:latin typeface="Times New Roman" pitchFamily="1" charset="0"/>
                </a:rPr>
                <a:t>=NO here?</a:t>
              </a:r>
            </a:p>
          </p:txBody>
        </p:sp>
        <p:grpSp>
          <p:nvGrpSpPr>
            <p:cNvPr id="510992" name="Group 16"/>
            <p:cNvGrpSpPr>
              <a:grpSpLocks/>
            </p:cNvGrpSpPr>
            <p:nvPr/>
          </p:nvGrpSpPr>
          <p:grpSpPr bwMode="auto">
            <a:xfrm>
              <a:off x="2231" y="2167"/>
              <a:ext cx="1097" cy="649"/>
              <a:chOff x="2231" y="2167"/>
              <a:chExt cx="1097" cy="649"/>
            </a:xfrm>
          </p:grpSpPr>
          <p:sp>
            <p:nvSpPr>
              <p:cNvPr id="510990" name="Line 14"/>
              <p:cNvSpPr>
                <a:spLocks noChangeShapeType="1"/>
              </p:cNvSpPr>
              <p:nvPr/>
            </p:nvSpPr>
            <p:spPr bwMode="auto">
              <a:xfrm flipH="1">
                <a:off x="2231" y="2816"/>
                <a:ext cx="484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991" name="Line 15"/>
              <p:cNvSpPr>
                <a:spLocks noChangeShapeType="1"/>
              </p:cNvSpPr>
              <p:nvPr/>
            </p:nvSpPr>
            <p:spPr bwMode="auto">
              <a:xfrm flipH="1">
                <a:off x="2697" y="2167"/>
                <a:ext cx="631" cy="64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17475"/>
            <a:ext cx="8196263" cy="649288"/>
          </a:xfrm>
        </p:spPr>
        <p:txBody>
          <a:bodyPr/>
          <a:lstStyle/>
          <a:p>
            <a:r>
              <a:rPr lang="en-US"/>
              <a:t>Pattern Matching Algorithm of [SG] 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67225"/>
          </a:xfrm>
        </p:spPr>
        <p:txBody>
          <a:bodyPr/>
          <a:lstStyle/>
          <a:p>
            <a:pPr>
              <a:spcBef>
                <a:spcPct val="120000"/>
              </a:spcBef>
            </a:pPr>
            <a:r>
              <a:rPr lang="en-US" sz="2600"/>
              <a:t>Pattern-matching algorithm</a:t>
            </a:r>
          </a:p>
          <a:p>
            <a:pPr lvl="1">
              <a:spcBef>
                <a:spcPct val="120000"/>
              </a:spcBef>
            </a:pPr>
            <a:r>
              <a:rPr lang="en-US"/>
              <a:t>Contains a loop within a loop</a:t>
            </a:r>
          </a:p>
          <a:p>
            <a:pPr lvl="2">
              <a:spcBef>
                <a:spcPct val="120000"/>
              </a:spcBef>
            </a:pPr>
            <a:r>
              <a:rPr lang="en-US" sz="2200"/>
              <a:t>External loop iterates through possible locations of matches to pattern</a:t>
            </a:r>
          </a:p>
          <a:p>
            <a:pPr lvl="2">
              <a:spcBef>
                <a:spcPct val="120000"/>
              </a:spcBef>
            </a:pPr>
            <a:r>
              <a:rPr lang="en-US" sz="2200"/>
              <a:t>Internal loop iterates through corresponding characters of pattern and string to evaluate match</a:t>
            </a:r>
          </a:p>
          <a:p>
            <a:pPr>
              <a:buFont typeface="Wingdings" pitchFamily="1" charset="2"/>
              <a:buNone/>
            </a:pP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74625"/>
            <a:ext cx="7775575" cy="62071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295400"/>
            <a:ext cx="8113713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Specify algorithms using pseudo-code</a:t>
            </a:r>
          </a:p>
          <a:p>
            <a:pPr lvl="1">
              <a:lnSpc>
                <a:spcPct val="80000"/>
              </a:lnSpc>
            </a:pPr>
            <a:r>
              <a:rPr lang="en-US"/>
              <a:t>Unambiguous, readable, analyzable</a:t>
            </a:r>
          </a:p>
          <a:p>
            <a:pPr>
              <a:lnSpc>
                <a:spcPct val="80000"/>
              </a:lnSpc>
            </a:pPr>
            <a:r>
              <a:rPr lang="en-US"/>
              <a:t> Algorithm specified by three types of operations</a:t>
            </a:r>
          </a:p>
          <a:p>
            <a:pPr lvl="1">
              <a:lnSpc>
                <a:spcPct val="80000"/>
              </a:lnSpc>
            </a:pPr>
            <a:r>
              <a:rPr lang="en-US"/>
              <a:t>Sequential, conditional, and repetitive operations</a:t>
            </a:r>
          </a:p>
          <a:p>
            <a:pPr>
              <a:lnSpc>
                <a:spcPct val="80000"/>
              </a:lnSpc>
            </a:pPr>
            <a:r>
              <a:rPr lang="en-US"/>
              <a:t> Seen several examples of algorithm design</a:t>
            </a:r>
          </a:p>
          <a:p>
            <a:pPr lvl="1">
              <a:lnSpc>
                <a:spcPct val="80000"/>
              </a:lnSpc>
            </a:pPr>
            <a:r>
              <a:rPr lang="en-US"/>
              <a:t>Designing algorithm is not so hard</a:t>
            </a:r>
          </a:p>
          <a:p>
            <a:pPr lvl="1">
              <a:lnSpc>
                <a:spcPct val="80000"/>
              </a:lnSpc>
            </a:pPr>
            <a:r>
              <a:rPr lang="en-US"/>
              <a:t>Re-use, Modify/Adapt, Abstract your algorithms</a:t>
            </a:r>
          </a:p>
          <a:p>
            <a:pPr>
              <a:lnSpc>
                <a:spcPct val="80000"/>
              </a:lnSpc>
            </a:pPr>
            <a:r>
              <a:rPr lang="en-US"/>
              <a:t> Algorithm design is also a creative process</a:t>
            </a:r>
          </a:p>
          <a:p>
            <a:pPr lvl="1">
              <a:lnSpc>
                <a:spcPct val="80000"/>
              </a:lnSpc>
            </a:pPr>
            <a:r>
              <a:rPr lang="en-US"/>
              <a:t>Top-down design helps manage complexity</a:t>
            </a:r>
          </a:p>
          <a:p>
            <a:pPr lvl="1">
              <a:lnSpc>
                <a:spcPct val="80000"/>
              </a:lnSpc>
            </a:pPr>
            <a:r>
              <a:rPr lang="en-US"/>
              <a:t>Process-oriented thinking helps 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46050"/>
            <a:ext cx="7848600" cy="649288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204913"/>
            <a:ext cx="7772400" cy="4572000"/>
          </a:xfrm>
        </p:spPr>
        <p:txBody>
          <a:bodyPr/>
          <a:lstStyle/>
          <a:p>
            <a:r>
              <a:rPr lang="en-US"/>
              <a:t> Importance of “doing it”</a:t>
            </a:r>
          </a:p>
          <a:p>
            <a:pPr lvl="1"/>
            <a:r>
              <a:rPr lang="en-US"/>
              <a:t>Test out each algorithm to find out </a:t>
            </a:r>
            <a:br>
              <a:rPr lang="en-US"/>
            </a:br>
            <a:r>
              <a:rPr lang="en-US"/>
              <a:t>   “what is really happening”</a:t>
            </a:r>
          </a:p>
          <a:p>
            <a:pPr lvl="1"/>
            <a:r>
              <a:rPr lang="en-US"/>
              <a:t>Run some of the animations in the lecture notes</a:t>
            </a:r>
          </a:p>
          <a:p>
            <a:r>
              <a:rPr lang="en-US"/>
              <a:t> If you are new to algorithms</a:t>
            </a:r>
          </a:p>
          <a:p>
            <a:pPr lvl="1"/>
            <a:r>
              <a:rPr lang="en-US"/>
              <a:t>read the textbook</a:t>
            </a:r>
          </a:p>
          <a:p>
            <a:pPr lvl="1"/>
            <a:r>
              <a:rPr lang="en-US"/>
              <a:t>try out the algorithms</a:t>
            </a:r>
          </a:p>
          <a:p>
            <a:pPr lvl="1"/>
            <a:r>
              <a:rPr lang="en-US"/>
              <a:t>do the exercises</a:t>
            </a:r>
          </a:p>
          <a:p>
            <a:pPr>
              <a:buFont typeface="Wingdings" pitchFamily="1" charset="2"/>
              <a:buNone/>
            </a:pPr>
            <a:r>
              <a:rPr lang="en-US"/>
              <a:t>… The End 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0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0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solidFill>
                  <a:srgbClr val="000099"/>
                </a:solidFill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 (</a:t>
            </a:r>
            <a:r>
              <a:rPr lang="en-US" i="1"/>
              <a:t>optional</a:t>
            </a:r>
            <a:r>
              <a:rPr lang="en-US"/>
              <a:t>)…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next slide is for your info only.</a:t>
            </a:r>
          </a:p>
          <a:p>
            <a:r>
              <a:rPr lang="en-US"/>
              <a:t> They give variants of algorithm using </a:t>
            </a:r>
            <a:r>
              <a:rPr lang="en-US">
                <a:solidFill>
                  <a:srgbClr val="FF0000"/>
                </a:solidFill>
              </a:rPr>
              <a:t>for-loop</a:t>
            </a:r>
            <a:r>
              <a:rPr lang="en-US"/>
              <a:t> </a:t>
            </a:r>
          </a:p>
          <a:p>
            <a:pPr lvl="1"/>
            <a:r>
              <a:rPr lang="en-US"/>
              <a:t>Sum and Pattern-Match</a:t>
            </a:r>
          </a:p>
          <a:p>
            <a:r>
              <a:rPr lang="en-US"/>
              <a:t> A reminder –</a:t>
            </a:r>
          </a:p>
          <a:p>
            <a:pPr lvl="1"/>
            <a:r>
              <a:rPr lang="en-US"/>
              <a:t>for-loops </a:t>
            </a:r>
            <a:r>
              <a:rPr lang="en-US">
                <a:solidFill>
                  <a:srgbClr val="0000CC"/>
                </a:solidFill>
              </a:rPr>
              <a:t>will not be tested in UIT2201.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25" name="Rectangle 17"/>
          <p:cNvSpPr>
            <a:spLocks noChangeArrowheads="1"/>
          </p:cNvSpPr>
          <p:nvPr/>
        </p:nvSpPr>
        <p:spPr bwMode="auto">
          <a:xfrm>
            <a:off x="990600" y="4419600"/>
            <a:ext cx="32004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4" name="Rectangle 16"/>
          <p:cNvSpPr>
            <a:spLocks noChangeArrowheads="1"/>
          </p:cNvSpPr>
          <p:nvPr/>
        </p:nvSpPr>
        <p:spPr bwMode="auto">
          <a:xfrm>
            <a:off x="990600" y="3200400"/>
            <a:ext cx="4191000" cy="12192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1" name="Rectangle 13"/>
          <p:cNvSpPr>
            <a:spLocks noChangeArrowheads="1"/>
          </p:cNvSpPr>
          <p:nvPr/>
        </p:nvSpPr>
        <p:spPr bwMode="auto">
          <a:xfrm>
            <a:off x="990600" y="2590800"/>
            <a:ext cx="31242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“</a:t>
            </a:r>
            <a:r>
              <a:rPr lang="en-US" i="1">
                <a:solidFill>
                  <a:srgbClr val="FF0000"/>
                </a:solidFill>
              </a:rPr>
              <a:t>basic iterative algorithm</a:t>
            </a:r>
            <a:r>
              <a:rPr lang="en-US"/>
              <a:t>”</a:t>
            </a: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“Sum is”, Sum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grpSp>
        <p:nvGrpSpPr>
          <p:cNvPr id="529441" name="Group 33"/>
          <p:cNvGrpSpPr>
            <a:grpSpLocks/>
          </p:cNvGrpSpPr>
          <p:nvPr/>
        </p:nvGrpSpPr>
        <p:grpSpPr bwMode="auto">
          <a:xfrm>
            <a:off x="304800" y="1081088"/>
            <a:ext cx="2057400" cy="673100"/>
            <a:chOff x="192" y="681"/>
            <a:chExt cx="1296" cy="424"/>
          </a:xfrm>
        </p:grpSpPr>
        <p:sp>
          <p:nvSpPr>
            <p:cNvPr id="529414" name="Text Box 6"/>
            <p:cNvSpPr txBox="1">
              <a:spLocks noChangeArrowheads="1"/>
            </p:cNvSpPr>
            <p:nvPr/>
          </p:nvSpPr>
          <p:spPr bwMode="auto">
            <a:xfrm>
              <a:off x="192" y="681"/>
              <a:ext cx="129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Name</a:t>
              </a:r>
              <a:r>
                <a:rPr lang="en-US" sz="1800">
                  <a:latin typeface="Times New Roman" pitchFamily="1" charset="0"/>
                </a:rPr>
                <a:t> of Algorithm</a:t>
              </a:r>
            </a:p>
          </p:txBody>
        </p:sp>
        <p:sp>
          <p:nvSpPr>
            <p:cNvPr id="529416" name="Line 8"/>
            <p:cNvSpPr>
              <a:spLocks noChangeShapeType="1"/>
            </p:cNvSpPr>
            <p:nvPr/>
          </p:nvSpPr>
          <p:spPr bwMode="auto">
            <a:xfrm flipH="1">
              <a:off x="673" y="863"/>
              <a:ext cx="144" cy="2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9443" name="Group 35"/>
          <p:cNvGrpSpPr>
            <a:grpSpLocks/>
          </p:cNvGrpSpPr>
          <p:nvPr/>
        </p:nvGrpSpPr>
        <p:grpSpPr bwMode="auto">
          <a:xfrm>
            <a:off x="2548460" y="1081088"/>
            <a:ext cx="2819400" cy="671512"/>
            <a:chOff x="1392" y="681"/>
            <a:chExt cx="1776" cy="423"/>
          </a:xfrm>
        </p:grpSpPr>
        <p:sp>
          <p:nvSpPr>
            <p:cNvPr id="529415" name="Text Box 7"/>
            <p:cNvSpPr txBox="1">
              <a:spLocks noChangeArrowheads="1"/>
            </p:cNvSpPr>
            <p:nvPr/>
          </p:nvSpPr>
          <p:spPr bwMode="auto">
            <a:xfrm>
              <a:off x="1680" y="681"/>
              <a:ext cx="148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Parameters</a:t>
              </a:r>
              <a:r>
                <a:rPr lang="en-US" sz="1800" dirty="0">
                  <a:latin typeface="Times New Roman" pitchFamily="1" charset="0"/>
                </a:rPr>
                <a:t>: A and </a:t>
              </a:r>
              <a:r>
                <a:rPr lang="en-US" sz="1800" dirty="0" err="1">
                  <a:latin typeface="Times New Roman" pitchFamily="1" charset="0"/>
                </a:rPr>
                <a:t>n</a:t>
              </a:r>
              <a:endParaRPr lang="en-US" sz="1800" dirty="0">
                <a:latin typeface="Times New Roman" pitchFamily="1" charset="0"/>
              </a:endParaRPr>
            </a:p>
          </p:txBody>
        </p:sp>
        <p:sp>
          <p:nvSpPr>
            <p:cNvPr id="529417" name="Line 9"/>
            <p:cNvSpPr>
              <a:spLocks noChangeShapeType="1"/>
            </p:cNvSpPr>
            <p:nvPr/>
          </p:nvSpPr>
          <p:spPr bwMode="auto">
            <a:xfrm flipH="1">
              <a:off x="1392" y="912"/>
              <a:ext cx="816" cy="1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9444" name="Group 36"/>
          <p:cNvGrpSpPr>
            <a:grpSpLocks/>
          </p:cNvGrpSpPr>
          <p:nvPr/>
        </p:nvGrpSpPr>
        <p:grpSpPr bwMode="auto">
          <a:xfrm>
            <a:off x="4648200" y="1263650"/>
            <a:ext cx="3657600" cy="717550"/>
            <a:chOff x="2928" y="796"/>
            <a:chExt cx="2304" cy="452"/>
          </a:xfrm>
        </p:grpSpPr>
        <p:sp>
          <p:nvSpPr>
            <p:cNvPr id="529419" name="Text Box 11"/>
            <p:cNvSpPr txBox="1">
              <a:spLocks noChangeArrowheads="1"/>
            </p:cNvSpPr>
            <p:nvPr/>
          </p:nvSpPr>
          <p:spPr bwMode="auto">
            <a:xfrm>
              <a:off x="3744" y="796"/>
              <a:ext cx="1488" cy="404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1" charset="0"/>
                </a:rPr>
                <a:t>Some 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comments</a:t>
              </a:r>
              <a:r>
                <a:rPr lang="en-US" sz="1800">
                  <a:latin typeface="Times New Roman" pitchFamily="1" charset="0"/>
                </a:rPr>
                <a:t> for human understanding</a:t>
              </a:r>
            </a:p>
          </p:txBody>
        </p:sp>
        <p:sp>
          <p:nvSpPr>
            <p:cNvPr id="529420" name="Line 12"/>
            <p:cNvSpPr>
              <a:spLocks noChangeShapeType="1"/>
            </p:cNvSpPr>
            <p:nvPr/>
          </p:nvSpPr>
          <p:spPr bwMode="auto">
            <a:xfrm flipH="1">
              <a:off x="2928" y="1152"/>
              <a:ext cx="81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29422" name="Text Box 14"/>
          <p:cNvSpPr txBox="1">
            <a:spLocks noChangeArrowheads="1"/>
          </p:cNvSpPr>
          <p:nvPr/>
        </p:nvSpPr>
        <p:spPr bwMode="auto">
          <a:xfrm>
            <a:off x="5638800" y="2590800"/>
            <a:ext cx="2057400" cy="392113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29423" name="Line 15"/>
          <p:cNvSpPr>
            <a:spLocks noChangeShapeType="1"/>
          </p:cNvSpPr>
          <p:nvPr/>
        </p:nvSpPr>
        <p:spPr bwMode="auto">
          <a:xfrm flipH="1">
            <a:off x="4267200" y="2819400"/>
            <a:ext cx="1371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6" name="Text Box 18"/>
          <p:cNvSpPr txBox="1">
            <a:spLocks noChangeArrowheads="1"/>
          </p:cNvSpPr>
          <p:nvPr/>
        </p:nvSpPr>
        <p:spPr bwMode="auto">
          <a:xfrm>
            <a:off x="5638800" y="3200400"/>
            <a:ext cx="2057400" cy="1216025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29427" name="Line 19"/>
          <p:cNvSpPr>
            <a:spLocks noChangeShapeType="1"/>
          </p:cNvSpPr>
          <p:nvPr/>
        </p:nvSpPr>
        <p:spPr bwMode="auto">
          <a:xfrm flipH="1">
            <a:off x="5257800" y="3824288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8" name="Text Box 20"/>
          <p:cNvSpPr txBox="1">
            <a:spLocks noChangeArrowheads="1"/>
          </p:cNvSpPr>
          <p:nvPr/>
        </p:nvSpPr>
        <p:spPr bwMode="auto">
          <a:xfrm>
            <a:off x="5638800" y="4510088"/>
            <a:ext cx="2057400" cy="666750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29429" name="Line 21"/>
          <p:cNvSpPr>
            <a:spLocks noChangeShapeType="1"/>
          </p:cNvSpPr>
          <p:nvPr/>
        </p:nvSpPr>
        <p:spPr bwMode="auto">
          <a:xfrm flipH="1">
            <a:off x="4267200" y="4738688"/>
            <a:ext cx="1371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0" name="AutoShape 22"/>
          <p:cNvSpPr>
            <a:spLocks/>
          </p:cNvSpPr>
          <p:nvPr/>
        </p:nvSpPr>
        <p:spPr bwMode="auto">
          <a:xfrm>
            <a:off x="7772400" y="2590800"/>
            <a:ext cx="304800" cy="2590800"/>
          </a:xfrm>
          <a:prstGeom prst="rightBrace">
            <a:avLst>
              <a:gd name="adj1" fmla="val 70833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5" name="Line 27"/>
          <p:cNvSpPr>
            <a:spLocks noChangeShapeType="1"/>
          </p:cNvSpPr>
          <p:nvPr/>
        </p:nvSpPr>
        <p:spPr bwMode="auto">
          <a:xfrm flipH="1">
            <a:off x="7031038" y="5867400"/>
            <a:ext cx="15033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7" name="Line 29"/>
          <p:cNvSpPr>
            <a:spLocks noChangeShapeType="1"/>
          </p:cNvSpPr>
          <p:nvPr/>
        </p:nvSpPr>
        <p:spPr bwMode="auto">
          <a:xfrm flipV="1">
            <a:off x="8153400" y="3886200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8" name="Line 30"/>
          <p:cNvSpPr>
            <a:spLocks noChangeShapeType="1"/>
          </p:cNvSpPr>
          <p:nvPr/>
        </p:nvSpPr>
        <p:spPr bwMode="auto">
          <a:xfrm rot="16200000" flipH="1">
            <a:off x="7543800" y="4876800"/>
            <a:ext cx="1981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9" name="Text Box 31"/>
          <p:cNvSpPr txBox="1">
            <a:spLocks noChangeArrowheads="1"/>
          </p:cNvSpPr>
          <p:nvPr/>
        </p:nvSpPr>
        <p:spPr bwMode="auto">
          <a:xfrm>
            <a:off x="4233863" y="5548313"/>
            <a:ext cx="26670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i="1">
                <a:latin typeface="Times New Roman" pitchFamily="1" charset="0"/>
              </a:rPr>
              <a:t>Structure of</a:t>
            </a: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 </a:t>
            </a:r>
            <a:br>
              <a:rPr lang="en-US" sz="1800" i="1">
                <a:solidFill>
                  <a:srgbClr val="FF0000"/>
                </a:solidFill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Basic iterative algorithm</a:t>
            </a:r>
          </a:p>
        </p:txBody>
      </p:sp>
      <p:sp>
        <p:nvSpPr>
          <p:cNvPr id="529440" name="Text Box 32"/>
          <p:cNvSpPr txBox="1">
            <a:spLocks noChangeArrowheads="1"/>
          </p:cNvSpPr>
          <p:nvPr/>
        </p:nvSpPr>
        <p:spPr bwMode="auto">
          <a:xfrm>
            <a:off x="592138" y="5514975"/>
            <a:ext cx="3536950" cy="78740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0000CC"/>
                </a:solidFill>
                <a:latin typeface="Times New Roman" pitchFamily="1" charset="0"/>
              </a:rPr>
              <a:t>Recall Recurring Principle:</a:t>
            </a:r>
          </a:p>
          <a:p>
            <a:pPr algn="ctr"/>
            <a:r>
              <a:rPr lang="en-US" dirty="0">
                <a:solidFill>
                  <a:srgbClr val="0000CC"/>
                </a:solidFill>
                <a:latin typeface="Times New Roman" pitchFamily="1" charset="0"/>
              </a:rPr>
              <a:t>   </a:t>
            </a:r>
            <a:r>
              <a:rPr lang="en-US" i="1" dirty="0">
                <a:solidFill>
                  <a:srgbClr val="FF3300"/>
                </a:solidFill>
                <a:latin typeface="Times New Roman" pitchFamily="1" charset="0"/>
              </a:rPr>
              <a:t>The Power of Iterations</a:t>
            </a:r>
            <a:r>
              <a:rPr lang="en-US" sz="2400" dirty="0">
                <a:solidFill>
                  <a:srgbClr val="0000CC"/>
                </a:solidFill>
                <a:latin typeface="Times New Roman" pitchFamily="1" charset="0"/>
              </a:rPr>
              <a:t> </a:t>
            </a:r>
            <a:endParaRPr lang="en-US" sz="2400" b="0" dirty="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2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25" grpId="0" animBg="1"/>
      <p:bldP spid="529424" grpId="0" animBg="1"/>
      <p:bldP spid="529421" grpId="0" animBg="1"/>
      <p:bldP spid="529422" grpId="0" animBg="1"/>
      <p:bldP spid="529423" grpId="0" animBg="1"/>
      <p:bldP spid="529426" grpId="0" animBg="1"/>
      <p:bldP spid="529427" grpId="0" animBg="1"/>
      <p:bldP spid="529428" grpId="0" animBg="1"/>
      <p:bldP spid="529429" grpId="0" animBg="1"/>
      <p:bldP spid="529430" grpId="0" animBg="1"/>
      <p:bldP spid="529435" grpId="0" animBg="1"/>
      <p:bldP spid="529437" grpId="0" animBg="1"/>
      <p:bldP spid="529438" grpId="0" animBg="1"/>
      <p:bldP spid="529439" grpId="0"/>
      <p:bldP spid="52944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of Sum(A,n) – with </a:t>
            </a:r>
            <a:r>
              <a:rPr lang="en-US" i="1">
                <a:solidFill>
                  <a:srgbClr val="FF0000"/>
                </a:solidFill>
              </a:rPr>
              <a:t>for-loop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33400"/>
          </a:xfrm>
        </p:spPr>
        <p:txBody>
          <a:bodyPr/>
          <a:lstStyle/>
          <a:p>
            <a:r>
              <a:rPr lang="en-GB" sz="2400">
                <a:solidFill>
                  <a:srgbClr val="000099"/>
                </a:solidFill>
              </a:rPr>
              <a:t>We can also use a </a:t>
            </a:r>
            <a:r>
              <a:rPr lang="en-GB" sz="2400" i="1">
                <a:solidFill>
                  <a:srgbClr val="FF0000"/>
                </a:solidFill>
              </a:rPr>
              <a:t>for-loop</a:t>
            </a:r>
            <a:r>
              <a:rPr lang="en-GB" sz="2400">
                <a:solidFill>
                  <a:srgbClr val="000099"/>
                </a:solidFill>
              </a:rPr>
              <a:t> instead of a while-loop.</a:t>
            </a:r>
          </a:p>
        </p:txBody>
      </p:sp>
      <p:sp>
        <p:nvSpPr>
          <p:cNvPr id="567300" name="Rectangle 4"/>
          <p:cNvSpPr>
            <a:spLocks noChangeArrowheads="1"/>
          </p:cNvSpPr>
          <p:nvPr/>
        </p:nvSpPr>
        <p:spPr bwMode="auto">
          <a:xfrm>
            <a:off x="762000" y="5334000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99"/>
                </a:solidFill>
                <a:latin typeface="Times New Roman" pitchFamily="1" charset="0"/>
              </a:rPr>
              <a:t>Note:	 This version is more compact, right?</a:t>
            </a:r>
          </a:p>
        </p:txBody>
      </p:sp>
      <p:sp>
        <p:nvSpPr>
          <p:cNvPr id="567301" name="Text Box 5"/>
          <p:cNvSpPr txBox="1">
            <a:spLocks noChangeArrowheads="1"/>
          </p:cNvSpPr>
          <p:nvPr/>
        </p:nvSpPr>
        <p:spPr bwMode="auto">
          <a:xfrm>
            <a:off x="1676400" y="1863725"/>
            <a:ext cx="5867400" cy="3165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Sum2(A, n);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 the sum of A1, A2,…, An.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Sum_sf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for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k  1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to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Sum_sf  Sum_sf + A[k];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endfor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 Sum_sf;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“Sum is”, Sum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Pattern Matching: Pat-Match (with </a:t>
            </a:r>
            <a:r>
              <a:rPr lang="en-US" sz="2800" i="1">
                <a:solidFill>
                  <a:srgbClr val="FF0000"/>
                </a:solidFill>
              </a:rPr>
              <a:t>for-loop</a:t>
            </a:r>
            <a:r>
              <a:rPr lang="en-US" sz="2800"/>
              <a:t>)</a:t>
            </a: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858000" cy="2860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Pat-Match2(T,n,P,m);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P in T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for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k  1 to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Match(T,k,P,m)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  <a:endParaRPr lang="en-US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endfor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72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T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sp>
        <p:nvSpPr>
          <p:cNvPr id="572425" name="Rectangle 9"/>
          <p:cNvSpPr>
            <a:spLocks noChangeArrowheads="1"/>
          </p:cNvSpPr>
          <p:nvPr/>
        </p:nvSpPr>
        <p:spPr bwMode="auto">
          <a:xfrm>
            <a:off x="528638" y="5224463"/>
            <a:ext cx="77724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Note:</a:t>
            </a:r>
            <a:r>
              <a:rPr lang="en-US">
                <a:solidFill>
                  <a:srgbClr val="0000CC"/>
                </a:solidFill>
                <a:latin typeface="Times New Roman" pitchFamily="1" charset="0"/>
              </a:rPr>
              <a:t>  This version is more compact, isn’t it?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Re-use of “</a:t>
            </a:r>
            <a:r>
              <a:rPr lang="en-US" i="1">
                <a:solidFill>
                  <a:srgbClr val="FF0000"/>
                </a:solidFill>
              </a:rPr>
              <a:t>basic iterative algorithm</a:t>
            </a:r>
            <a:r>
              <a:rPr lang="en-US"/>
              <a:t>”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029200"/>
          </a:xfrm>
        </p:spPr>
        <p:txBody>
          <a:bodyPr/>
          <a:lstStyle/>
          <a:p>
            <a:pPr marL="533400" indent="-533400"/>
            <a:r>
              <a:rPr lang="en-US" dirty="0"/>
              <a:t>Once an algorithm is developed, </a:t>
            </a:r>
          </a:p>
          <a:p>
            <a:pPr marL="939800" lvl="1" indent="-457200"/>
            <a:r>
              <a:rPr lang="en-US" sz="2000" dirty="0"/>
              <a:t>Give it a name (an </a:t>
            </a:r>
            <a:r>
              <a:rPr lang="en-US" sz="2000" i="1" dirty="0">
                <a:solidFill>
                  <a:srgbClr val="0000FF"/>
                </a:solidFill>
              </a:rPr>
              <a:t>abstraction</a:t>
            </a:r>
            <a:r>
              <a:rPr lang="en-US" sz="2000" dirty="0"/>
              <a:t>):  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Array-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1" charset="0"/>
              </a:rPr>
              <a:t>Sum</a:t>
            </a:r>
            <a:r>
              <a:rPr lang="en-US" sz="2000" dirty="0" err="1">
                <a:solidFill>
                  <a:srgbClr val="0000FF"/>
                </a:solidFill>
                <a:latin typeface="Courier New" pitchFamily="1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Courier New" pitchFamily="1" charset="0"/>
              </a:rPr>
              <a:t>A</a:t>
            </a:r>
            <a:r>
              <a:rPr lang="en-US" sz="2000" dirty="0" err="1">
                <a:solidFill>
                  <a:srgbClr val="0000FF"/>
                </a:solidFill>
                <a:latin typeface="Courier New" pitchFamily="1" charset="0"/>
              </a:rPr>
              <a:t>,</a:t>
            </a:r>
            <a:r>
              <a:rPr lang="en-US" sz="2000" i="1" dirty="0" err="1">
                <a:solidFill>
                  <a:srgbClr val="0000FF"/>
                </a:solidFill>
                <a:latin typeface="Courier New" pitchFamily="1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Courier New" pitchFamily="1" charset="0"/>
              </a:rPr>
              <a:t>)</a:t>
            </a:r>
          </a:p>
          <a:p>
            <a:pPr marL="939800" lvl="1" indent="-457200"/>
            <a:r>
              <a:rPr lang="en-US" sz="2000" dirty="0"/>
              <a:t>It can be </a:t>
            </a:r>
            <a:r>
              <a:rPr lang="en-US" sz="2000" i="1" dirty="0">
                <a:solidFill>
                  <a:srgbClr val="0000FF"/>
                </a:solidFill>
              </a:rPr>
              <a:t>re-used</a:t>
            </a:r>
            <a:r>
              <a:rPr lang="en-US" sz="2000" dirty="0"/>
              <a:t> in solving more complex problems</a:t>
            </a:r>
          </a:p>
          <a:p>
            <a:pPr marL="939800" lvl="1" indent="-457200"/>
            <a:r>
              <a:rPr lang="en-US" sz="2000" dirty="0"/>
              <a:t>It can be </a:t>
            </a:r>
            <a:r>
              <a:rPr lang="en-US" sz="2000" i="1" dirty="0">
                <a:solidFill>
                  <a:srgbClr val="0000FF"/>
                </a:solidFill>
              </a:rPr>
              <a:t>modified</a:t>
            </a:r>
            <a:r>
              <a:rPr lang="en-US" sz="2000" dirty="0"/>
              <a:t> to solve other similar problems</a:t>
            </a:r>
          </a:p>
          <a:p>
            <a:pPr marL="533400" indent="-533400">
              <a:spcBef>
                <a:spcPct val="70000"/>
              </a:spcBef>
            </a:pPr>
            <a:r>
              <a:rPr lang="en-US" dirty="0"/>
              <a:t>Modify algorithm for</a:t>
            </a:r>
            <a:r>
              <a:rPr lang="en-US" dirty="0" smtClean="0"/>
              <a:t> Array-</a:t>
            </a:r>
            <a:r>
              <a:rPr lang="en-US" dirty="0" err="1" smtClean="0">
                <a:latin typeface="Courier New" pitchFamily="1" charset="0"/>
              </a:rPr>
              <a:t>Sum</a:t>
            </a:r>
            <a:r>
              <a:rPr lang="en-US" dirty="0" err="1">
                <a:latin typeface="Courier New" pitchFamily="1" charset="0"/>
              </a:rPr>
              <a:t>(</a:t>
            </a:r>
            <a:r>
              <a:rPr lang="en-US" i="1" dirty="0" err="1">
                <a:latin typeface="Courier New" pitchFamily="1" charset="0"/>
              </a:rPr>
              <a:t>A</a:t>
            </a:r>
            <a:r>
              <a:rPr lang="en-US" dirty="0" err="1">
                <a:latin typeface="Courier New" pitchFamily="1" charset="0"/>
              </a:rPr>
              <a:t>,</a:t>
            </a:r>
            <a:r>
              <a:rPr lang="en-US" i="1" dirty="0" err="1">
                <a:latin typeface="Courier New" pitchFamily="1" charset="0"/>
              </a:rPr>
              <a:t>n</a:t>
            </a:r>
            <a:r>
              <a:rPr lang="en-US" dirty="0">
                <a:latin typeface="Courier New" pitchFamily="1" charset="0"/>
              </a:rPr>
              <a:t>)</a:t>
            </a:r>
            <a:r>
              <a:rPr lang="en-US" dirty="0"/>
              <a:t> to…</a:t>
            </a:r>
          </a:p>
          <a:p>
            <a:pPr marL="939800" lvl="1" indent="-457200"/>
            <a:r>
              <a:rPr lang="en-US" sz="2000" dirty="0"/>
              <a:t>Calculate the  average and sum-of-squares</a:t>
            </a:r>
          </a:p>
          <a:p>
            <a:pPr marL="939800" lvl="1" indent="-457200"/>
            <a:r>
              <a:rPr lang="en-US" sz="2000" dirty="0"/>
              <a:t>Search for a number; find the max, min</a:t>
            </a:r>
          </a:p>
          <a:p>
            <a:pPr marL="533400" indent="-533400">
              <a:spcBef>
                <a:spcPct val="70000"/>
              </a:spcBef>
            </a:pPr>
            <a:r>
              <a:rPr lang="en-US" dirty="0"/>
              <a:t>Develop a algorithm library</a:t>
            </a:r>
          </a:p>
          <a:p>
            <a:pPr marL="939800" lvl="1" indent="-457200"/>
            <a:r>
              <a:rPr lang="en-US" sz="2000" dirty="0"/>
              <a:t>A collection of useful algorithms</a:t>
            </a:r>
          </a:p>
          <a:p>
            <a:pPr marL="939800" lvl="1" indent="-457200"/>
            <a:r>
              <a:rPr lang="en-US" sz="2000" dirty="0"/>
              <a:t>An important tool-kit for algorithm development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6" name="AutoShape 6"/>
          <p:cNvSpPr>
            <a:spLocks noChangeArrowheads="1"/>
          </p:cNvSpPr>
          <p:nvPr/>
        </p:nvSpPr>
        <p:spPr bwMode="auto">
          <a:xfrm>
            <a:off x="528638" y="4029075"/>
            <a:ext cx="8243887" cy="21431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(Introduction)</a:t>
            </a:r>
          </a:p>
        </p:txBody>
      </p:sp>
      <p:sp>
        <p:nvSpPr>
          <p:cNvPr id="512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 [Ch. 2.3]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Searching Example,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Finding Maximum/Largest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Modular Program Design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Pattern Matching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Algorithmic Problem Solving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65263"/>
            <a:ext cx="7772400" cy="4630737"/>
          </a:xfrm>
        </p:spPr>
        <p:txBody>
          <a:bodyPr/>
          <a:lstStyle/>
          <a:p>
            <a:pPr marL="533400" indent="-533400">
              <a:spcBef>
                <a:spcPct val="100000"/>
              </a:spcBef>
            </a:pPr>
            <a:r>
              <a:rPr lang="en-US" sz="2600"/>
              <a:t>Examples of algorithmic problem solving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Sequential search</a:t>
            </a:r>
            <a:r>
              <a:rPr lang="en-US"/>
              <a:t>: find a particular value in an unordered collection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Find maximum</a:t>
            </a:r>
            <a:r>
              <a:rPr lang="en-US"/>
              <a:t>: find the largest value in a collection of data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Pattern matching</a:t>
            </a:r>
            <a:r>
              <a:rPr lang="en-US"/>
              <a:t>: determine if and where a particular pattern occurs in a piece of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69334"/>
            <a:ext cx="7993063" cy="635000"/>
          </a:xfrm>
        </p:spPr>
        <p:txBody>
          <a:bodyPr/>
          <a:lstStyle/>
          <a:p>
            <a:r>
              <a:rPr lang="en-US" dirty="0" smtClean="0"/>
              <a:t>An Lookup 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0268" y="1203960"/>
          <a:ext cx="4064000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7858"/>
                <a:gridCol w="1865498"/>
                <a:gridCol w="14406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RICHARD</a:t>
                      </a:r>
                      <a:r>
                        <a:rPr lang="en-US" baseline="0" dirty="0" smtClean="0"/>
                        <a:t> 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6666-8989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HENZ Marvin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7575-7575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TEO Alfred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1212-4343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LEONG Hon Wai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8888-8888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HOU Manuel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7555-7555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ZZZ Zorro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4545-6767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4792133" y="1061508"/>
            <a:ext cx="3860799" cy="119062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An </a:t>
            </a:r>
            <a:r>
              <a:rPr lang="en-US" i="1" dirty="0" smtClean="0">
                <a:solidFill>
                  <a:srgbClr val="0000CC"/>
                </a:solidFill>
                <a:latin typeface="Times New Roman" pitchFamily="1" charset="0"/>
              </a:rPr>
              <a:t>unordered</a:t>
            </a:r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telephone Directory with 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10,000 names and phone numbers</a:t>
            </a:r>
            <a:endParaRPr lang="en-US" sz="2400" b="0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00071" y="2658530"/>
            <a:ext cx="3852861" cy="132080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olid"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itchFamily="1" charset="0"/>
              </a:rPr>
              <a:t>TASK: 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itchFamily="1" charset="0"/>
              </a:rPr>
              <a:t>Look up the telephone number </a:t>
            </a:r>
            <a:br>
              <a:rPr lang="en-US" dirty="0" smtClean="0">
                <a:latin typeface="Times New Roman" pitchFamily="1" charset="0"/>
              </a:rPr>
            </a:br>
            <a:r>
              <a:rPr lang="en-US" dirty="0" smtClean="0">
                <a:latin typeface="Times New Roman" pitchFamily="1" charset="0"/>
              </a:rPr>
              <a:t>of a particular person.</a:t>
            </a:r>
            <a:endParaRPr lang="en-US" sz="1800" dirty="0">
              <a:latin typeface="Times New Roman" pitchFamily="1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800074" y="4334900"/>
            <a:ext cx="3852861" cy="1744167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olid"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itchFamily="1" charset="0"/>
              </a:rPr>
              <a:t>ALGORITHMIC TASK:</a:t>
            </a:r>
            <a:r>
              <a:rPr lang="en-US" dirty="0" smtClean="0">
                <a:latin typeface="Times New Roman" pitchFamily="1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itchFamily="1" charset="0"/>
              </a:rPr>
              <a:t>Give an algorithm to</a:t>
            </a:r>
            <a:r>
              <a:rPr lang="en-US" dirty="0" smtClean="0">
                <a:latin typeface="Times New Roman" pitchFamily="1" charset="0"/>
              </a:rPr>
              <a:t> </a:t>
            </a:r>
            <a:br>
              <a:rPr lang="en-US" dirty="0" smtClean="0">
                <a:latin typeface="Times New Roman" pitchFamily="1" charset="0"/>
              </a:rPr>
            </a:br>
            <a:r>
              <a:rPr lang="en-US" dirty="0" smtClean="0">
                <a:latin typeface="Times New Roman" pitchFamily="1" charset="0"/>
              </a:rPr>
              <a:t>Look up the telephone number </a:t>
            </a:r>
            <a:br>
              <a:rPr lang="en-US" dirty="0" smtClean="0">
                <a:latin typeface="Times New Roman" pitchFamily="1" charset="0"/>
              </a:rPr>
            </a:br>
            <a:r>
              <a:rPr lang="en-US" dirty="0" smtClean="0">
                <a:latin typeface="Times New Roman" pitchFamily="1" charset="0"/>
              </a:rPr>
              <a:t>of a particular person.</a:t>
            </a:r>
            <a:endParaRPr lang="en-US" sz="1800" dirty="0">
              <a:latin typeface="Times New Roman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Task 1: Looking, Looking, Looking…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08646"/>
            <a:ext cx="7772400" cy="4467225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2600" dirty="0" smtClean="0"/>
              <a:t> Given:  </a:t>
            </a:r>
            <a:r>
              <a:rPr lang="en-US" sz="2600" dirty="0" smtClean="0">
                <a:solidFill>
                  <a:srgbClr val="FF0000"/>
                </a:solidFill>
              </a:rPr>
              <a:t>An unordered </a:t>
            </a:r>
            <a:r>
              <a:rPr lang="en-US" sz="2400" dirty="0" smtClean="0">
                <a:solidFill>
                  <a:srgbClr val="FF0000"/>
                </a:solidFill>
              </a:rPr>
              <a:t>telephone directory</a:t>
            </a:r>
            <a:r>
              <a:rPr lang="en-US" sz="2400" dirty="0" smtClean="0"/>
              <a:t> </a:t>
            </a:r>
            <a:r>
              <a:rPr lang="en-US" sz="2600" dirty="0" smtClean="0"/>
              <a:t>   </a:t>
            </a:r>
          </a:p>
          <a:p>
            <a:pPr>
              <a:spcBef>
                <a:spcPct val="100000"/>
              </a:spcBef>
            </a:pPr>
            <a:r>
              <a:rPr lang="en-US" sz="2600" dirty="0" smtClean="0"/>
              <a:t>Task</a:t>
            </a:r>
          </a:p>
          <a:p>
            <a:pPr lvl="1">
              <a:spcBef>
                <a:spcPct val="100000"/>
              </a:spcBef>
            </a:pPr>
            <a:r>
              <a:rPr lang="en-US" dirty="0" smtClean="0"/>
              <a:t>Look up the telephone number of a </a:t>
            </a:r>
            <a:r>
              <a:rPr lang="en-US" dirty="0"/>
              <a:t>particular </a:t>
            </a:r>
            <a:r>
              <a:rPr lang="en-US" dirty="0" smtClean="0"/>
              <a:t>person </a:t>
            </a:r>
            <a:r>
              <a:rPr lang="en-US" dirty="0"/>
              <a:t>from an unordered list of telephone subscribers</a:t>
            </a:r>
          </a:p>
          <a:p>
            <a:pPr>
              <a:spcBef>
                <a:spcPct val="100000"/>
              </a:spcBef>
            </a:pPr>
            <a:r>
              <a:rPr lang="en-US" sz="2600" dirty="0"/>
              <a:t>Algorithm outline</a:t>
            </a:r>
          </a:p>
          <a:p>
            <a:pPr lvl="1">
              <a:spcBef>
                <a:spcPct val="100000"/>
              </a:spcBef>
            </a:pPr>
            <a:r>
              <a:rPr lang="en-US" dirty="0"/>
              <a:t>Start with the first entry and check its name, then repeat the process for all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FF"/>
            </a:solidFill>
            <a:effectLst/>
            <a:latin typeface="Arial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FF"/>
            </a:solidFill>
            <a:effectLst/>
            <a:latin typeface="Arial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7136</TotalTime>
  <Words>3656</Words>
  <Application>Microsoft Macintosh PowerPoint</Application>
  <PresentationFormat>On-screen Show (4:3)</PresentationFormat>
  <Paragraphs>756</Paragraphs>
  <Slides>41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LHW-01-intro</vt:lpstr>
      <vt:lpstr>Algorithms Problem Solving</vt:lpstr>
      <vt:lpstr>Simple iterative algorithm: Array-Sum(A,n)</vt:lpstr>
      <vt:lpstr>Exercising Algorithm Array-Sum(A,n):</vt:lpstr>
      <vt:lpstr>Structure of “basic iterative algorithm”</vt:lpstr>
      <vt:lpstr>Re-use of “basic iterative algorithm”</vt:lpstr>
      <vt:lpstr>Algorithms (Introduction)</vt:lpstr>
      <vt:lpstr>Algorithmic Problem Solving</vt:lpstr>
      <vt:lpstr>An Lookup Problem</vt:lpstr>
      <vt:lpstr>Task 1: Looking, Looking, Looking…</vt:lpstr>
      <vt:lpstr>Task 1: Looking, Looking, Looking…</vt:lpstr>
      <vt:lpstr>Task 1: Sequential Search Algorithm</vt:lpstr>
      <vt:lpstr>Algorithm Sequential Search (revised)</vt:lpstr>
      <vt:lpstr>Note the differences…</vt:lpstr>
      <vt:lpstr>Task 2: Big, Bigger, Biggest</vt:lpstr>
      <vt:lpstr>Task 2: Finding the Largest</vt:lpstr>
      <vt:lpstr>Algorithm Find-Max </vt:lpstr>
      <vt:lpstr>Modular Program Design</vt:lpstr>
      <vt:lpstr>Task 3: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Pattern Matching: Decomposition</vt:lpstr>
      <vt:lpstr>Pattern Matching: Pat-Match</vt:lpstr>
      <vt:lpstr>Match of S[k..k+m-1] and P[1..m]</vt:lpstr>
      <vt:lpstr>Example: Match of S[4..6] and P[1..3]</vt:lpstr>
      <vt:lpstr>Example: Match of S[4..6] and P[1..3]</vt:lpstr>
      <vt:lpstr>Example: Match of T[4..6] and P[1..3]</vt:lpstr>
      <vt:lpstr>Our Top-Down Design</vt:lpstr>
      <vt:lpstr>Pattern Matching: Pat-Match (1st draft)</vt:lpstr>
      <vt:lpstr>Pattern Matching Algorithm of [SG]</vt:lpstr>
      <vt:lpstr>Pattern Matching Algorithm of [SG] </vt:lpstr>
      <vt:lpstr>Summary</vt:lpstr>
      <vt:lpstr>Summary</vt:lpstr>
      <vt:lpstr>Slide 38</vt:lpstr>
      <vt:lpstr>Additional Slides (optional)…</vt:lpstr>
      <vt:lpstr>Variant of Sum(A,n) – with for-loop</vt:lpstr>
      <vt:lpstr>Pattern Matching: Pat-Match (with for-loop)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1145</cp:revision>
  <cp:lastPrinted>2000-06-13T03:03:08Z</cp:lastPrinted>
  <dcterms:created xsi:type="dcterms:W3CDTF">2013-01-28T10:26:56Z</dcterms:created>
  <dcterms:modified xsi:type="dcterms:W3CDTF">2013-01-28T10:31:43Z</dcterms:modified>
</cp:coreProperties>
</file>