
<file path=[Content_Types].xml><?xml version="1.0" encoding="utf-8"?>
<Types xmlns="http://schemas.openxmlformats.org/package/2006/content-types">
  <Override PartName="/ppt/slides/slide14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slides/slide49.xml" ContentType="application/vnd.openxmlformats-officedocument.presentationml.slide+xml"/>
  <Override PartName="/ppt/notesSlides/notesSlide30.xml" ContentType="application/vnd.openxmlformats-officedocument.presentationml.notesSlide+xml"/>
  <Default Extension="bin" ContentType="application/vnd.openxmlformats-officedocument.presentationml.printerSettings"/>
  <Override PartName="/ppt/notesSlides/notesSlide13.xml" ContentType="application/vnd.openxmlformats-officedocument.presentationml.notesSlide+xml"/>
  <Default Extension="wmf" ContentType="image/x-wmf"/>
  <Override PartName="/ppt/notesSlides/notesSlide29.xml" ContentType="application/vnd.openxmlformats-officedocument.presentationml.notesSlide+xml"/>
  <Override PartName="/ppt/notesSlides/notesSlide2.xml" ContentType="application/vnd.openxmlformats-officedocument.presentationml.notesSlide+xml"/>
  <Override PartName="/ppt/slides/slide18.xml" ContentType="application/vnd.openxmlformats-officedocument.presentationml.slide+xml"/>
  <Override PartName="/ppt/slides/slide37.xml" ContentType="application/vnd.openxmlformats-officedocument.presentationml.slide+xml"/>
  <Override PartName="/ppt/slides/slide3.xml" ContentType="application/vnd.openxmlformats-officedocument.presentationml.slide+xml"/>
  <Override PartName="/ppt/notesSlides/notesSlide34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s/slide23.xml" ContentType="application/vnd.openxmlformats-officedocument.presentationml.slide+xml"/>
  <Override PartName="/ppt/slides/slide42.xml" ContentType="application/vnd.openxmlformats-officedocument.presentationml.slide+xml"/>
  <Override PartName="/ppt/theme/theme1.xml" ContentType="application/vnd.openxmlformats-officedocument.theme+xml"/>
  <Override PartName="/ppt/slideLayouts/slideLayout10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22.xml" ContentType="application/vnd.openxmlformats-officedocument.presentationml.notesSlide+xml"/>
  <Override PartName="/ppt/slides/slide7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27.xml" ContentType="application/vnd.openxmlformats-officedocument.presentationml.slide+xml"/>
  <Override PartName="/ppt/slides/slide11.xml" ContentType="application/vnd.openxmlformats-officedocument.presentationml.slide+xml"/>
  <Override PartName="/ppt/slides/slide46.xml" ContentType="application/vnd.openxmlformats-officedocument.presentationml.slide+xml"/>
  <Override PartName="/ppt/notesSlides/notesSlide8.xml" ContentType="application/vnd.openxmlformats-officedocument.presentationml.notesSlide+xml"/>
  <Override PartName="/ppt/notesSlides/notesSlide26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slides/slide15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notesSlides/notesSlide14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19.xml" ContentType="application/vnd.openxmlformats-officedocument.presentationml.slide+xml"/>
  <Override PartName="/ppt/slides/slide38.xml" ContentType="application/vnd.openxmlformats-officedocument.presentationml.slide+xml"/>
  <Override PartName="/ppt/slides/slide4.xml" ContentType="application/vnd.openxmlformats-officedocument.presentationml.slide+xml"/>
  <Override PartName="/ppt/notesSlides/notesSlide35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s/slide24.xml" ContentType="application/vnd.openxmlformats-officedocument.presentationml.slide+xml"/>
  <Override PartName="/ppt/slides/slide43.xml" ContentType="application/vnd.openxmlformats-officedocument.presentationml.slide+xml"/>
  <Override PartName="/ppt/theme/theme2.xml" ContentType="application/vnd.openxmlformats-officedocument.theme+xml"/>
  <Override PartName="/ppt/handoutMasters/handoutMaster1.xml" ContentType="application/vnd.openxmlformats-officedocument.presentationml.handoutMaster+xml"/>
  <Override PartName="/ppt/slideLayouts/slideLayout11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37.xml" ContentType="application/vnd.openxmlformats-officedocument.presentationml.notesSlide+xml"/>
  <Override PartName="/docProps/core.xml" ContentType="application/vnd.openxmlformats-package.core-properties+xml"/>
  <Override PartName="/ppt/notesSlides/notesSlide7.xml" ContentType="application/vnd.openxmlformats-officedocument.presentationml.notesSlide+xml"/>
  <Default Extension="jpeg" ContentType="image/jpeg"/>
  <Override PartName="/ppt/notesSlides/notesSlide23.xml" ContentType="application/vnd.openxmlformats-officedocument.presentationml.notesSlide+xml"/>
  <Default Extension="vml" ContentType="application/vnd.openxmlformats-officedocument.vmlDrawing"/>
  <Override PartName="/ppt/slides/slide12.xml" ContentType="application/vnd.openxmlformats-officedocument.presentationml.slide+xml"/>
  <Override PartName="/ppt/slides/slide8.xml" ContentType="application/vnd.openxmlformats-officedocument.presentationml.slide+xml"/>
  <Override PartName="/ppt/slides/slide28.xml" ContentType="application/vnd.openxmlformats-officedocument.presentationml.slide+xml"/>
  <Override PartName="/ppt/slides/slide50.xml" ContentType="application/vnd.openxmlformats-officedocument.presentationml.slide+xml"/>
  <Override PartName="/ppt/slides/slide4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Default Extension="rels" ContentType="application/vnd.openxmlformats-package.relationships+xml"/>
  <Override PartName="/ppt/notesSlides/notesSlide27.xml" ContentType="application/vnd.openxmlformats-officedocument.presentationml.notesSlide+xml"/>
  <Override PartName="/ppt/slides/slide16.xml" ContentType="application/vnd.openxmlformats-officedocument.presentationml.slide+xml"/>
  <Override PartName="/ppt/slides/slide35.xml" ContentType="application/vnd.openxmlformats-officedocument.presentationml.slide+xml"/>
  <Override PartName="/ppt/slides/slide1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21.xml" ContentType="application/vnd.openxmlformats-officedocument.presentationml.slide+xml"/>
  <Override PartName="/ppt/slides/slide40.xml" ContentType="application/vnd.openxmlformats-officedocument.presentationml.slide+xml"/>
  <Override PartName="/ppt/notesSlides/notesSlide15.xml" ContentType="application/vnd.openxmlformats-officedocument.presentationml.notesSlide+xml"/>
  <Override PartName="/ppt/notesSlides/notesSlide4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s/slide25.xml" ContentType="application/vnd.openxmlformats-officedocument.presentationml.slide+xml"/>
  <Override PartName="/ppt/slides/slide44.xml" ContentType="application/vnd.openxmlformats-officedocument.presentationml.slide+xml"/>
  <Override PartName="/ppt/theme/theme3.xml" ContentType="application/vnd.openxmlformats-officedocument.theme+xml"/>
  <Default Extension="doc" ContentType="application/msword"/>
  <Override PartName="/ppt/slideLayouts/slideLayout12.xml" ContentType="application/vnd.openxmlformats-officedocument.presentationml.slideLayout+xml"/>
  <Override PartName="/ppt/notesSlides/notesSlide19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24.xml" ContentType="application/vnd.openxmlformats-officedocument.presentationml.notesSlide+xml"/>
  <Override PartName="/ppt/slides/slide9.xml" ContentType="application/vnd.openxmlformats-officedocument.presentationml.slide+xml"/>
  <Override PartName="/ppt/slides/slide13.xml" ContentType="application/vnd.openxmlformats-officedocument.presentationml.slide+xml"/>
  <Default Extension="xml" ContentType="application/xml"/>
  <Override PartName="/ppt/tableStyles.xml" ContentType="application/vnd.openxmlformats-officedocument.presentationml.tableStyles+xml"/>
  <Override PartName="/ppt/slides/slide48.xml" ContentType="application/vnd.openxmlformats-officedocument.presentationml.slide+xml"/>
  <Override PartName="/ppt/notesSlides/notesSlide10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slides/slide29.xml" ContentType="application/vnd.openxmlformats-officedocument.presentationml.slide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ppt/notesMasters/notesMaster1.xml" ContentType="application/vnd.openxmlformats-officedocument.presentationml.notesMaster+xml"/>
  <Override PartName="/ppt/notesSlides/notesSlide12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1.xml" ContentType="application/vnd.openxmlformats-officedocument.presentationml.notesSlide+xml"/>
  <Override PartName="/ppt/slides/slide17.xml" ContentType="application/vnd.openxmlformats-officedocument.presentationml.slide+xml"/>
  <Override PartName="/ppt/slides/slide36.xml" ContentType="application/vnd.openxmlformats-officedocument.presentationml.slide+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22.xml" ContentType="application/vnd.openxmlformats-officedocument.presentationml.slide+xml"/>
  <Override PartName="/ppt/slides/slide41.xml" ContentType="application/vnd.openxmlformats-officedocument.presentationml.slide+xml"/>
  <Override PartName="/ppt/notesSlides/notesSlide16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21.xml" ContentType="application/vnd.openxmlformats-officedocument.presentationml.notesSlide+xml"/>
  <Override PartName="/ppt/slides/slide6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10.xml" ContentType="application/vnd.openxmlformats-officedocument.presentationml.slide+xml"/>
  <Override PartName="/ppt/slides/slide26.xml" ContentType="application/vnd.openxmlformats-officedocument.presentationml.slide+xml"/>
  <Override PartName="/ppt/slides/slide45.xml" ContentType="application/vnd.openxmlformats-officedocument.presentationml.slide+xml"/>
  <Override PartName="/ppt/embeddings/Microsoft_Equation1.bin" ContentType="application/vnd.openxmlformats-officedocument.oleObject"/>
  <Override PartName="/ppt/slideLayouts/slideLayout13.xml" ContentType="application/vnd.openxmlformats-officedocument.presentationml.slideLayout+xml"/>
  <Override PartName="/ppt/notesSlides/notesSlide25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 autoCompressPictures="0">
  <p:sldMasterIdLst>
    <p:sldMasterId id="2147483774" r:id="rId1"/>
  </p:sldMasterIdLst>
  <p:notesMasterIdLst>
    <p:notesMasterId r:id="rId52"/>
  </p:notesMasterIdLst>
  <p:handoutMasterIdLst>
    <p:handoutMasterId r:id="rId53"/>
  </p:handoutMasterIdLst>
  <p:sldIdLst>
    <p:sldId id="338" r:id="rId2"/>
    <p:sldId id="339" r:id="rId3"/>
    <p:sldId id="405" r:id="rId4"/>
    <p:sldId id="406" r:id="rId5"/>
    <p:sldId id="340" r:id="rId6"/>
    <p:sldId id="369" r:id="rId7"/>
    <p:sldId id="341" r:id="rId8"/>
    <p:sldId id="342" r:id="rId9"/>
    <p:sldId id="387" r:id="rId10"/>
    <p:sldId id="370" r:id="rId11"/>
    <p:sldId id="371" r:id="rId12"/>
    <p:sldId id="372" r:id="rId13"/>
    <p:sldId id="373" r:id="rId14"/>
    <p:sldId id="374" r:id="rId15"/>
    <p:sldId id="375" r:id="rId16"/>
    <p:sldId id="376" r:id="rId17"/>
    <p:sldId id="377" r:id="rId18"/>
    <p:sldId id="378" r:id="rId19"/>
    <p:sldId id="380" r:id="rId20"/>
    <p:sldId id="381" r:id="rId21"/>
    <p:sldId id="343" r:id="rId22"/>
    <p:sldId id="344" r:id="rId23"/>
    <p:sldId id="345" r:id="rId24"/>
    <p:sldId id="392" r:id="rId25"/>
    <p:sldId id="382" r:id="rId26"/>
    <p:sldId id="383" r:id="rId27"/>
    <p:sldId id="399" r:id="rId28"/>
    <p:sldId id="349" r:id="rId29"/>
    <p:sldId id="350" r:id="rId30"/>
    <p:sldId id="366" r:id="rId31"/>
    <p:sldId id="365" r:id="rId32"/>
    <p:sldId id="400" r:id="rId33"/>
    <p:sldId id="401" r:id="rId34"/>
    <p:sldId id="388" r:id="rId35"/>
    <p:sldId id="384" r:id="rId36"/>
    <p:sldId id="352" r:id="rId37"/>
    <p:sldId id="363" r:id="rId38"/>
    <p:sldId id="364" r:id="rId39"/>
    <p:sldId id="393" r:id="rId40"/>
    <p:sldId id="394" r:id="rId41"/>
    <p:sldId id="361" r:id="rId42"/>
    <p:sldId id="396" r:id="rId43"/>
    <p:sldId id="398" r:id="rId44"/>
    <p:sldId id="397" r:id="rId45"/>
    <p:sldId id="355" r:id="rId46"/>
    <p:sldId id="356" r:id="rId47"/>
    <p:sldId id="357" r:id="rId48"/>
    <p:sldId id="403" r:id="rId49"/>
    <p:sldId id="404" r:id="rId50"/>
    <p:sldId id="390" r:id="rId51"/>
  </p:sldIdLst>
  <p:sldSz cx="9144000" cy="6858000" type="screen4x3"/>
  <p:notesSz cx="6883400" cy="9906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>
    <p:present/>
    <p:sldAll/>
    <p:penClr>
      <a:schemeClr val="tx1"/>
    </p:penClr>
  </p:showPr>
  <p:clrMru>
    <a:srgbClr val="FF9966"/>
    <a:srgbClr val="969696"/>
    <a:srgbClr val="808080"/>
    <a:srgbClr val="3366CC"/>
    <a:srgbClr val="000099"/>
    <a:srgbClr val="FFFF66"/>
    <a:srgbClr val="000000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742" autoAdjust="0"/>
    <p:restoredTop sz="94576" autoAdjust="0"/>
  </p:normalViewPr>
  <p:slideViewPr>
    <p:cSldViewPr showGuides="1">
      <p:cViewPr varScale="1">
        <p:scale>
          <a:sx n="87" d="100"/>
          <a:sy n="87" d="100"/>
        </p:scale>
        <p:origin x="-720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2592"/>
    </p:cViewPr>
  </p:sorterViewPr>
  <p:notesViewPr>
    <p:cSldViewPr showGuides="1">
      <p:cViewPr varScale="1">
        <p:scale>
          <a:sx n="65" d="100"/>
          <a:sy n="65" d="100"/>
        </p:scale>
        <p:origin x="-1818" y="-102"/>
      </p:cViewPr>
      <p:guideLst>
        <p:guide orient="horz" pos="3120"/>
        <p:guide pos="216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notesMaster" Target="notesMasters/notesMaster1.xml"/><Relationship Id="rId53" Type="http://schemas.openxmlformats.org/officeDocument/2006/relationships/handoutMaster" Target="handoutMasters/handoutMaster1.xml"/><Relationship Id="rId54" Type="http://schemas.openxmlformats.org/officeDocument/2006/relationships/printerSettings" Target="printerSettings/printerSettings1.bin"/><Relationship Id="rId55" Type="http://schemas.openxmlformats.org/officeDocument/2006/relationships/presProps" Target="presProps.xml"/><Relationship Id="rId56" Type="http://schemas.openxmlformats.org/officeDocument/2006/relationships/viewProps" Target="viewProps.xml"/><Relationship Id="rId57" Type="http://schemas.openxmlformats.org/officeDocument/2006/relationships/theme" Target="theme/theme1.xml"/><Relationship Id="rId58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20.xml"/><Relationship Id="rId4" Type="http://schemas.openxmlformats.org/officeDocument/2006/relationships/slide" Target="slides/slide26.xml"/><Relationship Id="rId1" Type="http://schemas.openxmlformats.org/officeDocument/2006/relationships/slide" Target="slides/slide10.xml"/><Relationship Id="rId2" Type="http://schemas.openxmlformats.org/officeDocument/2006/relationships/slide" Target="slides/slide1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60000"/>
              <a:buFont typeface="Monotype Sorts" charset="2"/>
              <a:buChar char="u"/>
              <a:defRPr kumimoji="1" sz="1200" b="1">
                <a:latin typeface="Times New Roman" charset="0"/>
              </a:defRPr>
            </a:lvl1pPr>
          </a:lstStyle>
          <a:p>
            <a:endParaRPr lang="en-US"/>
          </a:p>
        </p:txBody>
      </p:sp>
      <p:sp>
        <p:nvSpPr>
          <p:cNvPr id="3143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60000"/>
              <a:buFont typeface="Monotype Sorts" charset="2"/>
              <a:buChar char="u"/>
              <a:defRPr kumimoji="1" sz="1200" b="1">
                <a:latin typeface="Times New Roman" charset="0"/>
              </a:defRPr>
            </a:lvl1pPr>
          </a:lstStyle>
          <a:p>
            <a:endParaRPr lang="en-US"/>
          </a:p>
        </p:txBody>
      </p:sp>
      <p:sp>
        <p:nvSpPr>
          <p:cNvPr id="3143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71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60000"/>
              <a:buFont typeface="Monotype Sorts" charset="2"/>
              <a:buChar char="u"/>
              <a:defRPr kumimoji="1" sz="1200" b="1">
                <a:latin typeface="Times New Roman" charset="0"/>
              </a:defRPr>
            </a:lvl1pPr>
          </a:lstStyle>
          <a:p>
            <a:endParaRPr lang="en-US"/>
          </a:p>
        </p:txBody>
      </p:sp>
      <p:sp>
        <p:nvSpPr>
          <p:cNvPr id="3143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9372600"/>
            <a:ext cx="2971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60000"/>
              <a:buFont typeface="Monotype Sorts" charset="2"/>
              <a:buChar char="u"/>
              <a:defRPr kumimoji="1" sz="1200" b="1">
                <a:latin typeface="Times New Roman" charset="0"/>
              </a:defRPr>
            </a:lvl1pPr>
          </a:lstStyle>
          <a:p>
            <a:fld id="{3258FB8A-5678-0141-93D4-A7A048942A7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29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987" tIns="0" rIns="19987" bIns="0" numCol="1" anchor="t" anchorCtr="0" compatLnSpc="1">
            <a:prstTxWarp prst="textNoShape">
              <a:avLst/>
            </a:prstTxWarp>
          </a:bodyPr>
          <a:lstStyle>
            <a:lvl1pPr defTabSz="958850">
              <a:defRPr kumimoji="1" sz="1000" i="1">
                <a:latin typeface="Times New Roman" charset="0"/>
              </a:defRPr>
            </a:lvl1pPr>
          </a:lstStyle>
          <a:p>
            <a:r>
              <a:rPr lang="en-US"/>
              <a:t>*</a:t>
            </a:r>
            <a:endParaRPr lang="en-US" sz="130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00488" y="0"/>
            <a:ext cx="29829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987" tIns="0" rIns="19987" bIns="0" numCol="1" anchor="t" anchorCtr="0" compatLnSpc="1">
            <a:prstTxWarp prst="textNoShape">
              <a:avLst/>
            </a:prstTxWarp>
          </a:bodyPr>
          <a:lstStyle>
            <a:lvl1pPr algn="r" defTabSz="958850">
              <a:defRPr kumimoji="1" sz="1000" i="1">
                <a:latin typeface="Times New Roman" charset="0"/>
              </a:defRPr>
            </a:lvl1pPr>
          </a:lstStyle>
          <a:p>
            <a:r>
              <a:rPr lang="en-US"/>
              <a:t>07/16/96</a:t>
            </a:r>
            <a:endParaRPr lang="en-US" sz="1300"/>
          </a:p>
        </p:txBody>
      </p:sp>
      <p:sp>
        <p:nvSpPr>
          <p:cNvPr id="2052" name="Rectangle 4"/>
          <p:cNvSpPr>
            <a:spLocks noChangeArrowheads="1"/>
          </p:cNvSpPr>
          <p:nvPr>
            <p:ph type="sldImg" idx="2"/>
          </p:nvPr>
        </p:nvSpPr>
        <p:spPr bwMode="auto">
          <a:xfrm>
            <a:off x="965200" y="742950"/>
            <a:ext cx="4953000" cy="3714750"/>
          </a:xfrm>
          <a:prstGeom prst="rect">
            <a:avLst/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7575" y="4705350"/>
            <a:ext cx="5048250" cy="445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05" tIns="48303" rIns="96605" bIns="4830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10700"/>
            <a:ext cx="29829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987" tIns="0" rIns="19987" bIns="0" numCol="1" anchor="b" anchorCtr="0" compatLnSpc="1">
            <a:prstTxWarp prst="textNoShape">
              <a:avLst/>
            </a:prstTxWarp>
          </a:bodyPr>
          <a:lstStyle>
            <a:lvl1pPr defTabSz="958850">
              <a:defRPr kumimoji="1" sz="1000" i="1">
                <a:latin typeface="Times New Roman" charset="0"/>
              </a:defRPr>
            </a:lvl1pPr>
          </a:lstStyle>
          <a:p>
            <a:r>
              <a:rPr lang="en-US"/>
              <a:t>*</a:t>
            </a:r>
            <a:endParaRPr lang="en-US" sz="1300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00488" y="9410700"/>
            <a:ext cx="29829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987" tIns="0" rIns="19987" bIns="0" numCol="1" anchor="b" anchorCtr="0" compatLnSpc="1">
            <a:prstTxWarp prst="textNoShape">
              <a:avLst/>
            </a:prstTxWarp>
          </a:bodyPr>
          <a:lstStyle>
            <a:lvl1pPr algn="r" defTabSz="958850">
              <a:defRPr kumimoji="1" sz="1000" i="1">
                <a:latin typeface="Times New Roman" charset="0"/>
              </a:defRPr>
            </a:lvl1pPr>
          </a:lstStyle>
          <a:p>
            <a:r>
              <a:rPr lang="en-US"/>
              <a:t>##</a:t>
            </a:r>
            <a:endParaRPr lang="en-US" sz="13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8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9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0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*</a:t>
            </a:r>
            <a:endParaRPr lang="en-US" sz="1300" i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07/16/96</a:t>
            </a:r>
            <a:endParaRPr lang="en-US" sz="1300" i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*</a:t>
            </a:r>
            <a:endParaRPr lang="en-US" sz="1300" i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r>
              <a:rPr lang="en-US"/>
              <a:t>##</a:t>
            </a:r>
            <a:endParaRPr lang="en-US" sz="1300" i="0"/>
          </a:p>
        </p:txBody>
      </p:sp>
      <p:sp>
        <p:nvSpPr>
          <p:cNvPr id="95234" name="Rectangle 2"/>
          <p:cNvSpPr>
            <a:spLocks noChangeArrowheads="1"/>
          </p:cNvSpPr>
          <p:nvPr>
            <p:ph type="sldImg"/>
          </p:nvPr>
        </p:nvSpPr>
        <p:spPr>
          <a:ln/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*</a:t>
            </a:r>
            <a:endParaRPr lang="en-US" sz="1300" i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07/16/96</a:t>
            </a:r>
            <a:endParaRPr lang="en-US" sz="1300" i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*</a:t>
            </a:r>
            <a:endParaRPr lang="en-US" sz="1300" i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r>
              <a:rPr lang="en-US"/>
              <a:t>##</a:t>
            </a:r>
            <a:endParaRPr lang="en-US" sz="1300" i="0"/>
          </a:p>
        </p:txBody>
      </p:sp>
      <p:sp>
        <p:nvSpPr>
          <p:cNvPr id="48537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5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*</a:t>
            </a:r>
            <a:endParaRPr lang="en-US" sz="1300" i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07/16/96</a:t>
            </a:r>
            <a:endParaRPr lang="en-US" sz="1300" i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*</a:t>
            </a:r>
            <a:endParaRPr lang="en-US" sz="1300" i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r>
              <a:rPr lang="en-US"/>
              <a:t>##</a:t>
            </a:r>
            <a:endParaRPr lang="en-US" sz="1300" i="0"/>
          </a:p>
        </p:txBody>
      </p:sp>
      <p:sp>
        <p:nvSpPr>
          <p:cNvPr id="48742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7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*</a:t>
            </a:r>
            <a:endParaRPr lang="en-US" sz="1300" i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07/16/96</a:t>
            </a:r>
            <a:endParaRPr lang="en-US" sz="1300" i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*</a:t>
            </a:r>
            <a:endParaRPr lang="en-US" sz="1300" i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r>
              <a:rPr lang="en-US"/>
              <a:t>##</a:t>
            </a:r>
            <a:endParaRPr lang="en-US" sz="1300" i="0"/>
          </a:p>
        </p:txBody>
      </p:sp>
      <p:sp>
        <p:nvSpPr>
          <p:cNvPr id="48947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9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*</a:t>
            </a:r>
            <a:endParaRPr lang="en-US" sz="1300" i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07/16/96</a:t>
            </a:r>
            <a:endParaRPr lang="en-US" sz="1300" i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*</a:t>
            </a:r>
            <a:endParaRPr lang="en-US" sz="1300" i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r>
              <a:rPr lang="en-US"/>
              <a:t>##</a:t>
            </a:r>
            <a:endParaRPr lang="en-US" sz="1300" i="0"/>
          </a:p>
        </p:txBody>
      </p:sp>
      <p:sp>
        <p:nvSpPr>
          <p:cNvPr id="49152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*</a:t>
            </a:r>
            <a:endParaRPr lang="en-US" sz="1300" i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07/16/96</a:t>
            </a:r>
            <a:endParaRPr lang="en-US" sz="1300" i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*</a:t>
            </a:r>
            <a:endParaRPr lang="en-US" sz="1300" i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r>
              <a:rPr lang="en-US"/>
              <a:t>##</a:t>
            </a:r>
            <a:endParaRPr lang="en-US" sz="1300" i="0"/>
          </a:p>
        </p:txBody>
      </p:sp>
      <p:sp>
        <p:nvSpPr>
          <p:cNvPr id="49357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3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*</a:t>
            </a:r>
            <a:endParaRPr lang="en-US" sz="1300" i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07/16/96</a:t>
            </a:r>
            <a:endParaRPr lang="en-US" sz="1300" i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*</a:t>
            </a:r>
            <a:endParaRPr lang="en-US" sz="1300" i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r>
              <a:rPr lang="en-US"/>
              <a:t>##</a:t>
            </a:r>
            <a:endParaRPr lang="en-US" sz="1300" i="0"/>
          </a:p>
        </p:txBody>
      </p:sp>
      <p:sp>
        <p:nvSpPr>
          <p:cNvPr id="275458" name="Rectangle 2050"/>
          <p:cNvSpPr>
            <a:spLocks noChangeArrowheads="1"/>
          </p:cNvSpPr>
          <p:nvPr>
            <p:ph type="sldImg"/>
          </p:nvPr>
        </p:nvSpPr>
        <p:spPr>
          <a:ln/>
        </p:spPr>
      </p:sp>
      <p:sp>
        <p:nvSpPr>
          <p:cNvPr id="275459" name="Rectangle 2051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*</a:t>
            </a:r>
            <a:endParaRPr lang="en-US" sz="1300" i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07/16/96</a:t>
            </a:r>
            <a:endParaRPr lang="en-US" sz="1300" i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*</a:t>
            </a:r>
            <a:endParaRPr lang="en-US" sz="1300" i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r>
              <a:rPr lang="en-US"/>
              <a:t>##</a:t>
            </a:r>
            <a:endParaRPr lang="en-US" sz="1300" i="0"/>
          </a:p>
        </p:txBody>
      </p:sp>
      <p:sp>
        <p:nvSpPr>
          <p:cNvPr id="277506" name="Rectangle 1026"/>
          <p:cNvSpPr>
            <a:spLocks noChangeArrowheads="1"/>
          </p:cNvSpPr>
          <p:nvPr>
            <p:ph type="sldImg"/>
          </p:nvPr>
        </p:nvSpPr>
        <p:spPr>
          <a:ln/>
        </p:spPr>
      </p:sp>
      <p:sp>
        <p:nvSpPr>
          <p:cNvPr id="277507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*</a:t>
            </a:r>
            <a:endParaRPr lang="en-US" sz="1300" i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07/16/96</a:t>
            </a:r>
            <a:endParaRPr lang="en-US" sz="1300" i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*</a:t>
            </a:r>
            <a:endParaRPr lang="en-US" sz="1300" i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r>
              <a:rPr lang="en-US"/>
              <a:t>##</a:t>
            </a:r>
            <a:endParaRPr lang="en-US" sz="1300" i="0"/>
          </a:p>
        </p:txBody>
      </p:sp>
      <p:sp>
        <p:nvSpPr>
          <p:cNvPr id="279554" name="Rectangle 2050"/>
          <p:cNvSpPr>
            <a:spLocks noChangeArrowheads="1"/>
          </p:cNvSpPr>
          <p:nvPr>
            <p:ph type="sldImg"/>
          </p:nvPr>
        </p:nvSpPr>
        <p:spPr>
          <a:ln/>
        </p:spPr>
      </p:sp>
      <p:sp>
        <p:nvSpPr>
          <p:cNvPr id="279555" name="Rectangle 2051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*</a:t>
            </a:r>
            <a:endParaRPr lang="en-US" sz="1300" i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07/16/96</a:t>
            </a:r>
            <a:endParaRPr lang="en-US" sz="1300" i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*</a:t>
            </a:r>
            <a:endParaRPr lang="en-US" sz="1300" i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r>
              <a:rPr lang="en-US"/>
              <a:t>##</a:t>
            </a:r>
            <a:endParaRPr lang="en-US" sz="1300" i="0"/>
          </a:p>
        </p:txBody>
      </p:sp>
      <p:sp>
        <p:nvSpPr>
          <p:cNvPr id="51917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9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*</a:t>
            </a:r>
            <a:endParaRPr lang="en-US" sz="1300" i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07/16/96</a:t>
            </a:r>
            <a:endParaRPr lang="en-US" sz="1300" i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*</a:t>
            </a:r>
            <a:endParaRPr lang="en-US" sz="1300" i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r>
              <a:rPr lang="en-US"/>
              <a:t>##</a:t>
            </a:r>
            <a:endParaRPr lang="en-US" sz="1300" i="0"/>
          </a:p>
        </p:txBody>
      </p:sp>
      <p:sp>
        <p:nvSpPr>
          <p:cNvPr id="287746" name="Rectangle 1026"/>
          <p:cNvSpPr>
            <a:spLocks noChangeArrowheads="1"/>
          </p:cNvSpPr>
          <p:nvPr>
            <p:ph type="sldImg"/>
          </p:nvPr>
        </p:nvSpPr>
        <p:spPr>
          <a:ln/>
        </p:spPr>
      </p:sp>
      <p:sp>
        <p:nvSpPr>
          <p:cNvPr id="287747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*</a:t>
            </a:r>
            <a:endParaRPr lang="en-US" sz="1300" i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07/16/96</a:t>
            </a:r>
            <a:endParaRPr lang="en-US" sz="1300" i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*</a:t>
            </a:r>
            <a:endParaRPr lang="en-US" sz="1300" i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r>
              <a:rPr lang="en-US"/>
              <a:t>##</a:t>
            </a:r>
            <a:endParaRPr lang="en-US" sz="1300" i="0"/>
          </a:p>
        </p:txBody>
      </p:sp>
      <p:sp>
        <p:nvSpPr>
          <p:cNvPr id="267266" name="Rectangle 1026"/>
          <p:cNvSpPr>
            <a:spLocks noChangeArrowheads="1"/>
          </p:cNvSpPr>
          <p:nvPr>
            <p:ph type="sldImg"/>
          </p:nvPr>
        </p:nvSpPr>
        <p:spPr>
          <a:ln/>
        </p:spPr>
      </p:sp>
      <p:sp>
        <p:nvSpPr>
          <p:cNvPr id="267267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*</a:t>
            </a:r>
            <a:endParaRPr lang="en-US" sz="1300" i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07/16/96</a:t>
            </a:r>
            <a:endParaRPr lang="en-US" sz="1300" i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*</a:t>
            </a:r>
            <a:endParaRPr lang="en-US" sz="1300" i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r>
              <a:rPr lang="en-US"/>
              <a:t>##</a:t>
            </a:r>
            <a:endParaRPr lang="en-US" sz="1300" i="0"/>
          </a:p>
        </p:txBody>
      </p:sp>
      <p:sp>
        <p:nvSpPr>
          <p:cNvPr id="289794" name="Rectangle 1026"/>
          <p:cNvSpPr>
            <a:spLocks noChangeArrowheads="1"/>
          </p:cNvSpPr>
          <p:nvPr>
            <p:ph type="sldImg"/>
          </p:nvPr>
        </p:nvSpPr>
        <p:spPr>
          <a:ln/>
        </p:spPr>
      </p:sp>
      <p:sp>
        <p:nvSpPr>
          <p:cNvPr id="289795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*</a:t>
            </a:r>
            <a:endParaRPr lang="en-US" sz="1300" i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07/16/96</a:t>
            </a:r>
            <a:endParaRPr lang="en-US" sz="1300" i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*</a:t>
            </a:r>
            <a:endParaRPr lang="en-US" sz="1300" i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r>
              <a:rPr lang="en-US"/>
              <a:t>##</a:t>
            </a:r>
            <a:endParaRPr lang="en-US" sz="1300" i="0"/>
          </a:p>
        </p:txBody>
      </p:sp>
      <p:sp>
        <p:nvSpPr>
          <p:cNvPr id="46694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6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*</a:t>
            </a:r>
            <a:endParaRPr lang="en-US" sz="1300" i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07/16/96</a:t>
            </a:r>
            <a:endParaRPr lang="en-US" sz="1300" i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*</a:t>
            </a:r>
            <a:endParaRPr lang="en-US" sz="1300" i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r>
              <a:rPr lang="en-US"/>
              <a:t>##</a:t>
            </a:r>
            <a:endParaRPr lang="en-US" sz="1300" i="0"/>
          </a:p>
        </p:txBody>
      </p:sp>
      <p:sp>
        <p:nvSpPr>
          <p:cNvPr id="46489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4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*</a:t>
            </a:r>
            <a:endParaRPr lang="en-US" sz="1300" i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07/16/96</a:t>
            </a:r>
            <a:endParaRPr lang="en-US" sz="1300" i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*</a:t>
            </a:r>
            <a:endParaRPr lang="en-US" sz="1300" i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r>
              <a:rPr lang="en-US"/>
              <a:t>##</a:t>
            </a:r>
            <a:endParaRPr lang="en-US" sz="1300" i="0"/>
          </a:p>
        </p:txBody>
      </p:sp>
      <p:sp>
        <p:nvSpPr>
          <p:cNvPr id="53350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3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*</a:t>
            </a:r>
            <a:endParaRPr lang="en-US" sz="1300" i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07/16/96</a:t>
            </a:r>
            <a:endParaRPr lang="en-US" sz="1300" i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*</a:t>
            </a:r>
            <a:endParaRPr lang="en-US" sz="1300" i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r>
              <a:rPr lang="en-US"/>
              <a:t>##</a:t>
            </a:r>
            <a:endParaRPr lang="en-US" sz="1300" i="0"/>
          </a:p>
        </p:txBody>
      </p:sp>
      <p:sp>
        <p:nvSpPr>
          <p:cNvPr id="53555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5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*</a:t>
            </a:r>
            <a:endParaRPr lang="en-US" sz="1300" i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07/16/96</a:t>
            </a:r>
            <a:endParaRPr lang="en-US" sz="1300" i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*</a:t>
            </a:r>
            <a:endParaRPr lang="en-US" sz="1300" i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r>
              <a:rPr lang="en-US"/>
              <a:t>##</a:t>
            </a:r>
            <a:endParaRPr lang="en-US" sz="1300" i="0"/>
          </a:p>
        </p:txBody>
      </p:sp>
      <p:sp>
        <p:nvSpPr>
          <p:cNvPr id="50995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9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*</a:t>
            </a:r>
            <a:endParaRPr lang="en-US" sz="1300" i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07/16/96</a:t>
            </a:r>
            <a:endParaRPr lang="en-US" sz="1300" i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*</a:t>
            </a:r>
            <a:endParaRPr lang="en-US" sz="1300" i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r>
              <a:rPr lang="en-US"/>
              <a:t>##</a:t>
            </a:r>
            <a:endParaRPr lang="en-US" sz="1300" i="0"/>
          </a:p>
        </p:txBody>
      </p:sp>
      <p:sp>
        <p:nvSpPr>
          <p:cNvPr id="293890" name="Rectangle 2"/>
          <p:cNvSpPr>
            <a:spLocks noChangeArrowheads="1"/>
          </p:cNvSpPr>
          <p:nvPr>
            <p:ph type="sldImg"/>
          </p:nvPr>
        </p:nvSpPr>
        <p:spPr>
          <a:ln/>
        </p:spPr>
      </p:sp>
      <p:sp>
        <p:nvSpPr>
          <p:cNvPr id="293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*</a:t>
            </a:r>
            <a:endParaRPr lang="en-US" sz="1300" i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07/16/96</a:t>
            </a:r>
            <a:endParaRPr lang="en-US" sz="1300" i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*</a:t>
            </a:r>
            <a:endParaRPr lang="en-US" sz="1300" i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r>
              <a:rPr lang="en-US"/>
              <a:t>##</a:t>
            </a:r>
            <a:endParaRPr lang="en-US" sz="1300" i="0"/>
          </a:p>
        </p:txBody>
      </p:sp>
      <p:sp>
        <p:nvSpPr>
          <p:cNvPr id="320514" name="Rectangle 2"/>
          <p:cNvSpPr>
            <a:spLocks noChangeArrowheads="1"/>
          </p:cNvSpPr>
          <p:nvPr>
            <p:ph type="sldImg"/>
          </p:nvPr>
        </p:nvSpPr>
        <p:spPr bwMode="auto">
          <a:xfrm>
            <a:off x="965200" y="742950"/>
            <a:ext cx="4953000" cy="37147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0515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17575" y="4705350"/>
            <a:ext cx="5048250" cy="44577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*</a:t>
            </a:r>
            <a:endParaRPr lang="en-US" sz="1300" i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07/16/96</a:t>
            </a:r>
            <a:endParaRPr lang="en-US" sz="1300" i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*</a:t>
            </a:r>
            <a:endParaRPr lang="en-US" sz="1300" i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r>
              <a:rPr lang="en-US"/>
              <a:t>##</a:t>
            </a:r>
            <a:endParaRPr lang="en-US" sz="1300" i="0"/>
          </a:p>
        </p:txBody>
      </p:sp>
      <p:sp>
        <p:nvSpPr>
          <p:cNvPr id="322562" name="Rectangle 1026"/>
          <p:cNvSpPr>
            <a:spLocks noChangeArrowheads="1"/>
          </p:cNvSpPr>
          <p:nvPr>
            <p:ph type="sldImg"/>
          </p:nvPr>
        </p:nvSpPr>
        <p:spPr bwMode="auto">
          <a:xfrm>
            <a:off x="965200" y="742950"/>
            <a:ext cx="4953000" cy="37147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2563" name="Rectangle 1027"/>
          <p:cNvSpPr>
            <a:spLocks noChangeArrowheads="1"/>
          </p:cNvSpPr>
          <p:nvPr>
            <p:ph type="body" idx="1"/>
          </p:nvPr>
        </p:nvSpPr>
        <p:spPr bwMode="auto">
          <a:xfrm>
            <a:off x="917575" y="4705350"/>
            <a:ext cx="5048250" cy="44577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*</a:t>
            </a:r>
            <a:endParaRPr lang="en-US" sz="1300" i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07/16/96</a:t>
            </a:r>
            <a:endParaRPr lang="en-US" sz="1300" i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*</a:t>
            </a:r>
            <a:endParaRPr lang="en-US" sz="1300" i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r>
              <a:rPr lang="en-US"/>
              <a:t>##</a:t>
            </a:r>
            <a:endParaRPr lang="en-US" sz="1300" i="0"/>
          </a:p>
        </p:txBody>
      </p:sp>
      <p:sp>
        <p:nvSpPr>
          <p:cNvPr id="52121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1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*</a:t>
            </a:r>
            <a:endParaRPr lang="en-US" sz="1300" i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07/16/96</a:t>
            </a:r>
            <a:endParaRPr lang="en-US" sz="1300" i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*</a:t>
            </a:r>
            <a:endParaRPr lang="en-US" sz="1300" i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r>
              <a:rPr lang="en-US"/>
              <a:t>##</a:t>
            </a:r>
            <a:endParaRPr lang="en-US" sz="1300" i="0"/>
          </a:p>
        </p:txBody>
      </p:sp>
      <p:sp>
        <p:nvSpPr>
          <p:cNvPr id="54374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3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*</a:t>
            </a:r>
            <a:endParaRPr lang="en-US" sz="1300" i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07/16/96</a:t>
            </a:r>
            <a:endParaRPr lang="en-US" sz="1300" i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*</a:t>
            </a:r>
            <a:endParaRPr lang="en-US" sz="1300" i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r>
              <a:rPr lang="en-US"/>
              <a:t>##</a:t>
            </a:r>
            <a:endParaRPr lang="en-US" sz="1300" i="0"/>
          </a:p>
        </p:txBody>
      </p:sp>
      <p:sp>
        <p:nvSpPr>
          <p:cNvPr id="52326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3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*</a:t>
            </a:r>
            <a:endParaRPr lang="en-US" sz="1300" i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07/16/96</a:t>
            </a:r>
            <a:endParaRPr lang="en-US" sz="1300" i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*</a:t>
            </a:r>
            <a:endParaRPr lang="en-US" sz="1300" i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r>
              <a:rPr lang="en-US"/>
              <a:t>##</a:t>
            </a:r>
            <a:endParaRPr lang="en-US" sz="1300" i="0"/>
          </a:p>
        </p:txBody>
      </p:sp>
      <p:sp>
        <p:nvSpPr>
          <p:cNvPr id="312322" name="Rectangle 2"/>
          <p:cNvSpPr>
            <a:spLocks noChangeArrowheads="1"/>
          </p:cNvSpPr>
          <p:nvPr>
            <p:ph type="sldImg"/>
          </p:nvPr>
        </p:nvSpPr>
        <p:spPr bwMode="auto">
          <a:xfrm>
            <a:off x="965200" y="742950"/>
            <a:ext cx="4953000" cy="37147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2323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17575" y="4705350"/>
            <a:ext cx="5048250" cy="44577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*</a:t>
            </a:r>
            <a:endParaRPr lang="en-US" sz="1300" i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07/16/96</a:t>
            </a:r>
            <a:endParaRPr lang="en-US" sz="1300" i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*</a:t>
            </a:r>
            <a:endParaRPr lang="en-US" sz="1300" i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r>
              <a:rPr lang="en-US"/>
              <a:t>##</a:t>
            </a:r>
            <a:endParaRPr lang="en-US" sz="1300" i="0"/>
          </a:p>
        </p:txBody>
      </p:sp>
      <p:sp>
        <p:nvSpPr>
          <p:cNvPr id="52736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7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*</a:t>
            </a:r>
            <a:endParaRPr lang="en-US" sz="1300" i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07/16/96</a:t>
            </a:r>
            <a:endParaRPr lang="en-US" sz="1300" i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*</a:t>
            </a:r>
            <a:endParaRPr lang="en-US" sz="1300" i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r>
              <a:rPr lang="en-US"/>
              <a:t>##</a:t>
            </a:r>
            <a:endParaRPr lang="en-US" sz="1300" i="0"/>
          </a:p>
        </p:txBody>
      </p:sp>
      <p:sp>
        <p:nvSpPr>
          <p:cNvPr id="300034" name="Rectangle 2"/>
          <p:cNvSpPr>
            <a:spLocks noChangeArrowheads="1"/>
          </p:cNvSpPr>
          <p:nvPr>
            <p:ph type="sldImg"/>
          </p:nvPr>
        </p:nvSpPr>
        <p:spPr>
          <a:ln/>
        </p:spPr>
      </p:sp>
      <p:sp>
        <p:nvSpPr>
          <p:cNvPr id="300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*</a:t>
            </a:r>
            <a:endParaRPr lang="en-US" sz="1300" i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07/16/96</a:t>
            </a:r>
            <a:endParaRPr lang="en-US" sz="1300" i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*</a:t>
            </a:r>
            <a:endParaRPr lang="en-US" sz="1300" i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r>
              <a:rPr lang="en-US"/>
              <a:t>##</a:t>
            </a:r>
            <a:endParaRPr lang="en-US" sz="1300" i="0"/>
          </a:p>
        </p:txBody>
      </p:sp>
      <p:sp>
        <p:nvSpPr>
          <p:cNvPr id="302082" name="Rectangle 2"/>
          <p:cNvSpPr>
            <a:spLocks noChangeArrowheads="1"/>
          </p:cNvSpPr>
          <p:nvPr>
            <p:ph type="sldImg"/>
          </p:nvPr>
        </p:nvSpPr>
        <p:spPr>
          <a:ln/>
        </p:spPr>
      </p:sp>
      <p:sp>
        <p:nvSpPr>
          <p:cNvPr id="302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*</a:t>
            </a:r>
            <a:endParaRPr lang="en-US" sz="1300" i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07/16/96</a:t>
            </a:r>
            <a:endParaRPr lang="en-US" sz="1300" i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*</a:t>
            </a:r>
            <a:endParaRPr lang="en-US" sz="1300" i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r>
              <a:rPr lang="en-US"/>
              <a:t>##</a:t>
            </a:r>
            <a:endParaRPr lang="en-US" sz="1300" i="0"/>
          </a:p>
        </p:txBody>
      </p:sp>
      <p:sp>
        <p:nvSpPr>
          <p:cNvPr id="304130" name="Rectangle 2"/>
          <p:cNvSpPr>
            <a:spLocks noChangeArrowheads="1"/>
          </p:cNvSpPr>
          <p:nvPr>
            <p:ph type="sldImg"/>
          </p:nvPr>
        </p:nvSpPr>
        <p:spPr>
          <a:ln/>
        </p:spPr>
      </p:sp>
      <p:sp>
        <p:nvSpPr>
          <p:cNvPr id="304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*</a:t>
            </a:r>
            <a:endParaRPr lang="en-US" sz="1300" i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07/16/96</a:t>
            </a:r>
            <a:endParaRPr lang="en-US" sz="1300" i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*</a:t>
            </a:r>
            <a:endParaRPr lang="en-US" sz="1300" i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r>
              <a:rPr lang="en-US"/>
              <a:t>##</a:t>
            </a:r>
            <a:endParaRPr lang="en-US" sz="1300" i="0"/>
          </a:p>
        </p:txBody>
      </p:sp>
      <p:sp>
        <p:nvSpPr>
          <p:cNvPr id="53862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8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8975" y="4705350"/>
            <a:ext cx="5505450" cy="44577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*</a:t>
            </a:r>
            <a:endParaRPr lang="en-US" sz="1300" i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07/16/96</a:t>
            </a:r>
            <a:endParaRPr lang="en-US" sz="1300" i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*</a:t>
            </a:r>
            <a:endParaRPr lang="en-US" sz="1300" i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r>
              <a:rPr lang="en-US"/>
              <a:t>##</a:t>
            </a:r>
            <a:endParaRPr lang="en-US" sz="1300" i="0"/>
          </a:p>
        </p:txBody>
      </p:sp>
      <p:sp>
        <p:nvSpPr>
          <p:cNvPr id="54067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0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8975" y="4705350"/>
            <a:ext cx="5505450" cy="44577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*</a:t>
            </a:r>
            <a:endParaRPr lang="en-US" sz="1300" i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07/16/96</a:t>
            </a:r>
            <a:endParaRPr lang="en-US" sz="1300" i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*</a:t>
            </a:r>
            <a:endParaRPr lang="en-US" sz="1300" i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r>
              <a:rPr lang="en-US"/>
              <a:t>##</a:t>
            </a:r>
            <a:endParaRPr lang="en-US" sz="1300" i="0"/>
          </a:p>
        </p:txBody>
      </p:sp>
      <p:sp>
        <p:nvSpPr>
          <p:cNvPr id="51507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5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*</a:t>
            </a:r>
            <a:endParaRPr lang="en-US" sz="1300" i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07/16/96</a:t>
            </a:r>
            <a:endParaRPr lang="en-US" sz="1300" i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*</a:t>
            </a:r>
            <a:endParaRPr lang="en-US" sz="1300" i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r>
              <a:rPr lang="en-US"/>
              <a:t>##</a:t>
            </a:r>
            <a:endParaRPr lang="en-US" sz="1300" i="0"/>
          </a:p>
        </p:txBody>
      </p:sp>
      <p:sp>
        <p:nvSpPr>
          <p:cNvPr id="269314" name="Rectangle 1026"/>
          <p:cNvSpPr>
            <a:spLocks noChangeArrowheads="1"/>
          </p:cNvSpPr>
          <p:nvPr>
            <p:ph type="sldImg"/>
          </p:nvPr>
        </p:nvSpPr>
        <p:spPr>
          <a:ln/>
        </p:spPr>
      </p:sp>
      <p:sp>
        <p:nvSpPr>
          <p:cNvPr id="269315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*</a:t>
            </a:r>
            <a:endParaRPr lang="en-US" sz="1300" i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07/16/96</a:t>
            </a:r>
            <a:endParaRPr lang="en-US" sz="1300" i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*</a:t>
            </a:r>
            <a:endParaRPr lang="en-US" sz="1300" i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r>
              <a:rPr lang="en-US"/>
              <a:t>##</a:t>
            </a:r>
            <a:endParaRPr lang="en-US" sz="1300" i="0"/>
          </a:p>
        </p:txBody>
      </p:sp>
      <p:sp>
        <p:nvSpPr>
          <p:cNvPr id="47718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7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*</a:t>
            </a:r>
            <a:endParaRPr lang="en-US" sz="1300" i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07/16/96</a:t>
            </a:r>
            <a:endParaRPr lang="en-US" sz="1300" i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*</a:t>
            </a:r>
            <a:endParaRPr lang="en-US" sz="1300" i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r>
              <a:rPr lang="en-US"/>
              <a:t>##</a:t>
            </a:r>
            <a:endParaRPr lang="en-US" sz="1300" i="0"/>
          </a:p>
        </p:txBody>
      </p:sp>
      <p:sp>
        <p:nvSpPr>
          <p:cNvPr id="271362" name="Rectangle 4098"/>
          <p:cNvSpPr>
            <a:spLocks noChangeArrowheads="1"/>
          </p:cNvSpPr>
          <p:nvPr>
            <p:ph type="sldImg"/>
          </p:nvPr>
        </p:nvSpPr>
        <p:spPr>
          <a:ln/>
        </p:spPr>
      </p:sp>
      <p:sp>
        <p:nvSpPr>
          <p:cNvPr id="271363" name="Rectangle 4099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*</a:t>
            </a:r>
            <a:endParaRPr lang="en-US" sz="1300" i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07/16/96</a:t>
            </a:r>
            <a:endParaRPr lang="en-US" sz="1300" i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*</a:t>
            </a:r>
            <a:endParaRPr lang="en-US" sz="1300" i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r>
              <a:rPr lang="en-US"/>
              <a:t>##</a:t>
            </a:r>
            <a:endParaRPr lang="en-US" sz="1300" i="0"/>
          </a:p>
        </p:txBody>
      </p:sp>
      <p:sp>
        <p:nvSpPr>
          <p:cNvPr id="273410" name="Rectangle 4098"/>
          <p:cNvSpPr>
            <a:spLocks noChangeArrowheads="1"/>
          </p:cNvSpPr>
          <p:nvPr>
            <p:ph type="sldImg"/>
          </p:nvPr>
        </p:nvSpPr>
        <p:spPr>
          <a:ln/>
        </p:spPr>
      </p:sp>
      <p:sp>
        <p:nvSpPr>
          <p:cNvPr id="273411" name="Rectangle 4099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*</a:t>
            </a:r>
            <a:endParaRPr lang="en-US" sz="1300" i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07/16/96</a:t>
            </a:r>
            <a:endParaRPr lang="en-US" sz="1300" i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*</a:t>
            </a:r>
            <a:endParaRPr lang="en-US" sz="1300" i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r>
              <a:rPr lang="en-US"/>
              <a:t>##</a:t>
            </a:r>
            <a:endParaRPr lang="en-US" sz="1300" i="0"/>
          </a:p>
        </p:txBody>
      </p:sp>
      <p:sp>
        <p:nvSpPr>
          <p:cNvPr id="48128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*</a:t>
            </a:r>
            <a:endParaRPr lang="en-US" sz="1300" i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07/16/96</a:t>
            </a:r>
            <a:endParaRPr lang="en-US" sz="1300" i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*</a:t>
            </a:r>
            <a:endParaRPr lang="en-US" sz="1300" i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r>
              <a:rPr lang="en-US"/>
              <a:t>##</a:t>
            </a:r>
            <a:endParaRPr lang="en-US" sz="1300" i="0"/>
          </a:p>
        </p:txBody>
      </p:sp>
      <p:sp>
        <p:nvSpPr>
          <p:cNvPr id="48333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3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5682" name="Group 2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455683" name="Freeform 3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/>
              <a:ahLst/>
              <a:cxnLst>
                <a:cxn ang="0">
                  <a:pos x="5740" y="4316"/>
                </a:cxn>
                <a:cxn ang="0">
                  <a:pos x="0" y="4316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4316"/>
                </a:cxn>
                <a:cxn ang="0">
                  <a:pos x="5740" y="4316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455684" name="Group 4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455685" name="Oval 5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5686" name="Oval 6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5687" name="Oval 7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5688" name="Oval 8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5689" name="Oval 9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5690" name="Freeform 10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5691" name="Freeform 11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5692" name="Freeform 12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5693" name="Freeform 13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5694" name="Freeform 14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5695" name="Oval 15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455696" name="Group 16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455697" name="Oval 17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5698" name="Oval 18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5699" name="Oval 19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5700" name="Oval 20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5701" name="Oval 21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5702" name="Oval 22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5703" name="Oval 23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5704" name="Oval 24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5705" name="Freeform 25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5706" name="Freeform 26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5707" name="Freeform 27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5708" name="Freeform 28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5709" name="Freeform 29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/>
                <a:ahLst/>
                <a:cxnLst>
                  <a:cxn ang="0">
                    <a:pos x="518" y="18"/>
                  </a:cxn>
                  <a:cxn ang="0">
                    <a:pos x="597" y="24"/>
                  </a:cxn>
                  <a:cxn ang="0">
                    <a:pos x="682" y="30"/>
                  </a:cxn>
                  <a:cxn ang="0">
                    <a:pos x="755" y="42"/>
                  </a:cxn>
                  <a:cxn ang="0">
                    <a:pos x="828" y="60"/>
                  </a:cxn>
                  <a:cxn ang="0">
                    <a:pos x="835" y="42"/>
                  </a:cxn>
                  <a:cxn ang="0">
                    <a:pos x="761" y="24"/>
                  </a:cxn>
                  <a:cxn ang="0">
                    <a:pos x="688" y="12"/>
                  </a:cxn>
                  <a:cxn ang="0">
                    <a:pos x="603" y="6"/>
                  </a:cxn>
                  <a:cxn ang="0">
                    <a:pos x="518" y="0"/>
                  </a:cxn>
                  <a:cxn ang="0">
                    <a:pos x="372" y="12"/>
                  </a:cxn>
                  <a:cxn ang="0">
                    <a:pos x="232" y="36"/>
                  </a:cxn>
                  <a:cxn ang="0">
                    <a:pos x="110" y="78"/>
                  </a:cxn>
                  <a:cxn ang="0">
                    <a:pos x="0" y="132"/>
                  </a:cxn>
                  <a:cxn ang="0">
                    <a:pos x="19" y="150"/>
                  </a:cxn>
                  <a:cxn ang="0">
                    <a:pos x="122" y="96"/>
                  </a:cxn>
                  <a:cxn ang="0">
                    <a:pos x="244" y="54"/>
                  </a:cxn>
                  <a:cxn ang="0">
                    <a:pos x="378" y="30"/>
                  </a:cxn>
                  <a:cxn ang="0">
                    <a:pos x="518" y="18"/>
                  </a:cxn>
                  <a:cxn ang="0">
                    <a:pos x="518" y="18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5710" name="Freeform 30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/>
                <a:ahLst/>
                <a:cxnLst>
                  <a:cxn ang="0">
                    <a:pos x="31" y="263"/>
                  </a:cxn>
                  <a:cxn ang="0">
                    <a:pos x="43" y="191"/>
                  </a:cxn>
                  <a:cxn ang="0">
                    <a:pos x="67" y="131"/>
                  </a:cxn>
                  <a:cxn ang="0">
                    <a:pos x="116" y="72"/>
                  </a:cxn>
                  <a:cxn ang="0">
                    <a:pos x="171" y="18"/>
                  </a:cxn>
                  <a:cxn ang="0">
                    <a:pos x="153" y="0"/>
                  </a:cxn>
                  <a:cxn ang="0">
                    <a:pos x="86" y="60"/>
                  </a:cxn>
                  <a:cxn ang="0">
                    <a:pos x="43" y="120"/>
                  </a:cxn>
                  <a:cxn ang="0">
                    <a:pos x="13" y="191"/>
                  </a:cxn>
                  <a:cxn ang="0">
                    <a:pos x="0" y="263"/>
                  </a:cxn>
                  <a:cxn ang="0">
                    <a:pos x="6" y="317"/>
                  </a:cxn>
                  <a:cxn ang="0">
                    <a:pos x="25" y="365"/>
                  </a:cxn>
                  <a:cxn ang="0">
                    <a:pos x="49" y="413"/>
                  </a:cxn>
                  <a:cxn ang="0">
                    <a:pos x="86" y="461"/>
                  </a:cxn>
                  <a:cxn ang="0">
                    <a:pos x="122" y="461"/>
                  </a:cxn>
                  <a:cxn ang="0">
                    <a:pos x="86" y="413"/>
                  </a:cxn>
                  <a:cxn ang="0">
                    <a:pos x="55" y="365"/>
                  </a:cxn>
                  <a:cxn ang="0">
                    <a:pos x="37" y="317"/>
                  </a:cxn>
                  <a:cxn ang="0">
                    <a:pos x="31" y="263"/>
                  </a:cxn>
                  <a:cxn ang="0">
                    <a:pos x="31" y="263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5711" name="Freeform 31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5712" name="Freeform 32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5713" name="Freeform 33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5714" name="Freeform 34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/>
                <a:ahLst/>
                <a:cxnLst>
                  <a:cxn ang="0">
                    <a:pos x="18" y="443"/>
                  </a:cxn>
                  <a:cxn ang="0">
                    <a:pos x="24" y="371"/>
                  </a:cxn>
                  <a:cxn ang="0">
                    <a:pos x="55" y="305"/>
                  </a:cxn>
                  <a:cxn ang="0">
                    <a:pos x="91" y="246"/>
                  </a:cxn>
                  <a:cxn ang="0">
                    <a:pos x="146" y="186"/>
                  </a:cxn>
                  <a:cxn ang="0">
                    <a:pos x="213" y="132"/>
                  </a:cxn>
                  <a:cxn ang="0">
                    <a:pos x="292" y="84"/>
                  </a:cxn>
                  <a:cxn ang="0">
                    <a:pos x="384" y="48"/>
                  </a:cxn>
                  <a:cxn ang="0">
                    <a:pos x="481" y="12"/>
                  </a:cxn>
                  <a:cxn ang="0">
                    <a:pos x="457" y="0"/>
                  </a:cxn>
                  <a:cxn ang="0">
                    <a:pos x="359" y="36"/>
                  </a:cxn>
                  <a:cxn ang="0">
                    <a:pos x="274" y="78"/>
                  </a:cxn>
                  <a:cxn ang="0">
                    <a:pos x="195" y="126"/>
                  </a:cxn>
                  <a:cxn ang="0">
                    <a:pos x="128" y="180"/>
                  </a:cxn>
                  <a:cxn ang="0">
                    <a:pos x="73" y="240"/>
                  </a:cxn>
                  <a:cxn ang="0">
                    <a:pos x="37" y="305"/>
                  </a:cxn>
                  <a:cxn ang="0">
                    <a:pos x="6" y="371"/>
                  </a:cxn>
                  <a:cxn ang="0">
                    <a:pos x="0" y="443"/>
                  </a:cxn>
                  <a:cxn ang="0">
                    <a:pos x="6" y="497"/>
                  </a:cxn>
                  <a:cxn ang="0">
                    <a:pos x="18" y="545"/>
                  </a:cxn>
                  <a:cxn ang="0">
                    <a:pos x="43" y="593"/>
                  </a:cxn>
                  <a:cxn ang="0">
                    <a:pos x="73" y="641"/>
                  </a:cxn>
                  <a:cxn ang="0">
                    <a:pos x="97" y="641"/>
                  </a:cxn>
                  <a:cxn ang="0">
                    <a:pos x="67" y="593"/>
                  </a:cxn>
                  <a:cxn ang="0">
                    <a:pos x="43" y="545"/>
                  </a:cxn>
                  <a:cxn ang="0">
                    <a:pos x="24" y="497"/>
                  </a:cxn>
                  <a:cxn ang="0">
                    <a:pos x="18" y="443"/>
                  </a:cxn>
                  <a:cxn ang="0">
                    <a:pos x="18" y="443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455715" name="Group 35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455716" name="Freeform 36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5717" name="Freeform 37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5718" name="Freeform 38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5719" name="Freeform 39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5720" name="Freeform 40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5721" name="Freeform 41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5722" name="Freeform 42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5723" name="Freeform 43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/>
                <a:ahLst/>
                <a:cxnLst>
                  <a:cxn ang="0">
                    <a:pos x="693" y="216"/>
                  </a:cxn>
                  <a:cxn ang="0">
                    <a:pos x="687" y="257"/>
                  </a:cxn>
                  <a:cxn ang="0">
                    <a:pos x="669" y="293"/>
                  </a:cxn>
                  <a:cxn ang="0">
                    <a:pos x="633" y="329"/>
                  </a:cxn>
                  <a:cxn ang="0">
                    <a:pos x="598" y="359"/>
                  </a:cxn>
                  <a:cxn ang="0">
                    <a:pos x="544" y="383"/>
                  </a:cxn>
                  <a:cxn ang="0">
                    <a:pos x="490" y="401"/>
                  </a:cxn>
                  <a:cxn ang="0">
                    <a:pos x="424" y="413"/>
                  </a:cxn>
                  <a:cxn ang="0">
                    <a:pos x="359" y="419"/>
                  </a:cxn>
                  <a:cxn ang="0">
                    <a:pos x="293" y="413"/>
                  </a:cxn>
                  <a:cxn ang="0">
                    <a:pos x="227" y="401"/>
                  </a:cxn>
                  <a:cxn ang="0">
                    <a:pos x="173" y="383"/>
                  </a:cxn>
                  <a:cxn ang="0">
                    <a:pos x="119" y="359"/>
                  </a:cxn>
                  <a:cxn ang="0">
                    <a:pos x="84" y="329"/>
                  </a:cxn>
                  <a:cxn ang="0">
                    <a:pos x="48" y="293"/>
                  </a:cxn>
                  <a:cxn ang="0">
                    <a:pos x="30" y="257"/>
                  </a:cxn>
                  <a:cxn ang="0">
                    <a:pos x="24" y="216"/>
                  </a:cxn>
                  <a:cxn ang="0">
                    <a:pos x="30" y="174"/>
                  </a:cxn>
                  <a:cxn ang="0">
                    <a:pos x="48" y="138"/>
                  </a:cxn>
                  <a:cxn ang="0">
                    <a:pos x="84" y="102"/>
                  </a:cxn>
                  <a:cxn ang="0">
                    <a:pos x="119" y="72"/>
                  </a:cxn>
                  <a:cxn ang="0">
                    <a:pos x="173" y="48"/>
                  </a:cxn>
                  <a:cxn ang="0">
                    <a:pos x="227" y="30"/>
                  </a:cxn>
                  <a:cxn ang="0">
                    <a:pos x="293" y="18"/>
                  </a:cxn>
                  <a:cxn ang="0">
                    <a:pos x="359" y="12"/>
                  </a:cxn>
                  <a:cxn ang="0">
                    <a:pos x="418" y="18"/>
                  </a:cxn>
                  <a:cxn ang="0">
                    <a:pos x="478" y="30"/>
                  </a:cxn>
                  <a:cxn ang="0">
                    <a:pos x="532" y="48"/>
                  </a:cxn>
                  <a:cxn ang="0">
                    <a:pos x="580" y="66"/>
                  </a:cxn>
                  <a:cxn ang="0">
                    <a:pos x="586" y="48"/>
                  </a:cxn>
                  <a:cxn ang="0">
                    <a:pos x="478" y="12"/>
                  </a:cxn>
                  <a:cxn ang="0">
                    <a:pos x="418" y="6"/>
                  </a:cxn>
                  <a:cxn ang="0">
                    <a:pos x="359" y="0"/>
                  </a:cxn>
                  <a:cxn ang="0">
                    <a:pos x="287" y="6"/>
                  </a:cxn>
                  <a:cxn ang="0">
                    <a:pos x="221" y="18"/>
                  </a:cxn>
                  <a:cxn ang="0">
                    <a:pos x="161" y="36"/>
                  </a:cxn>
                  <a:cxn ang="0">
                    <a:pos x="107" y="66"/>
                  </a:cxn>
                  <a:cxn ang="0">
                    <a:pos x="60" y="96"/>
                  </a:cxn>
                  <a:cxn ang="0">
                    <a:pos x="30" y="132"/>
                  </a:cxn>
                  <a:cxn ang="0">
                    <a:pos x="6" y="174"/>
                  </a:cxn>
                  <a:cxn ang="0">
                    <a:pos x="0" y="216"/>
                  </a:cxn>
                  <a:cxn ang="0">
                    <a:pos x="6" y="257"/>
                  </a:cxn>
                  <a:cxn ang="0">
                    <a:pos x="30" y="299"/>
                  </a:cxn>
                  <a:cxn ang="0">
                    <a:pos x="60" y="335"/>
                  </a:cxn>
                  <a:cxn ang="0">
                    <a:pos x="107" y="371"/>
                  </a:cxn>
                  <a:cxn ang="0">
                    <a:pos x="161" y="395"/>
                  </a:cxn>
                  <a:cxn ang="0">
                    <a:pos x="221" y="413"/>
                  </a:cxn>
                  <a:cxn ang="0">
                    <a:pos x="287" y="425"/>
                  </a:cxn>
                  <a:cxn ang="0">
                    <a:pos x="359" y="431"/>
                  </a:cxn>
                  <a:cxn ang="0">
                    <a:pos x="430" y="425"/>
                  </a:cxn>
                  <a:cxn ang="0">
                    <a:pos x="496" y="413"/>
                  </a:cxn>
                  <a:cxn ang="0">
                    <a:pos x="562" y="395"/>
                  </a:cxn>
                  <a:cxn ang="0">
                    <a:pos x="610" y="371"/>
                  </a:cxn>
                  <a:cxn ang="0">
                    <a:pos x="657" y="335"/>
                  </a:cxn>
                  <a:cxn ang="0">
                    <a:pos x="687" y="299"/>
                  </a:cxn>
                  <a:cxn ang="0">
                    <a:pos x="711" y="257"/>
                  </a:cxn>
                  <a:cxn ang="0">
                    <a:pos x="717" y="216"/>
                  </a:cxn>
                  <a:cxn ang="0">
                    <a:pos x="717" y="204"/>
                  </a:cxn>
                  <a:cxn ang="0">
                    <a:pos x="711" y="192"/>
                  </a:cxn>
                  <a:cxn ang="0">
                    <a:pos x="687" y="198"/>
                  </a:cxn>
                  <a:cxn ang="0">
                    <a:pos x="693" y="210"/>
                  </a:cxn>
                  <a:cxn ang="0">
                    <a:pos x="693" y="216"/>
                  </a:cxn>
                  <a:cxn ang="0">
                    <a:pos x="693" y="216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5724" name="Freeform 44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5725" name="Freeform 45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5726" name="Freeform 46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5727" name="Oval 47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5728" name="Oval 48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5729" name="Oval 49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5730" name="Oval 50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5731" name="Oval 51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5732" name="Oval 52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455733" name="Group 53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455734" name="Freeform 54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/>
                <a:ahLst/>
                <a:cxnLst>
                  <a:cxn ang="0">
                    <a:pos x="209" y="96"/>
                  </a:cxn>
                  <a:cxn ang="0">
                    <a:pos x="143" y="90"/>
                  </a:cxn>
                  <a:cxn ang="0">
                    <a:pos x="83" y="66"/>
                  </a:cxn>
                  <a:cxn ang="0">
                    <a:pos x="35" y="36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9" y="42"/>
                  </a:cxn>
                  <a:cxn ang="0">
                    <a:pos x="77" y="72"/>
                  </a:cxn>
                  <a:cxn ang="0">
                    <a:pos x="137" y="90"/>
                  </a:cxn>
                  <a:cxn ang="0">
                    <a:pos x="209" y="96"/>
                  </a:cxn>
                  <a:cxn ang="0">
                    <a:pos x="263" y="90"/>
                  </a:cxn>
                  <a:cxn ang="0">
                    <a:pos x="311" y="84"/>
                  </a:cxn>
                  <a:cxn ang="0">
                    <a:pos x="352" y="66"/>
                  </a:cxn>
                  <a:cxn ang="0">
                    <a:pos x="382" y="42"/>
                  </a:cxn>
                  <a:cxn ang="0">
                    <a:pos x="376" y="42"/>
                  </a:cxn>
                  <a:cxn ang="0">
                    <a:pos x="346" y="66"/>
                  </a:cxn>
                  <a:cxn ang="0">
                    <a:pos x="305" y="78"/>
                  </a:cxn>
                  <a:cxn ang="0">
                    <a:pos x="263" y="90"/>
                  </a:cxn>
                  <a:cxn ang="0">
                    <a:pos x="209" y="96"/>
                  </a:cxn>
                  <a:cxn ang="0">
                    <a:pos x="209" y="96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5735" name="Freeform 55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/>
                <a:ahLst/>
                <a:cxnLst>
                  <a:cxn ang="0">
                    <a:pos x="174" y="0"/>
                  </a:cxn>
                  <a:cxn ang="0">
                    <a:pos x="216" y="6"/>
                  </a:cxn>
                  <a:cxn ang="0">
                    <a:pos x="258" y="12"/>
                  </a:cxn>
                  <a:cxn ang="0">
                    <a:pos x="252" y="6"/>
                  </a:cxn>
                  <a:cxn ang="0">
                    <a:pos x="216" y="0"/>
                  </a:cxn>
                  <a:cxn ang="0">
                    <a:pos x="174" y="0"/>
                  </a:cxn>
                  <a:cxn ang="0">
                    <a:pos x="120" y="6"/>
                  </a:cxn>
                  <a:cxn ang="0">
                    <a:pos x="78" y="12"/>
                  </a:cxn>
                  <a:cxn ang="0">
                    <a:pos x="36" y="30"/>
                  </a:cxn>
                  <a:cxn ang="0">
                    <a:pos x="0" y="48"/>
                  </a:cxn>
                  <a:cxn ang="0">
                    <a:pos x="6" y="54"/>
                  </a:cxn>
                  <a:cxn ang="0">
                    <a:pos x="36" y="36"/>
                  </a:cxn>
                  <a:cxn ang="0">
                    <a:pos x="78" y="18"/>
                  </a:cxn>
                  <a:cxn ang="0">
                    <a:pos x="120" y="6"/>
                  </a:cxn>
                  <a:cxn ang="0">
                    <a:pos x="174" y="0"/>
                  </a:cxn>
                  <a:cxn ang="0">
                    <a:pos x="174" y="0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5736" name="Freeform 56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/>
                <a:ahLst/>
                <a:cxnLst>
                  <a:cxn ang="0">
                    <a:pos x="54" y="90"/>
                  </a:cxn>
                  <a:cxn ang="0">
                    <a:pos x="48" y="126"/>
                  </a:cxn>
                  <a:cxn ang="0">
                    <a:pos x="24" y="156"/>
                  </a:cxn>
                  <a:cxn ang="0">
                    <a:pos x="30" y="156"/>
                  </a:cxn>
                  <a:cxn ang="0">
                    <a:pos x="54" y="126"/>
                  </a:cxn>
                  <a:cxn ang="0">
                    <a:pos x="60" y="90"/>
                  </a:cxn>
                  <a:cxn ang="0">
                    <a:pos x="54" y="66"/>
                  </a:cxn>
                  <a:cxn ang="0">
                    <a:pos x="48" y="42"/>
                  </a:cxn>
                  <a:cxn ang="0">
                    <a:pos x="30" y="18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4" y="24"/>
                  </a:cxn>
                  <a:cxn ang="0">
                    <a:pos x="42" y="42"/>
                  </a:cxn>
                  <a:cxn ang="0">
                    <a:pos x="48" y="66"/>
                  </a:cxn>
                  <a:cxn ang="0">
                    <a:pos x="54" y="90"/>
                  </a:cxn>
                  <a:cxn ang="0">
                    <a:pos x="54" y="90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5737" name="Freeform 57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/>
                <a:ahLst/>
                <a:cxnLst>
                  <a:cxn ang="0">
                    <a:pos x="114" y="12"/>
                  </a:cxn>
                  <a:cxn ang="0">
                    <a:pos x="72" y="6"/>
                  </a:cxn>
                  <a:cxn ang="0">
                    <a:pos x="30" y="0"/>
                  </a:cxn>
                  <a:cxn ang="0">
                    <a:pos x="0" y="0"/>
                  </a:cxn>
                  <a:cxn ang="0">
                    <a:pos x="54" y="12"/>
                  </a:cxn>
                  <a:cxn ang="0">
                    <a:pos x="114" y="18"/>
                  </a:cxn>
                  <a:cxn ang="0">
                    <a:pos x="156" y="18"/>
                  </a:cxn>
                  <a:cxn ang="0">
                    <a:pos x="192" y="12"/>
                  </a:cxn>
                  <a:cxn ang="0">
                    <a:pos x="186" y="0"/>
                  </a:cxn>
                  <a:cxn ang="0">
                    <a:pos x="150" y="6"/>
                  </a:cxn>
                  <a:cxn ang="0">
                    <a:pos x="114" y="12"/>
                  </a:cxn>
                  <a:cxn ang="0">
                    <a:pos x="114" y="12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5738" name="Freeform 58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/>
                <a:ahLst/>
                <a:cxnLst>
                  <a:cxn ang="0">
                    <a:pos x="11" y="114"/>
                  </a:cxn>
                  <a:cxn ang="0">
                    <a:pos x="17" y="96"/>
                  </a:cxn>
                  <a:cxn ang="0">
                    <a:pos x="23" y="78"/>
                  </a:cxn>
                  <a:cxn ang="0">
                    <a:pos x="53" y="42"/>
                  </a:cxn>
                  <a:cxn ang="0">
                    <a:pos x="101" y="18"/>
                  </a:cxn>
                  <a:cxn ang="0">
                    <a:pos x="155" y="6"/>
                  </a:cxn>
                  <a:cxn ang="0">
                    <a:pos x="161" y="0"/>
                  </a:cxn>
                  <a:cxn ang="0">
                    <a:pos x="95" y="12"/>
                  </a:cxn>
                  <a:cxn ang="0">
                    <a:pos x="47" y="36"/>
                  </a:cxn>
                  <a:cxn ang="0">
                    <a:pos x="11" y="72"/>
                  </a:cxn>
                  <a:cxn ang="0">
                    <a:pos x="5" y="90"/>
                  </a:cxn>
                  <a:cxn ang="0">
                    <a:pos x="0" y="114"/>
                  </a:cxn>
                  <a:cxn ang="0">
                    <a:pos x="11" y="150"/>
                  </a:cxn>
                  <a:cxn ang="0">
                    <a:pos x="23" y="168"/>
                  </a:cxn>
                  <a:cxn ang="0">
                    <a:pos x="41" y="186"/>
                  </a:cxn>
                  <a:cxn ang="0">
                    <a:pos x="65" y="186"/>
                  </a:cxn>
                  <a:cxn ang="0">
                    <a:pos x="41" y="168"/>
                  </a:cxn>
                  <a:cxn ang="0">
                    <a:pos x="23" y="150"/>
                  </a:cxn>
                  <a:cxn ang="0">
                    <a:pos x="17" y="132"/>
                  </a:cxn>
                  <a:cxn ang="0">
                    <a:pos x="11" y="114"/>
                  </a:cxn>
                  <a:cxn ang="0">
                    <a:pos x="11" y="114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5739" name="Freeform 59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66" y="12"/>
                  </a:cxn>
                  <a:cxn ang="0">
                    <a:pos x="119" y="36"/>
                  </a:cxn>
                  <a:cxn ang="0">
                    <a:pos x="155" y="72"/>
                  </a:cxn>
                  <a:cxn ang="0">
                    <a:pos x="161" y="90"/>
                  </a:cxn>
                  <a:cxn ang="0">
                    <a:pos x="167" y="114"/>
                  </a:cxn>
                  <a:cxn ang="0">
                    <a:pos x="161" y="138"/>
                  </a:cxn>
                  <a:cxn ang="0">
                    <a:pos x="149" y="162"/>
                  </a:cxn>
                  <a:cxn ang="0">
                    <a:pos x="119" y="180"/>
                  </a:cxn>
                  <a:cxn ang="0">
                    <a:pos x="90" y="198"/>
                  </a:cxn>
                  <a:cxn ang="0">
                    <a:pos x="96" y="210"/>
                  </a:cxn>
                  <a:cxn ang="0">
                    <a:pos x="131" y="192"/>
                  </a:cxn>
                  <a:cxn ang="0">
                    <a:pos x="161" y="168"/>
                  </a:cxn>
                  <a:cxn ang="0">
                    <a:pos x="179" y="144"/>
                  </a:cxn>
                  <a:cxn ang="0">
                    <a:pos x="185" y="114"/>
                  </a:cxn>
                  <a:cxn ang="0">
                    <a:pos x="179" y="90"/>
                  </a:cxn>
                  <a:cxn ang="0">
                    <a:pos x="173" y="66"/>
                  </a:cxn>
                  <a:cxn ang="0">
                    <a:pos x="155" y="48"/>
                  </a:cxn>
                  <a:cxn ang="0">
                    <a:pos x="131" y="30"/>
                  </a:cxn>
                  <a:cxn ang="0">
                    <a:pos x="72" y="6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5740" name="Freeform 60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/>
                <a:ahLst/>
                <a:cxnLst>
                  <a:cxn ang="0">
                    <a:pos x="150" y="0"/>
                  </a:cxn>
                  <a:cxn ang="0">
                    <a:pos x="90" y="6"/>
                  </a:cxn>
                  <a:cxn ang="0">
                    <a:pos x="42" y="30"/>
                  </a:cxn>
                  <a:cxn ang="0">
                    <a:pos x="12" y="54"/>
                  </a:cxn>
                  <a:cxn ang="0">
                    <a:pos x="6" y="72"/>
                  </a:cxn>
                  <a:cxn ang="0">
                    <a:pos x="0" y="90"/>
                  </a:cxn>
                  <a:cxn ang="0">
                    <a:pos x="6" y="108"/>
                  </a:cxn>
                  <a:cxn ang="0">
                    <a:pos x="12" y="126"/>
                  </a:cxn>
                  <a:cxn ang="0">
                    <a:pos x="42" y="156"/>
                  </a:cxn>
                  <a:cxn ang="0">
                    <a:pos x="90" y="180"/>
                  </a:cxn>
                  <a:cxn ang="0">
                    <a:pos x="150" y="186"/>
                  </a:cxn>
                  <a:cxn ang="0">
                    <a:pos x="209" y="180"/>
                  </a:cxn>
                  <a:cxn ang="0">
                    <a:pos x="257" y="156"/>
                  </a:cxn>
                  <a:cxn ang="0">
                    <a:pos x="287" y="126"/>
                  </a:cxn>
                  <a:cxn ang="0">
                    <a:pos x="299" y="108"/>
                  </a:cxn>
                  <a:cxn ang="0">
                    <a:pos x="299" y="90"/>
                  </a:cxn>
                  <a:cxn ang="0">
                    <a:pos x="299" y="72"/>
                  </a:cxn>
                  <a:cxn ang="0">
                    <a:pos x="287" y="54"/>
                  </a:cxn>
                  <a:cxn ang="0">
                    <a:pos x="257" y="30"/>
                  </a:cxn>
                  <a:cxn ang="0">
                    <a:pos x="209" y="6"/>
                  </a:cxn>
                  <a:cxn ang="0">
                    <a:pos x="150" y="0"/>
                  </a:cxn>
                  <a:cxn ang="0">
                    <a:pos x="150" y="0"/>
                  </a:cxn>
                  <a:cxn ang="0">
                    <a:pos x="150" y="180"/>
                  </a:cxn>
                  <a:cxn ang="0">
                    <a:pos x="96" y="174"/>
                  </a:cxn>
                  <a:cxn ang="0">
                    <a:pos x="48" y="156"/>
                  </a:cxn>
                  <a:cxn ang="0">
                    <a:pos x="18" y="126"/>
                  </a:cxn>
                  <a:cxn ang="0">
                    <a:pos x="12" y="108"/>
                  </a:cxn>
                  <a:cxn ang="0">
                    <a:pos x="6" y="90"/>
                  </a:cxn>
                  <a:cxn ang="0">
                    <a:pos x="12" y="72"/>
                  </a:cxn>
                  <a:cxn ang="0">
                    <a:pos x="18" y="54"/>
                  </a:cxn>
                  <a:cxn ang="0">
                    <a:pos x="48" y="30"/>
                  </a:cxn>
                  <a:cxn ang="0">
                    <a:pos x="96" y="12"/>
                  </a:cxn>
                  <a:cxn ang="0">
                    <a:pos x="150" y="6"/>
                  </a:cxn>
                  <a:cxn ang="0">
                    <a:pos x="203" y="12"/>
                  </a:cxn>
                  <a:cxn ang="0">
                    <a:pos x="251" y="30"/>
                  </a:cxn>
                  <a:cxn ang="0">
                    <a:pos x="281" y="54"/>
                  </a:cxn>
                  <a:cxn ang="0">
                    <a:pos x="293" y="72"/>
                  </a:cxn>
                  <a:cxn ang="0">
                    <a:pos x="293" y="90"/>
                  </a:cxn>
                  <a:cxn ang="0">
                    <a:pos x="293" y="108"/>
                  </a:cxn>
                  <a:cxn ang="0">
                    <a:pos x="281" y="126"/>
                  </a:cxn>
                  <a:cxn ang="0">
                    <a:pos x="251" y="156"/>
                  </a:cxn>
                  <a:cxn ang="0">
                    <a:pos x="203" y="174"/>
                  </a:cxn>
                  <a:cxn ang="0">
                    <a:pos x="150" y="180"/>
                  </a:cxn>
                  <a:cxn ang="0">
                    <a:pos x="150" y="180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455741" name="Group 61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455742" name="Oval 62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55743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55744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55745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455746" name="Rectangle 6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55747" name="Rectangle 6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55748" name="Rectangle 68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E30D7115-D91D-2047-8D77-CD66190517C0}" type="datetime1">
              <a:rPr lang="en-US"/>
              <a:pPr/>
              <a:t>4/15/13</a:t>
            </a:fld>
            <a:endParaRPr lang="en-US"/>
          </a:p>
        </p:txBody>
      </p:sp>
      <p:sp>
        <p:nvSpPr>
          <p:cNvPr id="455749" name="Rectangle 69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55750" name="Rectangle 70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F61606F9-4A7D-5D44-9C17-6B27F05233E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DA0B4F1B-336F-D346-AE5F-894F21C4C650}" type="datetime1">
              <a:rPr lang="en-US"/>
              <a:pPr/>
              <a:t>4/15/13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E12E07B6-496F-4741-A2FC-3B48E4EAFD8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483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483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E86E880D-C1E1-D241-9163-DE3586236388}" type="datetime1">
              <a:rPr lang="en-US"/>
              <a:pPr/>
              <a:t>4/15/13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A6CD4FAA-F8A9-3B4B-BB2C-EE0E7153FA6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OverTx" preserve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fld id="{39816D3E-A83F-8C41-9A4D-40C3E63CB12D}" type="datetime1">
              <a:rPr lang="en-US"/>
              <a:pPr/>
              <a:t>4/15/13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fld id="{5FA79529-1309-D045-9D09-ED875151C9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fld id="{8A498D2A-41C7-EB4C-A50D-AA4F27380C2E}" type="datetime1">
              <a:rPr lang="en-US"/>
              <a:pPr/>
              <a:t>4/15/13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fld id="{0C81509E-D11C-2E4B-9CB9-AEC2AFDDB04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91DB6C47-9C2A-B041-8A15-746A7305D176}" type="datetime1">
              <a:rPr lang="en-US"/>
              <a:pPr/>
              <a:t>4/15/13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E1D9455-D57C-F44E-9132-BAEAC3BA03E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A2FE3594-09E4-2C40-8BF0-33E92DA20139}" type="datetime1">
              <a:rPr lang="en-US"/>
              <a:pPr/>
              <a:t>4/15/13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2B8D7CED-2918-BE47-BBD6-4980839ED50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98D6765B-3561-054F-AC2D-72CEB8CDDA97}" type="datetime1">
              <a:rPr lang="en-US"/>
              <a:pPr/>
              <a:t>4/15/13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56BA04E3-79E3-6945-B652-96F43D2A4D3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1FEB46BA-6576-3D4B-BA57-6E33DEF3475A}" type="datetime1">
              <a:rPr lang="en-US"/>
              <a:pPr/>
              <a:t>4/15/13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9CE1B6F1-9D14-9945-85DC-B3237BD0244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AF48F8D8-33B6-1945-BE92-593852E296F5}" type="datetime1">
              <a:rPr lang="en-US"/>
              <a:pPr/>
              <a:t>4/15/13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4384FC92-698B-B347-BCFB-ED6CF8EE518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CA4D58F4-2FF1-454F-92F2-C3173835D07B}" type="datetime1">
              <a:rPr lang="en-US"/>
              <a:pPr/>
              <a:t>4/15/13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225A3106-782E-4145-97F9-A14CCED381D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4DA9E705-B5B7-EB44-AE73-CA1C65514C51}" type="datetime1">
              <a:rPr lang="en-US"/>
              <a:pPr/>
              <a:t>4/15/13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72D1601-3595-1140-AA23-AFF33EA6CC4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A19D1710-5A0C-054F-A4AA-E27B41E28F45}" type="datetime1">
              <a:rPr lang="en-US"/>
              <a:pPr/>
              <a:t>4/15/13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2A9EFF4-6536-B048-A4B5-C37B7E842A2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658" name="Freeform 2"/>
          <p:cNvSpPr>
            <a:spLocks/>
          </p:cNvSpPr>
          <p:nvPr/>
        </p:nvSpPr>
        <p:spPr bwMode="hidden">
          <a:xfrm>
            <a:off x="6627813" y="6429375"/>
            <a:ext cx="285750" cy="209550"/>
          </a:xfrm>
          <a:custGeom>
            <a:avLst/>
            <a:gdLst/>
            <a:ahLst/>
            <a:cxnLst>
              <a:cxn ang="0">
                <a:pos x="0" y="132"/>
              </a:cxn>
              <a:cxn ang="0">
                <a:pos x="29" y="132"/>
              </a:cxn>
              <a:cxn ang="0">
                <a:pos x="77" y="108"/>
              </a:cxn>
              <a:cxn ang="0">
                <a:pos x="119" y="78"/>
              </a:cxn>
              <a:cxn ang="0">
                <a:pos x="155" y="48"/>
              </a:cxn>
              <a:cxn ang="0">
                <a:pos x="179" y="12"/>
              </a:cxn>
              <a:cxn ang="0">
                <a:pos x="173" y="6"/>
              </a:cxn>
              <a:cxn ang="0">
                <a:pos x="167" y="0"/>
              </a:cxn>
              <a:cxn ang="0">
                <a:pos x="137" y="42"/>
              </a:cxn>
              <a:cxn ang="0">
                <a:pos x="101" y="78"/>
              </a:cxn>
              <a:cxn ang="0">
                <a:pos x="53" y="108"/>
              </a:cxn>
              <a:cxn ang="0">
                <a:pos x="0" y="132"/>
              </a:cxn>
              <a:cxn ang="0">
                <a:pos x="0" y="132"/>
              </a:cxn>
            </a:cxnLst>
            <a:rect l="0" t="0" r="r" b="b"/>
            <a:pathLst>
              <a:path w="179" h="132">
                <a:moveTo>
                  <a:pt x="0" y="132"/>
                </a:moveTo>
                <a:lnTo>
                  <a:pt x="29" y="132"/>
                </a:lnTo>
                <a:lnTo>
                  <a:pt x="77" y="108"/>
                </a:lnTo>
                <a:lnTo>
                  <a:pt x="119" y="78"/>
                </a:lnTo>
                <a:lnTo>
                  <a:pt x="155" y="48"/>
                </a:lnTo>
                <a:lnTo>
                  <a:pt x="179" y="12"/>
                </a:lnTo>
                <a:lnTo>
                  <a:pt x="173" y="6"/>
                </a:lnTo>
                <a:lnTo>
                  <a:pt x="167" y="0"/>
                </a:lnTo>
                <a:lnTo>
                  <a:pt x="137" y="42"/>
                </a:lnTo>
                <a:lnTo>
                  <a:pt x="101" y="78"/>
                </a:lnTo>
                <a:lnTo>
                  <a:pt x="53" y="108"/>
                </a:lnTo>
                <a:lnTo>
                  <a:pt x="0" y="132"/>
                </a:lnTo>
                <a:lnTo>
                  <a:pt x="0" y="132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87843"/>
                  <a:invGamma/>
                </a:schemeClr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454659" name="Group 3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454660" name="Freeform 4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/>
              <a:ahLst/>
              <a:cxnLst>
                <a:cxn ang="0">
                  <a:pos x="5740" y="4316"/>
                </a:cxn>
                <a:cxn ang="0">
                  <a:pos x="0" y="4316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4316"/>
                </a:cxn>
                <a:cxn ang="0">
                  <a:pos x="5740" y="4316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454661" name="Group 5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454662" name="Oval 6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4663" name="Oval 7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4664" name="Oval 8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4665" name="Oval 9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4666" name="Oval 10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4667" name="Freeform 11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4668" name="Freeform 12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4669" name="Freeform 13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4670" name="Freeform 14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4671" name="Freeform 15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4672" name="Oval 16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454673" name="Group 17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454674" name="Oval 18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4675" name="Oval 19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4676" name="Oval 20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4677" name="Oval 21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4678" name="Oval 22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4679" name="Oval 23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4680" name="Oval 24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4681" name="Oval 25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4682" name="Freeform 26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4683" name="Freeform 27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4684" name="Freeform 28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4685" name="Freeform 29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4686" name="Freeform 30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/>
                <a:ahLst/>
                <a:cxnLst>
                  <a:cxn ang="0">
                    <a:pos x="518" y="18"/>
                  </a:cxn>
                  <a:cxn ang="0">
                    <a:pos x="597" y="24"/>
                  </a:cxn>
                  <a:cxn ang="0">
                    <a:pos x="682" y="30"/>
                  </a:cxn>
                  <a:cxn ang="0">
                    <a:pos x="755" y="42"/>
                  </a:cxn>
                  <a:cxn ang="0">
                    <a:pos x="828" y="60"/>
                  </a:cxn>
                  <a:cxn ang="0">
                    <a:pos x="835" y="42"/>
                  </a:cxn>
                  <a:cxn ang="0">
                    <a:pos x="761" y="24"/>
                  </a:cxn>
                  <a:cxn ang="0">
                    <a:pos x="688" y="12"/>
                  </a:cxn>
                  <a:cxn ang="0">
                    <a:pos x="603" y="6"/>
                  </a:cxn>
                  <a:cxn ang="0">
                    <a:pos x="518" y="0"/>
                  </a:cxn>
                  <a:cxn ang="0">
                    <a:pos x="372" y="12"/>
                  </a:cxn>
                  <a:cxn ang="0">
                    <a:pos x="232" y="36"/>
                  </a:cxn>
                  <a:cxn ang="0">
                    <a:pos x="110" y="78"/>
                  </a:cxn>
                  <a:cxn ang="0">
                    <a:pos x="0" y="132"/>
                  </a:cxn>
                  <a:cxn ang="0">
                    <a:pos x="19" y="150"/>
                  </a:cxn>
                  <a:cxn ang="0">
                    <a:pos x="122" y="96"/>
                  </a:cxn>
                  <a:cxn ang="0">
                    <a:pos x="244" y="54"/>
                  </a:cxn>
                  <a:cxn ang="0">
                    <a:pos x="378" y="30"/>
                  </a:cxn>
                  <a:cxn ang="0">
                    <a:pos x="518" y="18"/>
                  </a:cxn>
                  <a:cxn ang="0">
                    <a:pos x="518" y="18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4687" name="Freeform 31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/>
                <a:ahLst/>
                <a:cxnLst>
                  <a:cxn ang="0">
                    <a:pos x="31" y="263"/>
                  </a:cxn>
                  <a:cxn ang="0">
                    <a:pos x="43" y="191"/>
                  </a:cxn>
                  <a:cxn ang="0">
                    <a:pos x="67" y="131"/>
                  </a:cxn>
                  <a:cxn ang="0">
                    <a:pos x="116" y="72"/>
                  </a:cxn>
                  <a:cxn ang="0">
                    <a:pos x="171" y="18"/>
                  </a:cxn>
                  <a:cxn ang="0">
                    <a:pos x="153" y="0"/>
                  </a:cxn>
                  <a:cxn ang="0">
                    <a:pos x="86" y="60"/>
                  </a:cxn>
                  <a:cxn ang="0">
                    <a:pos x="43" y="120"/>
                  </a:cxn>
                  <a:cxn ang="0">
                    <a:pos x="13" y="191"/>
                  </a:cxn>
                  <a:cxn ang="0">
                    <a:pos x="0" y="263"/>
                  </a:cxn>
                  <a:cxn ang="0">
                    <a:pos x="6" y="317"/>
                  </a:cxn>
                  <a:cxn ang="0">
                    <a:pos x="25" y="365"/>
                  </a:cxn>
                  <a:cxn ang="0">
                    <a:pos x="49" y="413"/>
                  </a:cxn>
                  <a:cxn ang="0">
                    <a:pos x="86" y="461"/>
                  </a:cxn>
                  <a:cxn ang="0">
                    <a:pos x="122" y="461"/>
                  </a:cxn>
                  <a:cxn ang="0">
                    <a:pos x="86" y="413"/>
                  </a:cxn>
                  <a:cxn ang="0">
                    <a:pos x="55" y="365"/>
                  </a:cxn>
                  <a:cxn ang="0">
                    <a:pos x="37" y="317"/>
                  </a:cxn>
                  <a:cxn ang="0">
                    <a:pos x="31" y="263"/>
                  </a:cxn>
                  <a:cxn ang="0">
                    <a:pos x="31" y="263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4688" name="Freeform 32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4689" name="Freeform 33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4690" name="Freeform 34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4691" name="Freeform 35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/>
                <a:ahLst/>
                <a:cxnLst>
                  <a:cxn ang="0">
                    <a:pos x="18" y="443"/>
                  </a:cxn>
                  <a:cxn ang="0">
                    <a:pos x="24" y="371"/>
                  </a:cxn>
                  <a:cxn ang="0">
                    <a:pos x="55" y="305"/>
                  </a:cxn>
                  <a:cxn ang="0">
                    <a:pos x="91" y="246"/>
                  </a:cxn>
                  <a:cxn ang="0">
                    <a:pos x="146" y="186"/>
                  </a:cxn>
                  <a:cxn ang="0">
                    <a:pos x="213" y="132"/>
                  </a:cxn>
                  <a:cxn ang="0">
                    <a:pos x="292" y="84"/>
                  </a:cxn>
                  <a:cxn ang="0">
                    <a:pos x="384" y="48"/>
                  </a:cxn>
                  <a:cxn ang="0">
                    <a:pos x="481" y="12"/>
                  </a:cxn>
                  <a:cxn ang="0">
                    <a:pos x="457" y="0"/>
                  </a:cxn>
                  <a:cxn ang="0">
                    <a:pos x="359" y="36"/>
                  </a:cxn>
                  <a:cxn ang="0">
                    <a:pos x="274" y="78"/>
                  </a:cxn>
                  <a:cxn ang="0">
                    <a:pos x="195" y="126"/>
                  </a:cxn>
                  <a:cxn ang="0">
                    <a:pos x="128" y="180"/>
                  </a:cxn>
                  <a:cxn ang="0">
                    <a:pos x="73" y="240"/>
                  </a:cxn>
                  <a:cxn ang="0">
                    <a:pos x="37" y="305"/>
                  </a:cxn>
                  <a:cxn ang="0">
                    <a:pos x="6" y="371"/>
                  </a:cxn>
                  <a:cxn ang="0">
                    <a:pos x="0" y="443"/>
                  </a:cxn>
                  <a:cxn ang="0">
                    <a:pos x="6" y="497"/>
                  </a:cxn>
                  <a:cxn ang="0">
                    <a:pos x="18" y="545"/>
                  </a:cxn>
                  <a:cxn ang="0">
                    <a:pos x="43" y="593"/>
                  </a:cxn>
                  <a:cxn ang="0">
                    <a:pos x="73" y="641"/>
                  </a:cxn>
                  <a:cxn ang="0">
                    <a:pos x="97" y="641"/>
                  </a:cxn>
                  <a:cxn ang="0">
                    <a:pos x="67" y="593"/>
                  </a:cxn>
                  <a:cxn ang="0">
                    <a:pos x="43" y="545"/>
                  </a:cxn>
                  <a:cxn ang="0">
                    <a:pos x="24" y="497"/>
                  </a:cxn>
                  <a:cxn ang="0">
                    <a:pos x="18" y="443"/>
                  </a:cxn>
                  <a:cxn ang="0">
                    <a:pos x="18" y="443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454692" name="Group 36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454693" name="Freeform 37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4694" name="Freeform 38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4695" name="Freeform 39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4696" name="Freeform 40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4697" name="Freeform 41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4698" name="Freeform 42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4699" name="Freeform 43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4700" name="Freeform 44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/>
                <a:ahLst/>
                <a:cxnLst>
                  <a:cxn ang="0">
                    <a:pos x="693" y="216"/>
                  </a:cxn>
                  <a:cxn ang="0">
                    <a:pos x="687" y="257"/>
                  </a:cxn>
                  <a:cxn ang="0">
                    <a:pos x="669" y="293"/>
                  </a:cxn>
                  <a:cxn ang="0">
                    <a:pos x="633" y="329"/>
                  </a:cxn>
                  <a:cxn ang="0">
                    <a:pos x="598" y="359"/>
                  </a:cxn>
                  <a:cxn ang="0">
                    <a:pos x="544" y="383"/>
                  </a:cxn>
                  <a:cxn ang="0">
                    <a:pos x="490" y="401"/>
                  </a:cxn>
                  <a:cxn ang="0">
                    <a:pos x="424" y="413"/>
                  </a:cxn>
                  <a:cxn ang="0">
                    <a:pos x="359" y="419"/>
                  </a:cxn>
                  <a:cxn ang="0">
                    <a:pos x="293" y="413"/>
                  </a:cxn>
                  <a:cxn ang="0">
                    <a:pos x="227" y="401"/>
                  </a:cxn>
                  <a:cxn ang="0">
                    <a:pos x="173" y="383"/>
                  </a:cxn>
                  <a:cxn ang="0">
                    <a:pos x="119" y="359"/>
                  </a:cxn>
                  <a:cxn ang="0">
                    <a:pos x="84" y="329"/>
                  </a:cxn>
                  <a:cxn ang="0">
                    <a:pos x="48" y="293"/>
                  </a:cxn>
                  <a:cxn ang="0">
                    <a:pos x="30" y="257"/>
                  </a:cxn>
                  <a:cxn ang="0">
                    <a:pos x="24" y="216"/>
                  </a:cxn>
                  <a:cxn ang="0">
                    <a:pos x="30" y="174"/>
                  </a:cxn>
                  <a:cxn ang="0">
                    <a:pos x="48" y="138"/>
                  </a:cxn>
                  <a:cxn ang="0">
                    <a:pos x="84" y="102"/>
                  </a:cxn>
                  <a:cxn ang="0">
                    <a:pos x="119" y="72"/>
                  </a:cxn>
                  <a:cxn ang="0">
                    <a:pos x="173" y="48"/>
                  </a:cxn>
                  <a:cxn ang="0">
                    <a:pos x="227" y="30"/>
                  </a:cxn>
                  <a:cxn ang="0">
                    <a:pos x="293" y="18"/>
                  </a:cxn>
                  <a:cxn ang="0">
                    <a:pos x="359" y="12"/>
                  </a:cxn>
                  <a:cxn ang="0">
                    <a:pos x="418" y="18"/>
                  </a:cxn>
                  <a:cxn ang="0">
                    <a:pos x="478" y="30"/>
                  </a:cxn>
                  <a:cxn ang="0">
                    <a:pos x="532" y="48"/>
                  </a:cxn>
                  <a:cxn ang="0">
                    <a:pos x="580" y="66"/>
                  </a:cxn>
                  <a:cxn ang="0">
                    <a:pos x="586" y="48"/>
                  </a:cxn>
                  <a:cxn ang="0">
                    <a:pos x="478" y="12"/>
                  </a:cxn>
                  <a:cxn ang="0">
                    <a:pos x="418" y="6"/>
                  </a:cxn>
                  <a:cxn ang="0">
                    <a:pos x="359" y="0"/>
                  </a:cxn>
                  <a:cxn ang="0">
                    <a:pos x="287" y="6"/>
                  </a:cxn>
                  <a:cxn ang="0">
                    <a:pos x="221" y="18"/>
                  </a:cxn>
                  <a:cxn ang="0">
                    <a:pos x="161" y="36"/>
                  </a:cxn>
                  <a:cxn ang="0">
                    <a:pos x="107" y="66"/>
                  </a:cxn>
                  <a:cxn ang="0">
                    <a:pos x="60" y="96"/>
                  </a:cxn>
                  <a:cxn ang="0">
                    <a:pos x="30" y="132"/>
                  </a:cxn>
                  <a:cxn ang="0">
                    <a:pos x="6" y="174"/>
                  </a:cxn>
                  <a:cxn ang="0">
                    <a:pos x="0" y="216"/>
                  </a:cxn>
                  <a:cxn ang="0">
                    <a:pos x="6" y="257"/>
                  </a:cxn>
                  <a:cxn ang="0">
                    <a:pos x="30" y="299"/>
                  </a:cxn>
                  <a:cxn ang="0">
                    <a:pos x="60" y="335"/>
                  </a:cxn>
                  <a:cxn ang="0">
                    <a:pos x="107" y="371"/>
                  </a:cxn>
                  <a:cxn ang="0">
                    <a:pos x="161" y="395"/>
                  </a:cxn>
                  <a:cxn ang="0">
                    <a:pos x="221" y="413"/>
                  </a:cxn>
                  <a:cxn ang="0">
                    <a:pos x="287" y="425"/>
                  </a:cxn>
                  <a:cxn ang="0">
                    <a:pos x="359" y="431"/>
                  </a:cxn>
                  <a:cxn ang="0">
                    <a:pos x="430" y="425"/>
                  </a:cxn>
                  <a:cxn ang="0">
                    <a:pos x="496" y="413"/>
                  </a:cxn>
                  <a:cxn ang="0">
                    <a:pos x="562" y="395"/>
                  </a:cxn>
                  <a:cxn ang="0">
                    <a:pos x="610" y="371"/>
                  </a:cxn>
                  <a:cxn ang="0">
                    <a:pos x="657" y="335"/>
                  </a:cxn>
                  <a:cxn ang="0">
                    <a:pos x="687" y="299"/>
                  </a:cxn>
                  <a:cxn ang="0">
                    <a:pos x="711" y="257"/>
                  </a:cxn>
                  <a:cxn ang="0">
                    <a:pos x="717" y="216"/>
                  </a:cxn>
                  <a:cxn ang="0">
                    <a:pos x="717" y="204"/>
                  </a:cxn>
                  <a:cxn ang="0">
                    <a:pos x="711" y="192"/>
                  </a:cxn>
                  <a:cxn ang="0">
                    <a:pos x="687" y="198"/>
                  </a:cxn>
                  <a:cxn ang="0">
                    <a:pos x="693" y="210"/>
                  </a:cxn>
                  <a:cxn ang="0">
                    <a:pos x="693" y="216"/>
                  </a:cxn>
                  <a:cxn ang="0">
                    <a:pos x="693" y="216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4701" name="Freeform 45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4702" name="Freeform 46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4703" name="Freeform 47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4704" name="Oval 48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4705" name="Oval 49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4706" name="Oval 50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4707" name="Oval 51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4708" name="Oval 52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4709" name="Oval 53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454710" name="Group 54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454711" name="Freeform 55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/>
                <a:ahLst/>
                <a:cxnLst>
                  <a:cxn ang="0">
                    <a:pos x="209" y="96"/>
                  </a:cxn>
                  <a:cxn ang="0">
                    <a:pos x="143" y="90"/>
                  </a:cxn>
                  <a:cxn ang="0">
                    <a:pos x="83" y="66"/>
                  </a:cxn>
                  <a:cxn ang="0">
                    <a:pos x="35" y="36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9" y="42"/>
                  </a:cxn>
                  <a:cxn ang="0">
                    <a:pos x="77" y="72"/>
                  </a:cxn>
                  <a:cxn ang="0">
                    <a:pos x="137" y="90"/>
                  </a:cxn>
                  <a:cxn ang="0">
                    <a:pos x="209" y="96"/>
                  </a:cxn>
                  <a:cxn ang="0">
                    <a:pos x="263" y="90"/>
                  </a:cxn>
                  <a:cxn ang="0">
                    <a:pos x="311" y="84"/>
                  </a:cxn>
                  <a:cxn ang="0">
                    <a:pos x="352" y="66"/>
                  </a:cxn>
                  <a:cxn ang="0">
                    <a:pos x="382" y="42"/>
                  </a:cxn>
                  <a:cxn ang="0">
                    <a:pos x="376" y="42"/>
                  </a:cxn>
                  <a:cxn ang="0">
                    <a:pos x="346" y="66"/>
                  </a:cxn>
                  <a:cxn ang="0">
                    <a:pos x="305" y="78"/>
                  </a:cxn>
                  <a:cxn ang="0">
                    <a:pos x="263" y="90"/>
                  </a:cxn>
                  <a:cxn ang="0">
                    <a:pos x="209" y="96"/>
                  </a:cxn>
                  <a:cxn ang="0">
                    <a:pos x="209" y="96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4712" name="Freeform 56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/>
                <a:ahLst/>
                <a:cxnLst>
                  <a:cxn ang="0">
                    <a:pos x="174" y="0"/>
                  </a:cxn>
                  <a:cxn ang="0">
                    <a:pos x="216" y="6"/>
                  </a:cxn>
                  <a:cxn ang="0">
                    <a:pos x="258" y="12"/>
                  </a:cxn>
                  <a:cxn ang="0">
                    <a:pos x="252" y="6"/>
                  </a:cxn>
                  <a:cxn ang="0">
                    <a:pos x="216" y="0"/>
                  </a:cxn>
                  <a:cxn ang="0">
                    <a:pos x="174" y="0"/>
                  </a:cxn>
                  <a:cxn ang="0">
                    <a:pos x="120" y="6"/>
                  </a:cxn>
                  <a:cxn ang="0">
                    <a:pos x="78" y="12"/>
                  </a:cxn>
                  <a:cxn ang="0">
                    <a:pos x="36" y="30"/>
                  </a:cxn>
                  <a:cxn ang="0">
                    <a:pos x="0" y="48"/>
                  </a:cxn>
                  <a:cxn ang="0">
                    <a:pos x="6" y="54"/>
                  </a:cxn>
                  <a:cxn ang="0">
                    <a:pos x="36" y="36"/>
                  </a:cxn>
                  <a:cxn ang="0">
                    <a:pos x="78" y="18"/>
                  </a:cxn>
                  <a:cxn ang="0">
                    <a:pos x="120" y="6"/>
                  </a:cxn>
                  <a:cxn ang="0">
                    <a:pos x="174" y="0"/>
                  </a:cxn>
                  <a:cxn ang="0">
                    <a:pos x="174" y="0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4713" name="Freeform 57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/>
                <a:ahLst/>
                <a:cxnLst>
                  <a:cxn ang="0">
                    <a:pos x="54" y="90"/>
                  </a:cxn>
                  <a:cxn ang="0">
                    <a:pos x="48" y="126"/>
                  </a:cxn>
                  <a:cxn ang="0">
                    <a:pos x="24" y="156"/>
                  </a:cxn>
                  <a:cxn ang="0">
                    <a:pos x="30" y="156"/>
                  </a:cxn>
                  <a:cxn ang="0">
                    <a:pos x="54" y="126"/>
                  </a:cxn>
                  <a:cxn ang="0">
                    <a:pos x="60" y="90"/>
                  </a:cxn>
                  <a:cxn ang="0">
                    <a:pos x="54" y="66"/>
                  </a:cxn>
                  <a:cxn ang="0">
                    <a:pos x="48" y="42"/>
                  </a:cxn>
                  <a:cxn ang="0">
                    <a:pos x="30" y="18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4" y="24"/>
                  </a:cxn>
                  <a:cxn ang="0">
                    <a:pos x="42" y="42"/>
                  </a:cxn>
                  <a:cxn ang="0">
                    <a:pos x="48" y="66"/>
                  </a:cxn>
                  <a:cxn ang="0">
                    <a:pos x="54" y="90"/>
                  </a:cxn>
                  <a:cxn ang="0">
                    <a:pos x="54" y="90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4714" name="Freeform 58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/>
                <a:ahLst/>
                <a:cxnLst>
                  <a:cxn ang="0">
                    <a:pos x="114" y="12"/>
                  </a:cxn>
                  <a:cxn ang="0">
                    <a:pos x="72" y="6"/>
                  </a:cxn>
                  <a:cxn ang="0">
                    <a:pos x="30" y="0"/>
                  </a:cxn>
                  <a:cxn ang="0">
                    <a:pos x="0" y="0"/>
                  </a:cxn>
                  <a:cxn ang="0">
                    <a:pos x="54" y="12"/>
                  </a:cxn>
                  <a:cxn ang="0">
                    <a:pos x="114" y="18"/>
                  </a:cxn>
                  <a:cxn ang="0">
                    <a:pos x="156" y="18"/>
                  </a:cxn>
                  <a:cxn ang="0">
                    <a:pos x="192" y="12"/>
                  </a:cxn>
                  <a:cxn ang="0">
                    <a:pos x="186" y="0"/>
                  </a:cxn>
                  <a:cxn ang="0">
                    <a:pos x="150" y="6"/>
                  </a:cxn>
                  <a:cxn ang="0">
                    <a:pos x="114" y="12"/>
                  </a:cxn>
                  <a:cxn ang="0">
                    <a:pos x="114" y="12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4715" name="Freeform 59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/>
                <a:ahLst/>
                <a:cxnLst>
                  <a:cxn ang="0">
                    <a:pos x="11" y="114"/>
                  </a:cxn>
                  <a:cxn ang="0">
                    <a:pos x="17" y="96"/>
                  </a:cxn>
                  <a:cxn ang="0">
                    <a:pos x="23" y="78"/>
                  </a:cxn>
                  <a:cxn ang="0">
                    <a:pos x="53" y="42"/>
                  </a:cxn>
                  <a:cxn ang="0">
                    <a:pos x="101" y="18"/>
                  </a:cxn>
                  <a:cxn ang="0">
                    <a:pos x="155" y="6"/>
                  </a:cxn>
                  <a:cxn ang="0">
                    <a:pos x="161" y="0"/>
                  </a:cxn>
                  <a:cxn ang="0">
                    <a:pos x="95" y="12"/>
                  </a:cxn>
                  <a:cxn ang="0">
                    <a:pos x="47" y="36"/>
                  </a:cxn>
                  <a:cxn ang="0">
                    <a:pos x="11" y="72"/>
                  </a:cxn>
                  <a:cxn ang="0">
                    <a:pos x="5" y="90"/>
                  </a:cxn>
                  <a:cxn ang="0">
                    <a:pos x="0" y="114"/>
                  </a:cxn>
                  <a:cxn ang="0">
                    <a:pos x="11" y="150"/>
                  </a:cxn>
                  <a:cxn ang="0">
                    <a:pos x="23" y="168"/>
                  </a:cxn>
                  <a:cxn ang="0">
                    <a:pos x="41" y="186"/>
                  </a:cxn>
                  <a:cxn ang="0">
                    <a:pos x="65" y="186"/>
                  </a:cxn>
                  <a:cxn ang="0">
                    <a:pos x="41" y="168"/>
                  </a:cxn>
                  <a:cxn ang="0">
                    <a:pos x="23" y="150"/>
                  </a:cxn>
                  <a:cxn ang="0">
                    <a:pos x="17" y="132"/>
                  </a:cxn>
                  <a:cxn ang="0">
                    <a:pos x="11" y="114"/>
                  </a:cxn>
                  <a:cxn ang="0">
                    <a:pos x="11" y="114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4716" name="Freeform 60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66" y="12"/>
                  </a:cxn>
                  <a:cxn ang="0">
                    <a:pos x="119" y="36"/>
                  </a:cxn>
                  <a:cxn ang="0">
                    <a:pos x="155" y="72"/>
                  </a:cxn>
                  <a:cxn ang="0">
                    <a:pos x="161" y="90"/>
                  </a:cxn>
                  <a:cxn ang="0">
                    <a:pos x="167" y="114"/>
                  </a:cxn>
                  <a:cxn ang="0">
                    <a:pos x="161" y="138"/>
                  </a:cxn>
                  <a:cxn ang="0">
                    <a:pos x="149" y="162"/>
                  </a:cxn>
                  <a:cxn ang="0">
                    <a:pos x="119" y="180"/>
                  </a:cxn>
                  <a:cxn ang="0">
                    <a:pos x="90" y="198"/>
                  </a:cxn>
                  <a:cxn ang="0">
                    <a:pos x="96" y="210"/>
                  </a:cxn>
                  <a:cxn ang="0">
                    <a:pos x="131" y="192"/>
                  </a:cxn>
                  <a:cxn ang="0">
                    <a:pos x="161" y="168"/>
                  </a:cxn>
                  <a:cxn ang="0">
                    <a:pos x="179" y="144"/>
                  </a:cxn>
                  <a:cxn ang="0">
                    <a:pos x="185" y="114"/>
                  </a:cxn>
                  <a:cxn ang="0">
                    <a:pos x="179" y="90"/>
                  </a:cxn>
                  <a:cxn ang="0">
                    <a:pos x="173" y="66"/>
                  </a:cxn>
                  <a:cxn ang="0">
                    <a:pos x="155" y="48"/>
                  </a:cxn>
                  <a:cxn ang="0">
                    <a:pos x="131" y="30"/>
                  </a:cxn>
                  <a:cxn ang="0">
                    <a:pos x="72" y="6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4717" name="Freeform 61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/>
                <a:ahLst/>
                <a:cxnLst>
                  <a:cxn ang="0">
                    <a:pos x="150" y="0"/>
                  </a:cxn>
                  <a:cxn ang="0">
                    <a:pos x="90" y="6"/>
                  </a:cxn>
                  <a:cxn ang="0">
                    <a:pos x="42" y="30"/>
                  </a:cxn>
                  <a:cxn ang="0">
                    <a:pos x="12" y="54"/>
                  </a:cxn>
                  <a:cxn ang="0">
                    <a:pos x="6" y="72"/>
                  </a:cxn>
                  <a:cxn ang="0">
                    <a:pos x="0" y="90"/>
                  </a:cxn>
                  <a:cxn ang="0">
                    <a:pos x="6" y="108"/>
                  </a:cxn>
                  <a:cxn ang="0">
                    <a:pos x="12" y="126"/>
                  </a:cxn>
                  <a:cxn ang="0">
                    <a:pos x="42" y="156"/>
                  </a:cxn>
                  <a:cxn ang="0">
                    <a:pos x="90" y="180"/>
                  </a:cxn>
                  <a:cxn ang="0">
                    <a:pos x="150" y="186"/>
                  </a:cxn>
                  <a:cxn ang="0">
                    <a:pos x="209" y="180"/>
                  </a:cxn>
                  <a:cxn ang="0">
                    <a:pos x="257" y="156"/>
                  </a:cxn>
                  <a:cxn ang="0">
                    <a:pos x="287" y="126"/>
                  </a:cxn>
                  <a:cxn ang="0">
                    <a:pos x="299" y="108"/>
                  </a:cxn>
                  <a:cxn ang="0">
                    <a:pos x="299" y="90"/>
                  </a:cxn>
                  <a:cxn ang="0">
                    <a:pos x="299" y="72"/>
                  </a:cxn>
                  <a:cxn ang="0">
                    <a:pos x="287" y="54"/>
                  </a:cxn>
                  <a:cxn ang="0">
                    <a:pos x="257" y="30"/>
                  </a:cxn>
                  <a:cxn ang="0">
                    <a:pos x="209" y="6"/>
                  </a:cxn>
                  <a:cxn ang="0">
                    <a:pos x="150" y="0"/>
                  </a:cxn>
                  <a:cxn ang="0">
                    <a:pos x="150" y="0"/>
                  </a:cxn>
                  <a:cxn ang="0">
                    <a:pos x="150" y="180"/>
                  </a:cxn>
                  <a:cxn ang="0">
                    <a:pos x="96" y="174"/>
                  </a:cxn>
                  <a:cxn ang="0">
                    <a:pos x="48" y="156"/>
                  </a:cxn>
                  <a:cxn ang="0">
                    <a:pos x="18" y="126"/>
                  </a:cxn>
                  <a:cxn ang="0">
                    <a:pos x="12" y="108"/>
                  </a:cxn>
                  <a:cxn ang="0">
                    <a:pos x="6" y="90"/>
                  </a:cxn>
                  <a:cxn ang="0">
                    <a:pos x="12" y="72"/>
                  </a:cxn>
                  <a:cxn ang="0">
                    <a:pos x="18" y="54"/>
                  </a:cxn>
                  <a:cxn ang="0">
                    <a:pos x="48" y="30"/>
                  </a:cxn>
                  <a:cxn ang="0">
                    <a:pos x="96" y="12"/>
                  </a:cxn>
                  <a:cxn ang="0">
                    <a:pos x="150" y="6"/>
                  </a:cxn>
                  <a:cxn ang="0">
                    <a:pos x="203" y="12"/>
                  </a:cxn>
                  <a:cxn ang="0">
                    <a:pos x="251" y="30"/>
                  </a:cxn>
                  <a:cxn ang="0">
                    <a:pos x="281" y="54"/>
                  </a:cxn>
                  <a:cxn ang="0">
                    <a:pos x="293" y="72"/>
                  </a:cxn>
                  <a:cxn ang="0">
                    <a:pos x="293" y="90"/>
                  </a:cxn>
                  <a:cxn ang="0">
                    <a:pos x="293" y="108"/>
                  </a:cxn>
                  <a:cxn ang="0">
                    <a:pos x="281" y="126"/>
                  </a:cxn>
                  <a:cxn ang="0">
                    <a:pos x="251" y="156"/>
                  </a:cxn>
                  <a:cxn ang="0">
                    <a:pos x="203" y="174"/>
                  </a:cxn>
                  <a:cxn ang="0">
                    <a:pos x="150" y="180"/>
                  </a:cxn>
                  <a:cxn ang="0">
                    <a:pos x="150" y="180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454718" name="Group 62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454719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54720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54721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54722" name="Oval 66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454723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54724" name="Rectangle 6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54725" name="Rectangle 6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EFA72A73-4629-354D-A45C-6F5FA3FA235D}" type="datetime1">
              <a:rPr lang="en-US"/>
              <a:pPr/>
              <a:t>4/15/13</a:t>
            </a:fld>
            <a:endParaRPr lang="en-US"/>
          </a:p>
        </p:txBody>
      </p:sp>
      <p:sp>
        <p:nvSpPr>
          <p:cNvPr id="454726" name="Rectangle 7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454727" name="Rectangle 7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CF434F74-0F77-FA4D-9734-2F585B6DC47B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  <p:sldLayoutId id="2147483786" r:id="rId12"/>
    <p:sldLayoutId id="2147483787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charset="2"/>
        <a:buChar char="Ø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" charset="2"/>
        <a:buChar char="v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charset="-128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charset="2"/>
        <a:buChar char="q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charset="-128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charset="-128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2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3.jpe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9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4" Type="http://schemas.openxmlformats.org/officeDocument/2006/relationships/oleObject" Target="../embeddings/Microsoft_Equation1.bin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5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6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4" Type="http://schemas.openxmlformats.org/officeDocument/2006/relationships/oleObject" Target="../embeddings/Microsoft_Word_97_-_2004_Document2.doc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4" Type="http://schemas.openxmlformats.org/officeDocument/2006/relationships/oleObject" Target="../embeddings/Microsoft_Word_97_-_2004_Document3.doc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0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3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4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5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BE2C0-CE7B-B048-B832-564561F4A5D3}" type="slidenum">
              <a:rPr lang="en-US"/>
              <a:pPr/>
              <a:t>1</a:t>
            </a:fld>
            <a:endParaRPr lang="en-US"/>
          </a:p>
        </p:txBody>
      </p:sp>
      <p:sp>
        <p:nvSpPr>
          <p:cNvPr id="94210" name="Rectangle 2"/>
          <p:cNvSpPr>
            <a:spLocks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 anchorCtr="0"/>
          <a:lstStyle/>
          <a:p>
            <a:r>
              <a:rPr lang="en-GB" sz="4000"/>
              <a:t>Theory: Models of Computation</a:t>
            </a:r>
            <a:endParaRPr lang="en-US" sz="4000"/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1371600"/>
            <a:ext cx="7775575" cy="4953000"/>
          </a:xfrm>
        </p:spPr>
        <p:txBody>
          <a:bodyPr/>
          <a:lstStyle/>
          <a:p>
            <a:pPr>
              <a:lnSpc>
                <a:spcPct val="110000"/>
              </a:lnSpc>
              <a:buClr>
                <a:schemeClr val="tx1"/>
              </a:buClr>
            </a:pPr>
            <a:r>
              <a:rPr lang="en-GB"/>
              <a:t>Readings:  </a:t>
            </a:r>
          </a:p>
          <a:p>
            <a:pPr lvl="1">
              <a:lnSpc>
                <a:spcPct val="110000"/>
              </a:lnSpc>
              <a:buClr>
                <a:schemeClr val="tx1"/>
              </a:buClr>
            </a:pPr>
            <a:r>
              <a:rPr lang="en-GB"/>
              <a:t>Chapter 11 &amp; Chapter 3.6 of [SG]</a:t>
            </a:r>
          </a:p>
          <a:p>
            <a:pPr>
              <a:lnSpc>
                <a:spcPct val="110000"/>
              </a:lnSpc>
              <a:buClr>
                <a:schemeClr val="tx1"/>
              </a:buClr>
            </a:pPr>
            <a:r>
              <a:rPr lang="en-GB"/>
              <a:t>Content: </a:t>
            </a:r>
            <a:endParaRPr lang="en-GB" i="1"/>
          </a:p>
          <a:p>
            <a:pPr lvl="1">
              <a:lnSpc>
                <a:spcPct val="110000"/>
              </a:lnSpc>
              <a:buClr>
                <a:schemeClr val="tx1"/>
              </a:buClr>
            </a:pPr>
            <a:r>
              <a:rPr lang="en-GB"/>
              <a:t>What is a Model</a:t>
            </a:r>
          </a:p>
          <a:p>
            <a:pPr lvl="1">
              <a:lnSpc>
                <a:spcPct val="110000"/>
              </a:lnSpc>
              <a:buClr>
                <a:schemeClr val="tx1"/>
              </a:buClr>
            </a:pPr>
            <a:r>
              <a:rPr lang="en-GB"/>
              <a:t>Model of Computation</a:t>
            </a:r>
          </a:p>
          <a:p>
            <a:pPr lvl="2">
              <a:lnSpc>
                <a:spcPct val="110000"/>
              </a:lnSpc>
              <a:buClr>
                <a:schemeClr val="tx1"/>
              </a:buClr>
            </a:pPr>
            <a:r>
              <a:rPr lang="en-GB"/>
              <a:t> Model of a Computing Agent</a:t>
            </a:r>
          </a:p>
          <a:p>
            <a:pPr lvl="2">
              <a:lnSpc>
                <a:spcPct val="110000"/>
              </a:lnSpc>
              <a:buClr>
                <a:schemeClr val="tx1"/>
              </a:buClr>
            </a:pPr>
            <a:r>
              <a:rPr lang="en-GB"/>
              <a:t> Model of an Algorithm</a:t>
            </a:r>
          </a:p>
          <a:p>
            <a:pPr lvl="2">
              <a:lnSpc>
                <a:spcPct val="110000"/>
              </a:lnSpc>
              <a:buClr>
                <a:schemeClr val="tx1"/>
              </a:buClr>
            </a:pPr>
            <a:r>
              <a:rPr lang="en-GB"/>
              <a:t> TM Program Examples</a:t>
            </a:r>
          </a:p>
          <a:p>
            <a:pPr lvl="1">
              <a:lnSpc>
                <a:spcPct val="110000"/>
              </a:lnSpc>
              <a:buClr>
                <a:schemeClr val="tx1"/>
              </a:buClr>
            </a:pPr>
            <a:r>
              <a:rPr lang="en-GB"/>
              <a:t>Computability (Church-Turing Thesis)</a:t>
            </a:r>
          </a:p>
          <a:p>
            <a:pPr lvl="1">
              <a:lnSpc>
                <a:spcPct val="110000"/>
              </a:lnSpc>
              <a:buClr>
                <a:schemeClr val="tx1"/>
              </a:buClr>
            </a:pPr>
            <a:r>
              <a:rPr lang="en-GB"/>
              <a:t>Computational Complexity of Problems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DE0D5-8469-434B-99E9-5D052607A65B}" type="slidenum">
              <a:rPr lang="en-US"/>
              <a:pPr/>
              <a:t>10</a:t>
            </a:fld>
            <a:endParaRPr lang="en-US"/>
          </a:p>
        </p:txBody>
      </p:sp>
      <p:sp>
        <p:nvSpPr>
          <p:cNvPr id="478210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762000" y="1981200"/>
            <a:ext cx="2133600" cy="566738"/>
          </a:xfrm>
        </p:spPr>
        <p:txBody>
          <a:bodyPr/>
          <a:lstStyle/>
          <a:p>
            <a:pPr algn="ctr">
              <a:buFont typeface="Wingdings" charset="2"/>
              <a:buNone/>
            </a:pPr>
            <a:r>
              <a:rPr lang="en-US" sz="2400"/>
              <a:t>Figure 11.4</a:t>
            </a:r>
          </a:p>
        </p:txBody>
      </p:sp>
      <p:pic>
        <p:nvPicPr>
          <p:cNvPr id="478211" name="Picture 3" descr="SchnGerst_f11[1]"/>
          <p:cNvPicPr>
            <a:picLocks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048000" y="1373188"/>
            <a:ext cx="4800600" cy="1827212"/>
          </a:xfrm>
          <a:noFill/>
          <a:ln/>
        </p:spPr>
      </p:pic>
      <p:sp>
        <p:nvSpPr>
          <p:cNvPr id="478212" name="Text Box 4"/>
          <p:cNvSpPr txBox="1">
            <a:spLocks noChangeArrowheads="1"/>
          </p:cNvSpPr>
          <p:nvPr/>
        </p:nvSpPr>
        <p:spPr bwMode="auto">
          <a:xfrm>
            <a:off x="838200" y="4572000"/>
            <a:ext cx="7467600" cy="1411288"/>
          </a:xfrm>
          <a:prstGeom prst="rect">
            <a:avLst/>
          </a:prstGeom>
          <a:solidFill>
            <a:schemeClr val="tx2"/>
          </a:solidFill>
          <a:ln w="38100">
            <a:solidFill>
              <a:srgbClr val="CC6600"/>
            </a:solidFill>
            <a:miter lim="800000"/>
            <a:headEnd/>
            <a:tailEnd/>
          </a:ln>
          <a:effectLst/>
        </p:spPr>
        <p:txBody>
          <a:bodyPr lIns="182562" tIns="46038" rIns="182562" bIns="46038">
            <a:prstTxWarp prst="textNoShape">
              <a:avLst/>
            </a:prstTxWarp>
            <a:spAutoFit/>
          </a:bodyPr>
          <a:lstStyle/>
          <a:p>
            <a:r>
              <a:rPr lang="en-US" sz="2800" b="1">
                <a:solidFill>
                  <a:srgbClr val="CC6600"/>
                </a:solidFill>
                <a:latin typeface="Courier New" charset="0"/>
              </a:rPr>
              <a:t>TM Program:</a:t>
            </a:r>
          </a:p>
          <a:p>
            <a:r>
              <a:rPr lang="en-US" sz="2800" b="1">
                <a:solidFill>
                  <a:srgbClr val="CC6600"/>
                </a:solidFill>
                <a:latin typeface="Courier New" charset="0"/>
              </a:rPr>
              <a:t>(S1,0,1,S1,R)  // change 0 to 1</a:t>
            </a:r>
          </a:p>
          <a:p>
            <a:r>
              <a:rPr lang="en-US" sz="2800" b="1">
                <a:solidFill>
                  <a:srgbClr val="CC6600"/>
                </a:solidFill>
                <a:latin typeface="Courier New" charset="0"/>
              </a:rPr>
              <a:t>(S1,1,0,S1,R)  // change 1 to 0</a:t>
            </a:r>
          </a:p>
        </p:txBody>
      </p:sp>
      <p:sp>
        <p:nvSpPr>
          <p:cNvPr id="478213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39825"/>
          </a:xfrm>
        </p:spPr>
        <p:txBody>
          <a:bodyPr/>
          <a:lstStyle/>
          <a:p>
            <a:r>
              <a:rPr lang="en-US" sz="3600"/>
              <a:t>Bit Inverter Machine (State Diagram)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78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78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4782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782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4782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4782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8210" grpId="0" build="p"/>
      <p:bldP spid="4782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0A6F0-A60E-254A-B469-D0A3E9C3EBE7}" type="slidenum">
              <a:rPr lang="en-US"/>
              <a:pPr/>
              <a:t>11</a:t>
            </a:fld>
            <a:endParaRPr lang="en-US"/>
          </a:p>
        </p:txBody>
      </p:sp>
      <p:sp>
        <p:nvSpPr>
          <p:cNvPr id="479234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762000" y="1981200"/>
            <a:ext cx="2133600" cy="566738"/>
          </a:xfrm>
        </p:spPr>
        <p:txBody>
          <a:bodyPr/>
          <a:lstStyle/>
          <a:p>
            <a:pPr algn="ctr">
              <a:buFont typeface="Wingdings" charset="2"/>
              <a:buNone/>
            </a:pPr>
            <a:r>
              <a:rPr lang="en-US" sz="2400"/>
              <a:t>Figure 11.4</a:t>
            </a:r>
          </a:p>
        </p:txBody>
      </p:sp>
      <p:pic>
        <p:nvPicPr>
          <p:cNvPr id="479235" name="Picture 3" descr="SchnGerst_f11[1]"/>
          <p:cNvPicPr>
            <a:picLocks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048000" y="1373188"/>
            <a:ext cx="4800600" cy="1827212"/>
          </a:xfrm>
          <a:noFill/>
          <a:ln/>
        </p:spPr>
      </p:pic>
      <p:grpSp>
        <p:nvGrpSpPr>
          <p:cNvPr id="479236" name="Group 4"/>
          <p:cNvGrpSpPr>
            <a:grpSpLocks/>
          </p:cNvGrpSpPr>
          <p:nvPr/>
        </p:nvGrpSpPr>
        <p:grpSpPr bwMode="auto">
          <a:xfrm>
            <a:off x="3048000" y="2895600"/>
            <a:ext cx="4800600" cy="1524000"/>
            <a:chOff x="1344" y="1824"/>
            <a:chExt cx="3024" cy="960"/>
          </a:xfrm>
        </p:grpSpPr>
        <p:sp>
          <p:nvSpPr>
            <p:cNvPr id="479237" name="Rectangle 5"/>
            <p:cNvSpPr>
              <a:spLocks noChangeArrowheads="1"/>
            </p:cNvSpPr>
            <p:nvPr/>
          </p:nvSpPr>
          <p:spPr bwMode="auto">
            <a:xfrm>
              <a:off x="1344" y="1920"/>
              <a:ext cx="3024" cy="86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2562" tIns="46038" rIns="182562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/>
                <a:t> </a:t>
              </a:r>
            </a:p>
          </p:txBody>
        </p:sp>
        <p:grpSp>
          <p:nvGrpSpPr>
            <p:cNvPr id="479238" name="Group 6"/>
            <p:cNvGrpSpPr>
              <a:grpSpLocks/>
            </p:cNvGrpSpPr>
            <p:nvPr/>
          </p:nvGrpSpPr>
          <p:grpSpPr bwMode="auto">
            <a:xfrm>
              <a:off x="2304" y="1824"/>
              <a:ext cx="1920" cy="864"/>
              <a:chOff x="2304" y="2208"/>
              <a:chExt cx="1920" cy="864"/>
            </a:xfrm>
          </p:grpSpPr>
          <p:sp>
            <p:nvSpPr>
              <p:cNvPr id="479239" name="Oval 7"/>
              <p:cNvSpPr>
                <a:spLocks noChangeArrowheads="1"/>
              </p:cNvSpPr>
              <p:nvPr/>
            </p:nvSpPr>
            <p:spPr bwMode="auto">
              <a:xfrm>
                <a:off x="3408" y="2256"/>
                <a:ext cx="816" cy="816"/>
              </a:xfrm>
              <a:prstGeom prst="ellipse">
                <a:avLst/>
              </a:prstGeom>
              <a:solidFill>
                <a:srgbClr val="FFCC00"/>
              </a:solidFill>
              <a:ln w="25400">
                <a:solidFill>
                  <a:srgbClr val="FFCC00"/>
                </a:solidFill>
                <a:round/>
                <a:headEnd/>
                <a:tailEnd/>
              </a:ln>
              <a:effectLst/>
            </p:spPr>
            <p:txBody>
              <a:bodyPr wrap="none" lIns="182562" tIns="46038" rIns="182562" bIns="46038" anchor="ctr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2400">
                    <a:solidFill>
                      <a:srgbClr val="000000"/>
                    </a:solidFill>
                  </a:rPr>
                  <a:t>State 2</a:t>
                </a:r>
                <a:endParaRPr lang="en-US" sz="3200">
                  <a:solidFill>
                    <a:srgbClr val="000000"/>
                  </a:solidFill>
                </a:endParaRPr>
              </a:p>
            </p:txBody>
          </p:sp>
          <p:sp>
            <p:nvSpPr>
              <p:cNvPr id="479240" name="Arc 8"/>
              <p:cNvSpPr>
                <a:spLocks/>
              </p:cNvSpPr>
              <p:nvPr/>
            </p:nvSpPr>
            <p:spPr bwMode="auto">
              <a:xfrm flipH="1" flipV="1">
                <a:off x="2784" y="2208"/>
                <a:ext cx="624" cy="528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0" y="-1"/>
                    </a:moveTo>
                    <a:cubicBezTo>
                      <a:pt x="11929" y="-1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0" y="-1"/>
                    </a:moveTo>
                    <a:cubicBezTo>
                      <a:pt x="11929" y="-1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8100">
                <a:solidFill>
                  <a:srgbClr val="CC6600"/>
                </a:solidFill>
                <a:round/>
                <a:headEnd type="stealth" w="lg" len="lg"/>
                <a:tailEnd/>
              </a:ln>
              <a:effectLst/>
            </p:spPr>
            <p:txBody>
              <a:bodyPr wrap="none" lIns="182562" tIns="46038" rIns="182562" bIns="46038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79241" name="Text Box 9"/>
              <p:cNvSpPr txBox="1">
                <a:spLocks noChangeArrowheads="1"/>
              </p:cNvSpPr>
              <p:nvPr/>
            </p:nvSpPr>
            <p:spPr bwMode="auto">
              <a:xfrm>
                <a:off x="2304" y="2544"/>
                <a:ext cx="770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182562" tIns="46038" rIns="182562" bIns="46038" anchor="ctr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2000" b="1" i="1">
                    <a:solidFill>
                      <a:srgbClr val="000C00"/>
                    </a:solidFill>
                  </a:rPr>
                  <a:t>$ / $ / L</a:t>
                </a:r>
              </a:p>
            </p:txBody>
          </p:sp>
        </p:grpSp>
      </p:grpSp>
      <p:sp>
        <p:nvSpPr>
          <p:cNvPr id="479242" name="Text Box 10"/>
          <p:cNvSpPr txBox="1">
            <a:spLocks noChangeArrowheads="1"/>
          </p:cNvSpPr>
          <p:nvPr/>
        </p:nvSpPr>
        <p:spPr bwMode="auto">
          <a:xfrm>
            <a:off x="838200" y="4572000"/>
            <a:ext cx="7467600" cy="1838325"/>
          </a:xfrm>
          <a:prstGeom prst="rect">
            <a:avLst/>
          </a:prstGeom>
          <a:solidFill>
            <a:schemeClr val="tx2"/>
          </a:solidFill>
          <a:ln w="38100">
            <a:solidFill>
              <a:srgbClr val="CC6600"/>
            </a:solidFill>
            <a:miter lim="800000"/>
            <a:headEnd/>
            <a:tailEnd/>
          </a:ln>
          <a:effectLst/>
        </p:spPr>
        <p:txBody>
          <a:bodyPr lIns="182562" tIns="46038" rIns="182562" bIns="46038">
            <a:prstTxWarp prst="textNoShape">
              <a:avLst/>
            </a:prstTxWarp>
            <a:spAutoFit/>
          </a:bodyPr>
          <a:lstStyle/>
          <a:p>
            <a:r>
              <a:rPr lang="en-US" sz="2800" b="1">
                <a:solidFill>
                  <a:srgbClr val="CC6600"/>
                </a:solidFill>
                <a:latin typeface="Courier New" charset="0"/>
              </a:rPr>
              <a:t>TM Program:</a:t>
            </a:r>
          </a:p>
          <a:p>
            <a:r>
              <a:rPr lang="en-US" sz="2800" b="1">
                <a:solidFill>
                  <a:srgbClr val="CC6600"/>
                </a:solidFill>
                <a:latin typeface="Courier New" charset="0"/>
              </a:rPr>
              <a:t>(S1,0,1,S1,R)  // change 0 to 1</a:t>
            </a:r>
          </a:p>
          <a:p>
            <a:r>
              <a:rPr lang="en-US" sz="2800" b="1">
                <a:solidFill>
                  <a:srgbClr val="CC6600"/>
                </a:solidFill>
                <a:latin typeface="Courier New" charset="0"/>
              </a:rPr>
              <a:t>(S1,1,0,S1,R)  // change 1 to 0</a:t>
            </a:r>
          </a:p>
          <a:p>
            <a:r>
              <a:rPr lang="en-US" sz="2800" b="1">
                <a:solidFill>
                  <a:srgbClr val="CC6600"/>
                </a:solidFill>
                <a:latin typeface="Courier New" charset="0"/>
              </a:rPr>
              <a:t>(S1,$,$,S2,L)  // end-state (2)</a:t>
            </a:r>
          </a:p>
        </p:txBody>
      </p:sp>
      <p:sp>
        <p:nvSpPr>
          <p:cNvPr id="479243" name="Rectangle 11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39825"/>
          </a:xfrm>
        </p:spPr>
        <p:txBody>
          <a:bodyPr/>
          <a:lstStyle/>
          <a:p>
            <a:r>
              <a:rPr lang="en-US" sz="3600"/>
              <a:t>Bit Inverter Machine (State Diagram)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792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79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79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479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924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669E8-FFD3-7848-AE3E-CDC8F61B22A6}" type="slidenum">
              <a:rPr lang="en-US"/>
              <a:pPr/>
              <a:t>12</a:t>
            </a:fld>
            <a:endParaRPr lang="en-US"/>
          </a:p>
        </p:txBody>
      </p:sp>
      <p:sp>
        <p:nvSpPr>
          <p:cNvPr id="480258" name="Rectangle 2"/>
          <p:cNvSpPr>
            <a:spLocks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 anchorCtr="0"/>
          <a:lstStyle/>
          <a:p>
            <a:r>
              <a:rPr lang="en-GB" sz="4000">
                <a:solidFill>
                  <a:srgbClr val="FF9966"/>
                </a:solidFill>
              </a:rPr>
              <a:t>TM (Bit Inverter program)</a:t>
            </a:r>
            <a:endParaRPr lang="en-US" sz="4000">
              <a:solidFill>
                <a:srgbClr val="FF9966"/>
              </a:solidFill>
            </a:endParaRPr>
          </a:p>
        </p:txBody>
      </p:sp>
      <p:sp>
        <p:nvSpPr>
          <p:cNvPr id="4802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4213" y="1752600"/>
            <a:ext cx="7772400" cy="4341813"/>
          </a:xfrm>
        </p:spPr>
        <p:txBody>
          <a:bodyPr/>
          <a:lstStyle/>
          <a:p>
            <a:pPr>
              <a:lnSpc>
                <a:spcPct val="110000"/>
              </a:lnSpc>
              <a:buClr>
                <a:schemeClr val="tx1"/>
              </a:buClr>
              <a:buFont typeface="Wingdings" charset="2"/>
              <a:buNone/>
            </a:pPr>
            <a:endParaRPr lang="en-GB"/>
          </a:p>
          <a:p>
            <a:pPr>
              <a:lnSpc>
                <a:spcPct val="110000"/>
              </a:lnSpc>
              <a:buClr>
                <a:schemeClr val="tx1"/>
              </a:buClr>
              <a:buFont typeface="Wingdings" charset="2"/>
              <a:buNone/>
            </a:pPr>
            <a:r>
              <a:rPr lang="en-GB"/>
              <a:t> </a:t>
            </a:r>
          </a:p>
        </p:txBody>
      </p:sp>
      <p:grpSp>
        <p:nvGrpSpPr>
          <p:cNvPr id="480260" name="Group 4"/>
          <p:cNvGrpSpPr>
            <a:grpSpLocks/>
          </p:cNvGrpSpPr>
          <p:nvPr/>
        </p:nvGrpSpPr>
        <p:grpSpPr bwMode="auto">
          <a:xfrm>
            <a:off x="457200" y="1905000"/>
            <a:ext cx="7772400" cy="990600"/>
            <a:chOff x="288" y="1248"/>
            <a:chExt cx="4896" cy="624"/>
          </a:xfrm>
        </p:grpSpPr>
        <p:sp>
          <p:nvSpPr>
            <p:cNvPr id="480261" name="Rectangle 5"/>
            <p:cNvSpPr>
              <a:spLocks noChangeArrowheads="1"/>
            </p:cNvSpPr>
            <p:nvPr/>
          </p:nvSpPr>
          <p:spPr bwMode="auto">
            <a:xfrm>
              <a:off x="4656" y="1248"/>
              <a:ext cx="480" cy="624"/>
            </a:xfrm>
            <a:prstGeom prst="rect">
              <a:avLst/>
            </a:prstGeom>
            <a:solidFill>
              <a:srgbClr val="000080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lIns="182562" tIns="46038" rIns="182562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3200" b="1">
                  <a:solidFill>
                    <a:srgbClr val="FF9966"/>
                  </a:solidFill>
                  <a:latin typeface="Courier New" charset="0"/>
                </a:rPr>
                <a:t>…</a:t>
              </a:r>
            </a:p>
          </p:txBody>
        </p:sp>
        <p:sp>
          <p:nvSpPr>
            <p:cNvPr id="480262" name="Rectangle 6"/>
            <p:cNvSpPr>
              <a:spLocks noChangeArrowheads="1"/>
            </p:cNvSpPr>
            <p:nvPr/>
          </p:nvSpPr>
          <p:spPr bwMode="auto">
            <a:xfrm>
              <a:off x="1296" y="1248"/>
              <a:ext cx="480" cy="624"/>
            </a:xfrm>
            <a:prstGeom prst="rect">
              <a:avLst/>
            </a:prstGeom>
            <a:solidFill>
              <a:srgbClr val="00008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2562" tIns="46038" rIns="182562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3200" b="1">
                  <a:latin typeface="Courier New" charset="0"/>
                </a:rPr>
                <a:t>0</a:t>
              </a:r>
            </a:p>
          </p:txBody>
        </p:sp>
        <p:sp>
          <p:nvSpPr>
            <p:cNvPr id="480263" name="Rectangle 7"/>
            <p:cNvSpPr>
              <a:spLocks noChangeArrowheads="1"/>
            </p:cNvSpPr>
            <p:nvPr/>
          </p:nvSpPr>
          <p:spPr bwMode="auto">
            <a:xfrm>
              <a:off x="1776" y="1248"/>
              <a:ext cx="480" cy="624"/>
            </a:xfrm>
            <a:prstGeom prst="rect">
              <a:avLst/>
            </a:prstGeom>
            <a:solidFill>
              <a:srgbClr val="00008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2562" tIns="46038" rIns="182562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3200" b="1">
                  <a:solidFill>
                    <a:srgbClr val="FF9966"/>
                  </a:solidFill>
                  <a:latin typeface="Courier New" charset="0"/>
                </a:rPr>
                <a:t>0</a:t>
              </a:r>
            </a:p>
          </p:txBody>
        </p:sp>
        <p:sp>
          <p:nvSpPr>
            <p:cNvPr id="480264" name="Rectangle 8"/>
            <p:cNvSpPr>
              <a:spLocks noChangeArrowheads="1"/>
            </p:cNvSpPr>
            <p:nvPr/>
          </p:nvSpPr>
          <p:spPr bwMode="auto">
            <a:xfrm>
              <a:off x="2736" y="1248"/>
              <a:ext cx="480" cy="624"/>
            </a:xfrm>
            <a:prstGeom prst="rect">
              <a:avLst/>
            </a:prstGeom>
            <a:solidFill>
              <a:srgbClr val="00008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2562" tIns="46038" rIns="182562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3200" b="1">
                  <a:solidFill>
                    <a:srgbClr val="FF9966"/>
                  </a:solidFill>
                  <a:latin typeface="Courier New" charset="0"/>
                </a:rPr>
                <a:t>0</a:t>
              </a:r>
            </a:p>
          </p:txBody>
        </p:sp>
        <p:sp>
          <p:nvSpPr>
            <p:cNvPr id="480265" name="Rectangle 9"/>
            <p:cNvSpPr>
              <a:spLocks noChangeArrowheads="1"/>
            </p:cNvSpPr>
            <p:nvPr/>
          </p:nvSpPr>
          <p:spPr bwMode="auto">
            <a:xfrm>
              <a:off x="3696" y="1248"/>
              <a:ext cx="480" cy="624"/>
            </a:xfrm>
            <a:prstGeom prst="rect">
              <a:avLst/>
            </a:prstGeom>
            <a:solidFill>
              <a:srgbClr val="00008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2562" tIns="46038" rIns="182562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3200" b="1">
                  <a:solidFill>
                    <a:srgbClr val="FF9966"/>
                  </a:solidFill>
                  <a:latin typeface="Courier New" charset="0"/>
                </a:rPr>
                <a:t>$</a:t>
              </a:r>
            </a:p>
          </p:txBody>
        </p:sp>
        <p:sp>
          <p:nvSpPr>
            <p:cNvPr id="480266" name="Rectangle 10"/>
            <p:cNvSpPr>
              <a:spLocks noChangeArrowheads="1"/>
            </p:cNvSpPr>
            <p:nvPr/>
          </p:nvSpPr>
          <p:spPr bwMode="auto">
            <a:xfrm>
              <a:off x="2256" y="1248"/>
              <a:ext cx="480" cy="624"/>
            </a:xfrm>
            <a:prstGeom prst="rect">
              <a:avLst/>
            </a:prstGeom>
            <a:solidFill>
              <a:srgbClr val="00008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2562" tIns="46038" rIns="182562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3200" b="1">
                  <a:solidFill>
                    <a:srgbClr val="FF9966"/>
                  </a:solidFill>
                  <a:latin typeface="Courier New" charset="0"/>
                </a:rPr>
                <a:t>1</a:t>
              </a:r>
            </a:p>
          </p:txBody>
        </p:sp>
        <p:sp>
          <p:nvSpPr>
            <p:cNvPr id="480267" name="Rectangle 11"/>
            <p:cNvSpPr>
              <a:spLocks noChangeArrowheads="1"/>
            </p:cNvSpPr>
            <p:nvPr/>
          </p:nvSpPr>
          <p:spPr bwMode="auto">
            <a:xfrm>
              <a:off x="3216" y="1248"/>
              <a:ext cx="480" cy="624"/>
            </a:xfrm>
            <a:prstGeom prst="rect">
              <a:avLst/>
            </a:prstGeom>
            <a:solidFill>
              <a:srgbClr val="00008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2562" tIns="46038" rIns="182562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3200" b="1">
                  <a:solidFill>
                    <a:srgbClr val="FF9966"/>
                  </a:solidFill>
                  <a:latin typeface="Courier New" charset="0"/>
                </a:rPr>
                <a:t>1</a:t>
              </a:r>
            </a:p>
          </p:txBody>
        </p:sp>
        <p:sp>
          <p:nvSpPr>
            <p:cNvPr id="480268" name="Rectangle 12"/>
            <p:cNvSpPr>
              <a:spLocks noChangeArrowheads="1"/>
            </p:cNvSpPr>
            <p:nvPr/>
          </p:nvSpPr>
          <p:spPr bwMode="auto">
            <a:xfrm>
              <a:off x="4176" y="1248"/>
              <a:ext cx="480" cy="624"/>
            </a:xfrm>
            <a:prstGeom prst="rect">
              <a:avLst/>
            </a:prstGeom>
            <a:solidFill>
              <a:srgbClr val="00008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2562" tIns="46038" rIns="182562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3200" b="1">
                  <a:solidFill>
                    <a:srgbClr val="FF9966"/>
                  </a:solidFill>
                  <a:latin typeface="Courier New" charset="0"/>
                </a:rPr>
                <a:t>b</a:t>
              </a:r>
            </a:p>
          </p:txBody>
        </p:sp>
        <p:sp>
          <p:nvSpPr>
            <p:cNvPr id="480269" name="Line 13"/>
            <p:cNvSpPr>
              <a:spLocks noChangeShapeType="1"/>
            </p:cNvSpPr>
            <p:nvPr/>
          </p:nvSpPr>
          <p:spPr bwMode="auto">
            <a:xfrm>
              <a:off x="4656" y="1248"/>
              <a:ext cx="52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182562" tIns="46038" rIns="182562" bIns="46038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0270" name="Line 14"/>
            <p:cNvSpPr>
              <a:spLocks noChangeShapeType="1"/>
            </p:cNvSpPr>
            <p:nvPr/>
          </p:nvSpPr>
          <p:spPr bwMode="auto">
            <a:xfrm>
              <a:off x="4656" y="1872"/>
              <a:ext cx="52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182562" tIns="46038" rIns="182562" bIns="46038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0271" name="Rectangle 15"/>
            <p:cNvSpPr>
              <a:spLocks noChangeArrowheads="1"/>
            </p:cNvSpPr>
            <p:nvPr/>
          </p:nvSpPr>
          <p:spPr bwMode="auto">
            <a:xfrm>
              <a:off x="336" y="1248"/>
              <a:ext cx="480" cy="624"/>
            </a:xfrm>
            <a:prstGeom prst="rect">
              <a:avLst/>
            </a:prstGeom>
            <a:solidFill>
              <a:srgbClr val="000080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lIns="182562" tIns="46038" rIns="182562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3200" b="1">
                  <a:solidFill>
                    <a:srgbClr val="FF9966"/>
                  </a:solidFill>
                  <a:latin typeface="Courier New" charset="0"/>
                </a:rPr>
                <a:t>…</a:t>
              </a:r>
            </a:p>
          </p:txBody>
        </p:sp>
        <p:sp>
          <p:nvSpPr>
            <p:cNvPr id="480272" name="Line 16"/>
            <p:cNvSpPr>
              <a:spLocks noChangeShapeType="1"/>
            </p:cNvSpPr>
            <p:nvPr/>
          </p:nvSpPr>
          <p:spPr bwMode="auto">
            <a:xfrm>
              <a:off x="288" y="1248"/>
              <a:ext cx="52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182562" tIns="46038" rIns="182562" bIns="46038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0273" name="Line 17"/>
            <p:cNvSpPr>
              <a:spLocks noChangeShapeType="1"/>
            </p:cNvSpPr>
            <p:nvPr/>
          </p:nvSpPr>
          <p:spPr bwMode="auto">
            <a:xfrm>
              <a:off x="288" y="1872"/>
              <a:ext cx="52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182562" tIns="46038" rIns="182562" bIns="46038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0274" name="Rectangle 18"/>
            <p:cNvSpPr>
              <a:spLocks noChangeArrowheads="1"/>
            </p:cNvSpPr>
            <p:nvPr/>
          </p:nvSpPr>
          <p:spPr bwMode="auto">
            <a:xfrm>
              <a:off x="816" y="1248"/>
              <a:ext cx="480" cy="624"/>
            </a:xfrm>
            <a:prstGeom prst="rect">
              <a:avLst/>
            </a:prstGeom>
            <a:solidFill>
              <a:srgbClr val="00008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2562" tIns="46038" rIns="182562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3200" b="1">
                  <a:solidFill>
                    <a:srgbClr val="FF9966"/>
                  </a:solidFill>
                  <a:latin typeface="Courier New" charset="0"/>
                </a:rPr>
                <a:t>b</a:t>
              </a:r>
            </a:p>
          </p:txBody>
        </p:sp>
      </p:grpSp>
      <p:grpSp>
        <p:nvGrpSpPr>
          <p:cNvPr id="480275" name="Group 19"/>
          <p:cNvGrpSpPr>
            <a:grpSpLocks/>
          </p:cNvGrpSpPr>
          <p:nvPr/>
        </p:nvGrpSpPr>
        <p:grpSpPr bwMode="auto">
          <a:xfrm>
            <a:off x="1828800" y="2895600"/>
            <a:ext cx="1219200" cy="2590800"/>
            <a:chOff x="1152" y="1680"/>
            <a:chExt cx="768" cy="1632"/>
          </a:xfrm>
        </p:grpSpPr>
        <p:sp>
          <p:nvSpPr>
            <p:cNvPr id="480276" name="Text Box 20"/>
            <p:cNvSpPr txBox="1">
              <a:spLocks noChangeArrowheads="1"/>
            </p:cNvSpPr>
            <p:nvPr/>
          </p:nvSpPr>
          <p:spPr bwMode="auto">
            <a:xfrm>
              <a:off x="1296" y="2880"/>
              <a:ext cx="499" cy="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182562" tIns="46038" rIns="182562" bIns="46038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accent2"/>
                </a:buClr>
                <a:buSzPct val="60000"/>
                <a:buFont typeface="Monotype Sorts" charset="2"/>
                <a:buNone/>
              </a:pPr>
              <a:r>
                <a:rPr kumimoji="1" lang="en-US" sz="2800" b="1">
                  <a:latin typeface="Times New Roman" charset="0"/>
                </a:rPr>
                <a:t>S1</a:t>
              </a:r>
            </a:p>
          </p:txBody>
        </p:sp>
        <p:grpSp>
          <p:nvGrpSpPr>
            <p:cNvPr id="480277" name="Group 21"/>
            <p:cNvGrpSpPr>
              <a:grpSpLocks/>
            </p:cNvGrpSpPr>
            <p:nvPr/>
          </p:nvGrpSpPr>
          <p:grpSpPr bwMode="auto">
            <a:xfrm>
              <a:off x="1152" y="1680"/>
              <a:ext cx="768" cy="1632"/>
              <a:chOff x="1152" y="1680"/>
              <a:chExt cx="768" cy="1632"/>
            </a:xfrm>
          </p:grpSpPr>
          <p:sp>
            <p:nvSpPr>
              <p:cNvPr id="480278" name="Rectangle 22"/>
              <p:cNvSpPr>
                <a:spLocks noChangeArrowheads="1"/>
              </p:cNvSpPr>
              <p:nvPr/>
            </p:nvSpPr>
            <p:spPr bwMode="auto">
              <a:xfrm>
                <a:off x="1152" y="2736"/>
                <a:ext cx="768" cy="5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182562" tIns="46038" rIns="182562" bIns="46038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480279" name="Group 23"/>
              <p:cNvGrpSpPr>
                <a:grpSpLocks/>
              </p:cNvGrpSpPr>
              <p:nvPr/>
            </p:nvGrpSpPr>
            <p:grpSpPr bwMode="auto">
              <a:xfrm>
                <a:off x="1200" y="1680"/>
                <a:ext cx="666" cy="1056"/>
                <a:chOff x="2208" y="1728"/>
                <a:chExt cx="666" cy="1056"/>
              </a:xfrm>
            </p:grpSpPr>
            <p:sp>
              <p:nvSpPr>
                <p:cNvPr id="480280" name="Line 24"/>
                <p:cNvSpPr>
                  <a:spLocks noChangeShapeType="1"/>
                </p:cNvSpPr>
                <p:nvPr/>
              </p:nvSpPr>
              <p:spPr bwMode="auto">
                <a:xfrm>
                  <a:off x="2544" y="2256"/>
                  <a:ext cx="0" cy="528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lIns="182562" tIns="46038" rIns="182562" bIns="46038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80281" name="AutoShape 25"/>
                <p:cNvSpPr>
                  <a:spLocks noChangeArrowheads="1"/>
                </p:cNvSpPr>
                <p:nvPr/>
              </p:nvSpPr>
              <p:spPr bwMode="auto">
                <a:xfrm>
                  <a:off x="2208" y="1728"/>
                  <a:ext cx="666" cy="528"/>
                </a:xfrm>
                <a:prstGeom prst="triangle">
                  <a:avLst>
                    <a:gd name="adj" fmla="val 50000"/>
                  </a:avLst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lIns="182562" tIns="46038" rIns="182562" bIns="46038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480282" name="Text Box 26"/>
          <p:cNvSpPr txBox="1">
            <a:spLocks noChangeArrowheads="1"/>
          </p:cNvSpPr>
          <p:nvPr/>
        </p:nvSpPr>
        <p:spPr bwMode="auto">
          <a:xfrm>
            <a:off x="4191000" y="4227513"/>
            <a:ext cx="3962400" cy="1411287"/>
          </a:xfrm>
          <a:prstGeom prst="rect">
            <a:avLst/>
          </a:prstGeom>
          <a:solidFill>
            <a:schemeClr val="tx2"/>
          </a:solidFill>
          <a:ln w="38100">
            <a:solidFill>
              <a:srgbClr val="CC6600"/>
            </a:solidFill>
            <a:miter lim="800000"/>
            <a:headEnd/>
            <a:tailEnd/>
          </a:ln>
          <a:effectLst/>
        </p:spPr>
        <p:txBody>
          <a:bodyPr lIns="182562" tIns="46038" rIns="182562" bIns="46038">
            <a:prstTxWarp prst="textNoShape">
              <a:avLst/>
            </a:prstTxWarp>
            <a:spAutoFit/>
          </a:bodyPr>
          <a:lstStyle/>
          <a:p>
            <a:r>
              <a:rPr lang="en-US" sz="2800" b="1">
                <a:solidFill>
                  <a:srgbClr val="CC6600"/>
                </a:solidFill>
                <a:latin typeface="Courier New" charset="0"/>
              </a:rPr>
              <a:t>TM Program:</a:t>
            </a:r>
          </a:p>
          <a:p>
            <a:r>
              <a:rPr lang="en-US" sz="2800" b="1">
                <a:solidFill>
                  <a:srgbClr val="CC6600"/>
                </a:solidFill>
                <a:latin typeface="Courier New" charset="0"/>
              </a:rPr>
              <a:t>(</a:t>
            </a:r>
            <a:r>
              <a:rPr lang="en-US" sz="2800" b="1">
                <a:solidFill>
                  <a:srgbClr val="FF3300"/>
                </a:solidFill>
                <a:latin typeface="Courier New" charset="0"/>
              </a:rPr>
              <a:t>S1</a:t>
            </a:r>
            <a:r>
              <a:rPr lang="en-US" sz="2800" b="1">
                <a:solidFill>
                  <a:srgbClr val="CC6600"/>
                </a:solidFill>
                <a:latin typeface="Courier New" charset="0"/>
              </a:rPr>
              <a:t>,</a:t>
            </a:r>
            <a:r>
              <a:rPr lang="en-US" sz="2800" b="1">
                <a:solidFill>
                  <a:srgbClr val="FF3300"/>
                </a:solidFill>
                <a:latin typeface="Courier New" charset="0"/>
              </a:rPr>
              <a:t>0</a:t>
            </a:r>
            <a:r>
              <a:rPr lang="en-US" sz="2800" b="1">
                <a:solidFill>
                  <a:srgbClr val="CC6600"/>
                </a:solidFill>
                <a:latin typeface="Courier New" charset="0"/>
              </a:rPr>
              <a:t>,1,S1,R) </a:t>
            </a:r>
            <a:r>
              <a:rPr lang="en-US" sz="2800" b="1">
                <a:solidFill>
                  <a:srgbClr val="FF3300"/>
                </a:solidFill>
                <a:latin typeface="Courier New" charset="0"/>
                <a:sym typeface="Wingdings" charset="2"/>
              </a:rPr>
              <a:t></a:t>
            </a:r>
            <a:endParaRPr lang="en-US" sz="2800" b="1">
              <a:solidFill>
                <a:srgbClr val="FF3300"/>
              </a:solidFill>
              <a:latin typeface="Courier New" charset="0"/>
            </a:endParaRPr>
          </a:p>
          <a:p>
            <a:r>
              <a:rPr lang="en-US" sz="2800" b="1">
                <a:solidFill>
                  <a:srgbClr val="CC6600"/>
                </a:solidFill>
                <a:latin typeface="Courier New" charset="0"/>
              </a:rPr>
              <a:t>(S1,1,0,S1,R)  </a:t>
            </a:r>
          </a:p>
        </p:txBody>
      </p:sp>
      <p:sp>
        <p:nvSpPr>
          <p:cNvPr id="480283" name="Text Box 27"/>
          <p:cNvSpPr txBox="1">
            <a:spLocks noChangeArrowheads="1"/>
          </p:cNvSpPr>
          <p:nvPr/>
        </p:nvSpPr>
        <p:spPr bwMode="auto">
          <a:xfrm>
            <a:off x="3679825" y="3154363"/>
            <a:ext cx="37877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82562" tIns="46038" rIns="182562" bIns="46038">
            <a:prstTxWarp prst="textNoShape">
              <a:avLst/>
            </a:prstTxWarp>
            <a:spAutoFit/>
          </a:bodyPr>
          <a:lstStyle/>
          <a:p>
            <a:r>
              <a:rPr lang="en-US" sz="3200" b="1">
                <a:solidFill>
                  <a:srgbClr val="FF3300"/>
                </a:solidFill>
                <a:latin typeface="Courier New" charset="0"/>
              </a:rPr>
              <a:t>Input = 00101$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802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802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802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4802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0282" grpId="0" animBg="1"/>
      <p:bldP spid="48028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78F1F-3F77-D14C-A075-93CF3C0F53DE}" type="slidenum">
              <a:rPr lang="en-US"/>
              <a:pPr/>
              <a:t>13</a:t>
            </a:fld>
            <a:endParaRPr lang="en-US"/>
          </a:p>
        </p:txBody>
      </p:sp>
      <p:sp>
        <p:nvSpPr>
          <p:cNvPr id="482306" name="Rectangle 2"/>
          <p:cNvSpPr>
            <a:spLocks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 anchorCtr="0"/>
          <a:lstStyle/>
          <a:p>
            <a:r>
              <a:rPr lang="en-GB">
                <a:solidFill>
                  <a:srgbClr val="FF9966"/>
                </a:solidFill>
              </a:rPr>
              <a:t>TM (Bit Inverter program) - 2</a:t>
            </a:r>
            <a:endParaRPr lang="en-US">
              <a:solidFill>
                <a:srgbClr val="FF9966"/>
              </a:solidFill>
            </a:endParaRPr>
          </a:p>
        </p:txBody>
      </p:sp>
      <p:sp>
        <p:nvSpPr>
          <p:cNvPr id="4823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4213" y="1752600"/>
            <a:ext cx="7772400" cy="4341813"/>
          </a:xfrm>
        </p:spPr>
        <p:txBody>
          <a:bodyPr/>
          <a:lstStyle/>
          <a:p>
            <a:pPr>
              <a:lnSpc>
                <a:spcPct val="110000"/>
              </a:lnSpc>
              <a:buClr>
                <a:schemeClr val="tx1"/>
              </a:buClr>
              <a:buFont typeface="Wingdings" charset="2"/>
              <a:buNone/>
            </a:pPr>
            <a:endParaRPr lang="en-GB"/>
          </a:p>
          <a:p>
            <a:pPr>
              <a:lnSpc>
                <a:spcPct val="110000"/>
              </a:lnSpc>
              <a:buClr>
                <a:schemeClr val="tx1"/>
              </a:buClr>
              <a:buFont typeface="Wingdings" charset="2"/>
              <a:buNone/>
            </a:pPr>
            <a:r>
              <a:rPr lang="en-GB"/>
              <a:t> </a:t>
            </a:r>
          </a:p>
        </p:txBody>
      </p:sp>
      <p:grpSp>
        <p:nvGrpSpPr>
          <p:cNvPr id="482308" name="Group 4"/>
          <p:cNvGrpSpPr>
            <a:grpSpLocks/>
          </p:cNvGrpSpPr>
          <p:nvPr/>
        </p:nvGrpSpPr>
        <p:grpSpPr bwMode="auto">
          <a:xfrm>
            <a:off x="457200" y="1905000"/>
            <a:ext cx="7772400" cy="990600"/>
            <a:chOff x="288" y="1248"/>
            <a:chExt cx="4896" cy="624"/>
          </a:xfrm>
        </p:grpSpPr>
        <p:sp>
          <p:nvSpPr>
            <p:cNvPr id="482309" name="Rectangle 5"/>
            <p:cNvSpPr>
              <a:spLocks noChangeArrowheads="1"/>
            </p:cNvSpPr>
            <p:nvPr/>
          </p:nvSpPr>
          <p:spPr bwMode="auto">
            <a:xfrm>
              <a:off x="4656" y="1248"/>
              <a:ext cx="480" cy="624"/>
            </a:xfrm>
            <a:prstGeom prst="rect">
              <a:avLst/>
            </a:prstGeom>
            <a:solidFill>
              <a:srgbClr val="000080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lIns="182562" tIns="46038" rIns="182562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3200" b="1">
                  <a:solidFill>
                    <a:srgbClr val="FF9966"/>
                  </a:solidFill>
                  <a:latin typeface="Courier New" charset="0"/>
                </a:rPr>
                <a:t>…</a:t>
              </a:r>
            </a:p>
          </p:txBody>
        </p:sp>
        <p:sp>
          <p:nvSpPr>
            <p:cNvPr id="482310" name="Rectangle 6"/>
            <p:cNvSpPr>
              <a:spLocks noChangeArrowheads="1"/>
            </p:cNvSpPr>
            <p:nvPr/>
          </p:nvSpPr>
          <p:spPr bwMode="auto">
            <a:xfrm>
              <a:off x="1296" y="1248"/>
              <a:ext cx="480" cy="624"/>
            </a:xfrm>
            <a:prstGeom prst="rect">
              <a:avLst/>
            </a:prstGeom>
            <a:solidFill>
              <a:srgbClr val="00008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2562" tIns="46038" rIns="182562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3200" b="1">
                  <a:solidFill>
                    <a:srgbClr val="99FF33"/>
                  </a:solidFill>
                  <a:latin typeface="Courier New" charset="0"/>
                </a:rPr>
                <a:t>1</a:t>
              </a:r>
            </a:p>
          </p:txBody>
        </p:sp>
        <p:sp>
          <p:nvSpPr>
            <p:cNvPr id="482311" name="Rectangle 7"/>
            <p:cNvSpPr>
              <a:spLocks noChangeArrowheads="1"/>
            </p:cNvSpPr>
            <p:nvPr/>
          </p:nvSpPr>
          <p:spPr bwMode="auto">
            <a:xfrm>
              <a:off x="1776" y="1248"/>
              <a:ext cx="480" cy="624"/>
            </a:xfrm>
            <a:prstGeom prst="rect">
              <a:avLst/>
            </a:prstGeom>
            <a:solidFill>
              <a:srgbClr val="00008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2562" tIns="46038" rIns="182562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3200" b="1">
                  <a:latin typeface="Courier New" charset="0"/>
                </a:rPr>
                <a:t>0</a:t>
              </a:r>
            </a:p>
          </p:txBody>
        </p:sp>
        <p:sp>
          <p:nvSpPr>
            <p:cNvPr id="482312" name="Rectangle 8"/>
            <p:cNvSpPr>
              <a:spLocks noChangeArrowheads="1"/>
            </p:cNvSpPr>
            <p:nvPr/>
          </p:nvSpPr>
          <p:spPr bwMode="auto">
            <a:xfrm>
              <a:off x="2736" y="1248"/>
              <a:ext cx="480" cy="624"/>
            </a:xfrm>
            <a:prstGeom prst="rect">
              <a:avLst/>
            </a:prstGeom>
            <a:solidFill>
              <a:srgbClr val="00008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2562" tIns="46038" rIns="182562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3200" b="1">
                  <a:solidFill>
                    <a:srgbClr val="FF9966"/>
                  </a:solidFill>
                  <a:latin typeface="Courier New" charset="0"/>
                </a:rPr>
                <a:t>0</a:t>
              </a:r>
            </a:p>
          </p:txBody>
        </p:sp>
        <p:sp>
          <p:nvSpPr>
            <p:cNvPr id="482313" name="Rectangle 9"/>
            <p:cNvSpPr>
              <a:spLocks noChangeArrowheads="1"/>
            </p:cNvSpPr>
            <p:nvPr/>
          </p:nvSpPr>
          <p:spPr bwMode="auto">
            <a:xfrm>
              <a:off x="3696" y="1248"/>
              <a:ext cx="480" cy="624"/>
            </a:xfrm>
            <a:prstGeom prst="rect">
              <a:avLst/>
            </a:prstGeom>
            <a:solidFill>
              <a:srgbClr val="00008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2562" tIns="46038" rIns="182562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3200" b="1">
                  <a:solidFill>
                    <a:srgbClr val="FF9966"/>
                  </a:solidFill>
                  <a:latin typeface="Courier New" charset="0"/>
                </a:rPr>
                <a:t>$</a:t>
              </a:r>
            </a:p>
          </p:txBody>
        </p:sp>
        <p:sp>
          <p:nvSpPr>
            <p:cNvPr id="482314" name="Rectangle 10"/>
            <p:cNvSpPr>
              <a:spLocks noChangeArrowheads="1"/>
            </p:cNvSpPr>
            <p:nvPr/>
          </p:nvSpPr>
          <p:spPr bwMode="auto">
            <a:xfrm>
              <a:off x="2256" y="1248"/>
              <a:ext cx="480" cy="624"/>
            </a:xfrm>
            <a:prstGeom prst="rect">
              <a:avLst/>
            </a:prstGeom>
            <a:solidFill>
              <a:srgbClr val="00008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2562" tIns="46038" rIns="182562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3200" b="1">
                  <a:solidFill>
                    <a:srgbClr val="FF9966"/>
                  </a:solidFill>
                  <a:latin typeface="Courier New" charset="0"/>
                </a:rPr>
                <a:t>1</a:t>
              </a:r>
            </a:p>
          </p:txBody>
        </p:sp>
        <p:sp>
          <p:nvSpPr>
            <p:cNvPr id="482315" name="Rectangle 11"/>
            <p:cNvSpPr>
              <a:spLocks noChangeArrowheads="1"/>
            </p:cNvSpPr>
            <p:nvPr/>
          </p:nvSpPr>
          <p:spPr bwMode="auto">
            <a:xfrm>
              <a:off x="3216" y="1248"/>
              <a:ext cx="480" cy="624"/>
            </a:xfrm>
            <a:prstGeom prst="rect">
              <a:avLst/>
            </a:prstGeom>
            <a:solidFill>
              <a:srgbClr val="00008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2562" tIns="46038" rIns="182562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3200" b="1">
                  <a:solidFill>
                    <a:srgbClr val="FF9966"/>
                  </a:solidFill>
                  <a:latin typeface="Courier New" charset="0"/>
                </a:rPr>
                <a:t>1</a:t>
              </a:r>
            </a:p>
          </p:txBody>
        </p:sp>
        <p:sp>
          <p:nvSpPr>
            <p:cNvPr id="482316" name="Rectangle 12"/>
            <p:cNvSpPr>
              <a:spLocks noChangeArrowheads="1"/>
            </p:cNvSpPr>
            <p:nvPr/>
          </p:nvSpPr>
          <p:spPr bwMode="auto">
            <a:xfrm>
              <a:off x="4176" y="1248"/>
              <a:ext cx="480" cy="624"/>
            </a:xfrm>
            <a:prstGeom prst="rect">
              <a:avLst/>
            </a:prstGeom>
            <a:solidFill>
              <a:srgbClr val="00008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2562" tIns="46038" rIns="182562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3200" b="1">
                  <a:solidFill>
                    <a:srgbClr val="FF9966"/>
                  </a:solidFill>
                  <a:latin typeface="Courier New" charset="0"/>
                </a:rPr>
                <a:t>b</a:t>
              </a:r>
            </a:p>
          </p:txBody>
        </p:sp>
        <p:sp>
          <p:nvSpPr>
            <p:cNvPr id="482317" name="Line 13"/>
            <p:cNvSpPr>
              <a:spLocks noChangeShapeType="1"/>
            </p:cNvSpPr>
            <p:nvPr/>
          </p:nvSpPr>
          <p:spPr bwMode="auto">
            <a:xfrm>
              <a:off x="4656" y="1248"/>
              <a:ext cx="52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182562" tIns="46038" rIns="182562" bIns="46038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2318" name="Line 14"/>
            <p:cNvSpPr>
              <a:spLocks noChangeShapeType="1"/>
            </p:cNvSpPr>
            <p:nvPr/>
          </p:nvSpPr>
          <p:spPr bwMode="auto">
            <a:xfrm>
              <a:off x="4656" y="1872"/>
              <a:ext cx="52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182562" tIns="46038" rIns="182562" bIns="46038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2319" name="Rectangle 15"/>
            <p:cNvSpPr>
              <a:spLocks noChangeArrowheads="1"/>
            </p:cNvSpPr>
            <p:nvPr/>
          </p:nvSpPr>
          <p:spPr bwMode="auto">
            <a:xfrm>
              <a:off x="336" y="1248"/>
              <a:ext cx="480" cy="624"/>
            </a:xfrm>
            <a:prstGeom prst="rect">
              <a:avLst/>
            </a:prstGeom>
            <a:solidFill>
              <a:srgbClr val="000080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lIns="182562" tIns="46038" rIns="182562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3200" b="1">
                  <a:solidFill>
                    <a:srgbClr val="FF9966"/>
                  </a:solidFill>
                  <a:latin typeface="Courier New" charset="0"/>
                </a:rPr>
                <a:t>…</a:t>
              </a:r>
            </a:p>
          </p:txBody>
        </p:sp>
        <p:sp>
          <p:nvSpPr>
            <p:cNvPr id="482320" name="Line 16"/>
            <p:cNvSpPr>
              <a:spLocks noChangeShapeType="1"/>
            </p:cNvSpPr>
            <p:nvPr/>
          </p:nvSpPr>
          <p:spPr bwMode="auto">
            <a:xfrm>
              <a:off x="288" y="1248"/>
              <a:ext cx="52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182562" tIns="46038" rIns="182562" bIns="46038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2321" name="Line 17"/>
            <p:cNvSpPr>
              <a:spLocks noChangeShapeType="1"/>
            </p:cNvSpPr>
            <p:nvPr/>
          </p:nvSpPr>
          <p:spPr bwMode="auto">
            <a:xfrm>
              <a:off x="288" y="1872"/>
              <a:ext cx="52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182562" tIns="46038" rIns="182562" bIns="46038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2322" name="Rectangle 18"/>
            <p:cNvSpPr>
              <a:spLocks noChangeArrowheads="1"/>
            </p:cNvSpPr>
            <p:nvPr/>
          </p:nvSpPr>
          <p:spPr bwMode="auto">
            <a:xfrm>
              <a:off x="816" y="1248"/>
              <a:ext cx="480" cy="624"/>
            </a:xfrm>
            <a:prstGeom prst="rect">
              <a:avLst/>
            </a:prstGeom>
            <a:solidFill>
              <a:srgbClr val="00008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2562" tIns="46038" rIns="182562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3200" b="1">
                  <a:solidFill>
                    <a:srgbClr val="FF9966"/>
                  </a:solidFill>
                  <a:latin typeface="Courier New" charset="0"/>
                </a:rPr>
                <a:t>b</a:t>
              </a:r>
            </a:p>
          </p:txBody>
        </p:sp>
      </p:grpSp>
      <p:grpSp>
        <p:nvGrpSpPr>
          <p:cNvPr id="482323" name="Group 19"/>
          <p:cNvGrpSpPr>
            <a:grpSpLocks/>
          </p:cNvGrpSpPr>
          <p:nvPr/>
        </p:nvGrpSpPr>
        <p:grpSpPr bwMode="auto">
          <a:xfrm>
            <a:off x="2590800" y="2895600"/>
            <a:ext cx="1219200" cy="2590800"/>
            <a:chOff x="1632" y="1680"/>
            <a:chExt cx="768" cy="1632"/>
          </a:xfrm>
        </p:grpSpPr>
        <p:sp>
          <p:nvSpPr>
            <p:cNvPr id="482324" name="Text Box 20"/>
            <p:cNvSpPr txBox="1">
              <a:spLocks noChangeArrowheads="1"/>
            </p:cNvSpPr>
            <p:nvPr/>
          </p:nvSpPr>
          <p:spPr bwMode="auto">
            <a:xfrm>
              <a:off x="1757" y="2880"/>
              <a:ext cx="499" cy="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182562" tIns="46038" rIns="182562" bIns="46038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accent2"/>
                </a:buClr>
                <a:buSzPct val="60000"/>
                <a:buFont typeface="Monotype Sorts" charset="2"/>
                <a:buNone/>
              </a:pPr>
              <a:r>
                <a:rPr kumimoji="1" lang="en-US" sz="2800" b="1">
                  <a:latin typeface="Times New Roman" charset="0"/>
                </a:rPr>
                <a:t>S1</a:t>
              </a:r>
            </a:p>
          </p:txBody>
        </p:sp>
        <p:grpSp>
          <p:nvGrpSpPr>
            <p:cNvPr id="482325" name="Group 21"/>
            <p:cNvGrpSpPr>
              <a:grpSpLocks/>
            </p:cNvGrpSpPr>
            <p:nvPr/>
          </p:nvGrpSpPr>
          <p:grpSpPr bwMode="auto">
            <a:xfrm>
              <a:off x="1632" y="1680"/>
              <a:ext cx="768" cy="1632"/>
              <a:chOff x="1152" y="1680"/>
              <a:chExt cx="768" cy="1632"/>
            </a:xfrm>
          </p:grpSpPr>
          <p:sp>
            <p:nvSpPr>
              <p:cNvPr id="482326" name="Rectangle 22"/>
              <p:cNvSpPr>
                <a:spLocks noChangeArrowheads="1"/>
              </p:cNvSpPr>
              <p:nvPr/>
            </p:nvSpPr>
            <p:spPr bwMode="auto">
              <a:xfrm>
                <a:off x="1152" y="2736"/>
                <a:ext cx="768" cy="5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182562" tIns="46038" rIns="182562" bIns="46038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482327" name="Group 23"/>
              <p:cNvGrpSpPr>
                <a:grpSpLocks/>
              </p:cNvGrpSpPr>
              <p:nvPr/>
            </p:nvGrpSpPr>
            <p:grpSpPr bwMode="auto">
              <a:xfrm>
                <a:off x="1200" y="1680"/>
                <a:ext cx="666" cy="1056"/>
                <a:chOff x="2208" y="1728"/>
                <a:chExt cx="666" cy="1056"/>
              </a:xfrm>
            </p:grpSpPr>
            <p:sp>
              <p:nvSpPr>
                <p:cNvPr id="482328" name="Line 24"/>
                <p:cNvSpPr>
                  <a:spLocks noChangeShapeType="1"/>
                </p:cNvSpPr>
                <p:nvPr/>
              </p:nvSpPr>
              <p:spPr bwMode="auto">
                <a:xfrm>
                  <a:off x="2544" y="2256"/>
                  <a:ext cx="0" cy="528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lIns="182562" tIns="46038" rIns="182562" bIns="46038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82329" name="AutoShape 25"/>
                <p:cNvSpPr>
                  <a:spLocks noChangeArrowheads="1"/>
                </p:cNvSpPr>
                <p:nvPr/>
              </p:nvSpPr>
              <p:spPr bwMode="auto">
                <a:xfrm>
                  <a:off x="2208" y="1728"/>
                  <a:ext cx="666" cy="528"/>
                </a:xfrm>
                <a:prstGeom prst="triangle">
                  <a:avLst>
                    <a:gd name="adj" fmla="val 50000"/>
                  </a:avLst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lIns="182562" tIns="46038" rIns="182562" bIns="46038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482330" name="Text Box 26"/>
          <p:cNvSpPr txBox="1">
            <a:spLocks noChangeArrowheads="1"/>
          </p:cNvSpPr>
          <p:nvPr/>
        </p:nvSpPr>
        <p:spPr bwMode="auto">
          <a:xfrm>
            <a:off x="4572000" y="4038600"/>
            <a:ext cx="3962400" cy="1411288"/>
          </a:xfrm>
          <a:prstGeom prst="rect">
            <a:avLst/>
          </a:prstGeom>
          <a:solidFill>
            <a:schemeClr val="tx2"/>
          </a:solidFill>
          <a:ln w="38100">
            <a:solidFill>
              <a:srgbClr val="CC6600"/>
            </a:solidFill>
            <a:miter lim="800000"/>
            <a:headEnd/>
            <a:tailEnd/>
          </a:ln>
          <a:effectLst/>
        </p:spPr>
        <p:txBody>
          <a:bodyPr lIns="182562" tIns="46038" rIns="182562" bIns="46038">
            <a:prstTxWarp prst="textNoShape">
              <a:avLst/>
            </a:prstTxWarp>
            <a:spAutoFit/>
          </a:bodyPr>
          <a:lstStyle/>
          <a:p>
            <a:r>
              <a:rPr lang="en-US" sz="2800" b="1">
                <a:solidFill>
                  <a:srgbClr val="CC6600"/>
                </a:solidFill>
                <a:latin typeface="Courier New" charset="0"/>
              </a:rPr>
              <a:t>TM Program:</a:t>
            </a:r>
          </a:p>
          <a:p>
            <a:r>
              <a:rPr lang="en-US" sz="2800" b="1">
                <a:solidFill>
                  <a:srgbClr val="CC6600"/>
                </a:solidFill>
                <a:latin typeface="Courier New" charset="0"/>
              </a:rPr>
              <a:t>(</a:t>
            </a:r>
            <a:r>
              <a:rPr lang="en-US" sz="2800" b="1">
                <a:solidFill>
                  <a:srgbClr val="FF3300"/>
                </a:solidFill>
                <a:latin typeface="Courier New" charset="0"/>
              </a:rPr>
              <a:t>S1</a:t>
            </a:r>
            <a:r>
              <a:rPr lang="en-US" sz="2800" b="1">
                <a:solidFill>
                  <a:srgbClr val="CC6600"/>
                </a:solidFill>
                <a:latin typeface="Courier New" charset="0"/>
              </a:rPr>
              <a:t>,</a:t>
            </a:r>
            <a:r>
              <a:rPr lang="en-US" sz="2800" b="1">
                <a:solidFill>
                  <a:srgbClr val="FF3300"/>
                </a:solidFill>
                <a:latin typeface="Courier New" charset="0"/>
              </a:rPr>
              <a:t>0</a:t>
            </a:r>
            <a:r>
              <a:rPr lang="en-US" sz="2800" b="1">
                <a:solidFill>
                  <a:srgbClr val="CC6600"/>
                </a:solidFill>
                <a:latin typeface="Courier New" charset="0"/>
              </a:rPr>
              <a:t>,1,S1,R) </a:t>
            </a:r>
            <a:r>
              <a:rPr lang="en-US" sz="2800" b="1">
                <a:solidFill>
                  <a:srgbClr val="FF3300"/>
                </a:solidFill>
                <a:latin typeface="Courier New" charset="0"/>
                <a:sym typeface="Wingdings" charset="2"/>
              </a:rPr>
              <a:t></a:t>
            </a:r>
            <a:endParaRPr lang="en-US" sz="2800" b="1">
              <a:solidFill>
                <a:srgbClr val="FF3300"/>
              </a:solidFill>
              <a:latin typeface="Courier New" charset="0"/>
            </a:endParaRPr>
          </a:p>
          <a:p>
            <a:r>
              <a:rPr lang="en-US" sz="2800" b="1">
                <a:solidFill>
                  <a:srgbClr val="CC6600"/>
                </a:solidFill>
                <a:latin typeface="Courier New" charset="0"/>
              </a:rPr>
              <a:t>(S1,1,0,S1,R)  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823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823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233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E27DC-869E-1744-A243-10541C2E0184}" type="slidenum">
              <a:rPr lang="en-US"/>
              <a:pPr/>
              <a:t>14</a:t>
            </a:fld>
            <a:endParaRPr lang="en-US"/>
          </a:p>
        </p:txBody>
      </p:sp>
      <p:sp>
        <p:nvSpPr>
          <p:cNvPr id="484354" name="Rectangle 2"/>
          <p:cNvSpPr>
            <a:spLocks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 anchorCtr="0"/>
          <a:lstStyle/>
          <a:p>
            <a:r>
              <a:rPr lang="en-GB">
                <a:solidFill>
                  <a:srgbClr val="FF9966"/>
                </a:solidFill>
              </a:rPr>
              <a:t>TM (Bit Inverter program) - 3</a:t>
            </a:r>
            <a:endParaRPr lang="en-US">
              <a:solidFill>
                <a:srgbClr val="FF9966"/>
              </a:solidFill>
            </a:endParaRPr>
          </a:p>
        </p:txBody>
      </p:sp>
      <p:sp>
        <p:nvSpPr>
          <p:cNvPr id="4843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4213" y="1752600"/>
            <a:ext cx="7772400" cy="4341813"/>
          </a:xfrm>
        </p:spPr>
        <p:txBody>
          <a:bodyPr/>
          <a:lstStyle/>
          <a:p>
            <a:pPr>
              <a:lnSpc>
                <a:spcPct val="110000"/>
              </a:lnSpc>
              <a:buClr>
                <a:schemeClr val="tx1"/>
              </a:buClr>
              <a:buFont typeface="Wingdings" charset="2"/>
              <a:buNone/>
            </a:pPr>
            <a:endParaRPr lang="en-GB"/>
          </a:p>
          <a:p>
            <a:pPr>
              <a:lnSpc>
                <a:spcPct val="110000"/>
              </a:lnSpc>
              <a:buClr>
                <a:schemeClr val="tx1"/>
              </a:buClr>
              <a:buFont typeface="Wingdings" charset="2"/>
              <a:buNone/>
            </a:pPr>
            <a:r>
              <a:rPr lang="en-GB"/>
              <a:t> </a:t>
            </a:r>
          </a:p>
        </p:txBody>
      </p:sp>
      <p:grpSp>
        <p:nvGrpSpPr>
          <p:cNvPr id="484356" name="Group 4"/>
          <p:cNvGrpSpPr>
            <a:grpSpLocks/>
          </p:cNvGrpSpPr>
          <p:nvPr/>
        </p:nvGrpSpPr>
        <p:grpSpPr bwMode="auto">
          <a:xfrm>
            <a:off x="457200" y="1905000"/>
            <a:ext cx="7772400" cy="990600"/>
            <a:chOff x="288" y="1248"/>
            <a:chExt cx="4896" cy="624"/>
          </a:xfrm>
        </p:grpSpPr>
        <p:sp>
          <p:nvSpPr>
            <p:cNvPr id="484357" name="Rectangle 5"/>
            <p:cNvSpPr>
              <a:spLocks noChangeArrowheads="1"/>
            </p:cNvSpPr>
            <p:nvPr/>
          </p:nvSpPr>
          <p:spPr bwMode="auto">
            <a:xfrm>
              <a:off x="4656" y="1248"/>
              <a:ext cx="480" cy="624"/>
            </a:xfrm>
            <a:prstGeom prst="rect">
              <a:avLst/>
            </a:prstGeom>
            <a:solidFill>
              <a:srgbClr val="000080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lIns="182562" tIns="46038" rIns="182562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3200" b="1">
                  <a:solidFill>
                    <a:srgbClr val="FF9966"/>
                  </a:solidFill>
                  <a:latin typeface="Courier New" charset="0"/>
                </a:rPr>
                <a:t>…</a:t>
              </a:r>
            </a:p>
          </p:txBody>
        </p:sp>
        <p:sp>
          <p:nvSpPr>
            <p:cNvPr id="484358" name="Rectangle 6"/>
            <p:cNvSpPr>
              <a:spLocks noChangeArrowheads="1"/>
            </p:cNvSpPr>
            <p:nvPr/>
          </p:nvSpPr>
          <p:spPr bwMode="auto">
            <a:xfrm>
              <a:off x="1296" y="1248"/>
              <a:ext cx="480" cy="624"/>
            </a:xfrm>
            <a:prstGeom prst="rect">
              <a:avLst/>
            </a:prstGeom>
            <a:solidFill>
              <a:srgbClr val="00008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2562" tIns="46038" rIns="182562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3200" b="1">
                  <a:solidFill>
                    <a:srgbClr val="99FF33"/>
                  </a:solidFill>
                  <a:latin typeface="Courier New" charset="0"/>
                </a:rPr>
                <a:t>1</a:t>
              </a:r>
            </a:p>
          </p:txBody>
        </p:sp>
        <p:sp>
          <p:nvSpPr>
            <p:cNvPr id="484359" name="Rectangle 7"/>
            <p:cNvSpPr>
              <a:spLocks noChangeArrowheads="1"/>
            </p:cNvSpPr>
            <p:nvPr/>
          </p:nvSpPr>
          <p:spPr bwMode="auto">
            <a:xfrm>
              <a:off x="1776" y="1248"/>
              <a:ext cx="480" cy="624"/>
            </a:xfrm>
            <a:prstGeom prst="rect">
              <a:avLst/>
            </a:prstGeom>
            <a:solidFill>
              <a:srgbClr val="00008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2562" tIns="46038" rIns="182562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3200" b="1">
                  <a:solidFill>
                    <a:srgbClr val="99FF33"/>
                  </a:solidFill>
                  <a:latin typeface="Courier New" charset="0"/>
                </a:rPr>
                <a:t>1</a:t>
              </a:r>
            </a:p>
          </p:txBody>
        </p:sp>
        <p:sp>
          <p:nvSpPr>
            <p:cNvPr id="484360" name="Rectangle 8"/>
            <p:cNvSpPr>
              <a:spLocks noChangeArrowheads="1"/>
            </p:cNvSpPr>
            <p:nvPr/>
          </p:nvSpPr>
          <p:spPr bwMode="auto">
            <a:xfrm>
              <a:off x="2736" y="1248"/>
              <a:ext cx="480" cy="624"/>
            </a:xfrm>
            <a:prstGeom prst="rect">
              <a:avLst/>
            </a:prstGeom>
            <a:solidFill>
              <a:srgbClr val="00008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2562" tIns="46038" rIns="182562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3200" b="1">
                  <a:solidFill>
                    <a:srgbClr val="FF9966"/>
                  </a:solidFill>
                  <a:latin typeface="Courier New" charset="0"/>
                </a:rPr>
                <a:t>0</a:t>
              </a:r>
            </a:p>
          </p:txBody>
        </p:sp>
        <p:sp>
          <p:nvSpPr>
            <p:cNvPr id="484361" name="Rectangle 9"/>
            <p:cNvSpPr>
              <a:spLocks noChangeArrowheads="1"/>
            </p:cNvSpPr>
            <p:nvPr/>
          </p:nvSpPr>
          <p:spPr bwMode="auto">
            <a:xfrm>
              <a:off x="3696" y="1248"/>
              <a:ext cx="480" cy="624"/>
            </a:xfrm>
            <a:prstGeom prst="rect">
              <a:avLst/>
            </a:prstGeom>
            <a:solidFill>
              <a:srgbClr val="00008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2562" tIns="46038" rIns="182562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3200" b="1">
                  <a:solidFill>
                    <a:srgbClr val="FF9966"/>
                  </a:solidFill>
                  <a:latin typeface="Courier New" charset="0"/>
                </a:rPr>
                <a:t>$</a:t>
              </a:r>
            </a:p>
          </p:txBody>
        </p:sp>
        <p:sp>
          <p:nvSpPr>
            <p:cNvPr id="484362" name="Rectangle 10"/>
            <p:cNvSpPr>
              <a:spLocks noChangeArrowheads="1"/>
            </p:cNvSpPr>
            <p:nvPr/>
          </p:nvSpPr>
          <p:spPr bwMode="auto">
            <a:xfrm>
              <a:off x="2256" y="1248"/>
              <a:ext cx="480" cy="624"/>
            </a:xfrm>
            <a:prstGeom prst="rect">
              <a:avLst/>
            </a:prstGeom>
            <a:solidFill>
              <a:srgbClr val="00008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2562" tIns="46038" rIns="182562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3200" b="1">
                  <a:latin typeface="Courier New" charset="0"/>
                </a:rPr>
                <a:t>1</a:t>
              </a:r>
            </a:p>
          </p:txBody>
        </p:sp>
        <p:sp>
          <p:nvSpPr>
            <p:cNvPr id="484363" name="Rectangle 11"/>
            <p:cNvSpPr>
              <a:spLocks noChangeArrowheads="1"/>
            </p:cNvSpPr>
            <p:nvPr/>
          </p:nvSpPr>
          <p:spPr bwMode="auto">
            <a:xfrm>
              <a:off x="3216" y="1248"/>
              <a:ext cx="480" cy="624"/>
            </a:xfrm>
            <a:prstGeom prst="rect">
              <a:avLst/>
            </a:prstGeom>
            <a:solidFill>
              <a:srgbClr val="00008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2562" tIns="46038" rIns="182562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3200" b="1">
                  <a:solidFill>
                    <a:srgbClr val="FF9966"/>
                  </a:solidFill>
                  <a:latin typeface="Courier New" charset="0"/>
                </a:rPr>
                <a:t>1</a:t>
              </a:r>
            </a:p>
          </p:txBody>
        </p:sp>
        <p:sp>
          <p:nvSpPr>
            <p:cNvPr id="484364" name="Rectangle 12"/>
            <p:cNvSpPr>
              <a:spLocks noChangeArrowheads="1"/>
            </p:cNvSpPr>
            <p:nvPr/>
          </p:nvSpPr>
          <p:spPr bwMode="auto">
            <a:xfrm>
              <a:off x="4176" y="1248"/>
              <a:ext cx="480" cy="624"/>
            </a:xfrm>
            <a:prstGeom prst="rect">
              <a:avLst/>
            </a:prstGeom>
            <a:solidFill>
              <a:srgbClr val="00008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2562" tIns="46038" rIns="182562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3200" b="1">
                  <a:solidFill>
                    <a:srgbClr val="FF9966"/>
                  </a:solidFill>
                  <a:latin typeface="Courier New" charset="0"/>
                </a:rPr>
                <a:t>b</a:t>
              </a:r>
            </a:p>
          </p:txBody>
        </p:sp>
        <p:sp>
          <p:nvSpPr>
            <p:cNvPr id="484365" name="Line 13"/>
            <p:cNvSpPr>
              <a:spLocks noChangeShapeType="1"/>
            </p:cNvSpPr>
            <p:nvPr/>
          </p:nvSpPr>
          <p:spPr bwMode="auto">
            <a:xfrm>
              <a:off x="4656" y="1248"/>
              <a:ext cx="52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182562" tIns="46038" rIns="182562" bIns="46038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4366" name="Line 14"/>
            <p:cNvSpPr>
              <a:spLocks noChangeShapeType="1"/>
            </p:cNvSpPr>
            <p:nvPr/>
          </p:nvSpPr>
          <p:spPr bwMode="auto">
            <a:xfrm>
              <a:off x="4656" y="1872"/>
              <a:ext cx="52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182562" tIns="46038" rIns="182562" bIns="46038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4367" name="Rectangle 15"/>
            <p:cNvSpPr>
              <a:spLocks noChangeArrowheads="1"/>
            </p:cNvSpPr>
            <p:nvPr/>
          </p:nvSpPr>
          <p:spPr bwMode="auto">
            <a:xfrm>
              <a:off x="336" y="1248"/>
              <a:ext cx="480" cy="624"/>
            </a:xfrm>
            <a:prstGeom prst="rect">
              <a:avLst/>
            </a:prstGeom>
            <a:solidFill>
              <a:srgbClr val="000080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lIns="182562" tIns="46038" rIns="182562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3200" b="1">
                  <a:solidFill>
                    <a:srgbClr val="FF9966"/>
                  </a:solidFill>
                  <a:latin typeface="Courier New" charset="0"/>
                </a:rPr>
                <a:t>…</a:t>
              </a:r>
            </a:p>
          </p:txBody>
        </p:sp>
        <p:sp>
          <p:nvSpPr>
            <p:cNvPr id="484368" name="Line 16"/>
            <p:cNvSpPr>
              <a:spLocks noChangeShapeType="1"/>
            </p:cNvSpPr>
            <p:nvPr/>
          </p:nvSpPr>
          <p:spPr bwMode="auto">
            <a:xfrm>
              <a:off x="288" y="1248"/>
              <a:ext cx="52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182562" tIns="46038" rIns="182562" bIns="46038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4369" name="Line 17"/>
            <p:cNvSpPr>
              <a:spLocks noChangeShapeType="1"/>
            </p:cNvSpPr>
            <p:nvPr/>
          </p:nvSpPr>
          <p:spPr bwMode="auto">
            <a:xfrm>
              <a:off x="288" y="1872"/>
              <a:ext cx="52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182562" tIns="46038" rIns="182562" bIns="46038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4370" name="Rectangle 18"/>
            <p:cNvSpPr>
              <a:spLocks noChangeArrowheads="1"/>
            </p:cNvSpPr>
            <p:nvPr/>
          </p:nvSpPr>
          <p:spPr bwMode="auto">
            <a:xfrm>
              <a:off x="816" y="1248"/>
              <a:ext cx="480" cy="624"/>
            </a:xfrm>
            <a:prstGeom prst="rect">
              <a:avLst/>
            </a:prstGeom>
            <a:solidFill>
              <a:srgbClr val="00008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2562" tIns="46038" rIns="182562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3200" b="1">
                  <a:solidFill>
                    <a:srgbClr val="FF9966"/>
                  </a:solidFill>
                  <a:latin typeface="Courier New" charset="0"/>
                </a:rPr>
                <a:t>b</a:t>
              </a:r>
            </a:p>
          </p:txBody>
        </p:sp>
      </p:grpSp>
      <p:grpSp>
        <p:nvGrpSpPr>
          <p:cNvPr id="484371" name="Group 19"/>
          <p:cNvGrpSpPr>
            <a:grpSpLocks/>
          </p:cNvGrpSpPr>
          <p:nvPr/>
        </p:nvGrpSpPr>
        <p:grpSpPr bwMode="auto">
          <a:xfrm>
            <a:off x="3352800" y="2895600"/>
            <a:ext cx="1219200" cy="2590800"/>
            <a:chOff x="1632" y="1680"/>
            <a:chExt cx="768" cy="1632"/>
          </a:xfrm>
        </p:grpSpPr>
        <p:sp>
          <p:nvSpPr>
            <p:cNvPr id="484372" name="Text Box 20"/>
            <p:cNvSpPr txBox="1">
              <a:spLocks noChangeArrowheads="1"/>
            </p:cNvSpPr>
            <p:nvPr/>
          </p:nvSpPr>
          <p:spPr bwMode="auto">
            <a:xfrm>
              <a:off x="1757" y="2880"/>
              <a:ext cx="499" cy="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182562" tIns="46038" rIns="182562" bIns="46038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accent2"/>
                </a:buClr>
                <a:buSzPct val="60000"/>
                <a:buFont typeface="Monotype Sorts" charset="2"/>
                <a:buNone/>
              </a:pPr>
              <a:r>
                <a:rPr kumimoji="1" lang="en-US" sz="2800" b="1">
                  <a:latin typeface="Times New Roman" charset="0"/>
                </a:rPr>
                <a:t>S1</a:t>
              </a:r>
            </a:p>
          </p:txBody>
        </p:sp>
        <p:grpSp>
          <p:nvGrpSpPr>
            <p:cNvPr id="484373" name="Group 21"/>
            <p:cNvGrpSpPr>
              <a:grpSpLocks/>
            </p:cNvGrpSpPr>
            <p:nvPr/>
          </p:nvGrpSpPr>
          <p:grpSpPr bwMode="auto">
            <a:xfrm>
              <a:off x="1632" y="1680"/>
              <a:ext cx="768" cy="1632"/>
              <a:chOff x="1152" y="1680"/>
              <a:chExt cx="768" cy="1632"/>
            </a:xfrm>
          </p:grpSpPr>
          <p:sp>
            <p:nvSpPr>
              <p:cNvPr id="484374" name="Rectangle 22"/>
              <p:cNvSpPr>
                <a:spLocks noChangeArrowheads="1"/>
              </p:cNvSpPr>
              <p:nvPr/>
            </p:nvSpPr>
            <p:spPr bwMode="auto">
              <a:xfrm>
                <a:off x="1152" y="2736"/>
                <a:ext cx="768" cy="5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182562" tIns="46038" rIns="182562" bIns="46038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484375" name="Group 23"/>
              <p:cNvGrpSpPr>
                <a:grpSpLocks/>
              </p:cNvGrpSpPr>
              <p:nvPr/>
            </p:nvGrpSpPr>
            <p:grpSpPr bwMode="auto">
              <a:xfrm>
                <a:off x="1200" y="1680"/>
                <a:ext cx="666" cy="1056"/>
                <a:chOff x="2208" y="1728"/>
                <a:chExt cx="666" cy="1056"/>
              </a:xfrm>
            </p:grpSpPr>
            <p:sp>
              <p:nvSpPr>
                <p:cNvPr id="484376" name="Line 24"/>
                <p:cNvSpPr>
                  <a:spLocks noChangeShapeType="1"/>
                </p:cNvSpPr>
                <p:nvPr/>
              </p:nvSpPr>
              <p:spPr bwMode="auto">
                <a:xfrm>
                  <a:off x="2544" y="2256"/>
                  <a:ext cx="0" cy="528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lIns="182562" tIns="46038" rIns="182562" bIns="46038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84377" name="AutoShape 25"/>
                <p:cNvSpPr>
                  <a:spLocks noChangeArrowheads="1"/>
                </p:cNvSpPr>
                <p:nvPr/>
              </p:nvSpPr>
              <p:spPr bwMode="auto">
                <a:xfrm>
                  <a:off x="2208" y="1728"/>
                  <a:ext cx="666" cy="528"/>
                </a:xfrm>
                <a:prstGeom prst="triangle">
                  <a:avLst>
                    <a:gd name="adj" fmla="val 50000"/>
                  </a:avLst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lIns="182562" tIns="46038" rIns="182562" bIns="46038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484378" name="Text Box 26"/>
          <p:cNvSpPr txBox="1">
            <a:spLocks noChangeArrowheads="1"/>
          </p:cNvSpPr>
          <p:nvPr/>
        </p:nvSpPr>
        <p:spPr bwMode="auto">
          <a:xfrm>
            <a:off x="4953000" y="3962400"/>
            <a:ext cx="3962400" cy="1411288"/>
          </a:xfrm>
          <a:prstGeom prst="rect">
            <a:avLst/>
          </a:prstGeom>
          <a:solidFill>
            <a:schemeClr val="tx2"/>
          </a:solidFill>
          <a:ln w="38100">
            <a:solidFill>
              <a:srgbClr val="CC6600"/>
            </a:solidFill>
            <a:miter lim="800000"/>
            <a:headEnd/>
            <a:tailEnd/>
          </a:ln>
          <a:effectLst/>
        </p:spPr>
        <p:txBody>
          <a:bodyPr lIns="182562" tIns="46038" rIns="182562" bIns="46038">
            <a:prstTxWarp prst="textNoShape">
              <a:avLst/>
            </a:prstTxWarp>
            <a:spAutoFit/>
          </a:bodyPr>
          <a:lstStyle/>
          <a:p>
            <a:r>
              <a:rPr lang="en-US" sz="2800" b="1">
                <a:solidFill>
                  <a:srgbClr val="CC6600"/>
                </a:solidFill>
                <a:latin typeface="Courier New" charset="0"/>
              </a:rPr>
              <a:t>TM Program:</a:t>
            </a:r>
          </a:p>
          <a:p>
            <a:r>
              <a:rPr lang="en-US" sz="2800" b="1">
                <a:solidFill>
                  <a:srgbClr val="CC6600"/>
                </a:solidFill>
                <a:latin typeface="Courier New" charset="0"/>
              </a:rPr>
              <a:t>(S1,0,1,S1,R)</a:t>
            </a:r>
            <a:endParaRPr lang="en-US" sz="2800" b="1">
              <a:solidFill>
                <a:srgbClr val="FF3300"/>
              </a:solidFill>
              <a:latin typeface="Courier New" charset="0"/>
            </a:endParaRPr>
          </a:p>
          <a:p>
            <a:r>
              <a:rPr lang="en-US" sz="2800" b="1">
                <a:solidFill>
                  <a:srgbClr val="CC6600"/>
                </a:solidFill>
                <a:latin typeface="Courier New" charset="0"/>
              </a:rPr>
              <a:t>(</a:t>
            </a:r>
            <a:r>
              <a:rPr lang="en-US" sz="2800" b="1">
                <a:solidFill>
                  <a:srgbClr val="FF3300"/>
                </a:solidFill>
                <a:latin typeface="Courier New" charset="0"/>
              </a:rPr>
              <a:t>S1</a:t>
            </a:r>
            <a:r>
              <a:rPr lang="en-US" sz="2800" b="1">
                <a:solidFill>
                  <a:srgbClr val="CC6600"/>
                </a:solidFill>
                <a:latin typeface="Courier New" charset="0"/>
              </a:rPr>
              <a:t>,</a:t>
            </a:r>
            <a:r>
              <a:rPr lang="en-US" sz="2800" b="1">
                <a:solidFill>
                  <a:srgbClr val="FF3300"/>
                </a:solidFill>
                <a:latin typeface="Courier New" charset="0"/>
              </a:rPr>
              <a:t>1</a:t>
            </a:r>
            <a:r>
              <a:rPr lang="en-US" sz="2800" b="1">
                <a:solidFill>
                  <a:srgbClr val="CC6600"/>
                </a:solidFill>
                <a:latin typeface="Courier New" charset="0"/>
              </a:rPr>
              <a:t>,0,S1,R)</a:t>
            </a:r>
            <a:r>
              <a:rPr lang="en-US" sz="2800">
                <a:latin typeface="Courier New" charset="0"/>
              </a:rPr>
              <a:t> </a:t>
            </a:r>
            <a:r>
              <a:rPr lang="en-US" sz="2800" b="1">
                <a:solidFill>
                  <a:srgbClr val="FF3300"/>
                </a:solidFill>
                <a:latin typeface="Courier New" charset="0"/>
                <a:sym typeface="Wingdings" charset="2"/>
              </a:rPr>
              <a:t>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843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843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437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522A4-765F-1E43-A586-789802E4B6C5}" type="slidenum">
              <a:rPr lang="en-US"/>
              <a:pPr/>
              <a:t>15</a:t>
            </a:fld>
            <a:endParaRPr lang="en-US"/>
          </a:p>
        </p:txBody>
      </p:sp>
      <p:sp>
        <p:nvSpPr>
          <p:cNvPr id="486402" name="Rectangle 2"/>
          <p:cNvSpPr>
            <a:spLocks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 anchorCtr="0"/>
          <a:lstStyle/>
          <a:p>
            <a:r>
              <a:rPr lang="en-GB">
                <a:solidFill>
                  <a:srgbClr val="FF9966"/>
                </a:solidFill>
              </a:rPr>
              <a:t>TM (Bit Inverter program) - 4</a:t>
            </a:r>
            <a:endParaRPr lang="en-US">
              <a:solidFill>
                <a:srgbClr val="FF9966"/>
              </a:solidFill>
            </a:endParaRPr>
          </a:p>
        </p:txBody>
      </p:sp>
      <p:sp>
        <p:nvSpPr>
          <p:cNvPr id="4864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4213" y="1752600"/>
            <a:ext cx="7772400" cy="4341813"/>
          </a:xfrm>
        </p:spPr>
        <p:txBody>
          <a:bodyPr/>
          <a:lstStyle/>
          <a:p>
            <a:pPr>
              <a:lnSpc>
                <a:spcPct val="110000"/>
              </a:lnSpc>
              <a:buClr>
                <a:schemeClr val="tx1"/>
              </a:buClr>
              <a:buFont typeface="Wingdings" charset="2"/>
              <a:buNone/>
            </a:pPr>
            <a:endParaRPr lang="en-GB"/>
          </a:p>
          <a:p>
            <a:pPr>
              <a:lnSpc>
                <a:spcPct val="110000"/>
              </a:lnSpc>
              <a:buClr>
                <a:schemeClr val="tx1"/>
              </a:buClr>
              <a:buFont typeface="Wingdings" charset="2"/>
              <a:buNone/>
            </a:pPr>
            <a:r>
              <a:rPr lang="en-GB"/>
              <a:t> </a:t>
            </a:r>
          </a:p>
        </p:txBody>
      </p:sp>
      <p:grpSp>
        <p:nvGrpSpPr>
          <p:cNvPr id="486404" name="Group 4"/>
          <p:cNvGrpSpPr>
            <a:grpSpLocks/>
          </p:cNvGrpSpPr>
          <p:nvPr/>
        </p:nvGrpSpPr>
        <p:grpSpPr bwMode="auto">
          <a:xfrm>
            <a:off x="457200" y="1905000"/>
            <a:ext cx="7772400" cy="990600"/>
            <a:chOff x="288" y="1248"/>
            <a:chExt cx="4896" cy="624"/>
          </a:xfrm>
        </p:grpSpPr>
        <p:sp>
          <p:nvSpPr>
            <p:cNvPr id="486405" name="Rectangle 5"/>
            <p:cNvSpPr>
              <a:spLocks noChangeArrowheads="1"/>
            </p:cNvSpPr>
            <p:nvPr/>
          </p:nvSpPr>
          <p:spPr bwMode="auto">
            <a:xfrm>
              <a:off x="4656" y="1248"/>
              <a:ext cx="480" cy="624"/>
            </a:xfrm>
            <a:prstGeom prst="rect">
              <a:avLst/>
            </a:prstGeom>
            <a:solidFill>
              <a:srgbClr val="000080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lIns="182562" tIns="46038" rIns="182562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3200" b="1">
                  <a:solidFill>
                    <a:srgbClr val="FF9966"/>
                  </a:solidFill>
                  <a:latin typeface="Courier New" charset="0"/>
                </a:rPr>
                <a:t>…</a:t>
              </a:r>
            </a:p>
          </p:txBody>
        </p:sp>
        <p:sp>
          <p:nvSpPr>
            <p:cNvPr id="486406" name="Rectangle 6"/>
            <p:cNvSpPr>
              <a:spLocks noChangeArrowheads="1"/>
            </p:cNvSpPr>
            <p:nvPr/>
          </p:nvSpPr>
          <p:spPr bwMode="auto">
            <a:xfrm>
              <a:off x="1296" y="1248"/>
              <a:ext cx="480" cy="624"/>
            </a:xfrm>
            <a:prstGeom prst="rect">
              <a:avLst/>
            </a:prstGeom>
            <a:solidFill>
              <a:srgbClr val="00008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2562" tIns="46038" rIns="182562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3200" b="1">
                  <a:solidFill>
                    <a:srgbClr val="99FF33"/>
                  </a:solidFill>
                  <a:latin typeface="Courier New" charset="0"/>
                </a:rPr>
                <a:t>1</a:t>
              </a:r>
            </a:p>
          </p:txBody>
        </p:sp>
        <p:sp>
          <p:nvSpPr>
            <p:cNvPr id="486407" name="Rectangle 7"/>
            <p:cNvSpPr>
              <a:spLocks noChangeArrowheads="1"/>
            </p:cNvSpPr>
            <p:nvPr/>
          </p:nvSpPr>
          <p:spPr bwMode="auto">
            <a:xfrm>
              <a:off x="1776" y="1248"/>
              <a:ext cx="480" cy="624"/>
            </a:xfrm>
            <a:prstGeom prst="rect">
              <a:avLst/>
            </a:prstGeom>
            <a:solidFill>
              <a:srgbClr val="00008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2562" tIns="46038" rIns="182562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3200" b="1">
                  <a:solidFill>
                    <a:srgbClr val="99FF33"/>
                  </a:solidFill>
                  <a:latin typeface="Courier New" charset="0"/>
                </a:rPr>
                <a:t>1</a:t>
              </a:r>
            </a:p>
          </p:txBody>
        </p:sp>
        <p:sp>
          <p:nvSpPr>
            <p:cNvPr id="486408" name="Rectangle 8"/>
            <p:cNvSpPr>
              <a:spLocks noChangeArrowheads="1"/>
            </p:cNvSpPr>
            <p:nvPr/>
          </p:nvSpPr>
          <p:spPr bwMode="auto">
            <a:xfrm>
              <a:off x="2736" y="1248"/>
              <a:ext cx="480" cy="624"/>
            </a:xfrm>
            <a:prstGeom prst="rect">
              <a:avLst/>
            </a:prstGeom>
            <a:solidFill>
              <a:srgbClr val="00008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2562" tIns="46038" rIns="182562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3200" b="1">
                  <a:latin typeface="Courier New" charset="0"/>
                </a:rPr>
                <a:t>0</a:t>
              </a:r>
            </a:p>
          </p:txBody>
        </p:sp>
        <p:sp>
          <p:nvSpPr>
            <p:cNvPr id="486409" name="Rectangle 9"/>
            <p:cNvSpPr>
              <a:spLocks noChangeArrowheads="1"/>
            </p:cNvSpPr>
            <p:nvPr/>
          </p:nvSpPr>
          <p:spPr bwMode="auto">
            <a:xfrm>
              <a:off x="3696" y="1248"/>
              <a:ext cx="480" cy="624"/>
            </a:xfrm>
            <a:prstGeom prst="rect">
              <a:avLst/>
            </a:prstGeom>
            <a:solidFill>
              <a:srgbClr val="00008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2562" tIns="46038" rIns="182562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3200" b="1">
                  <a:solidFill>
                    <a:srgbClr val="FF9966"/>
                  </a:solidFill>
                  <a:latin typeface="Courier New" charset="0"/>
                </a:rPr>
                <a:t>$</a:t>
              </a:r>
            </a:p>
          </p:txBody>
        </p:sp>
        <p:sp>
          <p:nvSpPr>
            <p:cNvPr id="486410" name="Rectangle 10"/>
            <p:cNvSpPr>
              <a:spLocks noChangeArrowheads="1"/>
            </p:cNvSpPr>
            <p:nvPr/>
          </p:nvSpPr>
          <p:spPr bwMode="auto">
            <a:xfrm>
              <a:off x="2256" y="1248"/>
              <a:ext cx="480" cy="624"/>
            </a:xfrm>
            <a:prstGeom prst="rect">
              <a:avLst/>
            </a:prstGeom>
            <a:solidFill>
              <a:srgbClr val="00008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2562" tIns="46038" rIns="182562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3200" b="1">
                  <a:solidFill>
                    <a:srgbClr val="99FF33"/>
                  </a:solidFill>
                  <a:latin typeface="Courier New" charset="0"/>
                </a:rPr>
                <a:t>0</a:t>
              </a:r>
            </a:p>
          </p:txBody>
        </p:sp>
        <p:sp>
          <p:nvSpPr>
            <p:cNvPr id="486411" name="Rectangle 11"/>
            <p:cNvSpPr>
              <a:spLocks noChangeArrowheads="1"/>
            </p:cNvSpPr>
            <p:nvPr/>
          </p:nvSpPr>
          <p:spPr bwMode="auto">
            <a:xfrm>
              <a:off x="3216" y="1248"/>
              <a:ext cx="480" cy="624"/>
            </a:xfrm>
            <a:prstGeom prst="rect">
              <a:avLst/>
            </a:prstGeom>
            <a:solidFill>
              <a:srgbClr val="00008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2562" tIns="46038" rIns="182562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3200" b="1">
                  <a:solidFill>
                    <a:srgbClr val="FF9966"/>
                  </a:solidFill>
                  <a:latin typeface="Courier New" charset="0"/>
                </a:rPr>
                <a:t>1</a:t>
              </a:r>
            </a:p>
          </p:txBody>
        </p:sp>
        <p:sp>
          <p:nvSpPr>
            <p:cNvPr id="486412" name="Rectangle 12"/>
            <p:cNvSpPr>
              <a:spLocks noChangeArrowheads="1"/>
            </p:cNvSpPr>
            <p:nvPr/>
          </p:nvSpPr>
          <p:spPr bwMode="auto">
            <a:xfrm>
              <a:off x="4176" y="1248"/>
              <a:ext cx="480" cy="624"/>
            </a:xfrm>
            <a:prstGeom prst="rect">
              <a:avLst/>
            </a:prstGeom>
            <a:solidFill>
              <a:srgbClr val="00008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2562" tIns="46038" rIns="182562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3200" b="1">
                  <a:solidFill>
                    <a:srgbClr val="FF9966"/>
                  </a:solidFill>
                  <a:latin typeface="Courier New" charset="0"/>
                </a:rPr>
                <a:t>b</a:t>
              </a:r>
            </a:p>
          </p:txBody>
        </p:sp>
        <p:sp>
          <p:nvSpPr>
            <p:cNvPr id="486413" name="Line 13"/>
            <p:cNvSpPr>
              <a:spLocks noChangeShapeType="1"/>
            </p:cNvSpPr>
            <p:nvPr/>
          </p:nvSpPr>
          <p:spPr bwMode="auto">
            <a:xfrm>
              <a:off x="4656" y="1248"/>
              <a:ext cx="52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182562" tIns="46038" rIns="182562" bIns="46038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6414" name="Line 14"/>
            <p:cNvSpPr>
              <a:spLocks noChangeShapeType="1"/>
            </p:cNvSpPr>
            <p:nvPr/>
          </p:nvSpPr>
          <p:spPr bwMode="auto">
            <a:xfrm>
              <a:off x="4656" y="1872"/>
              <a:ext cx="52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182562" tIns="46038" rIns="182562" bIns="46038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6415" name="Rectangle 15"/>
            <p:cNvSpPr>
              <a:spLocks noChangeArrowheads="1"/>
            </p:cNvSpPr>
            <p:nvPr/>
          </p:nvSpPr>
          <p:spPr bwMode="auto">
            <a:xfrm>
              <a:off x="336" y="1248"/>
              <a:ext cx="480" cy="624"/>
            </a:xfrm>
            <a:prstGeom prst="rect">
              <a:avLst/>
            </a:prstGeom>
            <a:solidFill>
              <a:srgbClr val="000080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lIns="182562" tIns="46038" rIns="182562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3200" b="1">
                  <a:solidFill>
                    <a:srgbClr val="FF9966"/>
                  </a:solidFill>
                  <a:latin typeface="Courier New" charset="0"/>
                </a:rPr>
                <a:t>…</a:t>
              </a:r>
            </a:p>
          </p:txBody>
        </p:sp>
        <p:sp>
          <p:nvSpPr>
            <p:cNvPr id="486416" name="Line 16"/>
            <p:cNvSpPr>
              <a:spLocks noChangeShapeType="1"/>
            </p:cNvSpPr>
            <p:nvPr/>
          </p:nvSpPr>
          <p:spPr bwMode="auto">
            <a:xfrm>
              <a:off x="288" y="1248"/>
              <a:ext cx="52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182562" tIns="46038" rIns="182562" bIns="46038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6417" name="Line 17"/>
            <p:cNvSpPr>
              <a:spLocks noChangeShapeType="1"/>
            </p:cNvSpPr>
            <p:nvPr/>
          </p:nvSpPr>
          <p:spPr bwMode="auto">
            <a:xfrm>
              <a:off x="288" y="1872"/>
              <a:ext cx="52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182562" tIns="46038" rIns="182562" bIns="46038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6418" name="Rectangle 18"/>
            <p:cNvSpPr>
              <a:spLocks noChangeArrowheads="1"/>
            </p:cNvSpPr>
            <p:nvPr/>
          </p:nvSpPr>
          <p:spPr bwMode="auto">
            <a:xfrm>
              <a:off x="816" y="1248"/>
              <a:ext cx="480" cy="624"/>
            </a:xfrm>
            <a:prstGeom prst="rect">
              <a:avLst/>
            </a:prstGeom>
            <a:solidFill>
              <a:srgbClr val="00008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2562" tIns="46038" rIns="182562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3200" b="1">
                  <a:solidFill>
                    <a:srgbClr val="FF9966"/>
                  </a:solidFill>
                  <a:latin typeface="Courier New" charset="0"/>
                </a:rPr>
                <a:t>b</a:t>
              </a:r>
            </a:p>
          </p:txBody>
        </p:sp>
      </p:grpSp>
      <p:grpSp>
        <p:nvGrpSpPr>
          <p:cNvPr id="486419" name="Group 19"/>
          <p:cNvGrpSpPr>
            <a:grpSpLocks/>
          </p:cNvGrpSpPr>
          <p:nvPr/>
        </p:nvGrpSpPr>
        <p:grpSpPr bwMode="auto">
          <a:xfrm>
            <a:off x="4114800" y="2895600"/>
            <a:ext cx="1219200" cy="2590800"/>
            <a:chOff x="1632" y="1680"/>
            <a:chExt cx="768" cy="1632"/>
          </a:xfrm>
        </p:grpSpPr>
        <p:sp>
          <p:nvSpPr>
            <p:cNvPr id="486420" name="Text Box 20"/>
            <p:cNvSpPr txBox="1">
              <a:spLocks noChangeArrowheads="1"/>
            </p:cNvSpPr>
            <p:nvPr/>
          </p:nvSpPr>
          <p:spPr bwMode="auto">
            <a:xfrm>
              <a:off x="1757" y="2880"/>
              <a:ext cx="499" cy="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182562" tIns="46038" rIns="182562" bIns="46038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accent2"/>
                </a:buClr>
                <a:buSzPct val="60000"/>
                <a:buFont typeface="Monotype Sorts" charset="2"/>
                <a:buNone/>
              </a:pPr>
              <a:r>
                <a:rPr kumimoji="1" lang="en-US" sz="2800" b="1">
                  <a:latin typeface="Times New Roman" charset="0"/>
                </a:rPr>
                <a:t>S1</a:t>
              </a:r>
            </a:p>
          </p:txBody>
        </p:sp>
        <p:grpSp>
          <p:nvGrpSpPr>
            <p:cNvPr id="486421" name="Group 21"/>
            <p:cNvGrpSpPr>
              <a:grpSpLocks/>
            </p:cNvGrpSpPr>
            <p:nvPr/>
          </p:nvGrpSpPr>
          <p:grpSpPr bwMode="auto">
            <a:xfrm>
              <a:off x="1632" y="1680"/>
              <a:ext cx="768" cy="1632"/>
              <a:chOff x="1152" y="1680"/>
              <a:chExt cx="768" cy="1632"/>
            </a:xfrm>
          </p:grpSpPr>
          <p:sp>
            <p:nvSpPr>
              <p:cNvPr id="486422" name="Rectangle 22"/>
              <p:cNvSpPr>
                <a:spLocks noChangeArrowheads="1"/>
              </p:cNvSpPr>
              <p:nvPr/>
            </p:nvSpPr>
            <p:spPr bwMode="auto">
              <a:xfrm>
                <a:off x="1152" y="2736"/>
                <a:ext cx="768" cy="5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182562" tIns="46038" rIns="182562" bIns="46038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486423" name="Group 23"/>
              <p:cNvGrpSpPr>
                <a:grpSpLocks/>
              </p:cNvGrpSpPr>
              <p:nvPr/>
            </p:nvGrpSpPr>
            <p:grpSpPr bwMode="auto">
              <a:xfrm>
                <a:off x="1200" y="1680"/>
                <a:ext cx="666" cy="1056"/>
                <a:chOff x="2208" y="1728"/>
                <a:chExt cx="666" cy="1056"/>
              </a:xfrm>
            </p:grpSpPr>
            <p:sp>
              <p:nvSpPr>
                <p:cNvPr id="486424" name="Line 24"/>
                <p:cNvSpPr>
                  <a:spLocks noChangeShapeType="1"/>
                </p:cNvSpPr>
                <p:nvPr/>
              </p:nvSpPr>
              <p:spPr bwMode="auto">
                <a:xfrm>
                  <a:off x="2544" y="2256"/>
                  <a:ext cx="0" cy="528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lIns="182562" tIns="46038" rIns="182562" bIns="46038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86425" name="AutoShape 25"/>
                <p:cNvSpPr>
                  <a:spLocks noChangeArrowheads="1"/>
                </p:cNvSpPr>
                <p:nvPr/>
              </p:nvSpPr>
              <p:spPr bwMode="auto">
                <a:xfrm>
                  <a:off x="2208" y="1728"/>
                  <a:ext cx="666" cy="528"/>
                </a:xfrm>
                <a:prstGeom prst="triangle">
                  <a:avLst>
                    <a:gd name="adj" fmla="val 50000"/>
                  </a:avLst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lIns="182562" tIns="46038" rIns="182562" bIns="46038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486426" name="Text Box 26"/>
          <p:cNvSpPr txBox="1">
            <a:spLocks noChangeArrowheads="1"/>
          </p:cNvSpPr>
          <p:nvPr/>
        </p:nvSpPr>
        <p:spPr bwMode="auto">
          <a:xfrm>
            <a:off x="228600" y="4837113"/>
            <a:ext cx="3733800" cy="1411287"/>
          </a:xfrm>
          <a:prstGeom prst="rect">
            <a:avLst/>
          </a:prstGeom>
          <a:solidFill>
            <a:schemeClr val="tx2"/>
          </a:solidFill>
          <a:ln w="38100">
            <a:solidFill>
              <a:srgbClr val="CC6600"/>
            </a:solidFill>
            <a:miter lim="800000"/>
            <a:headEnd/>
            <a:tailEnd/>
          </a:ln>
          <a:effectLst/>
        </p:spPr>
        <p:txBody>
          <a:bodyPr lIns="182562" tIns="46038" rIns="182562" bIns="46038">
            <a:prstTxWarp prst="textNoShape">
              <a:avLst/>
            </a:prstTxWarp>
            <a:spAutoFit/>
          </a:bodyPr>
          <a:lstStyle/>
          <a:p>
            <a:r>
              <a:rPr lang="en-US" sz="2800" b="1">
                <a:solidFill>
                  <a:srgbClr val="CC6600"/>
                </a:solidFill>
                <a:latin typeface="Courier New" charset="0"/>
              </a:rPr>
              <a:t>TM Program:</a:t>
            </a:r>
          </a:p>
          <a:p>
            <a:r>
              <a:rPr lang="en-US" sz="2800" b="1">
                <a:solidFill>
                  <a:srgbClr val="CC6600"/>
                </a:solidFill>
                <a:latin typeface="Courier New" charset="0"/>
              </a:rPr>
              <a:t>(</a:t>
            </a:r>
            <a:r>
              <a:rPr lang="en-US" sz="2800" b="1">
                <a:solidFill>
                  <a:srgbClr val="FF3300"/>
                </a:solidFill>
                <a:latin typeface="Courier New" charset="0"/>
              </a:rPr>
              <a:t>S1</a:t>
            </a:r>
            <a:r>
              <a:rPr lang="en-US" sz="2800" b="1">
                <a:solidFill>
                  <a:srgbClr val="CC6600"/>
                </a:solidFill>
                <a:latin typeface="Courier New" charset="0"/>
              </a:rPr>
              <a:t>,</a:t>
            </a:r>
            <a:r>
              <a:rPr lang="en-US" sz="2800" b="1">
                <a:solidFill>
                  <a:srgbClr val="FF3300"/>
                </a:solidFill>
                <a:latin typeface="Courier New" charset="0"/>
              </a:rPr>
              <a:t>0</a:t>
            </a:r>
            <a:r>
              <a:rPr lang="en-US" sz="2800" b="1">
                <a:solidFill>
                  <a:srgbClr val="CC6600"/>
                </a:solidFill>
                <a:latin typeface="Courier New" charset="0"/>
              </a:rPr>
              <a:t>,1,S1,R) </a:t>
            </a:r>
            <a:r>
              <a:rPr lang="en-US" sz="2800" b="1">
                <a:solidFill>
                  <a:srgbClr val="FF3300"/>
                </a:solidFill>
                <a:latin typeface="Courier New" charset="0"/>
                <a:sym typeface="Wingdings" charset="2"/>
              </a:rPr>
              <a:t></a:t>
            </a:r>
            <a:endParaRPr lang="en-US" sz="2800" b="1">
              <a:solidFill>
                <a:srgbClr val="FF3300"/>
              </a:solidFill>
              <a:latin typeface="Courier New" charset="0"/>
            </a:endParaRPr>
          </a:p>
          <a:p>
            <a:r>
              <a:rPr lang="en-US" sz="2800" b="1">
                <a:solidFill>
                  <a:srgbClr val="CC6600"/>
                </a:solidFill>
                <a:latin typeface="Courier New" charset="0"/>
              </a:rPr>
              <a:t>(S1,1,0,S1,R)  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864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864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642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E435B-E396-064A-8047-C49771B8D4F9}" type="slidenum">
              <a:rPr lang="en-US"/>
              <a:pPr/>
              <a:t>16</a:t>
            </a:fld>
            <a:endParaRPr lang="en-US"/>
          </a:p>
        </p:txBody>
      </p:sp>
      <p:sp>
        <p:nvSpPr>
          <p:cNvPr id="488450" name="Rectangle 2"/>
          <p:cNvSpPr>
            <a:spLocks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 anchorCtr="0"/>
          <a:lstStyle/>
          <a:p>
            <a:r>
              <a:rPr lang="en-GB">
                <a:solidFill>
                  <a:srgbClr val="FF9966"/>
                </a:solidFill>
              </a:rPr>
              <a:t>TM (Bit Inverter program) - 5</a:t>
            </a:r>
            <a:endParaRPr lang="en-US">
              <a:solidFill>
                <a:srgbClr val="FF9966"/>
              </a:solidFill>
            </a:endParaRPr>
          </a:p>
        </p:txBody>
      </p:sp>
      <p:sp>
        <p:nvSpPr>
          <p:cNvPr id="4884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4213" y="1752600"/>
            <a:ext cx="7772400" cy="4341813"/>
          </a:xfrm>
        </p:spPr>
        <p:txBody>
          <a:bodyPr/>
          <a:lstStyle/>
          <a:p>
            <a:pPr>
              <a:lnSpc>
                <a:spcPct val="110000"/>
              </a:lnSpc>
              <a:buClr>
                <a:schemeClr val="tx1"/>
              </a:buClr>
              <a:buFont typeface="Wingdings" charset="2"/>
              <a:buNone/>
            </a:pPr>
            <a:endParaRPr lang="en-GB"/>
          </a:p>
          <a:p>
            <a:pPr>
              <a:lnSpc>
                <a:spcPct val="110000"/>
              </a:lnSpc>
              <a:buClr>
                <a:schemeClr val="tx1"/>
              </a:buClr>
              <a:buFont typeface="Wingdings" charset="2"/>
              <a:buNone/>
            </a:pPr>
            <a:r>
              <a:rPr lang="en-GB"/>
              <a:t> </a:t>
            </a:r>
          </a:p>
        </p:txBody>
      </p:sp>
      <p:grpSp>
        <p:nvGrpSpPr>
          <p:cNvPr id="488452" name="Group 4"/>
          <p:cNvGrpSpPr>
            <a:grpSpLocks/>
          </p:cNvGrpSpPr>
          <p:nvPr/>
        </p:nvGrpSpPr>
        <p:grpSpPr bwMode="auto">
          <a:xfrm>
            <a:off x="457200" y="1905000"/>
            <a:ext cx="7772400" cy="990600"/>
            <a:chOff x="288" y="1248"/>
            <a:chExt cx="4896" cy="624"/>
          </a:xfrm>
        </p:grpSpPr>
        <p:sp>
          <p:nvSpPr>
            <p:cNvPr id="488453" name="Rectangle 5"/>
            <p:cNvSpPr>
              <a:spLocks noChangeArrowheads="1"/>
            </p:cNvSpPr>
            <p:nvPr/>
          </p:nvSpPr>
          <p:spPr bwMode="auto">
            <a:xfrm>
              <a:off x="4656" y="1248"/>
              <a:ext cx="480" cy="624"/>
            </a:xfrm>
            <a:prstGeom prst="rect">
              <a:avLst/>
            </a:prstGeom>
            <a:solidFill>
              <a:srgbClr val="000080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lIns="182562" tIns="46038" rIns="182562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3200" b="1">
                  <a:solidFill>
                    <a:srgbClr val="FF9966"/>
                  </a:solidFill>
                  <a:latin typeface="Courier New" charset="0"/>
                </a:rPr>
                <a:t>…</a:t>
              </a:r>
            </a:p>
          </p:txBody>
        </p:sp>
        <p:sp>
          <p:nvSpPr>
            <p:cNvPr id="488454" name="Rectangle 6"/>
            <p:cNvSpPr>
              <a:spLocks noChangeArrowheads="1"/>
            </p:cNvSpPr>
            <p:nvPr/>
          </p:nvSpPr>
          <p:spPr bwMode="auto">
            <a:xfrm>
              <a:off x="1296" y="1248"/>
              <a:ext cx="480" cy="624"/>
            </a:xfrm>
            <a:prstGeom prst="rect">
              <a:avLst/>
            </a:prstGeom>
            <a:solidFill>
              <a:srgbClr val="00008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2562" tIns="46038" rIns="182562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3200" b="1">
                  <a:solidFill>
                    <a:srgbClr val="99FF33"/>
                  </a:solidFill>
                  <a:latin typeface="Courier New" charset="0"/>
                </a:rPr>
                <a:t>1</a:t>
              </a:r>
            </a:p>
          </p:txBody>
        </p:sp>
        <p:sp>
          <p:nvSpPr>
            <p:cNvPr id="488455" name="Rectangle 7"/>
            <p:cNvSpPr>
              <a:spLocks noChangeArrowheads="1"/>
            </p:cNvSpPr>
            <p:nvPr/>
          </p:nvSpPr>
          <p:spPr bwMode="auto">
            <a:xfrm>
              <a:off x="1776" y="1248"/>
              <a:ext cx="480" cy="624"/>
            </a:xfrm>
            <a:prstGeom prst="rect">
              <a:avLst/>
            </a:prstGeom>
            <a:solidFill>
              <a:srgbClr val="00008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2562" tIns="46038" rIns="182562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3200" b="1">
                  <a:solidFill>
                    <a:srgbClr val="99FF33"/>
                  </a:solidFill>
                  <a:latin typeface="Courier New" charset="0"/>
                </a:rPr>
                <a:t>1</a:t>
              </a:r>
            </a:p>
          </p:txBody>
        </p:sp>
        <p:sp>
          <p:nvSpPr>
            <p:cNvPr id="488456" name="Rectangle 8"/>
            <p:cNvSpPr>
              <a:spLocks noChangeArrowheads="1"/>
            </p:cNvSpPr>
            <p:nvPr/>
          </p:nvSpPr>
          <p:spPr bwMode="auto">
            <a:xfrm>
              <a:off x="2736" y="1248"/>
              <a:ext cx="480" cy="624"/>
            </a:xfrm>
            <a:prstGeom prst="rect">
              <a:avLst/>
            </a:prstGeom>
            <a:solidFill>
              <a:srgbClr val="00008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2562" tIns="46038" rIns="182562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3200" b="1">
                  <a:solidFill>
                    <a:srgbClr val="99FF33"/>
                  </a:solidFill>
                  <a:latin typeface="Courier New" charset="0"/>
                </a:rPr>
                <a:t>1</a:t>
              </a:r>
            </a:p>
          </p:txBody>
        </p:sp>
        <p:sp>
          <p:nvSpPr>
            <p:cNvPr id="488457" name="Rectangle 9"/>
            <p:cNvSpPr>
              <a:spLocks noChangeArrowheads="1"/>
            </p:cNvSpPr>
            <p:nvPr/>
          </p:nvSpPr>
          <p:spPr bwMode="auto">
            <a:xfrm>
              <a:off x="3696" y="1248"/>
              <a:ext cx="480" cy="624"/>
            </a:xfrm>
            <a:prstGeom prst="rect">
              <a:avLst/>
            </a:prstGeom>
            <a:solidFill>
              <a:srgbClr val="00008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2562" tIns="46038" rIns="182562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3200" b="1">
                  <a:solidFill>
                    <a:srgbClr val="FF9966"/>
                  </a:solidFill>
                  <a:latin typeface="Courier New" charset="0"/>
                </a:rPr>
                <a:t>$</a:t>
              </a:r>
            </a:p>
          </p:txBody>
        </p:sp>
        <p:sp>
          <p:nvSpPr>
            <p:cNvPr id="488458" name="Rectangle 10"/>
            <p:cNvSpPr>
              <a:spLocks noChangeArrowheads="1"/>
            </p:cNvSpPr>
            <p:nvPr/>
          </p:nvSpPr>
          <p:spPr bwMode="auto">
            <a:xfrm>
              <a:off x="2256" y="1248"/>
              <a:ext cx="480" cy="624"/>
            </a:xfrm>
            <a:prstGeom prst="rect">
              <a:avLst/>
            </a:prstGeom>
            <a:solidFill>
              <a:srgbClr val="00008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2562" tIns="46038" rIns="182562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3200" b="1">
                  <a:solidFill>
                    <a:srgbClr val="99FF33"/>
                  </a:solidFill>
                  <a:latin typeface="Courier New" charset="0"/>
                </a:rPr>
                <a:t>0</a:t>
              </a:r>
            </a:p>
          </p:txBody>
        </p:sp>
        <p:sp>
          <p:nvSpPr>
            <p:cNvPr id="488459" name="Rectangle 11"/>
            <p:cNvSpPr>
              <a:spLocks noChangeArrowheads="1"/>
            </p:cNvSpPr>
            <p:nvPr/>
          </p:nvSpPr>
          <p:spPr bwMode="auto">
            <a:xfrm>
              <a:off x="3216" y="1248"/>
              <a:ext cx="480" cy="624"/>
            </a:xfrm>
            <a:prstGeom prst="rect">
              <a:avLst/>
            </a:prstGeom>
            <a:solidFill>
              <a:srgbClr val="00008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2562" tIns="46038" rIns="182562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3200" b="1">
                  <a:latin typeface="Courier New" charset="0"/>
                </a:rPr>
                <a:t>1</a:t>
              </a:r>
            </a:p>
          </p:txBody>
        </p:sp>
        <p:sp>
          <p:nvSpPr>
            <p:cNvPr id="488460" name="Rectangle 12"/>
            <p:cNvSpPr>
              <a:spLocks noChangeArrowheads="1"/>
            </p:cNvSpPr>
            <p:nvPr/>
          </p:nvSpPr>
          <p:spPr bwMode="auto">
            <a:xfrm>
              <a:off x="4176" y="1248"/>
              <a:ext cx="480" cy="624"/>
            </a:xfrm>
            <a:prstGeom prst="rect">
              <a:avLst/>
            </a:prstGeom>
            <a:solidFill>
              <a:srgbClr val="00008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2562" tIns="46038" rIns="182562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3200" b="1">
                  <a:solidFill>
                    <a:srgbClr val="FF9966"/>
                  </a:solidFill>
                  <a:latin typeface="Courier New" charset="0"/>
                </a:rPr>
                <a:t>b</a:t>
              </a:r>
            </a:p>
          </p:txBody>
        </p:sp>
        <p:sp>
          <p:nvSpPr>
            <p:cNvPr id="488461" name="Line 13"/>
            <p:cNvSpPr>
              <a:spLocks noChangeShapeType="1"/>
            </p:cNvSpPr>
            <p:nvPr/>
          </p:nvSpPr>
          <p:spPr bwMode="auto">
            <a:xfrm>
              <a:off x="4656" y="1248"/>
              <a:ext cx="52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182562" tIns="46038" rIns="182562" bIns="46038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8462" name="Line 14"/>
            <p:cNvSpPr>
              <a:spLocks noChangeShapeType="1"/>
            </p:cNvSpPr>
            <p:nvPr/>
          </p:nvSpPr>
          <p:spPr bwMode="auto">
            <a:xfrm>
              <a:off x="4656" y="1872"/>
              <a:ext cx="52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182562" tIns="46038" rIns="182562" bIns="46038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8463" name="Rectangle 15"/>
            <p:cNvSpPr>
              <a:spLocks noChangeArrowheads="1"/>
            </p:cNvSpPr>
            <p:nvPr/>
          </p:nvSpPr>
          <p:spPr bwMode="auto">
            <a:xfrm>
              <a:off x="336" y="1248"/>
              <a:ext cx="480" cy="624"/>
            </a:xfrm>
            <a:prstGeom prst="rect">
              <a:avLst/>
            </a:prstGeom>
            <a:solidFill>
              <a:srgbClr val="000080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lIns="182562" tIns="46038" rIns="182562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3200" b="1">
                  <a:solidFill>
                    <a:srgbClr val="FF9966"/>
                  </a:solidFill>
                  <a:latin typeface="Courier New" charset="0"/>
                </a:rPr>
                <a:t>…</a:t>
              </a:r>
            </a:p>
          </p:txBody>
        </p:sp>
        <p:sp>
          <p:nvSpPr>
            <p:cNvPr id="488464" name="Line 16"/>
            <p:cNvSpPr>
              <a:spLocks noChangeShapeType="1"/>
            </p:cNvSpPr>
            <p:nvPr/>
          </p:nvSpPr>
          <p:spPr bwMode="auto">
            <a:xfrm>
              <a:off x="288" y="1248"/>
              <a:ext cx="52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182562" tIns="46038" rIns="182562" bIns="46038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8465" name="Line 17"/>
            <p:cNvSpPr>
              <a:spLocks noChangeShapeType="1"/>
            </p:cNvSpPr>
            <p:nvPr/>
          </p:nvSpPr>
          <p:spPr bwMode="auto">
            <a:xfrm>
              <a:off x="288" y="1872"/>
              <a:ext cx="52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182562" tIns="46038" rIns="182562" bIns="46038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8466" name="Rectangle 18"/>
            <p:cNvSpPr>
              <a:spLocks noChangeArrowheads="1"/>
            </p:cNvSpPr>
            <p:nvPr/>
          </p:nvSpPr>
          <p:spPr bwMode="auto">
            <a:xfrm>
              <a:off x="816" y="1248"/>
              <a:ext cx="480" cy="624"/>
            </a:xfrm>
            <a:prstGeom prst="rect">
              <a:avLst/>
            </a:prstGeom>
            <a:solidFill>
              <a:srgbClr val="00008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2562" tIns="46038" rIns="182562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3200" b="1">
                  <a:solidFill>
                    <a:srgbClr val="FF9966"/>
                  </a:solidFill>
                  <a:latin typeface="Courier New" charset="0"/>
                </a:rPr>
                <a:t>b</a:t>
              </a:r>
            </a:p>
          </p:txBody>
        </p:sp>
      </p:grpSp>
      <p:grpSp>
        <p:nvGrpSpPr>
          <p:cNvPr id="488467" name="Group 19"/>
          <p:cNvGrpSpPr>
            <a:grpSpLocks/>
          </p:cNvGrpSpPr>
          <p:nvPr/>
        </p:nvGrpSpPr>
        <p:grpSpPr bwMode="auto">
          <a:xfrm>
            <a:off x="4876800" y="2895600"/>
            <a:ext cx="1219200" cy="2590800"/>
            <a:chOff x="1632" y="1680"/>
            <a:chExt cx="768" cy="1632"/>
          </a:xfrm>
        </p:grpSpPr>
        <p:sp>
          <p:nvSpPr>
            <p:cNvPr id="488468" name="Text Box 20"/>
            <p:cNvSpPr txBox="1">
              <a:spLocks noChangeArrowheads="1"/>
            </p:cNvSpPr>
            <p:nvPr/>
          </p:nvSpPr>
          <p:spPr bwMode="auto">
            <a:xfrm>
              <a:off x="1757" y="2880"/>
              <a:ext cx="499" cy="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182562" tIns="46038" rIns="182562" bIns="46038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accent2"/>
                </a:buClr>
                <a:buSzPct val="60000"/>
                <a:buFont typeface="Monotype Sorts" charset="2"/>
                <a:buNone/>
              </a:pPr>
              <a:r>
                <a:rPr kumimoji="1" lang="en-US" sz="2800" b="1">
                  <a:latin typeface="Times New Roman" charset="0"/>
                </a:rPr>
                <a:t>S1</a:t>
              </a:r>
            </a:p>
          </p:txBody>
        </p:sp>
        <p:grpSp>
          <p:nvGrpSpPr>
            <p:cNvPr id="488469" name="Group 21"/>
            <p:cNvGrpSpPr>
              <a:grpSpLocks/>
            </p:cNvGrpSpPr>
            <p:nvPr/>
          </p:nvGrpSpPr>
          <p:grpSpPr bwMode="auto">
            <a:xfrm>
              <a:off x="1632" y="1680"/>
              <a:ext cx="768" cy="1632"/>
              <a:chOff x="1152" y="1680"/>
              <a:chExt cx="768" cy="1632"/>
            </a:xfrm>
          </p:grpSpPr>
          <p:sp>
            <p:nvSpPr>
              <p:cNvPr id="488470" name="Rectangle 22"/>
              <p:cNvSpPr>
                <a:spLocks noChangeArrowheads="1"/>
              </p:cNvSpPr>
              <p:nvPr/>
            </p:nvSpPr>
            <p:spPr bwMode="auto">
              <a:xfrm>
                <a:off x="1152" y="2736"/>
                <a:ext cx="768" cy="5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182562" tIns="46038" rIns="182562" bIns="46038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488471" name="Group 23"/>
              <p:cNvGrpSpPr>
                <a:grpSpLocks/>
              </p:cNvGrpSpPr>
              <p:nvPr/>
            </p:nvGrpSpPr>
            <p:grpSpPr bwMode="auto">
              <a:xfrm>
                <a:off x="1200" y="1680"/>
                <a:ext cx="666" cy="1056"/>
                <a:chOff x="2208" y="1728"/>
                <a:chExt cx="666" cy="1056"/>
              </a:xfrm>
            </p:grpSpPr>
            <p:sp>
              <p:nvSpPr>
                <p:cNvPr id="488472" name="Line 24"/>
                <p:cNvSpPr>
                  <a:spLocks noChangeShapeType="1"/>
                </p:cNvSpPr>
                <p:nvPr/>
              </p:nvSpPr>
              <p:spPr bwMode="auto">
                <a:xfrm>
                  <a:off x="2544" y="2256"/>
                  <a:ext cx="0" cy="528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lIns="182562" tIns="46038" rIns="182562" bIns="46038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88473" name="AutoShape 25"/>
                <p:cNvSpPr>
                  <a:spLocks noChangeArrowheads="1"/>
                </p:cNvSpPr>
                <p:nvPr/>
              </p:nvSpPr>
              <p:spPr bwMode="auto">
                <a:xfrm>
                  <a:off x="2208" y="1728"/>
                  <a:ext cx="666" cy="528"/>
                </a:xfrm>
                <a:prstGeom prst="triangle">
                  <a:avLst>
                    <a:gd name="adj" fmla="val 50000"/>
                  </a:avLst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lIns="182562" tIns="46038" rIns="182562" bIns="46038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488474" name="Text Box 26"/>
          <p:cNvSpPr txBox="1">
            <a:spLocks noChangeArrowheads="1"/>
          </p:cNvSpPr>
          <p:nvPr/>
        </p:nvSpPr>
        <p:spPr bwMode="auto">
          <a:xfrm>
            <a:off x="381000" y="4191000"/>
            <a:ext cx="3962400" cy="1411288"/>
          </a:xfrm>
          <a:prstGeom prst="rect">
            <a:avLst/>
          </a:prstGeom>
          <a:solidFill>
            <a:schemeClr val="tx2"/>
          </a:solidFill>
          <a:ln w="38100">
            <a:solidFill>
              <a:srgbClr val="CC6600"/>
            </a:solidFill>
            <a:miter lim="800000"/>
            <a:headEnd/>
            <a:tailEnd/>
          </a:ln>
          <a:effectLst/>
        </p:spPr>
        <p:txBody>
          <a:bodyPr lIns="182562" tIns="46038" rIns="182562" bIns="46038">
            <a:prstTxWarp prst="textNoShape">
              <a:avLst/>
            </a:prstTxWarp>
            <a:spAutoFit/>
          </a:bodyPr>
          <a:lstStyle/>
          <a:p>
            <a:r>
              <a:rPr lang="en-US" sz="2800" b="1">
                <a:solidFill>
                  <a:srgbClr val="CC6600"/>
                </a:solidFill>
                <a:latin typeface="Courier New" charset="0"/>
              </a:rPr>
              <a:t>TM Program:</a:t>
            </a:r>
          </a:p>
          <a:p>
            <a:r>
              <a:rPr lang="en-US" sz="2800" b="1">
                <a:solidFill>
                  <a:srgbClr val="CC6600"/>
                </a:solidFill>
                <a:latin typeface="Courier New" charset="0"/>
              </a:rPr>
              <a:t>(S1,0,1,S1,R)</a:t>
            </a:r>
            <a:endParaRPr lang="en-US" sz="2800" b="1">
              <a:solidFill>
                <a:srgbClr val="FF3300"/>
              </a:solidFill>
              <a:latin typeface="Courier New" charset="0"/>
            </a:endParaRPr>
          </a:p>
          <a:p>
            <a:r>
              <a:rPr lang="en-US" sz="2800" b="1">
                <a:solidFill>
                  <a:srgbClr val="CC6600"/>
                </a:solidFill>
                <a:latin typeface="Courier New" charset="0"/>
              </a:rPr>
              <a:t>(</a:t>
            </a:r>
            <a:r>
              <a:rPr lang="en-US" sz="2800" b="1">
                <a:solidFill>
                  <a:srgbClr val="FF3300"/>
                </a:solidFill>
                <a:latin typeface="Courier New" charset="0"/>
              </a:rPr>
              <a:t>S1</a:t>
            </a:r>
            <a:r>
              <a:rPr lang="en-US" sz="2800" b="1">
                <a:solidFill>
                  <a:srgbClr val="CC6600"/>
                </a:solidFill>
                <a:latin typeface="Courier New" charset="0"/>
              </a:rPr>
              <a:t>,</a:t>
            </a:r>
            <a:r>
              <a:rPr lang="en-US" sz="2800" b="1">
                <a:solidFill>
                  <a:srgbClr val="FF3300"/>
                </a:solidFill>
                <a:latin typeface="Courier New" charset="0"/>
              </a:rPr>
              <a:t>1</a:t>
            </a:r>
            <a:r>
              <a:rPr lang="en-US" sz="2800" b="1">
                <a:solidFill>
                  <a:srgbClr val="CC6600"/>
                </a:solidFill>
                <a:latin typeface="Courier New" charset="0"/>
              </a:rPr>
              <a:t>,0,S1,R)</a:t>
            </a:r>
            <a:r>
              <a:rPr lang="en-US" sz="2800">
                <a:latin typeface="Courier New" charset="0"/>
              </a:rPr>
              <a:t> </a:t>
            </a:r>
            <a:r>
              <a:rPr lang="en-US" sz="2800" b="1">
                <a:solidFill>
                  <a:srgbClr val="FF3300"/>
                </a:solidFill>
                <a:latin typeface="Courier New" charset="0"/>
                <a:sym typeface="Wingdings" charset="2"/>
              </a:rPr>
              <a:t>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8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884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884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847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961C4-583F-D74F-938E-59C27ADFA519}" type="slidenum">
              <a:rPr lang="en-US"/>
              <a:pPr/>
              <a:t>17</a:t>
            </a:fld>
            <a:endParaRPr lang="en-US"/>
          </a:p>
        </p:txBody>
      </p:sp>
      <p:sp>
        <p:nvSpPr>
          <p:cNvPr id="490498" name="Rectangle 2"/>
          <p:cNvSpPr>
            <a:spLocks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 anchorCtr="0"/>
          <a:lstStyle/>
          <a:p>
            <a:r>
              <a:rPr lang="en-GB">
                <a:solidFill>
                  <a:srgbClr val="FF9966"/>
                </a:solidFill>
              </a:rPr>
              <a:t>TM (Bit Inverter program) - 6</a:t>
            </a:r>
            <a:endParaRPr lang="en-US">
              <a:solidFill>
                <a:srgbClr val="FF9966"/>
              </a:solidFill>
            </a:endParaRPr>
          </a:p>
        </p:txBody>
      </p:sp>
      <p:sp>
        <p:nvSpPr>
          <p:cNvPr id="4904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4213" y="1752600"/>
            <a:ext cx="7772400" cy="4341813"/>
          </a:xfrm>
        </p:spPr>
        <p:txBody>
          <a:bodyPr/>
          <a:lstStyle/>
          <a:p>
            <a:pPr>
              <a:lnSpc>
                <a:spcPct val="110000"/>
              </a:lnSpc>
              <a:buClr>
                <a:schemeClr val="tx1"/>
              </a:buClr>
              <a:buFont typeface="Wingdings" charset="2"/>
              <a:buNone/>
            </a:pPr>
            <a:endParaRPr lang="en-GB"/>
          </a:p>
          <a:p>
            <a:pPr>
              <a:lnSpc>
                <a:spcPct val="110000"/>
              </a:lnSpc>
              <a:buClr>
                <a:schemeClr val="tx1"/>
              </a:buClr>
              <a:buFont typeface="Wingdings" charset="2"/>
              <a:buNone/>
            </a:pPr>
            <a:r>
              <a:rPr lang="en-GB"/>
              <a:t> </a:t>
            </a:r>
          </a:p>
        </p:txBody>
      </p:sp>
      <p:grpSp>
        <p:nvGrpSpPr>
          <p:cNvPr id="490500" name="Group 4"/>
          <p:cNvGrpSpPr>
            <a:grpSpLocks/>
          </p:cNvGrpSpPr>
          <p:nvPr/>
        </p:nvGrpSpPr>
        <p:grpSpPr bwMode="auto">
          <a:xfrm>
            <a:off x="457200" y="1905000"/>
            <a:ext cx="7772400" cy="990600"/>
            <a:chOff x="288" y="1248"/>
            <a:chExt cx="4896" cy="624"/>
          </a:xfrm>
        </p:grpSpPr>
        <p:sp>
          <p:nvSpPr>
            <p:cNvPr id="490501" name="Rectangle 5"/>
            <p:cNvSpPr>
              <a:spLocks noChangeArrowheads="1"/>
            </p:cNvSpPr>
            <p:nvPr/>
          </p:nvSpPr>
          <p:spPr bwMode="auto">
            <a:xfrm>
              <a:off x="4656" y="1248"/>
              <a:ext cx="480" cy="624"/>
            </a:xfrm>
            <a:prstGeom prst="rect">
              <a:avLst/>
            </a:prstGeom>
            <a:solidFill>
              <a:srgbClr val="000080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lIns="182562" tIns="46038" rIns="182562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3200" b="1">
                  <a:solidFill>
                    <a:srgbClr val="FF9966"/>
                  </a:solidFill>
                  <a:latin typeface="Courier New" charset="0"/>
                </a:rPr>
                <a:t>…</a:t>
              </a:r>
            </a:p>
          </p:txBody>
        </p:sp>
        <p:sp>
          <p:nvSpPr>
            <p:cNvPr id="490502" name="Rectangle 6"/>
            <p:cNvSpPr>
              <a:spLocks noChangeArrowheads="1"/>
            </p:cNvSpPr>
            <p:nvPr/>
          </p:nvSpPr>
          <p:spPr bwMode="auto">
            <a:xfrm>
              <a:off x="1296" y="1248"/>
              <a:ext cx="480" cy="624"/>
            </a:xfrm>
            <a:prstGeom prst="rect">
              <a:avLst/>
            </a:prstGeom>
            <a:solidFill>
              <a:srgbClr val="00008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2562" tIns="46038" rIns="182562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3200" b="1">
                  <a:solidFill>
                    <a:srgbClr val="99FF33"/>
                  </a:solidFill>
                  <a:latin typeface="Courier New" charset="0"/>
                </a:rPr>
                <a:t>1</a:t>
              </a:r>
            </a:p>
          </p:txBody>
        </p:sp>
        <p:sp>
          <p:nvSpPr>
            <p:cNvPr id="490503" name="Rectangle 7"/>
            <p:cNvSpPr>
              <a:spLocks noChangeArrowheads="1"/>
            </p:cNvSpPr>
            <p:nvPr/>
          </p:nvSpPr>
          <p:spPr bwMode="auto">
            <a:xfrm>
              <a:off x="1776" y="1248"/>
              <a:ext cx="480" cy="624"/>
            </a:xfrm>
            <a:prstGeom prst="rect">
              <a:avLst/>
            </a:prstGeom>
            <a:solidFill>
              <a:srgbClr val="00008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2562" tIns="46038" rIns="182562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3200" b="1">
                  <a:solidFill>
                    <a:srgbClr val="99FF33"/>
                  </a:solidFill>
                  <a:latin typeface="Courier New" charset="0"/>
                </a:rPr>
                <a:t>1</a:t>
              </a:r>
            </a:p>
          </p:txBody>
        </p:sp>
        <p:sp>
          <p:nvSpPr>
            <p:cNvPr id="490504" name="Rectangle 8"/>
            <p:cNvSpPr>
              <a:spLocks noChangeArrowheads="1"/>
            </p:cNvSpPr>
            <p:nvPr/>
          </p:nvSpPr>
          <p:spPr bwMode="auto">
            <a:xfrm>
              <a:off x="2736" y="1248"/>
              <a:ext cx="480" cy="624"/>
            </a:xfrm>
            <a:prstGeom prst="rect">
              <a:avLst/>
            </a:prstGeom>
            <a:solidFill>
              <a:srgbClr val="00008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2562" tIns="46038" rIns="182562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3200" b="1">
                  <a:solidFill>
                    <a:srgbClr val="99FF33"/>
                  </a:solidFill>
                  <a:latin typeface="Courier New" charset="0"/>
                </a:rPr>
                <a:t>1</a:t>
              </a:r>
            </a:p>
          </p:txBody>
        </p:sp>
        <p:sp>
          <p:nvSpPr>
            <p:cNvPr id="490505" name="Rectangle 9"/>
            <p:cNvSpPr>
              <a:spLocks noChangeArrowheads="1"/>
            </p:cNvSpPr>
            <p:nvPr/>
          </p:nvSpPr>
          <p:spPr bwMode="auto">
            <a:xfrm>
              <a:off x="3696" y="1248"/>
              <a:ext cx="480" cy="624"/>
            </a:xfrm>
            <a:prstGeom prst="rect">
              <a:avLst/>
            </a:prstGeom>
            <a:solidFill>
              <a:srgbClr val="00008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2562" tIns="46038" rIns="182562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3200" b="1">
                  <a:latin typeface="Courier New" charset="0"/>
                </a:rPr>
                <a:t>$</a:t>
              </a:r>
            </a:p>
          </p:txBody>
        </p:sp>
        <p:sp>
          <p:nvSpPr>
            <p:cNvPr id="490506" name="Rectangle 10"/>
            <p:cNvSpPr>
              <a:spLocks noChangeArrowheads="1"/>
            </p:cNvSpPr>
            <p:nvPr/>
          </p:nvSpPr>
          <p:spPr bwMode="auto">
            <a:xfrm>
              <a:off x="2256" y="1248"/>
              <a:ext cx="480" cy="624"/>
            </a:xfrm>
            <a:prstGeom prst="rect">
              <a:avLst/>
            </a:prstGeom>
            <a:solidFill>
              <a:srgbClr val="00008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2562" tIns="46038" rIns="182562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3200" b="1">
                  <a:solidFill>
                    <a:srgbClr val="99FF33"/>
                  </a:solidFill>
                  <a:latin typeface="Courier New" charset="0"/>
                </a:rPr>
                <a:t>0</a:t>
              </a:r>
            </a:p>
          </p:txBody>
        </p:sp>
        <p:sp>
          <p:nvSpPr>
            <p:cNvPr id="490507" name="Rectangle 11"/>
            <p:cNvSpPr>
              <a:spLocks noChangeArrowheads="1"/>
            </p:cNvSpPr>
            <p:nvPr/>
          </p:nvSpPr>
          <p:spPr bwMode="auto">
            <a:xfrm>
              <a:off x="3216" y="1248"/>
              <a:ext cx="480" cy="624"/>
            </a:xfrm>
            <a:prstGeom prst="rect">
              <a:avLst/>
            </a:prstGeom>
            <a:solidFill>
              <a:srgbClr val="00008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2562" tIns="46038" rIns="182562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3200" b="1">
                  <a:solidFill>
                    <a:srgbClr val="99FF33"/>
                  </a:solidFill>
                  <a:latin typeface="Courier New" charset="0"/>
                </a:rPr>
                <a:t>0</a:t>
              </a:r>
            </a:p>
          </p:txBody>
        </p:sp>
        <p:sp>
          <p:nvSpPr>
            <p:cNvPr id="490508" name="Rectangle 12"/>
            <p:cNvSpPr>
              <a:spLocks noChangeArrowheads="1"/>
            </p:cNvSpPr>
            <p:nvPr/>
          </p:nvSpPr>
          <p:spPr bwMode="auto">
            <a:xfrm>
              <a:off x="4176" y="1248"/>
              <a:ext cx="480" cy="624"/>
            </a:xfrm>
            <a:prstGeom prst="rect">
              <a:avLst/>
            </a:prstGeom>
            <a:solidFill>
              <a:srgbClr val="00008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2562" tIns="46038" rIns="182562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3200" b="1">
                  <a:solidFill>
                    <a:srgbClr val="FF9966"/>
                  </a:solidFill>
                  <a:latin typeface="Courier New" charset="0"/>
                </a:rPr>
                <a:t>b</a:t>
              </a:r>
            </a:p>
          </p:txBody>
        </p:sp>
        <p:sp>
          <p:nvSpPr>
            <p:cNvPr id="490509" name="Line 13"/>
            <p:cNvSpPr>
              <a:spLocks noChangeShapeType="1"/>
            </p:cNvSpPr>
            <p:nvPr/>
          </p:nvSpPr>
          <p:spPr bwMode="auto">
            <a:xfrm>
              <a:off x="4656" y="1248"/>
              <a:ext cx="52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182562" tIns="46038" rIns="182562" bIns="46038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0510" name="Line 14"/>
            <p:cNvSpPr>
              <a:spLocks noChangeShapeType="1"/>
            </p:cNvSpPr>
            <p:nvPr/>
          </p:nvSpPr>
          <p:spPr bwMode="auto">
            <a:xfrm>
              <a:off x="4656" y="1872"/>
              <a:ext cx="52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182562" tIns="46038" rIns="182562" bIns="46038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0511" name="Rectangle 15"/>
            <p:cNvSpPr>
              <a:spLocks noChangeArrowheads="1"/>
            </p:cNvSpPr>
            <p:nvPr/>
          </p:nvSpPr>
          <p:spPr bwMode="auto">
            <a:xfrm>
              <a:off x="336" y="1248"/>
              <a:ext cx="480" cy="624"/>
            </a:xfrm>
            <a:prstGeom prst="rect">
              <a:avLst/>
            </a:prstGeom>
            <a:solidFill>
              <a:srgbClr val="000080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lIns="182562" tIns="46038" rIns="182562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3200" b="1">
                  <a:solidFill>
                    <a:srgbClr val="FF9966"/>
                  </a:solidFill>
                  <a:latin typeface="Courier New" charset="0"/>
                </a:rPr>
                <a:t>…</a:t>
              </a:r>
            </a:p>
          </p:txBody>
        </p:sp>
        <p:sp>
          <p:nvSpPr>
            <p:cNvPr id="490512" name="Line 16"/>
            <p:cNvSpPr>
              <a:spLocks noChangeShapeType="1"/>
            </p:cNvSpPr>
            <p:nvPr/>
          </p:nvSpPr>
          <p:spPr bwMode="auto">
            <a:xfrm>
              <a:off x="288" y="1248"/>
              <a:ext cx="52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182562" tIns="46038" rIns="182562" bIns="46038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0513" name="Line 17"/>
            <p:cNvSpPr>
              <a:spLocks noChangeShapeType="1"/>
            </p:cNvSpPr>
            <p:nvPr/>
          </p:nvSpPr>
          <p:spPr bwMode="auto">
            <a:xfrm>
              <a:off x="288" y="1872"/>
              <a:ext cx="52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182562" tIns="46038" rIns="182562" bIns="46038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0514" name="Rectangle 18"/>
            <p:cNvSpPr>
              <a:spLocks noChangeArrowheads="1"/>
            </p:cNvSpPr>
            <p:nvPr/>
          </p:nvSpPr>
          <p:spPr bwMode="auto">
            <a:xfrm>
              <a:off x="816" y="1248"/>
              <a:ext cx="480" cy="624"/>
            </a:xfrm>
            <a:prstGeom prst="rect">
              <a:avLst/>
            </a:prstGeom>
            <a:solidFill>
              <a:srgbClr val="00008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2562" tIns="46038" rIns="182562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3200" b="1">
                  <a:solidFill>
                    <a:srgbClr val="FF9966"/>
                  </a:solidFill>
                  <a:latin typeface="Courier New" charset="0"/>
                </a:rPr>
                <a:t>b</a:t>
              </a:r>
            </a:p>
          </p:txBody>
        </p:sp>
      </p:grpSp>
      <p:grpSp>
        <p:nvGrpSpPr>
          <p:cNvPr id="490515" name="Group 19"/>
          <p:cNvGrpSpPr>
            <a:grpSpLocks/>
          </p:cNvGrpSpPr>
          <p:nvPr/>
        </p:nvGrpSpPr>
        <p:grpSpPr bwMode="auto">
          <a:xfrm>
            <a:off x="5638800" y="2895600"/>
            <a:ext cx="1219200" cy="2590800"/>
            <a:chOff x="1632" y="1680"/>
            <a:chExt cx="768" cy="1632"/>
          </a:xfrm>
        </p:grpSpPr>
        <p:sp>
          <p:nvSpPr>
            <p:cNvPr id="490516" name="Text Box 20"/>
            <p:cNvSpPr txBox="1">
              <a:spLocks noChangeArrowheads="1"/>
            </p:cNvSpPr>
            <p:nvPr/>
          </p:nvSpPr>
          <p:spPr bwMode="auto">
            <a:xfrm>
              <a:off x="1757" y="2880"/>
              <a:ext cx="499" cy="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182562" tIns="46038" rIns="182562" bIns="46038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accent2"/>
                </a:buClr>
                <a:buSzPct val="60000"/>
                <a:buFont typeface="Monotype Sorts" charset="2"/>
                <a:buNone/>
              </a:pPr>
              <a:r>
                <a:rPr kumimoji="1" lang="en-US" sz="2800" b="1">
                  <a:latin typeface="Times New Roman" charset="0"/>
                </a:rPr>
                <a:t>S1</a:t>
              </a:r>
            </a:p>
          </p:txBody>
        </p:sp>
        <p:grpSp>
          <p:nvGrpSpPr>
            <p:cNvPr id="490517" name="Group 21"/>
            <p:cNvGrpSpPr>
              <a:grpSpLocks/>
            </p:cNvGrpSpPr>
            <p:nvPr/>
          </p:nvGrpSpPr>
          <p:grpSpPr bwMode="auto">
            <a:xfrm>
              <a:off x="1632" y="1680"/>
              <a:ext cx="768" cy="1632"/>
              <a:chOff x="1152" y="1680"/>
              <a:chExt cx="768" cy="1632"/>
            </a:xfrm>
          </p:grpSpPr>
          <p:sp>
            <p:nvSpPr>
              <p:cNvPr id="490518" name="Rectangle 22"/>
              <p:cNvSpPr>
                <a:spLocks noChangeArrowheads="1"/>
              </p:cNvSpPr>
              <p:nvPr/>
            </p:nvSpPr>
            <p:spPr bwMode="auto">
              <a:xfrm>
                <a:off x="1152" y="2736"/>
                <a:ext cx="768" cy="5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182562" tIns="46038" rIns="182562" bIns="46038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490519" name="Group 23"/>
              <p:cNvGrpSpPr>
                <a:grpSpLocks/>
              </p:cNvGrpSpPr>
              <p:nvPr/>
            </p:nvGrpSpPr>
            <p:grpSpPr bwMode="auto">
              <a:xfrm>
                <a:off x="1200" y="1680"/>
                <a:ext cx="666" cy="1056"/>
                <a:chOff x="2208" y="1728"/>
                <a:chExt cx="666" cy="1056"/>
              </a:xfrm>
            </p:grpSpPr>
            <p:sp>
              <p:nvSpPr>
                <p:cNvPr id="490520" name="Line 24"/>
                <p:cNvSpPr>
                  <a:spLocks noChangeShapeType="1"/>
                </p:cNvSpPr>
                <p:nvPr/>
              </p:nvSpPr>
              <p:spPr bwMode="auto">
                <a:xfrm>
                  <a:off x="2544" y="2256"/>
                  <a:ext cx="0" cy="528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lIns="182562" tIns="46038" rIns="182562" bIns="46038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90521" name="AutoShape 25"/>
                <p:cNvSpPr>
                  <a:spLocks noChangeArrowheads="1"/>
                </p:cNvSpPr>
                <p:nvPr/>
              </p:nvSpPr>
              <p:spPr bwMode="auto">
                <a:xfrm>
                  <a:off x="2208" y="1728"/>
                  <a:ext cx="666" cy="528"/>
                </a:xfrm>
                <a:prstGeom prst="triangle">
                  <a:avLst>
                    <a:gd name="adj" fmla="val 50000"/>
                  </a:avLst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lIns="182562" tIns="46038" rIns="182562" bIns="46038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490522" name="Text Box 26"/>
          <p:cNvSpPr txBox="1">
            <a:spLocks noChangeArrowheads="1"/>
          </p:cNvSpPr>
          <p:nvPr/>
        </p:nvSpPr>
        <p:spPr bwMode="auto">
          <a:xfrm>
            <a:off x="381000" y="4191000"/>
            <a:ext cx="3962400" cy="1838325"/>
          </a:xfrm>
          <a:prstGeom prst="rect">
            <a:avLst/>
          </a:prstGeom>
          <a:solidFill>
            <a:schemeClr val="tx2"/>
          </a:solidFill>
          <a:ln w="38100">
            <a:solidFill>
              <a:srgbClr val="CC6600"/>
            </a:solidFill>
            <a:miter lim="800000"/>
            <a:headEnd/>
            <a:tailEnd/>
          </a:ln>
          <a:effectLst/>
        </p:spPr>
        <p:txBody>
          <a:bodyPr lIns="182562" tIns="46038" rIns="182562" bIns="46038">
            <a:prstTxWarp prst="textNoShape">
              <a:avLst/>
            </a:prstTxWarp>
            <a:spAutoFit/>
          </a:bodyPr>
          <a:lstStyle/>
          <a:p>
            <a:r>
              <a:rPr lang="en-US" sz="2800" b="1">
                <a:solidFill>
                  <a:srgbClr val="CC6600"/>
                </a:solidFill>
                <a:latin typeface="Courier New" charset="0"/>
              </a:rPr>
              <a:t>TM Program:</a:t>
            </a:r>
          </a:p>
          <a:p>
            <a:r>
              <a:rPr lang="en-US" sz="2800" b="1">
                <a:solidFill>
                  <a:srgbClr val="CC6600"/>
                </a:solidFill>
                <a:latin typeface="Courier New" charset="0"/>
              </a:rPr>
              <a:t>(S1,0,1,S1,R)</a:t>
            </a:r>
            <a:endParaRPr lang="en-US" sz="2800" b="1">
              <a:solidFill>
                <a:srgbClr val="FF3300"/>
              </a:solidFill>
              <a:latin typeface="Courier New" charset="0"/>
            </a:endParaRPr>
          </a:p>
          <a:p>
            <a:r>
              <a:rPr lang="en-US" sz="2800" b="1">
                <a:solidFill>
                  <a:srgbClr val="CC6600"/>
                </a:solidFill>
                <a:latin typeface="Courier New" charset="0"/>
              </a:rPr>
              <a:t>(S1,1,0,S1,R)</a:t>
            </a:r>
          </a:p>
          <a:p>
            <a:r>
              <a:rPr lang="en-US" sz="2800" b="1">
                <a:solidFill>
                  <a:srgbClr val="CC6600"/>
                </a:solidFill>
                <a:latin typeface="Courier New" charset="0"/>
              </a:rPr>
              <a:t>(</a:t>
            </a:r>
            <a:r>
              <a:rPr lang="en-US" sz="2800" b="1">
                <a:solidFill>
                  <a:srgbClr val="FF3300"/>
                </a:solidFill>
                <a:latin typeface="Courier New" charset="0"/>
              </a:rPr>
              <a:t>S1</a:t>
            </a:r>
            <a:r>
              <a:rPr lang="en-US" sz="2800" b="1">
                <a:solidFill>
                  <a:srgbClr val="CC6600"/>
                </a:solidFill>
                <a:latin typeface="Courier New" charset="0"/>
              </a:rPr>
              <a:t>,</a:t>
            </a:r>
            <a:r>
              <a:rPr lang="en-US" sz="2800" b="1">
                <a:solidFill>
                  <a:srgbClr val="FF3300"/>
                </a:solidFill>
                <a:latin typeface="Courier New" charset="0"/>
              </a:rPr>
              <a:t>$</a:t>
            </a:r>
            <a:r>
              <a:rPr lang="en-US" sz="2800" b="1">
                <a:solidFill>
                  <a:srgbClr val="CC6600"/>
                </a:solidFill>
                <a:latin typeface="Courier New" charset="0"/>
              </a:rPr>
              <a:t>,$,S2,L)</a:t>
            </a:r>
            <a:r>
              <a:rPr lang="en-US" sz="2800">
                <a:latin typeface="Courier New" charset="0"/>
              </a:rPr>
              <a:t> </a:t>
            </a:r>
            <a:r>
              <a:rPr lang="en-US" sz="2800" b="1">
                <a:solidFill>
                  <a:srgbClr val="FF3300"/>
                </a:solidFill>
                <a:latin typeface="Courier New" charset="0"/>
                <a:sym typeface="Wingdings" charset="2"/>
              </a:rPr>
              <a:t>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905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905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052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CD94B-CBE2-4243-9616-E44306D1D559}" type="slidenum">
              <a:rPr lang="en-US"/>
              <a:pPr/>
              <a:t>18</a:t>
            </a:fld>
            <a:endParaRPr lang="en-US"/>
          </a:p>
        </p:txBody>
      </p:sp>
      <p:sp>
        <p:nvSpPr>
          <p:cNvPr id="492546" name="Rectangle 2"/>
          <p:cNvSpPr>
            <a:spLocks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 anchorCtr="0"/>
          <a:lstStyle/>
          <a:p>
            <a:r>
              <a:rPr lang="en-GB">
                <a:solidFill>
                  <a:srgbClr val="FF9966"/>
                </a:solidFill>
              </a:rPr>
              <a:t>TM (Bit Inverter program) - 7</a:t>
            </a:r>
            <a:endParaRPr lang="en-US">
              <a:solidFill>
                <a:srgbClr val="FF9966"/>
              </a:solidFill>
            </a:endParaRPr>
          </a:p>
        </p:txBody>
      </p:sp>
      <p:sp>
        <p:nvSpPr>
          <p:cNvPr id="4925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4213" y="1752600"/>
            <a:ext cx="7772400" cy="4341813"/>
          </a:xfrm>
        </p:spPr>
        <p:txBody>
          <a:bodyPr/>
          <a:lstStyle/>
          <a:p>
            <a:pPr>
              <a:lnSpc>
                <a:spcPct val="110000"/>
              </a:lnSpc>
              <a:buClr>
                <a:schemeClr val="tx1"/>
              </a:buClr>
              <a:buFont typeface="Wingdings" charset="2"/>
              <a:buNone/>
            </a:pPr>
            <a:endParaRPr lang="en-GB"/>
          </a:p>
          <a:p>
            <a:pPr>
              <a:lnSpc>
                <a:spcPct val="110000"/>
              </a:lnSpc>
              <a:buClr>
                <a:schemeClr val="tx1"/>
              </a:buClr>
              <a:buFont typeface="Wingdings" charset="2"/>
              <a:buNone/>
            </a:pPr>
            <a:r>
              <a:rPr lang="en-GB"/>
              <a:t> </a:t>
            </a:r>
          </a:p>
        </p:txBody>
      </p:sp>
      <p:grpSp>
        <p:nvGrpSpPr>
          <p:cNvPr id="492548" name="Group 4"/>
          <p:cNvGrpSpPr>
            <a:grpSpLocks/>
          </p:cNvGrpSpPr>
          <p:nvPr/>
        </p:nvGrpSpPr>
        <p:grpSpPr bwMode="auto">
          <a:xfrm>
            <a:off x="457200" y="1905000"/>
            <a:ext cx="7772400" cy="990600"/>
            <a:chOff x="288" y="1248"/>
            <a:chExt cx="4896" cy="624"/>
          </a:xfrm>
        </p:grpSpPr>
        <p:sp>
          <p:nvSpPr>
            <p:cNvPr id="492549" name="Rectangle 5"/>
            <p:cNvSpPr>
              <a:spLocks noChangeArrowheads="1"/>
            </p:cNvSpPr>
            <p:nvPr/>
          </p:nvSpPr>
          <p:spPr bwMode="auto">
            <a:xfrm>
              <a:off x="4656" y="1248"/>
              <a:ext cx="480" cy="624"/>
            </a:xfrm>
            <a:prstGeom prst="rect">
              <a:avLst/>
            </a:prstGeom>
            <a:solidFill>
              <a:srgbClr val="000080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lIns="182562" tIns="46038" rIns="182562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3200" b="1">
                  <a:solidFill>
                    <a:srgbClr val="FF9966"/>
                  </a:solidFill>
                  <a:latin typeface="Courier New" charset="0"/>
                </a:rPr>
                <a:t>…</a:t>
              </a:r>
            </a:p>
          </p:txBody>
        </p:sp>
        <p:sp>
          <p:nvSpPr>
            <p:cNvPr id="492550" name="Rectangle 6"/>
            <p:cNvSpPr>
              <a:spLocks noChangeArrowheads="1"/>
            </p:cNvSpPr>
            <p:nvPr/>
          </p:nvSpPr>
          <p:spPr bwMode="auto">
            <a:xfrm>
              <a:off x="1296" y="1248"/>
              <a:ext cx="480" cy="624"/>
            </a:xfrm>
            <a:prstGeom prst="rect">
              <a:avLst/>
            </a:prstGeom>
            <a:solidFill>
              <a:srgbClr val="00008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2562" tIns="46038" rIns="182562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3200" b="1">
                  <a:solidFill>
                    <a:srgbClr val="99FF33"/>
                  </a:solidFill>
                  <a:latin typeface="Courier New" charset="0"/>
                </a:rPr>
                <a:t>1</a:t>
              </a:r>
            </a:p>
          </p:txBody>
        </p:sp>
        <p:sp>
          <p:nvSpPr>
            <p:cNvPr id="492551" name="Rectangle 7"/>
            <p:cNvSpPr>
              <a:spLocks noChangeArrowheads="1"/>
            </p:cNvSpPr>
            <p:nvPr/>
          </p:nvSpPr>
          <p:spPr bwMode="auto">
            <a:xfrm>
              <a:off x="1776" y="1248"/>
              <a:ext cx="480" cy="624"/>
            </a:xfrm>
            <a:prstGeom prst="rect">
              <a:avLst/>
            </a:prstGeom>
            <a:solidFill>
              <a:srgbClr val="00008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2562" tIns="46038" rIns="182562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3200" b="1">
                  <a:solidFill>
                    <a:srgbClr val="99FF33"/>
                  </a:solidFill>
                  <a:latin typeface="Courier New" charset="0"/>
                </a:rPr>
                <a:t>1</a:t>
              </a:r>
            </a:p>
          </p:txBody>
        </p:sp>
        <p:sp>
          <p:nvSpPr>
            <p:cNvPr id="492552" name="Rectangle 8"/>
            <p:cNvSpPr>
              <a:spLocks noChangeArrowheads="1"/>
            </p:cNvSpPr>
            <p:nvPr/>
          </p:nvSpPr>
          <p:spPr bwMode="auto">
            <a:xfrm>
              <a:off x="2736" y="1248"/>
              <a:ext cx="480" cy="624"/>
            </a:xfrm>
            <a:prstGeom prst="rect">
              <a:avLst/>
            </a:prstGeom>
            <a:solidFill>
              <a:srgbClr val="00008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2562" tIns="46038" rIns="182562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3200" b="1">
                  <a:solidFill>
                    <a:srgbClr val="99FF33"/>
                  </a:solidFill>
                  <a:latin typeface="Courier New" charset="0"/>
                </a:rPr>
                <a:t>1</a:t>
              </a:r>
            </a:p>
          </p:txBody>
        </p:sp>
        <p:sp>
          <p:nvSpPr>
            <p:cNvPr id="492553" name="Rectangle 9"/>
            <p:cNvSpPr>
              <a:spLocks noChangeArrowheads="1"/>
            </p:cNvSpPr>
            <p:nvPr/>
          </p:nvSpPr>
          <p:spPr bwMode="auto">
            <a:xfrm>
              <a:off x="3696" y="1248"/>
              <a:ext cx="480" cy="624"/>
            </a:xfrm>
            <a:prstGeom prst="rect">
              <a:avLst/>
            </a:prstGeom>
            <a:solidFill>
              <a:srgbClr val="00008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2562" tIns="46038" rIns="182562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3200" b="1">
                  <a:solidFill>
                    <a:srgbClr val="99FF33"/>
                  </a:solidFill>
                  <a:latin typeface="Courier New" charset="0"/>
                </a:rPr>
                <a:t>$</a:t>
              </a:r>
            </a:p>
          </p:txBody>
        </p:sp>
        <p:sp>
          <p:nvSpPr>
            <p:cNvPr id="492554" name="Rectangle 10"/>
            <p:cNvSpPr>
              <a:spLocks noChangeArrowheads="1"/>
            </p:cNvSpPr>
            <p:nvPr/>
          </p:nvSpPr>
          <p:spPr bwMode="auto">
            <a:xfrm>
              <a:off x="2256" y="1248"/>
              <a:ext cx="480" cy="624"/>
            </a:xfrm>
            <a:prstGeom prst="rect">
              <a:avLst/>
            </a:prstGeom>
            <a:solidFill>
              <a:srgbClr val="00008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2562" tIns="46038" rIns="182562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3200" b="1">
                  <a:solidFill>
                    <a:srgbClr val="99FF33"/>
                  </a:solidFill>
                  <a:latin typeface="Courier New" charset="0"/>
                </a:rPr>
                <a:t>0</a:t>
              </a:r>
            </a:p>
          </p:txBody>
        </p:sp>
        <p:sp>
          <p:nvSpPr>
            <p:cNvPr id="492555" name="Rectangle 11"/>
            <p:cNvSpPr>
              <a:spLocks noChangeArrowheads="1"/>
            </p:cNvSpPr>
            <p:nvPr/>
          </p:nvSpPr>
          <p:spPr bwMode="auto">
            <a:xfrm>
              <a:off x="3216" y="1248"/>
              <a:ext cx="480" cy="624"/>
            </a:xfrm>
            <a:prstGeom prst="rect">
              <a:avLst/>
            </a:prstGeom>
            <a:solidFill>
              <a:srgbClr val="00008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2562" tIns="46038" rIns="182562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3200" b="1">
                  <a:solidFill>
                    <a:srgbClr val="99FF33"/>
                  </a:solidFill>
                  <a:latin typeface="Courier New" charset="0"/>
                </a:rPr>
                <a:t>0</a:t>
              </a:r>
            </a:p>
          </p:txBody>
        </p:sp>
        <p:sp>
          <p:nvSpPr>
            <p:cNvPr id="492556" name="Rectangle 12"/>
            <p:cNvSpPr>
              <a:spLocks noChangeArrowheads="1"/>
            </p:cNvSpPr>
            <p:nvPr/>
          </p:nvSpPr>
          <p:spPr bwMode="auto">
            <a:xfrm>
              <a:off x="4176" y="1248"/>
              <a:ext cx="480" cy="624"/>
            </a:xfrm>
            <a:prstGeom prst="rect">
              <a:avLst/>
            </a:prstGeom>
            <a:solidFill>
              <a:srgbClr val="00008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2562" tIns="46038" rIns="182562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3200" b="1">
                  <a:solidFill>
                    <a:srgbClr val="FF9966"/>
                  </a:solidFill>
                  <a:latin typeface="Courier New" charset="0"/>
                </a:rPr>
                <a:t>b</a:t>
              </a:r>
            </a:p>
          </p:txBody>
        </p:sp>
        <p:sp>
          <p:nvSpPr>
            <p:cNvPr id="492557" name="Line 13"/>
            <p:cNvSpPr>
              <a:spLocks noChangeShapeType="1"/>
            </p:cNvSpPr>
            <p:nvPr/>
          </p:nvSpPr>
          <p:spPr bwMode="auto">
            <a:xfrm>
              <a:off x="4656" y="1248"/>
              <a:ext cx="52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182562" tIns="46038" rIns="182562" bIns="46038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2558" name="Line 14"/>
            <p:cNvSpPr>
              <a:spLocks noChangeShapeType="1"/>
            </p:cNvSpPr>
            <p:nvPr/>
          </p:nvSpPr>
          <p:spPr bwMode="auto">
            <a:xfrm>
              <a:off x="4656" y="1872"/>
              <a:ext cx="52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182562" tIns="46038" rIns="182562" bIns="46038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2559" name="Rectangle 15"/>
            <p:cNvSpPr>
              <a:spLocks noChangeArrowheads="1"/>
            </p:cNvSpPr>
            <p:nvPr/>
          </p:nvSpPr>
          <p:spPr bwMode="auto">
            <a:xfrm>
              <a:off x="336" y="1248"/>
              <a:ext cx="480" cy="624"/>
            </a:xfrm>
            <a:prstGeom prst="rect">
              <a:avLst/>
            </a:prstGeom>
            <a:solidFill>
              <a:srgbClr val="000080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lIns="182562" tIns="46038" rIns="182562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3200" b="1">
                  <a:solidFill>
                    <a:srgbClr val="FF9966"/>
                  </a:solidFill>
                  <a:latin typeface="Courier New" charset="0"/>
                </a:rPr>
                <a:t>…</a:t>
              </a:r>
            </a:p>
          </p:txBody>
        </p:sp>
        <p:sp>
          <p:nvSpPr>
            <p:cNvPr id="492560" name="Line 16"/>
            <p:cNvSpPr>
              <a:spLocks noChangeShapeType="1"/>
            </p:cNvSpPr>
            <p:nvPr/>
          </p:nvSpPr>
          <p:spPr bwMode="auto">
            <a:xfrm>
              <a:off x="288" y="1248"/>
              <a:ext cx="52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182562" tIns="46038" rIns="182562" bIns="46038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2561" name="Line 17"/>
            <p:cNvSpPr>
              <a:spLocks noChangeShapeType="1"/>
            </p:cNvSpPr>
            <p:nvPr/>
          </p:nvSpPr>
          <p:spPr bwMode="auto">
            <a:xfrm>
              <a:off x="288" y="1872"/>
              <a:ext cx="52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182562" tIns="46038" rIns="182562" bIns="46038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2562" name="Rectangle 18"/>
            <p:cNvSpPr>
              <a:spLocks noChangeArrowheads="1"/>
            </p:cNvSpPr>
            <p:nvPr/>
          </p:nvSpPr>
          <p:spPr bwMode="auto">
            <a:xfrm>
              <a:off x="816" y="1248"/>
              <a:ext cx="480" cy="624"/>
            </a:xfrm>
            <a:prstGeom prst="rect">
              <a:avLst/>
            </a:prstGeom>
            <a:solidFill>
              <a:srgbClr val="00008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2562" tIns="46038" rIns="182562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3200" b="1">
                  <a:solidFill>
                    <a:srgbClr val="FF9966"/>
                  </a:solidFill>
                  <a:latin typeface="Courier New" charset="0"/>
                </a:rPr>
                <a:t>b</a:t>
              </a:r>
            </a:p>
          </p:txBody>
        </p:sp>
      </p:grpSp>
      <p:grpSp>
        <p:nvGrpSpPr>
          <p:cNvPr id="492563" name="Group 19"/>
          <p:cNvGrpSpPr>
            <a:grpSpLocks/>
          </p:cNvGrpSpPr>
          <p:nvPr/>
        </p:nvGrpSpPr>
        <p:grpSpPr bwMode="auto">
          <a:xfrm>
            <a:off x="4876800" y="2895600"/>
            <a:ext cx="1219200" cy="2590800"/>
            <a:chOff x="1632" y="1680"/>
            <a:chExt cx="768" cy="1632"/>
          </a:xfrm>
        </p:grpSpPr>
        <p:sp>
          <p:nvSpPr>
            <p:cNvPr id="492564" name="Text Box 20"/>
            <p:cNvSpPr txBox="1">
              <a:spLocks noChangeArrowheads="1"/>
            </p:cNvSpPr>
            <p:nvPr/>
          </p:nvSpPr>
          <p:spPr bwMode="auto">
            <a:xfrm>
              <a:off x="1757" y="2880"/>
              <a:ext cx="499" cy="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182562" tIns="46038" rIns="182562" bIns="46038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accent2"/>
                </a:buClr>
                <a:buSzPct val="60000"/>
                <a:buFont typeface="Monotype Sorts" charset="2"/>
                <a:buNone/>
              </a:pPr>
              <a:r>
                <a:rPr kumimoji="1" lang="en-US" sz="2800" b="1">
                  <a:solidFill>
                    <a:srgbClr val="99FF33"/>
                  </a:solidFill>
                  <a:latin typeface="Times New Roman" charset="0"/>
                </a:rPr>
                <a:t>S2</a:t>
              </a:r>
            </a:p>
          </p:txBody>
        </p:sp>
        <p:grpSp>
          <p:nvGrpSpPr>
            <p:cNvPr id="492565" name="Group 21"/>
            <p:cNvGrpSpPr>
              <a:grpSpLocks/>
            </p:cNvGrpSpPr>
            <p:nvPr/>
          </p:nvGrpSpPr>
          <p:grpSpPr bwMode="auto">
            <a:xfrm>
              <a:off x="1632" y="1680"/>
              <a:ext cx="768" cy="1632"/>
              <a:chOff x="1152" y="1680"/>
              <a:chExt cx="768" cy="1632"/>
            </a:xfrm>
          </p:grpSpPr>
          <p:sp>
            <p:nvSpPr>
              <p:cNvPr id="492566" name="Rectangle 22"/>
              <p:cNvSpPr>
                <a:spLocks noChangeArrowheads="1"/>
              </p:cNvSpPr>
              <p:nvPr/>
            </p:nvSpPr>
            <p:spPr bwMode="auto">
              <a:xfrm>
                <a:off x="1152" y="2736"/>
                <a:ext cx="768" cy="5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182562" tIns="46038" rIns="182562" bIns="46038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492567" name="Group 23"/>
              <p:cNvGrpSpPr>
                <a:grpSpLocks/>
              </p:cNvGrpSpPr>
              <p:nvPr/>
            </p:nvGrpSpPr>
            <p:grpSpPr bwMode="auto">
              <a:xfrm>
                <a:off x="1200" y="1680"/>
                <a:ext cx="666" cy="1056"/>
                <a:chOff x="2208" y="1728"/>
                <a:chExt cx="666" cy="1056"/>
              </a:xfrm>
            </p:grpSpPr>
            <p:sp>
              <p:nvSpPr>
                <p:cNvPr id="492568" name="Line 24"/>
                <p:cNvSpPr>
                  <a:spLocks noChangeShapeType="1"/>
                </p:cNvSpPr>
                <p:nvPr/>
              </p:nvSpPr>
              <p:spPr bwMode="auto">
                <a:xfrm>
                  <a:off x="2544" y="2256"/>
                  <a:ext cx="0" cy="528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lIns="182562" tIns="46038" rIns="182562" bIns="46038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92569" name="AutoShape 25"/>
                <p:cNvSpPr>
                  <a:spLocks noChangeArrowheads="1"/>
                </p:cNvSpPr>
                <p:nvPr/>
              </p:nvSpPr>
              <p:spPr bwMode="auto">
                <a:xfrm>
                  <a:off x="2208" y="1728"/>
                  <a:ext cx="666" cy="528"/>
                </a:xfrm>
                <a:prstGeom prst="triangle">
                  <a:avLst>
                    <a:gd name="adj" fmla="val 50000"/>
                  </a:avLst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lIns="182562" tIns="46038" rIns="182562" bIns="46038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492570" name="Text Box 26"/>
          <p:cNvSpPr txBox="1">
            <a:spLocks noChangeArrowheads="1"/>
          </p:cNvSpPr>
          <p:nvPr/>
        </p:nvSpPr>
        <p:spPr bwMode="auto">
          <a:xfrm>
            <a:off x="381000" y="4191000"/>
            <a:ext cx="3962400" cy="1838325"/>
          </a:xfrm>
          <a:prstGeom prst="rect">
            <a:avLst/>
          </a:prstGeom>
          <a:solidFill>
            <a:schemeClr val="tx2"/>
          </a:solidFill>
          <a:ln w="38100">
            <a:solidFill>
              <a:srgbClr val="CC6600"/>
            </a:solidFill>
            <a:miter lim="800000"/>
            <a:headEnd/>
            <a:tailEnd/>
          </a:ln>
          <a:effectLst/>
        </p:spPr>
        <p:txBody>
          <a:bodyPr lIns="182562" tIns="46038" rIns="182562" bIns="46038">
            <a:prstTxWarp prst="textNoShape">
              <a:avLst/>
            </a:prstTxWarp>
            <a:spAutoFit/>
          </a:bodyPr>
          <a:lstStyle/>
          <a:p>
            <a:r>
              <a:rPr lang="en-US" sz="2800" b="1">
                <a:solidFill>
                  <a:srgbClr val="CC6600"/>
                </a:solidFill>
                <a:latin typeface="Courier New" charset="0"/>
              </a:rPr>
              <a:t>TM Program:</a:t>
            </a:r>
          </a:p>
          <a:p>
            <a:r>
              <a:rPr lang="en-US" sz="2800" b="1">
                <a:solidFill>
                  <a:srgbClr val="CC6600"/>
                </a:solidFill>
                <a:latin typeface="Courier New" charset="0"/>
              </a:rPr>
              <a:t>(S1,0,1,S1,R)</a:t>
            </a:r>
            <a:endParaRPr lang="en-US" sz="2800" b="1">
              <a:solidFill>
                <a:srgbClr val="FF3300"/>
              </a:solidFill>
              <a:latin typeface="Courier New" charset="0"/>
            </a:endParaRPr>
          </a:p>
          <a:p>
            <a:r>
              <a:rPr lang="en-US" sz="2800" b="1">
                <a:solidFill>
                  <a:srgbClr val="CC6600"/>
                </a:solidFill>
                <a:latin typeface="Courier New" charset="0"/>
              </a:rPr>
              <a:t>(S1,1,0,S1,R)</a:t>
            </a:r>
          </a:p>
          <a:p>
            <a:r>
              <a:rPr lang="en-US" sz="2800" b="1">
                <a:solidFill>
                  <a:srgbClr val="CC6600"/>
                </a:solidFill>
                <a:latin typeface="Courier New" charset="0"/>
              </a:rPr>
              <a:t>(S1,$,$,S2,L)</a:t>
            </a:r>
            <a:r>
              <a:rPr lang="en-US" sz="2800">
                <a:latin typeface="Courier New" charset="0"/>
              </a:rPr>
              <a:t> </a:t>
            </a:r>
            <a:endParaRPr lang="en-US" sz="2800" b="1">
              <a:solidFill>
                <a:srgbClr val="FF3300"/>
              </a:solidFill>
              <a:latin typeface="Courier New" charset="0"/>
              <a:sym typeface="Wingdings" charset="2"/>
            </a:endParaRPr>
          </a:p>
        </p:txBody>
      </p:sp>
      <p:sp>
        <p:nvSpPr>
          <p:cNvPr id="492571" name="AutoShape 27"/>
          <p:cNvSpPr>
            <a:spLocks noChangeArrowheads="1"/>
          </p:cNvSpPr>
          <p:nvPr/>
        </p:nvSpPr>
        <p:spPr bwMode="auto">
          <a:xfrm>
            <a:off x="4800600" y="5486400"/>
            <a:ext cx="3810000" cy="838200"/>
          </a:xfrm>
          <a:prstGeom prst="cloudCallout">
            <a:avLst>
              <a:gd name="adj1" fmla="val -60000"/>
              <a:gd name="adj2" fmla="val -1875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lIns="182562" tIns="46038" rIns="182562" bIns="46038" anchor="ctr">
            <a:prstTxWarp prst="textNoShape">
              <a:avLst/>
            </a:prstTxWarp>
          </a:bodyPr>
          <a:lstStyle/>
          <a:p>
            <a:pPr algn="ctr"/>
            <a:r>
              <a:rPr lang="en-US" sz="2000" b="1" i="1"/>
              <a:t>No more Moves!!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925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925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925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4925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2570" grpId="0" animBg="1"/>
      <p:bldP spid="49257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BB5E1-6158-B640-8AEF-5144BEB6A351}" type="slidenum">
              <a:rPr lang="en-US"/>
              <a:pPr/>
              <a:t>19</a:t>
            </a:fld>
            <a:endParaRPr lang="en-US"/>
          </a:p>
        </p:txBody>
      </p:sp>
      <p:sp>
        <p:nvSpPr>
          <p:cNvPr id="496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FF9966"/>
                </a:solidFill>
              </a:rPr>
              <a:t>Odd Parity Bit</a:t>
            </a:r>
          </a:p>
        </p:txBody>
      </p:sp>
      <p:sp>
        <p:nvSpPr>
          <p:cNvPr id="496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>
                <a:solidFill>
                  <a:srgbClr val="FF9966"/>
                </a:solidFill>
                <a:effectLst/>
              </a:rPr>
              <a:t>Problem: Parity Bit </a:t>
            </a:r>
          </a:p>
          <a:p>
            <a:pPr lvl="1"/>
            <a:r>
              <a:rPr lang="en-US">
                <a:solidFill>
                  <a:srgbClr val="FF9966"/>
                </a:solidFill>
                <a:effectLst/>
              </a:rPr>
              <a:t>an extra bit appended to end of string</a:t>
            </a:r>
          </a:p>
          <a:p>
            <a:pPr lvl="1"/>
            <a:r>
              <a:rPr lang="en-US">
                <a:solidFill>
                  <a:srgbClr val="FF9966"/>
                </a:solidFill>
                <a:effectLst/>
              </a:rPr>
              <a:t>to ensure the “expanded” string has an odd number of 1’s</a:t>
            </a:r>
          </a:p>
          <a:p>
            <a:pPr lvl="1"/>
            <a:r>
              <a:rPr lang="en-US">
                <a:solidFill>
                  <a:srgbClr val="FF9966"/>
                </a:solidFill>
                <a:effectLst/>
              </a:rPr>
              <a:t>Used for detection of error (eg: transmission)</a:t>
            </a:r>
          </a:p>
          <a:p>
            <a:r>
              <a:rPr lang="en-US" b="1">
                <a:solidFill>
                  <a:srgbClr val="FF9966"/>
                </a:solidFill>
                <a:effectLst/>
              </a:rPr>
              <a:t>Examples:</a:t>
            </a:r>
          </a:p>
          <a:p>
            <a:pPr lvl="1"/>
            <a:r>
              <a:rPr lang="en-US" sz="3200" b="1">
                <a:solidFill>
                  <a:srgbClr val="FF3300"/>
                </a:solidFill>
                <a:effectLst/>
                <a:latin typeface="Courier New" charset="0"/>
              </a:rPr>
              <a:t>00101 </a:t>
            </a:r>
            <a:r>
              <a:rPr lang="en-US" sz="3200" b="1">
                <a:solidFill>
                  <a:srgbClr val="FF3300"/>
                </a:solidFill>
                <a:effectLst/>
                <a:latin typeface="Courier New" charset="0"/>
                <a:sym typeface="Wingdings" charset="2"/>
              </a:rPr>
              <a:t> 00101</a:t>
            </a:r>
            <a:r>
              <a:rPr lang="en-US" sz="3200" b="1">
                <a:solidFill>
                  <a:srgbClr val="FFFF99"/>
                </a:solidFill>
                <a:effectLst/>
                <a:latin typeface="Courier New" charset="0"/>
                <a:sym typeface="Wingdings" charset="2"/>
              </a:rPr>
              <a:t>1</a:t>
            </a:r>
          </a:p>
          <a:p>
            <a:pPr lvl="1"/>
            <a:r>
              <a:rPr lang="en-US" sz="3200" b="1">
                <a:solidFill>
                  <a:srgbClr val="FF3300"/>
                </a:solidFill>
                <a:effectLst/>
                <a:latin typeface="Courier New" charset="0"/>
                <a:sym typeface="Wingdings" charset="2"/>
              </a:rPr>
              <a:t>10110  10110</a:t>
            </a:r>
            <a:r>
              <a:rPr lang="en-US" sz="3200" b="1">
                <a:solidFill>
                  <a:srgbClr val="FFFF99"/>
                </a:solidFill>
                <a:effectLst/>
                <a:latin typeface="Courier New" charset="0"/>
                <a:sym typeface="Wingdings" charset="2"/>
              </a:rPr>
              <a:t>0</a:t>
            </a:r>
            <a:r>
              <a:rPr lang="en-US" b="1">
                <a:solidFill>
                  <a:srgbClr val="FF3300"/>
                </a:solidFill>
                <a:effectLst/>
                <a:latin typeface="Courier New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9E913-91B8-5B42-A192-B8AF7EDC5304}" type="slidenum">
              <a:rPr lang="en-US"/>
              <a:pPr/>
              <a:t>2</a:t>
            </a:fld>
            <a:endParaRPr lang="en-US"/>
          </a:p>
        </p:txBody>
      </p:sp>
      <p:sp>
        <p:nvSpPr>
          <p:cNvPr id="266242" name="Rectangle 2050"/>
          <p:cNvSpPr>
            <a:spLocks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 anchorCtr="0"/>
          <a:lstStyle/>
          <a:p>
            <a:r>
              <a:rPr lang="en-GB" sz="4000"/>
              <a:t>Theory: Goals</a:t>
            </a:r>
            <a:endParaRPr lang="en-US" sz="4000"/>
          </a:p>
        </p:txBody>
      </p:sp>
      <p:sp>
        <p:nvSpPr>
          <p:cNvPr id="266243" name="Rectangle 2051"/>
          <p:cNvSpPr>
            <a:spLocks noGrp="1" noChangeArrowheads="1"/>
          </p:cNvSpPr>
          <p:nvPr>
            <p:ph type="body" sz="half" idx="1"/>
          </p:nvPr>
        </p:nvSpPr>
        <p:spPr>
          <a:xfrm>
            <a:off x="684213" y="1524000"/>
            <a:ext cx="7772400" cy="4800600"/>
          </a:xfrm>
        </p:spPr>
        <p:txBody>
          <a:bodyPr/>
          <a:lstStyle/>
          <a:p>
            <a:pPr>
              <a:lnSpc>
                <a:spcPct val="110000"/>
              </a:lnSpc>
              <a:buClr>
                <a:schemeClr val="tx1"/>
              </a:buClr>
            </a:pPr>
            <a:r>
              <a:rPr lang="en-GB" sz="2400" i="1">
                <a:solidFill>
                  <a:srgbClr val="FF9966"/>
                </a:solidFill>
              </a:rPr>
              <a:t>To give a model of computation</a:t>
            </a:r>
            <a:r>
              <a:rPr lang="en-GB" sz="2400"/>
              <a:t> </a:t>
            </a:r>
          </a:p>
          <a:p>
            <a:pPr lvl="1">
              <a:lnSpc>
                <a:spcPct val="110000"/>
              </a:lnSpc>
              <a:buClr>
                <a:schemeClr val="tx1"/>
              </a:buClr>
            </a:pPr>
            <a:r>
              <a:rPr lang="en-GB" sz="2000"/>
              <a:t>to be able to </a:t>
            </a:r>
            <a:r>
              <a:rPr lang="en-GB" sz="2000" i="1">
                <a:solidFill>
                  <a:srgbClr val="FF9966"/>
                </a:solidFill>
              </a:rPr>
              <a:t>reason about the capabilities of computers</a:t>
            </a:r>
          </a:p>
          <a:p>
            <a:pPr>
              <a:lnSpc>
                <a:spcPct val="110000"/>
              </a:lnSpc>
              <a:buClr>
                <a:schemeClr val="tx1"/>
              </a:buClr>
            </a:pPr>
            <a:r>
              <a:rPr lang="en-GB" sz="2400" i="1">
                <a:solidFill>
                  <a:srgbClr val="FF9966"/>
                </a:solidFill>
              </a:rPr>
              <a:t>To study the properties of computation</a:t>
            </a:r>
            <a:r>
              <a:rPr lang="en-GB" sz="2400"/>
              <a:t> </a:t>
            </a:r>
          </a:p>
          <a:p>
            <a:pPr lvl="1">
              <a:lnSpc>
                <a:spcPct val="110000"/>
              </a:lnSpc>
              <a:buClr>
                <a:schemeClr val="tx1"/>
              </a:buClr>
            </a:pPr>
            <a:r>
              <a:rPr lang="en-GB" sz="2000"/>
              <a:t>rather than being lost in the details of the machine hw/sw</a:t>
            </a:r>
          </a:p>
          <a:p>
            <a:pPr>
              <a:lnSpc>
                <a:spcPct val="110000"/>
              </a:lnSpc>
              <a:buClr>
                <a:schemeClr val="tx1"/>
              </a:buClr>
            </a:pPr>
            <a:r>
              <a:rPr lang="en-GB" sz="2400"/>
              <a:t>To study </a:t>
            </a:r>
          </a:p>
          <a:p>
            <a:pPr lvl="1">
              <a:lnSpc>
                <a:spcPct val="110000"/>
              </a:lnSpc>
              <a:buClr>
                <a:schemeClr val="tx1"/>
              </a:buClr>
            </a:pPr>
            <a:r>
              <a:rPr lang="en-GB" sz="2000" i="1">
                <a:solidFill>
                  <a:srgbClr val="FF9966"/>
                </a:solidFill>
              </a:rPr>
              <a:t>what computers may be able to do</a:t>
            </a:r>
            <a:r>
              <a:rPr lang="en-GB" sz="2000"/>
              <a:t>, and </a:t>
            </a:r>
          </a:p>
          <a:p>
            <a:pPr lvl="1">
              <a:lnSpc>
                <a:spcPct val="110000"/>
              </a:lnSpc>
              <a:buClr>
                <a:schemeClr val="tx1"/>
              </a:buClr>
            </a:pPr>
            <a:r>
              <a:rPr lang="en-GB" sz="2000" i="1">
                <a:solidFill>
                  <a:srgbClr val="FF9966"/>
                </a:solidFill>
              </a:rPr>
              <a:t>what they cannot do</a:t>
            </a:r>
          </a:p>
          <a:p>
            <a:pPr>
              <a:lnSpc>
                <a:spcPct val="110000"/>
              </a:lnSpc>
              <a:buClr>
                <a:schemeClr val="tx1"/>
              </a:buClr>
            </a:pPr>
            <a:r>
              <a:rPr lang="en-GB" sz="2400"/>
              <a:t>To study</a:t>
            </a:r>
          </a:p>
          <a:p>
            <a:pPr lvl="1">
              <a:lnSpc>
                <a:spcPct val="110000"/>
              </a:lnSpc>
              <a:buClr>
                <a:schemeClr val="tx1"/>
              </a:buClr>
            </a:pPr>
            <a:r>
              <a:rPr lang="en-GB" sz="2000" i="1">
                <a:solidFill>
                  <a:srgbClr val="FF9966"/>
                </a:solidFill>
              </a:rPr>
              <a:t>What can be done quickly</a:t>
            </a:r>
            <a:r>
              <a:rPr lang="en-GB" sz="2000"/>
              <a:t>, and </a:t>
            </a:r>
          </a:p>
          <a:p>
            <a:pPr lvl="1">
              <a:lnSpc>
                <a:spcPct val="110000"/>
              </a:lnSpc>
              <a:buClr>
                <a:schemeClr val="tx1"/>
              </a:buClr>
            </a:pPr>
            <a:r>
              <a:rPr lang="en-GB" sz="2000" i="1">
                <a:solidFill>
                  <a:srgbClr val="FF9966"/>
                </a:solidFill>
              </a:rPr>
              <a:t>what cannot be done quickly</a:t>
            </a:r>
          </a:p>
          <a:p>
            <a:pPr>
              <a:lnSpc>
                <a:spcPct val="110000"/>
              </a:lnSpc>
              <a:buClr>
                <a:schemeClr val="tx1"/>
              </a:buClr>
              <a:buFont typeface="Wingdings" charset="2"/>
              <a:buNone/>
            </a:pPr>
            <a:endParaRPr lang="en-GB" sz="24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4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2148E-7CE4-D142-ADA4-3359E84AE9C7}" type="slidenum">
              <a:rPr lang="en-US"/>
              <a:pPr/>
              <a:t>20</a:t>
            </a:fld>
            <a:endParaRPr lang="en-US"/>
          </a:p>
        </p:txBody>
      </p:sp>
      <p:sp>
        <p:nvSpPr>
          <p:cNvPr id="497666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5486400" y="5181600"/>
            <a:ext cx="2133600" cy="566738"/>
          </a:xfrm>
        </p:spPr>
        <p:txBody>
          <a:bodyPr/>
          <a:lstStyle/>
          <a:p>
            <a:pPr algn="ctr">
              <a:buFont typeface="Wingdings" charset="2"/>
              <a:buNone/>
            </a:pPr>
            <a:r>
              <a:rPr lang="en-US" sz="2400"/>
              <a:t>Figure 11.5</a:t>
            </a:r>
          </a:p>
        </p:txBody>
      </p:sp>
      <p:sp>
        <p:nvSpPr>
          <p:cNvPr id="497667" name="Text Box 3"/>
          <p:cNvSpPr txBox="1">
            <a:spLocks noChangeArrowheads="1"/>
          </p:cNvSpPr>
          <p:nvPr/>
        </p:nvSpPr>
        <p:spPr bwMode="auto">
          <a:xfrm>
            <a:off x="304800" y="2143125"/>
            <a:ext cx="3505200" cy="2809875"/>
          </a:xfrm>
          <a:prstGeom prst="rect">
            <a:avLst/>
          </a:prstGeom>
          <a:solidFill>
            <a:schemeClr val="tx2"/>
          </a:solidFill>
          <a:ln w="38100">
            <a:solidFill>
              <a:srgbClr val="CC6600"/>
            </a:solidFill>
            <a:miter lim="800000"/>
            <a:headEnd/>
            <a:tailEnd/>
          </a:ln>
          <a:effectLst/>
        </p:spPr>
        <p:txBody>
          <a:bodyPr lIns="182562" tIns="46038" rIns="182562" bIns="46038">
            <a:prstTxWarp prst="textNoShape">
              <a:avLst/>
            </a:prstTxWarp>
            <a:spAutoFit/>
          </a:bodyPr>
          <a:lstStyle/>
          <a:p>
            <a:r>
              <a:rPr lang="en-US" sz="2800" b="1">
                <a:solidFill>
                  <a:srgbClr val="CC6600"/>
                </a:solidFill>
                <a:latin typeface="Courier New" charset="0"/>
              </a:rPr>
              <a:t>TM Program:</a:t>
            </a:r>
          </a:p>
          <a:p>
            <a:r>
              <a:rPr lang="en-US" sz="2400" b="1">
                <a:solidFill>
                  <a:srgbClr val="CC6600"/>
                </a:solidFill>
                <a:latin typeface="Courier New" charset="0"/>
              </a:rPr>
              <a:t>1.(S1,0,0,S1,R)</a:t>
            </a:r>
          </a:p>
          <a:p>
            <a:r>
              <a:rPr lang="en-US" sz="2400" b="1">
                <a:solidFill>
                  <a:srgbClr val="CC6600"/>
                </a:solidFill>
                <a:latin typeface="Courier New" charset="0"/>
              </a:rPr>
              <a:t>2.(S1,1,1,S2,R)</a:t>
            </a:r>
          </a:p>
          <a:p>
            <a:r>
              <a:rPr lang="en-US" sz="2400" b="1">
                <a:solidFill>
                  <a:srgbClr val="CC6600"/>
                </a:solidFill>
                <a:latin typeface="Courier New" charset="0"/>
              </a:rPr>
              <a:t>3.(S2,0,0,S2,R)</a:t>
            </a:r>
          </a:p>
          <a:p>
            <a:r>
              <a:rPr lang="en-US" sz="2400" b="1">
                <a:solidFill>
                  <a:srgbClr val="CC6600"/>
                </a:solidFill>
                <a:latin typeface="Courier New" charset="0"/>
              </a:rPr>
              <a:t>4.(S2,1,1,S1,R)</a:t>
            </a:r>
          </a:p>
          <a:p>
            <a:r>
              <a:rPr lang="en-US" sz="2400" b="1">
                <a:solidFill>
                  <a:srgbClr val="CC6600"/>
                </a:solidFill>
                <a:latin typeface="Courier New" charset="0"/>
              </a:rPr>
              <a:t>5.(S1,b,1,S3,R)</a:t>
            </a:r>
          </a:p>
          <a:p>
            <a:r>
              <a:rPr lang="en-US" sz="2400" b="1">
                <a:solidFill>
                  <a:srgbClr val="CC6600"/>
                </a:solidFill>
                <a:latin typeface="Courier New" charset="0"/>
              </a:rPr>
              <a:t>6.(S2,b,0,S3,R)</a:t>
            </a:r>
            <a:r>
              <a:rPr lang="en-US" sz="2800" b="1">
                <a:solidFill>
                  <a:srgbClr val="CC6600"/>
                </a:solidFill>
                <a:latin typeface="Courier New" charset="0"/>
              </a:rPr>
              <a:t>  </a:t>
            </a:r>
          </a:p>
        </p:txBody>
      </p:sp>
      <p:sp>
        <p:nvSpPr>
          <p:cNvPr id="49766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39825"/>
          </a:xfrm>
        </p:spPr>
        <p:txBody>
          <a:bodyPr/>
          <a:lstStyle/>
          <a:p>
            <a:r>
              <a:rPr lang="en-US" sz="3600"/>
              <a:t>Odd Parity Bit Machine (State Diagram)</a:t>
            </a:r>
          </a:p>
        </p:txBody>
      </p:sp>
      <p:pic>
        <p:nvPicPr>
          <p:cNvPr id="497669" name="Picture 5" descr="SchnGerst_f11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62400" y="1379538"/>
            <a:ext cx="4876800" cy="3649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97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6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1000" fill="hold"/>
                                        <p:tgtEl>
                                          <p:spTgt spid="4976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4976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4976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4976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7666" grpId="0" build="p"/>
      <p:bldP spid="49766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7932E-4764-3C4D-A703-C3E6217BF106}" type="slidenum">
              <a:rPr lang="en-US"/>
              <a:pPr/>
              <a:t>21</a:t>
            </a:fld>
            <a:endParaRPr lang="en-US"/>
          </a:p>
        </p:txBody>
      </p:sp>
      <p:sp>
        <p:nvSpPr>
          <p:cNvPr id="274434" name="Rectangle 3074"/>
          <p:cNvSpPr>
            <a:spLocks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 anchorCtr="0"/>
          <a:lstStyle/>
          <a:p>
            <a:r>
              <a:rPr lang="en-GB" sz="3200">
                <a:solidFill>
                  <a:srgbClr val="FF9966"/>
                </a:solidFill>
              </a:rPr>
              <a:t>Another Problem (in diff. notations)</a:t>
            </a:r>
            <a:endParaRPr lang="en-US" sz="3200">
              <a:solidFill>
                <a:srgbClr val="FF9966"/>
              </a:solidFill>
            </a:endParaRPr>
          </a:p>
        </p:txBody>
      </p:sp>
      <p:sp>
        <p:nvSpPr>
          <p:cNvPr id="274435" name="Rectangle 3075"/>
          <p:cNvSpPr>
            <a:spLocks noGrp="1" noChangeArrowheads="1"/>
          </p:cNvSpPr>
          <p:nvPr>
            <p:ph type="body" sz="half" idx="1"/>
          </p:nvPr>
        </p:nvSpPr>
        <p:spPr>
          <a:xfrm>
            <a:off x="684213" y="1752600"/>
            <a:ext cx="7772400" cy="4341813"/>
          </a:xfrm>
        </p:spPr>
        <p:txBody>
          <a:bodyPr/>
          <a:lstStyle/>
          <a:p>
            <a:pPr>
              <a:lnSpc>
                <a:spcPct val="110000"/>
              </a:lnSpc>
              <a:buClr>
                <a:schemeClr val="tx1"/>
              </a:buClr>
            </a:pPr>
            <a:r>
              <a:rPr lang="en-GB" sz="2400"/>
              <a:t>Suppose initially on the tape we have</a:t>
            </a:r>
          </a:p>
          <a:p>
            <a:pPr>
              <a:lnSpc>
                <a:spcPct val="110000"/>
              </a:lnSpc>
              <a:buClr>
                <a:schemeClr val="tx1"/>
              </a:buClr>
              <a:buFont typeface="Wingdings" charset="2"/>
              <a:buNone/>
            </a:pPr>
            <a:r>
              <a:rPr lang="en-GB" sz="2400"/>
              <a:t>   		$11111 B 111111111 BBBBBBBBBB…….</a:t>
            </a:r>
          </a:p>
          <a:p>
            <a:pPr>
              <a:lnSpc>
                <a:spcPct val="110000"/>
              </a:lnSpc>
              <a:buClr>
                <a:schemeClr val="tx1"/>
              </a:buClr>
            </a:pPr>
            <a:endParaRPr lang="en-GB" sz="1400"/>
          </a:p>
          <a:p>
            <a:pPr>
              <a:lnSpc>
                <a:spcPct val="110000"/>
              </a:lnSpc>
              <a:buClr>
                <a:schemeClr val="tx1"/>
              </a:buClr>
            </a:pPr>
            <a:r>
              <a:rPr lang="en-GB" sz="2400"/>
              <a:t>We want the TM to </a:t>
            </a:r>
          </a:p>
          <a:p>
            <a:pPr lvl="1">
              <a:lnSpc>
                <a:spcPct val="110000"/>
              </a:lnSpc>
              <a:buClr>
                <a:schemeClr val="tx1"/>
              </a:buClr>
            </a:pPr>
            <a:r>
              <a:rPr lang="en-GB" sz="2000"/>
              <a:t>convert </a:t>
            </a:r>
            <a:r>
              <a:rPr lang="en-GB" sz="2000" i="1">
                <a:solidFill>
                  <a:srgbClr val="FF9966"/>
                </a:solidFill>
              </a:rPr>
              <a:t>first set of 1s to 0’s</a:t>
            </a:r>
            <a:r>
              <a:rPr lang="en-GB" sz="2000"/>
              <a:t> and</a:t>
            </a:r>
          </a:p>
          <a:p>
            <a:pPr lvl="1">
              <a:lnSpc>
                <a:spcPct val="110000"/>
              </a:lnSpc>
              <a:buClr>
                <a:schemeClr val="tx1"/>
              </a:buClr>
            </a:pPr>
            <a:r>
              <a:rPr lang="en-GB" sz="2000"/>
              <a:t>convert</a:t>
            </a:r>
            <a:r>
              <a:rPr lang="en-GB" sz="2000" i="1">
                <a:solidFill>
                  <a:srgbClr val="FF9966"/>
                </a:solidFill>
              </a:rPr>
              <a:t> second set of 1’s to 2’s</a:t>
            </a:r>
            <a:r>
              <a:rPr lang="en-GB" sz="2000"/>
              <a:t> and </a:t>
            </a:r>
          </a:p>
          <a:p>
            <a:pPr lvl="1">
              <a:lnSpc>
                <a:spcPct val="110000"/>
              </a:lnSpc>
              <a:buClr>
                <a:schemeClr val="tx1"/>
              </a:buClr>
            </a:pPr>
            <a:r>
              <a:rPr lang="en-GB" sz="2000"/>
              <a:t>then return to the initial left most cell ($).</a:t>
            </a:r>
          </a:p>
          <a:p>
            <a:pPr>
              <a:lnSpc>
                <a:spcPct val="110000"/>
              </a:lnSpc>
              <a:buClr>
                <a:schemeClr val="tx1"/>
              </a:buClr>
            </a:pPr>
            <a:endParaRPr lang="en-GB" sz="1600"/>
          </a:p>
          <a:p>
            <a:pPr>
              <a:lnSpc>
                <a:spcPct val="110000"/>
              </a:lnSpc>
              <a:buClr>
                <a:schemeClr val="tx1"/>
              </a:buClr>
            </a:pPr>
            <a:r>
              <a:rPr lang="en-GB" sz="2400"/>
              <a:t>Note:</a:t>
            </a:r>
          </a:p>
          <a:p>
            <a:pPr>
              <a:lnSpc>
                <a:spcPct val="110000"/>
              </a:lnSpc>
              <a:buClr>
                <a:schemeClr val="tx1"/>
              </a:buClr>
              <a:buFont typeface="Wingdings" charset="2"/>
              <a:buNone/>
            </a:pPr>
            <a:r>
              <a:rPr lang="en-GB" sz="2400"/>
              <a:t>	  Alphabet = {0,1,2,B,$} and Initially at leftmost cell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4435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556D2-55E6-E04D-BC3A-EE14B04DE7ED}" type="slidenum">
              <a:rPr lang="en-US"/>
              <a:pPr/>
              <a:t>22</a:t>
            </a:fld>
            <a:endParaRPr lang="en-US"/>
          </a:p>
        </p:txBody>
      </p:sp>
      <p:sp>
        <p:nvSpPr>
          <p:cNvPr id="276482" name="Rectangle 1026"/>
          <p:cNvSpPr>
            <a:spLocks noChangeArrowheads="1"/>
          </p:cNvSpPr>
          <p:nvPr>
            <p:ph type="title"/>
          </p:nvPr>
        </p:nvSpPr>
        <p:spPr>
          <a:xfrm>
            <a:off x="381000" y="228600"/>
            <a:ext cx="5562600" cy="838200"/>
          </a:xfrm>
          <a:noFill/>
          <a:ln/>
        </p:spPr>
        <p:txBody>
          <a:bodyPr lIns="92075" tIns="46038" rIns="92075" bIns="46038" anchorCtr="0"/>
          <a:lstStyle/>
          <a:p>
            <a:r>
              <a:rPr lang="en-GB" sz="3200"/>
              <a:t>Example (Algorithm)</a:t>
            </a:r>
            <a:endParaRPr lang="en-US" sz="3200"/>
          </a:p>
        </p:txBody>
      </p:sp>
      <p:sp>
        <p:nvSpPr>
          <p:cNvPr id="276483" name="Rectangle 1027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449388"/>
            <a:ext cx="7772400" cy="4570412"/>
          </a:xfrm>
        </p:spPr>
        <p:txBody>
          <a:bodyPr/>
          <a:lstStyle/>
          <a:p>
            <a:pPr>
              <a:buFont typeface="Wingdings" charset="2"/>
              <a:buNone/>
            </a:pPr>
            <a:r>
              <a:rPr lang="en-GB" sz="2000"/>
              <a:t>Step 1: 	Initially it reads </a:t>
            </a:r>
            <a:r>
              <a:rPr lang="en-GB" sz="2000">
                <a:solidFill>
                  <a:srgbClr val="FF9966"/>
                </a:solidFill>
              </a:rPr>
              <a:t>$</a:t>
            </a:r>
            <a:r>
              <a:rPr lang="en-GB" sz="2000"/>
              <a:t>, </a:t>
            </a:r>
          </a:p>
          <a:p>
            <a:pPr lvl="1">
              <a:buFont typeface="Wingdings" charset="2"/>
              <a:buNone/>
            </a:pPr>
            <a:r>
              <a:rPr lang="en-GB" sz="2000"/>
              <a:t>		   and moves the head right, and goes to Step 2.</a:t>
            </a:r>
          </a:p>
          <a:p>
            <a:pPr>
              <a:buFont typeface="Wingdings" charset="2"/>
              <a:buNone/>
            </a:pPr>
            <a:r>
              <a:rPr lang="en-GB" sz="2000"/>
              <a:t>Step 2:  If the symbol being read is 1, </a:t>
            </a:r>
          </a:p>
          <a:p>
            <a:pPr>
              <a:buFont typeface="Wingdings" charset="2"/>
              <a:buNone/>
            </a:pPr>
            <a:r>
              <a:rPr lang="en-GB" sz="2000"/>
              <a:t>		   then write a 0, move the head right, and Repeat Step 2.</a:t>
            </a:r>
          </a:p>
          <a:p>
            <a:pPr>
              <a:buFont typeface="Wingdings" charset="2"/>
              <a:buNone/>
            </a:pPr>
            <a:r>
              <a:rPr lang="en-GB" sz="2000"/>
              <a:t>		If the symbol being read is B, </a:t>
            </a:r>
          </a:p>
          <a:p>
            <a:pPr>
              <a:buFont typeface="Wingdings" charset="2"/>
              <a:buNone/>
            </a:pPr>
            <a:r>
              <a:rPr lang="en-GB" sz="2000"/>
              <a:t>		   then move right, and go to Step 3.</a:t>
            </a:r>
          </a:p>
          <a:p>
            <a:pPr>
              <a:buFont typeface="Wingdings" charset="2"/>
              <a:buNone/>
            </a:pPr>
            <a:r>
              <a:rPr lang="en-GB" sz="2000"/>
              <a:t>Step 3: If the symbol begin read is 1, </a:t>
            </a:r>
          </a:p>
          <a:p>
            <a:pPr>
              <a:buFont typeface="Wingdings" charset="2"/>
              <a:buNone/>
            </a:pPr>
            <a:r>
              <a:rPr lang="en-GB" sz="2000"/>
              <a:t>		   then write a 2, move the head right, and repeat Step 3.</a:t>
            </a:r>
          </a:p>
          <a:p>
            <a:pPr>
              <a:buFont typeface="Wingdings" charset="2"/>
              <a:buNone/>
            </a:pPr>
            <a:r>
              <a:rPr lang="en-GB" sz="2000"/>
              <a:t>		If the symbol being read is B, then go to Step 4.</a:t>
            </a:r>
          </a:p>
          <a:p>
            <a:pPr>
              <a:buFont typeface="Wingdings" charset="2"/>
              <a:buNone/>
            </a:pPr>
            <a:r>
              <a:rPr lang="en-GB" sz="2000"/>
              <a:t>Step 4:  If the symbol being read is 0, 1, 2 or B, then move left.</a:t>
            </a:r>
          </a:p>
          <a:p>
            <a:pPr>
              <a:buFont typeface="Wingdings" charset="2"/>
              <a:buNone/>
            </a:pPr>
            <a:r>
              <a:rPr lang="en-GB" sz="2000"/>
              <a:t>		If the symbol being read is $, then stop.</a:t>
            </a:r>
          </a:p>
        </p:txBody>
      </p:sp>
      <p:sp>
        <p:nvSpPr>
          <p:cNvPr id="276484" name="Rectangle 1028"/>
          <p:cNvSpPr>
            <a:spLocks noChangeArrowheads="1"/>
          </p:cNvSpPr>
          <p:nvPr/>
        </p:nvSpPr>
        <p:spPr bwMode="auto">
          <a:xfrm>
            <a:off x="3810000" y="990600"/>
            <a:ext cx="50292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82562" tIns="46038" rIns="182562" bIns="46038" anchor="ctr">
            <a:prstTxWarp prst="textNoShape">
              <a:avLst/>
            </a:prstTxWarp>
          </a:bodyPr>
          <a:lstStyle/>
          <a:p>
            <a:pPr algn="ctr"/>
            <a:r>
              <a:rPr lang="en-GB" sz="2000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$11111 B 111111111 BBBBBBBBBB</a:t>
            </a:r>
            <a:endParaRPr lang="en-US" sz="2000">
              <a:solidFill>
                <a:srgbClr val="FF66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48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A7BF1-9B62-4047-A7FA-2F04BFF5CD73}" type="slidenum">
              <a:rPr lang="en-US"/>
              <a:pPr/>
              <a:t>23</a:t>
            </a:fld>
            <a:endParaRPr lang="en-US"/>
          </a:p>
        </p:txBody>
      </p:sp>
      <p:sp>
        <p:nvSpPr>
          <p:cNvPr id="278530" name="Rectangle 2050"/>
          <p:cNvSpPr>
            <a:spLocks noChangeArrowheads="1"/>
          </p:cNvSpPr>
          <p:nvPr>
            <p:ph type="title"/>
          </p:nvPr>
        </p:nvSpPr>
        <p:spPr>
          <a:xfrm>
            <a:off x="457200" y="277813"/>
            <a:ext cx="8229600" cy="1017587"/>
          </a:xfrm>
          <a:noFill/>
          <a:ln/>
        </p:spPr>
        <p:txBody>
          <a:bodyPr lIns="92075" tIns="46038" rIns="92075" bIns="46038" anchorCtr="0"/>
          <a:lstStyle/>
          <a:p>
            <a:r>
              <a:rPr lang="en-GB" sz="3200"/>
              <a:t>Example (TM Program)</a:t>
            </a:r>
            <a:endParaRPr lang="en-US" sz="3200"/>
          </a:p>
        </p:txBody>
      </p:sp>
      <p:sp>
        <p:nvSpPr>
          <p:cNvPr id="278531" name="Rectangle 2051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219200"/>
            <a:ext cx="6705600" cy="1828800"/>
          </a:xfrm>
        </p:spPr>
        <p:txBody>
          <a:bodyPr/>
          <a:lstStyle/>
          <a:p>
            <a:r>
              <a:rPr lang="en-GB" sz="2400"/>
              <a:t>Alphabet = {$,0,1,2,B}</a:t>
            </a:r>
          </a:p>
          <a:p>
            <a:r>
              <a:rPr lang="en-GB" sz="2400"/>
              <a:t>States = {Q1, Q2, Q3, Q4}</a:t>
            </a:r>
          </a:p>
          <a:p>
            <a:r>
              <a:rPr lang="en-GB" sz="2400"/>
              <a:t>Q1 is the starting state</a:t>
            </a:r>
          </a:p>
          <a:p>
            <a:r>
              <a:rPr lang="en-GB" sz="2400"/>
              <a:t>Transition Table:</a:t>
            </a:r>
          </a:p>
          <a:p>
            <a:pPr>
              <a:buFont typeface="Wingdings" charset="2"/>
              <a:buNone/>
            </a:pPr>
            <a:endParaRPr lang="en-GB" sz="2400"/>
          </a:p>
        </p:txBody>
      </p:sp>
      <p:graphicFrame>
        <p:nvGraphicFramePr>
          <p:cNvPr id="278582" name="Group 2102"/>
          <p:cNvGraphicFramePr>
            <a:graphicFrameLocks noGrp="1"/>
          </p:cNvGraphicFramePr>
          <p:nvPr>
            <p:ph sz="half" idx="2"/>
          </p:nvPr>
        </p:nvGraphicFramePr>
        <p:xfrm>
          <a:off x="1295400" y="3032125"/>
          <a:ext cx="7239000" cy="3445513"/>
        </p:xfrm>
        <a:graphic>
          <a:graphicData uri="http://schemas.openxmlformats.org/drawingml/2006/table">
            <a:tbl>
              <a:tblPr/>
              <a:tblGrid>
                <a:gridCol w="1206500"/>
                <a:gridCol w="1206500"/>
                <a:gridCol w="1206500"/>
                <a:gridCol w="1206500"/>
                <a:gridCol w="1206500"/>
                <a:gridCol w="1206500"/>
              </a:tblGrid>
              <a:tr h="588963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TM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State</a:t>
                      </a:r>
                    </a:p>
                  </a:txBody>
                  <a:tcPr marL="182562" marR="182562" marT="46038" marB="4603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Symbol Read</a:t>
                      </a:r>
                    </a:p>
                  </a:txBody>
                  <a:tcPr marL="182562" marR="182562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286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$</a:t>
                      </a:r>
                    </a:p>
                  </a:txBody>
                  <a:tcPr marL="182562" marR="182562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B</a:t>
                      </a:r>
                    </a:p>
                  </a:txBody>
                  <a:tcPr marL="182562" marR="182562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0</a:t>
                      </a:r>
                    </a:p>
                  </a:txBody>
                  <a:tcPr marL="182562" marR="182562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1</a:t>
                      </a:r>
                    </a:p>
                  </a:txBody>
                  <a:tcPr marL="182562" marR="182562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2</a:t>
                      </a:r>
                    </a:p>
                  </a:txBody>
                  <a:tcPr marL="182562" marR="182562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0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Q1</a:t>
                      </a:r>
                    </a:p>
                  </a:txBody>
                  <a:tcPr marL="182562" marR="182562" marT="46038" marB="4603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$,R,Q2</a:t>
                      </a:r>
                    </a:p>
                  </a:txBody>
                  <a:tcPr marL="182562" marR="182562" marT="46038" marB="4603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L="182562" marR="182562" marT="46038" marB="4603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L="182562" marR="182562" marT="46038" marB="4603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L="182562" marR="182562" marT="46038" marB="4603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L="182562" marR="182562" marT="46038" marB="4603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4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Q2</a:t>
                      </a:r>
                    </a:p>
                  </a:txBody>
                  <a:tcPr marL="182562" marR="182562" marT="46038" marB="4603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L="182562" marR="182562" marT="46038" marB="4603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B,R,Q3</a:t>
                      </a:r>
                    </a:p>
                  </a:txBody>
                  <a:tcPr marL="182562" marR="182562" marT="46038" marB="4603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L="182562" marR="182562" marT="46038" marB="4603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0,R,Q2</a:t>
                      </a:r>
                    </a:p>
                  </a:txBody>
                  <a:tcPr marL="182562" marR="182562" marT="46038" marB="4603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L="182562" marR="182562" marT="46038" marB="4603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5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Q3</a:t>
                      </a:r>
                    </a:p>
                  </a:txBody>
                  <a:tcPr marL="182562" marR="182562" marT="46038" marB="4603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L="182562" marR="182562" marT="46038" marB="4603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B,L,Q4</a:t>
                      </a:r>
                    </a:p>
                  </a:txBody>
                  <a:tcPr marL="182562" marR="182562" marT="46038" marB="4603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L="182562" marR="182562" marT="46038" marB="4603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2,R,Q3</a:t>
                      </a:r>
                    </a:p>
                  </a:txBody>
                  <a:tcPr marL="182562" marR="182562" marT="46038" marB="4603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L="182562" marR="182562" marT="46038" marB="4603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7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Q4</a:t>
                      </a:r>
                    </a:p>
                  </a:txBody>
                  <a:tcPr marL="182562" marR="182562" marT="46038" marB="4603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STOP</a:t>
                      </a:r>
                    </a:p>
                  </a:txBody>
                  <a:tcPr marL="182562" marR="182562" marT="46038" marB="4603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B,L,Q4</a:t>
                      </a:r>
                    </a:p>
                  </a:txBody>
                  <a:tcPr marL="182562" marR="182562" marT="46038" marB="4603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0,L,Q4</a:t>
                      </a:r>
                    </a:p>
                  </a:txBody>
                  <a:tcPr marL="182562" marR="182562" marT="46038" marB="4603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1,L,Q4</a:t>
                      </a:r>
                    </a:p>
                  </a:txBody>
                  <a:tcPr marL="182562" marR="182562" marT="46038" marB="4603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2,L,Q4</a:t>
                      </a:r>
                    </a:p>
                  </a:txBody>
                  <a:tcPr marL="182562" marR="182562" marT="46038" marB="4603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78583" name="Rectangle 2103"/>
          <p:cNvSpPr>
            <a:spLocks noChangeArrowheads="1"/>
          </p:cNvSpPr>
          <p:nvPr/>
        </p:nvSpPr>
        <p:spPr bwMode="auto">
          <a:xfrm>
            <a:off x="4724400" y="1295400"/>
            <a:ext cx="4114800" cy="1447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82562" tIns="46038" rIns="182562" bIns="46038" anchor="ctr">
            <a:prstTxWarp prst="textNoShape">
              <a:avLst/>
            </a:prstTxWarp>
          </a:bodyPr>
          <a:lstStyle/>
          <a:p>
            <a:pPr algn="r"/>
            <a:r>
              <a:rPr lang="en-US" sz="2400" i="1"/>
              <a:t>HW: Translate this transition</a:t>
            </a:r>
          </a:p>
          <a:p>
            <a:pPr algn="r"/>
            <a:r>
              <a:rPr lang="en-US" sz="2400" i="1"/>
              <a:t>table into a TM program</a:t>
            </a:r>
          </a:p>
          <a:p>
            <a:pPr algn="r"/>
            <a:r>
              <a:rPr lang="en-US" sz="2400" i="1"/>
              <a:t>using notations of [SG]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8531" grpId="0" uiExpand="1" build="p"/>
      <p:bldP spid="278583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6B202-FCFE-DA48-8D73-196740141951}" type="slidenum">
              <a:rPr lang="en-US"/>
              <a:pPr/>
              <a:t>24</a:t>
            </a:fld>
            <a:endParaRPr lang="en-US"/>
          </a:p>
        </p:txBody>
      </p:sp>
      <p:sp>
        <p:nvSpPr>
          <p:cNvPr id="518146" name="Rectangle 2"/>
          <p:cNvSpPr>
            <a:spLocks noChangeArrowheads="1"/>
          </p:cNvSpPr>
          <p:nvPr>
            <p:ph type="title"/>
          </p:nvPr>
        </p:nvSpPr>
        <p:spPr>
          <a:xfrm>
            <a:off x="685800" y="277813"/>
            <a:ext cx="7772400" cy="950912"/>
          </a:xfrm>
          <a:noFill/>
          <a:ln/>
        </p:spPr>
        <p:txBody>
          <a:bodyPr lIns="92075" tIns="46038" rIns="92075" bIns="46038" anchorCtr="0"/>
          <a:lstStyle/>
          <a:p>
            <a:r>
              <a:rPr lang="en-GB" sz="3200"/>
              <a:t>Church-Turing Thesis</a:t>
            </a:r>
            <a:endParaRPr lang="en-US" sz="3200"/>
          </a:p>
        </p:txBody>
      </p:sp>
      <p:sp>
        <p:nvSpPr>
          <p:cNvPr id="5181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3581400"/>
            <a:ext cx="8001000" cy="2895600"/>
          </a:xfrm>
        </p:spPr>
        <p:txBody>
          <a:bodyPr/>
          <a:lstStyle/>
          <a:p>
            <a:pPr>
              <a:lnSpc>
                <a:spcPct val="110000"/>
              </a:lnSpc>
              <a:buClr>
                <a:schemeClr val="tx1"/>
              </a:buClr>
            </a:pPr>
            <a:r>
              <a:rPr lang="en-GB" sz="2400"/>
              <a:t>NOT a Theorem, but a </a:t>
            </a:r>
            <a:r>
              <a:rPr lang="en-GB" sz="2400" i="1"/>
              <a:t>thesis</a:t>
            </a:r>
            <a:r>
              <a:rPr lang="en-GB" sz="2400"/>
              <a:t>.</a:t>
            </a:r>
          </a:p>
          <a:p>
            <a:pPr lvl="1">
              <a:lnSpc>
                <a:spcPct val="110000"/>
              </a:lnSpc>
              <a:buClr>
                <a:schemeClr val="tx1"/>
              </a:buClr>
            </a:pPr>
            <a:r>
              <a:rPr lang="en-GB"/>
              <a:t>A statement that has to be supported by evidence.</a:t>
            </a:r>
          </a:p>
          <a:p>
            <a:pPr lvl="1">
              <a:lnSpc>
                <a:spcPct val="110000"/>
              </a:lnSpc>
              <a:buClr>
                <a:schemeClr val="tx1"/>
              </a:buClr>
            </a:pPr>
            <a:endParaRPr lang="en-GB" sz="2000"/>
          </a:p>
          <a:p>
            <a:pPr>
              <a:lnSpc>
                <a:spcPct val="110000"/>
              </a:lnSpc>
              <a:buClr>
                <a:schemeClr val="tx1"/>
              </a:buClr>
            </a:pPr>
            <a:r>
              <a:rPr lang="en-GB" sz="2400"/>
              <a:t>Issue:  Definition of computing device not clear.</a:t>
            </a:r>
          </a:p>
          <a:p>
            <a:pPr>
              <a:lnSpc>
                <a:spcPct val="110000"/>
              </a:lnSpc>
              <a:buClr>
                <a:schemeClr val="tx1"/>
              </a:buClr>
            </a:pPr>
            <a:r>
              <a:rPr lang="en-GB" sz="2400"/>
              <a:t>Mathematically: </a:t>
            </a:r>
          </a:p>
          <a:p>
            <a:pPr lvl="1">
              <a:lnSpc>
                <a:spcPct val="110000"/>
              </a:lnSpc>
              <a:buClr>
                <a:schemeClr val="tx1"/>
              </a:buClr>
            </a:pPr>
            <a:r>
              <a:rPr lang="en-GB" sz="2000"/>
              <a:t>There is a (Partial) Functions which take strings to strings</a:t>
            </a:r>
          </a:p>
        </p:txBody>
      </p:sp>
      <p:sp>
        <p:nvSpPr>
          <p:cNvPr id="518148" name="Text Box 4"/>
          <p:cNvSpPr txBox="1">
            <a:spLocks noChangeArrowheads="1"/>
          </p:cNvSpPr>
          <p:nvPr/>
        </p:nvSpPr>
        <p:spPr bwMode="auto">
          <a:xfrm>
            <a:off x="838200" y="1584325"/>
            <a:ext cx="7162800" cy="1539875"/>
          </a:xfrm>
          <a:prstGeom prst="rect">
            <a:avLst/>
          </a:prstGeom>
          <a:solidFill>
            <a:schemeClr val="accent1"/>
          </a:solidFill>
          <a:ln w="38100">
            <a:solidFill>
              <a:srgbClr val="993300"/>
            </a:solidFill>
            <a:miter lim="800000"/>
            <a:headEnd/>
            <a:tailEnd/>
          </a:ln>
          <a:effectLst/>
        </p:spPr>
        <p:txBody>
          <a:bodyPr lIns="182562" tIns="46038" rIns="182562" bIns="46038" anchor="ctr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10000"/>
              </a:lnSpc>
              <a:spcBef>
                <a:spcPct val="20000"/>
              </a:spcBef>
              <a:buClr>
                <a:schemeClr val="tx1"/>
              </a:buClr>
              <a:buSzPct val="80000"/>
              <a:buFont typeface="Wingdings" charset="2"/>
              <a:buNone/>
            </a:pPr>
            <a:r>
              <a:rPr lang="en-GB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If there exists an algorithm to do a symbol manipulation task, then there exists a Turing machine to do that task.</a:t>
            </a:r>
            <a:endParaRPr lang="en-US" sz="28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8147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A951F-9A65-554F-96EB-32E0D802D204}" type="slidenum">
              <a:rPr lang="en-US"/>
              <a:pPr/>
              <a:t>25</a:t>
            </a:fld>
            <a:endParaRPr lang="en-US"/>
          </a:p>
        </p:txBody>
      </p:sp>
      <p:sp>
        <p:nvSpPr>
          <p:cNvPr id="498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Church-Turing Thesis (cont)</a:t>
            </a:r>
          </a:p>
        </p:txBody>
      </p:sp>
      <p:sp>
        <p:nvSpPr>
          <p:cNvPr id="498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100000"/>
              </a:spcBef>
            </a:pPr>
            <a:r>
              <a:rPr lang="en-US" sz="3000"/>
              <a:t>Two parts to writing a Turing machine for a symbol manipulation task</a:t>
            </a:r>
          </a:p>
          <a:p>
            <a:pPr lvl="1">
              <a:spcBef>
                <a:spcPct val="100000"/>
              </a:spcBef>
            </a:pPr>
            <a:r>
              <a:rPr lang="en-US"/>
              <a:t>Encoding symbolic information as strings of 0s and 1s (eg: numbers, sound, pictures, etc)</a:t>
            </a:r>
          </a:p>
          <a:p>
            <a:pPr lvl="1">
              <a:spcBef>
                <a:spcPct val="100000"/>
              </a:spcBef>
            </a:pPr>
            <a:r>
              <a:rPr lang="en-US"/>
              <a:t>Writing the Turing machine instructions to produce the encoded form of the output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C1746-D8F0-EA49-B3A6-8DFB72E04EE1}" type="slidenum">
              <a:rPr lang="en-US"/>
              <a:pPr/>
              <a:t>26</a:t>
            </a:fld>
            <a:endParaRPr lang="en-US"/>
          </a:p>
        </p:txBody>
      </p:sp>
      <p:sp>
        <p:nvSpPr>
          <p:cNvPr id="500738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457200" y="5102225"/>
            <a:ext cx="8229600" cy="1023938"/>
          </a:xfrm>
        </p:spPr>
        <p:txBody>
          <a:bodyPr/>
          <a:lstStyle/>
          <a:p>
            <a:pPr algn="ctr">
              <a:buFont typeface="Wingdings" charset="2"/>
              <a:buNone/>
            </a:pPr>
            <a:r>
              <a:rPr lang="en-US" sz="2400"/>
              <a:t>Figure 11.9</a:t>
            </a:r>
          </a:p>
          <a:p>
            <a:pPr algn="ctr">
              <a:buFont typeface="Wingdings" charset="2"/>
              <a:buNone/>
            </a:pPr>
            <a:r>
              <a:rPr lang="en-US" sz="2400"/>
              <a:t>Emulating an Algorithm by a Turing Machine</a:t>
            </a:r>
          </a:p>
        </p:txBody>
      </p:sp>
      <p:pic>
        <p:nvPicPr>
          <p:cNvPr id="500739" name="Picture 3" descr="SchnGerst_f11[1]"/>
          <p:cNvPicPr>
            <a:picLocks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609600" y="1447800"/>
            <a:ext cx="7924800" cy="306705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F747E-6CAD-8F42-A274-B4B4B6F5992D}" type="slidenum">
              <a:rPr lang="en-US"/>
              <a:pPr/>
              <a:t>27</a:t>
            </a:fld>
            <a:endParaRPr lang="en-US"/>
          </a:p>
        </p:txBody>
      </p:sp>
      <p:sp>
        <p:nvSpPr>
          <p:cNvPr id="530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Limits of Computabiltiy: </a:t>
            </a:r>
          </a:p>
        </p:txBody>
      </p:sp>
      <p:sp>
        <p:nvSpPr>
          <p:cNvPr id="530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r>
              <a:rPr lang="en-US"/>
              <a:t>Based on Church-Turing thesis, </a:t>
            </a:r>
            <a:br>
              <a:rPr lang="en-US"/>
            </a:br>
            <a:r>
              <a:rPr lang="en-US"/>
              <a:t>TM defines limits of computability</a:t>
            </a:r>
          </a:p>
          <a:p>
            <a:pPr lvl="1"/>
            <a:r>
              <a:rPr lang="en-US"/>
              <a:t>TM = ultimate model of computing agent</a:t>
            </a:r>
          </a:p>
          <a:p>
            <a:pPr lvl="1"/>
            <a:r>
              <a:rPr lang="en-US"/>
              <a:t>TM program = ultimate model of algorithm</a:t>
            </a:r>
          </a:p>
          <a:p>
            <a:endParaRPr lang="en-US"/>
          </a:p>
          <a:p>
            <a:r>
              <a:rPr lang="en-US"/>
              <a:t>Are all problems solvable using a TM?</a:t>
            </a:r>
          </a:p>
          <a:p>
            <a:pPr lvl="1"/>
            <a:r>
              <a:rPr lang="en-US"/>
              <a:t>Uncomputable or unsolvable problems</a:t>
            </a:r>
          </a:p>
          <a:p>
            <a:pPr lvl="2">
              <a:buFont typeface="Wingdings" charset="2"/>
              <a:buNone/>
            </a:pPr>
            <a:r>
              <a:rPr lang="en-US"/>
              <a:t>   problem for which we can prove that </a:t>
            </a:r>
            <a:br>
              <a:rPr lang="en-US"/>
            </a:br>
            <a:r>
              <a:rPr lang="en-US"/>
              <a:t>no TM exists that will solve it.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03547-2D30-7B4F-8B18-A400887CF317}" type="slidenum">
              <a:rPr lang="en-US"/>
              <a:pPr/>
              <a:t>28</a:t>
            </a:fld>
            <a:endParaRPr lang="en-US"/>
          </a:p>
        </p:txBody>
      </p:sp>
      <p:sp>
        <p:nvSpPr>
          <p:cNvPr id="286722" name="Rectangle 1026"/>
          <p:cNvSpPr>
            <a:spLocks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 anchorCtr="0"/>
          <a:lstStyle/>
          <a:p>
            <a:r>
              <a:rPr lang="en-US" sz="3600">
                <a:solidFill>
                  <a:srgbClr val="FF9966"/>
                </a:solidFill>
              </a:rPr>
              <a:t>Computability</a:t>
            </a:r>
          </a:p>
        </p:txBody>
      </p:sp>
      <p:sp>
        <p:nvSpPr>
          <p:cNvPr id="286723" name="Rectangle 1027"/>
          <p:cNvSpPr>
            <a:spLocks noGrp="1" noChangeArrowheads="1"/>
          </p:cNvSpPr>
          <p:nvPr>
            <p:ph type="body" sz="half" idx="1"/>
          </p:nvPr>
        </p:nvSpPr>
        <p:spPr>
          <a:xfrm>
            <a:off x="684213" y="1371600"/>
            <a:ext cx="7772400" cy="4722813"/>
          </a:xfrm>
        </p:spPr>
        <p:txBody>
          <a:bodyPr/>
          <a:lstStyle/>
          <a:p>
            <a:pPr>
              <a:lnSpc>
                <a:spcPct val="110000"/>
              </a:lnSpc>
              <a:buClr>
                <a:schemeClr val="tx1"/>
              </a:buClr>
              <a:buFont typeface="Wingdings" charset="2"/>
              <a:buNone/>
            </a:pPr>
            <a:r>
              <a:rPr lang="en-GB" sz="2400"/>
              <a:t>Q: Can we solve every problem?</a:t>
            </a:r>
          </a:p>
          <a:p>
            <a:pPr>
              <a:lnSpc>
                <a:spcPct val="110000"/>
              </a:lnSpc>
              <a:buClr>
                <a:schemeClr val="tx1"/>
              </a:buClr>
              <a:buFont typeface="Wingdings" charset="2"/>
              <a:buNone/>
            </a:pPr>
            <a:endParaRPr lang="en-GB" sz="2400"/>
          </a:p>
          <a:p>
            <a:pPr>
              <a:lnSpc>
                <a:spcPct val="110000"/>
              </a:lnSpc>
              <a:buClr>
                <a:schemeClr val="tx1"/>
              </a:buClr>
              <a:buFont typeface="Wingdings" charset="2"/>
              <a:buNone/>
            </a:pPr>
            <a:r>
              <a:rPr lang="en-GB" sz="2400"/>
              <a:t>In Mathematics:</a:t>
            </a:r>
          </a:p>
          <a:p>
            <a:pPr>
              <a:lnSpc>
                <a:spcPct val="110000"/>
              </a:lnSpc>
              <a:buClr>
                <a:schemeClr val="tx1"/>
              </a:buClr>
            </a:pPr>
            <a:r>
              <a:rPr lang="en-GB" sz="2400" i="1">
                <a:solidFill>
                  <a:srgbClr val="FF9966"/>
                </a:solidFill>
              </a:rPr>
              <a:t>Godel’s Theorem:</a:t>
            </a:r>
            <a:r>
              <a:rPr lang="en-GB" sz="2400"/>
              <a:t>   </a:t>
            </a:r>
            <a:r>
              <a:rPr lang="en-GB" sz="2400">
                <a:solidFill>
                  <a:srgbClr val="FF9966"/>
                </a:solidFill>
              </a:rPr>
              <a:t>Not every true theorem about natural numbers can be proven</a:t>
            </a:r>
            <a:r>
              <a:rPr lang="en-GB" sz="2400"/>
              <a:t>.</a:t>
            </a:r>
          </a:p>
          <a:p>
            <a:pPr>
              <a:lnSpc>
                <a:spcPct val="110000"/>
              </a:lnSpc>
              <a:buClr>
                <a:schemeClr val="tx1"/>
              </a:buClr>
            </a:pPr>
            <a:endParaRPr lang="en-GB" sz="2400"/>
          </a:p>
          <a:p>
            <a:pPr>
              <a:lnSpc>
                <a:spcPct val="110000"/>
              </a:lnSpc>
              <a:buClr>
                <a:schemeClr val="tx1"/>
              </a:buClr>
              <a:buFont typeface="Wingdings" charset="2"/>
              <a:buNone/>
            </a:pPr>
            <a:r>
              <a:rPr lang="en-GB" sz="2400"/>
              <a:t>In Computer Science: </a:t>
            </a:r>
          </a:p>
          <a:p>
            <a:pPr>
              <a:lnSpc>
                <a:spcPct val="110000"/>
              </a:lnSpc>
              <a:buClr>
                <a:schemeClr val="tx1"/>
              </a:buClr>
            </a:pPr>
            <a:r>
              <a:rPr lang="en-GB" sz="2400" i="1">
                <a:solidFill>
                  <a:srgbClr val="FF9966"/>
                </a:solidFill>
              </a:rPr>
              <a:t>Not every problem can be solved</a:t>
            </a:r>
            <a:r>
              <a:rPr lang="en-GB" sz="2400"/>
              <a:t>.</a:t>
            </a:r>
          </a:p>
          <a:p>
            <a:pPr>
              <a:lnSpc>
                <a:spcPct val="110000"/>
              </a:lnSpc>
              <a:buClr>
                <a:schemeClr val="tx1"/>
              </a:buClr>
            </a:pPr>
            <a:endParaRPr lang="en-GB" sz="2400"/>
          </a:p>
          <a:p>
            <a:pPr>
              <a:lnSpc>
                <a:spcPct val="110000"/>
              </a:lnSpc>
              <a:buClr>
                <a:schemeClr val="tx1"/>
              </a:buClr>
            </a:pPr>
            <a:r>
              <a:rPr lang="en-GB" sz="2400"/>
              <a:t>Example: </a:t>
            </a:r>
            <a:r>
              <a:rPr lang="en-GB" sz="2400" i="1">
                <a:solidFill>
                  <a:srgbClr val="FF9966"/>
                </a:solidFill>
              </a:rPr>
              <a:t>Halting Problem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2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FCD2C-B8B0-7646-AB62-6066DE8E845C}" type="slidenum">
              <a:rPr lang="en-US"/>
              <a:pPr/>
              <a:t>29</a:t>
            </a:fld>
            <a:endParaRPr lang="en-US"/>
          </a:p>
        </p:txBody>
      </p:sp>
      <p:sp>
        <p:nvSpPr>
          <p:cNvPr id="288770" name="Rectangle 1026"/>
          <p:cNvSpPr>
            <a:spLocks noChangeArrowheads="1"/>
          </p:cNvSpPr>
          <p:nvPr>
            <p:ph type="title"/>
          </p:nvPr>
        </p:nvSpPr>
        <p:spPr>
          <a:xfrm>
            <a:off x="457200" y="152400"/>
            <a:ext cx="8229600" cy="914400"/>
          </a:xfrm>
          <a:noFill/>
          <a:ln/>
        </p:spPr>
        <p:txBody>
          <a:bodyPr lIns="92075" tIns="46038" rIns="92075" bIns="46038" anchorCtr="0"/>
          <a:lstStyle/>
          <a:p>
            <a:r>
              <a:rPr lang="en-US" sz="3600">
                <a:solidFill>
                  <a:srgbClr val="FF9966"/>
                </a:solidFill>
              </a:rPr>
              <a:t>Computability: The Halting Problem</a:t>
            </a:r>
          </a:p>
        </p:txBody>
      </p:sp>
      <p:sp>
        <p:nvSpPr>
          <p:cNvPr id="288771" name="Rectangle 1027"/>
          <p:cNvSpPr>
            <a:spLocks noGrp="1" noChangeArrowheads="1"/>
          </p:cNvSpPr>
          <p:nvPr>
            <p:ph type="body" sz="half" idx="1"/>
          </p:nvPr>
        </p:nvSpPr>
        <p:spPr>
          <a:xfrm>
            <a:off x="684213" y="1219200"/>
            <a:ext cx="7704137" cy="2438400"/>
          </a:xfrm>
        </p:spPr>
        <p:txBody>
          <a:bodyPr/>
          <a:lstStyle/>
          <a:p>
            <a:pPr>
              <a:lnSpc>
                <a:spcPct val="110000"/>
              </a:lnSpc>
              <a:buClr>
                <a:schemeClr val="tx1"/>
              </a:buClr>
            </a:pPr>
            <a:r>
              <a:rPr lang="en-GB" sz="2400" u="sng"/>
              <a:t>Halting Problem</a:t>
            </a:r>
            <a:r>
              <a:rPr lang="en-GB" sz="2400"/>
              <a:t>:</a:t>
            </a:r>
            <a:r>
              <a:rPr lang="en-GB" sz="2000"/>
              <a:t> Given </a:t>
            </a:r>
            <a:r>
              <a:rPr lang="en-GB" sz="2000" i="1"/>
              <a:t>any</a:t>
            </a:r>
            <a:r>
              <a:rPr lang="en-GB" sz="2000"/>
              <a:t> </a:t>
            </a:r>
            <a:r>
              <a:rPr lang="en-GB" sz="2000" i="1"/>
              <a:t>program</a:t>
            </a:r>
            <a:r>
              <a:rPr lang="en-GB" sz="2000"/>
              <a:t> </a:t>
            </a:r>
            <a:r>
              <a:rPr lang="en-GB" sz="2000" i="1"/>
              <a:t>P</a:t>
            </a:r>
            <a:r>
              <a:rPr lang="en-GB" sz="2000"/>
              <a:t>, and </a:t>
            </a:r>
            <a:r>
              <a:rPr lang="en-GB" sz="2000" i="1"/>
              <a:t>any</a:t>
            </a:r>
            <a:r>
              <a:rPr lang="en-GB" sz="2000"/>
              <a:t> </a:t>
            </a:r>
            <a:r>
              <a:rPr lang="en-GB" sz="2000" i="1"/>
              <a:t>input</a:t>
            </a:r>
            <a:r>
              <a:rPr lang="en-GB" sz="2000"/>
              <a:t> </a:t>
            </a:r>
            <a:r>
              <a:rPr lang="en-GB" sz="2000" i="1"/>
              <a:t>x</a:t>
            </a:r>
            <a:r>
              <a:rPr lang="en-GB" sz="2000"/>
              <a:t>:</a:t>
            </a:r>
          </a:p>
          <a:p>
            <a:pPr>
              <a:lnSpc>
                <a:spcPct val="110000"/>
              </a:lnSpc>
              <a:buClr>
                <a:schemeClr val="tx1"/>
              </a:buClr>
              <a:buFont typeface="Wingdings" charset="2"/>
              <a:buNone/>
            </a:pPr>
            <a:r>
              <a:rPr lang="en-GB" sz="2000"/>
              <a:t>       Does program </a:t>
            </a:r>
            <a:r>
              <a:rPr lang="en-GB" sz="2000" i="1"/>
              <a:t>P</a:t>
            </a:r>
            <a:r>
              <a:rPr lang="en-GB" sz="2000"/>
              <a:t> stop when run on input </a:t>
            </a:r>
            <a:r>
              <a:rPr lang="en-GB" sz="2000" i="1"/>
              <a:t>x</a:t>
            </a:r>
            <a:r>
              <a:rPr lang="en-GB" sz="2000"/>
              <a:t>?</a:t>
            </a:r>
          </a:p>
          <a:p>
            <a:pPr>
              <a:lnSpc>
                <a:spcPct val="110000"/>
              </a:lnSpc>
              <a:buClr>
                <a:schemeClr val="tx1"/>
              </a:buClr>
              <a:buFont typeface="Wingdings" charset="2"/>
              <a:buNone/>
            </a:pPr>
            <a:endParaRPr lang="en-GB" sz="1200"/>
          </a:p>
          <a:p>
            <a:pPr>
              <a:lnSpc>
                <a:spcPct val="110000"/>
              </a:lnSpc>
              <a:buClr>
                <a:schemeClr val="tx1"/>
              </a:buClr>
            </a:pPr>
            <a:r>
              <a:rPr lang="en-GB" sz="2400" u="sng"/>
              <a:t>Result:</a:t>
            </a:r>
            <a:r>
              <a:rPr lang="en-GB" sz="2000"/>
              <a:t> Halting Problem is not computable. </a:t>
            </a:r>
          </a:p>
          <a:p>
            <a:pPr>
              <a:lnSpc>
                <a:spcPct val="110000"/>
              </a:lnSpc>
              <a:buClr>
                <a:schemeClr val="tx1"/>
              </a:buClr>
              <a:buFont typeface="Wingdings" charset="2"/>
              <a:buNone/>
            </a:pPr>
            <a:r>
              <a:rPr lang="en-GB" sz="2000"/>
              <a:t>     Namely, there is no algorithm SOLVE(</a:t>
            </a:r>
            <a:r>
              <a:rPr lang="en-GB" sz="2000" i="1"/>
              <a:t>P,x</a:t>
            </a:r>
            <a:r>
              <a:rPr lang="en-GB" sz="2000"/>
              <a:t>) such that </a:t>
            </a:r>
            <a:r>
              <a:rPr lang="en-GB" sz="2000" i="1"/>
              <a:t>for all P and x</a:t>
            </a:r>
            <a:r>
              <a:rPr lang="en-GB" sz="2000"/>
              <a:t>, we can answer</a:t>
            </a:r>
          </a:p>
        </p:txBody>
      </p:sp>
      <p:grpSp>
        <p:nvGrpSpPr>
          <p:cNvPr id="288774" name="Group 1030"/>
          <p:cNvGrpSpPr>
            <a:grpSpLocks/>
          </p:cNvGrpSpPr>
          <p:nvPr/>
        </p:nvGrpSpPr>
        <p:grpSpPr bwMode="auto">
          <a:xfrm>
            <a:off x="1447800" y="3733800"/>
            <a:ext cx="6477000" cy="1143000"/>
            <a:chOff x="480" y="2880"/>
            <a:chExt cx="4560" cy="912"/>
          </a:xfrm>
        </p:grpSpPr>
        <p:sp>
          <p:nvSpPr>
            <p:cNvPr id="288773" name="Rectangle 1029"/>
            <p:cNvSpPr>
              <a:spLocks noChangeArrowheads="1"/>
            </p:cNvSpPr>
            <p:nvPr/>
          </p:nvSpPr>
          <p:spPr bwMode="auto">
            <a:xfrm>
              <a:off x="480" y="2880"/>
              <a:ext cx="4560" cy="91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2562" tIns="46038" rIns="182562" bIns="46038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aphicFrame>
          <p:nvGraphicFramePr>
            <p:cNvPr id="288772" name="Object 1028"/>
            <p:cNvGraphicFramePr>
              <a:graphicFrameLocks noChangeAspect="1"/>
            </p:cNvGraphicFramePr>
            <p:nvPr/>
          </p:nvGraphicFramePr>
          <p:xfrm>
            <a:off x="598" y="2976"/>
            <a:ext cx="4277" cy="737"/>
          </p:xfrm>
          <a:graphic>
            <a:graphicData uri="http://schemas.openxmlformats.org/presentationml/2006/ole">
              <p:oleObj spid="_x0000_s288772" name="Equation" r:id="rId4" imgW="2654280" imgH="457200" progId="Equation.3">
                <p:embed/>
              </p:oleObj>
            </a:graphicData>
          </a:graphic>
        </p:graphicFrame>
      </p:grpSp>
      <p:grpSp>
        <p:nvGrpSpPr>
          <p:cNvPr id="288782" name="Group 1038"/>
          <p:cNvGrpSpPr>
            <a:grpSpLocks/>
          </p:cNvGrpSpPr>
          <p:nvPr/>
        </p:nvGrpSpPr>
        <p:grpSpPr bwMode="auto">
          <a:xfrm>
            <a:off x="1676400" y="5257800"/>
            <a:ext cx="4191000" cy="838200"/>
            <a:chOff x="816" y="3408"/>
            <a:chExt cx="2640" cy="528"/>
          </a:xfrm>
        </p:grpSpPr>
        <p:sp>
          <p:nvSpPr>
            <p:cNvPr id="288775" name="Rectangle 1031"/>
            <p:cNvSpPr>
              <a:spLocks noChangeArrowheads="1"/>
            </p:cNvSpPr>
            <p:nvPr/>
          </p:nvSpPr>
          <p:spPr bwMode="auto">
            <a:xfrm>
              <a:off x="1392" y="3408"/>
              <a:ext cx="864" cy="528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2562" tIns="46038" rIns="182562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b="1"/>
                <a:t>SOLVE</a:t>
              </a:r>
            </a:p>
          </p:txBody>
        </p:sp>
        <p:sp>
          <p:nvSpPr>
            <p:cNvPr id="288776" name="Line 1032"/>
            <p:cNvSpPr>
              <a:spLocks noChangeShapeType="1"/>
            </p:cNvSpPr>
            <p:nvPr/>
          </p:nvSpPr>
          <p:spPr bwMode="auto">
            <a:xfrm>
              <a:off x="960" y="3552"/>
              <a:ext cx="38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med"/>
            </a:ln>
            <a:effectLst/>
          </p:spPr>
          <p:txBody>
            <a:bodyPr lIns="182562" tIns="46038" rIns="182562" bIns="46038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8777" name="Text Box 1033"/>
            <p:cNvSpPr txBox="1">
              <a:spLocks noChangeArrowheads="1"/>
            </p:cNvSpPr>
            <p:nvPr/>
          </p:nvSpPr>
          <p:spPr bwMode="auto">
            <a:xfrm>
              <a:off x="816" y="3408"/>
              <a:ext cx="14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46038" rIns="0" bIns="46038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i="1"/>
                <a:t>P</a:t>
              </a:r>
            </a:p>
          </p:txBody>
        </p:sp>
        <p:sp>
          <p:nvSpPr>
            <p:cNvPr id="288778" name="Line 1034"/>
            <p:cNvSpPr>
              <a:spLocks noChangeShapeType="1"/>
            </p:cNvSpPr>
            <p:nvPr/>
          </p:nvSpPr>
          <p:spPr bwMode="auto">
            <a:xfrm>
              <a:off x="960" y="3801"/>
              <a:ext cx="38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med"/>
            </a:ln>
            <a:effectLst/>
          </p:spPr>
          <p:txBody>
            <a:bodyPr lIns="182562" tIns="46038" rIns="182562" bIns="46038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8779" name="Text Box 1035"/>
            <p:cNvSpPr txBox="1">
              <a:spLocks noChangeArrowheads="1"/>
            </p:cNvSpPr>
            <p:nvPr/>
          </p:nvSpPr>
          <p:spPr bwMode="auto">
            <a:xfrm>
              <a:off x="816" y="3657"/>
              <a:ext cx="14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46038" rIns="0" bIns="46038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i="1"/>
                <a:t>x</a:t>
              </a:r>
            </a:p>
          </p:txBody>
        </p:sp>
        <p:sp>
          <p:nvSpPr>
            <p:cNvPr id="288780" name="Line 1036"/>
            <p:cNvSpPr>
              <a:spLocks noChangeShapeType="1"/>
            </p:cNvSpPr>
            <p:nvPr/>
          </p:nvSpPr>
          <p:spPr bwMode="auto">
            <a:xfrm>
              <a:off x="2256" y="3648"/>
              <a:ext cx="86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med"/>
            </a:ln>
            <a:effectLst/>
          </p:spPr>
          <p:txBody>
            <a:bodyPr lIns="182562" tIns="46038" rIns="182562" bIns="46038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8781" name="Text Box 1037"/>
            <p:cNvSpPr txBox="1">
              <a:spLocks noChangeArrowheads="1"/>
            </p:cNvSpPr>
            <p:nvPr/>
          </p:nvSpPr>
          <p:spPr bwMode="auto">
            <a:xfrm>
              <a:off x="2448" y="3408"/>
              <a:ext cx="100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46038" rIns="0" bIns="46038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i="1"/>
                <a:t>Yes / No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887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887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8771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A98F4-9065-364D-BFA1-6991671B1F3A}" type="slidenum">
              <a:rPr lang="en-US"/>
              <a:pPr/>
              <a:t>3</a:t>
            </a:fld>
            <a:endParaRPr lang="en-US"/>
          </a:p>
        </p:txBody>
      </p:sp>
      <p:sp>
        <p:nvSpPr>
          <p:cNvPr id="541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Self Readings:</a:t>
            </a:r>
          </a:p>
        </p:txBody>
      </p:sp>
      <p:sp>
        <p:nvSpPr>
          <p:cNvPr id="541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Section  11.1 – 11.3.1</a:t>
            </a:r>
          </a:p>
          <a:p>
            <a:r>
              <a:rPr lang="en-US"/>
              <a:t>  Introduction, Models, Computing Agents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275D5-8B0B-2B43-9B2B-480EBC3FE5CE}" type="slidenum">
              <a:rPr lang="en-US"/>
              <a:pPr/>
              <a:t>30</a:t>
            </a:fld>
            <a:endParaRPr lang="en-US"/>
          </a:p>
        </p:txBody>
      </p:sp>
      <p:sp>
        <p:nvSpPr>
          <p:cNvPr id="465922" name="Rectangle 2"/>
          <p:cNvSpPr>
            <a:spLocks noChangeArrowheads="1"/>
          </p:cNvSpPr>
          <p:nvPr>
            <p:ph type="title"/>
          </p:nvPr>
        </p:nvSpPr>
        <p:spPr>
          <a:xfrm>
            <a:off x="457200" y="152400"/>
            <a:ext cx="8229600" cy="941388"/>
          </a:xfrm>
          <a:noFill/>
          <a:ln/>
        </p:spPr>
        <p:txBody>
          <a:bodyPr lIns="92075" tIns="46038" rIns="92075" bIns="46038" anchorCtr="0"/>
          <a:lstStyle/>
          <a:p>
            <a:r>
              <a:rPr lang="en-US" sz="3600"/>
              <a:t>Informal Proof (by contradiction)</a:t>
            </a:r>
          </a:p>
        </p:txBody>
      </p:sp>
      <p:sp>
        <p:nvSpPr>
          <p:cNvPr id="4659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4213" y="1219200"/>
            <a:ext cx="8002587" cy="5181600"/>
          </a:xfrm>
        </p:spPr>
        <p:txBody>
          <a:bodyPr/>
          <a:lstStyle/>
          <a:p>
            <a:pPr>
              <a:lnSpc>
                <a:spcPct val="110000"/>
              </a:lnSpc>
              <a:buClr>
                <a:schemeClr val="tx1"/>
              </a:buClr>
            </a:pPr>
            <a:r>
              <a:rPr lang="en-GB" sz="3200"/>
              <a:t>Rough Overview of the Proof:</a:t>
            </a:r>
          </a:p>
          <a:p>
            <a:pPr lvl="1">
              <a:lnSpc>
                <a:spcPct val="110000"/>
              </a:lnSpc>
              <a:buClr>
                <a:schemeClr val="tx1"/>
              </a:buClr>
            </a:pPr>
            <a:r>
              <a:rPr lang="en-GB" sz="2800"/>
              <a:t>First, </a:t>
            </a:r>
            <a:r>
              <a:rPr lang="en-GB" sz="2800">
                <a:solidFill>
                  <a:srgbClr val="FF9966"/>
                </a:solidFill>
              </a:rPr>
              <a:t>assume there is such a program Solve(</a:t>
            </a:r>
            <a:r>
              <a:rPr lang="en-GB" sz="2800" i="1">
                <a:solidFill>
                  <a:srgbClr val="FF9966"/>
                </a:solidFill>
              </a:rPr>
              <a:t>P</a:t>
            </a:r>
            <a:r>
              <a:rPr lang="en-GB" sz="2800">
                <a:solidFill>
                  <a:srgbClr val="FF9966"/>
                </a:solidFill>
              </a:rPr>
              <a:t>,</a:t>
            </a:r>
            <a:r>
              <a:rPr lang="en-GB" sz="2800" i="1">
                <a:solidFill>
                  <a:srgbClr val="FF9966"/>
                </a:solidFill>
              </a:rPr>
              <a:t>x</a:t>
            </a:r>
            <a:r>
              <a:rPr lang="en-GB" sz="2800">
                <a:solidFill>
                  <a:srgbClr val="FF9966"/>
                </a:solidFill>
              </a:rPr>
              <a:t>)</a:t>
            </a:r>
          </a:p>
          <a:p>
            <a:pPr lvl="1">
              <a:lnSpc>
                <a:spcPct val="110000"/>
              </a:lnSpc>
              <a:buClr>
                <a:schemeClr val="tx1"/>
              </a:buClr>
            </a:pPr>
            <a:endParaRPr lang="en-GB" sz="2800">
              <a:solidFill>
                <a:srgbClr val="FF9966"/>
              </a:solidFill>
            </a:endParaRPr>
          </a:p>
          <a:p>
            <a:pPr lvl="1">
              <a:lnSpc>
                <a:spcPct val="110000"/>
              </a:lnSpc>
              <a:buClr>
                <a:schemeClr val="tx1"/>
              </a:buClr>
            </a:pPr>
            <a:r>
              <a:rPr lang="en-GB" sz="2800"/>
              <a:t>Then, “thru a sequence of logical steps” prove that we obtain a </a:t>
            </a:r>
            <a:r>
              <a:rPr lang="en-GB" sz="2800" i="1"/>
              <a:t>contradiction</a:t>
            </a:r>
            <a:r>
              <a:rPr lang="en-GB" sz="2800"/>
              <a:t>.</a:t>
            </a:r>
          </a:p>
          <a:p>
            <a:pPr>
              <a:lnSpc>
                <a:spcPct val="110000"/>
              </a:lnSpc>
              <a:buClr>
                <a:schemeClr val="tx1"/>
              </a:buClr>
            </a:pPr>
            <a:r>
              <a:rPr lang="en-GB" sz="3200"/>
              <a:t>This implies that </a:t>
            </a:r>
            <a:br>
              <a:rPr lang="en-GB" sz="3200"/>
            </a:br>
            <a:r>
              <a:rPr lang="en-GB" sz="3200"/>
              <a:t>the </a:t>
            </a:r>
            <a:r>
              <a:rPr lang="en-GB" sz="3200">
                <a:solidFill>
                  <a:srgbClr val="FF9966"/>
                </a:solidFill>
              </a:rPr>
              <a:t>original assumption</a:t>
            </a:r>
            <a:r>
              <a:rPr lang="en-GB" sz="3200"/>
              <a:t> must be false;</a:t>
            </a:r>
            <a:br>
              <a:rPr lang="en-GB" sz="3200"/>
            </a:br>
            <a:r>
              <a:rPr lang="en-GB" sz="3200"/>
              <a:t>  (i.e., Solve(</a:t>
            </a:r>
            <a:r>
              <a:rPr lang="en-GB" sz="3200" i="1"/>
              <a:t>P</a:t>
            </a:r>
            <a:r>
              <a:rPr lang="en-GB" sz="3200"/>
              <a:t>,</a:t>
            </a:r>
            <a:r>
              <a:rPr lang="en-GB" sz="3200" i="1"/>
              <a:t>x</a:t>
            </a:r>
            <a:r>
              <a:rPr lang="en-GB" sz="3200"/>
              <a:t>) does </a:t>
            </a:r>
            <a:r>
              <a:rPr lang="en-GB" sz="3200" i="1"/>
              <a:t>not</a:t>
            </a:r>
            <a:r>
              <a:rPr lang="en-GB" sz="3200"/>
              <a:t> exist)</a:t>
            </a:r>
            <a:endParaRPr lang="en-GB" sz="3600"/>
          </a:p>
        </p:txBody>
      </p:sp>
      <p:grpSp>
        <p:nvGrpSpPr>
          <p:cNvPr id="465928" name="Group 8"/>
          <p:cNvGrpSpPr>
            <a:grpSpLocks/>
          </p:cNvGrpSpPr>
          <p:nvPr/>
        </p:nvGrpSpPr>
        <p:grpSpPr bwMode="auto">
          <a:xfrm>
            <a:off x="3810000" y="2514600"/>
            <a:ext cx="4191000" cy="838200"/>
            <a:chOff x="816" y="3408"/>
            <a:chExt cx="2640" cy="528"/>
          </a:xfrm>
        </p:grpSpPr>
        <p:sp>
          <p:nvSpPr>
            <p:cNvPr id="465929" name="Rectangle 9"/>
            <p:cNvSpPr>
              <a:spLocks noChangeArrowheads="1"/>
            </p:cNvSpPr>
            <p:nvPr/>
          </p:nvSpPr>
          <p:spPr bwMode="auto">
            <a:xfrm>
              <a:off x="1392" y="3408"/>
              <a:ext cx="864" cy="528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2562" tIns="46038" rIns="182562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b="1"/>
                <a:t>SOLVE</a:t>
              </a:r>
            </a:p>
          </p:txBody>
        </p:sp>
        <p:sp>
          <p:nvSpPr>
            <p:cNvPr id="465930" name="Line 10"/>
            <p:cNvSpPr>
              <a:spLocks noChangeShapeType="1"/>
            </p:cNvSpPr>
            <p:nvPr/>
          </p:nvSpPr>
          <p:spPr bwMode="auto">
            <a:xfrm>
              <a:off x="960" y="3552"/>
              <a:ext cx="38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med"/>
            </a:ln>
            <a:effectLst/>
          </p:spPr>
          <p:txBody>
            <a:bodyPr lIns="182562" tIns="46038" rIns="182562" bIns="46038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5931" name="Text Box 11"/>
            <p:cNvSpPr txBox="1">
              <a:spLocks noChangeArrowheads="1"/>
            </p:cNvSpPr>
            <p:nvPr/>
          </p:nvSpPr>
          <p:spPr bwMode="auto">
            <a:xfrm>
              <a:off x="816" y="3408"/>
              <a:ext cx="14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46038" rIns="0" bIns="46038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i="1"/>
                <a:t>P</a:t>
              </a:r>
            </a:p>
          </p:txBody>
        </p:sp>
        <p:sp>
          <p:nvSpPr>
            <p:cNvPr id="465932" name="Line 12"/>
            <p:cNvSpPr>
              <a:spLocks noChangeShapeType="1"/>
            </p:cNvSpPr>
            <p:nvPr/>
          </p:nvSpPr>
          <p:spPr bwMode="auto">
            <a:xfrm>
              <a:off x="960" y="3801"/>
              <a:ext cx="38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med"/>
            </a:ln>
            <a:effectLst/>
          </p:spPr>
          <p:txBody>
            <a:bodyPr lIns="182562" tIns="46038" rIns="182562" bIns="46038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5933" name="Text Box 13"/>
            <p:cNvSpPr txBox="1">
              <a:spLocks noChangeArrowheads="1"/>
            </p:cNvSpPr>
            <p:nvPr/>
          </p:nvSpPr>
          <p:spPr bwMode="auto">
            <a:xfrm>
              <a:off x="816" y="3657"/>
              <a:ext cx="14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46038" rIns="0" bIns="46038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i="1"/>
                <a:t>x</a:t>
              </a:r>
            </a:p>
          </p:txBody>
        </p:sp>
        <p:sp>
          <p:nvSpPr>
            <p:cNvPr id="465934" name="Line 14"/>
            <p:cNvSpPr>
              <a:spLocks noChangeShapeType="1"/>
            </p:cNvSpPr>
            <p:nvPr/>
          </p:nvSpPr>
          <p:spPr bwMode="auto">
            <a:xfrm>
              <a:off x="2256" y="3648"/>
              <a:ext cx="86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med"/>
            </a:ln>
            <a:effectLst/>
          </p:spPr>
          <p:txBody>
            <a:bodyPr lIns="182562" tIns="46038" rIns="182562" bIns="46038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5935" name="Text Box 15"/>
            <p:cNvSpPr txBox="1">
              <a:spLocks noChangeArrowheads="1"/>
            </p:cNvSpPr>
            <p:nvPr/>
          </p:nvSpPr>
          <p:spPr bwMode="auto">
            <a:xfrm>
              <a:off x="2448" y="3408"/>
              <a:ext cx="100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46038" rIns="0" bIns="46038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i="1"/>
                <a:t>Yes / No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9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5923" grpId="0" uiExpand="1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768DE-5DDD-9243-8269-FC06560A2DA8}" type="slidenum">
              <a:rPr lang="en-US"/>
              <a:pPr/>
              <a:t>31</a:t>
            </a:fld>
            <a:endParaRPr lang="en-US"/>
          </a:p>
        </p:txBody>
      </p:sp>
      <p:sp>
        <p:nvSpPr>
          <p:cNvPr id="463874" name="Rectangle 2"/>
          <p:cNvSpPr>
            <a:spLocks noChangeArrowheads="1"/>
          </p:cNvSpPr>
          <p:nvPr>
            <p:ph type="title"/>
          </p:nvPr>
        </p:nvSpPr>
        <p:spPr>
          <a:xfrm>
            <a:off x="457200" y="76200"/>
            <a:ext cx="8229600" cy="1139825"/>
          </a:xfrm>
          <a:noFill/>
          <a:ln/>
        </p:spPr>
        <p:txBody>
          <a:bodyPr lIns="92075" tIns="46038" rIns="92075" bIns="46038" anchorCtr="0"/>
          <a:lstStyle/>
          <a:p>
            <a:r>
              <a:rPr lang="en-US" sz="3200"/>
              <a:t>First, </a:t>
            </a:r>
            <a:r>
              <a:rPr lang="en-US" sz="3200">
                <a:solidFill>
                  <a:srgbClr val="FF9966"/>
                </a:solidFill>
              </a:rPr>
              <a:t>Assume  program Solve(</a:t>
            </a:r>
            <a:r>
              <a:rPr lang="en-US" sz="3200" i="1">
                <a:solidFill>
                  <a:srgbClr val="FF9966"/>
                </a:solidFill>
              </a:rPr>
              <a:t>P</a:t>
            </a:r>
            <a:r>
              <a:rPr lang="en-US" sz="3200">
                <a:solidFill>
                  <a:srgbClr val="FF9966"/>
                </a:solidFill>
              </a:rPr>
              <a:t>,</a:t>
            </a:r>
            <a:r>
              <a:rPr lang="en-US" sz="3200" i="1">
                <a:solidFill>
                  <a:srgbClr val="FF9966"/>
                </a:solidFill>
              </a:rPr>
              <a:t>x</a:t>
            </a:r>
            <a:r>
              <a:rPr lang="en-US" sz="3200">
                <a:solidFill>
                  <a:srgbClr val="FF9966"/>
                </a:solidFill>
              </a:rPr>
              <a:t>) exist</a:t>
            </a:r>
          </a:p>
        </p:txBody>
      </p:sp>
      <p:sp>
        <p:nvSpPr>
          <p:cNvPr id="4638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4191000"/>
            <a:ext cx="8077200" cy="2286000"/>
          </a:xfrm>
        </p:spPr>
        <p:txBody>
          <a:bodyPr/>
          <a:lstStyle/>
          <a:p>
            <a:pPr>
              <a:lnSpc>
                <a:spcPct val="110000"/>
              </a:lnSpc>
              <a:buClr>
                <a:schemeClr val="tx1"/>
              </a:buClr>
            </a:pPr>
            <a:r>
              <a:rPr lang="en-GB" sz="1600" b="1"/>
              <a:t>Fact 1: Suppose “P running on x” does not halt;</a:t>
            </a:r>
          </a:p>
          <a:p>
            <a:pPr lvl="1">
              <a:lnSpc>
                <a:spcPct val="110000"/>
              </a:lnSpc>
              <a:buClr>
                <a:schemeClr val="tx1"/>
              </a:buClr>
            </a:pPr>
            <a:r>
              <a:rPr lang="en-GB" sz="1600" b="1"/>
              <a:t>Then in Step 1 </a:t>
            </a:r>
            <a:r>
              <a:rPr lang="en-GB" sz="1600" b="1">
                <a:solidFill>
                  <a:srgbClr val="FF9966"/>
                </a:solidFill>
              </a:rPr>
              <a:t>Solve(P,x)</a:t>
            </a:r>
            <a:r>
              <a:rPr lang="en-GB" sz="1600" b="1"/>
              <a:t> outputs NO, </a:t>
            </a:r>
            <a:br>
              <a:rPr lang="en-GB" sz="1600" b="1"/>
            </a:br>
            <a:r>
              <a:rPr lang="en-GB" sz="1600" b="1"/>
              <a:t>   then in Step 2,  </a:t>
            </a:r>
            <a:r>
              <a:rPr lang="en-GB" sz="1600" b="1" i="1"/>
              <a:t>SuperSolve</a:t>
            </a:r>
            <a:r>
              <a:rPr lang="en-GB" sz="1600" b="1"/>
              <a:t>(</a:t>
            </a:r>
            <a:r>
              <a:rPr lang="en-GB" sz="1600" b="1" i="1"/>
              <a:t>P</a:t>
            </a:r>
            <a:r>
              <a:rPr lang="en-GB" sz="1600" b="1"/>
              <a:t>,</a:t>
            </a:r>
            <a:r>
              <a:rPr lang="en-GB" sz="1600" b="1" i="1"/>
              <a:t>x</a:t>
            </a:r>
            <a:r>
              <a:rPr lang="en-GB" sz="1600" b="1"/>
              <a:t>) halts;</a:t>
            </a:r>
          </a:p>
          <a:p>
            <a:pPr>
              <a:lnSpc>
                <a:spcPct val="110000"/>
              </a:lnSpc>
              <a:buClr>
                <a:schemeClr val="tx1"/>
              </a:buClr>
            </a:pPr>
            <a:r>
              <a:rPr lang="en-GB" sz="1600" b="1"/>
              <a:t>Fact  2: Suppose “P running on x” halts;</a:t>
            </a:r>
          </a:p>
          <a:p>
            <a:pPr lvl="1">
              <a:lnSpc>
                <a:spcPct val="110000"/>
              </a:lnSpc>
              <a:buClr>
                <a:schemeClr val="tx1"/>
              </a:buClr>
            </a:pPr>
            <a:r>
              <a:rPr lang="en-GB" sz="1600" b="1"/>
              <a:t>Then in Step 1, </a:t>
            </a:r>
            <a:r>
              <a:rPr lang="en-GB" sz="1600" b="1">
                <a:solidFill>
                  <a:srgbClr val="FF9966"/>
                </a:solidFill>
              </a:rPr>
              <a:t>Solve(P,x)</a:t>
            </a:r>
            <a:r>
              <a:rPr lang="en-GB" sz="1600" b="1"/>
              <a:t> outputs YES, </a:t>
            </a:r>
            <a:br>
              <a:rPr lang="en-GB" sz="1600" b="1"/>
            </a:br>
            <a:r>
              <a:rPr lang="en-GB" sz="1600" b="1"/>
              <a:t>  then in Step 3,5 </a:t>
            </a:r>
            <a:r>
              <a:rPr lang="en-GB" sz="1600" b="1" i="1"/>
              <a:t>SuperSolve</a:t>
            </a:r>
            <a:r>
              <a:rPr lang="en-GB" sz="1600" b="1"/>
              <a:t>(</a:t>
            </a:r>
            <a:r>
              <a:rPr lang="en-GB" sz="1600" b="1" i="1"/>
              <a:t>P</a:t>
            </a:r>
            <a:r>
              <a:rPr lang="en-GB" sz="1600" b="1"/>
              <a:t>,</a:t>
            </a:r>
            <a:r>
              <a:rPr lang="en-GB" sz="1600" b="1" i="1"/>
              <a:t>x</a:t>
            </a:r>
            <a:r>
              <a:rPr lang="en-GB" sz="1600" b="1"/>
              <a:t>) runs into infinite loop  (</a:t>
            </a:r>
            <a:r>
              <a:rPr lang="en-GB" sz="1600" b="1" i="1"/>
              <a:t>does not</a:t>
            </a:r>
            <a:r>
              <a:rPr lang="en-GB" sz="1600" b="1"/>
              <a:t> halt);</a:t>
            </a:r>
          </a:p>
        </p:txBody>
      </p:sp>
      <p:sp>
        <p:nvSpPr>
          <p:cNvPr id="463878" name="Rectangle 6"/>
          <p:cNvSpPr>
            <a:spLocks noChangeArrowheads="1"/>
          </p:cNvSpPr>
          <p:nvPr/>
        </p:nvSpPr>
        <p:spPr bwMode="auto">
          <a:xfrm>
            <a:off x="990600" y="1217613"/>
            <a:ext cx="7086600" cy="2568575"/>
          </a:xfrm>
          <a:prstGeom prst="rect">
            <a:avLst/>
          </a:prstGeom>
          <a:solidFill>
            <a:schemeClr val="accent1"/>
          </a:solidFill>
          <a:ln w="38100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 lIns="182562" tIns="46038" rIns="182562" bIns="46038">
            <a:prstTxWarp prst="textNoShape">
              <a:avLst/>
            </a:prstTxWarp>
            <a:spAutoFit/>
          </a:bodyPr>
          <a:lstStyle/>
          <a:p>
            <a:pPr marL="457200" indent="-457200"/>
            <a:r>
              <a:rPr lang="en-GB" sz="2000" b="1" i="1">
                <a:effectLst>
                  <a:outerShdw blurRad="38100" dist="38100" dir="2700000" algn="tl">
                    <a:srgbClr val="000000"/>
                  </a:outerShdw>
                </a:effectLst>
                <a:latin typeface="Courier New" charset="0"/>
              </a:rPr>
              <a:t>SuperSolve</a:t>
            </a:r>
            <a:r>
              <a:rPr lang="en-GB" sz="2000" b="1">
                <a:effectLst>
                  <a:outerShdw blurRad="38100" dist="38100" dir="2700000" algn="tl">
                    <a:srgbClr val="000000"/>
                  </a:outerShdw>
                </a:effectLst>
                <a:latin typeface="Courier New" charset="0"/>
              </a:rPr>
              <a:t>(</a:t>
            </a:r>
            <a:r>
              <a:rPr lang="en-GB" sz="2000" b="1" i="1">
                <a:effectLst>
                  <a:outerShdw blurRad="38100" dist="38100" dir="2700000" algn="tl">
                    <a:srgbClr val="000000"/>
                  </a:outerShdw>
                </a:effectLst>
                <a:latin typeface="Courier New" charset="0"/>
              </a:rPr>
              <a:t>P</a:t>
            </a:r>
            <a:r>
              <a:rPr lang="en-GB" sz="2000" b="1">
                <a:effectLst>
                  <a:outerShdw blurRad="38100" dist="38100" dir="2700000" algn="tl">
                    <a:srgbClr val="000000"/>
                  </a:outerShdw>
                </a:effectLst>
                <a:latin typeface="Courier New" charset="0"/>
              </a:rPr>
              <a:t>,</a:t>
            </a:r>
            <a:r>
              <a:rPr lang="en-GB" sz="2000" b="1" i="1">
                <a:effectLst>
                  <a:outerShdw blurRad="38100" dist="38100" dir="2700000" algn="tl">
                    <a:srgbClr val="000000"/>
                  </a:outerShdw>
                </a:effectLst>
                <a:latin typeface="Courier New" charset="0"/>
              </a:rPr>
              <a:t>x</a:t>
            </a:r>
            <a:r>
              <a:rPr lang="en-GB" sz="2000" b="1">
                <a:effectLst>
                  <a:outerShdw blurRad="38100" dist="38100" dir="2700000" algn="tl">
                    <a:srgbClr val="000000"/>
                  </a:outerShdw>
                </a:effectLst>
                <a:latin typeface="Courier New" charset="0"/>
              </a:rPr>
              <a:t>);</a:t>
            </a:r>
          </a:p>
          <a:p>
            <a:pPr marL="457200" indent="-457200"/>
            <a:r>
              <a:rPr lang="en-GB" sz="2000" b="1">
                <a:effectLst>
                  <a:outerShdw blurRad="38100" dist="38100" dir="2700000" algn="tl">
                    <a:srgbClr val="000000"/>
                  </a:outerShdw>
                </a:effectLst>
                <a:latin typeface="Courier New" charset="0"/>
              </a:rPr>
              <a:t>begin</a:t>
            </a:r>
          </a:p>
          <a:p>
            <a:pPr marL="914400" lvl="1" indent="-457200"/>
            <a:r>
              <a:rPr lang="en-GB" sz="2000" b="1">
                <a:effectLst>
                  <a:outerShdw blurRad="38100" dist="38100" dir="2700000" algn="tl">
                    <a:srgbClr val="000000"/>
                  </a:outerShdw>
                </a:effectLst>
                <a:latin typeface="Courier New" charset="0"/>
              </a:rPr>
              <a:t>1. If </a:t>
            </a:r>
            <a:r>
              <a:rPr lang="en-GB" sz="2000" b="1">
                <a:solidFill>
                  <a:srgbClr val="FF99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charset="0"/>
              </a:rPr>
              <a:t>SOLVE(P,x)</a:t>
            </a:r>
            <a:r>
              <a:rPr lang="en-GB" sz="2000" b="1">
                <a:effectLst>
                  <a:outerShdw blurRad="38100" dist="38100" dir="2700000" algn="tl">
                    <a:srgbClr val="000000"/>
                  </a:outerShdw>
                </a:effectLst>
                <a:latin typeface="Courier New" charset="0"/>
              </a:rPr>
              <a:t> outputs NO </a:t>
            </a:r>
          </a:p>
          <a:p>
            <a:pPr marL="914400" lvl="1" indent="-457200"/>
            <a:r>
              <a:rPr lang="en-GB" sz="2000" b="1">
                <a:effectLst>
                  <a:outerShdw blurRad="38100" dist="38100" dir="2700000" algn="tl">
                    <a:srgbClr val="000000"/>
                  </a:outerShdw>
                </a:effectLst>
                <a:latin typeface="Courier New" charset="0"/>
              </a:rPr>
              <a:t>2.    then stop</a:t>
            </a:r>
          </a:p>
          <a:p>
            <a:pPr marL="914400" lvl="1" indent="-457200"/>
            <a:r>
              <a:rPr lang="en-GB" sz="2000" b="1">
                <a:effectLst>
                  <a:outerShdw blurRad="38100" dist="38100" dir="2700000" algn="tl">
                    <a:srgbClr val="000000"/>
                  </a:outerShdw>
                </a:effectLst>
                <a:latin typeface="Courier New" charset="0"/>
              </a:rPr>
              <a:t>3.    else goto step 5</a:t>
            </a:r>
          </a:p>
          <a:p>
            <a:pPr marL="914400" lvl="1" indent="-457200"/>
            <a:r>
              <a:rPr lang="en-GB" sz="2000" b="1">
                <a:effectLst>
                  <a:outerShdw blurRad="38100" dist="38100" dir="2700000" algn="tl">
                    <a:srgbClr val="000000"/>
                  </a:outerShdw>
                </a:effectLst>
                <a:latin typeface="Courier New" charset="0"/>
              </a:rPr>
              <a:t>4. endif</a:t>
            </a:r>
          </a:p>
          <a:p>
            <a:pPr marL="914400" lvl="1" indent="-457200"/>
            <a:r>
              <a:rPr lang="en-GB" sz="2000" b="1">
                <a:effectLst>
                  <a:outerShdw blurRad="38100" dist="38100" dir="2700000" algn="tl">
                    <a:srgbClr val="000000"/>
                  </a:outerShdw>
                </a:effectLst>
                <a:latin typeface="Courier New" charset="0"/>
              </a:rPr>
              <a:t>5. goto step 5.   // infinite loop!!</a:t>
            </a:r>
          </a:p>
          <a:p>
            <a:pPr marL="457200" indent="-457200"/>
            <a:r>
              <a:rPr lang="en-GB" sz="2000" b="1">
                <a:effectLst>
                  <a:outerShdw blurRad="38100" dist="38100" dir="2700000" algn="tl">
                    <a:srgbClr val="000000"/>
                  </a:outerShdw>
                </a:effectLst>
                <a:latin typeface="Courier New" charset="0"/>
              </a:rPr>
              <a:t>End</a:t>
            </a:r>
            <a:endParaRPr lang="en-US" sz="2000" b="1">
              <a:effectLst>
                <a:outerShdw blurRad="38100" dist="38100" dir="2700000" algn="tl">
                  <a:srgbClr val="000000"/>
                </a:outerShdw>
              </a:effectLst>
              <a:latin typeface="Courier New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63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3875" grpId="0" build="p"/>
      <p:bldP spid="463878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1728D-0025-2449-B559-C0000D6C3D59}" type="slidenum">
              <a:rPr lang="en-US"/>
              <a:pPr/>
              <a:t>32</a:t>
            </a:fld>
            <a:endParaRPr lang="en-US"/>
          </a:p>
        </p:txBody>
      </p:sp>
      <p:sp>
        <p:nvSpPr>
          <p:cNvPr id="532482" name="Rectangle 2"/>
          <p:cNvSpPr>
            <a:spLocks noChangeArrowheads="1"/>
          </p:cNvSpPr>
          <p:nvPr/>
        </p:nvSpPr>
        <p:spPr bwMode="auto">
          <a:xfrm>
            <a:off x="914400" y="1447800"/>
            <a:ext cx="7620000" cy="28194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82562" tIns="46038" rIns="182562" bIns="46038" anchor="ctr">
            <a:prstTxWarp prst="textNoShape">
              <a:avLst/>
            </a:prstTxWarp>
          </a:bodyPr>
          <a:lstStyle/>
          <a:p>
            <a:pPr lvl="1">
              <a:buFontTx/>
              <a:buChar char="•"/>
            </a:pPr>
            <a:r>
              <a:rPr lang="en-GB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 Fact 1: If “P running on x” does not halt;</a:t>
            </a:r>
          </a:p>
          <a:p>
            <a:pPr lvl="1"/>
            <a:r>
              <a:rPr lang="en-GB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     Then in Step 1, </a:t>
            </a:r>
            <a:r>
              <a:rPr lang="en-GB" sz="2000">
                <a:solidFill>
                  <a:srgbClr val="FF99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Solve(</a:t>
            </a:r>
            <a:r>
              <a:rPr lang="en-GB" sz="2000" i="1">
                <a:solidFill>
                  <a:srgbClr val="FF99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</a:t>
            </a:r>
            <a:r>
              <a:rPr lang="en-GB" sz="2000">
                <a:solidFill>
                  <a:srgbClr val="FF99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</a:t>
            </a:r>
            <a:r>
              <a:rPr lang="en-GB" sz="2000" i="1">
                <a:solidFill>
                  <a:srgbClr val="FF99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GB" sz="2000">
                <a:solidFill>
                  <a:srgbClr val="FF99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  <a:r>
              <a:rPr lang="en-GB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 outputs NO, </a:t>
            </a:r>
          </a:p>
          <a:p>
            <a:pPr lvl="2"/>
            <a:r>
              <a:rPr lang="en-GB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  then in Step 2, SuperSolve(P,x) </a:t>
            </a:r>
            <a:r>
              <a:rPr lang="en-GB" sz="2000" i="1">
                <a:effectLst>
                  <a:outerShdw blurRad="38100" dist="38100" dir="2700000" algn="tl">
                    <a:srgbClr val="000000"/>
                  </a:outerShdw>
                </a:effectLst>
              </a:rPr>
              <a:t>halts</a:t>
            </a:r>
            <a:r>
              <a:rPr lang="en-GB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;</a:t>
            </a:r>
          </a:p>
          <a:p>
            <a:pPr lvl="2"/>
            <a:endParaRPr lang="en-GB" sz="20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lvl="1">
              <a:buFontTx/>
              <a:buChar char="•"/>
            </a:pPr>
            <a:r>
              <a:rPr lang="en-GB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 Fact 2: If “P running on x” halts </a:t>
            </a:r>
            <a:br>
              <a:rPr lang="en-GB" sz="200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GB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     Then in Step 1, </a:t>
            </a:r>
            <a:r>
              <a:rPr lang="en-GB" sz="2000">
                <a:solidFill>
                  <a:srgbClr val="FF99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Solve(P,x)</a:t>
            </a:r>
            <a:r>
              <a:rPr lang="en-GB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</a:rPr>
              <a:t>output</a:t>
            </a:r>
            <a:r>
              <a:rPr lang="en-GB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s YES, </a:t>
            </a:r>
            <a:br>
              <a:rPr lang="en-GB" sz="200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GB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        then in Step 3,5 SuperSolve(P,x) runs </a:t>
            </a:r>
            <a:br>
              <a:rPr lang="en-GB" sz="200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GB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        into infinite loop (Step 5) (</a:t>
            </a:r>
            <a:r>
              <a:rPr lang="en-GB" sz="2000" i="1">
                <a:effectLst>
                  <a:outerShdw blurRad="38100" dist="38100" dir="2700000" algn="tl">
                    <a:srgbClr val="000000"/>
                  </a:outerShdw>
                </a:effectLst>
              </a:rPr>
              <a:t>does not halt</a:t>
            </a:r>
            <a:r>
              <a:rPr lang="en-GB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); </a:t>
            </a:r>
            <a:endParaRPr lang="en-US" sz="20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32483" name="Rectangle 3"/>
          <p:cNvSpPr>
            <a:spLocks noChangeArrowheads="1"/>
          </p:cNvSpPr>
          <p:nvPr>
            <p:ph type="title"/>
          </p:nvPr>
        </p:nvSpPr>
        <p:spPr>
          <a:xfrm>
            <a:off x="457200" y="277813"/>
            <a:ext cx="8229600" cy="1017587"/>
          </a:xfrm>
          <a:noFill/>
          <a:ln/>
        </p:spPr>
        <p:txBody>
          <a:bodyPr lIns="92075" tIns="46038" rIns="92075" bIns="46038" anchorCtr="0"/>
          <a:lstStyle/>
          <a:p>
            <a:r>
              <a:rPr lang="en-US" sz="3200"/>
              <a:t>Now, to derive the contradiction….</a:t>
            </a:r>
          </a:p>
        </p:txBody>
      </p:sp>
      <p:sp>
        <p:nvSpPr>
          <p:cNvPr id="532484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684213" y="4572000"/>
            <a:ext cx="8002587" cy="1752600"/>
          </a:xfrm>
        </p:spPr>
        <p:txBody>
          <a:bodyPr/>
          <a:lstStyle/>
          <a:p>
            <a:pPr>
              <a:lnSpc>
                <a:spcPct val="110000"/>
              </a:lnSpc>
              <a:buClr>
                <a:schemeClr val="tx1"/>
              </a:buClr>
            </a:pPr>
            <a:r>
              <a:rPr lang="en-GB" sz="2400"/>
              <a:t>Fact 1 and Fact 2 are true for </a:t>
            </a:r>
            <a:r>
              <a:rPr lang="en-GB" sz="2400">
                <a:solidFill>
                  <a:srgbClr val="FF9966"/>
                </a:solidFill>
              </a:rPr>
              <a:t>all programs P and all x</a:t>
            </a:r>
            <a:r>
              <a:rPr lang="en-GB" sz="2400"/>
              <a:t>;</a:t>
            </a:r>
          </a:p>
          <a:p>
            <a:pPr>
              <a:lnSpc>
                <a:spcPct val="110000"/>
              </a:lnSpc>
              <a:buClr>
                <a:schemeClr val="tx1"/>
              </a:buClr>
            </a:pPr>
            <a:r>
              <a:rPr lang="en-GB" sz="2400"/>
              <a:t>So, what if we set P = SuperSolve?</a:t>
            </a:r>
          </a:p>
          <a:p>
            <a:pPr>
              <a:lnSpc>
                <a:spcPct val="110000"/>
              </a:lnSpc>
              <a:buClr>
                <a:schemeClr val="tx1"/>
              </a:buClr>
            </a:pPr>
            <a:r>
              <a:rPr lang="en-GB" sz="2400"/>
              <a:t>Then Fact 1 and Fact 2 becomes…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484" grpId="0" uiExpand="1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3CC34-8747-6D41-A1DE-E53540722BA8}" type="slidenum">
              <a:rPr lang="en-US"/>
              <a:pPr/>
              <a:t>33</a:t>
            </a:fld>
            <a:endParaRPr lang="en-US"/>
          </a:p>
        </p:txBody>
      </p:sp>
      <p:sp>
        <p:nvSpPr>
          <p:cNvPr id="534531" name="Rectangle 3"/>
          <p:cNvSpPr>
            <a:spLocks noChangeArrowheads="1"/>
          </p:cNvSpPr>
          <p:nvPr>
            <p:ph type="title"/>
          </p:nvPr>
        </p:nvSpPr>
        <p:spPr>
          <a:xfrm>
            <a:off x="457200" y="277813"/>
            <a:ext cx="8229600" cy="1017587"/>
          </a:xfrm>
          <a:noFill/>
          <a:ln/>
        </p:spPr>
        <p:txBody>
          <a:bodyPr lIns="92075" tIns="46038" rIns="92075" bIns="46038" anchorCtr="0"/>
          <a:lstStyle/>
          <a:p>
            <a:r>
              <a:rPr lang="en-US" sz="3200"/>
              <a:t>Now, to derive the contradiction….</a:t>
            </a:r>
          </a:p>
        </p:txBody>
      </p:sp>
      <p:sp>
        <p:nvSpPr>
          <p:cNvPr id="534532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684213" y="4572000"/>
            <a:ext cx="8002587" cy="1752600"/>
          </a:xfrm>
        </p:spPr>
        <p:txBody>
          <a:bodyPr/>
          <a:lstStyle/>
          <a:p>
            <a:pPr>
              <a:lnSpc>
                <a:spcPct val="110000"/>
              </a:lnSpc>
              <a:buClr>
                <a:schemeClr val="tx1"/>
              </a:buClr>
            </a:pPr>
            <a:r>
              <a:rPr lang="en-GB" sz="2400"/>
              <a:t>Fact 1 and Fact 2 are true for </a:t>
            </a:r>
            <a:r>
              <a:rPr lang="en-GB" sz="2400">
                <a:solidFill>
                  <a:srgbClr val="FF9966"/>
                </a:solidFill>
              </a:rPr>
              <a:t>all programs P and all x</a:t>
            </a:r>
            <a:r>
              <a:rPr lang="en-GB" sz="2400"/>
              <a:t>;</a:t>
            </a:r>
          </a:p>
          <a:p>
            <a:pPr>
              <a:lnSpc>
                <a:spcPct val="110000"/>
              </a:lnSpc>
              <a:buClr>
                <a:schemeClr val="tx1"/>
              </a:buClr>
            </a:pPr>
            <a:r>
              <a:rPr lang="en-GB" sz="2400"/>
              <a:t>So, what if we set P = SuperSolve?</a:t>
            </a:r>
          </a:p>
          <a:p>
            <a:pPr>
              <a:lnSpc>
                <a:spcPct val="110000"/>
              </a:lnSpc>
              <a:buClr>
                <a:schemeClr val="tx1"/>
              </a:buClr>
            </a:pPr>
            <a:r>
              <a:rPr lang="en-GB" sz="2400"/>
              <a:t>Then Fact 1 and Fact 2 becomes…</a:t>
            </a:r>
          </a:p>
        </p:txBody>
      </p:sp>
      <p:sp>
        <p:nvSpPr>
          <p:cNvPr id="534534" name="Rectangle 6"/>
          <p:cNvSpPr>
            <a:spLocks noChangeArrowheads="1"/>
          </p:cNvSpPr>
          <p:nvPr/>
        </p:nvSpPr>
        <p:spPr bwMode="auto">
          <a:xfrm>
            <a:off x="914400" y="1447800"/>
            <a:ext cx="7620000" cy="28194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82562" tIns="46038" rIns="182562" bIns="46038" anchor="ctr">
            <a:prstTxWarp prst="textNoShape">
              <a:avLst/>
            </a:prstTxWarp>
          </a:bodyPr>
          <a:lstStyle/>
          <a:p>
            <a:pPr lvl="1">
              <a:buFontTx/>
              <a:buChar char="•"/>
            </a:pPr>
            <a:r>
              <a:rPr lang="en-GB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 Fact 1: If “SuperSolve running on x” does not halt;</a:t>
            </a:r>
          </a:p>
          <a:p>
            <a:pPr lvl="1"/>
            <a:r>
              <a:rPr lang="en-GB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     Then in Step 1, </a:t>
            </a:r>
            <a:r>
              <a:rPr lang="en-GB" sz="2000">
                <a:solidFill>
                  <a:srgbClr val="FF99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Solve(</a:t>
            </a:r>
            <a:r>
              <a:rPr lang="en-GB" sz="2000" i="1">
                <a:solidFill>
                  <a:srgbClr val="FF99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SuperSolve</a:t>
            </a:r>
            <a:r>
              <a:rPr lang="en-GB" sz="2000">
                <a:solidFill>
                  <a:srgbClr val="FF99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</a:t>
            </a:r>
            <a:r>
              <a:rPr lang="en-GB" sz="2000" i="1">
                <a:solidFill>
                  <a:srgbClr val="FF99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GB" sz="2000">
                <a:solidFill>
                  <a:srgbClr val="FF99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  <a:r>
              <a:rPr lang="en-GB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 outputs NO, </a:t>
            </a:r>
          </a:p>
          <a:p>
            <a:pPr lvl="2"/>
            <a:r>
              <a:rPr lang="en-GB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  then in Step 2, SuperSolve(SuperSolve,x) </a:t>
            </a:r>
            <a:r>
              <a:rPr lang="en-GB" sz="2000" i="1">
                <a:effectLst>
                  <a:outerShdw blurRad="38100" dist="38100" dir="2700000" algn="tl">
                    <a:srgbClr val="000000"/>
                  </a:outerShdw>
                </a:effectLst>
              </a:rPr>
              <a:t>halts</a:t>
            </a:r>
            <a:r>
              <a:rPr lang="en-GB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;</a:t>
            </a:r>
          </a:p>
          <a:p>
            <a:pPr lvl="2"/>
            <a:endParaRPr lang="en-GB" sz="20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lvl="1">
              <a:buFontTx/>
              <a:buChar char="•"/>
            </a:pPr>
            <a:r>
              <a:rPr lang="en-GB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 Fact 2: If “SuperSolve running on x” halts </a:t>
            </a:r>
            <a:br>
              <a:rPr lang="en-GB" sz="200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GB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     Then in Step 1, </a:t>
            </a:r>
            <a:r>
              <a:rPr lang="en-GB" sz="2000">
                <a:solidFill>
                  <a:srgbClr val="FF99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Solve(SuperSolve,x)</a:t>
            </a:r>
            <a:r>
              <a:rPr lang="en-GB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</a:rPr>
              <a:t>output</a:t>
            </a:r>
            <a:r>
              <a:rPr lang="en-GB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s YES, </a:t>
            </a:r>
            <a:br>
              <a:rPr lang="en-GB" sz="200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GB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        then in Step 3,5 SuperSolve(SuperSolve,x) runs </a:t>
            </a:r>
            <a:br>
              <a:rPr lang="en-GB" sz="200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GB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        into infinite loop (Step 5) (</a:t>
            </a:r>
            <a:r>
              <a:rPr lang="en-GB" sz="2000" i="1">
                <a:effectLst>
                  <a:outerShdw blurRad="38100" dist="38100" dir="2700000" algn="tl">
                    <a:srgbClr val="000000"/>
                  </a:outerShdw>
                </a:effectLst>
              </a:rPr>
              <a:t>does not halt</a:t>
            </a:r>
            <a:r>
              <a:rPr lang="en-GB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); </a:t>
            </a:r>
            <a:endParaRPr lang="en-US" sz="20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34535" name="Rectangle 7"/>
          <p:cNvSpPr>
            <a:spLocks noChangeArrowheads="1"/>
          </p:cNvSpPr>
          <p:nvPr/>
        </p:nvSpPr>
        <p:spPr bwMode="auto">
          <a:xfrm>
            <a:off x="685800" y="5943600"/>
            <a:ext cx="8002588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 marL="342900" indent="-342900" eaLnBrk="1" hangingPunct="1">
              <a:lnSpc>
                <a:spcPct val="110000"/>
              </a:lnSpc>
              <a:spcBef>
                <a:spcPct val="20000"/>
              </a:spcBef>
              <a:buClr>
                <a:schemeClr val="tx1"/>
              </a:buClr>
              <a:buSzPct val="80000"/>
              <a:buFont typeface="Wingdings" charset="2"/>
              <a:buChar char="Ø"/>
            </a:pPr>
            <a:r>
              <a:rPr lang="en-GB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CONTRADICTION in both case!!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4535" grpId="0" build="p" bldLvl="2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C8D69-95CD-134F-8D5A-197D91BC5555}" type="slidenum">
              <a:rPr lang="en-US"/>
              <a:pPr/>
              <a:t>34</a:t>
            </a:fld>
            <a:endParaRPr lang="en-US"/>
          </a:p>
        </p:txBody>
      </p:sp>
      <p:sp>
        <p:nvSpPr>
          <p:cNvPr id="508930" name="Rectangle 2"/>
          <p:cNvSpPr>
            <a:spLocks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 anchorCtr="0"/>
          <a:lstStyle/>
          <a:p>
            <a:r>
              <a:rPr lang="en-US" sz="3600">
                <a:solidFill>
                  <a:srgbClr val="FF9966"/>
                </a:solidFill>
              </a:rPr>
              <a:t>The Halting Problem: Some Remarks</a:t>
            </a:r>
          </a:p>
        </p:txBody>
      </p:sp>
      <p:sp>
        <p:nvSpPr>
          <p:cNvPr id="5089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4213" y="1752600"/>
            <a:ext cx="7704137" cy="4572000"/>
          </a:xfrm>
        </p:spPr>
        <p:txBody>
          <a:bodyPr/>
          <a:lstStyle/>
          <a:p>
            <a:pPr>
              <a:lnSpc>
                <a:spcPct val="110000"/>
              </a:lnSpc>
              <a:buClr>
                <a:schemeClr val="tx1"/>
              </a:buClr>
            </a:pPr>
            <a:r>
              <a:rPr lang="en-GB" sz="2400"/>
              <a:t>The </a:t>
            </a:r>
            <a:r>
              <a:rPr lang="en-GB" sz="2400" i="1"/>
              <a:t>general</a:t>
            </a:r>
            <a:r>
              <a:rPr lang="en-GB" sz="2400"/>
              <a:t> Halting Problem is unsolvable;</a:t>
            </a:r>
          </a:p>
          <a:p>
            <a:pPr>
              <a:lnSpc>
                <a:spcPct val="110000"/>
              </a:lnSpc>
              <a:buClr>
                <a:schemeClr val="tx1"/>
              </a:buClr>
              <a:buFont typeface="Wingdings" charset="2"/>
              <a:buNone/>
            </a:pPr>
            <a:endParaRPr lang="en-GB" sz="2400"/>
          </a:p>
          <a:p>
            <a:pPr>
              <a:lnSpc>
                <a:spcPct val="110000"/>
              </a:lnSpc>
              <a:buClr>
                <a:schemeClr val="tx1"/>
              </a:buClr>
            </a:pPr>
            <a:r>
              <a:rPr lang="en-GB" sz="2400"/>
              <a:t>But, it does not mean apply to </a:t>
            </a:r>
            <a:r>
              <a:rPr lang="en-GB" sz="2400">
                <a:solidFill>
                  <a:srgbClr val="FF9966"/>
                </a:solidFill>
              </a:rPr>
              <a:t>a specific program</a:t>
            </a:r>
          </a:p>
          <a:p>
            <a:pPr>
              <a:lnSpc>
                <a:spcPct val="110000"/>
              </a:lnSpc>
              <a:buClr>
                <a:schemeClr val="tx1"/>
              </a:buClr>
            </a:pPr>
            <a:r>
              <a:rPr lang="en-GB" sz="2400"/>
              <a:t>Example: Consider this program. Does it halt?</a:t>
            </a:r>
          </a:p>
          <a:p>
            <a:pPr>
              <a:lnSpc>
                <a:spcPct val="110000"/>
              </a:lnSpc>
              <a:buClr>
                <a:schemeClr val="tx1"/>
              </a:buClr>
            </a:pPr>
            <a:r>
              <a:rPr lang="en-GB" sz="1400"/>
              <a:t> </a:t>
            </a:r>
            <a:br>
              <a:rPr lang="en-GB" sz="1400"/>
            </a:br>
            <a:r>
              <a:rPr lang="en-GB" sz="2400">
                <a:sym typeface="Wingdings" charset="2"/>
              </a:rPr>
              <a:t>  </a:t>
            </a:r>
            <a:r>
              <a:rPr lang="en-GB" sz="2400"/>
              <a:t>1.  k </a:t>
            </a:r>
            <a:r>
              <a:rPr lang="en-GB" sz="2400">
                <a:sym typeface="Wingdings" charset="2"/>
              </a:rPr>
              <a:t> 1; </a:t>
            </a:r>
            <a:br>
              <a:rPr lang="en-GB" sz="2400">
                <a:sym typeface="Wingdings" charset="2"/>
              </a:rPr>
            </a:br>
            <a:r>
              <a:rPr lang="en-GB" sz="2400">
                <a:sym typeface="Wingdings" charset="2"/>
              </a:rPr>
              <a:t>  2. while (k &gt;0) do</a:t>
            </a:r>
            <a:br>
              <a:rPr lang="en-GB" sz="2400">
                <a:sym typeface="Wingdings" charset="2"/>
              </a:rPr>
            </a:br>
            <a:r>
              <a:rPr lang="en-GB" sz="2400">
                <a:sym typeface="Wingdings" charset="2"/>
              </a:rPr>
              <a:t>  3.   print (“I love UIT2201, thank you.”);</a:t>
            </a:r>
            <a:br>
              <a:rPr lang="en-GB" sz="2400">
                <a:sym typeface="Wingdings" charset="2"/>
              </a:rPr>
            </a:br>
            <a:r>
              <a:rPr lang="en-GB" sz="2400">
                <a:sym typeface="Wingdings" charset="2"/>
              </a:rPr>
              <a:t>  4. endwhile;</a:t>
            </a:r>
            <a:br>
              <a:rPr lang="en-GB" sz="2400">
                <a:sym typeface="Wingdings" charset="2"/>
              </a:rPr>
            </a:br>
            <a:r>
              <a:rPr lang="en-GB" sz="2400">
                <a:sym typeface="Wingdings" charset="2"/>
              </a:rPr>
              <a:t>  5. print (“Everyone in UIT2201 goes to Paris”);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8931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887E3-81EF-DD4A-BAAB-1898B46215F6}" type="slidenum">
              <a:rPr lang="en-US"/>
              <a:pPr/>
              <a:t>35</a:t>
            </a:fld>
            <a:endParaRPr lang="en-US"/>
          </a:p>
        </p:txBody>
      </p:sp>
      <p:sp>
        <p:nvSpPr>
          <p:cNvPr id="501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Unsolvable Problems (continued)</a:t>
            </a:r>
          </a:p>
        </p:txBody>
      </p:sp>
      <p:sp>
        <p:nvSpPr>
          <p:cNvPr id="501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100000"/>
              </a:spcBef>
            </a:pPr>
            <a:r>
              <a:rPr lang="en-US" sz="2800"/>
              <a:t>There are many other unsolvable problems</a:t>
            </a:r>
          </a:p>
          <a:p>
            <a:pPr lvl="1">
              <a:spcBef>
                <a:spcPct val="50000"/>
              </a:spcBef>
            </a:pPr>
            <a:r>
              <a:rPr lang="en-US" sz="2400"/>
              <a:t>No program can be written to decide whether any given program always stops eventually, no matter what the input</a:t>
            </a:r>
          </a:p>
          <a:p>
            <a:pPr lvl="1">
              <a:spcBef>
                <a:spcPct val="50000"/>
              </a:spcBef>
            </a:pPr>
            <a:r>
              <a:rPr lang="en-US" sz="2400"/>
              <a:t>No program can be written to decide whether any two programs are equivalent (will produce the same output for all inputs)</a:t>
            </a:r>
          </a:p>
          <a:p>
            <a:pPr lvl="1">
              <a:spcBef>
                <a:spcPct val="50000"/>
              </a:spcBef>
            </a:pPr>
            <a:r>
              <a:rPr lang="en-US" sz="2400"/>
              <a:t>No program can be written to decide whether any given program run on any given input will ever produce some specified output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F5E79-3844-7147-A12F-DFFFA21C9FF6}" type="slidenum">
              <a:rPr lang="en-US"/>
              <a:pPr/>
              <a:t>36</a:t>
            </a:fld>
            <a:endParaRPr lang="en-US"/>
          </a:p>
        </p:txBody>
      </p:sp>
      <p:sp>
        <p:nvSpPr>
          <p:cNvPr id="292866" name="Rectangle 2"/>
          <p:cNvSpPr>
            <a:spLocks noChangeArrowheads="1"/>
          </p:cNvSpPr>
          <p:nvPr>
            <p:ph type="title"/>
          </p:nvPr>
        </p:nvSpPr>
        <p:spPr>
          <a:xfrm>
            <a:off x="457200" y="152400"/>
            <a:ext cx="8229600" cy="1139825"/>
          </a:xfrm>
          <a:noFill/>
          <a:ln/>
        </p:spPr>
        <p:txBody>
          <a:bodyPr lIns="92075" tIns="46038" rIns="92075" bIns="46038" anchorCtr="0"/>
          <a:lstStyle/>
          <a:p>
            <a:r>
              <a:rPr lang="en-US" sz="3600"/>
              <a:t>Computational Complexity of </a:t>
            </a:r>
            <a:br>
              <a:rPr lang="en-US" sz="3600"/>
            </a:br>
            <a:r>
              <a:rPr lang="en-US" sz="3600"/>
              <a:t>Solvable Problems</a:t>
            </a:r>
          </a:p>
        </p:txBody>
      </p:sp>
      <p:sp>
        <p:nvSpPr>
          <p:cNvPr id="2928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4213" y="1600200"/>
            <a:ext cx="8078787" cy="4876800"/>
          </a:xfrm>
        </p:spPr>
        <p:txBody>
          <a:bodyPr/>
          <a:lstStyle/>
          <a:p>
            <a:pPr>
              <a:lnSpc>
                <a:spcPct val="110000"/>
              </a:lnSpc>
              <a:buClr>
                <a:schemeClr val="tx1"/>
              </a:buClr>
            </a:pPr>
            <a:r>
              <a:rPr lang="en-GB" sz="2400"/>
              <a:t>Now, turn attention to </a:t>
            </a:r>
            <a:r>
              <a:rPr lang="en-GB" sz="2400" i="1" u="sng"/>
              <a:t>solvable</a:t>
            </a:r>
            <a:r>
              <a:rPr lang="en-GB" sz="2400"/>
              <a:t> problems…</a:t>
            </a:r>
          </a:p>
          <a:p>
            <a:pPr lvl="3">
              <a:lnSpc>
                <a:spcPct val="110000"/>
              </a:lnSpc>
              <a:buClr>
                <a:schemeClr val="tx1"/>
              </a:buClr>
            </a:pPr>
            <a:endParaRPr lang="en-GB" sz="900"/>
          </a:p>
          <a:p>
            <a:pPr>
              <a:lnSpc>
                <a:spcPct val="110000"/>
              </a:lnSpc>
              <a:buClr>
                <a:schemeClr val="tx1"/>
              </a:buClr>
            </a:pPr>
            <a:r>
              <a:rPr lang="en-GB" sz="2400"/>
              <a:t>Suppose problem can be solved by the computer.</a:t>
            </a:r>
          </a:p>
          <a:p>
            <a:pPr lvl="1">
              <a:lnSpc>
                <a:spcPct val="110000"/>
              </a:lnSpc>
              <a:buClr>
                <a:schemeClr val="tx1"/>
              </a:buClr>
            </a:pPr>
            <a:r>
              <a:rPr lang="en-GB" sz="2000"/>
              <a:t>Question: How much time does it take?</a:t>
            </a:r>
          </a:p>
          <a:p>
            <a:pPr lvl="3">
              <a:lnSpc>
                <a:spcPct val="110000"/>
              </a:lnSpc>
              <a:buClr>
                <a:schemeClr val="tx1"/>
              </a:buClr>
            </a:pPr>
            <a:endParaRPr lang="en-GB" sz="900"/>
          </a:p>
          <a:p>
            <a:pPr>
              <a:lnSpc>
                <a:spcPct val="110000"/>
              </a:lnSpc>
              <a:buClr>
                <a:schemeClr val="tx1"/>
              </a:buClr>
            </a:pPr>
            <a:r>
              <a:rPr lang="en-GB" sz="2400"/>
              <a:t>Problem:     Searching for a Number </a:t>
            </a:r>
            <a:r>
              <a:rPr lang="en-GB" sz="2400" i="1"/>
              <a:t>x</a:t>
            </a:r>
            <a:r>
              <a:rPr lang="en-GB" sz="2400"/>
              <a:t> </a:t>
            </a:r>
            <a:br>
              <a:rPr lang="en-GB" sz="2400"/>
            </a:br>
            <a:r>
              <a:rPr lang="en-GB" sz="2400"/>
              <a:t>Algorithms: Linear Search </a:t>
            </a:r>
            <a:r>
              <a:rPr lang="en-GB" sz="2400">
                <a:sym typeface="Symbol" charset="2"/>
              </a:rPr>
              <a:t></a:t>
            </a:r>
            <a:r>
              <a:rPr lang="en-GB" sz="2400"/>
              <a:t>(n), Binary Search </a:t>
            </a:r>
            <a:r>
              <a:rPr lang="en-GB" sz="2400">
                <a:sym typeface="Symbol" charset="2"/>
              </a:rPr>
              <a:t></a:t>
            </a:r>
            <a:r>
              <a:rPr lang="en-GB" sz="2400"/>
              <a:t>(lg n) </a:t>
            </a:r>
            <a:endParaRPr lang="en-GB" sz="1800"/>
          </a:p>
          <a:p>
            <a:pPr lvl="3">
              <a:lnSpc>
                <a:spcPct val="110000"/>
              </a:lnSpc>
              <a:buClr>
                <a:schemeClr val="tx1"/>
              </a:buClr>
            </a:pPr>
            <a:endParaRPr lang="en-GB" sz="900"/>
          </a:p>
          <a:p>
            <a:pPr>
              <a:lnSpc>
                <a:spcPct val="110000"/>
              </a:lnSpc>
              <a:buClr>
                <a:schemeClr val="tx1"/>
              </a:buClr>
            </a:pPr>
            <a:r>
              <a:rPr lang="en-GB" sz="2400"/>
              <a:t>Order of Growth:  (and the </a:t>
            </a:r>
            <a:r>
              <a:rPr lang="en-GB" sz="2400">
                <a:sym typeface="Symbol" charset="2"/>
              </a:rPr>
              <a:t>-</a:t>
            </a:r>
            <a:r>
              <a:rPr lang="en-GB" sz="2400"/>
              <a:t>notation)</a:t>
            </a:r>
          </a:p>
          <a:p>
            <a:pPr lvl="1">
              <a:lnSpc>
                <a:spcPct val="110000"/>
              </a:lnSpc>
              <a:buClr>
                <a:schemeClr val="tx1"/>
              </a:buClr>
            </a:pPr>
            <a:r>
              <a:rPr lang="en-GB" sz="2000"/>
              <a:t>Complexity “order” is more important than constant factors</a:t>
            </a:r>
          </a:p>
          <a:p>
            <a:pPr lvl="1">
              <a:lnSpc>
                <a:spcPct val="110000"/>
              </a:lnSpc>
              <a:buClr>
                <a:schemeClr val="tx1"/>
              </a:buClr>
            </a:pPr>
            <a:r>
              <a:rPr lang="en-GB" sz="2000"/>
              <a:t> eg: 1000 lg n  vs   0.5 n   (this is just  </a:t>
            </a:r>
            <a:r>
              <a:rPr lang="en-GB" sz="2000">
                <a:sym typeface="Symbol" charset="2"/>
              </a:rPr>
              <a:t></a:t>
            </a:r>
            <a:r>
              <a:rPr lang="en-GB" sz="2000"/>
              <a:t>(lg n) vs </a:t>
            </a:r>
            <a:r>
              <a:rPr lang="en-GB" sz="2000">
                <a:sym typeface="Symbol" charset="2"/>
              </a:rPr>
              <a:t></a:t>
            </a:r>
            <a:r>
              <a:rPr lang="en-GB" sz="2000"/>
              <a:t>(n) )</a:t>
            </a:r>
          </a:p>
          <a:p>
            <a:pPr lvl="1">
              <a:lnSpc>
                <a:spcPct val="110000"/>
              </a:lnSpc>
              <a:buClr>
                <a:schemeClr val="tx1"/>
              </a:buClr>
            </a:pPr>
            <a:r>
              <a:rPr lang="en-GB" sz="2000"/>
              <a:t> eg: 1000n  vs  0.001n</a:t>
            </a:r>
            <a:r>
              <a:rPr lang="en-GB" sz="2000" baseline="30000"/>
              <a:t>2</a:t>
            </a:r>
            <a:r>
              <a:rPr lang="en-GB" sz="2000"/>
              <a:t>   (or </a:t>
            </a:r>
            <a:r>
              <a:rPr lang="en-GB" sz="2000">
                <a:sym typeface="Symbol" charset="2"/>
              </a:rPr>
              <a:t></a:t>
            </a:r>
            <a:r>
              <a:rPr lang="en-GB" sz="2000"/>
              <a:t>(n) vs </a:t>
            </a:r>
            <a:r>
              <a:rPr lang="en-GB" sz="2000">
                <a:sym typeface="Symbol" charset="2"/>
              </a:rPr>
              <a:t></a:t>
            </a:r>
            <a:r>
              <a:rPr lang="en-GB" sz="2000"/>
              <a:t>(n</a:t>
            </a:r>
            <a:r>
              <a:rPr lang="en-GB" sz="2000" baseline="30000"/>
              <a:t>2</a:t>
            </a:r>
            <a:r>
              <a:rPr lang="en-GB" sz="2000"/>
              <a:t>) 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2867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85925-7E8D-BC40-BFD9-01ED0A9D1C61}" type="slidenum">
              <a:rPr lang="en-US"/>
              <a:pPr/>
              <a:t>37</a:t>
            </a:fld>
            <a:endParaRPr lang="en-US"/>
          </a:p>
        </p:txBody>
      </p:sp>
      <p:sp>
        <p:nvSpPr>
          <p:cNvPr id="319490" name="Rectangle 2"/>
          <p:cNvSpPr>
            <a:spLocks noChangeArrowheads="1"/>
          </p:cNvSpPr>
          <p:nvPr>
            <p:ph type="title"/>
          </p:nvPr>
        </p:nvSpPr>
        <p:spPr>
          <a:xfrm>
            <a:off x="696913" y="320675"/>
            <a:ext cx="7758112" cy="660400"/>
          </a:xfrm>
          <a:noFill/>
          <a:ln/>
        </p:spPr>
        <p:txBody>
          <a:bodyPr lIns="92075" tIns="46038" rIns="92075" bIns="46038" anchorCtr="0"/>
          <a:lstStyle/>
          <a:p>
            <a:r>
              <a:rPr lang="en-US" sz="3600"/>
              <a:t>Complexity: Number of Operations</a:t>
            </a:r>
            <a:endParaRPr lang="en-GB" sz="4800"/>
          </a:p>
        </p:txBody>
      </p:sp>
      <p:graphicFrame>
        <p:nvGraphicFramePr>
          <p:cNvPr id="319492" name="Object 4"/>
          <p:cNvGraphicFramePr>
            <a:graphicFrameLocks noChangeAspect="1"/>
          </p:cNvGraphicFramePr>
          <p:nvPr>
            <p:ph type="body" sz="half" idx="1"/>
          </p:nvPr>
        </p:nvGraphicFramePr>
        <p:xfrm>
          <a:off x="536575" y="1146175"/>
          <a:ext cx="8185150" cy="4881563"/>
        </p:xfrm>
        <a:graphic>
          <a:graphicData uri="http://schemas.openxmlformats.org/presentationml/2006/ole">
            <p:oleObj spid="_x0000_s319492" name="Document" r:id="rId4" imgW="8450640" imgH="5043240" progId="Word.Document.8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FC605-AC53-4845-9127-9F6E0BACC49B}" type="slidenum">
              <a:rPr lang="en-US"/>
              <a:pPr/>
              <a:t>38</a:t>
            </a:fld>
            <a:endParaRPr lang="en-US"/>
          </a:p>
        </p:txBody>
      </p:sp>
      <p:sp>
        <p:nvSpPr>
          <p:cNvPr id="321538" name="Rectangle 1026"/>
          <p:cNvSpPr>
            <a:spLocks noChangeArrowheads="1"/>
          </p:cNvSpPr>
          <p:nvPr>
            <p:ph type="title"/>
          </p:nvPr>
        </p:nvSpPr>
        <p:spPr>
          <a:xfrm>
            <a:off x="696913" y="320675"/>
            <a:ext cx="7758112" cy="660400"/>
          </a:xfrm>
          <a:noFill/>
          <a:ln/>
        </p:spPr>
        <p:txBody>
          <a:bodyPr lIns="92075" tIns="46038" rIns="92075" bIns="46038" anchorCtr="0"/>
          <a:lstStyle/>
          <a:p>
            <a:r>
              <a:rPr lang="en-US" sz="3200"/>
              <a:t>Execution time</a:t>
            </a:r>
          </a:p>
        </p:txBody>
      </p:sp>
      <p:graphicFrame>
        <p:nvGraphicFramePr>
          <p:cNvPr id="321539" name="Object 1027"/>
          <p:cNvGraphicFramePr>
            <a:graphicFrameLocks noChangeAspect="1"/>
          </p:cNvGraphicFramePr>
          <p:nvPr>
            <p:ph type="body" sz="half" idx="1"/>
          </p:nvPr>
        </p:nvGraphicFramePr>
        <p:xfrm>
          <a:off x="550863" y="1703388"/>
          <a:ext cx="8215312" cy="4926012"/>
        </p:xfrm>
        <a:graphic>
          <a:graphicData uri="http://schemas.openxmlformats.org/presentationml/2006/ole">
            <p:oleObj spid="_x0000_s321539" name="Document" r:id="rId4" imgW="8481960" imgH="5086440" progId="Word.Document.8">
              <p:embed/>
            </p:oleObj>
          </a:graphicData>
        </a:graphic>
      </p:graphicFrame>
      <p:sp>
        <p:nvSpPr>
          <p:cNvPr id="321540" name="Rectangle 1028"/>
          <p:cNvSpPr>
            <a:spLocks noGrp="1" noChangeArrowheads="1"/>
          </p:cNvSpPr>
          <p:nvPr>
            <p:ph type="body" idx="1"/>
          </p:nvPr>
        </p:nvSpPr>
        <p:spPr>
          <a:xfrm>
            <a:off x="682625" y="838200"/>
            <a:ext cx="8156575" cy="1752600"/>
          </a:xfrm>
        </p:spPr>
        <p:txBody>
          <a:bodyPr/>
          <a:lstStyle/>
          <a:p>
            <a:r>
              <a:rPr lang="en-US" sz="2000"/>
              <a:t>Assuming a fast computer (1GigaHz) </a:t>
            </a:r>
          </a:p>
          <a:p>
            <a:pPr lvl="1"/>
            <a:r>
              <a:rPr lang="en-US" sz="1800"/>
              <a:t>(1 billion operations per second)</a:t>
            </a:r>
            <a:endParaRPr lang="en-GB" sz="28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A566D-7083-DD44-A19E-A0B6E361532F}" type="slidenum">
              <a:rPr lang="en-US"/>
              <a:pPr/>
              <a:t>39</a:t>
            </a:fld>
            <a:endParaRPr lang="en-US"/>
          </a:p>
        </p:txBody>
      </p:sp>
      <p:sp>
        <p:nvSpPr>
          <p:cNvPr id="520194" name="Rectangle 2"/>
          <p:cNvSpPr>
            <a:spLocks noChangeArrowheads="1"/>
          </p:cNvSpPr>
          <p:nvPr>
            <p:ph type="title"/>
          </p:nvPr>
        </p:nvSpPr>
        <p:spPr>
          <a:xfrm>
            <a:off x="685800" y="341313"/>
            <a:ext cx="7767638" cy="947737"/>
          </a:xfrm>
          <a:noFill/>
          <a:ln/>
        </p:spPr>
        <p:txBody>
          <a:bodyPr lIns="92075" tIns="46038" rIns="92075" bIns="46038" anchorCtr="0"/>
          <a:lstStyle/>
          <a:p>
            <a:r>
              <a:rPr lang="en-US" sz="3200"/>
              <a:t>Fast and Slow Algorithms</a:t>
            </a:r>
          </a:p>
        </p:txBody>
      </p:sp>
      <p:sp>
        <p:nvSpPr>
          <p:cNvPr id="5201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447800"/>
            <a:ext cx="8153400" cy="4800600"/>
          </a:xfrm>
        </p:spPr>
        <p:txBody>
          <a:bodyPr/>
          <a:lstStyle/>
          <a:p>
            <a:pPr>
              <a:lnSpc>
                <a:spcPct val="110000"/>
              </a:lnSpc>
              <a:buClr>
                <a:schemeClr val="tx1"/>
              </a:buClr>
            </a:pPr>
            <a:r>
              <a:rPr lang="en-GB" sz="2400"/>
              <a:t>Some Algorithms are </a:t>
            </a:r>
            <a:r>
              <a:rPr lang="en-GB" sz="2400">
                <a:solidFill>
                  <a:srgbClr val="FF6600"/>
                </a:solidFill>
              </a:rPr>
              <a:t>fast</a:t>
            </a:r>
          </a:p>
          <a:p>
            <a:pPr lvl="1">
              <a:lnSpc>
                <a:spcPct val="110000"/>
              </a:lnSpc>
              <a:buClr>
                <a:schemeClr val="tx1"/>
              </a:buClr>
            </a:pPr>
            <a:r>
              <a:rPr lang="en-GB" sz="2000"/>
              <a:t>Binary search -- </a:t>
            </a:r>
            <a:r>
              <a:rPr lang="en-GB" sz="2000">
                <a:sym typeface="Symbol" charset="2"/>
              </a:rPr>
              <a:t></a:t>
            </a:r>
            <a:r>
              <a:rPr lang="en-GB" sz="2000"/>
              <a:t> (lg n) time</a:t>
            </a:r>
          </a:p>
          <a:p>
            <a:pPr lvl="1">
              <a:lnSpc>
                <a:spcPct val="110000"/>
              </a:lnSpc>
              <a:buClr>
                <a:schemeClr val="tx1"/>
              </a:buClr>
            </a:pPr>
            <a:r>
              <a:rPr lang="en-GB" sz="2000"/>
              <a:t>Finding maximum, minimum, counting, summing -- </a:t>
            </a:r>
            <a:r>
              <a:rPr lang="en-GB" sz="2000">
                <a:sym typeface="Symbol" charset="2"/>
              </a:rPr>
              <a:t></a:t>
            </a:r>
            <a:r>
              <a:rPr lang="en-GB" sz="2000"/>
              <a:t>(n) time</a:t>
            </a:r>
          </a:p>
          <a:p>
            <a:pPr lvl="1">
              <a:lnSpc>
                <a:spcPct val="110000"/>
              </a:lnSpc>
              <a:buClr>
                <a:schemeClr val="tx1"/>
              </a:buClr>
            </a:pPr>
            <a:r>
              <a:rPr lang="en-GB" sz="2000"/>
              <a:t>Selection sort – </a:t>
            </a:r>
            <a:r>
              <a:rPr lang="en-GB" sz="2000">
                <a:sym typeface="Symbol" charset="2"/>
              </a:rPr>
              <a:t></a:t>
            </a:r>
            <a:r>
              <a:rPr lang="en-GB" sz="2000"/>
              <a:t>(n</a:t>
            </a:r>
            <a:r>
              <a:rPr lang="en-GB" sz="2000" baseline="30000"/>
              <a:t>2</a:t>
            </a:r>
            <a:r>
              <a:rPr lang="en-GB" sz="2000"/>
              <a:t>) time</a:t>
            </a:r>
          </a:p>
          <a:p>
            <a:pPr lvl="1">
              <a:lnSpc>
                <a:spcPct val="110000"/>
              </a:lnSpc>
              <a:buClr>
                <a:schemeClr val="tx1"/>
              </a:buClr>
            </a:pPr>
            <a:r>
              <a:rPr lang="en-GB" sz="2000"/>
              <a:t>Multiply two nxn matrix – </a:t>
            </a:r>
            <a:r>
              <a:rPr lang="en-GB" sz="2000">
                <a:sym typeface="Symbol" charset="2"/>
              </a:rPr>
              <a:t></a:t>
            </a:r>
            <a:r>
              <a:rPr lang="en-GB" sz="2000"/>
              <a:t>(n</a:t>
            </a:r>
            <a:r>
              <a:rPr lang="en-GB" sz="2000" baseline="30000"/>
              <a:t>3</a:t>
            </a:r>
            <a:r>
              <a:rPr lang="en-GB" sz="2000"/>
              <a:t>) time</a:t>
            </a:r>
          </a:p>
          <a:p>
            <a:pPr lvl="1">
              <a:lnSpc>
                <a:spcPct val="110000"/>
              </a:lnSpc>
              <a:buClr>
                <a:schemeClr val="tx1"/>
              </a:buClr>
            </a:pPr>
            <a:endParaRPr lang="en-GB" sz="2000"/>
          </a:p>
          <a:p>
            <a:pPr>
              <a:lnSpc>
                <a:spcPct val="110000"/>
              </a:lnSpc>
              <a:buClr>
                <a:schemeClr val="tx1"/>
              </a:buClr>
            </a:pPr>
            <a:r>
              <a:rPr lang="en-GB" sz="2400"/>
              <a:t>Some algorithms are </a:t>
            </a:r>
            <a:r>
              <a:rPr lang="en-GB" sz="2400">
                <a:solidFill>
                  <a:srgbClr val="FF6600"/>
                </a:solidFill>
              </a:rPr>
              <a:t>Slow</a:t>
            </a:r>
          </a:p>
          <a:p>
            <a:pPr lvl="1">
              <a:lnSpc>
                <a:spcPct val="110000"/>
              </a:lnSpc>
              <a:buClr>
                <a:schemeClr val="tx1"/>
              </a:buClr>
            </a:pPr>
            <a:r>
              <a:rPr lang="en-GB" sz="2000"/>
              <a:t>Printing all subsets of n-numbers (</a:t>
            </a:r>
            <a:r>
              <a:rPr lang="en-GB" sz="2000">
                <a:sym typeface="Symbol" charset="2"/>
              </a:rPr>
              <a:t></a:t>
            </a:r>
            <a:r>
              <a:rPr lang="en-GB" sz="2000"/>
              <a:t>(2</a:t>
            </a:r>
            <a:r>
              <a:rPr lang="en-GB" sz="2000" baseline="30000"/>
              <a:t>n</a:t>
            </a:r>
            <a:r>
              <a:rPr lang="en-GB" sz="2000"/>
              <a:t>))</a:t>
            </a:r>
          </a:p>
          <a:p>
            <a:pPr lvl="1">
              <a:lnSpc>
                <a:spcPct val="110000"/>
              </a:lnSpc>
              <a:buClr>
                <a:schemeClr val="tx1"/>
              </a:buClr>
            </a:pPr>
            <a:r>
              <a:rPr lang="en-GB" sz="2000"/>
              <a:t>It may not be of much practical use</a:t>
            </a:r>
          </a:p>
          <a:p>
            <a:pPr lvl="1">
              <a:lnSpc>
                <a:spcPct val="110000"/>
              </a:lnSpc>
              <a:buClr>
                <a:schemeClr val="tx1"/>
              </a:buClr>
            </a:pPr>
            <a:endParaRPr lang="en-GB" sz="2000"/>
          </a:p>
          <a:p>
            <a:pPr>
              <a:lnSpc>
                <a:spcPct val="110000"/>
              </a:lnSpc>
              <a:buClr>
                <a:schemeClr val="tx1"/>
              </a:buClr>
            </a:pPr>
            <a:r>
              <a:rPr lang="en-GB" sz="2400"/>
              <a:t>So,  What is feasible?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1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019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A9E34-66A9-2346-AC7A-CFB5D83DA401}" type="slidenum">
              <a:rPr lang="en-US"/>
              <a:pPr/>
              <a:t>4</a:t>
            </a:fld>
            <a:endParaRPr lang="en-US"/>
          </a:p>
        </p:txBody>
      </p:sp>
      <p:sp>
        <p:nvSpPr>
          <p:cNvPr id="542724" name="Rectangle 4"/>
          <p:cNvSpPr>
            <a:spLocks noChangeArrowheads="1"/>
          </p:cNvSpPr>
          <p:nvPr/>
        </p:nvSpPr>
        <p:spPr bwMode="auto">
          <a:xfrm>
            <a:off x="762000" y="2438400"/>
            <a:ext cx="7696200" cy="1981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82562" tIns="46038" rIns="182562" bIns="46038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2722" name="Rectangle 2"/>
          <p:cNvSpPr>
            <a:spLocks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 anchorCtr="0"/>
          <a:lstStyle/>
          <a:p>
            <a:r>
              <a:rPr lang="en-GB" sz="4000"/>
              <a:t>Theory: Models of Computation</a:t>
            </a:r>
            <a:endParaRPr lang="en-US" sz="4000"/>
          </a:p>
        </p:txBody>
      </p:sp>
      <p:sp>
        <p:nvSpPr>
          <p:cNvPr id="5427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1371600"/>
            <a:ext cx="7775575" cy="4953000"/>
          </a:xfrm>
        </p:spPr>
        <p:txBody>
          <a:bodyPr/>
          <a:lstStyle/>
          <a:p>
            <a:pPr>
              <a:lnSpc>
                <a:spcPct val="110000"/>
              </a:lnSpc>
              <a:buClr>
                <a:schemeClr val="tx1"/>
              </a:buClr>
            </a:pPr>
            <a:r>
              <a:rPr lang="en-GB"/>
              <a:t>Content: </a:t>
            </a:r>
            <a:endParaRPr lang="en-GB" i="1"/>
          </a:p>
          <a:p>
            <a:pPr lvl="1">
              <a:lnSpc>
                <a:spcPct val="110000"/>
              </a:lnSpc>
              <a:buClr>
                <a:schemeClr val="tx1"/>
              </a:buClr>
            </a:pPr>
            <a:r>
              <a:rPr lang="en-GB"/>
              <a:t>What is a Model</a:t>
            </a:r>
          </a:p>
          <a:p>
            <a:pPr lvl="1">
              <a:lnSpc>
                <a:spcPct val="110000"/>
              </a:lnSpc>
              <a:buClr>
                <a:schemeClr val="tx1"/>
              </a:buClr>
            </a:pPr>
            <a:r>
              <a:rPr lang="en-GB" sz="2800"/>
              <a:t>Model of Computation</a:t>
            </a:r>
          </a:p>
          <a:p>
            <a:pPr lvl="2">
              <a:lnSpc>
                <a:spcPct val="110000"/>
              </a:lnSpc>
              <a:buClr>
                <a:schemeClr val="tx1"/>
              </a:buClr>
            </a:pPr>
            <a:r>
              <a:rPr lang="en-GB" sz="2400"/>
              <a:t>Model of a Computing Agent</a:t>
            </a:r>
          </a:p>
          <a:p>
            <a:pPr lvl="2">
              <a:lnSpc>
                <a:spcPct val="110000"/>
              </a:lnSpc>
              <a:buClr>
                <a:schemeClr val="tx1"/>
              </a:buClr>
            </a:pPr>
            <a:r>
              <a:rPr lang="en-GB" sz="2400"/>
              <a:t>Model of an Algorithm</a:t>
            </a:r>
          </a:p>
          <a:p>
            <a:pPr lvl="2">
              <a:lnSpc>
                <a:spcPct val="110000"/>
              </a:lnSpc>
              <a:buClr>
                <a:schemeClr val="tx1"/>
              </a:buClr>
            </a:pPr>
            <a:r>
              <a:rPr lang="en-GB" sz="2400"/>
              <a:t>TM Program Examples</a:t>
            </a:r>
          </a:p>
          <a:p>
            <a:pPr lvl="1">
              <a:lnSpc>
                <a:spcPct val="110000"/>
              </a:lnSpc>
              <a:buClr>
                <a:schemeClr val="tx1"/>
              </a:buClr>
            </a:pPr>
            <a:r>
              <a:rPr lang="en-GB"/>
              <a:t>Computability (Church-Turing Thesis)</a:t>
            </a:r>
          </a:p>
          <a:p>
            <a:pPr lvl="1">
              <a:lnSpc>
                <a:spcPct val="110000"/>
              </a:lnSpc>
              <a:buClr>
                <a:schemeClr val="tx1"/>
              </a:buClr>
            </a:pPr>
            <a:r>
              <a:rPr lang="en-GB"/>
              <a:t>Computational Complexity of Problems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5A655-D3C2-EC49-8775-0C5E5E8F8A91}" type="slidenum">
              <a:rPr lang="en-US"/>
              <a:pPr/>
              <a:t>40</a:t>
            </a:fld>
            <a:endParaRPr lang="en-US"/>
          </a:p>
        </p:txBody>
      </p:sp>
      <p:sp>
        <p:nvSpPr>
          <p:cNvPr id="522242" name="Rectangle 2"/>
          <p:cNvSpPr>
            <a:spLocks noChangeArrowheads="1"/>
          </p:cNvSpPr>
          <p:nvPr>
            <p:ph type="title"/>
          </p:nvPr>
        </p:nvSpPr>
        <p:spPr>
          <a:xfrm>
            <a:off x="685800" y="341313"/>
            <a:ext cx="7767638" cy="947737"/>
          </a:xfrm>
          <a:noFill/>
          <a:ln/>
        </p:spPr>
        <p:txBody>
          <a:bodyPr lIns="92075" tIns="46038" rIns="92075" bIns="46038" anchorCtr="0"/>
          <a:lstStyle/>
          <a:p>
            <a:r>
              <a:rPr lang="en-US" sz="3200"/>
              <a:t>Time Complexity of Algorithms</a:t>
            </a:r>
          </a:p>
        </p:txBody>
      </p:sp>
      <p:sp>
        <p:nvSpPr>
          <p:cNvPr id="5222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447800"/>
            <a:ext cx="8153400" cy="4800600"/>
          </a:xfrm>
        </p:spPr>
        <p:txBody>
          <a:bodyPr/>
          <a:lstStyle/>
          <a:p>
            <a:pPr>
              <a:lnSpc>
                <a:spcPct val="110000"/>
              </a:lnSpc>
              <a:buClr>
                <a:schemeClr val="tx1"/>
              </a:buClr>
            </a:pPr>
            <a:r>
              <a:rPr lang="en-GB"/>
              <a:t>Algorithm is </a:t>
            </a:r>
            <a:r>
              <a:rPr lang="en-GB" i="1" u="sng">
                <a:solidFill>
                  <a:srgbClr val="FF6600"/>
                </a:solidFill>
              </a:rPr>
              <a:t>efficient</a:t>
            </a:r>
            <a:r>
              <a:rPr lang="en-GB">
                <a:solidFill>
                  <a:srgbClr val="FF6600"/>
                </a:solidFill>
              </a:rPr>
              <a:t> </a:t>
            </a:r>
            <a:r>
              <a:rPr lang="en-GB"/>
              <a:t>if its time complexity a </a:t>
            </a:r>
            <a:r>
              <a:rPr lang="en-GB">
                <a:solidFill>
                  <a:srgbClr val="FF6600"/>
                </a:solidFill>
              </a:rPr>
              <a:t>polynomial function of the input size</a:t>
            </a:r>
          </a:p>
          <a:p>
            <a:pPr lvl="1">
              <a:lnSpc>
                <a:spcPct val="110000"/>
              </a:lnSpc>
              <a:buClr>
                <a:schemeClr val="tx1"/>
              </a:buClr>
            </a:pPr>
            <a:r>
              <a:rPr lang="en-GB"/>
              <a:t>Example: O(n), O(n</a:t>
            </a:r>
            <a:r>
              <a:rPr lang="en-GB" baseline="30000"/>
              <a:t>2</a:t>
            </a:r>
            <a:r>
              <a:rPr lang="en-GB"/>
              <a:t>), O(n</a:t>
            </a:r>
            <a:r>
              <a:rPr lang="en-GB" baseline="30000"/>
              <a:t>3</a:t>
            </a:r>
            <a:r>
              <a:rPr lang="en-GB"/>
              <a:t>), O (lg n), O(n lg n), O(n</a:t>
            </a:r>
            <a:r>
              <a:rPr lang="en-GB" baseline="30000"/>
              <a:t>5</a:t>
            </a:r>
            <a:r>
              <a:rPr lang="en-GB"/>
              <a:t>)</a:t>
            </a:r>
          </a:p>
          <a:p>
            <a:pPr lvl="1">
              <a:lnSpc>
                <a:spcPct val="110000"/>
              </a:lnSpc>
              <a:buClr>
                <a:schemeClr val="tx1"/>
              </a:buClr>
            </a:pPr>
            <a:endParaRPr lang="en-GB"/>
          </a:p>
          <a:p>
            <a:pPr>
              <a:lnSpc>
                <a:spcPct val="110000"/>
              </a:lnSpc>
              <a:buClr>
                <a:schemeClr val="tx1"/>
              </a:buClr>
            </a:pPr>
            <a:r>
              <a:rPr lang="en-GB"/>
              <a:t>Algorithm is</a:t>
            </a:r>
            <a:r>
              <a:rPr lang="en-GB">
                <a:solidFill>
                  <a:srgbClr val="FF6600"/>
                </a:solidFill>
              </a:rPr>
              <a:t> </a:t>
            </a:r>
            <a:r>
              <a:rPr lang="en-GB" i="1" u="sng">
                <a:solidFill>
                  <a:srgbClr val="FF6600"/>
                </a:solidFill>
              </a:rPr>
              <a:t>inefficient</a:t>
            </a:r>
            <a:r>
              <a:rPr lang="en-GB"/>
              <a:t> if its time complexity is an </a:t>
            </a:r>
            <a:r>
              <a:rPr lang="en-GB">
                <a:solidFill>
                  <a:srgbClr val="FF6600"/>
                </a:solidFill>
              </a:rPr>
              <a:t>exponential function of the input size</a:t>
            </a:r>
          </a:p>
          <a:p>
            <a:pPr lvl="1">
              <a:lnSpc>
                <a:spcPct val="110000"/>
              </a:lnSpc>
              <a:buClr>
                <a:schemeClr val="tx1"/>
              </a:buClr>
            </a:pPr>
            <a:r>
              <a:rPr lang="en-GB"/>
              <a:t>Example: O(2</a:t>
            </a:r>
            <a:r>
              <a:rPr lang="en-GB" baseline="30000"/>
              <a:t>n</a:t>
            </a:r>
            <a:r>
              <a:rPr lang="en-GB"/>
              <a:t>), O(n 2</a:t>
            </a:r>
            <a:r>
              <a:rPr lang="en-GB" baseline="30000"/>
              <a:t>n</a:t>
            </a:r>
            <a:r>
              <a:rPr lang="en-GB"/>
              <a:t>), O(3</a:t>
            </a:r>
            <a:r>
              <a:rPr lang="en-GB" baseline="30000"/>
              <a:t>n</a:t>
            </a:r>
            <a:r>
              <a:rPr lang="en-GB"/>
              <a:t>)</a:t>
            </a:r>
          </a:p>
          <a:p>
            <a:pPr lvl="1">
              <a:lnSpc>
                <a:spcPct val="110000"/>
              </a:lnSpc>
              <a:buClr>
                <a:schemeClr val="tx1"/>
              </a:buClr>
            </a:pPr>
            <a:r>
              <a:rPr lang="en-GB"/>
              <a:t>These algorithms are infeasible for big n.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43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61ED3-729B-8948-9FC4-3B32C2CDDE49}" type="slidenum">
              <a:rPr lang="en-US"/>
              <a:pPr/>
              <a:t>41</a:t>
            </a:fld>
            <a:endParaRPr lang="en-US"/>
          </a:p>
        </p:txBody>
      </p:sp>
      <p:sp>
        <p:nvSpPr>
          <p:cNvPr id="311298" name="Rectangle 2"/>
          <p:cNvSpPr>
            <a:spLocks noChangeArrowheads="1"/>
          </p:cNvSpPr>
          <p:nvPr>
            <p:ph type="title"/>
          </p:nvPr>
        </p:nvSpPr>
        <p:spPr>
          <a:xfrm>
            <a:off x="457200" y="277813"/>
            <a:ext cx="8229600" cy="712787"/>
          </a:xfrm>
          <a:noFill/>
          <a:ln/>
        </p:spPr>
        <p:txBody>
          <a:bodyPr lIns="92075" tIns="46038" rIns="92075" bIns="46038" anchorCtr="0"/>
          <a:lstStyle/>
          <a:p>
            <a:r>
              <a:rPr lang="en-US" sz="3600"/>
              <a:t>Complexity of </a:t>
            </a:r>
            <a:r>
              <a:rPr lang="en-US" sz="3600" i="1">
                <a:solidFill>
                  <a:srgbClr val="FF6600"/>
                </a:solidFill>
              </a:rPr>
              <a:t>Problems</a:t>
            </a:r>
          </a:p>
        </p:txBody>
      </p:sp>
      <p:sp>
        <p:nvSpPr>
          <p:cNvPr id="3112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2625" y="1295400"/>
            <a:ext cx="7775575" cy="4953000"/>
          </a:xfrm>
        </p:spPr>
        <p:txBody>
          <a:bodyPr/>
          <a:lstStyle/>
          <a:p>
            <a:pPr>
              <a:lnSpc>
                <a:spcPct val="110000"/>
              </a:lnSpc>
              <a:buClr>
                <a:schemeClr val="tx1"/>
              </a:buClr>
            </a:pPr>
            <a:r>
              <a:rPr lang="en-GB" sz="2400"/>
              <a:t>Given a problem, </a:t>
            </a:r>
            <a:br>
              <a:rPr lang="en-GB" sz="2400"/>
            </a:br>
            <a:r>
              <a:rPr lang="en-GB" sz="2400"/>
              <a:t>   can we find an </a:t>
            </a:r>
            <a:r>
              <a:rPr lang="en-GB" sz="2400" i="1"/>
              <a:t>efficient</a:t>
            </a:r>
            <a:r>
              <a:rPr lang="en-GB" sz="2400"/>
              <a:t> algorithm for it?</a:t>
            </a:r>
          </a:p>
          <a:p>
            <a:pPr>
              <a:lnSpc>
                <a:spcPct val="110000"/>
              </a:lnSpc>
              <a:buClr>
                <a:schemeClr val="tx1"/>
              </a:buClr>
            </a:pPr>
            <a:endParaRPr lang="en-GB" sz="1600"/>
          </a:p>
          <a:p>
            <a:pPr>
              <a:lnSpc>
                <a:spcPct val="110000"/>
              </a:lnSpc>
              <a:buClr>
                <a:schemeClr val="tx1"/>
              </a:buClr>
            </a:pPr>
            <a:r>
              <a:rPr lang="en-GB" sz="2400"/>
              <a:t>Yes for some problems:</a:t>
            </a:r>
          </a:p>
          <a:p>
            <a:pPr lvl="1">
              <a:lnSpc>
                <a:spcPct val="110000"/>
              </a:lnSpc>
              <a:buClr>
                <a:schemeClr val="tx1"/>
              </a:buClr>
            </a:pPr>
            <a:r>
              <a:rPr lang="en-GB" sz="2000"/>
              <a:t>  Finding the maximum,</a:t>
            </a:r>
          </a:p>
          <a:p>
            <a:pPr lvl="1">
              <a:lnSpc>
                <a:spcPct val="110000"/>
              </a:lnSpc>
              <a:buClr>
                <a:schemeClr val="tx1"/>
              </a:buClr>
            </a:pPr>
            <a:r>
              <a:rPr lang="en-GB" sz="2000"/>
              <a:t>  Finding the sum,</a:t>
            </a:r>
          </a:p>
          <a:p>
            <a:pPr lvl="1">
              <a:lnSpc>
                <a:spcPct val="110000"/>
              </a:lnSpc>
              <a:buClr>
                <a:schemeClr val="tx1"/>
              </a:buClr>
            </a:pPr>
            <a:r>
              <a:rPr lang="en-GB" sz="2000"/>
              <a:t>  Sorting n numbers,</a:t>
            </a:r>
          </a:p>
          <a:p>
            <a:pPr lvl="1">
              <a:lnSpc>
                <a:spcPct val="110000"/>
              </a:lnSpc>
              <a:buClr>
                <a:schemeClr val="tx1"/>
              </a:buClr>
            </a:pPr>
            <a:r>
              <a:rPr lang="en-GB" sz="2000"/>
              <a:t>  computing the Hamming distance</a:t>
            </a:r>
          </a:p>
          <a:p>
            <a:pPr>
              <a:lnSpc>
                <a:spcPct val="110000"/>
              </a:lnSpc>
              <a:buClr>
                <a:schemeClr val="tx1"/>
              </a:buClr>
            </a:pPr>
            <a:r>
              <a:rPr lang="en-US" sz="3200" b="1">
                <a:latin typeface="Script MT Bold" pitchFamily="66" charset="0"/>
              </a:rPr>
              <a:t>P</a:t>
            </a:r>
            <a:r>
              <a:rPr lang="en-GB" sz="2400"/>
              <a:t> : Class of </a:t>
            </a:r>
            <a:r>
              <a:rPr lang="en-GB" sz="2400" i="1">
                <a:solidFill>
                  <a:srgbClr val="FF6600"/>
                </a:solidFill>
              </a:rPr>
              <a:t>problems</a:t>
            </a:r>
            <a:r>
              <a:rPr lang="en-GB" sz="2400"/>
              <a:t> that can be solved in polynomial time.  (Also called </a:t>
            </a:r>
            <a:r>
              <a:rPr lang="en-GB" sz="2400" i="1">
                <a:solidFill>
                  <a:srgbClr val="FF3300"/>
                </a:solidFill>
              </a:rPr>
              <a:t>easy</a:t>
            </a:r>
            <a:r>
              <a:rPr lang="en-GB" sz="2400"/>
              <a:t> problems)</a:t>
            </a:r>
            <a:endParaRPr lang="en-US" sz="3600" b="1">
              <a:latin typeface="Script MT Bold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1299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E4856-2E7F-FA4D-8042-15433EAF3990}" type="slidenum">
              <a:rPr lang="en-US"/>
              <a:pPr/>
              <a:t>42</a:t>
            </a:fld>
            <a:endParaRPr lang="en-US"/>
          </a:p>
        </p:txBody>
      </p:sp>
      <p:sp>
        <p:nvSpPr>
          <p:cNvPr id="525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Remarks:</a:t>
            </a:r>
          </a:p>
        </p:txBody>
      </p:sp>
      <p:sp>
        <p:nvSpPr>
          <p:cNvPr id="525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0000"/>
              </a:lnSpc>
              <a:buClr>
                <a:schemeClr val="tx1"/>
              </a:buClr>
            </a:pPr>
            <a:r>
              <a:rPr lang="en-GB" sz="2800"/>
              <a:t>The class </a:t>
            </a:r>
            <a:r>
              <a:rPr lang="en-US" b="1">
                <a:latin typeface="Script MT Bold" pitchFamily="66" charset="0"/>
              </a:rPr>
              <a:t>P</a:t>
            </a:r>
            <a:r>
              <a:rPr lang="en-GB" sz="2800"/>
              <a:t> is invariant</a:t>
            </a:r>
          </a:p>
          <a:p>
            <a:pPr lvl="1">
              <a:lnSpc>
                <a:spcPct val="110000"/>
              </a:lnSpc>
              <a:buClr>
                <a:schemeClr val="tx1"/>
              </a:buClr>
            </a:pPr>
            <a:r>
              <a:rPr lang="en-GB" sz="2400"/>
              <a:t>under different types of machines</a:t>
            </a:r>
          </a:p>
          <a:p>
            <a:pPr lvl="1">
              <a:lnSpc>
                <a:spcPct val="110000"/>
              </a:lnSpc>
              <a:buClr>
                <a:schemeClr val="tx1"/>
              </a:buClr>
            </a:pPr>
            <a:r>
              <a:rPr lang="en-GB" sz="2400"/>
              <a:t>Turing machines, Pentium5, the world’s fastest supercomputer </a:t>
            </a:r>
          </a:p>
          <a:p>
            <a:pPr lvl="1">
              <a:lnSpc>
                <a:spcPct val="110000"/>
              </a:lnSpc>
              <a:buClr>
                <a:schemeClr val="tx1"/>
              </a:buClr>
            </a:pPr>
            <a:endParaRPr lang="en-GB" sz="2400"/>
          </a:p>
          <a:p>
            <a:pPr lvl="1">
              <a:lnSpc>
                <a:spcPct val="110000"/>
              </a:lnSpc>
              <a:buClr>
                <a:schemeClr val="tx1"/>
              </a:buClr>
            </a:pPr>
            <a:r>
              <a:rPr lang="en-GB" sz="2400"/>
              <a:t>Namely, if you can solve a problem B in polynomial time on  a TM, then, then you can also solve B in polynomial time on supercomputer  (and vice-versa)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EC853-A185-3E49-B499-806CB6582C81}" type="slidenum">
              <a:rPr lang="en-US"/>
              <a:pPr/>
              <a:t>43</a:t>
            </a:fld>
            <a:endParaRPr lang="en-US"/>
          </a:p>
        </p:txBody>
      </p:sp>
      <p:sp>
        <p:nvSpPr>
          <p:cNvPr id="528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322388"/>
          </a:xfrm>
        </p:spPr>
        <p:txBody>
          <a:bodyPr/>
          <a:lstStyle/>
          <a:p>
            <a:pPr>
              <a:lnSpc>
                <a:spcPct val="110000"/>
              </a:lnSpc>
              <a:buClr>
                <a:schemeClr val="tx1"/>
              </a:buClr>
            </a:pPr>
            <a:r>
              <a:rPr lang="en-GB" sz="4000"/>
              <a:t>Exponential Complexity Problems</a:t>
            </a:r>
            <a:br>
              <a:rPr lang="en-GB" sz="4000"/>
            </a:br>
            <a:r>
              <a:rPr lang="en-GB" sz="4000"/>
              <a:t>or Hard Problems</a:t>
            </a:r>
          </a:p>
        </p:txBody>
      </p:sp>
      <p:sp>
        <p:nvSpPr>
          <p:cNvPr id="528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229600" cy="4114800"/>
          </a:xfrm>
        </p:spPr>
        <p:txBody>
          <a:bodyPr/>
          <a:lstStyle/>
          <a:p>
            <a:pPr>
              <a:lnSpc>
                <a:spcPct val="110000"/>
              </a:lnSpc>
              <a:buClr>
                <a:schemeClr val="tx1"/>
              </a:buClr>
            </a:pPr>
            <a:r>
              <a:rPr lang="en-GB" sz="2800"/>
              <a:t>Some problems are inherently </a:t>
            </a:r>
            <a:r>
              <a:rPr lang="en-GB" sz="2800" i="1" u="sng"/>
              <a:t>exponential time</a:t>
            </a:r>
            <a:r>
              <a:rPr lang="en-GB" sz="2800"/>
              <a:t>.</a:t>
            </a:r>
          </a:p>
          <a:p>
            <a:pPr lvl="1">
              <a:lnSpc>
                <a:spcPct val="110000"/>
              </a:lnSpc>
              <a:buClr>
                <a:schemeClr val="tx1"/>
              </a:buClr>
            </a:pPr>
            <a:r>
              <a:rPr lang="en-GB" sz="2400"/>
              <a:t>List all possible n-bit binary numbers;</a:t>
            </a:r>
          </a:p>
          <a:p>
            <a:pPr lvl="1">
              <a:lnSpc>
                <a:spcPct val="110000"/>
              </a:lnSpc>
              <a:buClr>
                <a:schemeClr val="tx1"/>
              </a:buClr>
            </a:pPr>
            <a:r>
              <a:rPr lang="en-GB" sz="2400"/>
              <a:t>List at 2</a:t>
            </a:r>
            <a:r>
              <a:rPr lang="en-GB" sz="2400" baseline="30000"/>
              <a:t>n</a:t>
            </a:r>
            <a:r>
              <a:rPr lang="en-GB" sz="2400"/>
              <a:t> subsets of n objects;</a:t>
            </a:r>
          </a:p>
          <a:p>
            <a:pPr lvl="1">
              <a:lnSpc>
                <a:spcPct val="110000"/>
              </a:lnSpc>
              <a:buClr>
                <a:schemeClr val="tx1"/>
              </a:buClr>
            </a:pPr>
            <a:r>
              <a:rPr lang="en-GB" sz="2400"/>
              <a:t>List all the n! permutations of {1,2,…,n}</a:t>
            </a:r>
          </a:p>
          <a:p>
            <a:pPr lvl="1">
              <a:lnSpc>
                <a:spcPct val="110000"/>
              </a:lnSpc>
              <a:buClr>
                <a:schemeClr val="tx1"/>
              </a:buClr>
            </a:pPr>
            <a:endParaRPr lang="en-GB" sz="2400"/>
          </a:p>
          <a:p>
            <a:pPr>
              <a:lnSpc>
                <a:spcPct val="110000"/>
              </a:lnSpc>
              <a:buClr>
                <a:schemeClr val="tx1"/>
              </a:buClr>
            </a:pPr>
            <a:r>
              <a:rPr lang="en-GB" sz="2800"/>
              <a:t> These are  </a:t>
            </a:r>
            <a:r>
              <a:rPr lang="en-GB" sz="2800" i="1">
                <a:solidFill>
                  <a:srgbClr val="FF6600"/>
                </a:solidFill>
              </a:rPr>
              <a:t>“hard problems”</a:t>
            </a:r>
            <a:r>
              <a:rPr lang="en-GB" sz="2800"/>
              <a:t> that require exponential time to solve.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C6920-F2B0-2742-BF99-699E2EAAC1B0}" type="slidenum">
              <a:rPr lang="en-US"/>
              <a:pPr/>
              <a:t>44</a:t>
            </a:fld>
            <a:endParaRPr lang="en-US"/>
          </a:p>
        </p:txBody>
      </p:sp>
      <p:sp>
        <p:nvSpPr>
          <p:cNvPr id="526338" name="Rectangle 2"/>
          <p:cNvSpPr>
            <a:spLocks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 anchorCtr="0"/>
          <a:lstStyle/>
          <a:p>
            <a:r>
              <a:rPr lang="en-US" sz="4000"/>
              <a:t>The Complexity </a:t>
            </a:r>
            <a:r>
              <a:rPr lang="en-US" sz="4000" i="1">
                <a:solidFill>
                  <a:schemeClr val="tx1"/>
                </a:solidFill>
              </a:rPr>
              <a:t>class</a:t>
            </a:r>
            <a:r>
              <a:rPr lang="en-US" sz="4000" i="1">
                <a:solidFill>
                  <a:srgbClr val="FF6600"/>
                </a:solidFill>
              </a:rPr>
              <a:t> </a:t>
            </a:r>
            <a:r>
              <a:rPr lang="en-US" sz="4000" b="1">
                <a:solidFill>
                  <a:srgbClr val="FF6600"/>
                </a:solidFill>
                <a:latin typeface="Script MT Bold" pitchFamily="66" charset="0"/>
              </a:rPr>
              <a:t>NP</a:t>
            </a:r>
          </a:p>
        </p:txBody>
      </p:sp>
      <p:sp>
        <p:nvSpPr>
          <p:cNvPr id="5263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2625" y="1524000"/>
            <a:ext cx="7775575" cy="4648200"/>
          </a:xfrm>
        </p:spPr>
        <p:txBody>
          <a:bodyPr/>
          <a:lstStyle/>
          <a:p>
            <a:pPr>
              <a:lnSpc>
                <a:spcPct val="110000"/>
              </a:lnSpc>
              <a:buClr>
                <a:schemeClr val="tx1"/>
              </a:buClr>
            </a:pPr>
            <a:r>
              <a:rPr lang="en-GB"/>
              <a:t>Given a problem, instead of finding a solution, can </a:t>
            </a:r>
            <a:r>
              <a:rPr lang="en-GB" i="1"/>
              <a:t>verify a solution</a:t>
            </a:r>
            <a:r>
              <a:rPr lang="en-GB"/>
              <a:t> to the problem quickly?</a:t>
            </a:r>
          </a:p>
          <a:p>
            <a:pPr>
              <a:lnSpc>
                <a:spcPct val="110000"/>
              </a:lnSpc>
              <a:buClr>
                <a:schemeClr val="tx1"/>
              </a:buClr>
            </a:pPr>
            <a:endParaRPr lang="en-GB" sz="1800"/>
          </a:p>
          <a:p>
            <a:pPr>
              <a:lnSpc>
                <a:spcPct val="110000"/>
              </a:lnSpc>
              <a:buClr>
                <a:schemeClr val="tx1"/>
              </a:buClr>
            </a:pPr>
            <a:r>
              <a:rPr lang="en-GB"/>
              <a:t>Is it easier to verify a solution (as opposed to finding a solution)</a:t>
            </a:r>
          </a:p>
          <a:p>
            <a:pPr lvl="1">
              <a:lnSpc>
                <a:spcPct val="110000"/>
              </a:lnSpc>
              <a:buClr>
                <a:schemeClr val="tx1"/>
              </a:buClr>
            </a:pPr>
            <a:endParaRPr lang="en-GB"/>
          </a:p>
          <a:p>
            <a:pPr>
              <a:lnSpc>
                <a:spcPct val="110000"/>
              </a:lnSpc>
              <a:buClr>
                <a:schemeClr val="tx1"/>
              </a:buClr>
            </a:pPr>
            <a:r>
              <a:rPr lang="en-US" b="1">
                <a:latin typeface="Script MT Bold" pitchFamily="66" charset="0"/>
              </a:rPr>
              <a:t>NP – </a:t>
            </a:r>
            <a:r>
              <a:rPr lang="en-GB"/>
              <a:t>the class of </a:t>
            </a:r>
            <a:r>
              <a:rPr lang="en-GB" i="1">
                <a:solidFill>
                  <a:srgbClr val="FF6600"/>
                </a:solidFill>
              </a:rPr>
              <a:t>problems</a:t>
            </a:r>
            <a:r>
              <a:rPr lang="en-GB"/>
              <a:t> that can be </a:t>
            </a:r>
            <a:r>
              <a:rPr lang="en-GB" i="1"/>
              <a:t>verified</a:t>
            </a:r>
            <a:r>
              <a:rPr lang="en-GB"/>
              <a:t> in polynomial time</a:t>
            </a:r>
            <a:endParaRPr lang="en-US" b="1">
              <a:latin typeface="Script MT Bold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6339" grpId="0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F0BF6-7877-294F-A199-ADE54F36F830}" type="slidenum">
              <a:rPr lang="en-US"/>
              <a:pPr/>
              <a:t>45</a:t>
            </a:fld>
            <a:endParaRPr lang="en-US"/>
          </a:p>
        </p:txBody>
      </p:sp>
      <p:sp>
        <p:nvSpPr>
          <p:cNvPr id="2990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676400"/>
            <a:ext cx="8153400" cy="4495800"/>
          </a:xfrm>
        </p:spPr>
        <p:txBody>
          <a:bodyPr/>
          <a:lstStyle/>
          <a:p>
            <a:pPr>
              <a:lnSpc>
                <a:spcPct val="110000"/>
              </a:lnSpc>
              <a:buClr>
                <a:schemeClr val="tx1"/>
              </a:buClr>
            </a:pPr>
            <a:r>
              <a:rPr lang="en-GB" sz="2400"/>
              <a:t>Want to visit some cities: </a:t>
            </a:r>
          </a:p>
          <a:p>
            <a:pPr lvl="1">
              <a:lnSpc>
                <a:spcPct val="110000"/>
              </a:lnSpc>
              <a:buClr>
                <a:schemeClr val="tx1"/>
              </a:buClr>
            </a:pPr>
            <a:r>
              <a:rPr lang="en-GB" sz="2000"/>
              <a:t>New York, London, Tokyo, … and come back to Spore.</a:t>
            </a:r>
          </a:p>
          <a:p>
            <a:pPr lvl="1">
              <a:lnSpc>
                <a:spcPct val="110000"/>
              </a:lnSpc>
              <a:buClr>
                <a:schemeClr val="tx1"/>
              </a:buClr>
            </a:pPr>
            <a:r>
              <a:rPr lang="en-GB" sz="2000"/>
              <a:t>Each city visited exactly once </a:t>
            </a:r>
            <a:br>
              <a:rPr lang="en-GB" sz="2000"/>
            </a:br>
            <a:r>
              <a:rPr lang="en-GB" sz="2000"/>
              <a:t>    (except first and last city is both Spore)</a:t>
            </a:r>
          </a:p>
          <a:p>
            <a:pPr lvl="1">
              <a:lnSpc>
                <a:spcPct val="110000"/>
              </a:lnSpc>
              <a:buClr>
                <a:schemeClr val="tx1"/>
              </a:buClr>
            </a:pPr>
            <a:endParaRPr lang="en-GB" sz="2000"/>
          </a:p>
          <a:p>
            <a:pPr>
              <a:lnSpc>
                <a:spcPct val="110000"/>
              </a:lnSpc>
              <a:buClr>
                <a:schemeClr val="tx1"/>
              </a:buClr>
            </a:pPr>
            <a:r>
              <a:rPr lang="en-GB" sz="2400"/>
              <a:t>Given:    Cost of travel between each pair of cities</a:t>
            </a:r>
          </a:p>
          <a:p>
            <a:pPr>
              <a:lnSpc>
                <a:spcPct val="110000"/>
              </a:lnSpc>
              <a:buClr>
                <a:schemeClr val="tx1"/>
              </a:buClr>
            </a:pPr>
            <a:endParaRPr lang="en-GB" sz="2400"/>
          </a:p>
          <a:p>
            <a:pPr>
              <a:lnSpc>
                <a:spcPct val="110000"/>
              </a:lnSpc>
              <a:buClr>
                <a:schemeClr val="tx1"/>
              </a:buClr>
            </a:pPr>
            <a:r>
              <a:rPr lang="en-GB" sz="2400"/>
              <a:t>Aim:       To minimize the cost.</a:t>
            </a:r>
          </a:p>
          <a:p>
            <a:pPr>
              <a:lnSpc>
                <a:spcPct val="110000"/>
              </a:lnSpc>
              <a:buClr>
                <a:schemeClr val="tx1"/>
              </a:buClr>
            </a:pPr>
            <a:r>
              <a:rPr lang="en-GB" sz="2400"/>
              <a:t>Aim2:     Find tour of cost less than X.</a:t>
            </a:r>
          </a:p>
        </p:txBody>
      </p:sp>
      <p:sp>
        <p:nvSpPr>
          <p:cNvPr id="29901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Traveling Salesman Problem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0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9011" grpId="0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0CD61-4CD7-F944-BB38-4BAB344ED2AF}" type="slidenum">
              <a:rPr lang="en-US"/>
              <a:pPr/>
              <a:t>46</a:t>
            </a:fld>
            <a:endParaRPr lang="en-US"/>
          </a:p>
        </p:txBody>
      </p:sp>
      <p:sp>
        <p:nvSpPr>
          <p:cNvPr id="301058" name="Rectangle 2"/>
          <p:cNvSpPr>
            <a:spLocks noChangeArrowheads="1"/>
          </p:cNvSpPr>
          <p:nvPr>
            <p:ph type="title"/>
          </p:nvPr>
        </p:nvSpPr>
        <p:spPr>
          <a:xfrm>
            <a:off x="457200" y="277813"/>
            <a:ext cx="8229600" cy="865187"/>
          </a:xfrm>
          <a:noFill/>
          <a:ln/>
        </p:spPr>
        <p:txBody>
          <a:bodyPr lIns="92075" tIns="46038" rIns="92075" bIns="46038" anchorCtr="0"/>
          <a:lstStyle/>
          <a:p>
            <a:r>
              <a:rPr lang="en-US" sz="3600"/>
              <a:t>Traveling Salesman Problem</a:t>
            </a:r>
          </a:p>
        </p:txBody>
      </p:sp>
      <p:sp>
        <p:nvSpPr>
          <p:cNvPr id="3010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2625" y="1219200"/>
            <a:ext cx="7851775" cy="5257800"/>
          </a:xfrm>
        </p:spPr>
        <p:txBody>
          <a:bodyPr/>
          <a:lstStyle/>
          <a:p>
            <a:pPr>
              <a:lnSpc>
                <a:spcPct val="110000"/>
              </a:lnSpc>
              <a:buClr>
                <a:schemeClr val="tx1"/>
              </a:buClr>
            </a:pPr>
            <a:r>
              <a:rPr lang="en-GB" sz="2400" b="1"/>
              <a:t>TSP:</a:t>
            </a:r>
            <a:r>
              <a:rPr lang="en-GB" sz="2400"/>
              <a:t>  </a:t>
            </a:r>
            <a:r>
              <a:rPr lang="en-GB" sz="2400" i="1"/>
              <a:t>Apparently</a:t>
            </a:r>
            <a:r>
              <a:rPr lang="en-GB" sz="2400"/>
              <a:t> difficult to solve.</a:t>
            </a:r>
          </a:p>
          <a:p>
            <a:pPr lvl="1">
              <a:lnSpc>
                <a:spcPct val="110000"/>
              </a:lnSpc>
              <a:buClr>
                <a:schemeClr val="tx1"/>
              </a:buClr>
            </a:pPr>
            <a:r>
              <a:rPr lang="en-GB" sz="1800"/>
              <a:t>No polynomial time algorithm known.</a:t>
            </a:r>
          </a:p>
          <a:p>
            <a:pPr>
              <a:lnSpc>
                <a:spcPct val="110000"/>
              </a:lnSpc>
              <a:buClr>
                <a:schemeClr val="tx1"/>
              </a:buClr>
            </a:pPr>
            <a:endParaRPr lang="en-GB" sz="1200"/>
          </a:p>
          <a:p>
            <a:pPr>
              <a:lnSpc>
                <a:spcPct val="110000"/>
              </a:lnSpc>
              <a:buClr>
                <a:schemeClr val="tx1"/>
              </a:buClr>
            </a:pPr>
            <a:r>
              <a:rPr lang="en-GB" sz="2400"/>
              <a:t>However, if you are given a test tour, </a:t>
            </a:r>
          </a:p>
          <a:p>
            <a:pPr lvl="1">
              <a:lnSpc>
                <a:spcPct val="110000"/>
              </a:lnSpc>
              <a:buClr>
                <a:schemeClr val="tx1"/>
              </a:buClr>
            </a:pPr>
            <a:r>
              <a:rPr lang="en-GB" sz="1800"/>
              <a:t>you can verify if the cost is less than X </a:t>
            </a:r>
          </a:p>
          <a:p>
            <a:pPr lvl="1">
              <a:lnSpc>
                <a:spcPct val="110000"/>
              </a:lnSpc>
              <a:buClr>
                <a:schemeClr val="tx1"/>
              </a:buClr>
            </a:pPr>
            <a:r>
              <a:rPr lang="en-GB" sz="1800"/>
              <a:t>Can verify solution in polynomial time!!</a:t>
            </a:r>
          </a:p>
          <a:p>
            <a:pPr lvl="1">
              <a:lnSpc>
                <a:spcPct val="110000"/>
              </a:lnSpc>
              <a:buClr>
                <a:schemeClr val="tx1"/>
              </a:buClr>
            </a:pPr>
            <a:endParaRPr lang="en-GB" sz="1200"/>
          </a:p>
          <a:p>
            <a:pPr>
              <a:lnSpc>
                <a:spcPct val="110000"/>
              </a:lnSpc>
              <a:buClr>
                <a:schemeClr val="tx1"/>
              </a:buClr>
            </a:pPr>
            <a:r>
              <a:rPr lang="en-GB" sz="2400" b="1"/>
              <a:t>Summary of TSP:</a:t>
            </a:r>
            <a:r>
              <a:rPr lang="en-GB" sz="2000" i="1"/>
              <a:t> </a:t>
            </a:r>
          </a:p>
          <a:p>
            <a:pPr lvl="1">
              <a:lnSpc>
                <a:spcPct val="110000"/>
              </a:lnSpc>
              <a:buClr>
                <a:schemeClr val="tx1"/>
              </a:buClr>
            </a:pPr>
            <a:r>
              <a:rPr lang="en-GB" sz="1800" i="1"/>
              <a:t>Easy to verify answers. </a:t>
            </a:r>
          </a:p>
          <a:p>
            <a:pPr lvl="1">
              <a:lnSpc>
                <a:spcPct val="110000"/>
              </a:lnSpc>
              <a:buClr>
                <a:schemeClr val="tx1"/>
              </a:buClr>
            </a:pPr>
            <a:r>
              <a:rPr lang="en-GB" sz="1800" i="1"/>
              <a:t>Difficult to find answers.</a:t>
            </a:r>
          </a:p>
          <a:p>
            <a:pPr>
              <a:lnSpc>
                <a:spcPct val="110000"/>
              </a:lnSpc>
              <a:buClr>
                <a:schemeClr val="tx1"/>
              </a:buClr>
            </a:pPr>
            <a:endParaRPr lang="en-GB" sz="1200" i="1"/>
          </a:p>
          <a:p>
            <a:pPr>
              <a:lnSpc>
                <a:spcPct val="110000"/>
              </a:lnSpc>
              <a:buClr>
                <a:schemeClr val="tx1"/>
              </a:buClr>
            </a:pPr>
            <a:r>
              <a:rPr lang="en-GB" sz="2400" b="1"/>
              <a:t>Reminder:</a:t>
            </a:r>
            <a:r>
              <a:rPr lang="en-GB" sz="2400"/>
              <a:t> </a:t>
            </a:r>
          </a:p>
          <a:p>
            <a:pPr lvl="1">
              <a:lnSpc>
                <a:spcPct val="110000"/>
              </a:lnSpc>
              <a:buClr>
                <a:schemeClr val="tx1"/>
              </a:buClr>
            </a:pPr>
            <a:r>
              <a:rPr lang="en-GB" sz="2000"/>
              <a:t>Easy ---&gt; polynomial time</a:t>
            </a:r>
          </a:p>
          <a:p>
            <a:pPr lvl="1">
              <a:lnSpc>
                <a:spcPct val="110000"/>
              </a:lnSpc>
              <a:buClr>
                <a:schemeClr val="tx1"/>
              </a:buClr>
            </a:pPr>
            <a:r>
              <a:rPr lang="en-GB" sz="2000"/>
              <a:t>Difficult --&gt; not polynomial time.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5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5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1059" grpId="0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5B4A3-36CC-524A-AB81-BD1C21B099B7}" type="slidenum">
              <a:rPr lang="en-US"/>
              <a:pPr/>
              <a:t>47</a:t>
            </a:fld>
            <a:endParaRPr lang="en-US"/>
          </a:p>
        </p:txBody>
      </p:sp>
      <p:sp>
        <p:nvSpPr>
          <p:cNvPr id="303106" name="Rectangle 2"/>
          <p:cNvSpPr>
            <a:spLocks noChangeArrowheads="1"/>
          </p:cNvSpPr>
          <p:nvPr>
            <p:ph type="title"/>
          </p:nvPr>
        </p:nvSpPr>
        <p:spPr>
          <a:xfrm>
            <a:off x="457200" y="277813"/>
            <a:ext cx="8229600" cy="1017587"/>
          </a:xfrm>
          <a:noFill/>
          <a:ln/>
        </p:spPr>
        <p:txBody>
          <a:bodyPr lIns="92075" tIns="46038" rIns="92075" bIns="46038" anchorCtr="0"/>
          <a:lstStyle/>
          <a:p>
            <a:r>
              <a:rPr lang="en-US" sz="3600"/>
              <a:t>Sample Problems in </a:t>
            </a:r>
            <a:r>
              <a:rPr lang="en-US" sz="3600" b="1">
                <a:latin typeface="Script MT Bold" pitchFamily="66" charset="0"/>
              </a:rPr>
              <a:t>NP</a:t>
            </a:r>
            <a:endParaRPr lang="en-US" sz="2000"/>
          </a:p>
        </p:txBody>
      </p:sp>
      <p:sp>
        <p:nvSpPr>
          <p:cNvPr id="3031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2625" y="1447800"/>
            <a:ext cx="7851775" cy="4800600"/>
          </a:xfrm>
        </p:spPr>
        <p:txBody>
          <a:bodyPr/>
          <a:lstStyle/>
          <a:p>
            <a:pPr>
              <a:lnSpc>
                <a:spcPct val="110000"/>
              </a:lnSpc>
              <a:buClr>
                <a:schemeClr val="tx1"/>
              </a:buClr>
            </a:pPr>
            <a:r>
              <a:rPr lang="en-GB" sz="2000"/>
              <a:t>There are many problem in </a:t>
            </a:r>
            <a:r>
              <a:rPr lang="en-US" sz="2400" b="1">
                <a:latin typeface="Script MT Bold" pitchFamily="66" charset="0"/>
              </a:rPr>
              <a:t>NP</a:t>
            </a:r>
            <a:endParaRPr lang="en-GB" sz="2000"/>
          </a:p>
          <a:p>
            <a:pPr lvl="1">
              <a:lnSpc>
                <a:spcPct val="110000"/>
              </a:lnSpc>
              <a:buClr>
                <a:schemeClr val="tx1"/>
              </a:buClr>
            </a:pPr>
            <a:r>
              <a:rPr lang="en-GB" sz="1800"/>
              <a:t>(easy to verify, apparently hard to find solution) </a:t>
            </a:r>
          </a:p>
          <a:p>
            <a:pPr lvl="4">
              <a:lnSpc>
                <a:spcPct val="110000"/>
              </a:lnSpc>
              <a:buClr>
                <a:schemeClr val="tx1"/>
              </a:buClr>
            </a:pPr>
            <a:endParaRPr lang="en-GB" sz="1400"/>
          </a:p>
          <a:p>
            <a:pPr>
              <a:lnSpc>
                <a:spcPct val="110000"/>
              </a:lnSpc>
              <a:buClr>
                <a:schemeClr val="tx1"/>
              </a:buClr>
            </a:pPr>
            <a:r>
              <a:rPr lang="en-GB" sz="2000"/>
              <a:t>Examples: </a:t>
            </a:r>
          </a:p>
          <a:p>
            <a:pPr lvl="1">
              <a:lnSpc>
                <a:spcPct val="110000"/>
              </a:lnSpc>
              <a:buClr>
                <a:schemeClr val="tx1"/>
              </a:buClr>
            </a:pPr>
            <a:r>
              <a:rPr lang="en-GB" sz="1800"/>
              <a:t>TSP: Travelling Salesman Tour</a:t>
            </a:r>
          </a:p>
          <a:p>
            <a:pPr lvl="1">
              <a:lnSpc>
                <a:spcPct val="110000"/>
              </a:lnSpc>
              <a:buClr>
                <a:schemeClr val="tx1"/>
              </a:buClr>
            </a:pPr>
            <a:r>
              <a:rPr lang="en-GB" sz="1800"/>
              <a:t>BinPack: packing small items into standard sized bins</a:t>
            </a:r>
          </a:p>
          <a:p>
            <a:pPr lvl="4">
              <a:lnSpc>
                <a:spcPct val="110000"/>
              </a:lnSpc>
              <a:buClr>
                <a:schemeClr val="tx1"/>
              </a:buClr>
            </a:pPr>
            <a:endParaRPr lang="en-GB" sz="1400"/>
          </a:p>
          <a:p>
            <a:pPr>
              <a:lnSpc>
                <a:spcPct val="110000"/>
              </a:lnSpc>
              <a:buClr>
                <a:schemeClr val="tx1"/>
              </a:buClr>
            </a:pPr>
            <a:r>
              <a:rPr lang="en-GB" sz="2000"/>
              <a:t>“Hardest” Problems in </a:t>
            </a:r>
            <a:r>
              <a:rPr lang="en-US" sz="2400" b="1">
                <a:latin typeface="Script MT Bold" pitchFamily="66" charset="0"/>
              </a:rPr>
              <a:t>NP</a:t>
            </a:r>
            <a:r>
              <a:rPr lang="en-GB" sz="2000"/>
              <a:t>, </a:t>
            </a:r>
          </a:p>
          <a:p>
            <a:pPr lvl="1">
              <a:lnSpc>
                <a:spcPct val="110000"/>
              </a:lnSpc>
              <a:buClr>
                <a:schemeClr val="tx1"/>
              </a:buClr>
            </a:pPr>
            <a:r>
              <a:rPr lang="en-GB" sz="1800"/>
              <a:t>Many natural problems such as TSP are in </a:t>
            </a:r>
            <a:r>
              <a:rPr lang="en-US" sz="2000" b="1">
                <a:latin typeface="Script MT Bold" pitchFamily="66" charset="0"/>
              </a:rPr>
              <a:t>NP</a:t>
            </a:r>
            <a:r>
              <a:rPr lang="en-GB" sz="1800"/>
              <a:t>,</a:t>
            </a:r>
            <a:br>
              <a:rPr lang="en-GB" sz="1800"/>
            </a:br>
            <a:r>
              <a:rPr lang="en-GB" sz="1800"/>
              <a:t>but not known to be in </a:t>
            </a:r>
            <a:r>
              <a:rPr lang="en-US" sz="2000" b="1">
                <a:latin typeface="Script MT Bold" pitchFamily="66" charset="0"/>
              </a:rPr>
              <a:t>P</a:t>
            </a:r>
            <a:r>
              <a:rPr lang="en-GB" sz="1800"/>
              <a:t>.</a:t>
            </a:r>
          </a:p>
          <a:p>
            <a:pPr lvl="3">
              <a:lnSpc>
                <a:spcPct val="110000"/>
              </a:lnSpc>
              <a:buClr>
                <a:schemeClr val="tx1"/>
              </a:buClr>
              <a:buFont typeface="Wingdings" charset="2"/>
              <a:buNone/>
            </a:pPr>
            <a:endParaRPr lang="en-GB" sz="1400"/>
          </a:p>
          <a:p>
            <a:pPr>
              <a:lnSpc>
                <a:spcPct val="110000"/>
              </a:lnSpc>
              <a:buClr>
                <a:schemeClr val="tx1"/>
              </a:buClr>
              <a:buFont typeface="Wingdings" charset="2"/>
              <a:buNone/>
            </a:pPr>
            <a:r>
              <a:rPr lang="en-GB" sz="2000"/>
              <a:t>Much of cryptography is based on these “hard” problems.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3107" grpId="0" build="p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C2DF0-203F-AB43-B6CB-7B220B74EDDC}" type="slidenum">
              <a:rPr lang="en-US"/>
              <a:pPr/>
              <a:t>48</a:t>
            </a:fld>
            <a:endParaRPr lang="en-US"/>
          </a:p>
        </p:txBody>
      </p:sp>
      <p:sp>
        <p:nvSpPr>
          <p:cNvPr id="537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Summary</a:t>
            </a:r>
          </a:p>
        </p:txBody>
      </p:sp>
      <p:sp>
        <p:nvSpPr>
          <p:cNvPr id="537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100000"/>
              </a:spcBef>
            </a:pPr>
            <a:r>
              <a:rPr lang="en-US" sz="3000"/>
              <a:t>Models are an important way of studying physical and social phenomena</a:t>
            </a:r>
          </a:p>
          <a:p>
            <a:pPr>
              <a:spcBef>
                <a:spcPct val="100000"/>
              </a:spcBef>
            </a:pPr>
            <a:r>
              <a:rPr lang="en-US" sz="3000"/>
              <a:t>Church-Turing thesis: If there exists an algorithm to do a symbol manipulation task, then there exists a Turing machine to do that task</a:t>
            </a:r>
          </a:p>
          <a:p>
            <a:pPr>
              <a:spcBef>
                <a:spcPct val="100000"/>
              </a:spcBef>
            </a:pPr>
            <a:r>
              <a:rPr lang="en-US" sz="3000"/>
              <a:t>The Turing machine can be accepted as an ultimate model of a computing agent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19C06-EB45-C445-96B9-630EF19DBDAD}" type="slidenum">
              <a:rPr lang="en-US"/>
              <a:pPr/>
              <a:t>49</a:t>
            </a:fld>
            <a:endParaRPr lang="en-US"/>
          </a:p>
        </p:txBody>
      </p:sp>
      <p:sp>
        <p:nvSpPr>
          <p:cNvPr id="539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Summary (continued)</a:t>
            </a:r>
          </a:p>
        </p:txBody>
      </p:sp>
      <p:sp>
        <p:nvSpPr>
          <p:cNvPr id="539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100000"/>
              </a:spcBef>
            </a:pPr>
            <a:r>
              <a:rPr lang="en-US" sz="3000"/>
              <a:t>A Turing machine program can be accepted as an ultimate model of an algorithm</a:t>
            </a:r>
          </a:p>
          <a:p>
            <a:pPr>
              <a:spcBef>
                <a:spcPct val="100000"/>
              </a:spcBef>
            </a:pPr>
            <a:r>
              <a:rPr lang="en-US" sz="3000"/>
              <a:t>Turing machines define the limits of computability</a:t>
            </a:r>
          </a:p>
          <a:p>
            <a:pPr>
              <a:spcBef>
                <a:spcPct val="100000"/>
              </a:spcBef>
            </a:pPr>
            <a:r>
              <a:rPr lang="en-US" sz="3000"/>
              <a:t>An uncomputable or unsolvable problem: We can prove that no Turing machine exists to solve the problem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C1775-C919-914A-A5F8-02F03A421364}" type="slidenum">
              <a:rPr lang="en-US"/>
              <a:pPr/>
              <a:t>5</a:t>
            </a:fld>
            <a:endParaRPr lang="en-US"/>
          </a:p>
        </p:txBody>
      </p:sp>
      <p:sp>
        <p:nvSpPr>
          <p:cNvPr id="268290" name="Rectangle 3074"/>
          <p:cNvSpPr>
            <a:spLocks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 anchorCtr="0"/>
          <a:lstStyle/>
          <a:p>
            <a:r>
              <a:rPr lang="en-GB" sz="3200" dirty="0"/>
              <a:t>Theory: Goals</a:t>
            </a:r>
            <a:endParaRPr lang="en-US" sz="3200" dirty="0"/>
          </a:p>
        </p:txBody>
      </p:sp>
      <p:sp>
        <p:nvSpPr>
          <p:cNvPr id="268291" name="Rectangle 3075"/>
          <p:cNvSpPr>
            <a:spLocks noGrp="1" noChangeArrowheads="1"/>
          </p:cNvSpPr>
          <p:nvPr>
            <p:ph type="body" sz="half" idx="1"/>
          </p:nvPr>
        </p:nvSpPr>
        <p:spPr>
          <a:xfrm>
            <a:off x="684213" y="1752600"/>
            <a:ext cx="7772400" cy="4341813"/>
          </a:xfrm>
        </p:spPr>
        <p:txBody>
          <a:bodyPr/>
          <a:lstStyle/>
          <a:p>
            <a:pPr>
              <a:lnSpc>
                <a:spcPct val="110000"/>
              </a:lnSpc>
              <a:buClr>
                <a:schemeClr val="tx1"/>
              </a:buClr>
            </a:pPr>
            <a:r>
              <a:rPr lang="en-GB" dirty="0"/>
              <a:t>We will construct a model of computation.</a:t>
            </a:r>
          </a:p>
          <a:p>
            <a:pPr>
              <a:lnSpc>
                <a:spcPct val="110000"/>
              </a:lnSpc>
              <a:buClr>
                <a:schemeClr val="tx1"/>
              </a:buClr>
            </a:pPr>
            <a:r>
              <a:rPr lang="en-GB" dirty="0"/>
              <a:t>A simple, functional description of a computer</a:t>
            </a:r>
          </a:p>
          <a:p>
            <a:pPr lvl="1">
              <a:lnSpc>
                <a:spcPct val="110000"/>
              </a:lnSpc>
              <a:buClr>
                <a:schemeClr val="tx1"/>
              </a:buClr>
            </a:pPr>
            <a:r>
              <a:rPr lang="en-GB" dirty="0"/>
              <a:t>to capture essence of computation</a:t>
            </a:r>
          </a:p>
          <a:p>
            <a:pPr lvl="1">
              <a:lnSpc>
                <a:spcPct val="110000"/>
              </a:lnSpc>
              <a:buClr>
                <a:schemeClr val="tx1"/>
              </a:buClr>
            </a:pPr>
            <a:r>
              <a:rPr lang="en-GB" dirty="0"/>
              <a:t>suppress details</a:t>
            </a:r>
          </a:p>
          <a:p>
            <a:pPr lvl="1">
              <a:lnSpc>
                <a:spcPct val="110000"/>
              </a:lnSpc>
              <a:buClr>
                <a:schemeClr val="tx1"/>
              </a:buClr>
            </a:pPr>
            <a:r>
              <a:rPr lang="en-GB" dirty="0"/>
              <a:t>easy to study and reason about</a:t>
            </a:r>
          </a:p>
          <a:p>
            <a:pPr>
              <a:lnSpc>
                <a:spcPct val="110000"/>
              </a:lnSpc>
              <a:buClr>
                <a:schemeClr val="tx1"/>
              </a:buClr>
            </a:pPr>
            <a:endParaRPr lang="en-GB" dirty="0"/>
          </a:p>
          <a:p>
            <a:pPr>
              <a:lnSpc>
                <a:spcPct val="110000"/>
              </a:lnSpc>
              <a:buClr>
                <a:schemeClr val="tx1"/>
              </a:buClr>
              <a:buFont typeface="Wingdings" charset="2"/>
              <a:buNone/>
            </a:pPr>
            <a:r>
              <a:rPr lang="en-GB" dirty="0">
                <a:solidFill>
                  <a:srgbClr val="FF9966"/>
                </a:solidFill>
                <a:sym typeface="Wingdings" charset="2"/>
              </a:rPr>
              <a:t>  		</a:t>
            </a:r>
            <a:r>
              <a:rPr lang="en-GB" dirty="0" err="1">
                <a:solidFill>
                  <a:srgbClr val="FF9966"/>
                </a:solidFill>
                <a:sym typeface="Wingdings" charset="2"/>
              </a:rPr>
              <a:t></a:t>
            </a:r>
            <a:r>
              <a:rPr lang="en-GB" dirty="0">
                <a:solidFill>
                  <a:srgbClr val="FF9966"/>
                </a:solidFill>
                <a:sym typeface="Wingdings" charset="2"/>
              </a:rPr>
              <a:t> </a:t>
            </a:r>
            <a:r>
              <a:rPr lang="en-GB" dirty="0">
                <a:solidFill>
                  <a:srgbClr val="FF9966"/>
                </a:solidFill>
              </a:rPr>
              <a:t>Turing Machine</a:t>
            </a:r>
            <a:r>
              <a:rPr lang="en-GB" dirty="0"/>
              <a:t>  </a:t>
            </a:r>
            <a:r>
              <a:rPr lang="en-GB" dirty="0" err="1">
                <a:solidFill>
                  <a:srgbClr val="FF9966"/>
                </a:solidFill>
                <a:sym typeface="Wingdings" charset="2"/>
              </a:rPr>
              <a:t></a:t>
            </a:r>
            <a:r>
              <a:rPr lang="en-GB" dirty="0">
                <a:sym typeface="Wingdings" charset="2"/>
              </a:rPr>
              <a:t> </a:t>
            </a:r>
            <a:endParaRPr lang="en-GB" dirty="0"/>
          </a:p>
          <a:p>
            <a:pPr lvl="1">
              <a:lnSpc>
                <a:spcPct val="110000"/>
              </a:lnSpc>
              <a:buClr>
                <a:schemeClr val="tx1"/>
              </a:buClr>
            </a:pPr>
            <a:r>
              <a:rPr lang="en-GB" dirty="0"/>
              <a:t>(there are several other models)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8291" grpId="0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A30C9-D2D4-9446-A074-B9EB555E85F5}" type="slidenum">
              <a:rPr lang="en-US"/>
              <a:pPr/>
              <a:t>50</a:t>
            </a:fld>
            <a:endParaRPr lang="en-US"/>
          </a:p>
        </p:txBody>
      </p:sp>
      <p:sp>
        <p:nvSpPr>
          <p:cNvPr id="514050" name="Rectangle 2"/>
          <p:cNvSpPr>
            <a:spLocks noChangeArrowheads="1"/>
          </p:cNvSpPr>
          <p:nvPr>
            <p:ph type="title"/>
          </p:nvPr>
        </p:nvSpPr>
        <p:spPr>
          <a:xfrm>
            <a:off x="457200" y="2365375"/>
            <a:ext cx="8229600" cy="1139825"/>
          </a:xfrm>
          <a:noFill/>
          <a:ln/>
        </p:spPr>
        <p:txBody>
          <a:bodyPr lIns="92075" tIns="46038" rIns="92075" bIns="46038" anchorCtr="0"/>
          <a:lstStyle/>
          <a:p>
            <a:r>
              <a:rPr lang="en-US" sz="3200"/>
              <a:t>The End…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7A9C4-4992-B94E-B281-9ED083F46906}" type="slidenum">
              <a:rPr lang="en-US"/>
              <a:pPr/>
              <a:t>6</a:t>
            </a:fld>
            <a:endParaRPr lang="en-US"/>
          </a:p>
        </p:txBody>
      </p:sp>
      <p:sp>
        <p:nvSpPr>
          <p:cNvPr id="476162" name="Rectangle 2"/>
          <p:cNvSpPr>
            <a:spLocks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 anchorCtr="0"/>
          <a:lstStyle/>
          <a:p>
            <a:r>
              <a:rPr lang="en-GB" sz="4000">
                <a:solidFill>
                  <a:srgbClr val="FF9966"/>
                </a:solidFill>
              </a:rPr>
              <a:t>Turing Machine (a picture!)</a:t>
            </a:r>
            <a:endParaRPr lang="en-US" sz="4000">
              <a:solidFill>
                <a:srgbClr val="FF9966"/>
              </a:solidFill>
            </a:endParaRPr>
          </a:p>
        </p:txBody>
      </p:sp>
      <p:sp>
        <p:nvSpPr>
          <p:cNvPr id="4761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4213" y="1752600"/>
            <a:ext cx="7772400" cy="4341813"/>
          </a:xfrm>
        </p:spPr>
        <p:txBody>
          <a:bodyPr/>
          <a:lstStyle/>
          <a:p>
            <a:pPr>
              <a:lnSpc>
                <a:spcPct val="110000"/>
              </a:lnSpc>
              <a:buClr>
                <a:schemeClr val="tx1"/>
              </a:buClr>
              <a:buFont typeface="Wingdings" charset="2"/>
              <a:buNone/>
            </a:pPr>
            <a:endParaRPr lang="en-GB"/>
          </a:p>
          <a:p>
            <a:pPr>
              <a:lnSpc>
                <a:spcPct val="110000"/>
              </a:lnSpc>
              <a:buClr>
                <a:schemeClr val="tx1"/>
              </a:buClr>
              <a:buFont typeface="Wingdings" charset="2"/>
              <a:buNone/>
            </a:pPr>
            <a:r>
              <a:rPr lang="en-GB"/>
              <a:t> </a:t>
            </a:r>
          </a:p>
        </p:txBody>
      </p:sp>
      <p:sp>
        <p:nvSpPr>
          <p:cNvPr id="476164" name="AutoShape 4"/>
          <p:cNvSpPr>
            <a:spLocks noChangeArrowheads="1"/>
          </p:cNvSpPr>
          <p:nvPr/>
        </p:nvSpPr>
        <p:spPr bwMode="auto">
          <a:xfrm>
            <a:off x="5486400" y="3962400"/>
            <a:ext cx="2971800" cy="990600"/>
          </a:xfrm>
          <a:prstGeom prst="wedgeRoundRectCallout">
            <a:avLst>
              <a:gd name="adj1" fmla="val -53204"/>
              <a:gd name="adj2" fmla="val -84935"/>
              <a:gd name="adj3" fmla="val 16667"/>
            </a:avLst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82562" tIns="46038" rIns="182562" bIns="46038" anchor="ctr">
            <a:prstTxWarp prst="textNoShape">
              <a:avLst/>
            </a:prstTxWarp>
          </a:bodyPr>
          <a:lstStyle/>
          <a:p>
            <a:pPr algn="ctr"/>
            <a:r>
              <a:rPr lang="en-US" b="1" i="1"/>
              <a:t>Infinite Tape </a:t>
            </a:r>
          </a:p>
          <a:p>
            <a:pPr algn="ctr"/>
            <a:r>
              <a:rPr lang="en-US" b="1" i="1"/>
              <a:t>(with tape symbols)</a:t>
            </a:r>
          </a:p>
        </p:txBody>
      </p:sp>
      <p:grpSp>
        <p:nvGrpSpPr>
          <p:cNvPr id="476168" name="Group 8"/>
          <p:cNvGrpSpPr>
            <a:grpSpLocks/>
          </p:cNvGrpSpPr>
          <p:nvPr/>
        </p:nvGrpSpPr>
        <p:grpSpPr bwMode="auto">
          <a:xfrm>
            <a:off x="457200" y="2590800"/>
            <a:ext cx="7772400" cy="990600"/>
            <a:chOff x="288" y="1248"/>
            <a:chExt cx="4896" cy="624"/>
          </a:xfrm>
        </p:grpSpPr>
        <p:sp>
          <p:nvSpPr>
            <p:cNvPr id="476169" name="Rectangle 9"/>
            <p:cNvSpPr>
              <a:spLocks noChangeArrowheads="1"/>
            </p:cNvSpPr>
            <p:nvPr/>
          </p:nvSpPr>
          <p:spPr bwMode="auto">
            <a:xfrm>
              <a:off x="4656" y="1248"/>
              <a:ext cx="480" cy="624"/>
            </a:xfrm>
            <a:prstGeom prst="rect">
              <a:avLst/>
            </a:prstGeom>
            <a:solidFill>
              <a:srgbClr val="000080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lIns="182562" tIns="46038" rIns="182562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3200" b="1">
                  <a:solidFill>
                    <a:srgbClr val="FF9966"/>
                  </a:solidFill>
                  <a:latin typeface="Courier New" charset="0"/>
                </a:rPr>
                <a:t>…</a:t>
              </a:r>
            </a:p>
          </p:txBody>
        </p:sp>
        <p:sp>
          <p:nvSpPr>
            <p:cNvPr id="476170" name="Rectangle 10"/>
            <p:cNvSpPr>
              <a:spLocks noChangeArrowheads="1"/>
            </p:cNvSpPr>
            <p:nvPr/>
          </p:nvSpPr>
          <p:spPr bwMode="auto">
            <a:xfrm>
              <a:off x="1296" y="1248"/>
              <a:ext cx="480" cy="624"/>
            </a:xfrm>
            <a:prstGeom prst="rect">
              <a:avLst/>
            </a:prstGeom>
            <a:solidFill>
              <a:srgbClr val="00008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2562" tIns="46038" rIns="182562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3200" b="1">
                  <a:solidFill>
                    <a:srgbClr val="FF9966"/>
                  </a:solidFill>
                  <a:latin typeface="Courier New" charset="0"/>
                </a:rPr>
                <a:t>0</a:t>
              </a:r>
            </a:p>
          </p:txBody>
        </p:sp>
        <p:sp>
          <p:nvSpPr>
            <p:cNvPr id="476171" name="Rectangle 11"/>
            <p:cNvSpPr>
              <a:spLocks noChangeArrowheads="1"/>
            </p:cNvSpPr>
            <p:nvPr/>
          </p:nvSpPr>
          <p:spPr bwMode="auto">
            <a:xfrm>
              <a:off x="1776" y="1248"/>
              <a:ext cx="480" cy="624"/>
            </a:xfrm>
            <a:prstGeom prst="rect">
              <a:avLst/>
            </a:prstGeom>
            <a:solidFill>
              <a:srgbClr val="00008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2562" tIns="46038" rIns="182562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3200" b="1">
                  <a:solidFill>
                    <a:srgbClr val="FF9966"/>
                  </a:solidFill>
                  <a:latin typeface="Courier New" charset="0"/>
                </a:rPr>
                <a:t>0</a:t>
              </a:r>
            </a:p>
          </p:txBody>
        </p:sp>
        <p:sp>
          <p:nvSpPr>
            <p:cNvPr id="476172" name="Rectangle 12"/>
            <p:cNvSpPr>
              <a:spLocks noChangeArrowheads="1"/>
            </p:cNvSpPr>
            <p:nvPr/>
          </p:nvSpPr>
          <p:spPr bwMode="auto">
            <a:xfrm>
              <a:off x="2736" y="1248"/>
              <a:ext cx="480" cy="624"/>
            </a:xfrm>
            <a:prstGeom prst="rect">
              <a:avLst/>
            </a:prstGeom>
            <a:solidFill>
              <a:srgbClr val="00008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2562" tIns="46038" rIns="182562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3200" b="1">
                  <a:solidFill>
                    <a:srgbClr val="FF9966"/>
                  </a:solidFill>
                  <a:latin typeface="Courier New" charset="0"/>
                </a:rPr>
                <a:t>0</a:t>
              </a:r>
            </a:p>
          </p:txBody>
        </p:sp>
        <p:sp>
          <p:nvSpPr>
            <p:cNvPr id="476173" name="Rectangle 13"/>
            <p:cNvSpPr>
              <a:spLocks noChangeArrowheads="1"/>
            </p:cNvSpPr>
            <p:nvPr/>
          </p:nvSpPr>
          <p:spPr bwMode="auto">
            <a:xfrm>
              <a:off x="3696" y="1248"/>
              <a:ext cx="480" cy="624"/>
            </a:xfrm>
            <a:prstGeom prst="rect">
              <a:avLst/>
            </a:prstGeom>
            <a:solidFill>
              <a:srgbClr val="00008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2562" tIns="46038" rIns="182562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3200" b="1">
                  <a:solidFill>
                    <a:srgbClr val="FF9966"/>
                  </a:solidFill>
                  <a:latin typeface="Courier New" charset="0"/>
                </a:rPr>
                <a:t>$</a:t>
              </a:r>
            </a:p>
          </p:txBody>
        </p:sp>
        <p:sp>
          <p:nvSpPr>
            <p:cNvPr id="476174" name="Rectangle 14"/>
            <p:cNvSpPr>
              <a:spLocks noChangeArrowheads="1"/>
            </p:cNvSpPr>
            <p:nvPr/>
          </p:nvSpPr>
          <p:spPr bwMode="auto">
            <a:xfrm>
              <a:off x="2256" y="1248"/>
              <a:ext cx="480" cy="624"/>
            </a:xfrm>
            <a:prstGeom prst="rect">
              <a:avLst/>
            </a:prstGeom>
            <a:solidFill>
              <a:srgbClr val="00008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2562" tIns="46038" rIns="182562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3200" b="1">
                  <a:solidFill>
                    <a:srgbClr val="FF9966"/>
                  </a:solidFill>
                  <a:latin typeface="Courier New" charset="0"/>
                </a:rPr>
                <a:t>1</a:t>
              </a:r>
            </a:p>
          </p:txBody>
        </p:sp>
        <p:sp>
          <p:nvSpPr>
            <p:cNvPr id="476175" name="Rectangle 15"/>
            <p:cNvSpPr>
              <a:spLocks noChangeArrowheads="1"/>
            </p:cNvSpPr>
            <p:nvPr/>
          </p:nvSpPr>
          <p:spPr bwMode="auto">
            <a:xfrm>
              <a:off x="3216" y="1248"/>
              <a:ext cx="480" cy="624"/>
            </a:xfrm>
            <a:prstGeom prst="rect">
              <a:avLst/>
            </a:prstGeom>
            <a:solidFill>
              <a:srgbClr val="00008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2562" tIns="46038" rIns="182562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3200" b="1">
                  <a:solidFill>
                    <a:srgbClr val="FF9966"/>
                  </a:solidFill>
                  <a:latin typeface="Courier New" charset="0"/>
                </a:rPr>
                <a:t>1</a:t>
              </a:r>
            </a:p>
          </p:txBody>
        </p:sp>
        <p:sp>
          <p:nvSpPr>
            <p:cNvPr id="476176" name="Rectangle 16"/>
            <p:cNvSpPr>
              <a:spLocks noChangeArrowheads="1"/>
            </p:cNvSpPr>
            <p:nvPr/>
          </p:nvSpPr>
          <p:spPr bwMode="auto">
            <a:xfrm>
              <a:off x="4176" y="1248"/>
              <a:ext cx="480" cy="624"/>
            </a:xfrm>
            <a:prstGeom prst="rect">
              <a:avLst/>
            </a:prstGeom>
            <a:solidFill>
              <a:srgbClr val="00008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2562" tIns="46038" rIns="182562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3200" b="1">
                  <a:solidFill>
                    <a:srgbClr val="FF9966"/>
                  </a:solidFill>
                  <a:latin typeface="Courier New" charset="0"/>
                </a:rPr>
                <a:t>b</a:t>
              </a:r>
            </a:p>
          </p:txBody>
        </p:sp>
        <p:sp>
          <p:nvSpPr>
            <p:cNvPr id="476177" name="Line 17"/>
            <p:cNvSpPr>
              <a:spLocks noChangeShapeType="1"/>
            </p:cNvSpPr>
            <p:nvPr/>
          </p:nvSpPr>
          <p:spPr bwMode="auto">
            <a:xfrm>
              <a:off x="4656" y="1248"/>
              <a:ext cx="52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182562" tIns="46038" rIns="182562" bIns="46038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6178" name="Line 18"/>
            <p:cNvSpPr>
              <a:spLocks noChangeShapeType="1"/>
            </p:cNvSpPr>
            <p:nvPr/>
          </p:nvSpPr>
          <p:spPr bwMode="auto">
            <a:xfrm>
              <a:off x="4656" y="1872"/>
              <a:ext cx="52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182562" tIns="46038" rIns="182562" bIns="46038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6179" name="Rectangle 19"/>
            <p:cNvSpPr>
              <a:spLocks noChangeArrowheads="1"/>
            </p:cNvSpPr>
            <p:nvPr/>
          </p:nvSpPr>
          <p:spPr bwMode="auto">
            <a:xfrm>
              <a:off x="336" y="1248"/>
              <a:ext cx="480" cy="624"/>
            </a:xfrm>
            <a:prstGeom prst="rect">
              <a:avLst/>
            </a:prstGeom>
            <a:solidFill>
              <a:srgbClr val="000080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lIns="182562" tIns="46038" rIns="182562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3200" b="1">
                  <a:solidFill>
                    <a:srgbClr val="FF9966"/>
                  </a:solidFill>
                  <a:latin typeface="Courier New" charset="0"/>
                </a:rPr>
                <a:t>…</a:t>
              </a:r>
            </a:p>
          </p:txBody>
        </p:sp>
        <p:sp>
          <p:nvSpPr>
            <p:cNvPr id="476180" name="Line 20"/>
            <p:cNvSpPr>
              <a:spLocks noChangeShapeType="1"/>
            </p:cNvSpPr>
            <p:nvPr/>
          </p:nvSpPr>
          <p:spPr bwMode="auto">
            <a:xfrm>
              <a:off x="288" y="1248"/>
              <a:ext cx="52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182562" tIns="46038" rIns="182562" bIns="46038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6181" name="Line 21"/>
            <p:cNvSpPr>
              <a:spLocks noChangeShapeType="1"/>
            </p:cNvSpPr>
            <p:nvPr/>
          </p:nvSpPr>
          <p:spPr bwMode="auto">
            <a:xfrm>
              <a:off x="288" y="1872"/>
              <a:ext cx="52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182562" tIns="46038" rIns="182562" bIns="46038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6182" name="Rectangle 22"/>
            <p:cNvSpPr>
              <a:spLocks noChangeArrowheads="1"/>
            </p:cNvSpPr>
            <p:nvPr/>
          </p:nvSpPr>
          <p:spPr bwMode="auto">
            <a:xfrm>
              <a:off x="816" y="1248"/>
              <a:ext cx="480" cy="624"/>
            </a:xfrm>
            <a:prstGeom prst="rect">
              <a:avLst/>
            </a:prstGeom>
            <a:solidFill>
              <a:srgbClr val="00008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2562" tIns="46038" rIns="182562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3200" b="1">
                  <a:solidFill>
                    <a:srgbClr val="FF9966"/>
                  </a:solidFill>
                  <a:latin typeface="Courier New" charset="0"/>
                </a:rPr>
                <a:t>b</a:t>
              </a:r>
            </a:p>
          </p:txBody>
        </p:sp>
      </p:grpSp>
      <p:grpSp>
        <p:nvGrpSpPr>
          <p:cNvPr id="476189" name="Group 29"/>
          <p:cNvGrpSpPr>
            <a:grpSpLocks/>
          </p:cNvGrpSpPr>
          <p:nvPr/>
        </p:nvGrpSpPr>
        <p:grpSpPr bwMode="auto">
          <a:xfrm>
            <a:off x="3429000" y="3581400"/>
            <a:ext cx="1219200" cy="2590800"/>
            <a:chOff x="2160" y="2112"/>
            <a:chExt cx="768" cy="1632"/>
          </a:xfrm>
        </p:grpSpPr>
        <p:sp>
          <p:nvSpPr>
            <p:cNvPr id="476166" name="Rectangle 6"/>
            <p:cNvSpPr>
              <a:spLocks noChangeArrowheads="1"/>
            </p:cNvSpPr>
            <p:nvPr/>
          </p:nvSpPr>
          <p:spPr bwMode="auto">
            <a:xfrm>
              <a:off x="2160" y="3168"/>
              <a:ext cx="768" cy="5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2562" tIns="46038" rIns="182562" bIns="46038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6167" name="Text Box 7"/>
            <p:cNvSpPr txBox="1">
              <a:spLocks noChangeArrowheads="1"/>
            </p:cNvSpPr>
            <p:nvPr/>
          </p:nvSpPr>
          <p:spPr bwMode="auto">
            <a:xfrm>
              <a:off x="2333" y="3360"/>
              <a:ext cx="441" cy="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182562" tIns="46038" rIns="182562" bIns="46038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accent2"/>
                </a:buClr>
                <a:buSzPct val="60000"/>
                <a:buFont typeface="Monotype Sorts" charset="2"/>
                <a:buNone/>
              </a:pPr>
              <a:r>
                <a:rPr kumimoji="1" lang="en-US" sz="2800" b="1">
                  <a:latin typeface="Times New Roman" charset="0"/>
                </a:rPr>
                <a:t>M</a:t>
              </a:r>
            </a:p>
          </p:txBody>
        </p:sp>
        <p:grpSp>
          <p:nvGrpSpPr>
            <p:cNvPr id="476183" name="Group 23"/>
            <p:cNvGrpSpPr>
              <a:grpSpLocks/>
            </p:cNvGrpSpPr>
            <p:nvPr/>
          </p:nvGrpSpPr>
          <p:grpSpPr bwMode="auto">
            <a:xfrm>
              <a:off x="2208" y="2112"/>
              <a:ext cx="666" cy="1056"/>
              <a:chOff x="2208" y="1728"/>
              <a:chExt cx="666" cy="1056"/>
            </a:xfrm>
          </p:grpSpPr>
          <p:sp>
            <p:nvSpPr>
              <p:cNvPr id="476184" name="Line 24"/>
              <p:cNvSpPr>
                <a:spLocks noChangeShapeType="1"/>
              </p:cNvSpPr>
              <p:nvPr/>
            </p:nvSpPr>
            <p:spPr bwMode="auto">
              <a:xfrm>
                <a:off x="2544" y="2256"/>
                <a:ext cx="0" cy="528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lIns="182562" tIns="46038" rIns="182562" bIns="46038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76185" name="AutoShape 25"/>
              <p:cNvSpPr>
                <a:spLocks noChangeArrowheads="1"/>
              </p:cNvSpPr>
              <p:nvPr/>
            </p:nvSpPr>
            <p:spPr bwMode="auto">
              <a:xfrm>
                <a:off x="2208" y="1728"/>
                <a:ext cx="666" cy="528"/>
              </a:xfrm>
              <a:prstGeom prst="triangle">
                <a:avLst>
                  <a:gd name="adj" fmla="val 50000"/>
                </a:avLst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182562" tIns="46038" rIns="182562" bIns="46038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476186" name="Text Box 26"/>
          <p:cNvSpPr txBox="1">
            <a:spLocks noChangeArrowheads="1"/>
          </p:cNvSpPr>
          <p:nvPr/>
        </p:nvSpPr>
        <p:spPr bwMode="auto">
          <a:xfrm>
            <a:off x="606425" y="1495425"/>
            <a:ext cx="52546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82562" tIns="46038" rIns="182562" bIns="46038">
            <a:prstTxWarp prst="textNoShape">
              <a:avLst/>
            </a:prstTxWarp>
            <a:spAutoFit/>
          </a:bodyPr>
          <a:lstStyle/>
          <a:p>
            <a:r>
              <a:rPr lang="en-US" sz="3200" b="1">
                <a:solidFill>
                  <a:srgbClr val="FF9966"/>
                </a:solidFill>
                <a:latin typeface="Courier New" charset="0"/>
              </a:rPr>
              <a:t>Alphabet = {0,1,b,$}</a:t>
            </a:r>
          </a:p>
        </p:txBody>
      </p:sp>
      <p:sp>
        <p:nvSpPr>
          <p:cNvPr id="476187" name="AutoShape 27"/>
          <p:cNvSpPr>
            <a:spLocks noChangeArrowheads="1"/>
          </p:cNvSpPr>
          <p:nvPr/>
        </p:nvSpPr>
        <p:spPr bwMode="auto">
          <a:xfrm>
            <a:off x="533400" y="4648200"/>
            <a:ext cx="2133600" cy="1219200"/>
          </a:xfrm>
          <a:prstGeom prst="wedgeRoundRectCallout">
            <a:avLst>
              <a:gd name="adj1" fmla="val 84671"/>
              <a:gd name="adj2" fmla="val 16014"/>
              <a:gd name="adj3" fmla="val 16667"/>
            </a:avLst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82562" tIns="46038" rIns="182562" bIns="46038" anchor="ctr">
            <a:prstTxWarp prst="textNoShape">
              <a:avLst/>
            </a:prstTxWarp>
          </a:bodyPr>
          <a:lstStyle/>
          <a:p>
            <a:pPr algn="ctr"/>
            <a:r>
              <a:rPr lang="en-US" b="1" i="1"/>
              <a:t>Machine with Finite number of States</a:t>
            </a:r>
          </a:p>
        </p:txBody>
      </p:sp>
      <p:sp>
        <p:nvSpPr>
          <p:cNvPr id="476188" name="AutoShape 28"/>
          <p:cNvSpPr>
            <a:spLocks/>
          </p:cNvSpPr>
          <p:nvPr/>
        </p:nvSpPr>
        <p:spPr bwMode="auto">
          <a:xfrm>
            <a:off x="5410200" y="5181600"/>
            <a:ext cx="2590800" cy="1143000"/>
          </a:xfrm>
          <a:prstGeom prst="borderCallout2">
            <a:avLst>
              <a:gd name="adj1" fmla="val 10000"/>
              <a:gd name="adj2" fmla="val -2940"/>
              <a:gd name="adj3" fmla="val 10000"/>
              <a:gd name="adj4" fmla="val -7968"/>
              <a:gd name="adj5" fmla="val -61944"/>
              <a:gd name="adj6" fmla="val -33394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stealth" w="lg" len="lg"/>
          </a:ln>
          <a:effectLst/>
        </p:spPr>
        <p:txBody>
          <a:bodyPr lIns="182562" tIns="46038" rIns="182562" bIns="46038" anchor="ctr">
            <a:prstTxWarp prst="textNoShape">
              <a:avLst/>
            </a:prstTxWarp>
          </a:bodyPr>
          <a:lstStyle/>
          <a:p>
            <a:pPr algn="ctr"/>
            <a:r>
              <a:rPr lang="en-US" b="1" i="1"/>
              <a:t>Tape Head </a:t>
            </a:r>
            <a:br>
              <a:rPr lang="en-US" b="1" i="1"/>
            </a:br>
            <a:r>
              <a:rPr lang="en-US" b="1" i="1"/>
              <a:t>(to read, then write)</a:t>
            </a:r>
          </a:p>
          <a:p>
            <a:pPr algn="ctr"/>
            <a:r>
              <a:rPr lang="en-US" b="1" i="1"/>
              <a:t>(move Left/Right)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76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76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76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476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476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476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476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476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6164" grpId="0" animBg="1"/>
      <p:bldP spid="476186" grpId="0"/>
      <p:bldP spid="476187" grpId="0" animBg="1"/>
      <p:bldP spid="47618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C4FC2-1414-3A41-B32A-C5CE3FF44844}" type="slidenum">
              <a:rPr lang="en-US"/>
              <a:pPr/>
              <a:t>7</a:t>
            </a:fld>
            <a:endParaRPr lang="en-US"/>
          </a:p>
        </p:txBody>
      </p:sp>
      <p:sp>
        <p:nvSpPr>
          <p:cNvPr id="270338" name="Rectangle 4098"/>
          <p:cNvSpPr>
            <a:spLocks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 anchorCtr="0"/>
          <a:lstStyle/>
          <a:p>
            <a:r>
              <a:rPr lang="en-GB" sz="4000">
                <a:solidFill>
                  <a:srgbClr val="FF9966"/>
                </a:solidFill>
              </a:rPr>
              <a:t>Turing Machine (what is it?)</a:t>
            </a:r>
            <a:endParaRPr lang="en-US" sz="4000">
              <a:solidFill>
                <a:srgbClr val="FF9966"/>
              </a:solidFill>
            </a:endParaRPr>
          </a:p>
        </p:txBody>
      </p:sp>
      <p:sp>
        <p:nvSpPr>
          <p:cNvPr id="270339" name="Rectangle 4099"/>
          <p:cNvSpPr>
            <a:spLocks noGrp="1" noChangeArrowheads="1"/>
          </p:cNvSpPr>
          <p:nvPr>
            <p:ph type="body" sz="half" idx="1"/>
          </p:nvPr>
        </p:nvSpPr>
        <p:spPr>
          <a:xfrm>
            <a:off x="684213" y="1524000"/>
            <a:ext cx="7772400" cy="4724400"/>
          </a:xfrm>
        </p:spPr>
        <p:txBody>
          <a:bodyPr/>
          <a:lstStyle/>
          <a:p>
            <a:pPr>
              <a:lnSpc>
                <a:spcPct val="110000"/>
              </a:lnSpc>
              <a:buClr>
                <a:schemeClr val="tx1"/>
              </a:buClr>
              <a:buFont typeface="Wingdings" charset="2"/>
              <a:buNone/>
            </a:pPr>
            <a:r>
              <a:rPr lang="en-GB" sz="2400">
                <a:solidFill>
                  <a:srgbClr val="FF9966"/>
                </a:solidFill>
              </a:rPr>
              <a:t>“The Hardware”</a:t>
            </a:r>
            <a:r>
              <a:rPr lang="en-GB" sz="2400"/>
              <a:t> consists of…</a:t>
            </a:r>
          </a:p>
          <a:p>
            <a:pPr>
              <a:lnSpc>
                <a:spcPct val="110000"/>
              </a:lnSpc>
              <a:buClr>
                <a:schemeClr val="tx1"/>
              </a:buClr>
            </a:pPr>
            <a:r>
              <a:rPr lang="en-GB" sz="2400"/>
              <a:t>An </a:t>
            </a:r>
            <a:r>
              <a:rPr lang="en-GB" sz="2400" i="1">
                <a:solidFill>
                  <a:srgbClr val="FF9966"/>
                </a:solidFill>
              </a:rPr>
              <a:t>infinite tape</a:t>
            </a:r>
            <a:r>
              <a:rPr lang="en-GB" sz="2400"/>
              <a:t> consisting of cells </a:t>
            </a:r>
          </a:p>
          <a:p>
            <a:pPr lvl="1">
              <a:lnSpc>
                <a:spcPct val="110000"/>
              </a:lnSpc>
              <a:buClr>
                <a:schemeClr val="tx1"/>
              </a:buClr>
            </a:pPr>
            <a:r>
              <a:rPr lang="en-GB" sz="2000"/>
              <a:t>on which </a:t>
            </a:r>
            <a:r>
              <a:rPr lang="en-GB" sz="2000" i="1">
                <a:solidFill>
                  <a:srgbClr val="FF9966"/>
                </a:solidFill>
              </a:rPr>
              <a:t>letters</a:t>
            </a:r>
            <a:r>
              <a:rPr lang="en-GB" sz="2000"/>
              <a:t> may be written</a:t>
            </a:r>
          </a:p>
          <a:p>
            <a:pPr lvl="1">
              <a:lnSpc>
                <a:spcPct val="110000"/>
              </a:lnSpc>
              <a:buClr>
                <a:schemeClr val="tx1"/>
              </a:buClr>
            </a:pPr>
            <a:r>
              <a:rPr lang="en-GB" sz="2000">
                <a:solidFill>
                  <a:srgbClr val="FF9966"/>
                </a:solidFill>
              </a:rPr>
              <a:t>Letters</a:t>
            </a:r>
            <a:r>
              <a:rPr lang="en-GB" sz="2000"/>
              <a:t> comes from a fixed </a:t>
            </a:r>
            <a:r>
              <a:rPr lang="en-GB" sz="2000" i="1">
                <a:solidFill>
                  <a:srgbClr val="FF9966"/>
                </a:solidFill>
              </a:rPr>
              <a:t>FINITE alphabet</a:t>
            </a:r>
          </a:p>
          <a:p>
            <a:pPr>
              <a:lnSpc>
                <a:spcPct val="110000"/>
              </a:lnSpc>
              <a:buClr>
                <a:schemeClr val="tx1"/>
              </a:buClr>
            </a:pPr>
            <a:r>
              <a:rPr lang="en-GB" sz="2400"/>
              <a:t>A </a:t>
            </a:r>
            <a:r>
              <a:rPr lang="en-GB" sz="2400" i="1">
                <a:solidFill>
                  <a:srgbClr val="FF9966"/>
                </a:solidFill>
              </a:rPr>
              <a:t>tape head</a:t>
            </a:r>
            <a:r>
              <a:rPr lang="en-GB" sz="2400"/>
              <a:t> which can </a:t>
            </a:r>
          </a:p>
          <a:p>
            <a:pPr lvl="1">
              <a:lnSpc>
                <a:spcPct val="110000"/>
              </a:lnSpc>
              <a:buClr>
                <a:schemeClr val="tx1"/>
              </a:buClr>
            </a:pPr>
            <a:r>
              <a:rPr lang="en-GB" sz="2000"/>
              <a:t>Read one cell at a time</a:t>
            </a:r>
          </a:p>
          <a:p>
            <a:pPr lvl="1">
              <a:lnSpc>
                <a:spcPct val="110000"/>
              </a:lnSpc>
              <a:buClr>
                <a:schemeClr val="tx1"/>
              </a:buClr>
            </a:pPr>
            <a:r>
              <a:rPr lang="en-GB" sz="2000"/>
              <a:t>write to one cell at a time.</a:t>
            </a:r>
          </a:p>
          <a:p>
            <a:pPr lvl="1">
              <a:lnSpc>
                <a:spcPct val="110000"/>
              </a:lnSpc>
              <a:buClr>
                <a:schemeClr val="tx1"/>
              </a:buClr>
            </a:pPr>
            <a:r>
              <a:rPr lang="en-GB" sz="2000"/>
              <a:t>Move left/right by one cell</a:t>
            </a:r>
          </a:p>
          <a:p>
            <a:pPr>
              <a:lnSpc>
                <a:spcPct val="110000"/>
              </a:lnSpc>
              <a:buClr>
                <a:schemeClr val="tx1"/>
              </a:buClr>
            </a:pPr>
            <a:r>
              <a:rPr lang="en-GB" sz="2400"/>
              <a:t>A </a:t>
            </a:r>
            <a:r>
              <a:rPr lang="en-GB" sz="2400" i="1">
                <a:solidFill>
                  <a:srgbClr val="FF9966"/>
                </a:solidFill>
              </a:rPr>
              <a:t>FINITE set of states</a:t>
            </a:r>
            <a:r>
              <a:rPr lang="en-GB" sz="2400"/>
              <a:t>. </a:t>
            </a:r>
          </a:p>
          <a:p>
            <a:pPr lvl="1">
              <a:lnSpc>
                <a:spcPct val="110000"/>
              </a:lnSpc>
              <a:buClr>
                <a:schemeClr val="tx1"/>
              </a:buClr>
            </a:pPr>
            <a:r>
              <a:rPr lang="en-GB" sz="2000"/>
              <a:t>At any given time, machine is in one of the states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0339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56B07-96F8-0246-A78F-FD3AF44401F9}" type="slidenum">
              <a:rPr lang="en-US"/>
              <a:pPr/>
              <a:t>8</a:t>
            </a:fld>
            <a:endParaRPr lang="en-US"/>
          </a:p>
        </p:txBody>
      </p:sp>
      <p:sp>
        <p:nvSpPr>
          <p:cNvPr id="272386" name="Rectangle 3074"/>
          <p:cNvSpPr>
            <a:spLocks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 anchorCtr="0"/>
          <a:lstStyle/>
          <a:p>
            <a:r>
              <a:rPr lang="en-GB" sz="3600">
                <a:solidFill>
                  <a:srgbClr val="FF9966"/>
                </a:solidFill>
              </a:rPr>
              <a:t>Turing Machine (how it works!)</a:t>
            </a:r>
            <a:endParaRPr lang="en-US" sz="3600">
              <a:solidFill>
                <a:srgbClr val="FF9966"/>
              </a:solidFill>
            </a:endParaRPr>
          </a:p>
        </p:txBody>
      </p:sp>
      <p:sp>
        <p:nvSpPr>
          <p:cNvPr id="272387" name="Rectangle 3075"/>
          <p:cNvSpPr>
            <a:spLocks noGrp="1" noChangeArrowheads="1"/>
          </p:cNvSpPr>
          <p:nvPr>
            <p:ph type="body" sz="half" idx="1"/>
          </p:nvPr>
        </p:nvSpPr>
        <p:spPr>
          <a:xfrm>
            <a:off x="684213" y="1600200"/>
            <a:ext cx="7772400" cy="4876800"/>
          </a:xfrm>
        </p:spPr>
        <p:txBody>
          <a:bodyPr/>
          <a:lstStyle/>
          <a:p>
            <a:pPr>
              <a:lnSpc>
                <a:spcPct val="110000"/>
              </a:lnSpc>
              <a:buClr>
                <a:schemeClr val="tx1"/>
              </a:buClr>
              <a:buFont typeface="Wingdings" charset="2"/>
              <a:buNone/>
            </a:pPr>
            <a:r>
              <a:rPr lang="en-GB" sz="2400"/>
              <a:t>A Turing Machine Instruction: </a:t>
            </a:r>
          </a:p>
          <a:p>
            <a:pPr>
              <a:lnSpc>
                <a:spcPct val="110000"/>
              </a:lnSpc>
              <a:buClr>
                <a:schemeClr val="tx1"/>
              </a:buClr>
            </a:pPr>
            <a:r>
              <a:rPr lang="en-GB" sz="2400"/>
              <a:t>(Q1, s1, s2, Q2, D)</a:t>
            </a:r>
          </a:p>
          <a:p>
            <a:pPr>
              <a:lnSpc>
                <a:spcPct val="110000"/>
              </a:lnSpc>
              <a:buClr>
                <a:schemeClr val="tx1"/>
              </a:buClr>
            </a:pPr>
            <a:r>
              <a:rPr lang="en-GB" sz="2400" i="1"/>
              <a:t>If </a:t>
            </a:r>
            <a:r>
              <a:rPr lang="en-GB" sz="2400" i="1">
                <a:solidFill>
                  <a:srgbClr val="FF9966"/>
                </a:solidFill>
              </a:rPr>
              <a:t>(current state is Q1) </a:t>
            </a:r>
            <a:r>
              <a:rPr lang="en-GB" sz="2400" i="1"/>
              <a:t>and</a:t>
            </a:r>
            <a:r>
              <a:rPr lang="en-GB" sz="2400" i="1">
                <a:solidFill>
                  <a:srgbClr val="FF9966"/>
                </a:solidFill>
              </a:rPr>
              <a:t> (reading symbol s1)</a:t>
            </a:r>
            <a:r>
              <a:rPr lang="en-GB" sz="2400" i="1"/>
              <a:t> then</a:t>
            </a:r>
          </a:p>
          <a:p>
            <a:pPr lvl="1">
              <a:lnSpc>
                <a:spcPct val="110000"/>
              </a:lnSpc>
              <a:buClr>
                <a:schemeClr val="tx1"/>
              </a:buClr>
            </a:pPr>
            <a:r>
              <a:rPr lang="en-GB" sz="2000"/>
              <a:t>Write </a:t>
            </a:r>
            <a:r>
              <a:rPr lang="en-GB" sz="2000" i="1">
                <a:solidFill>
                  <a:srgbClr val="FF9966"/>
                </a:solidFill>
              </a:rPr>
              <a:t>symbol s2 </a:t>
            </a:r>
            <a:r>
              <a:rPr lang="en-GB" sz="2000" i="1"/>
              <a:t>onto the tape,</a:t>
            </a:r>
          </a:p>
          <a:p>
            <a:pPr lvl="1">
              <a:lnSpc>
                <a:spcPct val="110000"/>
              </a:lnSpc>
              <a:buClr>
                <a:schemeClr val="tx1"/>
              </a:buClr>
            </a:pPr>
            <a:r>
              <a:rPr lang="en-GB" sz="2000"/>
              <a:t>go into </a:t>
            </a:r>
            <a:r>
              <a:rPr lang="en-GB" sz="2000" i="1">
                <a:solidFill>
                  <a:srgbClr val="FF9966"/>
                </a:solidFill>
              </a:rPr>
              <a:t>new state Q2</a:t>
            </a:r>
            <a:r>
              <a:rPr lang="en-GB" sz="2000" i="1"/>
              <a:t>,</a:t>
            </a:r>
          </a:p>
          <a:p>
            <a:pPr lvl="1">
              <a:lnSpc>
                <a:spcPct val="110000"/>
              </a:lnSpc>
              <a:buClr>
                <a:schemeClr val="tx1"/>
              </a:buClr>
            </a:pPr>
            <a:r>
              <a:rPr lang="en-GB" sz="2000"/>
              <a:t> </a:t>
            </a:r>
            <a:r>
              <a:rPr lang="en-GB" sz="2000" i="1"/>
              <a:t>moves one step in </a:t>
            </a:r>
            <a:r>
              <a:rPr lang="en-GB" sz="2000" i="1">
                <a:solidFill>
                  <a:srgbClr val="FF9966"/>
                </a:solidFill>
              </a:rPr>
              <a:t>direction D </a:t>
            </a:r>
            <a:r>
              <a:rPr lang="en-GB" sz="2000" i="1"/>
              <a:t>(left or right)</a:t>
            </a:r>
            <a:endParaRPr lang="en-GB" sz="2000"/>
          </a:p>
          <a:p>
            <a:pPr>
              <a:lnSpc>
                <a:spcPct val="110000"/>
              </a:lnSpc>
              <a:buClr>
                <a:schemeClr val="tx1"/>
              </a:buClr>
            </a:pPr>
            <a:endParaRPr lang="en-GB" sz="1000"/>
          </a:p>
          <a:p>
            <a:pPr>
              <a:lnSpc>
                <a:spcPct val="110000"/>
              </a:lnSpc>
              <a:buClr>
                <a:schemeClr val="tx1"/>
              </a:buClr>
            </a:pPr>
            <a:r>
              <a:rPr lang="en-GB" sz="2400"/>
              <a:t>Very Simple machine… </a:t>
            </a:r>
          </a:p>
          <a:p>
            <a:pPr>
              <a:lnSpc>
                <a:spcPct val="110000"/>
              </a:lnSpc>
              <a:buClr>
                <a:schemeClr val="tx1"/>
              </a:buClr>
            </a:pPr>
            <a:r>
              <a:rPr lang="en-GB" sz="2400"/>
              <a:t>But, as powerful (computation wise) as any computer</a:t>
            </a:r>
          </a:p>
          <a:p>
            <a:pPr>
              <a:lnSpc>
                <a:spcPct val="110000"/>
              </a:lnSpc>
              <a:buClr>
                <a:schemeClr val="tx1"/>
              </a:buClr>
            </a:pPr>
            <a:endParaRPr lang="en-GB" sz="1200"/>
          </a:p>
          <a:p>
            <a:pPr>
              <a:lnSpc>
                <a:spcPct val="110000"/>
              </a:lnSpc>
              <a:buClr>
                <a:schemeClr val="tx1"/>
              </a:buClr>
            </a:pPr>
            <a:r>
              <a:rPr lang="en-GB" i="1">
                <a:solidFill>
                  <a:srgbClr val="FF9966"/>
                </a:solidFill>
              </a:rPr>
              <a:t>Remark: This is the software…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238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FD14E-0FE2-B543-9261-9268BA908EE7}" type="slidenum">
              <a:rPr lang="en-US"/>
              <a:pPr/>
              <a:t>9</a:t>
            </a:fld>
            <a:endParaRPr lang="en-US"/>
          </a:p>
        </p:txBody>
      </p:sp>
      <p:sp>
        <p:nvSpPr>
          <p:cNvPr id="505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FF9966"/>
                </a:solidFill>
              </a:rPr>
              <a:t>Example: Bit Inverter</a:t>
            </a:r>
          </a:p>
        </p:txBody>
      </p:sp>
      <p:sp>
        <p:nvSpPr>
          <p:cNvPr id="505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>
                <a:solidFill>
                  <a:srgbClr val="FF9966"/>
                </a:solidFill>
                <a:effectLst/>
              </a:rPr>
              <a:t>Problem: Bit Inverter</a:t>
            </a:r>
          </a:p>
          <a:p>
            <a:pPr lvl="1"/>
            <a:r>
              <a:rPr lang="en-US">
                <a:solidFill>
                  <a:srgbClr val="FF9966"/>
                </a:solidFill>
                <a:effectLst/>
              </a:rPr>
              <a:t>Input: A string of 0’s and 1’s</a:t>
            </a:r>
          </a:p>
          <a:p>
            <a:pPr lvl="1"/>
            <a:r>
              <a:rPr lang="en-US">
                <a:solidFill>
                  <a:srgbClr val="FF9966"/>
                </a:solidFill>
                <a:effectLst/>
              </a:rPr>
              <a:t>Output: The “inverted” string</a:t>
            </a:r>
          </a:p>
          <a:p>
            <a:pPr lvl="2"/>
            <a:r>
              <a:rPr lang="en-US">
                <a:solidFill>
                  <a:srgbClr val="FF9966"/>
                </a:solidFill>
                <a:effectLst/>
              </a:rPr>
              <a:t>  0 changed to 1</a:t>
            </a:r>
          </a:p>
          <a:p>
            <a:pPr lvl="2"/>
            <a:r>
              <a:rPr lang="en-US">
                <a:solidFill>
                  <a:srgbClr val="FF9966"/>
                </a:solidFill>
                <a:effectLst/>
              </a:rPr>
              <a:t>  1 changed to 0</a:t>
            </a:r>
          </a:p>
          <a:p>
            <a:r>
              <a:rPr lang="en-US" b="1">
                <a:solidFill>
                  <a:srgbClr val="FF9966"/>
                </a:solidFill>
                <a:effectLst/>
              </a:rPr>
              <a:t>Examples:</a:t>
            </a:r>
          </a:p>
          <a:p>
            <a:pPr lvl="1"/>
            <a:r>
              <a:rPr lang="en-US" sz="3200" b="1">
                <a:solidFill>
                  <a:srgbClr val="FF3300"/>
                </a:solidFill>
                <a:effectLst/>
                <a:latin typeface="Courier New" charset="0"/>
              </a:rPr>
              <a:t>00101 </a:t>
            </a:r>
            <a:r>
              <a:rPr lang="en-US" sz="3200" b="1">
                <a:solidFill>
                  <a:srgbClr val="FF3300"/>
                </a:solidFill>
                <a:effectLst/>
                <a:latin typeface="Courier New" charset="0"/>
                <a:sym typeface="Wingdings" charset="2"/>
              </a:rPr>
              <a:t> 11010</a:t>
            </a:r>
          </a:p>
          <a:p>
            <a:pPr lvl="1"/>
            <a:r>
              <a:rPr lang="en-US" sz="3200" b="1">
                <a:solidFill>
                  <a:srgbClr val="FF3300"/>
                </a:solidFill>
                <a:effectLst/>
                <a:latin typeface="Courier New" charset="0"/>
                <a:sym typeface="Wingdings" charset="2"/>
              </a:rPr>
              <a:t>10110  01001</a:t>
            </a:r>
            <a:r>
              <a:rPr lang="en-US" b="1">
                <a:solidFill>
                  <a:srgbClr val="FF3300"/>
                </a:solidFill>
                <a:effectLst/>
                <a:latin typeface="Courier New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ipple">
  <a:themeElements>
    <a:clrScheme name="Ripple 3">
      <a:dk1>
        <a:srgbClr val="008AE8"/>
      </a:dk1>
      <a:lt1>
        <a:srgbClr val="FFFFFF"/>
      </a:lt1>
      <a:dk2>
        <a:srgbClr val="0068AE"/>
      </a:dk2>
      <a:lt2>
        <a:srgbClr val="CCECFF"/>
      </a:lt2>
      <a:accent1>
        <a:srgbClr val="009999"/>
      </a:accent1>
      <a:accent2>
        <a:srgbClr val="0088E4"/>
      </a:accent2>
      <a:accent3>
        <a:srgbClr val="AAB9D3"/>
      </a:accent3>
      <a:accent4>
        <a:srgbClr val="DADADA"/>
      </a:accent4>
      <a:accent5>
        <a:srgbClr val="AACACA"/>
      </a:accent5>
      <a:accent6>
        <a:srgbClr val="007BCF"/>
      </a:accent6>
      <a:hlink>
        <a:srgbClr val="99FF99"/>
      </a:hlink>
      <a:folHlink>
        <a:srgbClr val="AFE1FF"/>
      </a:folHlink>
    </a:clrScheme>
    <a:fontScheme name="Ripp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182562" tIns="46038" rIns="182562" bIns="46038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182562" tIns="46038" rIns="182562" bIns="46038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Ripple 1">
        <a:dk1>
          <a:srgbClr val="2B2B85"/>
        </a:dk1>
        <a:lt1>
          <a:srgbClr val="FFFFFF"/>
        </a:lt1>
        <a:dk2>
          <a:srgbClr val="00254A"/>
        </a:dk2>
        <a:lt2>
          <a:srgbClr val="C0C0C0"/>
        </a:lt2>
        <a:accent1>
          <a:srgbClr val="0099FF"/>
        </a:accent1>
        <a:accent2>
          <a:srgbClr val="006699"/>
        </a:accent2>
        <a:accent3>
          <a:srgbClr val="AAACB1"/>
        </a:accent3>
        <a:accent4>
          <a:srgbClr val="DADADA"/>
        </a:accent4>
        <a:accent5>
          <a:srgbClr val="AACAFF"/>
        </a:accent5>
        <a:accent6>
          <a:srgbClr val="005C8A"/>
        </a:accent6>
        <a:hlink>
          <a:srgbClr val="99CCFF"/>
        </a:hlink>
        <a:folHlink>
          <a:srgbClr val="8F8FB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2">
        <a:dk1>
          <a:srgbClr val="3B4B5D"/>
        </a:dk1>
        <a:lt1>
          <a:srgbClr val="FFFFFF"/>
        </a:lt1>
        <a:dk2>
          <a:srgbClr val="466886"/>
        </a:dk2>
        <a:lt2>
          <a:srgbClr val="CCECFF"/>
        </a:lt2>
        <a:accent1>
          <a:srgbClr val="6D9D97"/>
        </a:accent1>
        <a:accent2>
          <a:srgbClr val="53718C"/>
        </a:accent2>
        <a:accent3>
          <a:srgbClr val="B0B9C3"/>
        </a:accent3>
        <a:accent4>
          <a:srgbClr val="DADADA"/>
        </a:accent4>
        <a:accent5>
          <a:srgbClr val="BACCC9"/>
        </a:accent5>
        <a:accent6>
          <a:srgbClr val="4A667E"/>
        </a:accent6>
        <a:hlink>
          <a:srgbClr val="99CCFF"/>
        </a:hlink>
        <a:folHlink>
          <a:srgbClr val="A97C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3">
        <a:dk1>
          <a:srgbClr val="008AE8"/>
        </a:dk1>
        <a:lt1>
          <a:srgbClr val="FFFFFF"/>
        </a:lt1>
        <a:dk2>
          <a:srgbClr val="0068AE"/>
        </a:dk2>
        <a:lt2>
          <a:srgbClr val="CCECFF"/>
        </a:lt2>
        <a:accent1>
          <a:srgbClr val="009999"/>
        </a:accent1>
        <a:accent2>
          <a:srgbClr val="0088E4"/>
        </a:accent2>
        <a:accent3>
          <a:srgbClr val="AAB9D3"/>
        </a:accent3>
        <a:accent4>
          <a:srgbClr val="DADADA"/>
        </a:accent4>
        <a:accent5>
          <a:srgbClr val="AACACA"/>
        </a:accent5>
        <a:accent6>
          <a:srgbClr val="007BCF"/>
        </a:accent6>
        <a:hlink>
          <a:srgbClr val="99FF99"/>
        </a:hlink>
        <a:folHlink>
          <a:srgbClr val="AFE1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4">
        <a:dk1>
          <a:srgbClr val="9B69FF"/>
        </a:dk1>
        <a:lt1>
          <a:srgbClr val="FFFFFF"/>
        </a:lt1>
        <a:dk2>
          <a:srgbClr val="666699"/>
        </a:dk2>
        <a:lt2>
          <a:srgbClr val="D9D9FF"/>
        </a:lt2>
        <a:accent1>
          <a:srgbClr val="66CCFF"/>
        </a:accent1>
        <a:accent2>
          <a:srgbClr val="9966FF"/>
        </a:accent2>
        <a:accent3>
          <a:srgbClr val="B8B8CA"/>
        </a:accent3>
        <a:accent4>
          <a:srgbClr val="DADADA"/>
        </a:accent4>
        <a:accent5>
          <a:srgbClr val="B8E2FF"/>
        </a:accent5>
        <a:accent6>
          <a:srgbClr val="8A5CE7"/>
        </a:accent6>
        <a:hlink>
          <a:srgbClr val="0099CC"/>
        </a:hlink>
        <a:folHlink>
          <a:srgbClr val="00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5">
        <a:dk1>
          <a:srgbClr val="008080"/>
        </a:dk1>
        <a:lt1>
          <a:srgbClr val="FFFFFF"/>
        </a:lt1>
        <a:dk2>
          <a:srgbClr val="006666"/>
        </a:dk2>
        <a:lt2>
          <a:srgbClr val="FFFFCC"/>
        </a:lt2>
        <a:accent1>
          <a:srgbClr val="0099FF"/>
        </a:accent1>
        <a:accent2>
          <a:srgbClr val="008080"/>
        </a:accent2>
        <a:accent3>
          <a:srgbClr val="AAB8B8"/>
        </a:accent3>
        <a:accent4>
          <a:srgbClr val="DADADA"/>
        </a:accent4>
        <a:accent5>
          <a:srgbClr val="AACAFF"/>
        </a:accent5>
        <a:accent6>
          <a:srgbClr val="007373"/>
        </a:accent6>
        <a:hlink>
          <a:srgbClr val="1ACE9F"/>
        </a:hlink>
        <a:folHlink>
          <a:srgbClr val="A5B5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6">
        <a:dk1>
          <a:srgbClr val="CDD9D1"/>
        </a:dk1>
        <a:lt1>
          <a:srgbClr val="FFFFFF"/>
        </a:lt1>
        <a:dk2>
          <a:srgbClr val="A3BBA9"/>
        </a:dk2>
        <a:lt2>
          <a:srgbClr val="007D80"/>
        </a:lt2>
        <a:accent1>
          <a:srgbClr val="9CA8A4"/>
        </a:accent1>
        <a:accent2>
          <a:srgbClr val="CBD7CE"/>
        </a:accent2>
        <a:accent3>
          <a:srgbClr val="CEDAD1"/>
        </a:accent3>
        <a:accent4>
          <a:srgbClr val="DADADA"/>
        </a:accent4>
        <a:accent5>
          <a:srgbClr val="CBD1CF"/>
        </a:accent5>
        <a:accent6>
          <a:srgbClr val="B8C3BA"/>
        </a:accent6>
        <a:hlink>
          <a:srgbClr val="0099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7">
        <a:dk1>
          <a:srgbClr val="686B5D"/>
        </a:dk1>
        <a:lt1>
          <a:srgbClr val="DCDAD0"/>
        </a:lt1>
        <a:dk2>
          <a:srgbClr val="525040"/>
        </a:dk2>
        <a:lt2>
          <a:srgbClr val="D3D2A6"/>
        </a:lt2>
        <a:accent1>
          <a:srgbClr val="5D8770"/>
        </a:accent1>
        <a:accent2>
          <a:srgbClr val="686B5D"/>
        </a:accent2>
        <a:accent3>
          <a:srgbClr val="B3B3AF"/>
        </a:accent3>
        <a:accent4>
          <a:srgbClr val="BCBAB1"/>
        </a:accent4>
        <a:accent5>
          <a:srgbClr val="B6C3BB"/>
        </a:accent5>
        <a:accent6>
          <a:srgbClr val="5E6053"/>
        </a:accent6>
        <a:hlink>
          <a:srgbClr val="85B7A9"/>
        </a:hlink>
        <a:folHlink>
          <a:srgbClr val="B8936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8">
        <a:dk1>
          <a:srgbClr val="000000"/>
        </a:dk1>
        <a:lt1>
          <a:srgbClr val="EAEAEA"/>
        </a:lt1>
        <a:dk2>
          <a:srgbClr val="000000"/>
        </a:dk2>
        <a:lt2>
          <a:srgbClr val="B2B2B2"/>
        </a:lt2>
        <a:accent1>
          <a:srgbClr val="A4BCC4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CFDADE"/>
        </a:accent5>
        <a:accent6>
          <a:srgbClr val="E7E7E7"/>
        </a:accent6>
        <a:hlink>
          <a:srgbClr val="0066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pple 9">
        <a:dk1>
          <a:srgbClr val="000000"/>
        </a:dk1>
        <a:lt1>
          <a:srgbClr val="D7D1B9"/>
        </a:lt1>
        <a:dk2>
          <a:srgbClr val="B39257"/>
        </a:dk2>
        <a:lt2>
          <a:srgbClr val="B1A887"/>
        </a:lt2>
        <a:accent1>
          <a:srgbClr val="FFCC66"/>
        </a:accent1>
        <a:accent2>
          <a:srgbClr val="E6E3AC"/>
        </a:accent2>
        <a:accent3>
          <a:srgbClr val="E8E5D9"/>
        </a:accent3>
        <a:accent4>
          <a:srgbClr val="000000"/>
        </a:accent4>
        <a:accent5>
          <a:srgbClr val="FFE2B8"/>
        </a:accent5>
        <a:accent6>
          <a:srgbClr val="D0CE9B"/>
        </a:accent6>
        <a:hlink>
          <a:srgbClr val="666633"/>
        </a:hlink>
        <a:folHlink>
          <a:srgbClr val="9C9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Ripple</Template>
  <TotalTime>3165</TotalTime>
  <Words>3581</Words>
  <Application>Microsoft Macintosh PowerPoint</Application>
  <PresentationFormat>On-screen Show (4:3)</PresentationFormat>
  <Paragraphs>708</Paragraphs>
  <Slides>50</Slides>
  <Notes>38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Design Template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50</vt:i4>
      </vt:variant>
    </vt:vector>
  </HeadingPairs>
  <TitlesOfParts>
    <vt:vector size="60" baseType="lpstr">
      <vt:lpstr>Times New Roman</vt:lpstr>
      <vt:lpstr>Arial</vt:lpstr>
      <vt:lpstr>Wingdings</vt:lpstr>
      <vt:lpstr>Monotype Sorts</vt:lpstr>
      <vt:lpstr>Courier New</vt:lpstr>
      <vt:lpstr>Symbol</vt:lpstr>
      <vt:lpstr>Script MT Bold</vt:lpstr>
      <vt:lpstr>Ripple</vt:lpstr>
      <vt:lpstr>Microsoft Equation 3.0</vt:lpstr>
      <vt:lpstr>Microsoft Word Document</vt:lpstr>
      <vt:lpstr>Theory: Models of Computation</vt:lpstr>
      <vt:lpstr>Theory: Goals</vt:lpstr>
      <vt:lpstr>Self Readings:</vt:lpstr>
      <vt:lpstr>Theory: Models of Computation</vt:lpstr>
      <vt:lpstr>Theory: Goals</vt:lpstr>
      <vt:lpstr>Turing Machine (a picture!)</vt:lpstr>
      <vt:lpstr>Turing Machine (what is it?)</vt:lpstr>
      <vt:lpstr>Turing Machine (how it works!)</vt:lpstr>
      <vt:lpstr>Example: Bit Inverter</vt:lpstr>
      <vt:lpstr>Bit Inverter Machine (State Diagram)</vt:lpstr>
      <vt:lpstr>Bit Inverter Machine (State Diagram)</vt:lpstr>
      <vt:lpstr>TM (Bit Inverter program)</vt:lpstr>
      <vt:lpstr>TM (Bit Inverter program) - 2</vt:lpstr>
      <vt:lpstr>TM (Bit Inverter program) - 3</vt:lpstr>
      <vt:lpstr>TM (Bit Inverter program) - 4</vt:lpstr>
      <vt:lpstr>TM (Bit Inverter program) - 5</vt:lpstr>
      <vt:lpstr>TM (Bit Inverter program) - 6</vt:lpstr>
      <vt:lpstr>TM (Bit Inverter program) - 7</vt:lpstr>
      <vt:lpstr>Odd Parity Bit</vt:lpstr>
      <vt:lpstr>Odd Parity Bit Machine (State Diagram)</vt:lpstr>
      <vt:lpstr>Another Problem (in diff. notations)</vt:lpstr>
      <vt:lpstr>Example (Algorithm)</vt:lpstr>
      <vt:lpstr>Example (TM Program)</vt:lpstr>
      <vt:lpstr>Church-Turing Thesis</vt:lpstr>
      <vt:lpstr>Church-Turing Thesis (cont)</vt:lpstr>
      <vt:lpstr>Slide 26</vt:lpstr>
      <vt:lpstr>Limits of Computabiltiy: </vt:lpstr>
      <vt:lpstr>Computability</vt:lpstr>
      <vt:lpstr>Computability: The Halting Problem</vt:lpstr>
      <vt:lpstr>Informal Proof (by contradiction)</vt:lpstr>
      <vt:lpstr>First, Assume  program Solve(P,x) exist</vt:lpstr>
      <vt:lpstr>Now, to derive the contradiction….</vt:lpstr>
      <vt:lpstr>Now, to derive the contradiction….</vt:lpstr>
      <vt:lpstr>The Halting Problem: Some Remarks</vt:lpstr>
      <vt:lpstr>Unsolvable Problems (continued)</vt:lpstr>
      <vt:lpstr>Computational Complexity of  Solvable Problems</vt:lpstr>
      <vt:lpstr>Complexity: Number of Operations</vt:lpstr>
      <vt:lpstr>Execution time</vt:lpstr>
      <vt:lpstr>Fast and Slow Algorithms</vt:lpstr>
      <vt:lpstr>Time Complexity of Algorithms</vt:lpstr>
      <vt:lpstr>Complexity of Problems</vt:lpstr>
      <vt:lpstr>Remarks:</vt:lpstr>
      <vt:lpstr>Exponential Complexity Problems or Hard Problems</vt:lpstr>
      <vt:lpstr>The Complexity class NP</vt:lpstr>
      <vt:lpstr>Traveling Salesman Problem</vt:lpstr>
      <vt:lpstr>Traveling Salesman Problem</vt:lpstr>
      <vt:lpstr>Sample Problems in NP</vt:lpstr>
      <vt:lpstr>Summary</vt:lpstr>
      <vt:lpstr>Summary (continued)</vt:lpstr>
      <vt:lpstr>The End…</vt:lpstr>
    </vt:vector>
  </TitlesOfParts>
  <Company>NUS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Title</dc:title>
  <dc:creator>CDTL</dc:creator>
  <cp:lastModifiedBy>Leong Hon Wai</cp:lastModifiedBy>
  <cp:revision>367</cp:revision>
  <cp:lastPrinted>2000-06-13T03:03:08Z</cp:lastPrinted>
  <dcterms:created xsi:type="dcterms:W3CDTF">2013-04-15T06:32:25Z</dcterms:created>
  <dcterms:modified xsi:type="dcterms:W3CDTF">2013-04-15T06:38:07Z</dcterms:modified>
</cp:coreProperties>
</file>