
<file path=[Content_Types].xml><?xml version="1.0" encoding="utf-8"?>
<Types xmlns="http://schemas.openxmlformats.org/package/2006/content-types">
  <Override PartName="/ppt/slides/slide18.xml" ContentType="application/vnd.openxmlformats-officedocument.presentationml.slide+xml"/>
  <Override PartName="/ppt/slideLayouts/slideLayout15.xml" ContentType="application/vnd.openxmlformats-officedocument.presentationml.slideLayout+xml"/>
  <Default Extension="pict" ContentType="image/pict"/>
  <Override PartName="/ppt/slides/slide9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Default Extension="rels" ContentType="application/vnd.openxmlformats-package.relationships+xml"/>
  <Override PartName="/ppt/slideMasters/slideMaster6.xml" ContentType="application/vnd.openxmlformats-officedocument.presentationml.slideMaster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Masters/slideMaster2.xml" ContentType="application/vnd.openxmlformats-officedocument.presentationml.slideMaster+xml"/>
  <Override PartName="/ppt/theme/theme6.xml" ContentType="application/vnd.openxmlformats-officedocument.them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Override PartName="/ppt/embeddings/Microsoft_Equation3.bin" ContentType="application/vnd.openxmlformats-officedocument.oleObject"/>
  <Override PartName="/ppt/slides/slide22.xml" ContentType="application/vnd.openxmlformats-officedocument.presentationml.slide+xml"/>
  <Default Extension="jpeg" ContentType="image/jpeg"/>
  <Override PartName="/docProps/app.xml" ContentType="application/vnd.openxmlformats-officedocument.extended-properties+xml"/>
  <Default Extension="xml" ContentType="application/xml"/>
  <Override PartName="/ppt/slides/slide19.xml" ContentType="application/vnd.openxmlformats-officedocument.presentationml.slide+xml"/>
  <Override PartName="/ppt/slideLayouts/slideLayout16.xml" ContentType="application/vnd.openxmlformats-officedocument.presentationml.slideLayout+xml"/>
  <Override PartName="/ppt/tableStyles.xml" ContentType="application/vnd.openxmlformats-officedocument.presentationml.tableStyles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theme/theme7.xml" ContentType="application/vnd.openxmlformats-officedocument.theme+xml"/>
  <Override PartName="/ppt/slides/slide2.xml" ContentType="application/vnd.openxmlformats-officedocument.presentationml.slide+xml"/>
  <Override PartName="/ppt/embeddings/Microsoft_Equation4.bin" ContentType="application/vnd.openxmlformats-officedocument.oleObject"/>
  <Override PartName="/ppt/slideMasters/slideMaster3.xml" ContentType="application/vnd.openxmlformats-officedocument.presentationml.slideMaster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Layouts/slideLayout17.xml" ContentType="application/vnd.openxmlformats-officedocument.presentationml.slideLayout+xml"/>
  <Override PartName="/ppt/slides/slide16.xml" ContentType="application/vnd.openxmlformats-officedocument.presentationml.slide+xml"/>
  <Override PartName="/ppt/slideLayouts/slideLayout13.xml" ContentType="application/vnd.openxmlformats-officedocument.presentationml.slideLayout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theme/theme8.xml" ContentType="application/vnd.openxmlformats-officedocument.theme+xml"/>
  <Override PartName="/ppt/slides/slide3.xml" ContentType="application/vnd.openxmlformats-officedocument.presentationml.slide+xml"/>
  <Default Extension="vml" ContentType="application/vnd.openxmlformats-officedocument.vmlDrawing"/>
  <Override PartName="/ppt/slideMasters/slideMaster4.xml" ContentType="application/vnd.openxmlformats-officedocument.presentationml.slideMaster+xml"/>
  <Override PartName="/ppt/theme/theme4.xml" ContentType="application/vnd.openxmlformats-officedocument.theme+xml"/>
  <Override PartName="/ppt/slideLayouts/slideLayout3.xml" ContentType="application/vnd.openxmlformats-officedocument.presentationml.slideLayout+xml"/>
  <Override PartName="/ppt/embeddings/Microsoft_Equation1.bin" ContentType="application/vnd.openxmlformats-officedocument.oleObject"/>
  <Override PartName="/ppt/slides/slide20.xml" ContentType="application/vnd.openxmlformats-officedocument.presentationml.slide+xml"/>
  <Override PartName="/ppt/slideLayouts/slideLayout18.xml" ContentType="application/vnd.openxmlformats-officedocument.presentationml.slideLayout+xml"/>
  <Override PartName="/ppt/slides/slide17.xml" ContentType="application/vnd.openxmlformats-officedocument.presentationml.slide+xml"/>
  <Override PartName="/ppt/slideLayouts/slideLayout14.xml" ContentType="application/vnd.openxmlformats-officedocument.presentationml.slideLayout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Default Extension="wmf" ContentType="image/x-wmf"/>
  <Override PartName="/ppt/theme/theme5.xml" ContentType="application/vnd.openxmlformats-officedocument.theme+xml"/>
  <Override PartName="/ppt/slideLayouts/slideLayout4.xml" ContentType="application/vnd.openxmlformats-officedocument.presentationml.slideLayout+xml"/>
  <Override PartName="/ppt/embeddings/Microsoft_Equation2.bin" ContentType="application/vnd.openxmlformats-officedocument.oleObject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  <Override PartName="/ppt/slideLayouts/slideLayout19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  <p:sldMasterId id="2147483698" r:id="rId2"/>
    <p:sldMasterId id="2147483700" r:id="rId3"/>
    <p:sldMasterId id="2147483704" r:id="rId4"/>
    <p:sldMasterId id="2147483706" r:id="rId5"/>
    <p:sldMasterId id="2147483708" r:id="rId6"/>
  </p:sldMasterIdLst>
  <p:notesMasterIdLst>
    <p:notesMasterId r:id="rId30"/>
  </p:notesMasterIdLst>
  <p:handoutMasterIdLst>
    <p:handoutMasterId r:id="rId31"/>
  </p:handoutMasterIdLst>
  <p:sldIdLst>
    <p:sldId id="283" r:id="rId7"/>
    <p:sldId id="352" r:id="rId8"/>
    <p:sldId id="364" r:id="rId9"/>
    <p:sldId id="363" r:id="rId10"/>
    <p:sldId id="368" r:id="rId11"/>
    <p:sldId id="365" r:id="rId12"/>
    <p:sldId id="366" r:id="rId13"/>
    <p:sldId id="367" r:id="rId14"/>
    <p:sldId id="355" r:id="rId15"/>
    <p:sldId id="370" r:id="rId16"/>
    <p:sldId id="356" r:id="rId17"/>
    <p:sldId id="357" r:id="rId18"/>
    <p:sldId id="358" r:id="rId19"/>
    <p:sldId id="359" r:id="rId20"/>
    <p:sldId id="360" r:id="rId21"/>
    <p:sldId id="361" r:id="rId22"/>
    <p:sldId id="373" r:id="rId23"/>
    <p:sldId id="371" r:id="rId24"/>
    <p:sldId id="375" r:id="rId25"/>
    <p:sldId id="362" r:id="rId26"/>
    <p:sldId id="353" r:id="rId27"/>
    <p:sldId id="376" r:id="rId28"/>
    <p:sldId id="354" r:id="rId29"/>
  </p:sldIdLst>
  <p:sldSz cx="9144000" cy="6858000" type="screen4x3"/>
  <p:notesSz cx="6883400" cy="9906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b="1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FF6600"/>
    <a:srgbClr val="969696"/>
    <a:srgbClr val="808080"/>
    <a:srgbClr val="3366CC"/>
    <a:srgbClr val="000099"/>
    <a:srgbClr val="FF3300"/>
    <a:srgbClr val="9EC0FF"/>
    <a:srgbClr val="AFC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620"/>
    <p:restoredTop sz="94660"/>
  </p:normalViewPr>
  <p:slideViewPr>
    <p:cSldViewPr snapToGrid="0" showGuides="1">
      <p:cViewPr>
        <p:scale>
          <a:sx n="75" d="100"/>
          <a:sy n="75" d="100"/>
        </p:scale>
        <p:origin x="-1080" y="-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 snapToGrid="0"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68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4.xml"/><Relationship Id="rId21" Type="http://schemas.openxmlformats.org/officeDocument/2006/relationships/slide" Target="slides/slide15.xml"/><Relationship Id="rId22" Type="http://schemas.openxmlformats.org/officeDocument/2006/relationships/slide" Target="slides/slide16.xml"/><Relationship Id="rId23" Type="http://schemas.openxmlformats.org/officeDocument/2006/relationships/slide" Target="slides/slide17.xml"/><Relationship Id="rId24" Type="http://schemas.openxmlformats.org/officeDocument/2006/relationships/slide" Target="slides/slide18.xml"/><Relationship Id="rId25" Type="http://schemas.openxmlformats.org/officeDocument/2006/relationships/slide" Target="slides/slide19.xml"/><Relationship Id="rId26" Type="http://schemas.openxmlformats.org/officeDocument/2006/relationships/slide" Target="slides/slide20.xml"/><Relationship Id="rId27" Type="http://schemas.openxmlformats.org/officeDocument/2006/relationships/slide" Target="slides/slide21.xml"/><Relationship Id="rId28" Type="http://schemas.openxmlformats.org/officeDocument/2006/relationships/slide" Target="slides/slide22.xml"/><Relationship Id="rId29" Type="http://schemas.openxmlformats.org/officeDocument/2006/relationships/slide" Target="slides/slide23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Master" Target="slideMasters/slideMaster4.xml"/><Relationship Id="rId5" Type="http://schemas.openxmlformats.org/officeDocument/2006/relationships/slideMaster" Target="slideMasters/slideMaster5.xml"/><Relationship Id="rId30" Type="http://schemas.openxmlformats.org/officeDocument/2006/relationships/notesMaster" Target="notesMasters/notesMaster1.xml"/><Relationship Id="rId31" Type="http://schemas.openxmlformats.org/officeDocument/2006/relationships/handoutMaster" Target="handoutMasters/handoutMaster1.xml"/><Relationship Id="rId32" Type="http://schemas.openxmlformats.org/officeDocument/2006/relationships/printerSettings" Target="printerSettings/printerSettings1.bin"/><Relationship Id="rId9" Type="http://schemas.openxmlformats.org/officeDocument/2006/relationships/slide" Target="slides/slide3.xml"/><Relationship Id="rId6" Type="http://schemas.openxmlformats.org/officeDocument/2006/relationships/slideMaster" Target="slideMasters/slideMaster6.xml"/><Relationship Id="rId7" Type="http://schemas.openxmlformats.org/officeDocument/2006/relationships/slide" Target="slides/slide1.xml"/><Relationship Id="rId8" Type="http://schemas.openxmlformats.org/officeDocument/2006/relationships/slide" Target="slides/slide2.xml"/><Relationship Id="rId33" Type="http://schemas.openxmlformats.org/officeDocument/2006/relationships/presProps" Target="presProps.xml"/><Relationship Id="rId34" Type="http://schemas.openxmlformats.org/officeDocument/2006/relationships/viewProps" Target="viewProps.xml"/><Relationship Id="rId35" Type="http://schemas.openxmlformats.org/officeDocument/2006/relationships/theme" Target="theme/theme1.xml"/><Relationship Id="rId36" Type="http://schemas.openxmlformats.org/officeDocument/2006/relationships/tableStyles" Target="tableStyles.xml"/><Relationship Id="rId10" Type="http://schemas.openxmlformats.org/officeDocument/2006/relationships/slide" Target="slides/slide4.xml"/><Relationship Id="rId11" Type="http://schemas.openxmlformats.org/officeDocument/2006/relationships/slide" Target="slides/slide5.xml"/><Relationship Id="rId12" Type="http://schemas.openxmlformats.org/officeDocument/2006/relationships/slide" Target="slides/slide6.xml"/><Relationship Id="rId13" Type="http://schemas.openxmlformats.org/officeDocument/2006/relationships/slide" Target="slides/slide7.xml"/><Relationship Id="rId14" Type="http://schemas.openxmlformats.org/officeDocument/2006/relationships/slide" Target="slides/slide8.xml"/><Relationship Id="rId15" Type="http://schemas.openxmlformats.org/officeDocument/2006/relationships/slide" Target="slides/slide9.xml"/><Relationship Id="rId16" Type="http://schemas.openxmlformats.org/officeDocument/2006/relationships/slide" Target="slides/slide10.xml"/><Relationship Id="rId17" Type="http://schemas.openxmlformats.org/officeDocument/2006/relationships/slide" Target="slides/slide11.xml"/><Relationship Id="rId18" Type="http://schemas.openxmlformats.org/officeDocument/2006/relationships/slide" Target="slides/slide12.xml"/><Relationship Id="rId19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ict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pict"/><Relationship Id="rId2" Type="http://schemas.openxmlformats.org/officeDocument/2006/relationships/image" Target="../media/image4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8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6726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9372600"/>
            <a:ext cx="29718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/>
            </a:lvl1pPr>
          </a:lstStyle>
          <a:p>
            <a:pPr>
              <a:defRPr/>
            </a:pPr>
            <a:fld id="{DDF31E1D-2ACE-3E4E-8DD3-67EBC77A80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00488" y="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07/16/96</a:t>
            </a:r>
            <a:endParaRPr lang="en-US" sz="1300"/>
          </a:p>
        </p:txBody>
      </p:sp>
      <p:sp>
        <p:nvSpPr>
          <p:cNvPr id="276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96520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7575" y="4705350"/>
            <a:ext cx="5048250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8291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l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00488" y="9410700"/>
            <a:ext cx="2982912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/>
            </a:lvl1pPr>
          </a:lstStyle>
          <a:p>
            <a:pPr>
              <a:defRPr/>
            </a:pPr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ＭＳ Ｐゴシック" pitchFamily="1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494D7B7-8FCF-C948-BF9C-4821E9C8807D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190500"/>
            <a:ext cx="2047875" cy="59055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8138" y="190500"/>
            <a:ext cx="5995987" cy="59055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90500"/>
            <a:ext cx="8196262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186613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186613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3263" y="76200"/>
            <a:ext cx="7769225" cy="8001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03263" y="1295400"/>
            <a:ext cx="3821112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6775" y="1295400"/>
            <a:ext cx="3822700" cy="492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516313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30713" y="1219200"/>
            <a:ext cx="35179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4" Type="http://schemas.openxmlformats.org/officeDocument/2006/relationships/theme" Target="../theme/theme3.xml"/><Relationship Id="rId1" Type="http://schemas.openxmlformats.org/officeDocument/2006/relationships/slideLayout" Target="../slideLayouts/slideLayout14.xml"/><Relationship Id="rId2" Type="http://schemas.openxmlformats.org/officeDocument/2006/relationships/slideLayout" Target="../slideLayouts/slideLayout15.xml"/></Relationships>
</file>

<file path=ppt/slideMasters/_rels/slideMaster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Relationship Id="rId2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Relationship Id="rId2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theme" Target="../theme/theme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5250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205251" name="AutoShape 3"/>
          <p:cNvSpPr>
            <a:spLocks noChangeArrowheads="1"/>
          </p:cNvSpPr>
          <p:nvPr/>
        </p:nvSpPr>
        <p:spPr bwMode="auto">
          <a:xfrm>
            <a:off x="709613" y="6354763"/>
            <a:ext cx="2090737" cy="30638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205252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205255" name="Rectangle 7"/>
          <p:cNvSpPr>
            <a:spLocks noChangeArrowheads="1"/>
          </p:cNvSpPr>
          <p:nvPr/>
        </p:nvSpPr>
        <p:spPr bwMode="auto">
          <a:xfrm>
            <a:off x="760413" y="6396038"/>
            <a:ext cx="19986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SoC, NUS</a:t>
            </a:r>
          </a:p>
        </p:txBody>
      </p:sp>
      <p:sp>
        <p:nvSpPr>
          <p:cNvPr id="1205256" name="Rectangle 8"/>
          <p:cNvSpPr>
            <a:spLocks noChangeArrowheads="1"/>
          </p:cNvSpPr>
          <p:nvPr/>
        </p:nvSpPr>
        <p:spPr bwMode="auto">
          <a:xfrm>
            <a:off x="6035675" y="6257925"/>
            <a:ext cx="26050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(Creative Problem Solving) Page </a:t>
            </a:r>
            <a:fld id="{F156508D-65B1-6741-9217-585589C5ECE9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>
                <a:defRPr/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205257" name="Rectangle 9"/>
          <p:cNvSpPr>
            <a:spLocks noChangeArrowheads="1"/>
          </p:cNvSpPr>
          <p:nvPr userDrawn="1"/>
        </p:nvSpPr>
        <p:spPr bwMode="auto">
          <a:xfrm>
            <a:off x="3116263" y="6475413"/>
            <a:ext cx="23415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Arial" charset="0"/>
          <a:cs typeface="Arial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+mn-ea"/>
          <a:cs typeface="+mn-cs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+mn-ea"/>
          <a:cs typeface="+mn-cs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+mn-ea"/>
          <a:ea typeface="+mn-ea"/>
          <a:cs typeface="+mn-cs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5pPr>
      <a:lvl6pPr marL="21844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6pPr>
      <a:lvl7pPr marL="26416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7pPr>
      <a:lvl8pPr marL="30988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8pPr>
      <a:lvl9pPr marL="3556000" indent="-174625" algn="l" rtl="0" fontAlgn="base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+mn-ea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709613" y="63547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algn="l" eaLnBrk="1" hangingPunct="1"/>
            <a:endParaRPr lang="en-US" sz="2400" b="0" smtClean="0">
              <a:solidFill>
                <a:srgbClr val="FF0000"/>
              </a:solidFill>
              <a:latin typeface="Times New Roman" charset="0"/>
            </a:endParaRPr>
          </a:p>
        </p:txBody>
      </p:sp>
      <p:sp>
        <p:nvSpPr>
          <p:cNvPr id="10854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10855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760413" y="6396038"/>
            <a:ext cx="1652587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NUS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5486400" y="6272213"/>
            <a:ext cx="2520950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(CS5234,  28 Aug 2007) Page L3.</a:t>
            </a:r>
            <a:fld id="{BED85B55-A250-8440-B975-3B641E4A1282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/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08554" name="Rectangle 10"/>
          <p:cNvSpPr>
            <a:spLocks noChangeArrowheads="1"/>
          </p:cNvSpPr>
          <p:nvPr userDrawn="1"/>
        </p:nvSpPr>
        <p:spPr bwMode="auto">
          <a:xfrm>
            <a:off x="2843213" y="6475413"/>
            <a:ext cx="28622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2005-7 by Leong Hon Wai)</a:t>
            </a:r>
            <a:endParaRPr lang="en-US" sz="2400">
              <a:solidFill>
                <a:srgbClr val="FF0000"/>
              </a:solidFill>
              <a:latin typeface="Times New Roman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+mn-ea"/>
          <a:cs typeface="+mn-cs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ＭＳ Ｐゴシック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ＭＳ Ｐゴシック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charset="0"/>
          <a:ea typeface="ＭＳ Ｐゴシック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5389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3928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9906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338138" y="190500"/>
            <a:ext cx="8196262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186613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  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4341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234113"/>
            <a:ext cx="169227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rgbClr val="0000FF"/>
                </a:solidFill>
                <a:latin typeface="Book Antiqua" pitchFamily="1" charset="0"/>
              </a:rPr>
              <a:t>(UIT2201: AI) Page </a:t>
            </a:r>
            <a:fld id="{C6E5E232-8E14-5340-913B-0FD6A1F257A2}" type="slidenum">
              <a:rPr lang="en-US" sz="1200" b="0">
                <a:solidFill>
                  <a:srgbClr val="0000FF"/>
                </a:solidFill>
                <a:latin typeface="Book Antiqua" pitchFamily="1" charset="0"/>
              </a:rPr>
              <a:pPr algn="l">
                <a:defRPr/>
              </a:pPr>
              <a:t>‹#›</a:t>
            </a:fld>
            <a:endParaRPr lang="en-US" sz="1200" b="0">
              <a:solidFill>
                <a:srgbClr val="0000FF"/>
              </a:solidFill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24840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pitchFamily="1" charset="0"/>
              </a:rPr>
              <a:t>© Leong Hon Wai, 2003-2008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+mj-lt"/>
          <a:ea typeface="ＭＳ Ｐゴシック" pitchFamily="1" charset="-128"/>
          <a:cs typeface="ＭＳ Ｐゴシック" pitchFamily="1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  <a:ea typeface="ＭＳ Ｐゴシック" pitchFamily="1" charset="-128"/>
          <a:cs typeface="ＭＳ Ｐゴシック" pitchFamily="1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SzPct val="75000"/>
        <a:buFont typeface="Wingdings" pitchFamily="1" charset="2"/>
        <a:buChar char="q"/>
        <a:defRPr sz="2800" b="1">
          <a:solidFill>
            <a:srgbClr val="0000CC"/>
          </a:solidFill>
          <a:latin typeface="+mn-lt"/>
          <a:ea typeface="ＭＳ Ｐゴシック" pitchFamily="1" charset="-128"/>
          <a:cs typeface="ＭＳ Ｐゴシック" pitchFamily="1" charset="-128"/>
        </a:defRPr>
      </a:lvl1pPr>
      <a:lvl2pPr marL="866775" indent="-3905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Wingdings" pitchFamily="1" charset="2"/>
        <a:buChar char="v"/>
        <a:defRPr sz="2400" b="1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75000"/>
        <a:buFont typeface="Wingdings" pitchFamily="1" charset="2"/>
        <a:buChar char="Ø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Line 2"/>
          <p:cNvSpPr>
            <a:spLocks noChangeShapeType="1"/>
          </p:cNvSpPr>
          <p:nvPr/>
        </p:nvSpPr>
        <p:spPr bwMode="auto">
          <a:xfrm>
            <a:off x="287338" y="65008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8547" name="AutoShape 3"/>
          <p:cNvSpPr>
            <a:spLocks noChangeArrowheads="1"/>
          </p:cNvSpPr>
          <p:nvPr/>
        </p:nvSpPr>
        <p:spPr bwMode="auto">
          <a:xfrm>
            <a:off x="709613" y="6354763"/>
            <a:ext cx="2090737" cy="306387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8548" name="Line 4"/>
          <p:cNvSpPr>
            <a:spLocks noChangeShapeType="1"/>
          </p:cNvSpPr>
          <p:nvPr/>
        </p:nvSpPr>
        <p:spPr bwMode="auto">
          <a:xfrm>
            <a:off x="23813" y="990600"/>
            <a:ext cx="8472487" cy="0"/>
          </a:xfrm>
          <a:prstGeom prst="line">
            <a:avLst/>
          </a:prstGeom>
          <a:noFill/>
          <a:ln w="508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  <a:defRPr/>
            </a:pPr>
            <a:endParaRPr lang="en-US" sz="1600">
              <a:solidFill>
                <a:srgbClr val="000099"/>
              </a:solidFill>
              <a:latin typeface="Times New Roman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703263" y="76200"/>
            <a:ext cx="7769225" cy="8001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Slide Title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03263" y="1295400"/>
            <a:ext cx="7796212" cy="4927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Body Text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108551" name="Rectangle 7"/>
          <p:cNvSpPr>
            <a:spLocks noChangeArrowheads="1"/>
          </p:cNvSpPr>
          <p:nvPr/>
        </p:nvSpPr>
        <p:spPr bwMode="auto">
          <a:xfrm>
            <a:off x="760413" y="6396038"/>
            <a:ext cx="19986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Hon Wai Leong, SoC, NUS</a:t>
            </a:r>
          </a:p>
        </p:txBody>
      </p:sp>
      <p:sp>
        <p:nvSpPr>
          <p:cNvPr id="108552" name="Rectangle 8"/>
          <p:cNvSpPr>
            <a:spLocks noChangeArrowheads="1"/>
          </p:cNvSpPr>
          <p:nvPr/>
        </p:nvSpPr>
        <p:spPr bwMode="auto">
          <a:xfrm>
            <a:off x="6035675" y="6257925"/>
            <a:ext cx="2605088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(Creative Problem Solving) Page </a:t>
            </a:r>
            <a:fld id="{F84732E9-4ABA-1B49-9326-6C4C3414826E}" type="slidenum">
              <a:rPr lang="en-GB" sz="1200" b="0">
                <a:solidFill>
                  <a:srgbClr val="0000FF"/>
                </a:solidFill>
                <a:latin typeface="Book Antiqua" charset="0"/>
              </a:rPr>
              <a:pPr algn="l">
                <a:defRPr/>
              </a:pPr>
              <a:t>‹#›</a:t>
            </a:fld>
            <a:endParaRPr lang="en-GB" sz="1200" b="0">
              <a:solidFill>
                <a:srgbClr val="0000FF"/>
              </a:solidFill>
              <a:latin typeface="Book Antiqua" charset="0"/>
            </a:endParaRPr>
          </a:p>
        </p:txBody>
      </p:sp>
      <p:sp>
        <p:nvSpPr>
          <p:cNvPr id="108553" name="Rectangle 9"/>
          <p:cNvSpPr>
            <a:spLocks noChangeArrowheads="1"/>
          </p:cNvSpPr>
          <p:nvPr userDrawn="1"/>
        </p:nvSpPr>
        <p:spPr bwMode="auto">
          <a:xfrm>
            <a:off x="3116263" y="6475413"/>
            <a:ext cx="23415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pPr algn="l">
              <a:defRPr/>
            </a:pPr>
            <a:r>
              <a:rPr lang="en-GB" sz="1200" b="0">
                <a:solidFill>
                  <a:srgbClr val="0000FF"/>
                </a:solidFill>
                <a:latin typeface="Book Antiqua" charset="0"/>
              </a:rPr>
              <a:t>Copyright © by Leong Hon Wai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+mj-lt"/>
          <a:ea typeface="ＭＳ Ｐゴシック" charset="-128"/>
          <a:cs typeface="ＭＳ Ｐゴシック" charset="-128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000" b="1">
          <a:solidFill>
            <a:srgbClr val="A81E25"/>
          </a:solidFill>
          <a:latin typeface="Times New Roman" charset="0"/>
        </a:defRPr>
      </a:lvl9pPr>
    </p:titleStyle>
    <p:bodyStyle>
      <a:lvl1pPr marL="347663" indent="-347663" algn="l" rtl="0" eaLnBrk="0" fontAlgn="base" hangingPunct="0">
        <a:spcBef>
          <a:spcPct val="50000"/>
        </a:spcBef>
        <a:spcAft>
          <a:spcPct val="0"/>
        </a:spcAft>
        <a:buClr>
          <a:srgbClr val="000099"/>
        </a:buClr>
        <a:buSzPct val="90000"/>
        <a:buFont typeface="Wingdings" charset="2"/>
        <a:buChar char="q"/>
        <a:defRPr sz="3200" b="1">
          <a:solidFill>
            <a:srgbClr val="000099"/>
          </a:solidFill>
          <a:latin typeface="+mn-lt"/>
          <a:ea typeface="ＭＳ Ｐゴシック" charset="-128"/>
          <a:cs typeface="ＭＳ Ｐゴシック" charset="-128"/>
        </a:defRPr>
      </a:lvl1pPr>
      <a:lvl2pPr marL="798513" indent="-3365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SzPct val="90000"/>
        <a:buFont typeface="Wingdings" charset="2"/>
        <a:buChar char="v"/>
        <a:defRPr sz="2800" b="1">
          <a:solidFill>
            <a:srgbClr val="FF3300"/>
          </a:solidFill>
          <a:latin typeface="+mn-lt"/>
          <a:ea typeface="ＭＳ Ｐゴシック" charset="-128"/>
        </a:defRPr>
      </a:lvl2pPr>
      <a:lvl3pPr marL="1149350" indent="-236538" algn="l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SzPct val="100000"/>
        <a:buFont typeface="Monotype Sorts" charset="2"/>
        <a:buChar char="u"/>
        <a:defRPr sz="2400" b="1" i="1">
          <a:solidFill>
            <a:srgbClr val="008000"/>
          </a:solidFill>
          <a:latin typeface="+mn-lt"/>
          <a:ea typeface="ＭＳ Ｐゴシック" charset="-128"/>
        </a:defRPr>
      </a:lvl3pPr>
      <a:lvl4pPr marL="1438275" indent="-174625" algn="l" rtl="0" eaLnBrk="0" fontAlgn="base" hangingPunct="0">
        <a:spcBef>
          <a:spcPct val="20000"/>
        </a:spcBef>
        <a:spcAft>
          <a:spcPct val="0"/>
        </a:spcAft>
        <a:buSzPct val="90000"/>
        <a:buChar char="o"/>
        <a:defRPr sz="2000" b="1">
          <a:solidFill>
            <a:srgbClr val="0000FF"/>
          </a:solidFill>
          <a:latin typeface="Arial" charset="0"/>
          <a:ea typeface="ＭＳ Ｐゴシック" charset="-128"/>
        </a:defRPr>
      </a:lvl4pPr>
      <a:lvl5pPr marL="17272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5pPr>
      <a:lvl6pPr marL="21844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6pPr>
      <a:lvl7pPr marL="26416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7pPr>
      <a:lvl8pPr marL="30988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8pPr>
      <a:lvl9pPr marL="3556000" indent="-17462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1"/>
          </a:solidFill>
          <a:latin typeface="Arial" charset="0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Microsoft_Equation3.bin"/><Relationship Id="rId4" Type="http://schemas.openxmlformats.org/officeDocument/2006/relationships/oleObject" Target="../embeddings/Microsoft_Equation4.bin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14.xml"/><Relationship Id="rId3" Type="http://schemas.openxmlformats.org/officeDocument/2006/relationships/oleObject" Target="../embeddings/Microsoft_Equation1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16.xml"/><Relationship Id="rId3" Type="http://schemas.openxmlformats.org/officeDocument/2006/relationships/oleObject" Target="../embeddings/Microsoft_Equation2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338138" y="101601"/>
            <a:ext cx="8196262" cy="800100"/>
          </a:xfrm>
        </p:spPr>
        <p:txBody>
          <a:bodyPr/>
          <a:lstStyle/>
          <a:p>
            <a:r>
              <a:rPr lang="en-US" sz="3600" dirty="0" smtClean="0"/>
              <a:t>Integrating Different Ideas Together</a:t>
            </a:r>
            <a:endParaRPr lang="en-US" sz="3600" dirty="0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Reading Materials:</a:t>
            </a:r>
          </a:p>
          <a:p>
            <a:pPr lvl="1"/>
            <a:r>
              <a:rPr lang="en-US" dirty="0"/>
              <a:t>Ch</a:t>
            </a:r>
            <a:r>
              <a:rPr lang="en-US" dirty="0" smtClean="0"/>
              <a:t> </a:t>
            </a:r>
            <a:r>
              <a:rPr lang="en-US" dirty="0" smtClean="0"/>
              <a:t>3.6 </a:t>
            </a:r>
            <a:r>
              <a:rPr lang="en-US" dirty="0" smtClean="0"/>
              <a:t>of </a:t>
            </a:r>
            <a:r>
              <a:rPr lang="en-US" dirty="0"/>
              <a:t>[SG]</a:t>
            </a:r>
            <a:endParaRPr lang="en-US" dirty="0" smtClean="0"/>
          </a:p>
          <a:p>
            <a:r>
              <a:rPr lang="en-US" dirty="0" smtClean="0"/>
              <a:t>Contents</a:t>
            </a:r>
            <a:r>
              <a:rPr lang="en-US" dirty="0"/>
              <a:t>:</a:t>
            </a:r>
            <a:endParaRPr lang="en-US" dirty="0" smtClean="0"/>
          </a:p>
          <a:p>
            <a:pPr lvl="1"/>
            <a:r>
              <a:rPr lang="en-US" dirty="0" smtClean="0"/>
              <a:t>Incrementing a Binary Counter</a:t>
            </a:r>
          </a:p>
          <a:p>
            <a:pPr lvl="1"/>
            <a:r>
              <a:rPr lang="en-US" dirty="0" smtClean="0"/>
              <a:t>How many subsets, Representation</a:t>
            </a:r>
            <a:endParaRPr lang="en-US" dirty="0" smtClean="0"/>
          </a:p>
          <a:p>
            <a:pPr lvl="1"/>
            <a:r>
              <a:rPr lang="en-US" dirty="0" smtClean="0"/>
              <a:t>Printing All Subsets Problem</a:t>
            </a:r>
          </a:p>
          <a:p>
            <a:pPr lvl="1"/>
            <a:r>
              <a:rPr lang="en-US" dirty="0" smtClean="0"/>
              <a:t>Exponential Time Algorithms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are given a bit-array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 ...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0]),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each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is 0 or 1.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 algorithm for incrementing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by 1. </a:t>
            </a: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you are given a set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can we use the bit-vector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endParaRPr lang="en-US" sz="2400" b="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Note: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UIT2201, only need to understand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bit-representation method for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problem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P2.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/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/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(The other slides are included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info only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.)</a:t>
            </a:r>
          </a:p>
          <a:p>
            <a:pPr>
              <a:buNone/>
            </a:pPr>
            <a:endParaRPr lang="en-US" sz="2400" b="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2725188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419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dirty="0" smtClean="0"/>
              <a:t>Problem:  </a:t>
            </a:r>
            <a:r>
              <a:rPr lang="en-US" sz="2400" b="0" i="1" dirty="0" smtClean="0"/>
              <a:t>Given a set S with </a:t>
            </a:r>
            <a:r>
              <a:rPr lang="en-US" sz="2400" b="0" i="1" dirty="0" err="1" smtClean="0"/>
              <a:t>n</a:t>
            </a:r>
            <a:r>
              <a:rPr lang="en-US" sz="2400" b="0" i="1" dirty="0" smtClean="0"/>
              <a:t> elements. </a:t>
            </a:r>
            <a:br>
              <a:rPr lang="en-US" sz="2400" b="0" i="1" dirty="0" smtClean="0"/>
            </a:br>
            <a:r>
              <a:rPr lang="en-US" sz="2400" b="0" i="1" dirty="0" smtClean="0"/>
              <a:t>  How many subsets of S are there?</a:t>
            </a:r>
            <a:endParaRPr lang="en-US" sz="2400" b="0" dirty="0" smtClean="0"/>
          </a:p>
          <a:p>
            <a:pPr>
              <a:buNone/>
            </a:pPr>
            <a:r>
              <a:rPr lang="en-US" sz="2400" i="1" dirty="0" smtClean="0"/>
              <a:t>Stage 1: Understanding the Problem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What is the unknown? </a:t>
            </a:r>
            <a:r>
              <a:rPr lang="en-US" sz="2000" b="0" dirty="0" smtClean="0"/>
              <a:t>	    	         	    </a:t>
            </a:r>
            <a:r>
              <a:rPr lang="en-US" sz="2000" b="0" dirty="0" smtClean="0">
                <a:solidFill>
                  <a:srgbClr val="FF0000"/>
                </a:solidFill>
              </a:rPr>
              <a:t>[# subsets of </a:t>
            </a:r>
            <a:r>
              <a:rPr lang="en-US" sz="2000" b="0" i="1" dirty="0" smtClean="0">
                <a:solidFill>
                  <a:srgbClr val="FF0000"/>
                </a:solidFill>
              </a:rPr>
              <a:t>S</a:t>
            </a:r>
            <a:r>
              <a:rPr lang="en-US" sz="2000" b="0" dirty="0" smtClean="0">
                <a:solidFill>
                  <a:srgbClr val="FF0000"/>
                </a:solidFill>
              </a:rPr>
              <a:t>]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What is the data? </a:t>
            </a:r>
            <a:r>
              <a:rPr lang="en-US" sz="2000" b="0" dirty="0" smtClean="0"/>
              <a:t>			  </a:t>
            </a:r>
            <a:r>
              <a:rPr lang="en-US" sz="2000" b="0" dirty="0" smtClean="0">
                <a:solidFill>
                  <a:srgbClr val="FF0000"/>
                </a:solidFill>
              </a:rPr>
              <a:t>[A set S with </a:t>
            </a:r>
            <a:r>
              <a:rPr lang="en-US" sz="2000" b="0" i="1" dirty="0" err="1" smtClean="0">
                <a:solidFill>
                  <a:srgbClr val="FF0000"/>
                </a:solidFill>
              </a:rPr>
              <a:t>n</a:t>
            </a:r>
            <a:r>
              <a:rPr lang="en-US" sz="2000" b="0" dirty="0" smtClean="0">
                <a:solidFill>
                  <a:srgbClr val="FF0000"/>
                </a:solidFill>
              </a:rPr>
              <a:t> elements]</a:t>
            </a:r>
            <a:r>
              <a:rPr lang="en-US" sz="2000" b="0" i="1" dirty="0" smtClean="0"/>
              <a:t>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What is the condition?   </a:t>
            </a:r>
            <a:r>
              <a:rPr lang="en-US" sz="2000" b="0" dirty="0" smtClean="0">
                <a:solidFill>
                  <a:srgbClr val="FF0000"/>
                </a:solidFill>
              </a:rPr>
              <a:t>[Subsets of S. Need to count all of them.]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Is it sufficient?</a:t>
            </a:r>
            <a:r>
              <a:rPr lang="en-US" sz="2000" b="0" dirty="0" smtClean="0"/>
              <a:t>	</a:t>
            </a:r>
            <a:r>
              <a:rPr lang="en-US" sz="2000" b="0" dirty="0" smtClean="0">
                <a:solidFill>
                  <a:srgbClr val="FF0000"/>
                </a:solidFill>
              </a:rPr>
              <a:t>   [Yes?   Can count one-by-one, but tedious]</a:t>
            </a: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Stage 2: Devising a Plan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Have you seen the problem before? </a:t>
            </a:r>
            <a:r>
              <a:rPr lang="en-US" sz="2000" b="0" dirty="0" smtClean="0"/>
              <a:t>    	         	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Can you try to work out some small instances?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Can you see any pattern?   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i="1" dirty="0" smtClean="0"/>
              <a:t>Stage 3: Carrying out the Plan.   </a:t>
            </a:r>
            <a:r>
              <a:rPr lang="en-US" sz="2000" b="0" i="1" dirty="0" smtClean="0"/>
              <a:t>PQ: Can you prove the result?</a:t>
            </a:r>
            <a:endParaRPr lang="en-US" sz="1800" b="0" i="1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514600"/>
          <a:ext cx="6400800" cy="228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0080"/>
                <a:gridCol w="1407795"/>
                <a:gridCol w="3733800"/>
                <a:gridCol w="619125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i="1" dirty="0" err="1" smtClean="0">
                          <a:solidFill>
                            <a:srgbClr val="000000"/>
                          </a:solidFill>
                        </a:rPr>
                        <a:t>n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P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(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</a:t>
                      </a:r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)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>
                          <a:solidFill>
                            <a:srgbClr val="000000"/>
                          </a:solidFill>
                        </a:rPr>
                        <a:t>#</a:t>
                      </a:r>
                      <a:endParaRPr lang="en-US" sz="2000" b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1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2</a:t>
                      </a:r>
                      <a:endParaRPr lang="en-US" sz="2000" b="1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4</a:t>
                      </a:r>
                      <a:endParaRPr 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,    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    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   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</a:p>
                    <a:p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r>
                        <a:rPr lang="en-US" dirty="0" smtClean="0">
                          <a:latin typeface="+mn-lt"/>
                          <a:ea typeface="+mn-ea"/>
                          <a:cs typeface="+mn-cs"/>
                        </a:rPr>
                        <a:t>,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 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},{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baseline="0" dirty="0" smtClean="0">
                          <a:latin typeface="+mn-lt"/>
                          <a:ea typeface="+mn-ea"/>
                          <a:cs typeface="+mn-cs"/>
                        </a:rPr>
                        <a:t>},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3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smtClean="0"/>
                        <a:t>8</a:t>
                      </a:r>
                      <a:endParaRPr lang="en-US" sz="20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(3)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Another Approach?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Can you solve it differently? </a:t>
            </a:r>
            <a:r>
              <a:rPr lang="en-US" sz="2000" b="0" dirty="0" smtClean="0"/>
              <a:t> 	         	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PQ: Introduce suitable notations?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Let 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be the # of subsets of a S with </a:t>
            </a:r>
            <a:r>
              <a:rPr lang="en-US" sz="2000" b="0" i="1" dirty="0" err="1" smtClean="0"/>
              <a:t>n</a:t>
            </a:r>
            <a:r>
              <a:rPr lang="en-US" sz="2000" b="0" i="1" dirty="0" smtClean="0"/>
              <a:t> element.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Now, consider the set S’ = S </a:t>
            </a:r>
            <a:r>
              <a:rPr lang="en-US" sz="2000" b="0" dirty="0" smtClean="0"/>
              <a:t>U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{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} with </a:t>
            </a:r>
            <a:r>
              <a:rPr lang="en-US" sz="2000" b="0" i="1" dirty="0" smtClean="0"/>
              <a:t>n</a:t>
            </a:r>
            <a:r>
              <a:rPr lang="en-US" sz="2000" b="0" dirty="0" smtClean="0"/>
              <a:t>+1 elements.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Divide subsets of S’ into </a:t>
            </a:r>
            <a:br>
              <a:rPr lang="en-US" sz="2000" b="0" i="1" dirty="0" smtClean="0"/>
            </a:br>
            <a:r>
              <a:rPr lang="en-US" sz="2000" b="0" dirty="0" smtClean="0"/>
              <a:t>(P1) those containing element 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, and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dirty="0" smtClean="0"/>
              <a:t> 	(P2) those that do not contain element 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. 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Those in P2 are exactly all the subsets of S </a:t>
            </a:r>
            <a:r>
              <a:rPr lang="en-US" sz="2000" b="0" dirty="0" smtClean="0"/>
              <a:t>(</a:t>
            </a:r>
            <a:r>
              <a:rPr lang="en-US" sz="2000" b="0" i="1" dirty="0" smtClean="0"/>
              <a:t>and we have 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of them</a:t>
            </a:r>
            <a:r>
              <a:rPr lang="en-US" sz="2000" b="0" dirty="0" smtClean="0"/>
              <a:t>).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For every subset T of S in P2, </a:t>
            </a:r>
            <a:br>
              <a:rPr lang="en-US" sz="2000" b="0" i="1" dirty="0" smtClean="0"/>
            </a:br>
            <a:r>
              <a:rPr lang="en-US" sz="2000" b="0" i="1" dirty="0" smtClean="0"/>
              <a:t> there is a corresponding subset that contains </a:t>
            </a:r>
            <a:r>
              <a:rPr lang="en-US" sz="2000" b="0" i="1" dirty="0" err="1" smtClean="0"/>
              <a:t>x</a:t>
            </a:r>
            <a:r>
              <a:rPr lang="en-US" sz="2000" b="0" i="1" dirty="0" smtClean="0"/>
              <a:t>, namely T </a:t>
            </a:r>
            <a:r>
              <a:rPr lang="en-US" sz="2000" b="0" dirty="0" smtClean="0"/>
              <a:t>U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{</a:t>
            </a:r>
            <a:r>
              <a:rPr lang="en-US" sz="2000" b="0" i="1" dirty="0" err="1" smtClean="0"/>
              <a:t>x</a:t>
            </a:r>
            <a:r>
              <a:rPr lang="en-US" sz="2000" b="0" dirty="0" smtClean="0"/>
              <a:t>} in P1.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Thus, there is a 1-1 correspondence </a:t>
            </a:r>
            <a:r>
              <a:rPr lang="en-US" sz="2000" b="0" i="1" dirty="0" err="1" smtClean="0"/>
              <a:t>betw</a:t>
            </a:r>
            <a:r>
              <a:rPr lang="en-US" sz="2000" b="0" i="1" dirty="0" smtClean="0"/>
              <a:t> subsets in P1 and those in P2.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Therefore, A</a:t>
            </a:r>
            <a:r>
              <a:rPr lang="en-US" sz="2000" b="0" i="1" baseline="-25000" dirty="0" smtClean="0"/>
              <a:t>n</a:t>
            </a:r>
            <a:r>
              <a:rPr lang="en-US" sz="2000" b="0" baseline="-25000" dirty="0" smtClean="0"/>
              <a:t>+1 </a:t>
            </a:r>
            <a:r>
              <a:rPr lang="en-US" sz="2000" b="0" dirty="0" smtClean="0"/>
              <a:t> = 2 </a:t>
            </a:r>
            <a:r>
              <a:rPr lang="en-US" sz="2000" b="0" dirty="0" err="1" smtClean="0">
                <a:latin typeface="Wingdings"/>
                <a:ea typeface="Wingdings"/>
                <a:cs typeface="Wingdings"/>
              </a:rPr>
              <a:t></a:t>
            </a:r>
            <a:r>
              <a:rPr lang="en-US" sz="2000" b="0" dirty="0" smtClean="0"/>
              <a:t> </a:t>
            </a:r>
            <a:r>
              <a:rPr lang="en-US" sz="2000" b="0" i="1" dirty="0" smtClean="0"/>
              <a:t>A</a:t>
            </a:r>
            <a:r>
              <a:rPr lang="en-US" sz="2000" b="0" i="1" baseline="-25000" dirty="0" smtClean="0"/>
              <a:t>n</a:t>
            </a:r>
            <a:r>
              <a:rPr lang="en-US" sz="2000" b="0" i="1" dirty="0" smtClean="0"/>
              <a:t>   for all </a:t>
            </a:r>
            <a:r>
              <a:rPr lang="en-US" sz="2000" b="0" i="1" dirty="0" err="1" smtClean="0"/>
              <a:t>n</a:t>
            </a:r>
            <a:r>
              <a:rPr lang="en-US" sz="2000" b="0" i="1" dirty="0" smtClean="0"/>
              <a:t> </a:t>
            </a:r>
            <a:r>
              <a:rPr lang="en-US" sz="2000" b="0" dirty="0" smtClean="0"/>
              <a:t>≥ 0</a:t>
            </a:r>
            <a:r>
              <a:rPr lang="en-US" sz="2000" b="0" i="1" dirty="0" smtClean="0"/>
              <a:t>.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In addition, we know A</a:t>
            </a:r>
            <a:r>
              <a:rPr lang="en-US" sz="2000" b="0" baseline="-25000" dirty="0" smtClean="0"/>
              <a:t>0</a:t>
            </a:r>
            <a:r>
              <a:rPr lang="en-US" sz="2000" b="0" i="1" dirty="0" smtClean="0"/>
              <a:t> = </a:t>
            </a:r>
            <a:r>
              <a:rPr lang="en-US" sz="2000" b="0" dirty="0" smtClean="0"/>
              <a:t>1</a:t>
            </a:r>
            <a:r>
              <a:rPr lang="en-US" sz="2000" b="0" i="1" dirty="0" smtClean="0"/>
              <a:t>.</a:t>
            </a:r>
            <a:endParaRPr lang="en-US" sz="2000" b="0" baseline="-25000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4876800" cy="11430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Approach?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400" b="0" i="1" dirty="0" smtClean="0"/>
              <a:t>  PQ: Draw a figure?</a:t>
            </a:r>
            <a:r>
              <a:rPr lang="en-US" sz="2400" b="0" dirty="0" smtClean="0"/>
              <a:t> 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dirty="0" smtClean="0"/>
              <a:t>  </a:t>
            </a: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8" name="TextBox 7"/>
          <p:cNvSpPr txBox="1"/>
          <p:nvPr/>
        </p:nvSpPr>
        <p:spPr>
          <a:xfrm>
            <a:off x="3810000" y="5105400"/>
            <a:ext cx="381000" cy="8679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2400" b="0" i="1" dirty="0" err="1" smtClean="0">
                <a:solidFill>
                  <a:srgbClr val="000099"/>
                </a:solidFill>
                <a:latin typeface="Times New Roman" charset="0"/>
              </a:rPr>
              <a:t>c</a:t>
            </a:r>
            <a:r>
              <a:rPr lang="en-US" sz="2400" b="0" i="1" dirty="0" smtClean="0">
                <a:solidFill>
                  <a:srgbClr val="000099"/>
                </a:solidFill>
                <a:latin typeface="Times New Roman" charset="0"/>
              </a:rPr>
              <a:t>'</a:t>
            </a:r>
          </a:p>
          <a:p>
            <a:pPr eaLnBrk="1" hangingPunct="1">
              <a:spcBef>
                <a:spcPct val="10000"/>
              </a:spcBef>
            </a:pPr>
            <a:endParaRPr lang="en-US" sz="2400" b="0" dirty="0">
              <a:solidFill>
                <a:srgbClr val="000099"/>
              </a:solidFill>
              <a:latin typeface="Times New Roman" charset="0"/>
            </a:endParaRPr>
          </a:p>
        </p:txBody>
      </p:sp>
      <p:grpSp>
        <p:nvGrpSpPr>
          <p:cNvPr id="4" name="Group 48"/>
          <p:cNvGrpSpPr/>
          <p:nvPr/>
        </p:nvGrpSpPr>
        <p:grpSpPr>
          <a:xfrm>
            <a:off x="2209800" y="2057400"/>
            <a:ext cx="5181600" cy="3509665"/>
            <a:chOff x="1752600" y="2057400"/>
            <a:chExt cx="5181600" cy="3509665"/>
          </a:xfrm>
        </p:grpSpPr>
        <p:sp>
          <p:nvSpPr>
            <p:cNvPr id="5" name="TextBox 4"/>
            <p:cNvSpPr txBox="1"/>
            <p:nvPr/>
          </p:nvSpPr>
          <p:spPr>
            <a:xfrm>
              <a:off x="17526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4384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1242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4958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51816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58674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6553200" y="5105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c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13" name="Group 19"/>
            <p:cNvGrpSpPr/>
            <p:nvPr/>
          </p:nvGrpSpPr>
          <p:grpSpPr>
            <a:xfrm>
              <a:off x="1943100" y="4419600"/>
              <a:ext cx="685801" cy="838200"/>
              <a:chOff x="1943100" y="4419600"/>
              <a:chExt cx="685801" cy="838200"/>
            </a:xfrm>
          </p:grpSpPr>
          <p:cxnSp>
            <p:nvCxnSpPr>
              <p:cNvPr id="14" name="Straight Connector 13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19" name="Straight Connector 1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5" name="Group 20"/>
            <p:cNvGrpSpPr/>
            <p:nvPr/>
          </p:nvGrpSpPr>
          <p:grpSpPr>
            <a:xfrm>
              <a:off x="3352799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2" name="Straight Connector 21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3" name="Straight Connector 22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6" name="Group 23"/>
            <p:cNvGrpSpPr/>
            <p:nvPr/>
          </p:nvGrpSpPr>
          <p:grpSpPr>
            <a:xfrm>
              <a:off x="4648199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5" name="Straight Connector 24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6" name="Straight Connector 25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17" name="Group 26"/>
            <p:cNvGrpSpPr/>
            <p:nvPr/>
          </p:nvGrpSpPr>
          <p:grpSpPr>
            <a:xfrm>
              <a:off x="6019800" y="4419600"/>
              <a:ext cx="685801" cy="838200"/>
              <a:chOff x="1943100" y="4419600"/>
              <a:chExt cx="685801" cy="838200"/>
            </a:xfrm>
          </p:grpSpPr>
          <p:cxnSp>
            <p:nvCxnSpPr>
              <p:cNvPr id="28" name="Straight Connector 27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29" name="Straight Connector 2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sp>
          <p:nvSpPr>
            <p:cNvPr id="30" name="TextBox 29"/>
            <p:cNvSpPr txBox="1"/>
            <p:nvPr/>
          </p:nvSpPr>
          <p:spPr>
            <a:xfrm>
              <a:off x="2057400" y="39624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429000" y="3962400"/>
              <a:ext cx="6096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4800600" y="3962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172200" y="39624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err="1" smtClean="0">
                  <a:solidFill>
                    <a:srgbClr val="000099"/>
                  </a:solidFill>
                  <a:latin typeface="Times New Roman" charset="0"/>
                </a:rPr>
                <a:t>b</a:t>
              </a: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18" name="Group 33"/>
            <p:cNvGrpSpPr/>
            <p:nvPr/>
          </p:nvGrpSpPr>
          <p:grpSpPr>
            <a:xfrm>
              <a:off x="2209799" y="3200400"/>
              <a:ext cx="1371601" cy="838200"/>
              <a:chOff x="1943100" y="4419600"/>
              <a:chExt cx="685801" cy="838200"/>
            </a:xfrm>
          </p:grpSpPr>
          <p:cxnSp>
            <p:nvCxnSpPr>
              <p:cNvPr id="35" name="Straight Connector 34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grpSp>
          <p:nvGrpSpPr>
            <p:cNvPr id="20" name="Group 36"/>
            <p:cNvGrpSpPr/>
            <p:nvPr/>
          </p:nvGrpSpPr>
          <p:grpSpPr>
            <a:xfrm>
              <a:off x="4952999" y="3200400"/>
              <a:ext cx="1371601" cy="838200"/>
              <a:chOff x="1943100" y="4419600"/>
              <a:chExt cx="685801" cy="838200"/>
            </a:xfrm>
          </p:grpSpPr>
          <p:cxnSp>
            <p:nvCxnSpPr>
              <p:cNvPr id="38" name="Straight Connector 37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  <p:sp>
          <p:nvSpPr>
            <p:cNvPr id="43" name="TextBox 42"/>
            <p:cNvSpPr txBox="1"/>
            <p:nvPr/>
          </p:nvSpPr>
          <p:spPr>
            <a:xfrm>
              <a:off x="2743200" y="2743200"/>
              <a:ext cx="381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a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5410200" y="2743200"/>
              <a:ext cx="4572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eaLnBrk="1" hangingPunct="1">
                <a:spcBef>
                  <a:spcPct val="10000"/>
                </a:spcBef>
              </a:pPr>
              <a:r>
                <a:rPr lang="en-US" sz="2400" b="0" i="1" dirty="0" smtClean="0">
                  <a:solidFill>
                    <a:srgbClr val="000099"/>
                  </a:solidFill>
                  <a:latin typeface="Times New Roman" charset="0"/>
                </a:rPr>
                <a:t>a'</a:t>
              </a:r>
              <a:endParaRPr lang="en-US" sz="2400" b="0" i="1" dirty="0">
                <a:solidFill>
                  <a:srgbClr val="000099"/>
                </a:solidFill>
                <a:latin typeface="Times New Roman" charset="0"/>
              </a:endParaRPr>
            </a:p>
          </p:txBody>
        </p:sp>
        <p:grpSp>
          <p:nvGrpSpPr>
            <p:cNvPr id="21" name="Group 44"/>
            <p:cNvGrpSpPr/>
            <p:nvPr/>
          </p:nvGrpSpPr>
          <p:grpSpPr>
            <a:xfrm>
              <a:off x="2971800" y="2057400"/>
              <a:ext cx="2514600" cy="838200"/>
              <a:chOff x="1943100" y="4419600"/>
              <a:chExt cx="685801" cy="838200"/>
            </a:xfrm>
          </p:grpSpPr>
          <p:cxnSp>
            <p:nvCxnSpPr>
              <p:cNvPr id="46" name="Straight Connector 45"/>
              <p:cNvCxnSpPr/>
              <p:nvPr/>
            </p:nvCxnSpPr>
            <p:spPr bwMode="auto">
              <a:xfrm rot="5400000" flipH="1" flipV="1">
                <a:off x="1695450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  <p:cxnSp>
            <p:nvCxnSpPr>
              <p:cNvPr id="47" name="Straight Connector 46"/>
              <p:cNvCxnSpPr/>
              <p:nvPr/>
            </p:nvCxnSpPr>
            <p:spPr bwMode="auto">
              <a:xfrm rot="16200000" flipV="1">
                <a:off x="2038351" y="4667250"/>
                <a:ext cx="838200" cy="342900"/>
              </a:xfrm>
              <a:prstGeom prst="line">
                <a:avLst/>
              </a:prstGeom>
              <a:solidFill>
                <a:srgbClr val="CCFFFF"/>
              </a:solidFill>
              <a:ln w="25400" cap="flat" cmpd="sng" algn="ctr">
                <a:solidFill>
                  <a:srgbClr val="0000FF"/>
                </a:solidFill>
                <a:prstDash val="solid"/>
                <a:round/>
                <a:headEnd type="stealth" w="lg" len="lg"/>
                <a:tailEnd type="none" w="med" len="med"/>
              </a:ln>
              <a:effectLst/>
            </p:spPr>
          </p:cxnSp>
        </p:grpSp>
      </p:grpSp>
      <p:sp>
        <p:nvSpPr>
          <p:cNvPr id="48" name="Content Placeholder 2"/>
          <p:cNvSpPr txBox="1">
            <a:spLocks/>
          </p:cNvSpPr>
          <p:nvPr/>
        </p:nvSpPr>
        <p:spPr bwMode="auto">
          <a:xfrm>
            <a:off x="3124200" y="5715000"/>
            <a:ext cx="3276600" cy="6096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7663" indent="-347663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400" i="1" kern="0" dirty="0" smtClean="0">
                <a:solidFill>
                  <a:srgbClr val="FF0000"/>
                </a:solidFill>
                <a:latin typeface="Times New Roman"/>
              </a:rPr>
              <a:t>Where are the subset?</a:t>
            </a:r>
            <a:endParaRPr lang="en-US" sz="2000" b="0" i="1" kern="0" dirty="0" smtClean="0">
              <a:solidFill>
                <a:srgbClr val="FF0000"/>
              </a:solidFill>
              <a:latin typeface="Times New Roman"/>
            </a:endParaRPr>
          </a:p>
          <a:p>
            <a:pPr marL="347663" indent="-347663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i="1" kern="0" dirty="0" smtClean="0">
              <a:solidFill>
                <a:srgbClr val="000099"/>
              </a:solidFill>
              <a:latin typeface="Times New Roman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(5)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696200" cy="990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Method?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Look at the unknown.  [Subsets!  They come in different sizes]</a:t>
            </a:r>
            <a:r>
              <a:rPr lang="en-US" sz="2000" b="0" dirty="0" smtClean="0"/>
              <a:t>  </a:t>
            </a:r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sp>
        <p:nvSpPr>
          <p:cNvPr id="40" name="Content Placeholder 2"/>
          <p:cNvSpPr txBox="1">
            <a:spLocks/>
          </p:cNvSpPr>
          <p:nvPr/>
        </p:nvSpPr>
        <p:spPr bwMode="auto">
          <a:xfrm>
            <a:off x="838200" y="2209800"/>
            <a:ext cx="7162800" cy="3124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400" kern="0" dirty="0" smtClean="0">
                <a:solidFill>
                  <a:srgbClr val="000099"/>
                </a:solidFill>
                <a:latin typeface="Times New Roman"/>
              </a:rPr>
              <a:t>IDEA: Let’s count those of the same size!</a:t>
            </a:r>
            <a:endParaRPr lang="en-US" sz="2000" b="0" kern="0" dirty="0" smtClean="0">
              <a:solidFill>
                <a:srgbClr val="000099"/>
              </a:solidFill>
              <a:latin typeface="Times New Roman"/>
            </a:endParaRPr>
          </a:p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0?		1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1? 		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/>
              </a:rPr>
              <a:t>n</a:t>
            </a:r>
            <a:endParaRPr lang="en-US" sz="2000" b="0" i="1" kern="0" dirty="0" smtClean="0">
              <a:solidFill>
                <a:srgbClr val="000099"/>
              </a:solidFill>
              <a:latin typeface="Times New Roman"/>
            </a:endParaRP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How many of size 2?	 	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(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-1)/2 = </a:t>
            </a:r>
            <a:r>
              <a:rPr lang="en-US" sz="2000" b="0" i="1" kern="0" baseline="30000" dirty="0" smtClean="0">
                <a:solidFill>
                  <a:srgbClr val="000099"/>
                </a:solidFill>
                <a:latin typeface="Times New Roman"/>
              </a:rPr>
              <a:t>n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/>
              </a:rPr>
              <a:t>C</a:t>
            </a:r>
            <a:r>
              <a:rPr lang="en-US" sz="2000" b="0" kern="0" baseline="-25000" dirty="0" smtClean="0">
                <a:solidFill>
                  <a:srgbClr val="000099"/>
                </a:solidFill>
                <a:latin typeface="Times New Roman"/>
              </a:rPr>
              <a:t>2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 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. . .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k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?	 	</a:t>
            </a:r>
            <a:r>
              <a:rPr lang="en-US" sz="2000" b="0" i="1" kern="0" baseline="3000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C</a:t>
            </a:r>
            <a:r>
              <a:rPr lang="en-US" sz="2000" b="0" i="1" kern="0" baseline="-25000" dirty="0" err="1" smtClean="0">
                <a:solidFill>
                  <a:srgbClr val="000099"/>
                </a:solidFill>
                <a:latin typeface="Times New Roman" charset="0"/>
              </a:rPr>
              <a:t>k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 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. . .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i="1" kern="0" dirty="0" smtClean="0">
                <a:solidFill>
                  <a:srgbClr val="000099"/>
                </a:solidFill>
                <a:latin typeface="Times New Roman" charset="0"/>
              </a:rPr>
              <a:t>–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1?		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endParaRPr lang="en-US" sz="2000" b="0" i="1" kern="0" dirty="0" smtClean="0">
              <a:solidFill>
                <a:srgbClr val="000099"/>
              </a:solidFill>
              <a:latin typeface="Times New Roman" charset="0"/>
            </a:endParaRP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How many of size </a:t>
            </a:r>
            <a:r>
              <a:rPr lang="en-US" sz="2000" b="0" i="1" kern="0" dirty="0" err="1" smtClean="0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000" b="0" kern="0" dirty="0" smtClean="0">
                <a:solidFill>
                  <a:srgbClr val="000099"/>
                </a:solidFill>
                <a:latin typeface="Times New Roman" charset="0"/>
              </a:rPr>
              <a:t>? 		1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Total # of subsets is 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r>
              <a:rPr lang="en-US" sz="2000" b="0" kern="0" dirty="0" smtClean="0">
                <a:solidFill>
                  <a:srgbClr val="000099"/>
                </a:solidFill>
                <a:latin typeface="Times New Roman"/>
              </a:rPr>
              <a:t>		</a:t>
            </a:r>
          </a:p>
          <a:p>
            <a:pPr marL="347663" indent="-347663" algn="l">
              <a:spcBef>
                <a:spcPts val="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b="0" kern="0" dirty="0" smtClean="0">
              <a:solidFill>
                <a:srgbClr val="FF0000"/>
              </a:solidFill>
              <a:latin typeface="Times New Roman"/>
            </a:endParaRPr>
          </a:p>
          <a:p>
            <a:pPr marL="347663" indent="-347663" algn="l">
              <a:spcBef>
                <a:spcPct val="50000"/>
              </a:spcBef>
              <a:buClr>
                <a:srgbClr val="000099"/>
              </a:buClr>
              <a:buSzPct val="90000"/>
              <a:buFont typeface="Wingdings" charset="2"/>
              <a:buNone/>
              <a:defRPr/>
            </a:pPr>
            <a:endParaRPr lang="en-US" sz="2400" kern="0" dirty="0" smtClean="0">
              <a:solidFill>
                <a:srgbClr val="000099"/>
              </a:solidFill>
              <a:latin typeface="Times New Roman"/>
            </a:endParaRPr>
          </a:p>
        </p:txBody>
      </p:sp>
      <p:graphicFrame>
        <p:nvGraphicFramePr>
          <p:cNvPr id="266242" name="Object 2"/>
          <p:cNvGraphicFramePr>
            <a:graphicFrameLocks noChangeAspect="1"/>
          </p:cNvGraphicFramePr>
          <p:nvPr/>
        </p:nvGraphicFramePr>
        <p:xfrm>
          <a:off x="3192463" y="5351463"/>
          <a:ext cx="998537" cy="649287"/>
        </p:xfrm>
        <a:graphic>
          <a:graphicData uri="http://schemas.openxmlformats.org/presentationml/2006/ole">
            <p:oleObj spid="_x0000_s43010" name="Equation" r:id="rId3" imgW="685800" imgH="444500" progId="Equation.3">
              <p:embed/>
            </p:oleObj>
          </a:graphicData>
        </a:graphic>
      </p:graphicFrame>
      <p:graphicFrame>
        <p:nvGraphicFramePr>
          <p:cNvPr id="266243" name="Object 3"/>
          <p:cNvGraphicFramePr>
            <a:graphicFrameLocks noChangeAspect="1"/>
          </p:cNvGraphicFramePr>
          <p:nvPr/>
        </p:nvGraphicFramePr>
        <p:xfrm>
          <a:off x="6218238" y="5446712"/>
          <a:ext cx="2163762" cy="649288"/>
        </p:xfrm>
        <a:graphic>
          <a:graphicData uri="http://schemas.openxmlformats.org/presentationml/2006/ole">
            <p:oleObj spid="_x0000_s43011" name="Equation" r:id="rId4" imgW="1485900" imgH="4445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PS: (Power-Set Example) </a:t>
            </a:r>
            <a:r>
              <a:rPr lang="en-US" dirty="0" smtClean="0"/>
              <a:t>(6)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95400"/>
            <a:ext cx="7796212" cy="4927600"/>
          </a:xfrm>
        </p:spPr>
        <p:txBody>
          <a:bodyPr/>
          <a:lstStyle/>
          <a:p>
            <a:pPr>
              <a:buNone/>
            </a:pPr>
            <a:r>
              <a:rPr lang="en-US" sz="2400" i="1" dirty="0" smtClean="0"/>
              <a:t>Yet another method?</a:t>
            </a: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PQ: How can the subsets be represented?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>
                <a:solidFill>
                  <a:srgbClr val="FF0000"/>
                </a:solidFill>
              </a:rPr>
              <a:t>  </a:t>
            </a:r>
            <a:r>
              <a:rPr lang="en-US" sz="2000" b="0" i="1" dirty="0" smtClean="0"/>
              <a:t>Let the vector </a:t>
            </a:r>
            <a:r>
              <a:rPr lang="en-US" sz="2000" b="0" dirty="0" smtClean="0"/>
              <a:t>(</a:t>
            </a:r>
            <a:r>
              <a:rPr lang="en-US" sz="2000" b="0" i="1" dirty="0" smtClean="0"/>
              <a:t>b</a:t>
            </a:r>
            <a:r>
              <a:rPr lang="en-US" sz="2000" b="0" baseline="-25000" dirty="0" smtClean="0"/>
              <a:t>1</a:t>
            </a:r>
            <a:r>
              <a:rPr lang="en-US" sz="2000" b="0" dirty="0" smtClean="0"/>
              <a:t>, </a:t>
            </a:r>
            <a:r>
              <a:rPr lang="en-US" sz="2000" b="0" i="1" dirty="0" smtClean="0"/>
              <a:t>b</a:t>
            </a:r>
            <a:r>
              <a:rPr lang="en-US" sz="2000" b="0" baseline="-25000" dirty="0" smtClean="0"/>
              <a:t>2</a:t>
            </a:r>
            <a:r>
              <a:rPr lang="en-US" sz="2000" b="0" dirty="0" smtClean="0"/>
              <a:t>, …, </a:t>
            </a:r>
            <a:r>
              <a:rPr lang="en-US" sz="2000" b="0" i="1" dirty="0" err="1" smtClean="0"/>
              <a:t>b</a:t>
            </a:r>
            <a:r>
              <a:rPr lang="en-US" sz="2000" b="0" i="1" baseline="-25000" dirty="0" err="1" smtClean="0"/>
              <a:t>n</a:t>
            </a:r>
            <a:r>
              <a:rPr lang="en-US" sz="2000" b="0" dirty="0" smtClean="0"/>
              <a:t>)</a:t>
            </a:r>
            <a:r>
              <a:rPr lang="en-US" sz="2000" b="0" i="1" dirty="0" smtClean="0"/>
              <a:t> represent the subset T </a:t>
            </a:r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 where </a:t>
            </a:r>
            <a:r>
              <a:rPr lang="en-US" sz="2000" b="0" i="1" dirty="0" err="1" smtClean="0"/>
              <a:t>b</a:t>
            </a:r>
            <a:r>
              <a:rPr lang="en-US" sz="2000" b="0" i="1" baseline="-25000" dirty="0" err="1" smtClean="0"/>
              <a:t>k</a:t>
            </a:r>
            <a:r>
              <a:rPr lang="en-US" sz="2000" b="0" i="1" dirty="0" smtClean="0"/>
              <a:t>=</a:t>
            </a:r>
            <a:r>
              <a:rPr lang="en-US" sz="2000" b="0" dirty="0" smtClean="0"/>
              <a:t>1</a:t>
            </a:r>
            <a:r>
              <a:rPr lang="en-US" sz="2000" b="0" i="1" dirty="0" smtClean="0"/>
              <a:t>, if the element </a:t>
            </a:r>
            <a:r>
              <a:rPr lang="en-US" sz="2000" b="0" i="1" dirty="0" err="1" smtClean="0"/>
              <a:t>x</a:t>
            </a:r>
            <a:r>
              <a:rPr lang="en-US" sz="2000" b="0" i="1" baseline="-25000" dirty="0" err="1" smtClean="0"/>
              <a:t>k</a:t>
            </a:r>
            <a:r>
              <a:rPr lang="en-US" sz="2000" b="0" i="1" dirty="0" smtClean="0"/>
              <a:t> is in the set T, and </a:t>
            </a:r>
            <a:r>
              <a:rPr lang="en-US" sz="2000" b="0" dirty="0" smtClean="0"/>
              <a:t>0</a:t>
            </a:r>
            <a:r>
              <a:rPr lang="en-US" sz="2000" b="0" i="1" dirty="0" smtClean="0"/>
              <a:t> otherwise.</a:t>
            </a: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b="0" i="1" dirty="0" smtClean="0"/>
              <a:t> </a:t>
            </a:r>
            <a:r>
              <a:rPr lang="en-US" sz="2000" b="0" dirty="0" smtClean="0"/>
              <a:t>			  </a:t>
            </a:r>
            <a:endParaRPr lang="en-US" sz="2000" b="0" dirty="0" smtClean="0">
              <a:solidFill>
                <a:srgbClr val="FF0000"/>
              </a:solidFill>
            </a:endParaRPr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endParaRPr lang="en-US" sz="2000" b="0" i="1" dirty="0" smtClean="0"/>
          </a:p>
          <a:p>
            <a:pPr>
              <a:spcBef>
                <a:spcPts val="0"/>
              </a:spcBef>
              <a:buNone/>
            </a:pPr>
            <a:r>
              <a:rPr lang="en-US" sz="2000" i="1" dirty="0" smtClean="0"/>
              <a:t>PQ: </a:t>
            </a:r>
            <a:r>
              <a:rPr lang="en-US" sz="2000" b="0" i="1" dirty="0" smtClean="0"/>
              <a:t>How many such bit-strings are there?</a:t>
            </a:r>
            <a:endParaRPr lang="en-US" sz="1800" b="0" i="1" dirty="0" smtClean="0"/>
          </a:p>
          <a:p>
            <a:pPr>
              <a:spcBef>
                <a:spcPts val="0"/>
              </a:spcBef>
              <a:buNone/>
            </a:pPr>
            <a:endParaRPr lang="en-US" sz="2400" b="0" i="1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sz="2400" i="1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219200" y="2819400"/>
          <a:ext cx="5141595" cy="267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38400"/>
                <a:gridCol w="2703195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</a:t>
                      </a:r>
                      <a:r>
                        <a:rPr lang="en-US" i="1" dirty="0" smtClean="0">
                          <a:solidFill>
                            <a:srgbClr val="000000"/>
                          </a:solidFill>
                        </a:rPr>
                        <a:t>Subset</a:t>
                      </a:r>
                      <a:endParaRPr lang="en-US" i="1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rgbClr val="000000"/>
                          </a:solidFill>
                        </a:rPr>
                        <a:t>   Bit-Representation</a:t>
                      </a:r>
                      <a:endParaRPr lang="en-US" dirty="0">
                        <a:solidFill>
                          <a:srgbClr val="000000"/>
                        </a:solidFill>
                      </a:endParaRPr>
                    </a:p>
                  </a:txBody>
                  <a:tcPr/>
                </a:tc>
              </a:tr>
              <a:tr h="45212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ϕ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(0,0,…,0,0)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(1,0,…,0,0)</a:t>
                      </a:r>
                      <a:endParaRPr lang="en-US" dirty="0"/>
                    </a:p>
                  </a:txBody>
                  <a:tcPr/>
                </a:tc>
              </a:tr>
              <a:tr h="30988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 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(0,1,…,0,0)</a:t>
                      </a:r>
                      <a:endParaRPr 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(1,1,…,0,0)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  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{x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1, 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baseline="-25000" dirty="0" smtClean="0">
                          <a:latin typeface="Lucida Grande"/>
                          <a:ea typeface="Lucida Grande"/>
                          <a:cs typeface="Lucida Grande"/>
                        </a:rPr>
                        <a:t>2,</a:t>
                      </a:r>
                      <a:r>
                        <a:rPr lang="en-US" baseline="0" dirty="0" smtClean="0">
                          <a:latin typeface="Lucida Grande"/>
                          <a:ea typeface="Lucida Grande"/>
                          <a:cs typeface="Lucida Grande"/>
                        </a:rPr>
                        <a:t> ..., </a:t>
                      </a:r>
                      <a:r>
                        <a:rPr lang="en-US" dirty="0" err="1" smtClean="0">
                          <a:latin typeface="Lucida Grande"/>
                          <a:ea typeface="Lucida Grande"/>
                          <a:cs typeface="Lucida Grande"/>
                        </a:rPr>
                        <a:t>x</a:t>
                      </a:r>
                      <a:r>
                        <a:rPr lang="en-US" i="1" baseline="-25000" dirty="0" err="1" smtClean="0">
                          <a:latin typeface="Lucida Grande"/>
                          <a:ea typeface="Lucida Grande"/>
                          <a:cs typeface="Lucida Grande"/>
                        </a:rPr>
                        <a:t>n</a:t>
                      </a:r>
                      <a:r>
                        <a:rPr lang="en-US" dirty="0" smtClean="0">
                          <a:latin typeface="Lucida Grande"/>
                          <a:ea typeface="Lucida Grande"/>
                          <a:cs typeface="Lucida Grande"/>
                        </a:rPr>
                        <a:t>}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(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1,1,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…</a:t>
                      </a:r>
                      <a:r>
                        <a:rPr kumimoji="0" lang="en-US" sz="18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uLnTx/>
                          <a:uFillTx/>
                          <a:latin typeface="Lucida Grande"/>
                          <a:ea typeface="Lucida Grande"/>
                          <a:cs typeface="Lucida Grande"/>
                        </a:rPr>
                        <a:t>,1,1)</a:t>
                      </a:r>
                      <a:endParaRPr kumimoji="0" lang="en-US" sz="1800" b="0" i="0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are given a bit-array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 ...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0]),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each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is 0 or 1.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 algorithm for incrementing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by 1. </a:t>
            </a: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you are given a set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can we use the bit-vector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 </a:t>
            </a:r>
            <a:endParaRPr lang="en-US" sz="2400" b="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P3: Using P1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and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P2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above, or otherwise, give a simple algorithm to generate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and print all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subsets of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P4: What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is the running time of your algorithm?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[Note: Recall that there are 2</a:t>
            </a:r>
            <a:r>
              <a:rPr lang="en-US" sz="2400" b="0" i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subsets altogether. (A proof is provided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byP1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P2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above.)] </a:t>
            </a:r>
            <a:endParaRPr lang="en-US" sz="2400" b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3893565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P3 and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Outline of algorithm for P3:</a:t>
            </a:r>
          </a:p>
          <a:p>
            <a:pPr lvl="1">
              <a:buNone/>
            </a:pPr>
            <a:r>
              <a:rPr lang="en-US" dirty="0" smtClean="0"/>
              <a:t>Represent subsets using bit vector </a:t>
            </a:r>
            <a:r>
              <a:rPr lang="en-US" i="1" dirty="0" smtClean="0"/>
              <a:t>A</a:t>
            </a:r>
          </a:p>
          <a:p>
            <a:pPr lvl="1">
              <a:buNone/>
            </a:pPr>
            <a:r>
              <a:rPr lang="en-US" sz="2400" b="0" dirty="0" smtClean="0"/>
              <a:t>1. Start with </a:t>
            </a:r>
            <a:r>
              <a:rPr lang="en-US" sz="2400" i="1" dirty="0" smtClean="0"/>
              <a:t>A</a:t>
            </a:r>
            <a:r>
              <a:rPr lang="en-US" sz="2400" b="0" dirty="0" smtClean="0"/>
              <a:t> = (0, 0, . . . , 0, 0)</a:t>
            </a:r>
          </a:p>
          <a:p>
            <a:pPr lvl="1">
              <a:buNone/>
            </a:pPr>
            <a:r>
              <a:rPr lang="en-US" sz="2400" b="0" dirty="0" smtClean="0"/>
              <a:t>2. </a:t>
            </a:r>
            <a:r>
              <a:rPr lang="en-US" sz="2400" dirty="0" smtClean="0"/>
              <a:t>Repeat these steps</a:t>
            </a:r>
            <a:r>
              <a:rPr lang="en-US" sz="2400" b="0" dirty="0" smtClean="0"/>
              <a:t> </a:t>
            </a:r>
          </a:p>
          <a:p>
            <a:pPr lvl="1">
              <a:buNone/>
            </a:pPr>
            <a:r>
              <a:rPr lang="en-US" sz="2400" b="0" dirty="0" smtClean="0"/>
              <a:t>3.    Increment the bit vector </a:t>
            </a:r>
            <a:r>
              <a:rPr lang="en-US" sz="2400" i="1" dirty="0" smtClean="0"/>
              <a:t>A</a:t>
            </a:r>
            <a:r>
              <a:rPr lang="en-US" sz="2400" b="0" dirty="0" smtClean="0"/>
              <a:t> (use algorithm from P1)</a:t>
            </a:r>
          </a:p>
          <a:p>
            <a:pPr marL="919163" lvl="1" indent="-457200">
              <a:buAutoNum type="arabicPeriod" startAt="4"/>
            </a:pPr>
            <a:r>
              <a:rPr lang="en-US" sz="2400" b="0" dirty="0" smtClean="0"/>
              <a:t> Print out the subset </a:t>
            </a:r>
            <a:r>
              <a:rPr lang="en-US" sz="2400" b="0" dirty="0" smtClean="0"/>
              <a:t>corresponding</a:t>
            </a:r>
            <a:r>
              <a:rPr lang="en-US" sz="2400" b="0" dirty="0" smtClean="0"/>
              <a:t> to </a:t>
            </a:r>
            <a:r>
              <a:rPr lang="en-US" sz="2400" i="1" dirty="0" smtClean="0"/>
              <a:t>A</a:t>
            </a:r>
          </a:p>
          <a:p>
            <a:pPr marL="919163" lvl="1" indent="-457200">
              <a:buNone/>
            </a:pPr>
            <a:r>
              <a:rPr lang="en-US" sz="2400" b="0" dirty="0" smtClean="0"/>
              <a:t>5. </a:t>
            </a:r>
            <a:r>
              <a:rPr lang="en-US" sz="2400" dirty="0" smtClean="0"/>
              <a:t>until</a:t>
            </a:r>
            <a:r>
              <a:rPr lang="en-US" sz="2400" b="0" dirty="0" smtClean="0"/>
              <a:t>  </a:t>
            </a:r>
            <a:r>
              <a:rPr lang="en-US" sz="2400" i="1" dirty="0" smtClean="0"/>
              <a:t>A</a:t>
            </a:r>
            <a:r>
              <a:rPr lang="en-US" sz="2400" b="0" dirty="0" smtClean="0"/>
              <a:t> = (1, 1, . . . , 1, 1)</a:t>
            </a:r>
          </a:p>
          <a:p>
            <a:pPr marL="468313" indent="-457200">
              <a:buNone/>
            </a:pPr>
            <a:r>
              <a:rPr lang="en-US" dirty="0" smtClean="0"/>
              <a:t>Analysis (P4):</a:t>
            </a:r>
          </a:p>
          <a:p>
            <a:pPr marL="919163" lvl="1" indent="-457200">
              <a:buNone/>
            </a:pPr>
            <a:r>
              <a:rPr lang="en-US" b="0" dirty="0" smtClean="0"/>
              <a:t>Steps 3,4 done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time;  (there are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subsets!)  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 to P3 and P4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68313" indent="-457200">
              <a:buNone/>
            </a:pPr>
            <a:r>
              <a:rPr lang="en-US" dirty="0" smtClean="0"/>
              <a:t>Analysis (P4):</a:t>
            </a:r>
          </a:p>
          <a:p>
            <a:pPr marL="919163" lvl="1" indent="-457200">
              <a:buNone/>
            </a:pPr>
            <a:r>
              <a:rPr lang="en-US" sz="2400" b="0" dirty="0" smtClean="0"/>
              <a:t>Steps 3,4 done 2</a:t>
            </a:r>
            <a:r>
              <a:rPr lang="en-US" sz="2400" b="0" i="1" baseline="30000" dirty="0" smtClean="0"/>
              <a:t>n</a:t>
            </a:r>
            <a:r>
              <a:rPr lang="en-US" sz="2400" b="0" dirty="0" smtClean="0"/>
              <a:t> time;  (there are 2</a:t>
            </a:r>
            <a:r>
              <a:rPr lang="en-US" sz="2400" b="0" i="1" baseline="30000" dirty="0" smtClean="0"/>
              <a:t>n</a:t>
            </a:r>
            <a:r>
              <a:rPr lang="en-US" sz="2400" b="0" dirty="0" smtClean="0"/>
              <a:t> subsets!) </a:t>
            </a:r>
            <a:r>
              <a:rPr lang="en-US" sz="2400" b="0" dirty="0" smtClean="0"/>
              <a:t> </a:t>
            </a:r>
          </a:p>
          <a:p>
            <a:pPr marL="919163" lvl="1" indent="-457200">
              <a:buNone/>
            </a:pPr>
            <a:r>
              <a:rPr lang="en-US" sz="2400" b="0" dirty="0" smtClean="0"/>
              <a:t>   Step 3 takes time at most </a:t>
            </a:r>
            <a:r>
              <a:rPr lang="en-US" sz="2400" b="0" dirty="0" err="1" smtClean="0"/>
              <a:t>O(</a:t>
            </a:r>
            <a:r>
              <a:rPr lang="en-US" sz="2400" b="0" i="1" dirty="0" err="1" smtClean="0"/>
              <a:t>n</a:t>
            </a:r>
            <a:r>
              <a:rPr lang="en-US" sz="2400" b="0" dirty="0" smtClean="0"/>
              <a:t>)</a:t>
            </a:r>
          </a:p>
          <a:p>
            <a:pPr marL="919163" lvl="1" indent="-457200">
              <a:buNone/>
            </a:pPr>
            <a:r>
              <a:rPr lang="en-US" sz="2400" b="0" dirty="0" smtClean="0"/>
              <a:t>   Step 4 takes time at most </a:t>
            </a:r>
            <a:r>
              <a:rPr lang="en-US" sz="2400" b="0" dirty="0" err="1" smtClean="0"/>
              <a:t>O(</a:t>
            </a:r>
            <a:r>
              <a:rPr lang="en-US" sz="2400" b="0" i="1" dirty="0" err="1" smtClean="0"/>
              <a:t>n</a:t>
            </a:r>
            <a:r>
              <a:rPr lang="en-US" sz="2400" b="0" dirty="0" smtClean="0"/>
              <a:t>)</a:t>
            </a:r>
          </a:p>
          <a:p>
            <a:pPr marL="919163" lvl="1" indent="-457200">
              <a:buNone/>
            </a:pPr>
            <a:r>
              <a:rPr lang="en-US" dirty="0" smtClean="0"/>
              <a:t>Total time:</a:t>
            </a:r>
            <a:r>
              <a:rPr lang="en-US" b="0" dirty="0" smtClean="0"/>
              <a:t>  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* </a:t>
            </a:r>
            <a:r>
              <a:rPr lang="en-US" b="0" dirty="0" err="1" smtClean="0"/>
              <a:t>O(</a:t>
            </a:r>
            <a:r>
              <a:rPr lang="en-US" b="0" i="1" dirty="0" err="1" smtClean="0"/>
              <a:t>n</a:t>
            </a:r>
            <a:r>
              <a:rPr lang="en-US" b="0" dirty="0" smtClean="0"/>
              <a:t>) = </a:t>
            </a:r>
            <a:r>
              <a:rPr lang="en-US" b="0" dirty="0" err="1" smtClean="0"/>
              <a:t>O(</a:t>
            </a:r>
            <a:r>
              <a:rPr lang="en-US" b="0" i="1" dirty="0" err="1" smtClean="0"/>
              <a:t>n</a:t>
            </a:r>
            <a:r>
              <a:rPr lang="en-US" b="0" i="1" dirty="0" smtClean="0"/>
              <a:t>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)</a:t>
            </a:r>
          </a:p>
          <a:p>
            <a:pPr marL="919163" lvl="1" indent="-457200">
              <a:buNone/>
            </a:pPr>
            <a:r>
              <a:rPr lang="en-US" b="0" dirty="0" smtClean="0"/>
              <a:t>This is an </a:t>
            </a:r>
            <a:r>
              <a:rPr lang="en-US" i="1" dirty="0" smtClean="0"/>
              <a:t>exponential time</a:t>
            </a:r>
            <a:r>
              <a:rPr lang="en-US" b="0" dirty="0" smtClean="0"/>
              <a:t> algorithm!</a:t>
            </a:r>
          </a:p>
          <a:p>
            <a:pPr marL="468313" indent="-457200">
              <a:buNone/>
            </a:pPr>
            <a:r>
              <a:rPr lang="en-US" dirty="0" smtClean="0"/>
              <a:t>Lower Bound: </a:t>
            </a:r>
          </a:p>
          <a:p>
            <a:pPr marL="919163" lvl="1" indent="-457200">
              <a:buNone/>
            </a:pPr>
            <a:r>
              <a:rPr lang="en-US" b="0" dirty="0" smtClean="0"/>
              <a:t>Since there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</a:t>
            </a:r>
            <a:r>
              <a:rPr lang="en-US" b="0" dirty="0" smtClean="0"/>
              <a:t>subsets; </a:t>
            </a:r>
          </a:p>
          <a:p>
            <a:pPr marL="919163" lvl="1" indent="-457200">
              <a:buNone/>
            </a:pPr>
            <a:r>
              <a:rPr lang="en-US" b="0" dirty="0" smtClean="0"/>
              <a:t>Just printing them will take at least </a:t>
            </a:r>
            <a:r>
              <a:rPr lang="en-US" b="0" dirty="0" smtClean="0"/>
              <a:t>2</a:t>
            </a:r>
            <a:r>
              <a:rPr lang="en-US" b="0" i="1" baseline="30000" dirty="0" smtClean="0"/>
              <a:t>n</a:t>
            </a:r>
            <a:r>
              <a:rPr lang="en-US" b="0" dirty="0" smtClean="0"/>
              <a:t> time! </a:t>
            </a:r>
            <a:endParaRPr lang="en-US" b="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are given a bit-array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 ...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0]),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each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is 0 or 1.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 algorithm for incrementing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by 1. </a:t>
            </a: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P2: Suppose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you are given a set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{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baseline="-25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, ...,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i="1" baseline="-25000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} of </a:t>
            </a:r>
            <a:r>
              <a:rPr lang="en-US" sz="2400" b="0" i="1" dirty="0" err="1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objects, and a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of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.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How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can we use the bit-vector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to represent the subset </a:t>
            </a:r>
            <a:r>
              <a:rPr lang="en-US" sz="2400" b="0" i="1" dirty="0" smtClean="0">
                <a:solidFill>
                  <a:srgbClr val="FF0000"/>
                </a:solidFill>
                <a:latin typeface="Times New Roman"/>
                <a:cs typeface="Times New Roman"/>
              </a:rPr>
              <a:t>X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? </a:t>
            </a:r>
            <a:endParaRPr lang="en-US" sz="2400" b="0" dirty="0" smtClean="0">
              <a:solidFill>
                <a:srgbClr val="FF000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P3: Using P1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and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P2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above, or otherwise, give a simple algorithm to generate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and print all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subsets of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S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 </a:t>
            </a:r>
          </a:p>
          <a:p>
            <a:pPr>
              <a:buNone/>
            </a:pP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P4: What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is the running time of your algorithm? </a:t>
            </a:r>
            <a:b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[Note: Recall that there are 2</a:t>
            </a:r>
            <a:r>
              <a:rPr lang="en-US" sz="2400" b="0" i="1" baseline="30000" dirty="0" smtClean="0">
                <a:solidFill>
                  <a:srgbClr val="FF000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subsets altogether. (A proof is provided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byP1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and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 P2 </a:t>
            </a:r>
            <a:r>
              <a:rPr lang="en-US" sz="2400" b="0" dirty="0" smtClean="0">
                <a:solidFill>
                  <a:srgbClr val="FF0000"/>
                </a:solidFill>
                <a:latin typeface="Times New Roman"/>
                <a:cs typeface="Times New Roman"/>
              </a:rPr>
              <a:t>above.)] </a:t>
            </a:r>
            <a:endParaRPr lang="en-US" sz="2400" b="0" dirty="0"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6" name="AutoShape 9"/>
          <p:cNvSpPr>
            <a:spLocks noChangeArrowheads="1"/>
          </p:cNvSpPr>
          <p:nvPr/>
        </p:nvSpPr>
        <p:spPr bwMode="auto">
          <a:xfrm>
            <a:off x="67732" y="1252017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9332" name="AutoShape 4"/>
          <p:cNvSpPr>
            <a:spLocks noChangeArrowheads="1"/>
          </p:cNvSpPr>
          <p:nvPr/>
        </p:nvSpPr>
        <p:spPr bwMode="auto">
          <a:xfrm>
            <a:off x="1456400" y="1793151"/>
            <a:ext cx="6264275" cy="2011363"/>
          </a:xfrm>
          <a:prstGeom prst="cloudCallout">
            <a:avLst>
              <a:gd name="adj1" fmla="val -46093"/>
              <a:gd name="adj2" fmla="val 89332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3600" b="0" dirty="0" smtClean="0">
                <a:solidFill>
                  <a:srgbClr val="006600"/>
                </a:solidFill>
                <a:latin typeface="Forte" charset="0"/>
              </a:rPr>
              <a:t>One</a:t>
            </a:r>
            <a:r>
              <a:rPr lang="en-US" sz="3600" b="0" dirty="0" smtClean="0">
                <a:solidFill>
                  <a:srgbClr val="006600"/>
                </a:solidFill>
                <a:latin typeface="Forte" charset="0"/>
              </a:rPr>
              <a:t> Final Question ?</a:t>
            </a:r>
            <a:endParaRPr lang="en-US" sz="2400" dirty="0">
              <a:solidFill>
                <a:srgbClr val="00660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7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9332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Exponential Time Problems…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88334" cy="4876800"/>
          </a:xfrm>
        </p:spPr>
        <p:txBody>
          <a:bodyPr/>
          <a:lstStyle/>
          <a:p>
            <a:r>
              <a:rPr lang="en-US" b="0" dirty="0" smtClean="0">
                <a:latin typeface="Times New Roman"/>
                <a:cs typeface="Times New Roman"/>
              </a:rPr>
              <a:t>Intel designs CPU chips for most of </a:t>
            </a:r>
            <a:r>
              <a:rPr lang="en-US" b="0" dirty="0" err="1" smtClean="0">
                <a:latin typeface="Times New Roman"/>
                <a:cs typeface="Times New Roman"/>
              </a:rPr>
              <a:t>todays</a:t>
            </a:r>
            <a:r>
              <a:rPr lang="en-US" b="0" dirty="0" smtClean="0">
                <a:latin typeface="Times New Roman"/>
                <a:cs typeface="Times New Roman"/>
              </a:rPr>
              <a:t>’ computers (IBM-</a:t>
            </a:r>
            <a:r>
              <a:rPr lang="en-US" b="0" dirty="0" smtClean="0">
                <a:latin typeface="Times New Roman"/>
                <a:cs typeface="Times New Roman"/>
              </a:rPr>
              <a:t>compatible, </a:t>
            </a:r>
            <a:r>
              <a:rPr lang="en-US" b="0" dirty="0" smtClean="0">
                <a:latin typeface="Times New Roman"/>
                <a:cs typeface="Times New Roman"/>
              </a:rPr>
              <a:t>Macs, </a:t>
            </a:r>
            <a:r>
              <a:rPr lang="en-US" b="0" dirty="0" smtClean="0">
                <a:latin typeface="Times New Roman"/>
                <a:cs typeface="Times New Roman"/>
              </a:rPr>
              <a:t>Linux, </a:t>
            </a:r>
            <a:r>
              <a:rPr lang="en-US" b="0" dirty="0" smtClean="0">
                <a:latin typeface="Times New Roman"/>
                <a:cs typeface="Times New Roman"/>
              </a:rPr>
              <a:t>etc)</a:t>
            </a:r>
          </a:p>
          <a:p>
            <a:r>
              <a:rPr lang="en-US" b="0" dirty="0" smtClean="0">
                <a:latin typeface="Times New Roman"/>
                <a:cs typeface="Times New Roman"/>
              </a:rPr>
              <a:t>If Intel wants to thoroughly verify their multiplication circuit is correct (i.e. produces the correct product for all input combinations), what does it need to do</a:t>
            </a:r>
            <a:r>
              <a:rPr lang="en-US" b="0" dirty="0" smtClean="0">
                <a:latin typeface="Times New Roman"/>
                <a:cs typeface="Times New Roman"/>
              </a:rPr>
              <a:t>? </a:t>
            </a:r>
          </a:p>
          <a:p>
            <a:r>
              <a:rPr lang="en-US" b="0" dirty="0" smtClean="0">
                <a:latin typeface="Times New Roman"/>
                <a:cs typeface="Times New Roman"/>
              </a:rPr>
              <a:t>Check that for every a, </a:t>
            </a:r>
            <a:r>
              <a:rPr lang="en-US" b="0" dirty="0" err="1" smtClean="0">
                <a:latin typeface="Times New Roman"/>
                <a:cs typeface="Times New Roman"/>
              </a:rPr>
              <a:t>b</a:t>
            </a:r>
            <a:r>
              <a:rPr lang="en-US" b="0" dirty="0" smtClean="0">
                <a:latin typeface="Times New Roman"/>
                <a:cs typeface="Times New Roman"/>
              </a:rPr>
              <a:t> compute and verify the product (a * </a:t>
            </a:r>
            <a:r>
              <a:rPr lang="en-US" b="0" dirty="0" err="1" smtClean="0">
                <a:latin typeface="Times New Roman"/>
                <a:cs typeface="Times New Roman"/>
              </a:rPr>
              <a:t>b</a:t>
            </a:r>
            <a:r>
              <a:rPr lang="en-US" b="0" dirty="0" smtClean="0">
                <a:latin typeface="Times New Roman"/>
                <a:cs typeface="Times New Roman"/>
              </a:rPr>
              <a:t>)</a:t>
            </a:r>
            <a:endParaRPr lang="en-US" b="0" dirty="0" smtClean="0">
              <a:latin typeface="Times New Roman"/>
              <a:cs typeface="Times New Roman"/>
            </a:endParaRPr>
          </a:p>
          <a:p>
            <a:r>
              <a:rPr lang="en-US" b="0" dirty="0" smtClean="0">
                <a:latin typeface="Times New Roman"/>
                <a:cs typeface="Times New Roman"/>
              </a:rPr>
              <a:t>Do you think that Intel has actually done that for their 32-bit and 64-bit processors?</a:t>
            </a:r>
          </a:p>
          <a:p>
            <a:pPr>
              <a:buNone/>
            </a:pPr>
            <a:endParaRPr lang="en-US" b="0" dirty="0" smtClean="0">
              <a:latin typeface="Times New Roman"/>
              <a:cs typeface="Times New Roman"/>
            </a:endParaRPr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67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03263" y="1935163"/>
            <a:ext cx="7796212" cy="1219200"/>
          </a:xfrm>
          <a:noFill/>
        </p:spPr>
        <p:txBody>
          <a:bodyPr anchor="ctr"/>
          <a:lstStyle/>
          <a:p>
            <a:pPr algn="ctr">
              <a:lnSpc>
                <a:spcPct val="80000"/>
              </a:lnSpc>
              <a:buFont typeface="Wingdings" charset="2"/>
              <a:buNone/>
            </a:pPr>
            <a:r>
              <a:rPr lang="en-US" sz="5400" b="0">
                <a:solidFill>
                  <a:schemeClr val="tx1"/>
                </a:solidFill>
                <a:latin typeface="Forte" charset="0"/>
              </a:rPr>
              <a:t>Thank</a:t>
            </a:r>
            <a:r>
              <a:rPr lang="en-US" sz="5400" b="0">
                <a:solidFill>
                  <a:schemeClr val="tx2"/>
                </a:solidFill>
                <a:latin typeface="Forte" charset="0"/>
              </a:rPr>
              <a:t> </a:t>
            </a:r>
            <a:r>
              <a:rPr lang="en-US" sz="5400" b="0">
                <a:solidFill>
                  <a:schemeClr val="accent2"/>
                </a:solidFill>
                <a:latin typeface="Forte" charset="0"/>
              </a:rPr>
              <a:t>you!</a:t>
            </a:r>
          </a:p>
        </p:txBody>
      </p:sp>
      <p:pic>
        <p:nvPicPr>
          <p:cNvPr id="116740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 err="1" smtClean="0"/>
              <a:t>n</a:t>
            </a:r>
            <a:r>
              <a:rPr lang="en-US" dirty="0" smtClean="0"/>
              <a:t>-</a:t>
            </a:r>
            <a:r>
              <a:rPr lang="en-US" dirty="0"/>
              <a:t>bit Binary Counter</a:t>
            </a:r>
          </a:p>
        </p:txBody>
      </p:sp>
      <p:graphicFrame>
        <p:nvGraphicFramePr>
          <p:cNvPr id="522673" name="Group 433"/>
          <p:cNvGraphicFramePr>
            <a:graphicFrameLocks noGrp="1"/>
          </p:cNvGraphicFramePr>
          <p:nvPr/>
        </p:nvGraphicFramePr>
        <p:xfrm>
          <a:off x="520700" y="1228197"/>
          <a:ext cx="4425950" cy="5161280"/>
        </p:xfrm>
        <a:graphic>
          <a:graphicData uri="http://schemas.openxmlformats.org/drawingml/2006/table">
            <a:tbl>
              <a:tblPr/>
              <a:tblGrid>
                <a:gridCol w="642938"/>
                <a:gridCol w="595312"/>
                <a:gridCol w="592138"/>
                <a:gridCol w="592137"/>
                <a:gridCol w="592138"/>
                <a:gridCol w="593725"/>
                <a:gridCol w="81756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x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A[4]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A[3]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A[2]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A[1]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A[0]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Cost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0" i="0" u="none" strike="noStrike" cap="none" normalizeH="0" baseline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chemeClr val="hlink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Incrementing a Binary Counter</a:t>
            </a:r>
          </a:p>
        </p:txBody>
      </p:sp>
      <p:sp>
        <p:nvSpPr>
          <p:cNvPr id="506885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703263" y="1295400"/>
            <a:ext cx="7769225" cy="4927600"/>
          </a:xfrm>
        </p:spPr>
        <p:txBody>
          <a:bodyPr/>
          <a:lstStyle/>
          <a:p>
            <a:r>
              <a:rPr lang="en-US" sz="2800" i="1" dirty="0" smtClean="0"/>
              <a:t> </a:t>
            </a:r>
            <a:r>
              <a:rPr lang="en-US" sz="2800" i="1" dirty="0" err="1" smtClean="0"/>
              <a:t>n</a:t>
            </a:r>
            <a:r>
              <a:rPr lang="en-US" sz="2800" dirty="0" smtClean="0"/>
              <a:t>-</a:t>
            </a:r>
            <a:r>
              <a:rPr lang="en-US" sz="2800" dirty="0"/>
              <a:t>bit Binary Counter: </a:t>
            </a:r>
            <a:r>
              <a:rPr lang="en-US" sz="2800" i="1" dirty="0"/>
              <a:t>A</a:t>
            </a:r>
            <a:r>
              <a:rPr lang="en-US" sz="2800" dirty="0"/>
              <a:t>[0.</a:t>
            </a:r>
            <a:r>
              <a:rPr lang="en-US" sz="2800" dirty="0" smtClean="0"/>
              <a:t>.</a:t>
            </a:r>
            <a:r>
              <a:rPr lang="en-US" sz="2800" i="1" dirty="0" smtClean="0"/>
              <a:t>n</a:t>
            </a:r>
            <a:r>
              <a:rPr lang="en-US" sz="2800" i="1" dirty="0" smtClean="0">
                <a:sym typeface="Symbol" charset="2"/>
              </a:rPr>
              <a:t></a:t>
            </a:r>
            <a:r>
              <a:rPr lang="en-US" sz="2800" dirty="0"/>
              <a:t>1</a:t>
            </a:r>
            <a:r>
              <a:rPr lang="en-US" sz="2800" dirty="0" smtClean="0"/>
              <a:t>]</a:t>
            </a:r>
          </a:p>
          <a:p>
            <a:pPr>
              <a:buNone/>
            </a:pPr>
            <a:r>
              <a:rPr lang="en-US" sz="2800" dirty="0" smtClean="0"/>
              <a:t>     </a:t>
            </a:r>
            <a:r>
              <a:rPr lang="en-US" sz="2800" b="0" i="1" dirty="0" err="1" smtClean="0"/>
              <a:t>x</a:t>
            </a:r>
            <a:r>
              <a:rPr lang="en-US" sz="2800" b="0" dirty="0" smtClean="0"/>
              <a:t> =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</a:t>
            </a:r>
            <a:r>
              <a:rPr lang="en-US" sz="2800" b="0" i="1" dirty="0" smtClean="0"/>
              <a:t>n</a:t>
            </a:r>
            <a:r>
              <a:rPr lang="en-US" sz="2800" b="0" dirty="0" smtClean="0"/>
              <a:t>−1]</a:t>
            </a:r>
            <a:r>
              <a:rPr lang="en-US" sz="2800" b="0" dirty="0" smtClean="0"/>
              <a:t>⋅</a:t>
            </a:r>
            <a:r>
              <a:rPr lang="en-US" sz="2800" b="0" dirty="0" smtClean="0"/>
              <a:t>2</a:t>
            </a:r>
            <a:r>
              <a:rPr lang="en-US" sz="2800" b="0" baseline="30000" dirty="0" smtClean="0"/>
              <a:t>(</a:t>
            </a:r>
            <a:r>
              <a:rPr lang="en-US" sz="2800" b="0" i="1" baseline="30000" dirty="0" smtClean="0"/>
              <a:t>n</a:t>
            </a:r>
            <a:r>
              <a:rPr lang="en-US" sz="2800" b="0" baseline="30000" dirty="0" smtClean="0"/>
              <a:t>−1</a:t>
            </a:r>
            <a:r>
              <a:rPr lang="en-US" sz="2800" b="0" baseline="30000" dirty="0" smtClean="0"/>
              <a:t>)</a:t>
            </a:r>
            <a:r>
              <a:rPr lang="en-US" sz="2800" b="0" dirty="0" smtClean="0"/>
              <a:t> + . . . +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[1]⋅2</a:t>
            </a:r>
            <a:r>
              <a:rPr lang="en-US" sz="2800" b="0" baseline="30000" dirty="0" smtClean="0"/>
              <a:t>1</a:t>
            </a:r>
            <a:r>
              <a:rPr lang="en-US" sz="2800" b="0" dirty="0" smtClean="0"/>
              <a:t> + </a:t>
            </a:r>
            <a:r>
              <a:rPr lang="en-US" sz="2800" b="0" i="1" dirty="0" smtClean="0"/>
              <a:t>A</a:t>
            </a:r>
            <a:r>
              <a:rPr lang="en-US" sz="2800" b="0" dirty="0" smtClean="0"/>
              <a:t>[0]⋅2</a:t>
            </a:r>
            <a:r>
              <a:rPr lang="en-US" sz="2800" b="0" baseline="30000" dirty="0" smtClean="0"/>
              <a:t>0</a:t>
            </a:r>
            <a:endParaRPr lang="en-US" sz="2800" b="0" dirty="0"/>
          </a:p>
        </p:txBody>
      </p:sp>
      <p:sp>
        <p:nvSpPr>
          <p:cNvPr id="506884" name="Text Box 4"/>
          <p:cNvSpPr txBox="1">
            <a:spLocks noChangeArrowheads="1"/>
          </p:cNvSpPr>
          <p:nvPr/>
        </p:nvSpPr>
        <p:spPr bwMode="auto">
          <a:xfrm>
            <a:off x="800100" y="3464207"/>
            <a:ext cx="6894513" cy="2459037"/>
          </a:xfrm>
          <a:prstGeom prst="rect">
            <a:avLst/>
          </a:prstGeom>
          <a:solidFill>
            <a:srgbClr val="FFFF99"/>
          </a:solidFill>
          <a:ln w="222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8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I</a:t>
            </a:r>
            <a:r>
              <a:rPr lang="en-US" sz="20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NCREMENT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A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1.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 i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0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2.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   while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i &lt; length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and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= 1</a:t>
            </a:r>
            <a:endParaRPr lang="en-US" sz="2400" b="0">
              <a:solidFill>
                <a:srgbClr val="008380"/>
              </a:solidFill>
              <a:latin typeface="Times New Roman" charset="0"/>
              <a:sym typeface="Symbol" charset="2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3.</a:t>
            </a:r>
            <a:r>
              <a:rPr lang="en-US" sz="2400">
                <a:solidFill>
                  <a:srgbClr val="000099"/>
                </a:solidFill>
                <a:latin typeface="Times New Roman" charset="0"/>
                <a:sym typeface="Symbol" charset="2"/>
              </a:rPr>
              <a:t>        do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  <a:sym typeface="Symbol" charset="2"/>
              </a:rPr>
              <a:t>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0          </a:t>
            </a:r>
            <a:r>
              <a:rPr lang="en-US" sz="2400">
                <a:solidFill>
                  <a:srgbClr val="A81E25"/>
                </a:solidFill>
                <a:latin typeface="Arial Unicode MS" charset="0"/>
                <a:ea typeface="Arial Unicode MS" charset="0"/>
                <a:cs typeface="Arial Unicode MS" charset="0"/>
              </a:rPr>
              <a:t>⊳</a:t>
            </a:r>
            <a:r>
              <a:rPr lang="en-US" sz="240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reset a bit</a:t>
            </a: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4.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         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4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 +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</a:t>
            </a:r>
            <a:endParaRPr lang="en-US" sz="2400">
              <a:solidFill>
                <a:srgbClr val="000099"/>
              </a:solidFill>
              <a:latin typeface="Times New Roman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5.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if  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 &lt; 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length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A87"/>
                </a:solidFill>
                <a:latin typeface="Times New Roman" charset="0"/>
              </a:rPr>
              <a:t>A</a:t>
            </a:r>
            <a:r>
              <a:rPr lang="en-US" sz="2400" b="0">
                <a:solidFill>
                  <a:srgbClr val="008A87"/>
                </a:solidFill>
                <a:latin typeface="Times New Roman" charset="0"/>
              </a:rPr>
              <a:t>]</a:t>
            </a:r>
            <a:endParaRPr lang="en-US" sz="2400" b="0" i="1">
              <a:solidFill>
                <a:srgbClr val="008380"/>
              </a:solidFill>
              <a:latin typeface="Times New Roman" charset="0"/>
            </a:endParaRPr>
          </a:p>
          <a:p>
            <a:pPr algn="l" eaLnBrk="1" hangingPunct="1">
              <a:lnSpc>
                <a:spcPct val="85000"/>
              </a:lnSpc>
              <a:spcBef>
                <a:spcPct val="5000"/>
              </a:spcBef>
              <a:tabLst>
                <a:tab pos="1262063" algn="l"/>
                <a:tab pos="2857500" algn="l"/>
                <a:tab pos="3148013" algn="l"/>
                <a:tab pos="4114800" algn="l"/>
              </a:tabLst>
            </a:pPr>
            <a:r>
              <a:rPr lang="en-US" sz="2400" b="0">
                <a:solidFill>
                  <a:srgbClr val="009999"/>
                </a:solidFill>
                <a:latin typeface="Times New Roman" charset="0"/>
              </a:rPr>
              <a:t>6.</a:t>
            </a:r>
            <a:r>
              <a:rPr lang="en-US" sz="2400" b="0">
                <a:solidFill>
                  <a:srgbClr val="FF0000"/>
                </a:solidFill>
                <a:latin typeface="Times New Roman" charset="0"/>
              </a:rPr>
              <a:t>        </a:t>
            </a:r>
            <a:r>
              <a:rPr lang="en-US" sz="2400">
                <a:solidFill>
                  <a:srgbClr val="000099"/>
                </a:solidFill>
                <a:latin typeface="Times New Roman" charset="0"/>
              </a:rPr>
              <a:t>then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A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[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i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]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</a:t>
            </a:r>
            <a:r>
              <a:rPr lang="en-US" sz="2000" b="0">
                <a:solidFill>
                  <a:srgbClr val="008380"/>
                </a:solidFill>
                <a:latin typeface="Times New Roman" charset="0"/>
                <a:sym typeface="Symbol" charset="2"/>
              </a:rPr>
              <a:t></a:t>
            </a:r>
            <a:r>
              <a:rPr lang="en-US" sz="2000">
                <a:solidFill>
                  <a:srgbClr val="FF0000"/>
                </a:solidFill>
                <a:latin typeface="Times New Roman" charset="0"/>
                <a:sym typeface="Symbol" charset="2"/>
              </a:rPr>
              <a:t> </a:t>
            </a:r>
            <a:r>
              <a:rPr lang="en-US" sz="2400" b="0">
                <a:solidFill>
                  <a:srgbClr val="008380"/>
                </a:solidFill>
                <a:latin typeface="Times New Roman" charset="0"/>
              </a:rPr>
              <a:t>1    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  </a:t>
            </a:r>
            <a:r>
              <a:rPr lang="en-US" sz="2400">
                <a:solidFill>
                  <a:srgbClr val="A81E25"/>
                </a:solidFill>
                <a:latin typeface="Arial Unicode MS" charset="0"/>
                <a:ea typeface="Arial Unicode MS" charset="0"/>
                <a:cs typeface="Arial Unicode MS" charset="0"/>
              </a:rPr>
              <a:t>⊳</a:t>
            </a:r>
            <a:r>
              <a:rPr lang="en-US" sz="2000">
                <a:solidFill>
                  <a:srgbClr val="FF0000"/>
                </a:solidFill>
                <a:latin typeface="Times New Roman" charset="0"/>
              </a:rPr>
              <a:t> </a:t>
            </a:r>
            <a:r>
              <a:rPr lang="en-US" sz="2400" b="0" i="1">
                <a:solidFill>
                  <a:srgbClr val="008380"/>
                </a:solidFill>
                <a:latin typeface="Times New Roman" charset="0"/>
              </a:rPr>
              <a:t>set a bit</a:t>
            </a:r>
          </a:p>
        </p:txBody>
      </p:sp>
      <p:graphicFrame>
        <p:nvGraphicFramePr>
          <p:cNvPr id="506886" name="Object 6"/>
          <p:cNvGraphicFramePr>
            <a:graphicFrameLocks noChangeAspect="1"/>
          </p:cNvGraphicFramePr>
          <p:nvPr>
            <p:ph sz="half" idx="2"/>
          </p:nvPr>
        </p:nvGraphicFramePr>
        <p:xfrm>
          <a:off x="1463675" y="2560638"/>
          <a:ext cx="1889125" cy="566737"/>
        </p:xfrm>
        <a:graphic>
          <a:graphicData uri="http://schemas.openxmlformats.org/presentationml/2006/ole">
            <p:oleObj spid="_x0000_s57346" name="Equation" r:id="rId3" imgW="1016000" imgH="304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665295" cy="4876800"/>
          </a:xfrm>
        </p:spPr>
        <p:txBody>
          <a:bodyPr/>
          <a:lstStyle/>
          <a:p>
            <a:pPr>
              <a:buNone/>
            </a:pP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P1: You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are given a bit-array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   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=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n</a:t>
            </a:r>
            <a:r>
              <a:rPr lang="en-US" sz="2400" b="0" dirty="0" smtClean="0">
                <a:latin typeface="Times New Roman"/>
                <a:cs typeface="Times New Roman"/>
              </a:rPr>
              <a:t>−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2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], ...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1]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0]),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where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each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[</a:t>
            </a:r>
            <a:r>
              <a:rPr lang="en-US" sz="2400" b="0" i="1" dirty="0" err="1" smtClean="0">
                <a:solidFill>
                  <a:srgbClr val="000090"/>
                </a:solidFill>
                <a:latin typeface="Times New Roman"/>
                <a:cs typeface="Times New Roman"/>
              </a:rPr>
              <a:t>k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]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is 0 or 1.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Given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an algorithm for incrementing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A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by 1.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</a:t>
            </a:r>
          </a:p>
          <a:p>
            <a:pPr>
              <a:buNone/>
            </a:pP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  <a:p>
            <a:pPr>
              <a:buNone/>
            </a:pPr>
            <a:r>
              <a:rPr lang="en-US" sz="2400" dirty="0" smtClean="0">
                <a:solidFill>
                  <a:srgbClr val="000090"/>
                </a:solidFill>
                <a:latin typeface="Times New Roman"/>
                <a:cs typeface="Times New Roman"/>
              </a:rPr>
              <a:t>Note: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  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UIT2201, only need to understand the first 2 slides on the problem P1 (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incrementing a binary counter).</a:t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/>
            </a:r>
            <a:b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</a:b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(The other slides are included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for </a:t>
            </a:r>
            <a:r>
              <a:rPr lang="en-US" sz="2400" b="0" i="1" dirty="0" smtClean="0">
                <a:solidFill>
                  <a:srgbClr val="000090"/>
                </a:solidFill>
                <a:latin typeface="Times New Roman"/>
                <a:cs typeface="Times New Roman"/>
              </a:rPr>
              <a:t>info only</a:t>
            </a:r>
            <a:r>
              <a:rPr lang="en-US" sz="2400" b="0" dirty="0" smtClean="0">
                <a:solidFill>
                  <a:srgbClr val="000090"/>
                </a:solidFill>
                <a:latin typeface="Times New Roman"/>
                <a:cs typeface="Times New Roman"/>
              </a:rPr>
              <a:t>.)</a:t>
            </a:r>
            <a:endParaRPr lang="en-US" sz="2400" b="0" dirty="0" smtClean="0">
              <a:solidFill>
                <a:srgbClr val="000090"/>
              </a:solidFill>
              <a:latin typeface="Times New Roman"/>
              <a:cs typeface="Times New Roman"/>
            </a:endParaRPr>
          </a:p>
        </p:txBody>
      </p:sp>
      <p:sp>
        <p:nvSpPr>
          <p:cNvPr id="4" name="AutoShape 9"/>
          <p:cNvSpPr>
            <a:spLocks noChangeArrowheads="1"/>
          </p:cNvSpPr>
          <p:nvPr/>
        </p:nvSpPr>
        <p:spPr bwMode="auto">
          <a:xfrm>
            <a:off x="67732" y="1268950"/>
            <a:ext cx="639762" cy="365125"/>
          </a:xfrm>
          <a:custGeom>
            <a:avLst/>
            <a:gdLst>
              <a:gd name="T0" fmla="*/ 2147483647 w 21600"/>
              <a:gd name="T1" fmla="*/ 0 h 21600"/>
              <a:gd name="T2" fmla="*/ 0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0 60000 65536"/>
              <a:gd name="T9" fmla="*/ 0 60000 65536"/>
              <a:gd name="T10" fmla="*/ 0 60000 65536"/>
              <a:gd name="T11" fmla="*/ 0 60000 65536"/>
              <a:gd name="T12" fmla="*/ 3375 w 21600"/>
              <a:gd name="T13" fmla="*/ 5400 h 21600"/>
              <a:gd name="T14" fmla="*/ 18900 w 21600"/>
              <a:gd name="T15" fmla="*/ 16200 h 21600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21600" h="21600">
                <a:moveTo>
                  <a:pt x="16200" y="0"/>
                </a:moveTo>
                <a:lnTo>
                  <a:pt x="16200" y="5400"/>
                </a:lnTo>
                <a:lnTo>
                  <a:pt x="3375" y="5400"/>
                </a:lnTo>
                <a:lnTo>
                  <a:pt x="3375" y="16200"/>
                </a:lnTo>
                <a:lnTo>
                  <a:pt x="16200" y="16200"/>
                </a:lnTo>
                <a:lnTo>
                  <a:pt x="16200" y="21600"/>
                </a:lnTo>
                <a:lnTo>
                  <a:pt x="21600" y="10800"/>
                </a:lnTo>
                <a:close/>
              </a:path>
              <a:path w="21600" h="21600">
                <a:moveTo>
                  <a:pt x="1350" y="5400"/>
                </a:moveTo>
                <a:lnTo>
                  <a:pt x="1350" y="16200"/>
                </a:lnTo>
                <a:lnTo>
                  <a:pt x="2700" y="16200"/>
                </a:lnTo>
                <a:lnTo>
                  <a:pt x="2700" y="5400"/>
                </a:lnTo>
                <a:close/>
              </a:path>
              <a:path w="21600" h="21600">
                <a:moveTo>
                  <a:pt x="0" y="5400"/>
                </a:moveTo>
                <a:lnTo>
                  <a:pt x="0" y="16200"/>
                </a:lnTo>
                <a:lnTo>
                  <a:pt x="675" y="16200"/>
                </a:lnTo>
                <a:lnTo>
                  <a:pt x="675" y="5400"/>
                </a:lnTo>
                <a:close/>
              </a:path>
            </a:pathLst>
          </a:custGeom>
          <a:solidFill>
            <a:srgbClr val="CCFFFF"/>
          </a:solidFill>
          <a:ln w="25400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38138" y="122768"/>
            <a:ext cx="8196262" cy="800100"/>
          </a:xfrm>
        </p:spPr>
        <p:txBody>
          <a:bodyPr/>
          <a:lstStyle/>
          <a:p>
            <a:r>
              <a:rPr lang="en-US" dirty="0" smtClean="0"/>
              <a:t>Four seemingly unrelated problems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7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Worst-case analysis</a:t>
            </a:r>
          </a:p>
        </p:txBody>
      </p:sp>
      <p:sp>
        <p:nvSpPr>
          <p:cNvPr id="517123" name="Rectangle 3"/>
          <p:cNvSpPr>
            <a:spLocks noChangeArrowheads="1"/>
          </p:cNvSpPr>
          <p:nvPr/>
        </p:nvSpPr>
        <p:spPr bwMode="auto">
          <a:xfrm>
            <a:off x="989013" y="1611313"/>
            <a:ext cx="7162800" cy="1844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  <a:spcBef>
                <a:spcPct val="30000"/>
              </a:spcBef>
            </a:pP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Consider a sequence of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 insertions.  The worst-case time to execute one insertion is </a:t>
            </a:r>
            <a:r>
              <a:rPr lang="en-US" sz="3200" b="0" dirty="0" err="1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  Therefore, the worst-case time for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 insertions is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2400" b="0" i="1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 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Times New Roman" charset="0"/>
                <a:cs typeface="Times New Roman" charset="0"/>
              </a:rPr>
              <a:t>·</a:t>
            </a:r>
            <a:r>
              <a:rPr lang="en-US" sz="2400" b="0" dirty="0">
                <a:solidFill>
                  <a:srgbClr val="008A87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sz="3200" b="0" dirty="0" err="1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 = </a:t>
            </a:r>
            <a:r>
              <a:rPr lang="en-US" sz="3200" b="0" dirty="0" err="1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  <a:sym typeface="Symbol" charset="2"/>
              </a:rPr>
              <a:t></a:t>
            </a:r>
            <a:r>
              <a:rPr lang="en-US" sz="3200" b="0" i="1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  <a:sym typeface="Symbol" charset="2"/>
              </a:rPr>
              <a:t> </a:t>
            </a:r>
            <a:r>
              <a:rPr lang="en-US" sz="3200" b="0" i="1" dirty="0" err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k</a:t>
            </a:r>
            <a:r>
              <a:rPr lang="en-US" sz="3200" b="0" dirty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</a:t>
            </a:r>
            <a:r>
              <a:rPr lang="en-US" sz="3200" b="0" dirty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>
            <a:off x="989013" y="3621088"/>
            <a:ext cx="7178675" cy="1712912"/>
            <a:chOff x="623" y="2281"/>
            <a:chExt cx="4522" cy="1079"/>
          </a:xfrm>
        </p:grpSpPr>
        <p:sp>
          <p:nvSpPr>
            <p:cNvPr id="517125" name="Text Box 5"/>
            <p:cNvSpPr txBox="1">
              <a:spLocks noChangeArrowheads="1"/>
            </p:cNvSpPr>
            <p:nvPr/>
          </p:nvSpPr>
          <p:spPr bwMode="auto">
            <a:xfrm>
              <a:off x="623" y="2281"/>
              <a:ext cx="4522" cy="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>
                <a:lnSpc>
                  <a:spcPct val="90000"/>
                </a:lnSpc>
              </a:pPr>
              <a:r>
                <a:rPr lang="en-US" sz="3200" dirty="0">
                  <a:solidFill>
                    <a:srgbClr val="FF3300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WRONG!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 In fact, the worst-case cost for 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insertions is only </a:t>
              </a:r>
              <a:r>
                <a:rPr lang="en-US" sz="3200" b="0" dirty="0" err="1">
                  <a:solidFill>
                    <a:srgbClr val="008A87"/>
                  </a:solidFill>
                  <a:latin typeface="Symbol" charset="2"/>
                  <a:ea typeface="Arial Unicode MS" charset="0"/>
                  <a:cs typeface="Arial Unicode MS" charset="0"/>
                </a:rPr>
                <a:t>Q</a:t>
              </a:r>
              <a:r>
                <a:rPr lang="en-US" sz="3200" b="0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(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) 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MS Mincho" pitchFamily="49" charset="-128"/>
                  <a:cs typeface="MS Mincho" pitchFamily="49" charset="-128"/>
                </a:rPr>
                <a:t>≪ </a:t>
              </a:r>
              <a:r>
                <a:rPr lang="en-US" sz="3200" b="0" dirty="0" err="1">
                  <a:solidFill>
                    <a:srgbClr val="008A87"/>
                  </a:solidFill>
                  <a:latin typeface="Symbol" charset="2"/>
                  <a:ea typeface="Arial Unicode MS" charset="0"/>
                  <a:cs typeface="Arial Unicode MS" charset="0"/>
                </a:rPr>
                <a:t>Q</a:t>
              </a:r>
              <a:r>
                <a:rPr lang="en-US" sz="3200" b="0" dirty="0" err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(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</a:rPr>
                <a:t>n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  <a:sym typeface="Symbol" charset="2"/>
                </a:rPr>
                <a:t></a:t>
              </a:r>
              <a:r>
                <a:rPr lang="en-US" sz="3200" b="0" i="1" dirty="0">
                  <a:solidFill>
                    <a:srgbClr val="008A87"/>
                  </a:solidFill>
                  <a:latin typeface="Times New Roman" charset="0"/>
                  <a:sym typeface="Symbol" charset="2"/>
                </a:rPr>
                <a:t> </a:t>
              </a:r>
              <a:r>
                <a:rPr lang="en-US" sz="3200" b="0" i="1" dirty="0" err="1">
                  <a:solidFill>
                    <a:srgbClr val="008A87"/>
                  </a:solidFill>
                  <a:latin typeface="Times New Roman" charset="0"/>
                </a:rPr>
                <a:t>k</a:t>
              </a:r>
              <a:r>
                <a:rPr lang="en-US" sz="3200" b="0" dirty="0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)</a:t>
              </a:r>
              <a:r>
                <a:rPr lang="en-US" sz="3200" b="0" dirty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.</a:t>
              </a:r>
            </a:p>
          </p:txBody>
        </p:sp>
        <p:sp>
          <p:nvSpPr>
            <p:cNvPr id="517126" name="Text Box 6"/>
            <p:cNvSpPr txBox="1">
              <a:spLocks noChangeArrowheads="1"/>
            </p:cNvSpPr>
            <p:nvPr/>
          </p:nvSpPr>
          <p:spPr bwMode="auto">
            <a:xfrm>
              <a:off x="623" y="2995"/>
              <a:ext cx="160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Let’s see why.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8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Tighter analysis</a:t>
            </a:r>
          </a:p>
        </p:txBody>
      </p:sp>
      <p:graphicFrame>
        <p:nvGraphicFramePr>
          <p:cNvPr id="518930" name="Group 786"/>
          <p:cNvGraphicFramePr>
            <a:graphicFrameLocks noGrp="1"/>
          </p:cNvGraphicFramePr>
          <p:nvPr/>
        </p:nvGraphicFramePr>
        <p:xfrm>
          <a:off x="520700" y="1290638"/>
          <a:ext cx="4425950" cy="4795520"/>
        </p:xfrm>
        <a:graphic>
          <a:graphicData uri="http://schemas.openxmlformats.org/drawingml/2006/table">
            <a:tbl>
              <a:tblPr/>
              <a:tblGrid>
                <a:gridCol w="642938"/>
                <a:gridCol w="595312"/>
                <a:gridCol w="592138"/>
                <a:gridCol w="592137"/>
                <a:gridCol w="592138"/>
                <a:gridCol w="593725"/>
                <a:gridCol w="817562"/>
              </a:tblGrid>
              <a:tr h="406400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x</a:t>
                      </a:r>
                      <a:endParaRPr kumimoji="0" lang="en-US" sz="1800" b="1" i="1" u="none" strike="noStrike" cap="none" normalizeH="0" baseline="0" dirty="0">
                        <a:ln>
                          <a:noFill/>
                        </a:ln>
                        <a:solidFill>
                          <a:srgbClr val="000099"/>
                        </a:solidFill>
                        <a:effectLst/>
                        <a:latin typeface="Times New Roman" charset="0"/>
                      </a:endParaRP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A[4]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A[3]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A[2]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A[1]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A[0]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Cost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2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3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4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5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6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7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993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8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15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8125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9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16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10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18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  <a:tr h="239713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11</a:t>
                      </a:r>
                    </a:p>
                  </a:txBody>
                  <a:tcPr marL="45720" marR="45720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0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0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3399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FF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>
                          <a:ln>
                            <a:noFill/>
                          </a:ln>
                          <a:solidFill>
                            <a:srgbClr val="000099"/>
                          </a:solidFill>
                          <a:effectLst/>
                          <a:latin typeface="Times New Roman" charset="0"/>
                        </a:rPr>
                        <a:t>1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FF66">
                        <a:alpha val="5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50000"/>
                        </a:spcBef>
                        <a:spcAft>
                          <a:spcPct val="0"/>
                        </a:spcAft>
                        <a:buClr>
                          <a:srgbClr val="000099"/>
                        </a:buClr>
                        <a:buSzPct val="90000"/>
                        <a:buFont typeface="Wingdings" charset="2"/>
                        <a:buNone/>
                        <a:tabLst/>
                      </a:pPr>
                      <a:r>
                        <a:rPr kumimoji="0" lang="en-US" sz="1800" b="1" i="1" u="none" strike="noStrike" cap="none" normalizeH="0" baseline="0" dirty="0">
                          <a:ln>
                            <a:noFill/>
                          </a:ln>
                          <a:solidFill>
                            <a:schemeClr val="hlink"/>
                          </a:solidFill>
                          <a:effectLst/>
                          <a:latin typeface="Times New Roman" charset="0"/>
                        </a:rPr>
                        <a:t>19</a:t>
                      </a:r>
                    </a:p>
                  </a:txBody>
                  <a:tcPr marL="45720" marR="45720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18919" name="Text Box 775"/>
          <p:cNvSpPr txBox="1">
            <a:spLocks noChangeArrowheads="1"/>
          </p:cNvSpPr>
          <p:nvPr/>
        </p:nvSpPr>
        <p:spPr bwMode="auto">
          <a:xfrm>
            <a:off x="5143500" y="1711325"/>
            <a:ext cx="3587750" cy="3351213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A[0] flipped every op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A[1] flipped every 2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A[2] flipped every 4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baseline="30000">
                <a:solidFill>
                  <a:srgbClr val="FF0000"/>
                </a:solidFill>
                <a:latin typeface="Times New Roman" charset="0"/>
              </a:rPr>
              <a:t>2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A[3] flipped every 8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baseline="30000">
                <a:solidFill>
                  <a:srgbClr val="FF0000"/>
                </a:solidFill>
                <a:latin typeface="Times New Roman" charset="0"/>
              </a:rPr>
              <a:t>3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  …       …       …     …       … </a:t>
            </a:r>
          </a:p>
          <a:p>
            <a:pPr algn="l" eaLnBrk="1" hangingPunct="1">
              <a:spcBef>
                <a:spcPct val="50000"/>
              </a:spcBef>
            </a:pP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A[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i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] flipped every 2</a:t>
            </a:r>
            <a:r>
              <a:rPr lang="en-US" sz="2000" b="0" i="1" baseline="30000">
                <a:solidFill>
                  <a:srgbClr val="FF0000"/>
                </a:solidFill>
                <a:latin typeface="Times New Roman" charset="0"/>
              </a:rPr>
              <a:t>i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 ops  	</a:t>
            </a:r>
            <a:r>
              <a:rPr lang="en-US" sz="2000" b="0" i="1">
                <a:solidFill>
                  <a:srgbClr val="FF0000"/>
                </a:solidFill>
                <a:latin typeface="Times New Roman" charset="0"/>
              </a:rPr>
              <a:t>n</a:t>
            </a:r>
            <a:r>
              <a:rPr lang="en-US" sz="2000" b="0">
                <a:solidFill>
                  <a:srgbClr val="FF0000"/>
                </a:solidFill>
                <a:latin typeface="Times New Roman" charset="0"/>
              </a:rPr>
              <a:t>/2</a:t>
            </a:r>
            <a:r>
              <a:rPr lang="en-US" sz="2000" b="0" i="1" baseline="30000">
                <a:solidFill>
                  <a:srgbClr val="FF0000"/>
                </a:solidFill>
                <a:latin typeface="Times New Roman" charset="0"/>
              </a:rPr>
              <a:t>i</a:t>
            </a:r>
            <a:endParaRPr lang="en-US" sz="2000" b="0">
              <a:solidFill>
                <a:srgbClr val="FF0000"/>
              </a:solidFill>
              <a:latin typeface="Times New Roman" charset="0"/>
            </a:endParaRPr>
          </a:p>
        </p:txBody>
      </p:sp>
      <p:grpSp>
        <p:nvGrpSpPr>
          <p:cNvPr id="2" name="Group 791"/>
          <p:cNvGrpSpPr>
            <a:grpSpLocks/>
          </p:cNvGrpSpPr>
          <p:nvPr/>
        </p:nvGrpSpPr>
        <p:grpSpPr bwMode="auto">
          <a:xfrm>
            <a:off x="5075238" y="4452938"/>
            <a:ext cx="3619500" cy="52387"/>
            <a:chOff x="3197" y="2661"/>
            <a:chExt cx="2280" cy="33"/>
          </a:xfrm>
        </p:grpSpPr>
        <p:sp>
          <p:nvSpPr>
            <p:cNvPr id="518933" name="Line 789"/>
            <p:cNvSpPr>
              <a:spLocks noChangeShapeType="1"/>
            </p:cNvSpPr>
            <p:nvPr/>
          </p:nvSpPr>
          <p:spPr bwMode="auto">
            <a:xfrm>
              <a:off x="3200" y="2661"/>
              <a:ext cx="227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518934" name="Line 790"/>
            <p:cNvSpPr>
              <a:spLocks noChangeShapeType="1"/>
            </p:cNvSpPr>
            <p:nvPr/>
          </p:nvSpPr>
          <p:spPr bwMode="auto">
            <a:xfrm>
              <a:off x="3197" y="2694"/>
              <a:ext cx="2277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  <p:sp>
        <p:nvSpPr>
          <p:cNvPr id="518936" name="Text Box 792"/>
          <p:cNvSpPr txBox="1">
            <a:spLocks noChangeArrowheads="1"/>
          </p:cNvSpPr>
          <p:nvPr/>
        </p:nvSpPr>
        <p:spPr bwMode="auto">
          <a:xfrm>
            <a:off x="5138738" y="1117600"/>
            <a:ext cx="3381375" cy="457200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en-US" sz="2400" b="0">
                <a:solidFill>
                  <a:srgbClr val="000099"/>
                </a:solidFill>
                <a:latin typeface="Times New Roman" charset="0"/>
              </a:rPr>
              <a:t>Total cost of </a:t>
            </a:r>
            <a:r>
              <a:rPr lang="en-US" sz="2400" b="0" i="1">
                <a:solidFill>
                  <a:srgbClr val="000099"/>
                </a:solidFill>
                <a:latin typeface="Times New Roman" charset="0"/>
              </a:rPr>
              <a:t>n</a:t>
            </a:r>
            <a:r>
              <a:rPr lang="en-US" sz="2400" b="0">
                <a:solidFill>
                  <a:srgbClr val="000099"/>
                </a:solidFill>
                <a:latin typeface="Times New Roman" charset="0"/>
              </a:rPr>
              <a:t> operations</a:t>
            </a:r>
          </a:p>
        </p:txBody>
      </p:sp>
      <p:grpSp>
        <p:nvGrpSpPr>
          <p:cNvPr id="3" name="Group 793"/>
          <p:cNvGrpSpPr>
            <a:grpSpLocks/>
          </p:cNvGrpSpPr>
          <p:nvPr/>
        </p:nvGrpSpPr>
        <p:grpSpPr bwMode="auto">
          <a:xfrm>
            <a:off x="5070475" y="1619250"/>
            <a:ext cx="3619500" cy="52388"/>
            <a:chOff x="3197" y="2661"/>
            <a:chExt cx="2280" cy="33"/>
          </a:xfrm>
        </p:grpSpPr>
        <p:sp>
          <p:nvSpPr>
            <p:cNvPr id="518938" name="Line 794"/>
            <p:cNvSpPr>
              <a:spLocks noChangeShapeType="1"/>
            </p:cNvSpPr>
            <p:nvPr/>
          </p:nvSpPr>
          <p:spPr bwMode="auto">
            <a:xfrm>
              <a:off x="3200" y="2661"/>
              <a:ext cx="2277" cy="0"/>
            </a:xfrm>
            <a:prstGeom prst="line">
              <a:avLst/>
            </a:prstGeom>
            <a:noFill/>
            <a:ln w="28575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  <p:sp>
          <p:nvSpPr>
            <p:cNvPr id="518939" name="Line 795"/>
            <p:cNvSpPr>
              <a:spLocks noChangeShapeType="1"/>
            </p:cNvSpPr>
            <p:nvPr/>
          </p:nvSpPr>
          <p:spPr bwMode="auto">
            <a:xfrm>
              <a:off x="3197" y="2694"/>
              <a:ext cx="2277" cy="0"/>
            </a:xfrm>
            <a:prstGeom prst="line">
              <a:avLst/>
            </a:prstGeom>
            <a:noFill/>
            <a:ln w="6350">
              <a:solidFill>
                <a:schemeClr val="tx2"/>
              </a:solidFill>
              <a:round/>
              <a:headEnd/>
              <a:tailEnd/>
            </a:ln>
            <a:effectLst/>
          </p:spPr>
          <p:txBody>
            <a:bodyPr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endParaRPr lang="en-US" sz="2400" b="0" smtClean="0">
                <a:solidFill>
                  <a:srgbClr val="FF0000"/>
                </a:solidFill>
                <a:latin typeface="Times New Roman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9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893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4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Tighter analysis (continued)</a:t>
            </a:r>
          </a:p>
        </p:txBody>
      </p:sp>
      <p:grpSp>
        <p:nvGrpSpPr>
          <p:cNvPr id="2" name="Group 8"/>
          <p:cNvGrpSpPr>
            <a:grpSpLocks/>
          </p:cNvGrpSpPr>
          <p:nvPr/>
        </p:nvGrpSpPr>
        <p:grpSpPr bwMode="auto">
          <a:xfrm>
            <a:off x="1192213" y="1441450"/>
            <a:ext cx="6138862" cy="2819400"/>
            <a:chOff x="751" y="908"/>
            <a:chExt cx="3867" cy="1776"/>
          </a:xfrm>
        </p:grpSpPr>
        <p:graphicFrame>
          <p:nvGraphicFramePr>
            <p:cNvPr id="524292" name="Object 4"/>
            <p:cNvGraphicFramePr>
              <a:graphicFrameLocks noChangeAspect="1"/>
            </p:cNvGraphicFramePr>
            <p:nvPr/>
          </p:nvGraphicFramePr>
          <p:xfrm>
            <a:off x="3082" y="908"/>
            <a:ext cx="1536" cy="1776"/>
          </p:xfrm>
          <a:graphic>
            <a:graphicData uri="http://schemas.openxmlformats.org/presentationml/2006/ole">
              <p:oleObj spid="_x0000_s63490" name="Equation" r:id="rId3" imgW="2438280" imgH="2819160" progId="Equation.3">
                <p:embed/>
              </p:oleObj>
            </a:graphicData>
          </a:graphic>
        </p:graphicFrame>
        <p:sp>
          <p:nvSpPr>
            <p:cNvPr id="524293" name="Text Box 5"/>
            <p:cNvSpPr txBox="1">
              <a:spLocks noChangeArrowheads="1"/>
            </p:cNvSpPr>
            <p:nvPr/>
          </p:nvSpPr>
          <p:spPr bwMode="auto">
            <a:xfrm>
              <a:off x="751" y="1034"/>
              <a:ext cx="2243" cy="3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wrap="none">
              <a:prstTxWarp prst="textNoShape">
                <a:avLst/>
              </a:prstTxWarp>
              <a:spAutoFit/>
            </a:bodyPr>
            <a:lstStyle/>
            <a:p>
              <a:pPr algn="l" eaLnBrk="1" hangingPunct="1"/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Cost of </a:t>
              </a:r>
              <a:r>
                <a:rPr lang="en-US" sz="3200" b="0" i="1">
                  <a:solidFill>
                    <a:srgbClr val="008A87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n</a:t>
              </a:r>
              <a:r>
                <a:rPr lang="en-US" sz="3200" b="0">
                  <a:solidFill>
                    <a:srgbClr val="000099"/>
                  </a:solidFill>
                  <a:latin typeface="Times New Roman" charset="0"/>
                  <a:ea typeface="Arial Unicode MS" charset="0"/>
                  <a:cs typeface="Arial Unicode MS" charset="0"/>
                </a:rPr>
                <a:t> increments</a:t>
              </a:r>
            </a:p>
          </p:txBody>
        </p:sp>
      </p:grpSp>
      <p:sp>
        <p:nvSpPr>
          <p:cNvPr id="524294" name="Text Box 6"/>
          <p:cNvSpPr txBox="1">
            <a:spLocks noChangeArrowheads="1"/>
          </p:cNvSpPr>
          <p:nvPr/>
        </p:nvSpPr>
        <p:spPr bwMode="auto">
          <a:xfrm>
            <a:off x="6062663" y="4505325"/>
            <a:ext cx="2857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1" hangingPunct="1"/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  <p:sp>
        <p:nvSpPr>
          <p:cNvPr id="524295" name="Rectangle 7"/>
          <p:cNvSpPr>
            <a:spLocks noChangeArrowheads="1"/>
          </p:cNvSpPr>
          <p:nvPr/>
        </p:nvSpPr>
        <p:spPr bwMode="auto">
          <a:xfrm>
            <a:off x="647700" y="4465638"/>
            <a:ext cx="7848600" cy="968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prstTxWarp prst="textNoShape">
              <a:avLst/>
            </a:prstTxWarp>
            <a:spAutoFit/>
          </a:bodyPr>
          <a:lstStyle/>
          <a:p>
            <a:pPr algn="l" eaLnBrk="1" hangingPunct="1">
              <a:lnSpc>
                <a:spcPct val="90000"/>
              </a:lnSpc>
            </a:pPr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Thus, the average cost of each increment operation is </a:t>
            </a:r>
            <a:r>
              <a:rPr lang="en-US" sz="3200" b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</a:t>
            </a:r>
            <a:r>
              <a:rPr lang="en-US" sz="32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)/</a:t>
            </a:r>
            <a:r>
              <a:rPr lang="en-US" sz="3200" b="0" i="1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n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 = </a:t>
            </a:r>
            <a:r>
              <a:rPr lang="en-US" sz="3200" b="0">
                <a:solidFill>
                  <a:srgbClr val="008A87"/>
                </a:solidFill>
                <a:latin typeface="Symbol" charset="2"/>
                <a:ea typeface="Arial Unicode MS" charset="0"/>
                <a:cs typeface="Arial Unicode MS" charset="0"/>
              </a:rPr>
              <a:t>Q</a:t>
            </a:r>
            <a:r>
              <a:rPr lang="en-US" sz="3200" b="0">
                <a:solidFill>
                  <a:srgbClr val="008A87"/>
                </a:solidFill>
                <a:latin typeface="Times New Roman" charset="0"/>
                <a:ea typeface="Arial Unicode MS" charset="0"/>
                <a:cs typeface="Arial Unicode MS" charset="0"/>
              </a:rPr>
              <a:t>(1)</a:t>
            </a:r>
            <a:r>
              <a:rPr lang="en-US" sz="3200" b="0">
                <a:solidFill>
                  <a:srgbClr val="000099"/>
                </a:solidFill>
                <a:latin typeface="Times New Roman" charset="0"/>
                <a:ea typeface="Arial Unicode MS" charset="0"/>
                <a:cs typeface="Arial Unicode MS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429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9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79332" name="AutoShape 4"/>
          <p:cNvSpPr>
            <a:spLocks noChangeArrowheads="1"/>
          </p:cNvSpPr>
          <p:nvPr/>
        </p:nvSpPr>
        <p:spPr bwMode="auto">
          <a:xfrm>
            <a:off x="1955811" y="1302807"/>
            <a:ext cx="6264275" cy="2591860"/>
          </a:xfrm>
          <a:prstGeom prst="cloudCallout">
            <a:avLst>
              <a:gd name="adj1" fmla="val -52851"/>
              <a:gd name="adj2" fmla="val 96914"/>
            </a:avLst>
          </a:prstGeom>
          <a:solidFill>
            <a:srgbClr val="CCFFCC"/>
          </a:solidFill>
          <a:ln w="25400">
            <a:solidFill>
              <a:srgbClr val="006600"/>
            </a:solidFill>
            <a:round/>
            <a:headEnd/>
            <a:tailEnd/>
          </a:ln>
          <a:effectLst/>
        </p:spPr>
        <p:txBody>
          <a:bodyPr anchor="ctr">
            <a:prstTxWarp prst="textNoShape">
              <a:avLst/>
            </a:prstTxWarp>
          </a:bodyPr>
          <a:lstStyle/>
          <a:p>
            <a:pPr eaLnBrk="1" hangingPunct="1">
              <a:spcBef>
                <a:spcPct val="10000"/>
              </a:spcBef>
            </a:pPr>
            <a:r>
              <a:rPr lang="en-US" sz="3200" b="0" dirty="0" smtClean="0">
                <a:solidFill>
                  <a:srgbClr val="006600"/>
                </a:solidFill>
                <a:latin typeface="Forte" charset="0"/>
              </a:rPr>
              <a:t>How many subsets &amp; how to represent them?</a:t>
            </a:r>
            <a:endParaRPr lang="en-US" sz="3200" b="0" dirty="0" smtClean="0">
              <a:solidFill>
                <a:srgbClr val="006600"/>
              </a:solidFill>
              <a:latin typeface="Forte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9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2000"/>
                                        <p:tgtEl>
                                          <p:spTgt spid="1379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79332" grpId="0" animBg="1"/>
    </p:bld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2_RAS-slides">
  <a:themeElements>
    <a:clrScheme name="2_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2_RAS-slides">
      <a:majorFont>
        <a:latin typeface="Times New Roman"/>
        <a:ea typeface="Arial"/>
        <a:cs typeface="Arial"/>
      </a:majorFont>
      <a:minorFont>
        <a:latin typeface="Times New Roman"/>
        <a:ea typeface="Arial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2_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9050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FF0000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2_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182562" tIns="46038" rIns="182562" bIns="46038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1_RAS-slides">
  <a:themeElements>
    <a:clrScheme name="RAS-slides 12">
      <a:dk1>
        <a:srgbClr val="000099"/>
      </a:dk1>
      <a:lt1>
        <a:srgbClr val="FFFFFF"/>
      </a:lt1>
      <a:dk2>
        <a:srgbClr val="A81E25"/>
      </a:dk2>
      <a:lt2>
        <a:srgbClr val="808080"/>
      </a:lt2>
      <a:accent1>
        <a:srgbClr val="CCCCFF"/>
      </a:accent1>
      <a:accent2>
        <a:srgbClr val="FF3300"/>
      </a:accent2>
      <a:accent3>
        <a:srgbClr val="FFFFFF"/>
      </a:accent3>
      <a:accent4>
        <a:srgbClr val="000082"/>
      </a:accent4>
      <a:accent5>
        <a:srgbClr val="E2E2FF"/>
      </a:accent5>
      <a:accent6>
        <a:srgbClr val="E72D00"/>
      </a:accent6>
      <a:hlink>
        <a:srgbClr val="FF3300"/>
      </a:hlink>
      <a:folHlink>
        <a:srgbClr val="000099"/>
      </a:folHlink>
    </a:clrScheme>
    <a:fontScheme name="RAS-slides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CFFFF"/>
        </a:solidFill>
        <a:ln w="25400" cap="flat" cmpd="sng" algn="ctr">
          <a:solidFill>
            <a:srgbClr val="0000FF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1000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RAS-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AS-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8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9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0">
        <a:dk1>
          <a:srgbClr val="000099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82"/>
        </a:accent4>
        <a:accent5>
          <a:srgbClr val="ADCAAD"/>
        </a:accent5>
        <a:accent6>
          <a:srgbClr val="730000"/>
        </a:accent6>
        <a:hlink>
          <a:srgbClr val="000099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1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339933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ADCAAD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AS-slides 12">
        <a:dk1>
          <a:srgbClr val="000099"/>
        </a:dk1>
        <a:lt1>
          <a:srgbClr val="FFFFFF"/>
        </a:lt1>
        <a:dk2>
          <a:srgbClr val="A81E25"/>
        </a:dk2>
        <a:lt2>
          <a:srgbClr val="808080"/>
        </a:lt2>
        <a:accent1>
          <a:srgbClr val="CCCCFF"/>
        </a:accent1>
        <a:accent2>
          <a:srgbClr val="FF3300"/>
        </a:accent2>
        <a:accent3>
          <a:srgbClr val="FFFFFF"/>
        </a:accent3>
        <a:accent4>
          <a:srgbClr val="000082"/>
        </a:accent4>
        <a:accent5>
          <a:srgbClr val="E2E2FF"/>
        </a:accent5>
        <a:accent6>
          <a:srgbClr val="E72D00"/>
        </a:accent6>
        <a:hlink>
          <a:srgbClr val="FF3300"/>
        </a:hlink>
        <a:folHlink>
          <a:srgbClr val="00009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8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3479</TotalTime>
  <Words>2260</Words>
  <Application>Microsoft Macintosh PowerPoint</Application>
  <PresentationFormat>On-screen Show (4:3)</PresentationFormat>
  <Paragraphs>385</Paragraphs>
  <Slides>23</Slides>
  <Notes>1</Notes>
  <HiddenSlides>0</HiddenSlides>
  <MMClips>0</MMClips>
  <ScaleCrop>false</ScaleCrop>
  <HeadingPairs>
    <vt:vector size="6" baseType="variant">
      <vt:variant>
        <vt:lpstr>Design Template</vt:lpstr>
      </vt:variant>
      <vt:variant>
        <vt:i4>6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31" baseType="lpstr">
      <vt:lpstr>LHW-01-intro</vt:lpstr>
      <vt:lpstr>2_RAS-slides</vt:lpstr>
      <vt:lpstr>RAS-slides</vt:lpstr>
      <vt:lpstr>1_LHW-01-intro</vt:lpstr>
      <vt:lpstr>2_LHW-01-intro</vt:lpstr>
      <vt:lpstr>1_RAS-slides</vt:lpstr>
      <vt:lpstr>Equation</vt:lpstr>
      <vt:lpstr>Microsoft Equation</vt:lpstr>
      <vt:lpstr>Integrating Different Ideas Together</vt:lpstr>
      <vt:lpstr>Four seemingly unrelated problems</vt:lpstr>
      <vt:lpstr>n-bit Binary Counter</vt:lpstr>
      <vt:lpstr>Incrementing a Binary Counter</vt:lpstr>
      <vt:lpstr>Four seemingly unrelated problems</vt:lpstr>
      <vt:lpstr>Worst-case analysis</vt:lpstr>
      <vt:lpstr>Tighter analysis</vt:lpstr>
      <vt:lpstr>Tighter analysis (continued)</vt:lpstr>
      <vt:lpstr>Slide 9</vt:lpstr>
      <vt:lpstr>Four seemingly unrelated problems</vt:lpstr>
      <vt:lpstr>PS: (Power-Set Example) (1)</vt:lpstr>
      <vt:lpstr>PS: (Power-Set Example) (2)</vt:lpstr>
      <vt:lpstr>PS: (Power-Set Example) (3)</vt:lpstr>
      <vt:lpstr>PS: (Power-Set Example) (4)</vt:lpstr>
      <vt:lpstr>PS: (Power-Set Example) (5)</vt:lpstr>
      <vt:lpstr>PS: (Power-Set Example) (6)</vt:lpstr>
      <vt:lpstr>Four seemingly unrelated problems</vt:lpstr>
      <vt:lpstr>Solution to P3 and P4</vt:lpstr>
      <vt:lpstr>Solution to P3 and P4</vt:lpstr>
      <vt:lpstr>Slide 20</vt:lpstr>
      <vt:lpstr>Exponential Time Problems…</vt:lpstr>
      <vt:lpstr>Slide 22</vt:lpstr>
      <vt:lpstr>Slide 23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428</cp:revision>
  <cp:lastPrinted>2000-06-13T03:03:08Z</cp:lastPrinted>
  <dcterms:created xsi:type="dcterms:W3CDTF">2013-04-15T03:28:37Z</dcterms:created>
  <dcterms:modified xsi:type="dcterms:W3CDTF">2013-04-15T06:30:03Z</dcterms:modified>
</cp:coreProperties>
</file>