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7"/>
  </p:notesMasterIdLst>
  <p:handoutMasterIdLst>
    <p:handoutMasterId r:id="rId8"/>
  </p:handoutMasterIdLst>
  <p:sldIdLst>
    <p:sldId id="420" r:id="rId2"/>
    <p:sldId id="447" r:id="rId3"/>
    <p:sldId id="446" r:id="rId4"/>
    <p:sldId id="449" r:id="rId5"/>
    <p:sldId id="450" r:id="rId6"/>
  </p:sldIdLst>
  <p:sldSz cx="9144000" cy="6858000" type="screen4x3"/>
  <p:notesSz cx="6742113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00FF"/>
    <a:srgbClr val="969696"/>
    <a:srgbClr val="808080"/>
    <a:srgbClr val="3366CC"/>
    <a:srgbClr val="000099"/>
    <a:srgbClr val="009900"/>
    <a:srgbClr val="FF33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368" y="-14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2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2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9C34146-7E21-F64D-AF5D-9D558B03D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07/16/96</a:t>
            </a:r>
            <a:endParaRPr lang="en-US" sz="1300"/>
          </a:p>
        </p:txBody>
      </p:sp>
      <p:sp>
        <p:nvSpPr>
          <p:cNvPr id="1536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190500"/>
            <a:ext cx="2047875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190500"/>
            <a:ext cx="5995987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190500"/>
            <a:ext cx="8196262" cy="80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19200"/>
            <a:ext cx="7186612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188" y="3733800"/>
            <a:ext cx="7186612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19200"/>
            <a:ext cx="3516312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79900" y="1219200"/>
            <a:ext cx="3517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Line 2050"/>
          <p:cNvSpPr>
            <a:spLocks noChangeShapeType="1"/>
          </p:cNvSpPr>
          <p:nvPr/>
        </p:nvSpPr>
        <p:spPr bwMode="auto">
          <a:xfrm>
            <a:off x="287338" y="6400800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11299" name="AutoShape 2051"/>
          <p:cNvSpPr>
            <a:spLocks noChangeArrowheads="1"/>
          </p:cNvSpPr>
          <p:nvPr/>
        </p:nvSpPr>
        <p:spPr bwMode="auto">
          <a:xfrm>
            <a:off x="609600" y="6254750"/>
            <a:ext cx="2185988" cy="37465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11300" name="Line 2052"/>
          <p:cNvSpPr>
            <a:spLocks noChangeShapeType="1"/>
          </p:cNvSpPr>
          <p:nvPr/>
        </p:nvSpPr>
        <p:spPr bwMode="auto">
          <a:xfrm>
            <a:off x="23813" y="9906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9" name="Rectangle 2053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90500"/>
            <a:ext cx="8196262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30" name="Rectangle 20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19200"/>
            <a:ext cx="7186612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1"/>
            <a:r>
              <a:rPr lang="en-US"/>
              <a:t>Fourth Level</a:t>
            </a:r>
          </a:p>
          <a:p>
            <a:pPr lvl="2"/>
            <a:r>
              <a:rPr lang="en-US"/>
              <a:t>Fifth Level</a:t>
            </a:r>
          </a:p>
        </p:txBody>
      </p:sp>
      <p:sp>
        <p:nvSpPr>
          <p:cNvPr id="311303" name="Rectangle 2055"/>
          <p:cNvSpPr>
            <a:spLocks noChangeArrowheads="1"/>
          </p:cNvSpPr>
          <p:nvPr/>
        </p:nvSpPr>
        <p:spPr bwMode="auto">
          <a:xfrm>
            <a:off x="640152" y="6296025"/>
            <a:ext cx="2026848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 dirty="0" err="1">
                <a:solidFill>
                  <a:srgbClr val="0000FF"/>
                </a:solidFill>
                <a:latin typeface="Book Antiqua" pitchFamily="1" charset="0"/>
              </a:rPr>
              <a:t>LeongHW</a:t>
            </a:r>
            <a:r>
              <a:rPr lang="en-US" sz="1200" b="0" dirty="0">
                <a:solidFill>
                  <a:srgbClr val="0000FF"/>
                </a:solidFill>
                <a:latin typeface="Book Antiqua" pitchFamily="1" charset="0"/>
              </a:rPr>
              <a:t>, </a:t>
            </a:r>
            <a:r>
              <a:rPr lang="en-US" sz="1200" b="0" dirty="0" err="1" smtClean="0">
                <a:solidFill>
                  <a:srgbClr val="0000FF"/>
                </a:solidFill>
                <a:latin typeface="Book Antiqua" pitchFamily="1" charset="0"/>
              </a:rPr>
              <a:t>SoC&amp;USP</a:t>
            </a:r>
            <a:r>
              <a:rPr lang="en-US" sz="1200" b="0" dirty="0" smtClean="0">
                <a:solidFill>
                  <a:srgbClr val="0000FF"/>
                </a:solidFill>
                <a:latin typeface="Book Antiqua" pitchFamily="1" charset="0"/>
              </a:rPr>
              <a:t>, </a:t>
            </a:r>
            <a:r>
              <a:rPr lang="en-US" sz="1200" b="0" dirty="0">
                <a:solidFill>
                  <a:srgbClr val="0000FF"/>
                </a:solidFill>
                <a:latin typeface="Book Antiqua" pitchFamily="1" charset="0"/>
              </a:rPr>
              <a:t>NUS</a:t>
            </a:r>
          </a:p>
        </p:txBody>
      </p:sp>
      <p:sp>
        <p:nvSpPr>
          <p:cNvPr id="311304" name="Rectangle 2056"/>
          <p:cNvSpPr>
            <a:spLocks noChangeArrowheads="1"/>
          </p:cNvSpPr>
          <p:nvPr/>
        </p:nvSpPr>
        <p:spPr bwMode="auto">
          <a:xfrm>
            <a:off x="5651500" y="6096000"/>
            <a:ext cx="2416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 dirty="0">
                <a:solidFill>
                  <a:srgbClr val="0000FF"/>
                </a:solidFill>
                <a:latin typeface="Book Antiqua" pitchFamily="1" charset="0"/>
              </a:rPr>
              <a:t>(UTT2201: Introduction) Page </a:t>
            </a:r>
            <a:fld id="{117C0439-E049-8A48-A741-B487D7BA696E}" type="slidenum">
              <a:rPr lang="en-US" sz="1200" b="0">
                <a:solidFill>
                  <a:srgbClr val="0000FF"/>
                </a:solidFill>
                <a:latin typeface="Book Antiqua" pitchFamily="1" charset="0"/>
              </a:rPr>
              <a:pPr algn="l">
                <a:defRPr/>
              </a:pPr>
              <a:t>‹#›</a:t>
            </a:fld>
            <a:endParaRPr lang="en-US" sz="1200" b="0" dirty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311305" name="Rectangle 2057"/>
          <p:cNvSpPr>
            <a:spLocks noChangeArrowheads="1"/>
          </p:cNvSpPr>
          <p:nvPr userDrawn="1"/>
        </p:nvSpPr>
        <p:spPr bwMode="auto">
          <a:xfrm>
            <a:off x="3316288" y="6397625"/>
            <a:ext cx="2146848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 dirty="0">
                <a:solidFill>
                  <a:srgbClr val="0000FF"/>
                </a:solidFill>
                <a:latin typeface="Book Antiqua" pitchFamily="1" charset="0"/>
              </a:rPr>
              <a:t>© Leong Hon Wai, 2003-</a:t>
            </a:r>
            <a:r>
              <a:rPr lang="en-GB" sz="1200" b="0" dirty="0" smtClean="0">
                <a:solidFill>
                  <a:srgbClr val="0000FF"/>
                </a:solidFill>
                <a:latin typeface="Book Antiqua" pitchFamily="1" charset="0"/>
              </a:rPr>
              <a:t>2013</a:t>
            </a:r>
            <a:endParaRPr lang="en-GB" sz="1200" b="0" dirty="0">
              <a:solidFill>
                <a:srgbClr val="0000FF"/>
              </a:solidFill>
              <a:latin typeface="Book Antiqua" pitchFamily="1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Times New Roman" pitchFamily="1" charset="0"/>
          <a:ea typeface="Times New Roman" pitchFamily="1" charset="0"/>
          <a:cs typeface="Times New Roman" pitchFamily="1" charset="0"/>
        </a:defRPr>
      </a:lvl9pPr>
    </p:titleStyle>
    <p:bodyStyle>
      <a:lvl1pPr marL="347663" indent="-347663" algn="l" rtl="0" eaLnBrk="0" fontAlgn="base" hangingPunct="0">
        <a:spcBef>
          <a:spcPct val="50000"/>
        </a:spcBef>
        <a:spcAft>
          <a:spcPct val="0"/>
        </a:spcAft>
        <a:buSzPct val="90000"/>
        <a:buFont typeface="Wingdings" pitchFamily="1" charset="2"/>
        <a:buChar char="q"/>
        <a:defRPr sz="2800" b="1">
          <a:solidFill>
            <a:srgbClr val="000099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20000"/>
        </a:spcBef>
        <a:spcAft>
          <a:spcPct val="0"/>
        </a:spcAft>
        <a:buSzPct val="100000"/>
        <a:buFont typeface="Wingdings" pitchFamily="1" charset="2"/>
        <a:buChar char="v"/>
        <a:defRPr sz="2400" b="1">
          <a:solidFill>
            <a:srgbClr val="FF3300"/>
          </a:solidFill>
          <a:latin typeface="+mn-lt"/>
          <a:ea typeface="+mn-ea"/>
          <a:cs typeface="+mn-cs"/>
        </a:defRPr>
      </a:lvl2pPr>
      <a:lvl3pPr marL="1146175" indent="-233363" algn="l" rtl="0" eaLnBrk="0" fontAlgn="base" hangingPunct="0">
        <a:spcBef>
          <a:spcPct val="10000"/>
        </a:spcBef>
        <a:spcAft>
          <a:spcPct val="0"/>
        </a:spcAft>
        <a:buSzPct val="100000"/>
        <a:buFont typeface="Wingdings" pitchFamily="1" charset="2"/>
        <a:buChar char="Ø"/>
        <a:defRPr sz="2000" b="1" i="1">
          <a:solidFill>
            <a:srgbClr val="009900"/>
          </a:solidFill>
          <a:latin typeface="+mn-lt"/>
          <a:ea typeface="+mn-ea"/>
          <a:cs typeface="+mn-cs"/>
        </a:defRPr>
      </a:lvl3pPr>
      <a:lvl4pPr marL="1481138" indent="-220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75000"/>
        <a:buFont typeface="Wingdings" pitchFamily="1" charset="2"/>
        <a:buChar char="Ø"/>
        <a:defRPr sz="2000" b="1">
          <a:solidFill>
            <a:srgbClr val="0000CC"/>
          </a:solidFill>
          <a:latin typeface="Arial" pitchFamily="1" charset="0"/>
          <a:ea typeface="+mn-ea"/>
          <a:cs typeface="+mn-cs"/>
        </a:defRPr>
      </a:lvl4pPr>
      <a:lvl5pPr marL="1828800" indent="-2333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Arial" pitchFamily="1" charset="0"/>
          <a:ea typeface="+mn-ea"/>
          <a:cs typeface="+mn-cs"/>
        </a:defRPr>
      </a:lvl5pPr>
      <a:lvl6pPr marL="2286000" indent="-2333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Arial" pitchFamily="1" charset="0"/>
          <a:ea typeface="+mn-ea"/>
          <a:cs typeface="+mn-cs"/>
        </a:defRPr>
      </a:lvl6pPr>
      <a:lvl7pPr marL="2743200" indent="-2333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Arial" pitchFamily="1" charset="0"/>
          <a:ea typeface="+mn-ea"/>
          <a:cs typeface="+mn-cs"/>
        </a:defRPr>
      </a:lvl7pPr>
      <a:lvl8pPr marL="3200400" indent="-2333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Arial" pitchFamily="1" charset="0"/>
          <a:ea typeface="+mn-ea"/>
          <a:cs typeface="+mn-cs"/>
        </a:defRPr>
      </a:lvl8pPr>
      <a:lvl9pPr marL="3657600" indent="-2333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Arial" pitchFamily="1" charset="0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90500"/>
            <a:ext cx="7891462" cy="800100"/>
          </a:xfrm>
        </p:spPr>
        <p:txBody>
          <a:bodyPr/>
          <a:lstStyle/>
          <a:p>
            <a:r>
              <a:rPr lang="en-US" sz="4400"/>
              <a:t>UIT2201: CS &amp; IT Revolution</a:t>
            </a:r>
            <a:endParaRPr lang="en-GB" sz="4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16025"/>
            <a:ext cx="7186612" cy="4876800"/>
          </a:xfrm>
        </p:spPr>
        <p:txBody>
          <a:bodyPr/>
          <a:lstStyle/>
          <a:p>
            <a:r>
              <a:rPr lang="en-US" dirty="0"/>
              <a:t>Assessment:</a:t>
            </a:r>
          </a:p>
          <a:p>
            <a:pPr lvl="1"/>
            <a:r>
              <a:rPr lang="en-US" dirty="0"/>
              <a:t> Participation:	  	05 %</a:t>
            </a:r>
          </a:p>
          <a:p>
            <a:pPr lvl="1"/>
            <a:r>
              <a:rPr lang="en-US" dirty="0"/>
              <a:t> Tutorials:		20 %</a:t>
            </a:r>
            <a:r>
              <a:rPr lang="en-US" dirty="0" smtClean="0"/>
              <a:t> (</a:t>
            </a:r>
            <a:r>
              <a:rPr lang="en-US" dirty="0"/>
              <a:t>about 10 sets)</a:t>
            </a:r>
          </a:p>
          <a:p>
            <a:pPr lvl="1"/>
            <a:r>
              <a:rPr lang="en-US" dirty="0"/>
              <a:t> Project:		25 % 	</a:t>
            </a:r>
          </a:p>
          <a:p>
            <a:pPr lvl="1"/>
            <a:r>
              <a:rPr lang="en-US" dirty="0"/>
              <a:t> Quizzes: 	  	20% 	(closed book)</a:t>
            </a:r>
          </a:p>
          <a:p>
            <a:pPr lvl="1"/>
            <a:r>
              <a:rPr lang="en-US" dirty="0"/>
              <a:t> Final Exam:		30 %	(OPEN BOOK)</a:t>
            </a:r>
          </a:p>
          <a:p>
            <a:pPr lvl="2">
              <a:buFont typeface="Wingdings" pitchFamily="1" charset="2"/>
              <a:buNone/>
            </a:pPr>
            <a:r>
              <a:rPr lang="en-US" dirty="0"/>
              <a:t>   </a:t>
            </a:r>
            <a:r>
              <a:rPr lang="en-US" dirty="0" smtClean="0"/>
              <a:t> 30-</a:t>
            </a:r>
            <a:r>
              <a:rPr lang="en-US" dirty="0"/>
              <a:t>April </a:t>
            </a:r>
            <a:r>
              <a:rPr lang="en-US" dirty="0" smtClean="0"/>
              <a:t>2013 (Tue)  </a:t>
            </a:r>
            <a:r>
              <a:rPr lang="en-US" dirty="0"/>
              <a:t>1:00 PM</a:t>
            </a:r>
          </a:p>
          <a:p>
            <a:r>
              <a:rPr lang="en-US" dirty="0"/>
              <a:t>One 1-hour Quiz: (closed books)</a:t>
            </a:r>
          </a:p>
          <a:p>
            <a:pPr lvl="1"/>
            <a:r>
              <a:rPr lang="en-US" dirty="0" smtClean="0"/>
              <a:t> 11-</a:t>
            </a:r>
            <a:r>
              <a:rPr lang="en-US" dirty="0"/>
              <a:t>Mar</a:t>
            </a:r>
            <a:r>
              <a:rPr lang="en-US" dirty="0" smtClean="0"/>
              <a:t>-2013 (Mon) </a:t>
            </a:r>
            <a:r>
              <a:rPr lang="en-US" dirty="0"/>
              <a:t>7-8pm  Quiz 1 (</a:t>
            </a:r>
            <a:r>
              <a:rPr lang="en-US" i="1" dirty="0">
                <a:solidFill>
                  <a:srgbClr val="0000FF"/>
                </a:solidFill>
              </a:rPr>
              <a:t>tentative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UIT2201 Project (25%)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19200"/>
            <a:ext cx="7694612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Project Info is Online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Team size: 2 per team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Project team formation</a:t>
            </a:r>
            <a:r>
              <a:rPr lang="en-US" dirty="0" smtClean="0"/>
              <a:t>  (U choose or I choose?)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Milestones: 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 M0: Team Formation	08-Feb (this Fri)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M1: Project Proposal	15-Feb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M2: Mid-Term Review	(Wk of 11-Mar)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M3: Final Submission	12-Apr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Project Showcase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24-Apr (Wed) </a:t>
            </a:r>
            <a:r>
              <a:rPr lang="en-US" dirty="0"/>
              <a:t>–</a:t>
            </a:r>
            <a:r>
              <a:rPr lang="en-US" dirty="0" smtClean="0"/>
              <a:t> [10am  –  4pm]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Ideas: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2012 topics, see Project page</a:t>
            </a:r>
          </a:p>
          <a:p>
            <a:r>
              <a:rPr lang="en-US" dirty="0" smtClean="0"/>
              <a:t>Something from your discipline</a:t>
            </a:r>
          </a:p>
          <a:p>
            <a:r>
              <a:rPr lang="en-US" dirty="0" smtClean="0"/>
              <a:t>Something you are passionate about</a:t>
            </a:r>
          </a:p>
          <a:p>
            <a:endParaRPr lang="en-US" dirty="0" smtClean="0"/>
          </a:p>
          <a:p>
            <a:r>
              <a:rPr lang="en-US" dirty="0" smtClean="0"/>
              <a:t>Think up a </a:t>
            </a:r>
            <a:r>
              <a:rPr lang="en-US" dirty="0" err="1" smtClean="0"/>
              <a:t>StoryBoard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How do I tell this story? </a:t>
            </a:r>
          </a:p>
          <a:p>
            <a:pPr lvl="1"/>
            <a:r>
              <a:rPr lang="en-US" dirty="0" smtClean="0"/>
              <a:t>How many actors (small number, better)</a:t>
            </a:r>
          </a:p>
          <a:p>
            <a:pPr lvl="1"/>
            <a:r>
              <a:rPr lang="en-US" dirty="0" smtClean="0"/>
              <a:t>How many acts?  </a:t>
            </a:r>
          </a:p>
          <a:p>
            <a:pPr lvl="1"/>
            <a:r>
              <a:rPr lang="en-US" dirty="0" smtClean="0"/>
              <a:t>How to initialize?</a:t>
            </a:r>
          </a:p>
          <a:p>
            <a:endParaRPr lang="en-US" dirty="0" smtClean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your Scratch Project: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up a </a:t>
            </a:r>
            <a:r>
              <a:rPr lang="en-US" dirty="0" err="1" smtClean="0"/>
              <a:t>StoryBoard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How do I tell this story?</a:t>
            </a:r>
            <a:r>
              <a:rPr lang="en-US" dirty="0" smtClean="0"/>
              <a:t>  Is it a game?</a:t>
            </a:r>
          </a:p>
          <a:p>
            <a:pPr lvl="1"/>
            <a:r>
              <a:rPr lang="en-US" dirty="0" smtClean="0"/>
              <a:t>How many actors (small number, better)</a:t>
            </a:r>
          </a:p>
          <a:p>
            <a:pPr lvl="1"/>
            <a:r>
              <a:rPr lang="en-US" dirty="0" smtClean="0"/>
              <a:t>How many acts? </a:t>
            </a:r>
            <a:r>
              <a:rPr lang="en-US" dirty="0" smtClean="0"/>
              <a:t> How </a:t>
            </a:r>
            <a:r>
              <a:rPr lang="en-US" dirty="0" smtClean="0"/>
              <a:t>to initialize</a:t>
            </a:r>
            <a:r>
              <a:rPr lang="en-US" dirty="0" smtClean="0"/>
              <a:t>? </a:t>
            </a:r>
          </a:p>
          <a:p>
            <a:r>
              <a:rPr lang="en-US" dirty="0" smtClean="0"/>
              <a:t> Think through the Coordination</a:t>
            </a:r>
          </a:p>
          <a:p>
            <a:pPr lvl="1"/>
            <a:r>
              <a:rPr lang="en-US" smtClean="0"/>
              <a:t>Use “Broadcast” </a:t>
            </a:r>
          </a:p>
          <a:p>
            <a:r>
              <a:rPr lang="en-US" dirty="0" smtClean="0"/>
              <a:t>Opening Screens / Ending Screens</a:t>
            </a:r>
          </a:p>
          <a:p>
            <a:pPr lvl="1"/>
            <a:r>
              <a:rPr lang="en-US" dirty="0" smtClean="0"/>
              <a:t>Start properly with proper intro, preamble</a:t>
            </a:r>
          </a:p>
          <a:p>
            <a:pPr lvl="1"/>
            <a:r>
              <a:rPr lang="en-US" dirty="0" smtClean="0"/>
              <a:t>End graciously, say “Thank you”.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Executing your Scratch Project: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idea, then integrate </a:t>
            </a:r>
          </a:p>
          <a:p>
            <a:pPr lvl="1"/>
            <a:r>
              <a:rPr lang="en-US" dirty="0" smtClean="0"/>
              <a:t>Test on SIMPLE sprite SEPARATELY</a:t>
            </a:r>
          </a:p>
          <a:p>
            <a:pPr lvl="1"/>
            <a:r>
              <a:rPr lang="en-US" dirty="0" smtClean="0"/>
              <a:t>Then integrate the idea into your project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Divide and Conquer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min-sl-2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Admin-sl-2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CFFFF"/>
        </a:solidFill>
        <a:ln w="25400">
          <a:solidFill>
            <a:srgbClr val="0000FF"/>
          </a:solidFill>
          <a:miter lim="800000"/>
          <a:headEnd/>
          <a:tailEnd/>
        </a:ln>
        <a:effectLst>
          <a:outerShdw blurRad="63500" dist="107763" dir="2700000" algn="ctr" rotWithShape="0">
            <a:schemeClr val="bg2">
              <a:alpha val="50000"/>
            </a:schemeClr>
          </a:outerShdw>
        </a:effectLst>
      </a:spPr>
      <a:bodyPr lIns="96926" tIns="48463" rIns="96926" bIns="48463" anchor="ctr">
        <a:prstTxWarp prst="textNoShape">
          <a:avLst/>
        </a:prstTxWarp>
      </a:bodyPr>
      <a:lstStyle>
        <a:defPPr algn="l" defTabSz="969963">
          <a:defRPr dirty="0">
            <a:solidFill>
              <a:srgbClr val="0000FF"/>
            </a:solidFill>
            <a:latin typeface="Century Gothic"/>
            <a:cs typeface="Century Gothic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dirty="0" smtClean="0">
            <a:solidFill>
              <a:srgbClr val="0000FF"/>
            </a:solidFill>
            <a:latin typeface="Century Gothic"/>
            <a:cs typeface="Century Gothic"/>
          </a:defRPr>
        </a:defPPr>
      </a:lstStyle>
    </a:txDef>
  </a:objectDefaults>
  <a:extraClrSchemeLst>
    <a:extraClrScheme>
      <a:clrScheme name="Admin-sl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min-sl-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min-sl-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min-sl-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min-sl-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min-sl-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min-sl-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Data\Microsoft\Templates\Admin-sl-2.pot</Template>
  <TotalTime>4637</TotalTime>
  <Words>334</Words>
  <Application>Microsoft Macintosh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Admin-sl-2</vt:lpstr>
      <vt:lpstr>UIT2201: CS &amp; IT Revolution</vt:lpstr>
      <vt:lpstr>UIT2201 Project (25%)</vt:lpstr>
      <vt:lpstr>Project Ideas:</vt:lpstr>
      <vt:lpstr>Planning your Scratch Project:</vt:lpstr>
      <vt:lpstr>Executing your Scratch Project: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459</cp:revision>
  <cp:lastPrinted>2012-01-10T04:25:32Z</cp:lastPrinted>
  <dcterms:created xsi:type="dcterms:W3CDTF">2013-02-03T15:36:12Z</dcterms:created>
  <dcterms:modified xsi:type="dcterms:W3CDTF">2013-02-03T17:13:48Z</dcterms:modified>
</cp:coreProperties>
</file>