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73" r:id="rId3"/>
    <p:sldId id="270" r:id="rId4"/>
    <p:sldId id="269" r:id="rId5"/>
    <p:sldId id="258" r:id="rId6"/>
    <p:sldId id="275" r:id="rId7"/>
    <p:sldId id="266"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90" autoAdjust="0"/>
  </p:normalViewPr>
  <p:slideViewPr>
    <p:cSldViewPr>
      <p:cViewPr>
        <p:scale>
          <a:sx n="46" d="100"/>
          <a:sy n="46" d="100"/>
        </p:scale>
        <p:origin x="-1314"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143E9-86DC-46DD-AB90-37E49FEBD089}"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D7EBA-CBCF-4211-95C3-5C24AD5329F4}" type="slidenum">
              <a:rPr lang="en-US" smtClean="0"/>
              <a:t>‹#›</a:t>
            </a:fld>
            <a:endParaRPr lang="en-US"/>
          </a:p>
        </p:txBody>
      </p:sp>
    </p:spTree>
    <p:extLst>
      <p:ext uri="{BB962C8B-B14F-4D97-AF65-F5344CB8AC3E}">
        <p14:creationId xmlns:p14="http://schemas.microsoft.com/office/powerpoint/2010/main" val="262753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A0034CA-906F-4F7A-B7A2-5E6028968191}" type="slidenum">
              <a:rPr lang="en-US" altLang="zh-CN"/>
              <a:pPr/>
              <a:t>1</a:t>
            </a:fld>
            <a:endParaRPr lang="en-US" altLang="zh-CN"/>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xfrm>
            <a:off x="687084" y="4344607"/>
            <a:ext cx="5487041" cy="4113556"/>
          </a:xfrm>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applications are industry</a:t>
            </a:r>
            <a:r>
              <a:rPr lang="en-US" baseline="0" dirty="0" smtClean="0"/>
              <a:t> or domain specific, and vendors have been selling systems built based on “best practices”. However, it is also always the case that one size does not fit all.</a:t>
            </a:r>
          </a:p>
          <a:p>
            <a:endParaRPr lang="en-US" baseline="0" dirty="0" smtClean="0"/>
          </a:p>
          <a:p>
            <a:r>
              <a:rPr lang="en-US" baseline="0" dirty="0" smtClean="0"/>
              <a:t>There are exceptional cases that are not easy to capture or formalize, and rules and patterns may evolve over time.  These rules provide some forms of weak classifiers.</a:t>
            </a:r>
          </a:p>
          <a:p>
            <a:endParaRPr lang="en-US" baseline="0" dirty="0" smtClean="0"/>
          </a:p>
          <a:p>
            <a:r>
              <a:rPr lang="en-US" baseline="0" dirty="0" smtClean="0"/>
              <a:t>Most companies/organizations also want to capture as much knowledge as possible, so that processes can be improved etc.</a:t>
            </a:r>
          </a:p>
          <a:p>
            <a:endParaRPr lang="en-US" baseline="0" dirty="0" smtClean="0"/>
          </a:p>
          <a:p>
            <a:r>
              <a:rPr lang="en-US" baseline="0" dirty="0" smtClean="0"/>
              <a:t>What we hope to do is to make human…</a:t>
            </a:r>
          </a:p>
          <a:p>
            <a:endParaRPr lang="en-SG" dirty="0"/>
          </a:p>
        </p:txBody>
      </p:sp>
      <p:sp>
        <p:nvSpPr>
          <p:cNvPr id="4" name="Slide Number Placeholder 3"/>
          <p:cNvSpPr>
            <a:spLocks noGrp="1"/>
          </p:cNvSpPr>
          <p:nvPr>
            <p:ph type="sldNum" sz="quarter" idx="10"/>
          </p:nvPr>
        </p:nvSpPr>
        <p:spPr/>
        <p:txBody>
          <a:bodyPr/>
          <a:lstStyle/>
          <a:p>
            <a:fld id="{807D7EBA-CBCF-4211-95C3-5C24AD5329F4}" type="slidenum">
              <a:rPr lang="en-US" smtClean="0"/>
              <a:t>3</a:t>
            </a:fld>
            <a:endParaRPr lang="en-US"/>
          </a:p>
        </p:txBody>
      </p:sp>
    </p:spTree>
    <p:extLst>
      <p:ext uri="{BB962C8B-B14F-4D97-AF65-F5344CB8AC3E}">
        <p14:creationId xmlns:p14="http://schemas.microsoft.com/office/powerpoint/2010/main" val="43125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Healthcare</a:t>
            </a:r>
            <a:r>
              <a:rPr lang="en-US" baseline="0" dirty="0" smtClean="0"/>
              <a:t> is a popular area for big data analytics.  Suppose we manage to integrate the data from multiple sources, it is not straightforward to label patients based on their health</a:t>
            </a:r>
            <a:r>
              <a:rPr lang="en-US" baseline="0" smtClean="0"/>
              <a:t>, reactions to </a:t>
            </a:r>
            <a:r>
              <a:rPr lang="en-US" baseline="0" dirty="0" smtClean="0"/>
              <a:t>treatments or illnesses.</a:t>
            </a:r>
          </a:p>
          <a:p>
            <a:endParaRPr lang="en-SG" dirty="0"/>
          </a:p>
        </p:txBody>
      </p:sp>
      <p:sp>
        <p:nvSpPr>
          <p:cNvPr id="4" name="Slide Number Placeholder 3"/>
          <p:cNvSpPr>
            <a:spLocks noGrp="1"/>
          </p:cNvSpPr>
          <p:nvPr>
            <p:ph type="sldNum" sz="quarter" idx="10"/>
          </p:nvPr>
        </p:nvSpPr>
        <p:spPr/>
        <p:txBody>
          <a:bodyPr/>
          <a:lstStyle/>
          <a:p>
            <a:fld id="{807D7EBA-CBCF-4211-95C3-5C24AD5329F4}" type="slidenum">
              <a:rPr lang="en-US" smtClean="0"/>
              <a:t>4</a:t>
            </a:fld>
            <a:endParaRPr lang="en-US"/>
          </a:p>
        </p:txBody>
      </p:sp>
    </p:spTree>
    <p:extLst>
      <p:ext uri="{BB962C8B-B14F-4D97-AF65-F5344CB8AC3E}">
        <p14:creationId xmlns:p14="http://schemas.microsoft.com/office/powerpoint/2010/main" val="223881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Let us take a look on how human can be part of an</a:t>
            </a:r>
            <a:r>
              <a:rPr lang="en-US" sz="1200" b="0" i="0" kern="1200" baseline="0" dirty="0" smtClean="0">
                <a:solidFill>
                  <a:schemeClr val="tx1"/>
                </a:solidFill>
                <a:effectLst/>
                <a:latin typeface="+mn-lt"/>
                <a:ea typeface="+mn-ea"/>
                <a:cs typeface="+mn-cs"/>
              </a:rPr>
              <a:t> evolving process to answer </a:t>
            </a:r>
            <a:r>
              <a:rPr lang="en-US" baseline="0" dirty="0" smtClean="0"/>
              <a:t>many useful predictive questions.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Here is an example </a:t>
            </a:r>
            <a:r>
              <a:rPr lang="en-US" baseline="0" dirty="0" smtClean="0"/>
              <a:t>in the healthcare predictive analytics. </a:t>
            </a:r>
          </a:p>
          <a:p>
            <a:endParaRPr lang="en-US" baseline="0" dirty="0" smtClean="0"/>
          </a:p>
          <a:p>
            <a:r>
              <a:rPr lang="en-US" baseline="0" dirty="0" smtClean="0"/>
              <a:t>As we know, every hospital has the historical data of patients (one simple example is shown in the previous slide), on which existing tools (</a:t>
            </a:r>
            <a:r>
              <a:rPr lang="en-US" baseline="0" dirty="0" err="1" smtClean="0"/>
              <a:t>eg</a:t>
            </a:r>
            <a:r>
              <a:rPr lang="en-US" baseline="0" dirty="0" smtClean="0"/>
              <a:t>., classifiers) can perform to answer many predictive questions (e.g., risk assessment). We believe that by keeping the experts (i.e., doctors, healthcare providers) in the loop (1.2), the system can significantly increase the accuracy of the predictor. For instance, the doctors will assess patient profiles that the system does not predict well or provide some “heuristic” rules that they have in mind. The machine would exploit these “</a:t>
            </a:r>
            <a:r>
              <a:rPr lang="en-US" sz="1200" b="0" i="0" kern="1200" dirty="0" smtClean="0">
                <a:solidFill>
                  <a:schemeClr val="tx1"/>
                </a:solidFill>
                <a:effectLst/>
                <a:latin typeface="+mn-lt"/>
                <a:ea typeface="+mn-ea"/>
                <a:cs typeface="+mn-cs"/>
              </a:rPr>
              <a:t>intelligent knowledge" to build a high-accuracy classifier.</a:t>
            </a:r>
            <a:r>
              <a:rPr lang="en-US" sz="1200" b="0" i="0" kern="1200" baseline="0" dirty="0" smtClean="0">
                <a:solidFill>
                  <a:schemeClr val="tx1"/>
                </a:solidFill>
                <a:effectLst/>
                <a:latin typeface="+mn-lt"/>
                <a:ea typeface="+mn-ea"/>
                <a:cs typeface="+mn-cs"/>
              </a:rPr>
              <a:t> This process is shown in Phase 1 in the figure.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Next, when new information or live feed about patients (e.g., new lab test result) arrives, the system can perform the prediction based on the set of rules (built in the first step) and inform the doctors immediately (Phase 2). This can really save life in many situations, since doctors can intervene sooner.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Lastly, based on the feedback from the doctors, the system can adjust the classifier to improve its accuracy (Phase 3).</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All in all,  </a:t>
            </a:r>
            <a:r>
              <a:rPr lang="en-US" sz="1200" b="0" i="0" kern="1200" dirty="0" smtClean="0">
                <a:solidFill>
                  <a:schemeClr val="tx1"/>
                </a:solidFill>
                <a:effectLst/>
                <a:latin typeface="+mn-lt"/>
                <a:ea typeface="+mn-ea"/>
                <a:cs typeface="+mn-cs"/>
              </a:rPr>
              <a:t>the system evolves over time.</a:t>
            </a:r>
            <a:r>
              <a:rPr lang="en-US" sz="1200" b="0" i="0" kern="1200" baseline="0" dirty="0" smtClean="0">
                <a:solidFill>
                  <a:schemeClr val="tx1"/>
                </a:solidFill>
                <a:effectLst/>
                <a:latin typeface="+mn-lt"/>
                <a:ea typeface="+mn-ea"/>
                <a:cs typeface="+mn-cs"/>
              </a:rPr>
              <a:t> With the assistance of doctors’ intelligence, </a:t>
            </a:r>
            <a:r>
              <a:rPr lang="en-US" sz="1200" b="0" i="0" kern="1200" dirty="0" smtClean="0">
                <a:solidFill>
                  <a:schemeClr val="tx1"/>
                </a:solidFill>
                <a:effectLst/>
                <a:latin typeface="+mn-lt"/>
                <a:ea typeface="+mn-ea"/>
                <a:cs typeface="+mn-cs"/>
              </a:rPr>
              <a:t>we can eventually</a:t>
            </a:r>
            <a:r>
              <a:rPr lang="en-US" sz="1200" b="0" i="0" kern="1200" baseline="0" dirty="0" smtClean="0">
                <a:solidFill>
                  <a:schemeClr val="tx1"/>
                </a:solidFill>
                <a:effectLst/>
                <a:latin typeface="+mn-lt"/>
                <a:ea typeface="+mn-ea"/>
                <a:cs typeface="+mn-cs"/>
              </a:rPr>
              <a:t> arrive at a very high accurate predictor.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Can</a:t>
            </a:r>
            <a:r>
              <a:rPr lang="en-US" sz="1200" b="0" i="0" kern="1200" baseline="0" dirty="0" smtClean="0">
                <a:solidFill>
                  <a:schemeClr val="tx1"/>
                </a:solidFill>
                <a:effectLst/>
                <a:latin typeface="+mn-lt"/>
                <a:ea typeface="+mn-ea"/>
                <a:cs typeface="+mn-cs"/>
              </a:rPr>
              <a:t> </a:t>
            </a:r>
            <a:r>
              <a:rPr lang="en-US" sz="1200" b="1" dirty="0" smtClean="0"/>
              <a:t>we include domain experts  (</a:t>
            </a:r>
            <a:r>
              <a:rPr lang="en-US" sz="1200" b="1" dirty="0" err="1" smtClean="0"/>
              <a:t>eg</a:t>
            </a:r>
            <a:r>
              <a:rPr lang="en-US" sz="1200" b="1" dirty="0" smtClean="0"/>
              <a:t>. users / employees)  and contextual intelligence  in enhancing the “intelligence” and hence “usability” of DBMS?</a:t>
            </a:r>
          </a:p>
          <a:p>
            <a:r>
              <a:rPr lang="en-US" sz="1200" b="1" dirty="0" smtClean="0"/>
              <a:t>We believe</a:t>
            </a:r>
            <a:r>
              <a:rPr lang="en-US" sz="1200" b="1" baseline="0" dirty="0" smtClean="0"/>
              <a:t> that it is possible. </a:t>
            </a:r>
            <a:endParaRPr lang="en-SG" sz="1200" b="1" dirty="0" smtClean="0"/>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7D7EBA-CBCF-4211-95C3-5C24AD5329F4}" type="slidenum">
              <a:rPr lang="en-US" smtClean="0"/>
              <a:t>6</a:t>
            </a:fld>
            <a:endParaRPr lang="en-US"/>
          </a:p>
        </p:txBody>
      </p:sp>
    </p:spTree>
    <p:extLst>
      <p:ext uri="{BB962C8B-B14F-4D97-AF65-F5344CB8AC3E}">
        <p14:creationId xmlns:p14="http://schemas.microsoft.com/office/powerpoint/2010/main" val="67673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5485CE-2871-4396-ACD4-EEF364F85100}"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185310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485CE-2871-4396-ACD4-EEF364F85100}"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568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485CE-2871-4396-ACD4-EEF364F85100}"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112045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nvGraphicFramePr>
        <p:xfrm>
          <a:off x="0" y="0"/>
          <a:ext cx="9144000" cy="6856413"/>
        </p:xfrm>
        <a:graphic>
          <a:graphicData uri="http://schemas.openxmlformats.org/presentationml/2006/ole">
            <mc:AlternateContent xmlns:mc="http://schemas.openxmlformats.org/markup-compatibility/2006">
              <mc:Choice xmlns:v="urn:schemas-microsoft-com:vml" Requires="v">
                <p:oleObj spid="_x0000_s1043" name="Image" r:id="rId3" imgW="2621063" imgH="1965964" progId="">
                  <p:embed/>
                </p:oleObj>
              </mc:Choice>
              <mc:Fallback>
                <p:oleObj name="Image" r:id="rId3" imgW="2621063" imgH="196596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p:cNvSpPr>
            <a:spLocks noGrp="1" noChangeArrowheads="1"/>
          </p:cNvSpPr>
          <p:nvPr>
            <p:ph type="ctrTitle"/>
          </p:nvPr>
        </p:nvSpPr>
        <p:spPr>
          <a:xfrm>
            <a:off x="685800" y="2568575"/>
            <a:ext cx="7772400" cy="1470025"/>
          </a:xfrm>
        </p:spPr>
        <p:txBody>
          <a:bodyPr/>
          <a:lstStyle>
            <a:lvl1pPr algn="ctr">
              <a:defRPr sz="4000"/>
            </a:lvl1pPr>
          </a:lstStyle>
          <a:p>
            <a:r>
              <a:rPr lang="en-US"/>
              <a:t>Click to edit Master title style</a:t>
            </a:r>
          </a:p>
        </p:txBody>
      </p:sp>
    </p:spTree>
    <p:extLst>
      <p:ext uri="{BB962C8B-B14F-4D97-AF65-F5344CB8AC3E}">
        <p14:creationId xmlns:p14="http://schemas.microsoft.com/office/powerpoint/2010/main" val="225242085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D0FDE216-5CFF-4471-AAC8-62DE29F49CAE}" type="datetimeFigureOut">
              <a:rPr lang="en-SG" smtClean="0"/>
              <a:t>16/10/2013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156348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D0FDE216-5CFF-4471-AAC8-62DE29F49CAE}" type="datetimeFigureOut">
              <a:rPr lang="en-SG" smtClean="0"/>
              <a:t>16/10/2013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385238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DE216-5CFF-4471-AAC8-62DE29F49CAE}" type="datetimeFigureOut">
              <a:rPr lang="en-SG" smtClean="0"/>
              <a:t>16/10/2013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2376641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D0FDE216-5CFF-4471-AAC8-62DE29F49CAE}" type="datetimeFigureOut">
              <a:rPr lang="en-SG" smtClean="0"/>
              <a:t>16/10/2013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654071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D0FDE216-5CFF-4471-AAC8-62DE29F49CAE}" type="datetimeFigureOut">
              <a:rPr lang="en-SG" smtClean="0"/>
              <a:t>16/10/2013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2039806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D0FDE216-5CFF-4471-AAC8-62DE29F49CAE}" type="datetimeFigureOut">
              <a:rPr lang="en-SG" smtClean="0"/>
              <a:t>16/10/2013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5332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DE216-5CFF-4471-AAC8-62DE29F49CAE}" type="datetimeFigureOut">
              <a:rPr lang="en-SG" smtClean="0"/>
              <a:t>16/10/2013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190011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485CE-2871-4396-ACD4-EEF364F85100}"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1355272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DE216-5CFF-4471-AAC8-62DE29F49CAE}" type="datetimeFigureOut">
              <a:rPr lang="en-SG" smtClean="0"/>
              <a:t>16/10/2013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337339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DE216-5CFF-4471-AAC8-62DE29F49CAE}" type="datetimeFigureOut">
              <a:rPr lang="en-SG" smtClean="0"/>
              <a:t>16/10/2013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3435845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D0FDE216-5CFF-4471-AAC8-62DE29F49CAE}" type="datetimeFigureOut">
              <a:rPr lang="en-SG" smtClean="0"/>
              <a:t>16/10/2013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802486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D0FDE216-5CFF-4471-AAC8-62DE29F49CAE}" type="datetimeFigureOut">
              <a:rPr lang="en-SG" smtClean="0"/>
              <a:t>16/10/2013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93E49E6-C212-4513-96F1-88F734670200}" type="slidenum">
              <a:rPr lang="en-SG" smtClean="0"/>
              <a:t>‹#›</a:t>
            </a:fld>
            <a:endParaRPr lang="en-SG"/>
          </a:p>
        </p:txBody>
      </p:sp>
    </p:spTree>
    <p:extLst>
      <p:ext uri="{BB962C8B-B14F-4D97-AF65-F5344CB8AC3E}">
        <p14:creationId xmlns:p14="http://schemas.microsoft.com/office/powerpoint/2010/main" val="22517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485CE-2871-4396-ACD4-EEF364F85100}"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33150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5485CE-2871-4396-ACD4-EEF364F85100}"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308588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5485CE-2871-4396-ACD4-EEF364F85100}"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45759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5485CE-2871-4396-ACD4-EEF364F85100}"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12122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485CE-2871-4396-ACD4-EEF364F85100}"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263111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485CE-2871-4396-ACD4-EEF364F85100}"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6238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485CE-2871-4396-ACD4-EEF364F85100}"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E9D9C-E94A-46B9-8ADB-506009AB76B3}" type="slidenum">
              <a:rPr lang="en-US" smtClean="0"/>
              <a:t>‹#›</a:t>
            </a:fld>
            <a:endParaRPr lang="en-US"/>
          </a:p>
        </p:txBody>
      </p:sp>
    </p:spTree>
    <p:extLst>
      <p:ext uri="{BB962C8B-B14F-4D97-AF65-F5344CB8AC3E}">
        <p14:creationId xmlns:p14="http://schemas.microsoft.com/office/powerpoint/2010/main" val="172254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485CE-2871-4396-ACD4-EEF364F85100}" type="datetimeFigureOut">
              <a:rPr lang="en-US" smtClean="0"/>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E9D9C-E94A-46B9-8ADB-506009AB76B3}" type="slidenum">
              <a:rPr lang="en-US" smtClean="0"/>
              <a:t>‹#›</a:t>
            </a:fld>
            <a:endParaRPr lang="en-US"/>
          </a:p>
        </p:txBody>
      </p:sp>
    </p:spTree>
    <p:extLst>
      <p:ext uri="{BB962C8B-B14F-4D97-AF65-F5344CB8AC3E}">
        <p14:creationId xmlns:p14="http://schemas.microsoft.com/office/powerpoint/2010/main" val="860173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DE216-5CFF-4471-AAC8-62DE29F49CAE}" type="datetimeFigureOut">
              <a:rPr lang="en-SG" smtClean="0"/>
              <a:t>16/10/2013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49E6-C212-4513-96F1-88F734670200}" type="slidenum">
              <a:rPr lang="en-SG" smtClean="0"/>
              <a:t>‹#›</a:t>
            </a:fld>
            <a:endParaRPr lang="en-SG"/>
          </a:p>
        </p:txBody>
      </p:sp>
    </p:spTree>
    <p:extLst>
      <p:ext uri="{BB962C8B-B14F-4D97-AF65-F5344CB8AC3E}">
        <p14:creationId xmlns:p14="http://schemas.microsoft.com/office/powerpoint/2010/main" val="1021362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mtClean="0"/>
              <a:t>Contextual Crowd Intelligence</a:t>
            </a:r>
            <a:endParaRPr lang="en-SG" dirty="0"/>
          </a:p>
        </p:txBody>
      </p:sp>
      <p:sp>
        <p:nvSpPr>
          <p:cNvPr id="7" name="Subtitle 4"/>
          <p:cNvSpPr txBox="1">
            <a:spLocks/>
          </p:cNvSpPr>
          <p:nvPr/>
        </p:nvSpPr>
        <p:spPr>
          <a:xfrm>
            <a:off x="1371600" y="3886200"/>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t>Beng</a:t>
            </a:r>
            <a:r>
              <a:rPr lang="en-US" dirty="0" smtClean="0"/>
              <a:t> Chin </a:t>
            </a:r>
            <a:r>
              <a:rPr lang="en-US" dirty="0" err="1" smtClean="0"/>
              <a:t>Ooi</a:t>
            </a:r>
            <a:endParaRPr lang="en-US" dirty="0" smtClean="0"/>
          </a:p>
          <a:p>
            <a:pPr marL="0" indent="0" algn="ctr">
              <a:buNone/>
            </a:pPr>
            <a:r>
              <a:rPr lang="en-US" dirty="0" smtClean="0"/>
              <a:t>National  University of Singapore</a:t>
            </a:r>
          </a:p>
          <a:p>
            <a:pPr marL="0" indent="0" algn="ctr">
              <a:buNone/>
            </a:pPr>
            <a:r>
              <a:rPr lang="en-US" dirty="0" smtClean="0"/>
              <a:t>www.comp.nus.edu.sg/~ooibc</a:t>
            </a:r>
            <a:endParaRPr lang="en-SG" dirty="0"/>
          </a:p>
        </p:txBody>
      </p:sp>
    </p:spTree>
    <p:extLst>
      <p:ext uri="{BB962C8B-B14F-4D97-AF65-F5344CB8AC3E}">
        <p14:creationId xmlns:p14="http://schemas.microsoft.com/office/powerpoint/2010/main" val="9673074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 Intelligence</a:t>
            </a:r>
            <a:endParaRPr lang="en-SG" dirty="0"/>
          </a:p>
        </p:txBody>
      </p:sp>
      <p:sp>
        <p:nvSpPr>
          <p:cNvPr id="3" name="Content Placeholder 2"/>
          <p:cNvSpPr>
            <a:spLocks noGrp="1"/>
          </p:cNvSpPr>
          <p:nvPr>
            <p:ph idx="1"/>
          </p:nvPr>
        </p:nvSpPr>
        <p:spPr>
          <a:xfrm>
            <a:off x="540327" y="1143000"/>
            <a:ext cx="8229600" cy="5181600"/>
          </a:xfrm>
        </p:spPr>
        <p:txBody>
          <a:bodyPr>
            <a:normAutofit fontScale="85000" lnSpcReduction="20000"/>
          </a:bodyPr>
          <a:lstStyle/>
          <a:p>
            <a:r>
              <a:rPr lang="en-US" sz="3800" dirty="0" smtClean="0"/>
              <a:t>Use of crowd in contributing “useful” contents</a:t>
            </a:r>
          </a:p>
          <a:p>
            <a:pPr lvl="1"/>
            <a:r>
              <a:rPr lang="en-US" dirty="0" smtClean="0"/>
              <a:t>Further use of these contents to infer, ascertain and enhance</a:t>
            </a:r>
          </a:p>
          <a:p>
            <a:r>
              <a:rPr lang="en-US" sz="4200" dirty="0" smtClean="0"/>
              <a:t>Use of crowd in doing what machines cannot do well -- Crowdsourcing</a:t>
            </a:r>
          </a:p>
          <a:p>
            <a:pPr lvl="1"/>
            <a:r>
              <a:rPr lang="en-US" dirty="0"/>
              <a:t>Entity Resolution</a:t>
            </a:r>
          </a:p>
          <a:p>
            <a:pPr lvl="2"/>
            <a:r>
              <a:rPr lang="en-US" dirty="0"/>
              <a:t>Are “</a:t>
            </a:r>
            <a:r>
              <a:rPr lang="en-US" b="1" dirty="0">
                <a:solidFill>
                  <a:srgbClr val="0070C0"/>
                </a:solidFill>
              </a:rPr>
              <a:t>IBM</a:t>
            </a:r>
            <a:r>
              <a:rPr lang="en-US" dirty="0"/>
              <a:t>” and “</a:t>
            </a:r>
            <a:r>
              <a:rPr lang="en-US" b="1" dirty="0">
                <a:solidFill>
                  <a:srgbClr val="0070C0"/>
                </a:solidFill>
              </a:rPr>
              <a:t>Big Blue</a:t>
            </a:r>
            <a:r>
              <a:rPr lang="en-US" dirty="0"/>
              <a:t>” the same company? </a:t>
            </a:r>
          </a:p>
          <a:p>
            <a:pPr lvl="1"/>
            <a:r>
              <a:rPr lang="en-US" dirty="0"/>
              <a:t>Classification</a:t>
            </a:r>
          </a:p>
          <a:p>
            <a:pPr lvl="2"/>
            <a:r>
              <a:rPr lang="en-US" dirty="0"/>
              <a:t>What make is the car </a:t>
            </a:r>
            <a:r>
              <a:rPr lang="en-US" dirty="0" smtClean="0"/>
              <a:t>in the image?</a:t>
            </a:r>
          </a:p>
          <a:p>
            <a:pPr lvl="1"/>
            <a:r>
              <a:rPr lang="en-US" dirty="0" smtClean="0"/>
              <a:t>Subjective </a:t>
            </a:r>
            <a:r>
              <a:rPr lang="en-US" dirty="0"/>
              <a:t>Sorting</a:t>
            </a:r>
          </a:p>
          <a:p>
            <a:pPr lvl="2"/>
            <a:r>
              <a:rPr lang="en-US" dirty="0"/>
              <a:t>Which </a:t>
            </a:r>
            <a:r>
              <a:rPr lang="en-US" dirty="0" smtClean="0"/>
              <a:t>pictures better </a:t>
            </a:r>
            <a:r>
              <a:rPr lang="en-US" i="1" dirty="0"/>
              <a:t>visualize</a:t>
            </a:r>
            <a:r>
              <a:rPr lang="en-US" dirty="0"/>
              <a:t> </a:t>
            </a:r>
            <a:r>
              <a:rPr lang="en-US" dirty="0" smtClean="0"/>
              <a:t> </a:t>
            </a:r>
            <a:r>
              <a:rPr lang="en-US" dirty="0"/>
              <a:t>“the Great Wall”?</a:t>
            </a:r>
          </a:p>
          <a:p>
            <a:pPr lvl="1" indent="-342900"/>
            <a:r>
              <a:rPr lang="en-US" dirty="0" smtClean="0"/>
              <a:t>Others</a:t>
            </a:r>
            <a:r>
              <a:rPr lang="en-US" dirty="0"/>
              <a:t>: Translation, Tagging, etc. </a:t>
            </a:r>
            <a:endParaRPr lang="en-US" dirty="0" smtClean="0"/>
          </a:p>
          <a:p>
            <a:pPr lvl="1" indent="-342900"/>
            <a:r>
              <a:rPr lang="en-US" dirty="0" smtClean="0"/>
              <a:t>Simple and </a:t>
            </a:r>
            <a:r>
              <a:rPr lang="en-US" dirty="0"/>
              <a:t>d</a:t>
            </a:r>
            <a:r>
              <a:rPr lang="en-US" dirty="0" smtClean="0"/>
              <a:t>omain dependent </a:t>
            </a:r>
          </a:p>
          <a:p>
            <a:pPr lvl="2" indent="-342900"/>
            <a:r>
              <a:rPr lang="en-US" dirty="0" smtClean="0"/>
              <a:t>Privacy is a major obstacle</a:t>
            </a:r>
            <a:endParaRPr lang="en-US" dirty="0"/>
          </a:p>
          <a:p>
            <a:pPr marL="457200" lvl="1" indent="0">
              <a:buNone/>
            </a:pPr>
            <a:endParaRPr lang="en-US" dirty="0" smtClean="0"/>
          </a:p>
          <a:p>
            <a:endParaRPr lang="en-SG" dirty="0"/>
          </a:p>
        </p:txBody>
      </p:sp>
      <p:sp>
        <p:nvSpPr>
          <p:cNvPr id="4" name="TextBox 3"/>
          <p:cNvSpPr txBox="1"/>
          <p:nvPr/>
        </p:nvSpPr>
        <p:spPr>
          <a:xfrm>
            <a:off x="533400" y="6324600"/>
            <a:ext cx="7391400" cy="461665"/>
          </a:xfrm>
          <a:prstGeom prst="rect">
            <a:avLst/>
          </a:prstGeom>
          <a:solidFill>
            <a:srgbClr val="FFFF00"/>
          </a:solidFill>
        </p:spPr>
        <p:txBody>
          <a:bodyPr wrap="square" rtlCol="0">
            <a:spAutoFit/>
          </a:bodyPr>
          <a:lstStyle/>
          <a:p>
            <a:r>
              <a:rPr lang="en-US" sz="2400" dirty="0" smtClean="0"/>
              <a:t>Can we exploit the human intelligence a bit more?</a:t>
            </a:r>
            <a:endParaRPr lang="en-SG" sz="2400" dirty="0"/>
          </a:p>
        </p:txBody>
      </p:sp>
      <p:pic>
        <p:nvPicPr>
          <p:cNvPr id="12" name="Picture 2" descr="C:\Users\Administrator\Desktop\toprint\mercedes-benz-ml-63-amg2-12980689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768" y="4052445"/>
            <a:ext cx="999346" cy="762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3" descr="C:\Users\Administrator\Desktop\toprint\chinawal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805" y="5362575"/>
            <a:ext cx="1027931" cy="68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5" descr="C:\Users\Administrator\Desktop\toprint\Great_Wall_of_China_location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362575"/>
            <a:ext cx="1132170" cy="742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4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“Embedding” Crowdsourcing in DBMS </a:t>
            </a:r>
            <a:endParaRPr lang="en-SG"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Most applications are industry/domain specific  -- </a:t>
            </a:r>
            <a:r>
              <a:rPr lang="en-US" i="1" dirty="0" smtClean="0"/>
              <a:t>users are </a:t>
            </a:r>
            <a:r>
              <a:rPr lang="en-US" i="1" dirty="0" smtClean="0"/>
              <a:t>the experts</a:t>
            </a:r>
            <a:endParaRPr lang="en-US" i="1" dirty="0" smtClean="0"/>
          </a:p>
          <a:p>
            <a:r>
              <a:rPr lang="en-US" dirty="0" smtClean="0"/>
              <a:t>Exceptional cases that are important but may be too hard to formalize and rules/patterns may be evolving over times</a:t>
            </a:r>
          </a:p>
          <a:p>
            <a:r>
              <a:rPr lang="en-US" dirty="0" smtClean="0"/>
              <a:t>Knowledge management at work</a:t>
            </a:r>
          </a:p>
          <a:p>
            <a:r>
              <a:rPr lang="en-US" dirty="0" smtClean="0"/>
              <a:t>Making </a:t>
            </a:r>
            <a:r>
              <a:rPr lang="en-US" dirty="0" smtClean="0"/>
              <a:t>humans </a:t>
            </a:r>
            <a:r>
              <a:rPr lang="en-US" dirty="0" smtClean="0"/>
              <a:t>who are subject matter experts as part of the feedback loop to continuously enhance the database processing </a:t>
            </a:r>
            <a:r>
              <a:rPr lang="en-US" dirty="0" smtClean="0">
                <a:sym typeface="Wingdings" panose="05000000000000000000" pitchFamily="2" charset="2"/>
              </a:rPr>
              <a:t> a hybrid human-machine DB processing</a:t>
            </a:r>
            <a:endParaRPr lang="en-SG" dirty="0"/>
          </a:p>
        </p:txBody>
      </p:sp>
    </p:spTree>
    <p:extLst>
      <p:ext uri="{BB962C8B-B14F-4D97-AF65-F5344CB8AC3E}">
        <p14:creationId xmlns:p14="http://schemas.microsoft.com/office/powerpoint/2010/main" val="2874659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228600"/>
            <a:ext cx="8686800" cy="1143000"/>
          </a:xfrm>
        </p:spPr>
        <p:txBody>
          <a:bodyPr>
            <a:normAutofit fontScale="90000"/>
          </a:bodyPr>
          <a:lstStyle/>
          <a:p>
            <a:r>
              <a:rPr lang="en-US" dirty="0" smtClean="0"/>
              <a:t>Example: Healthcare Predictive Analytics</a:t>
            </a:r>
            <a:endParaRPr lang="en-US" dirty="0"/>
          </a:p>
        </p:txBody>
      </p:sp>
      <p:sp>
        <p:nvSpPr>
          <p:cNvPr id="3" name="Content Placeholder 2"/>
          <p:cNvSpPr>
            <a:spLocks noGrp="1"/>
          </p:cNvSpPr>
          <p:nvPr>
            <p:ph idx="1"/>
          </p:nvPr>
        </p:nvSpPr>
        <p:spPr>
          <a:xfrm>
            <a:off x="381000" y="4174912"/>
            <a:ext cx="8229600" cy="1981200"/>
          </a:xfrm>
        </p:spPr>
        <p:txBody>
          <a:bodyPr>
            <a:normAutofit fontScale="85000" lnSpcReduction="20000"/>
          </a:bodyPr>
          <a:lstStyle/>
          <a:p>
            <a:r>
              <a:rPr lang="en-US" dirty="0" smtClean="0"/>
              <a:t>Questions often asked by healthcare professionals:</a:t>
            </a:r>
          </a:p>
          <a:p>
            <a:pPr lvl="1"/>
            <a:r>
              <a:rPr lang="en-US" dirty="0" smtClean="0"/>
              <a:t>Who have “high risk”?</a:t>
            </a:r>
          </a:p>
          <a:p>
            <a:pPr lvl="1"/>
            <a:r>
              <a:rPr lang="en-US" dirty="0" smtClean="0"/>
              <a:t>How many have contacted the medical team?</a:t>
            </a:r>
          </a:p>
          <a:p>
            <a:pPr lvl="1"/>
            <a:r>
              <a:rPr lang="en-US" dirty="0" smtClean="0"/>
              <a:t>What are the outcomes? Recurrence, deterioration, reasons etc.</a:t>
            </a:r>
          </a:p>
        </p:txBody>
      </p:sp>
      <p:graphicFrame>
        <p:nvGraphicFramePr>
          <p:cNvPr id="7" name="Table 6"/>
          <p:cNvGraphicFramePr>
            <a:graphicFrameLocks noGrp="1"/>
          </p:cNvGraphicFramePr>
          <p:nvPr>
            <p:extLst>
              <p:ext uri="{D42A27DB-BD31-4B8C-83A1-F6EECF244321}">
                <p14:modId xmlns:p14="http://schemas.microsoft.com/office/powerpoint/2010/main" val="1271290241"/>
              </p:ext>
            </p:extLst>
          </p:nvPr>
        </p:nvGraphicFramePr>
        <p:xfrm>
          <a:off x="609600" y="1524000"/>
          <a:ext cx="8153399" cy="2032000"/>
        </p:xfrm>
        <a:graphic>
          <a:graphicData uri="http://schemas.openxmlformats.org/drawingml/2006/table">
            <a:tbl>
              <a:tblPr firstRow="1" bandRow="1">
                <a:tableStyleId>{22838BEF-8BB2-4498-84A7-C5851F593DF1}</a:tableStyleId>
              </a:tblPr>
              <a:tblGrid>
                <a:gridCol w="990600"/>
                <a:gridCol w="1295400"/>
                <a:gridCol w="990600"/>
                <a:gridCol w="1295400"/>
                <a:gridCol w="1371600"/>
                <a:gridCol w="838200"/>
                <a:gridCol w="1371599"/>
              </a:tblGrid>
              <a:tr h="370840">
                <a:tc>
                  <a:txBody>
                    <a:bodyPr/>
                    <a:lstStyle/>
                    <a:p>
                      <a:pPr algn="ctr"/>
                      <a:r>
                        <a:rPr lang="en-US" sz="1500" dirty="0" smtClean="0"/>
                        <a:t>ID</a:t>
                      </a:r>
                      <a:endParaRPr lang="en-US" sz="1500" dirty="0"/>
                    </a:p>
                  </a:txBody>
                  <a:tcPr/>
                </a:tc>
                <a:tc>
                  <a:txBody>
                    <a:bodyPr/>
                    <a:lstStyle/>
                    <a:p>
                      <a:pPr algn="ctr"/>
                      <a:r>
                        <a:rPr lang="en-US" sz="1500" dirty="0" smtClean="0"/>
                        <a:t>Disease </a:t>
                      </a:r>
                    </a:p>
                    <a:p>
                      <a:pPr algn="ctr"/>
                      <a:r>
                        <a:rPr lang="en-US" sz="1500" dirty="0" smtClean="0"/>
                        <a:t>(f1)</a:t>
                      </a:r>
                      <a:endParaRPr lang="en-US" sz="1500" dirty="0"/>
                    </a:p>
                  </a:txBody>
                  <a:tcPr/>
                </a:tc>
                <a:tc>
                  <a:txBody>
                    <a:bodyPr/>
                    <a:lstStyle/>
                    <a:p>
                      <a:pPr algn="ctr"/>
                      <a:r>
                        <a:rPr lang="en-US" sz="1500" dirty="0" smtClean="0"/>
                        <a:t>Lab </a:t>
                      </a:r>
                    </a:p>
                    <a:p>
                      <a:pPr algn="ctr"/>
                      <a:r>
                        <a:rPr lang="en-US" sz="1500" dirty="0" smtClean="0"/>
                        <a:t>(f2)</a:t>
                      </a:r>
                      <a:endParaRPr lang="en-US" sz="1500" dirty="0"/>
                    </a:p>
                  </a:txBody>
                  <a:tcPr/>
                </a:tc>
                <a:tc>
                  <a:txBody>
                    <a:bodyPr/>
                    <a:lstStyle/>
                    <a:p>
                      <a:pPr algn="ctr"/>
                      <a:r>
                        <a:rPr lang="en-US" sz="1500" dirty="0" smtClean="0"/>
                        <a:t>Medication</a:t>
                      </a:r>
                    </a:p>
                    <a:p>
                      <a:pPr algn="ctr"/>
                      <a:r>
                        <a:rPr lang="en-US" sz="1500" dirty="0" smtClean="0"/>
                        <a:t>(f3)</a:t>
                      </a:r>
                      <a:endParaRPr lang="en-US" sz="1500" dirty="0"/>
                    </a:p>
                  </a:txBody>
                  <a:tcPr/>
                </a:tc>
                <a:tc>
                  <a:txBody>
                    <a:bodyPr/>
                    <a:lstStyle/>
                    <a:p>
                      <a:pPr algn="ctr"/>
                      <a:r>
                        <a:rPr lang="en-US" sz="1500" dirty="0" smtClean="0"/>
                        <a:t>Temperature</a:t>
                      </a:r>
                    </a:p>
                    <a:p>
                      <a:pPr algn="ctr"/>
                      <a:r>
                        <a:rPr lang="en-US" sz="1500" baseline="0" dirty="0" smtClean="0"/>
                        <a:t> (f4)</a:t>
                      </a:r>
                      <a:endParaRPr lang="en-US" sz="1500" dirty="0"/>
                    </a:p>
                  </a:txBody>
                  <a:tcPr/>
                </a:tc>
                <a:tc>
                  <a:txBody>
                    <a:bodyPr/>
                    <a:lstStyle/>
                    <a:p>
                      <a:pPr algn="ctr"/>
                      <a:r>
                        <a:rPr lang="en-US" sz="1500" dirty="0" smtClean="0"/>
                        <a:t>…..</a:t>
                      </a:r>
                      <a:endParaRPr lang="en-US" sz="1500" dirty="0"/>
                    </a:p>
                  </a:txBody>
                  <a:tcPr/>
                </a:tc>
                <a:tc>
                  <a:txBody>
                    <a:bodyPr/>
                    <a:lstStyle/>
                    <a:p>
                      <a:pPr algn="ctr"/>
                      <a:r>
                        <a:rPr lang="en-US" sz="1500" dirty="0" smtClean="0">
                          <a:solidFill>
                            <a:srgbClr val="FF0000"/>
                          </a:solidFill>
                        </a:rPr>
                        <a:t>Risk level</a:t>
                      </a:r>
                      <a:endParaRPr lang="en-US" sz="1500" dirty="0">
                        <a:solidFill>
                          <a:srgbClr val="FF0000"/>
                        </a:solidFill>
                      </a:endParaRPr>
                    </a:p>
                  </a:txBody>
                  <a:tcPr/>
                </a:tc>
              </a:tr>
              <a:tr h="370840">
                <a:tc>
                  <a:txBody>
                    <a:bodyPr/>
                    <a:lstStyle/>
                    <a:p>
                      <a:r>
                        <a:rPr lang="en-US" sz="1500" dirty="0" smtClean="0"/>
                        <a:t>Patient 1</a:t>
                      </a:r>
                      <a:endParaRPr lang="en-US" sz="1500" dirty="0"/>
                    </a:p>
                  </a:txBody>
                  <a:tcPr/>
                </a:tc>
                <a:tc>
                  <a:txBody>
                    <a:bodyPr/>
                    <a:lstStyle/>
                    <a:p>
                      <a:pPr algn="ctr"/>
                      <a:r>
                        <a:rPr lang="en-US" sz="1500" dirty="0" smtClean="0"/>
                        <a:t>Diabetes</a:t>
                      </a:r>
                      <a:endParaRPr lang="en-US" sz="1500" dirty="0"/>
                    </a:p>
                  </a:txBody>
                  <a:tcPr/>
                </a:tc>
                <a:tc>
                  <a:txBody>
                    <a:bodyPr/>
                    <a:lstStyle/>
                    <a:p>
                      <a:pPr algn="ctr"/>
                      <a:r>
                        <a:rPr lang="en-US" sz="1500" dirty="0" smtClean="0"/>
                        <a:t> v12</a:t>
                      </a:r>
                      <a:endParaRPr lang="en-US" sz="1500" dirty="0"/>
                    </a:p>
                  </a:txBody>
                  <a:tcPr/>
                </a:tc>
                <a:tc>
                  <a:txBody>
                    <a:bodyPr/>
                    <a:lstStyle/>
                    <a:p>
                      <a:pPr algn="ctr"/>
                      <a:r>
                        <a:rPr lang="en-US" sz="1500" dirty="0" smtClean="0"/>
                        <a:t>v13</a:t>
                      </a:r>
                      <a:endParaRPr lang="en-US" sz="1500" dirty="0"/>
                    </a:p>
                  </a:txBody>
                  <a:tcPr/>
                </a:tc>
                <a:tc>
                  <a:txBody>
                    <a:bodyPr/>
                    <a:lstStyle/>
                    <a:p>
                      <a:pPr algn="ctr"/>
                      <a:r>
                        <a:rPr lang="en-US" sz="1500" dirty="0" smtClean="0"/>
                        <a:t>v14</a:t>
                      </a:r>
                      <a:endParaRPr lang="en-US" sz="1500" dirty="0"/>
                    </a:p>
                  </a:txBody>
                  <a:tcPr/>
                </a:tc>
                <a:tc>
                  <a:txBody>
                    <a:bodyPr/>
                    <a:lstStyle/>
                    <a:p>
                      <a:pPr algn="ctr"/>
                      <a:r>
                        <a:rPr lang="en-US" sz="1500" dirty="0" smtClean="0"/>
                        <a:t>…</a:t>
                      </a:r>
                      <a:endParaRPr lang="en-US" sz="1500" dirty="0"/>
                    </a:p>
                  </a:txBody>
                  <a:tcPr/>
                </a:tc>
                <a:tc>
                  <a:txBody>
                    <a:bodyPr/>
                    <a:lstStyle/>
                    <a:p>
                      <a:pPr algn="ctr"/>
                      <a:r>
                        <a:rPr lang="en-US" sz="1500" dirty="0" smtClean="0">
                          <a:solidFill>
                            <a:srgbClr val="FF0000"/>
                          </a:solidFill>
                        </a:rPr>
                        <a:t>?</a:t>
                      </a:r>
                      <a:endParaRPr lang="en-US" sz="1500" dirty="0">
                        <a:solidFill>
                          <a:srgbClr val="FF0000"/>
                        </a:solidFill>
                      </a:endParaRPr>
                    </a:p>
                  </a:txBody>
                  <a:tcPr/>
                </a:tc>
              </a:tr>
              <a:tr h="370840">
                <a:tc>
                  <a:txBody>
                    <a:bodyPr/>
                    <a:lstStyle/>
                    <a:p>
                      <a:r>
                        <a:rPr lang="en-US" sz="1500" dirty="0" smtClean="0"/>
                        <a:t>Patient</a:t>
                      </a:r>
                      <a:r>
                        <a:rPr lang="en-US" sz="1500" baseline="0" dirty="0" smtClean="0"/>
                        <a:t> 2</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Diabetes</a:t>
                      </a:r>
                      <a:endParaRPr lang="en-US" sz="1500" dirty="0"/>
                    </a:p>
                  </a:txBody>
                  <a:tcPr/>
                </a:tc>
                <a:tc>
                  <a:txBody>
                    <a:bodyPr/>
                    <a:lstStyle/>
                    <a:p>
                      <a:pPr algn="ctr"/>
                      <a:r>
                        <a:rPr lang="en-US" sz="1500" dirty="0" smtClean="0"/>
                        <a:t>v22</a:t>
                      </a:r>
                      <a:endParaRPr lang="en-US" sz="1500" dirty="0"/>
                    </a:p>
                  </a:txBody>
                  <a:tcPr/>
                </a:tc>
                <a:tc>
                  <a:txBody>
                    <a:bodyPr/>
                    <a:lstStyle/>
                    <a:p>
                      <a:pPr algn="ctr"/>
                      <a:r>
                        <a:rPr lang="en-US" sz="1500" dirty="0" smtClean="0"/>
                        <a:t>v23</a:t>
                      </a:r>
                      <a:endParaRPr lang="en-US" sz="1500" dirty="0"/>
                    </a:p>
                  </a:txBody>
                  <a:tcPr/>
                </a:tc>
                <a:tc>
                  <a:txBody>
                    <a:bodyPr/>
                    <a:lstStyle/>
                    <a:p>
                      <a:pPr algn="ctr"/>
                      <a:r>
                        <a:rPr lang="en-US" sz="1500" dirty="0" smtClean="0"/>
                        <a:t>v24</a:t>
                      </a:r>
                      <a:endParaRPr lang="en-US" sz="1500" dirty="0"/>
                    </a:p>
                  </a:txBody>
                  <a:tcPr/>
                </a:tc>
                <a:tc>
                  <a:txBody>
                    <a:bodyPr/>
                    <a:lstStyle/>
                    <a:p>
                      <a:pPr algn="ctr"/>
                      <a:r>
                        <a:rPr lang="en-US" sz="1500" dirty="0" smtClean="0"/>
                        <a:t>…</a:t>
                      </a:r>
                      <a:endParaRPr lang="en-US" sz="1500" dirty="0"/>
                    </a:p>
                  </a:txBody>
                  <a:tcPr/>
                </a:tc>
                <a:tc>
                  <a:txBody>
                    <a:bodyPr/>
                    <a:lstStyle/>
                    <a:p>
                      <a:pPr algn="ctr"/>
                      <a:r>
                        <a:rPr lang="en-US" sz="1500" dirty="0" smtClean="0">
                          <a:solidFill>
                            <a:srgbClr val="FF0000"/>
                          </a:solidFill>
                        </a:rPr>
                        <a:t>?</a:t>
                      </a:r>
                      <a:endParaRPr lang="en-US" sz="1500" dirty="0">
                        <a:solidFill>
                          <a:srgbClr val="FF0000"/>
                        </a:solidFill>
                      </a:endParaRPr>
                    </a:p>
                  </a:txBody>
                  <a:tcPr/>
                </a:tc>
              </a:tr>
              <a:tr h="370840">
                <a:tc>
                  <a:txBody>
                    <a:bodyPr/>
                    <a:lstStyle/>
                    <a:p>
                      <a:r>
                        <a:rPr lang="en-US" sz="1500" dirty="0" smtClean="0"/>
                        <a:t>Patient 3</a:t>
                      </a:r>
                      <a:endParaRPr lang="en-US" sz="1500" dirty="0"/>
                    </a:p>
                  </a:txBody>
                  <a:tcPr/>
                </a:tc>
                <a:tc>
                  <a:txBody>
                    <a:bodyPr/>
                    <a:lstStyle/>
                    <a:p>
                      <a:pPr algn="ctr"/>
                      <a:r>
                        <a:rPr lang="en-US" sz="1500" dirty="0" smtClean="0"/>
                        <a:t>Hypertension</a:t>
                      </a:r>
                      <a:endParaRPr lang="en-US" sz="1500" dirty="0"/>
                    </a:p>
                  </a:txBody>
                  <a:tcPr/>
                </a:tc>
                <a:tc>
                  <a:txBody>
                    <a:bodyPr/>
                    <a:lstStyle/>
                    <a:p>
                      <a:pPr algn="ctr"/>
                      <a:r>
                        <a:rPr lang="en-US" sz="1500" dirty="0" smtClean="0"/>
                        <a:t>v32</a:t>
                      </a:r>
                      <a:endParaRPr lang="en-US" sz="1500" dirty="0"/>
                    </a:p>
                  </a:txBody>
                  <a:tcPr/>
                </a:tc>
                <a:tc>
                  <a:txBody>
                    <a:bodyPr/>
                    <a:lstStyle/>
                    <a:p>
                      <a:pPr algn="ctr"/>
                      <a:r>
                        <a:rPr lang="en-US" sz="1500" dirty="0" smtClean="0"/>
                        <a:t>v33</a:t>
                      </a:r>
                      <a:endParaRPr lang="en-US" sz="1500" dirty="0"/>
                    </a:p>
                  </a:txBody>
                  <a:tcPr/>
                </a:tc>
                <a:tc>
                  <a:txBody>
                    <a:bodyPr/>
                    <a:lstStyle/>
                    <a:p>
                      <a:pPr algn="ctr"/>
                      <a:r>
                        <a:rPr lang="en-US" sz="1500" dirty="0" smtClean="0"/>
                        <a:t>v34</a:t>
                      </a:r>
                      <a:endParaRPr lang="en-US" sz="1500" dirty="0"/>
                    </a:p>
                  </a:txBody>
                  <a:tcPr/>
                </a:tc>
                <a:tc>
                  <a:txBody>
                    <a:bodyPr/>
                    <a:lstStyle/>
                    <a:p>
                      <a:pPr algn="ctr"/>
                      <a:r>
                        <a:rPr lang="en-US" sz="1500" dirty="0" smtClean="0"/>
                        <a:t>…</a:t>
                      </a:r>
                      <a:endParaRPr lang="en-US" sz="1500" dirty="0"/>
                    </a:p>
                  </a:txBody>
                  <a:tcPr/>
                </a:tc>
                <a:tc>
                  <a:txBody>
                    <a:bodyPr/>
                    <a:lstStyle/>
                    <a:p>
                      <a:pPr algn="ctr"/>
                      <a:r>
                        <a:rPr lang="en-US" sz="1500" dirty="0" smtClean="0">
                          <a:solidFill>
                            <a:srgbClr val="FF0000"/>
                          </a:solidFill>
                        </a:rPr>
                        <a:t>?</a:t>
                      </a:r>
                      <a:endParaRPr lang="en-US" sz="1500" dirty="0">
                        <a:solidFill>
                          <a:srgbClr val="FF0000"/>
                        </a:solidFill>
                      </a:endParaRPr>
                    </a:p>
                  </a:txBody>
                  <a:tcPr/>
                </a:tc>
              </a:tr>
              <a:tr h="370840">
                <a:tc>
                  <a:txBody>
                    <a:bodyPr/>
                    <a:lstStyle/>
                    <a:p>
                      <a:r>
                        <a:rPr lang="en-US" sz="1500" dirty="0" smtClean="0"/>
                        <a:t>…</a:t>
                      </a:r>
                      <a:endParaRPr lang="en-US" sz="1500" dirty="0"/>
                    </a:p>
                  </a:txBody>
                  <a:tcPr/>
                </a:tc>
                <a:tc>
                  <a:txBody>
                    <a:bodyPr/>
                    <a:lstStyle/>
                    <a:p>
                      <a:pPr algn="ctr"/>
                      <a:endParaRPr lang="en-US" sz="1500" dirty="0"/>
                    </a:p>
                  </a:txBody>
                  <a:tcPr/>
                </a:tc>
                <a:tc>
                  <a:txBody>
                    <a:bodyPr/>
                    <a:lstStyle/>
                    <a:p>
                      <a:pPr algn="ctr"/>
                      <a:endParaRPr lang="en-US" sz="1500"/>
                    </a:p>
                  </a:txBody>
                  <a:tcPr/>
                </a:tc>
                <a:tc>
                  <a:txBody>
                    <a:bodyPr/>
                    <a:lstStyle/>
                    <a:p>
                      <a:pPr algn="ctr"/>
                      <a:endParaRPr lang="en-US" sz="1500"/>
                    </a:p>
                  </a:txBody>
                  <a:tcPr/>
                </a:tc>
                <a:tc>
                  <a:txBody>
                    <a:bodyPr/>
                    <a:lstStyle/>
                    <a:p>
                      <a:pPr algn="ctr"/>
                      <a:endParaRPr lang="en-US" sz="1500"/>
                    </a:p>
                  </a:txBody>
                  <a:tcPr/>
                </a:tc>
                <a:tc>
                  <a:txBody>
                    <a:bodyPr/>
                    <a:lstStyle/>
                    <a:p>
                      <a:pPr algn="ctr"/>
                      <a:endParaRPr lang="en-US" sz="1500" dirty="0"/>
                    </a:p>
                  </a:txBody>
                  <a:tcPr/>
                </a:tc>
                <a:tc>
                  <a:txBody>
                    <a:bodyPr/>
                    <a:lstStyle/>
                    <a:p>
                      <a:pPr algn="ctr"/>
                      <a:endParaRPr lang="en-US" sz="1500" dirty="0"/>
                    </a:p>
                  </a:txBody>
                  <a:tcPr/>
                </a:tc>
              </a:tr>
            </a:tbl>
          </a:graphicData>
        </a:graphic>
      </p:graphicFrame>
      <p:sp>
        <p:nvSpPr>
          <p:cNvPr id="8" name="TextBox 7"/>
          <p:cNvSpPr txBox="1"/>
          <p:nvPr/>
        </p:nvSpPr>
        <p:spPr>
          <a:xfrm>
            <a:off x="3200400" y="4572000"/>
            <a:ext cx="184731" cy="369332"/>
          </a:xfrm>
          <a:prstGeom prst="rect">
            <a:avLst/>
          </a:prstGeom>
          <a:noFill/>
        </p:spPr>
        <p:txBody>
          <a:bodyPr wrap="none" rtlCol="0">
            <a:spAutoFit/>
          </a:bodyPr>
          <a:lstStyle/>
          <a:p>
            <a:endParaRPr lang="en-US" dirty="0"/>
          </a:p>
        </p:txBody>
      </p:sp>
      <p:sp>
        <p:nvSpPr>
          <p:cNvPr id="10" name="TextBox 9"/>
          <p:cNvSpPr txBox="1"/>
          <p:nvPr/>
        </p:nvSpPr>
        <p:spPr>
          <a:xfrm>
            <a:off x="3103418" y="3650902"/>
            <a:ext cx="2992582" cy="461665"/>
          </a:xfrm>
          <a:prstGeom prst="rect">
            <a:avLst/>
          </a:prstGeom>
          <a:noFill/>
        </p:spPr>
        <p:txBody>
          <a:bodyPr wrap="square" rtlCol="0">
            <a:spAutoFit/>
          </a:bodyPr>
          <a:lstStyle/>
          <a:p>
            <a:r>
              <a:rPr lang="en-US" sz="2400" dirty="0" smtClean="0"/>
              <a:t> Medical Care Table</a:t>
            </a:r>
            <a:endParaRPr lang="en-US" sz="2400" dirty="0"/>
          </a:p>
        </p:txBody>
      </p:sp>
      <p:sp>
        <p:nvSpPr>
          <p:cNvPr id="4" name="TextBox 3"/>
          <p:cNvSpPr txBox="1"/>
          <p:nvPr/>
        </p:nvSpPr>
        <p:spPr>
          <a:xfrm>
            <a:off x="304800" y="6169966"/>
            <a:ext cx="8382000" cy="461665"/>
          </a:xfrm>
          <a:prstGeom prst="rect">
            <a:avLst/>
          </a:prstGeom>
          <a:solidFill>
            <a:srgbClr val="FFFF00"/>
          </a:solidFill>
        </p:spPr>
        <p:txBody>
          <a:bodyPr wrap="square" rtlCol="0">
            <a:spAutoFit/>
          </a:bodyPr>
          <a:lstStyle/>
          <a:p>
            <a:r>
              <a:rPr lang="en-US" sz="2400" dirty="0" smtClean="0"/>
              <a:t>To predict, pre-empt,  prevent for better healthcare outcome!</a:t>
            </a:r>
            <a:endParaRPr lang="en-SG" sz="2400" dirty="0"/>
          </a:p>
        </p:txBody>
      </p:sp>
    </p:spTree>
    <p:extLst>
      <p:ext uri="{BB962C8B-B14F-4D97-AF65-F5344CB8AC3E}">
        <p14:creationId xmlns:p14="http://schemas.microsoft.com/office/powerpoint/2010/main" val="36781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Build a rule-based system to assess the risks</a:t>
            </a:r>
          </a:p>
          <a:p>
            <a:r>
              <a:rPr lang="en-US" dirty="0" smtClean="0"/>
              <a:t>Difficulty: </a:t>
            </a:r>
            <a:r>
              <a:rPr lang="en-US" dirty="0">
                <a:solidFill>
                  <a:srgbClr val="FF0000"/>
                </a:solidFill>
              </a:rPr>
              <a:t>Missing </a:t>
            </a:r>
            <a:r>
              <a:rPr lang="en-US" dirty="0" smtClean="0">
                <a:solidFill>
                  <a:srgbClr val="FF0000"/>
                </a:solidFill>
              </a:rPr>
              <a:t>the class </a:t>
            </a:r>
            <a:r>
              <a:rPr lang="en-US" dirty="0">
                <a:solidFill>
                  <a:srgbClr val="FF0000"/>
                </a:solidFill>
              </a:rPr>
              <a:t>labels of </a:t>
            </a:r>
            <a:r>
              <a:rPr lang="en-US" dirty="0" smtClean="0">
                <a:solidFill>
                  <a:srgbClr val="FF0000"/>
                </a:solidFill>
              </a:rPr>
              <a:t>the training </a:t>
            </a:r>
            <a:r>
              <a:rPr lang="en-US" dirty="0">
                <a:solidFill>
                  <a:srgbClr val="FF0000"/>
                </a:solidFill>
              </a:rPr>
              <a:t>samples</a:t>
            </a:r>
            <a:endParaRPr lang="en-US" dirty="0" smtClean="0"/>
          </a:p>
          <a:p>
            <a:r>
              <a:rPr lang="en-US" dirty="0" smtClean="0"/>
              <a:t>Approach: Leverage </a:t>
            </a:r>
            <a:r>
              <a:rPr lang="en-US" dirty="0" smtClean="0">
                <a:solidFill>
                  <a:srgbClr val="FF0000"/>
                </a:solidFill>
              </a:rPr>
              <a:t>the</a:t>
            </a:r>
            <a:r>
              <a:rPr lang="en-US" dirty="0" smtClean="0"/>
              <a:t> </a:t>
            </a:r>
            <a:r>
              <a:rPr lang="en-US" dirty="0" smtClean="0">
                <a:solidFill>
                  <a:srgbClr val="FF0000"/>
                </a:solidFill>
              </a:rPr>
              <a:t>crowd</a:t>
            </a:r>
            <a:r>
              <a:rPr lang="en-US" dirty="0" smtClean="0"/>
              <a:t> to derive the class labels for the training samples</a:t>
            </a:r>
          </a:p>
          <a:p>
            <a:pPr lvl="1"/>
            <a:r>
              <a:rPr lang="en-US" dirty="0" smtClean="0"/>
              <a:t>Doctors are HIT workers for filling the missing labels and </a:t>
            </a:r>
            <a:r>
              <a:rPr lang="en-US" dirty="0" smtClean="0"/>
              <a:t>testing the </a:t>
            </a:r>
            <a:r>
              <a:rPr lang="en-US" dirty="0" smtClean="0"/>
              <a:t>system</a:t>
            </a:r>
          </a:p>
          <a:p>
            <a:pPr lvl="1"/>
            <a:r>
              <a:rPr lang="en-US" dirty="0" smtClean="0"/>
              <a:t>The quality of workers is expected to be high</a:t>
            </a:r>
          </a:p>
          <a:p>
            <a:r>
              <a:rPr lang="en-US" dirty="0" smtClean="0"/>
              <a:t>Towards hybrid human-machine processing</a:t>
            </a:r>
          </a:p>
          <a:p>
            <a:pPr lvl="1"/>
            <a:endParaRPr lang="en-US" dirty="0"/>
          </a:p>
        </p:txBody>
      </p:sp>
    </p:spTree>
    <p:extLst>
      <p:ext uri="{BB962C8B-B14F-4D97-AF65-F5344CB8AC3E}">
        <p14:creationId xmlns:p14="http://schemas.microsoft.com/office/powerpoint/2010/main" val="66886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173499" y="2946400"/>
            <a:ext cx="3581400" cy="330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686800" cy="1143000"/>
          </a:xfrm>
        </p:spPr>
        <p:txBody>
          <a:bodyPr>
            <a:normAutofit fontScale="90000"/>
          </a:bodyPr>
          <a:lstStyle/>
          <a:p>
            <a:r>
              <a:rPr lang="en-US" dirty="0" smtClean="0"/>
              <a:t>Humans As Part of the Evolving Process</a:t>
            </a:r>
            <a:endParaRPr lang="en-US" dirty="0"/>
          </a:p>
        </p:txBody>
      </p:sp>
      <p:sp>
        <p:nvSpPr>
          <p:cNvPr id="5" name="Flowchart: Multidocument 4"/>
          <p:cNvSpPr/>
          <p:nvPr/>
        </p:nvSpPr>
        <p:spPr>
          <a:xfrm>
            <a:off x="811299" y="3261762"/>
            <a:ext cx="1143000" cy="12954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2824" y="2638641"/>
            <a:ext cx="1752600" cy="646331"/>
          </a:xfrm>
          <a:prstGeom prst="rect">
            <a:avLst/>
          </a:prstGeom>
          <a:noFill/>
        </p:spPr>
        <p:txBody>
          <a:bodyPr wrap="square" rtlCol="0">
            <a:spAutoFit/>
          </a:bodyPr>
          <a:lstStyle/>
          <a:p>
            <a:pPr algn="ctr"/>
            <a:r>
              <a:rPr lang="en-US" dirty="0" smtClean="0"/>
              <a:t>Historical data of patients</a:t>
            </a:r>
            <a:endParaRPr lang="en-US" dirty="0"/>
          </a:p>
        </p:txBody>
      </p:sp>
      <p:sp>
        <p:nvSpPr>
          <p:cNvPr id="7" name="Rectangle 6"/>
          <p:cNvSpPr/>
          <p:nvPr/>
        </p:nvSpPr>
        <p:spPr>
          <a:xfrm>
            <a:off x="3471886" y="3403600"/>
            <a:ext cx="11430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02099" y="3643868"/>
            <a:ext cx="1219200" cy="369332"/>
          </a:xfrm>
          <a:prstGeom prst="rect">
            <a:avLst/>
          </a:prstGeom>
          <a:noFill/>
        </p:spPr>
        <p:txBody>
          <a:bodyPr wrap="square" rtlCol="0">
            <a:spAutoFit/>
          </a:bodyPr>
          <a:lstStyle/>
          <a:p>
            <a:pPr algn="ctr"/>
            <a:r>
              <a:rPr lang="en-US" dirty="0" smtClean="0"/>
              <a:t>Classifier</a:t>
            </a:r>
            <a:endParaRPr lang="en-US" dirty="0"/>
          </a:p>
        </p:txBody>
      </p:sp>
      <p:cxnSp>
        <p:nvCxnSpPr>
          <p:cNvPr id="10" name="Straight Arrow Connector 9"/>
          <p:cNvCxnSpPr/>
          <p:nvPr/>
        </p:nvCxnSpPr>
        <p:spPr>
          <a:xfrm>
            <a:off x="1954299" y="3816866"/>
            <a:ext cx="15175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624505" y="3770038"/>
            <a:ext cx="834994" cy="179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935144"/>
            <a:ext cx="1471448" cy="1219200"/>
          </a:xfrm>
          <a:prstGeom prst="rect">
            <a:avLst/>
          </a:prstGeom>
        </p:spPr>
      </p:pic>
      <p:sp>
        <p:nvSpPr>
          <p:cNvPr id="16" name="Rectangle 15"/>
          <p:cNvSpPr/>
          <p:nvPr/>
        </p:nvSpPr>
        <p:spPr>
          <a:xfrm>
            <a:off x="4432401" y="5194300"/>
            <a:ext cx="11430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5459499" y="3387932"/>
            <a:ext cx="1066800" cy="9906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2030499" y="5593610"/>
            <a:ext cx="2362200" cy="19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877437" y="4378532"/>
            <a:ext cx="963062" cy="74540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499" y="4826000"/>
            <a:ext cx="1066800" cy="1422400"/>
          </a:xfrm>
          <a:prstGeom prst="rect">
            <a:avLst/>
          </a:prstGeom>
        </p:spPr>
      </p:pic>
      <p:cxnSp>
        <p:nvCxnSpPr>
          <p:cNvPr id="24" name="Straight Arrow Connector 23"/>
          <p:cNvCxnSpPr/>
          <p:nvPr/>
        </p:nvCxnSpPr>
        <p:spPr>
          <a:xfrm>
            <a:off x="5791200" y="5308600"/>
            <a:ext cx="1981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764299" y="5842000"/>
            <a:ext cx="1981200"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83299" y="3788021"/>
            <a:ext cx="1219200" cy="369332"/>
          </a:xfrm>
          <a:prstGeom prst="rect">
            <a:avLst/>
          </a:prstGeom>
          <a:noFill/>
        </p:spPr>
        <p:txBody>
          <a:bodyPr wrap="square" rtlCol="0">
            <a:spAutoFit/>
          </a:bodyPr>
          <a:lstStyle/>
          <a:p>
            <a:pPr algn="ctr"/>
            <a:r>
              <a:rPr lang="en-US" dirty="0" smtClean="0"/>
              <a:t>Rules</a:t>
            </a:r>
            <a:endParaRPr lang="en-US" dirty="0"/>
          </a:p>
        </p:txBody>
      </p:sp>
      <p:sp>
        <p:nvSpPr>
          <p:cNvPr id="29" name="TextBox 28"/>
          <p:cNvSpPr txBox="1"/>
          <p:nvPr/>
        </p:nvSpPr>
        <p:spPr>
          <a:xfrm>
            <a:off x="4392699" y="5428734"/>
            <a:ext cx="1222218" cy="369332"/>
          </a:xfrm>
          <a:prstGeom prst="rect">
            <a:avLst/>
          </a:prstGeom>
          <a:noFill/>
        </p:spPr>
        <p:txBody>
          <a:bodyPr wrap="square" rtlCol="0">
            <a:spAutoFit/>
          </a:bodyPr>
          <a:lstStyle/>
          <a:p>
            <a:pPr algn="ctr"/>
            <a:r>
              <a:rPr lang="en-US" dirty="0" smtClean="0"/>
              <a:t>Predictor</a:t>
            </a:r>
            <a:endParaRPr lang="en-US" dirty="0"/>
          </a:p>
        </p:txBody>
      </p:sp>
      <p:cxnSp>
        <p:nvCxnSpPr>
          <p:cNvPr id="37" name="Straight Connector 36"/>
          <p:cNvCxnSpPr/>
          <p:nvPr/>
        </p:nvCxnSpPr>
        <p:spPr>
          <a:xfrm flipH="1" flipV="1">
            <a:off x="4043386" y="4241800"/>
            <a:ext cx="730313" cy="882134"/>
          </a:xfrm>
          <a:prstGeom prst="line">
            <a:avLst/>
          </a:prstGeom>
          <a:ln w="381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08292" y="3452815"/>
            <a:ext cx="609600" cy="382106"/>
          </a:xfrm>
          <a:prstGeom prst="rect">
            <a:avLst/>
          </a:prstGeom>
          <a:noFill/>
        </p:spPr>
        <p:txBody>
          <a:bodyPr wrap="square" rtlCol="0">
            <a:spAutoFit/>
          </a:bodyPr>
          <a:lstStyle/>
          <a:p>
            <a:r>
              <a:rPr lang="en-US" b="1" dirty="0" smtClean="0">
                <a:solidFill>
                  <a:srgbClr val="FF0000"/>
                </a:solidFill>
              </a:rPr>
              <a:t>1.1</a:t>
            </a:r>
            <a:endParaRPr lang="en-US" b="1" dirty="0">
              <a:solidFill>
                <a:srgbClr val="FF0000"/>
              </a:solidFill>
            </a:endParaRPr>
          </a:p>
        </p:txBody>
      </p:sp>
      <p:sp>
        <p:nvSpPr>
          <p:cNvPr id="39" name="TextBox 38"/>
          <p:cNvSpPr txBox="1"/>
          <p:nvPr/>
        </p:nvSpPr>
        <p:spPr>
          <a:xfrm>
            <a:off x="4773699" y="3387932"/>
            <a:ext cx="609600" cy="382106"/>
          </a:xfrm>
          <a:prstGeom prst="rect">
            <a:avLst/>
          </a:prstGeom>
          <a:noFill/>
        </p:spPr>
        <p:txBody>
          <a:bodyPr wrap="square" rtlCol="0">
            <a:spAutoFit/>
          </a:bodyPr>
          <a:lstStyle/>
          <a:p>
            <a:r>
              <a:rPr lang="en-US" b="1" dirty="0" smtClean="0">
                <a:solidFill>
                  <a:srgbClr val="FF0000"/>
                </a:solidFill>
              </a:rPr>
              <a:t>1.3</a:t>
            </a:r>
            <a:endParaRPr lang="en-US" b="1" dirty="0">
              <a:solidFill>
                <a:srgbClr val="FF0000"/>
              </a:solidFill>
            </a:endParaRPr>
          </a:p>
        </p:txBody>
      </p:sp>
      <p:sp>
        <p:nvSpPr>
          <p:cNvPr id="43" name="TextBox 42"/>
          <p:cNvSpPr txBox="1"/>
          <p:nvPr/>
        </p:nvSpPr>
        <p:spPr>
          <a:xfrm>
            <a:off x="2408857" y="5155094"/>
            <a:ext cx="609600" cy="382106"/>
          </a:xfrm>
          <a:prstGeom prst="rect">
            <a:avLst/>
          </a:prstGeom>
          <a:noFill/>
        </p:spPr>
        <p:txBody>
          <a:bodyPr wrap="square" rtlCol="0">
            <a:spAutoFit/>
          </a:bodyPr>
          <a:lstStyle/>
          <a:p>
            <a:r>
              <a:rPr lang="en-US" b="1" dirty="0" smtClean="0">
                <a:solidFill>
                  <a:srgbClr val="FF0000"/>
                </a:solidFill>
              </a:rPr>
              <a:t>2.1</a:t>
            </a:r>
            <a:endParaRPr lang="en-US" b="1" dirty="0">
              <a:solidFill>
                <a:srgbClr val="FF0000"/>
              </a:solidFill>
            </a:endParaRPr>
          </a:p>
        </p:txBody>
      </p:sp>
      <p:sp>
        <p:nvSpPr>
          <p:cNvPr id="44" name="TextBox 43"/>
          <p:cNvSpPr txBox="1"/>
          <p:nvPr/>
        </p:nvSpPr>
        <p:spPr>
          <a:xfrm>
            <a:off x="5413854" y="4634947"/>
            <a:ext cx="609600" cy="382106"/>
          </a:xfrm>
          <a:prstGeom prst="rect">
            <a:avLst/>
          </a:prstGeom>
          <a:noFill/>
        </p:spPr>
        <p:txBody>
          <a:bodyPr wrap="square" rtlCol="0">
            <a:spAutoFit/>
          </a:bodyPr>
          <a:lstStyle/>
          <a:p>
            <a:r>
              <a:rPr lang="en-US" b="1" dirty="0" smtClean="0">
                <a:solidFill>
                  <a:srgbClr val="FF0000"/>
                </a:solidFill>
              </a:rPr>
              <a:t>2.2</a:t>
            </a:r>
            <a:endParaRPr lang="en-US" b="1" dirty="0">
              <a:solidFill>
                <a:srgbClr val="FF0000"/>
              </a:solidFill>
            </a:endParaRPr>
          </a:p>
        </p:txBody>
      </p:sp>
      <p:sp>
        <p:nvSpPr>
          <p:cNvPr id="45" name="TextBox 44"/>
          <p:cNvSpPr txBox="1"/>
          <p:nvPr/>
        </p:nvSpPr>
        <p:spPr>
          <a:xfrm>
            <a:off x="6907299" y="4932881"/>
            <a:ext cx="609600" cy="382106"/>
          </a:xfrm>
          <a:prstGeom prst="rect">
            <a:avLst/>
          </a:prstGeom>
          <a:noFill/>
        </p:spPr>
        <p:txBody>
          <a:bodyPr wrap="square" rtlCol="0">
            <a:spAutoFit/>
          </a:bodyPr>
          <a:lstStyle/>
          <a:p>
            <a:r>
              <a:rPr lang="en-US" b="1" dirty="0" smtClean="0">
                <a:solidFill>
                  <a:srgbClr val="FF0000"/>
                </a:solidFill>
              </a:rPr>
              <a:t>2.3</a:t>
            </a:r>
            <a:endParaRPr lang="en-US" b="1" dirty="0">
              <a:solidFill>
                <a:srgbClr val="FF0000"/>
              </a:solidFill>
            </a:endParaRPr>
          </a:p>
        </p:txBody>
      </p:sp>
      <p:sp>
        <p:nvSpPr>
          <p:cNvPr id="46" name="TextBox 45"/>
          <p:cNvSpPr txBox="1"/>
          <p:nvPr/>
        </p:nvSpPr>
        <p:spPr>
          <a:xfrm>
            <a:off x="6935025" y="5866294"/>
            <a:ext cx="609600" cy="382106"/>
          </a:xfrm>
          <a:prstGeom prst="rect">
            <a:avLst/>
          </a:prstGeom>
          <a:noFill/>
        </p:spPr>
        <p:txBody>
          <a:bodyPr wrap="square" rtlCol="0">
            <a:spAutoFit/>
          </a:bodyPr>
          <a:lstStyle/>
          <a:p>
            <a:r>
              <a:rPr lang="en-US" b="1" dirty="0" smtClean="0">
                <a:solidFill>
                  <a:srgbClr val="FF0000"/>
                </a:solidFill>
              </a:rPr>
              <a:t>3.1</a:t>
            </a:r>
            <a:endParaRPr lang="en-US" b="1" dirty="0">
              <a:solidFill>
                <a:srgbClr val="FF0000"/>
              </a:solidFill>
            </a:endParaRPr>
          </a:p>
        </p:txBody>
      </p:sp>
      <p:sp>
        <p:nvSpPr>
          <p:cNvPr id="47" name="TextBox 46"/>
          <p:cNvSpPr txBox="1"/>
          <p:nvPr/>
        </p:nvSpPr>
        <p:spPr>
          <a:xfrm>
            <a:off x="3886200" y="4572000"/>
            <a:ext cx="609600" cy="382106"/>
          </a:xfrm>
          <a:prstGeom prst="rect">
            <a:avLst/>
          </a:prstGeom>
          <a:noFill/>
        </p:spPr>
        <p:txBody>
          <a:bodyPr wrap="square" rtlCol="0">
            <a:spAutoFit/>
          </a:bodyPr>
          <a:lstStyle/>
          <a:p>
            <a:r>
              <a:rPr lang="en-US" b="1" dirty="0" smtClean="0">
                <a:solidFill>
                  <a:srgbClr val="FF0000"/>
                </a:solidFill>
              </a:rPr>
              <a:t>3.2</a:t>
            </a:r>
            <a:endParaRPr lang="en-US" b="1" dirty="0">
              <a:solidFill>
                <a:srgbClr val="FF0000"/>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0648" y="1219200"/>
            <a:ext cx="956132" cy="1322837"/>
          </a:xfrm>
          <a:prstGeom prst="rect">
            <a:avLst/>
          </a:prstGeom>
        </p:spPr>
      </p:pic>
      <p:cxnSp>
        <p:nvCxnSpPr>
          <p:cNvPr id="31" name="Straight Arrow Connector 30"/>
          <p:cNvCxnSpPr/>
          <p:nvPr/>
        </p:nvCxnSpPr>
        <p:spPr>
          <a:xfrm flipH="1">
            <a:off x="4082500" y="2542037"/>
            <a:ext cx="7828" cy="81875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72657" y="2937774"/>
            <a:ext cx="609600" cy="382106"/>
          </a:xfrm>
          <a:prstGeom prst="rect">
            <a:avLst/>
          </a:prstGeom>
          <a:noFill/>
        </p:spPr>
        <p:txBody>
          <a:bodyPr wrap="square" rtlCol="0">
            <a:spAutoFit/>
          </a:bodyPr>
          <a:lstStyle/>
          <a:p>
            <a:r>
              <a:rPr lang="en-US" b="1" dirty="0" smtClean="0">
                <a:solidFill>
                  <a:srgbClr val="FF0000"/>
                </a:solidFill>
              </a:rPr>
              <a:t>1.2</a:t>
            </a:r>
            <a:endParaRPr lang="en-US" b="1" dirty="0">
              <a:solidFill>
                <a:srgbClr val="FF0000"/>
              </a:solidFill>
            </a:endParaRPr>
          </a:p>
        </p:txBody>
      </p:sp>
      <p:sp>
        <p:nvSpPr>
          <p:cNvPr id="11" name="TextBox 10"/>
          <p:cNvSpPr txBox="1"/>
          <p:nvPr/>
        </p:nvSpPr>
        <p:spPr>
          <a:xfrm>
            <a:off x="5237299" y="2266233"/>
            <a:ext cx="3035199" cy="369332"/>
          </a:xfrm>
          <a:prstGeom prst="rect">
            <a:avLst/>
          </a:prstGeom>
          <a:noFill/>
        </p:spPr>
        <p:txBody>
          <a:bodyPr wrap="square" rtlCol="0">
            <a:spAutoFit/>
          </a:bodyPr>
          <a:lstStyle/>
          <a:p>
            <a:r>
              <a:rPr lang="en-US" dirty="0" smtClean="0"/>
              <a:t>Phase 1: Build the classifier</a:t>
            </a:r>
            <a:endParaRPr lang="en-US" dirty="0"/>
          </a:p>
        </p:txBody>
      </p:sp>
      <p:sp>
        <p:nvSpPr>
          <p:cNvPr id="36" name="TextBox 35"/>
          <p:cNvSpPr txBox="1"/>
          <p:nvPr/>
        </p:nvSpPr>
        <p:spPr>
          <a:xfrm>
            <a:off x="1929000" y="6324600"/>
            <a:ext cx="3035199" cy="369332"/>
          </a:xfrm>
          <a:prstGeom prst="rect">
            <a:avLst/>
          </a:prstGeom>
          <a:noFill/>
        </p:spPr>
        <p:txBody>
          <a:bodyPr wrap="square" rtlCol="0">
            <a:spAutoFit/>
          </a:bodyPr>
          <a:lstStyle/>
          <a:p>
            <a:r>
              <a:rPr lang="en-US" dirty="0" smtClean="0"/>
              <a:t>Phase 2: Predict the severity</a:t>
            </a:r>
            <a:endParaRPr lang="en-US" dirty="0"/>
          </a:p>
        </p:txBody>
      </p:sp>
      <p:sp>
        <p:nvSpPr>
          <p:cNvPr id="40" name="TextBox 39"/>
          <p:cNvSpPr txBox="1"/>
          <p:nvPr/>
        </p:nvSpPr>
        <p:spPr>
          <a:xfrm>
            <a:off x="5575401" y="6342707"/>
            <a:ext cx="3035199" cy="369332"/>
          </a:xfrm>
          <a:prstGeom prst="rect">
            <a:avLst/>
          </a:prstGeom>
          <a:noFill/>
        </p:spPr>
        <p:txBody>
          <a:bodyPr wrap="square" rtlCol="0">
            <a:spAutoFit/>
          </a:bodyPr>
          <a:lstStyle/>
          <a:p>
            <a:r>
              <a:rPr lang="en-US" dirty="0" smtClean="0"/>
              <a:t>Phase 3</a:t>
            </a:r>
            <a:r>
              <a:rPr lang="en-US" smtClean="0"/>
              <a:t>: Adjust </a:t>
            </a:r>
            <a:r>
              <a:rPr lang="en-US" dirty="0" smtClean="0"/>
              <a:t>the classifier</a:t>
            </a:r>
            <a:endParaRPr lang="en-US" dirty="0"/>
          </a:p>
        </p:txBody>
      </p:sp>
      <p:sp>
        <p:nvSpPr>
          <p:cNvPr id="3" name="TextBox 2"/>
          <p:cNvSpPr txBox="1"/>
          <p:nvPr/>
        </p:nvSpPr>
        <p:spPr>
          <a:xfrm>
            <a:off x="275440" y="4616041"/>
            <a:ext cx="2059859" cy="369332"/>
          </a:xfrm>
          <a:prstGeom prst="rect">
            <a:avLst/>
          </a:prstGeom>
          <a:noFill/>
        </p:spPr>
        <p:txBody>
          <a:bodyPr wrap="none" rtlCol="0">
            <a:spAutoFit/>
          </a:bodyPr>
          <a:lstStyle/>
          <a:p>
            <a:r>
              <a:rPr lang="en-US" dirty="0" smtClean="0"/>
              <a:t>Real-time data/feed</a:t>
            </a:r>
            <a:endParaRPr lang="en-SG" dirty="0"/>
          </a:p>
        </p:txBody>
      </p:sp>
      <p:sp>
        <p:nvSpPr>
          <p:cNvPr id="4" name="TextBox 3"/>
          <p:cNvSpPr txBox="1"/>
          <p:nvPr/>
        </p:nvSpPr>
        <p:spPr>
          <a:xfrm>
            <a:off x="533400" y="5798066"/>
            <a:ext cx="6559600" cy="1015663"/>
          </a:xfrm>
          <a:prstGeom prst="rect">
            <a:avLst/>
          </a:prstGeom>
          <a:solidFill>
            <a:srgbClr val="FFFF00"/>
          </a:solidFill>
        </p:spPr>
        <p:txBody>
          <a:bodyPr wrap="square" rtlCol="0">
            <a:spAutoFit/>
          </a:bodyPr>
          <a:lstStyle/>
          <a:p>
            <a:r>
              <a:rPr lang="en-US" sz="2000" b="1" dirty="0" smtClean="0"/>
              <a:t>Can we really include domain experts  (</a:t>
            </a:r>
            <a:r>
              <a:rPr lang="en-US" sz="2000" b="1" dirty="0" err="1" smtClean="0"/>
              <a:t>eg</a:t>
            </a:r>
            <a:r>
              <a:rPr lang="en-US" sz="2000" b="1" dirty="0" smtClean="0"/>
              <a:t>. users / employees)  and contextual intelligence  in enhancing the “intelligence” and hence “usability” of DBMS?</a:t>
            </a:r>
            <a:endParaRPr lang="en-SG" sz="2000" b="1" dirty="0"/>
          </a:p>
        </p:txBody>
      </p:sp>
    </p:spTree>
    <p:extLst>
      <p:ext uri="{BB962C8B-B14F-4D97-AF65-F5344CB8AC3E}">
        <p14:creationId xmlns:p14="http://schemas.microsoft.com/office/powerpoint/2010/main" val="17631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3" grpId="0"/>
      <p:bldP spid="44" grpId="0"/>
      <p:bldP spid="45" grpId="0"/>
      <p:bldP spid="46" grpId="0"/>
      <p:bldP spid="47" grpId="0"/>
      <p:bldP spid="34" grpId="0"/>
      <p:bldP spid="11" grpId="0"/>
      <p:bldP spid="36" grpId="0"/>
      <p:bldP spid="40"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Impacts</a:t>
            </a:r>
            <a:endParaRPr lang="en-SG" dirty="0"/>
          </a:p>
        </p:txBody>
      </p:sp>
      <p:sp>
        <p:nvSpPr>
          <p:cNvPr id="3" name="Content Placeholder 2"/>
          <p:cNvSpPr>
            <a:spLocks noGrp="1"/>
          </p:cNvSpPr>
          <p:nvPr>
            <p:ph idx="1"/>
          </p:nvPr>
        </p:nvSpPr>
        <p:spPr/>
        <p:txBody>
          <a:bodyPr/>
          <a:lstStyle/>
          <a:p>
            <a:r>
              <a:rPr lang="en-US" dirty="0" smtClean="0"/>
              <a:t>Reduce “localization/customization”</a:t>
            </a:r>
          </a:p>
          <a:p>
            <a:r>
              <a:rPr lang="en-US" dirty="0" smtClean="0"/>
              <a:t>Improve accuracy </a:t>
            </a:r>
            <a:r>
              <a:rPr lang="en-US" smtClean="0"/>
              <a:t>on </a:t>
            </a:r>
            <a:r>
              <a:rPr lang="en-US" smtClean="0"/>
              <a:t>Analytics</a:t>
            </a:r>
            <a:endParaRPr lang="en-US" dirty="0" smtClean="0"/>
          </a:p>
          <a:p>
            <a:r>
              <a:rPr lang="en-US" dirty="0" smtClean="0"/>
              <a:t>Expert users decide on “best practices</a:t>
            </a:r>
            <a:r>
              <a:rPr lang="en-US" dirty="0" smtClean="0"/>
              <a:t>”</a:t>
            </a:r>
          </a:p>
          <a:p>
            <a:pPr marL="0" indent="0">
              <a:buNone/>
            </a:pPr>
            <a:r>
              <a:rPr lang="en-US" dirty="0" smtClean="0">
                <a:sym typeface="Wingdings" panose="05000000000000000000" pitchFamily="2" charset="2"/>
              </a:rPr>
              <a:t></a:t>
            </a:r>
            <a:r>
              <a:rPr lang="en-US" dirty="0" smtClean="0"/>
              <a:t>More effective decision making</a:t>
            </a:r>
            <a:endParaRPr lang="en-US" dirty="0" smtClean="0"/>
          </a:p>
          <a:p>
            <a:endParaRPr lang="en-SG" dirty="0"/>
          </a:p>
        </p:txBody>
      </p:sp>
    </p:spTree>
    <p:extLst>
      <p:ext uri="{BB962C8B-B14F-4D97-AF65-F5344CB8AC3E}">
        <p14:creationId xmlns:p14="http://schemas.microsoft.com/office/powerpoint/2010/main" val="2789861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886</Words>
  <Application>Microsoft Office PowerPoint</Application>
  <PresentationFormat>On-screen Show (4:3)</PresentationFormat>
  <Paragraphs>121</Paragraphs>
  <Slides>7</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0" baseType="lpstr">
      <vt:lpstr>Office Theme</vt:lpstr>
      <vt:lpstr>Custom Design</vt:lpstr>
      <vt:lpstr>Image</vt:lpstr>
      <vt:lpstr>PowerPoint Presentation</vt:lpstr>
      <vt:lpstr>Crowd Intelligence</vt:lpstr>
      <vt:lpstr>“Embedding” Crowdsourcing in DBMS </vt:lpstr>
      <vt:lpstr>Example: Healthcare Predictive Analytics</vt:lpstr>
      <vt:lpstr>Possible Approach</vt:lpstr>
      <vt:lpstr>Humans As Part of the Evolving Process</vt:lpstr>
      <vt:lpstr>Possible Impacts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dc:title>
  <dc:creator>workshop</dc:creator>
  <cp:lastModifiedBy>ooibc</cp:lastModifiedBy>
  <cp:revision>204</cp:revision>
  <dcterms:created xsi:type="dcterms:W3CDTF">2013-07-27T06:36:38Z</dcterms:created>
  <dcterms:modified xsi:type="dcterms:W3CDTF">2013-10-15T20:04:33Z</dcterms:modified>
</cp:coreProperties>
</file>