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76" r:id="rId6"/>
    <p:sldId id="275" r:id="rId7"/>
    <p:sldId id="274" r:id="rId8"/>
    <p:sldId id="278" r:id="rId9"/>
    <p:sldId id="269" r:id="rId10"/>
    <p:sldId id="267" r:id="rId11"/>
    <p:sldId id="272" r:id="rId12"/>
    <p:sldId id="279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E8C0C0"/>
    <a:srgbClr val="FF8080"/>
    <a:srgbClr val="C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60"/>
  </p:normalViewPr>
  <p:slideViewPr>
    <p:cSldViewPr snapToGrid="0">
      <p:cViewPr varScale="1">
        <p:scale>
          <a:sx n="50" d="100"/>
          <a:sy n="50" d="100"/>
        </p:scale>
        <p:origin x="32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D77B5-B11A-46AD-B01C-C968A196E91E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323E6-59CF-4D8F-8627-ED8206CE07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616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some context for information</a:t>
            </a:r>
            <a:r>
              <a:rPr lang="en-US" baseline="0" dirty="0" smtClean="0"/>
              <a:t> theoretic cryptography.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891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Say delta and epsilon</a:t>
            </a:r>
            <a:r>
              <a:rPr lang="en-GB" baseline="0" dirty="0" smtClean="0"/>
              <a:t> small constant like 0.1 if left unspecified. s is single bit unless specified.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566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Say that these imply most known lower bounds (for partially perfect CDS) and gave new bounds for several</a:t>
            </a:r>
            <a:r>
              <a:rPr lang="en-US" baseline="0" dirty="0" smtClean="0"/>
              <a:t> predicates.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068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882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48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905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35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323E6-59CF-4D8F-8627-ED8206CE070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476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84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7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99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8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91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00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3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0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2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94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0B0C-C1E0-4DF5-8D13-579B4D35DC04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BCA90-6538-45C0-9B0C-DFADAF2A7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77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120.png"/><Relationship Id="rId7" Type="http://schemas.openxmlformats.org/officeDocument/2006/relationships/image" Target="../media/image16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0.png"/><Relationship Id="rId5" Type="http://schemas.openxmlformats.org/officeDocument/2006/relationships/image" Target="../media/image140.png"/><Relationship Id="rId10" Type="http://schemas.openxmlformats.org/officeDocument/2006/relationships/image" Target="../media/image190.png"/><Relationship Id="rId4" Type="http://schemas.openxmlformats.org/officeDocument/2006/relationships/image" Target="../media/image130.png"/><Relationship Id="rId9" Type="http://schemas.openxmlformats.org/officeDocument/2006/relationships/image" Target="../media/image18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3.png"/><Relationship Id="rId21" Type="http://schemas.openxmlformats.org/officeDocument/2006/relationships/image" Target="../media/image30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1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3" Type="http://schemas.openxmlformats.org/officeDocument/2006/relationships/image" Target="../media/image3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38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3.png"/><Relationship Id="rId15" Type="http://schemas.openxmlformats.org/officeDocument/2006/relationships/image" Target="../media/image36.png"/><Relationship Id="rId10" Type="http://schemas.openxmlformats.org/officeDocument/2006/relationships/image" Target="../media/image19.png"/><Relationship Id="rId19" Type="http://schemas.openxmlformats.org/officeDocument/2006/relationships/image" Target="../media/image40.png"/><Relationship Id="rId4" Type="http://schemas.openxmlformats.org/officeDocument/2006/relationships/image" Target="../media/image33.png"/><Relationship Id="rId9" Type="http://schemas.openxmlformats.org/officeDocument/2006/relationships/image" Target="../media/image18.png"/><Relationship Id="rId1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0.png"/><Relationship Id="rId18" Type="http://schemas.openxmlformats.org/officeDocument/2006/relationships/image" Target="../media/image42.png"/><Relationship Id="rId3" Type="http://schemas.openxmlformats.org/officeDocument/2006/relationships/image" Target="../media/image390.png"/><Relationship Id="rId7" Type="http://schemas.openxmlformats.org/officeDocument/2006/relationships/image" Target="../media/image18.png"/><Relationship Id="rId12" Type="http://schemas.openxmlformats.org/officeDocument/2006/relationships/image" Target="../media/image230.pn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0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11" Type="http://schemas.openxmlformats.org/officeDocument/2006/relationships/image" Target="../media/image220.png"/><Relationship Id="rId5" Type="http://schemas.openxmlformats.org/officeDocument/2006/relationships/image" Target="../media/image16.png"/><Relationship Id="rId15" Type="http://schemas.openxmlformats.org/officeDocument/2006/relationships/image" Target="../media/image260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109" y="1193752"/>
            <a:ext cx="9707418" cy="23876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Placing Conditional Disclosure of Secrets in the Communication Complexity Universe</a:t>
            </a:r>
            <a:endParaRPr lang="en-GB" sz="3600" dirty="0">
              <a:solidFill>
                <a:srgbClr val="8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888" y="4369262"/>
            <a:ext cx="10615859" cy="468209"/>
          </a:xfrm>
        </p:spPr>
        <p:txBody>
          <a:bodyPr>
            <a:normAutofit/>
          </a:bodyPr>
          <a:lstStyle/>
          <a:p>
            <a:r>
              <a:rPr lang="en-GB" sz="2600" dirty="0" smtClean="0"/>
              <a:t>Benny </a:t>
            </a:r>
            <a:r>
              <a:rPr lang="en-GB" sz="2600" dirty="0" err="1" smtClean="0"/>
              <a:t>Applebaum</a:t>
            </a:r>
            <a:r>
              <a:rPr lang="en-GB" sz="2600" dirty="0" smtClean="0"/>
              <a:t>       Prashant </a:t>
            </a:r>
            <a:r>
              <a:rPr lang="en-GB" sz="2600" dirty="0" err="1" smtClean="0"/>
              <a:t>Nalini</a:t>
            </a:r>
            <a:r>
              <a:rPr lang="en-GB" sz="2600" dirty="0" smtClean="0"/>
              <a:t> </a:t>
            </a:r>
            <a:r>
              <a:rPr lang="en-GB" sz="2600" dirty="0" err="1" smtClean="0"/>
              <a:t>Vasudevan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4424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Other Results</a:t>
            </a:r>
            <a:endParaRPr lang="en-GB" sz="3600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2614923"/>
                <a:ext cx="1042956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Bounds on trade-offs between sizes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GB" sz="2400" dirty="0" smtClean="0"/>
                  <a:t>, in terms of one-way communication complexity.</a:t>
                </a:r>
              </a:p>
              <a:p>
                <a:pPr lvl="1"/>
                <a:endParaRPr lang="en-GB" sz="240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Equivalence of variants of CDS and SZK communication complexity.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614923"/>
                <a:ext cx="10429567" cy="1569660"/>
              </a:xfrm>
              <a:prstGeom prst="rect">
                <a:avLst/>
              </a:prstGeom>
              <a:blipFill>
                <a:blip r:embed="rId3"/>
                <a:stretch>
                  <a:fillRect t="-3113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45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Summary</a:t>
            </a:r>
            <a:endParaRPr lang="en-GB" sz="3600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48032" y="2811569"/>
                <a:ext cx="10862187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600" dirty="0" smtClean="0"/>
              </a:p>
              <a:p>
                <a:endParaRPr lang="en-GB" sz="600" dirty="0" smtClean="0"/>
              </a:p>
              <a:p>
                <a:endParaRPr lang="en-GB" sz="600" dirty="0"/>
              </a:p>
              <a:p>
                <a:endParaRPr lang="en-GB" sz="600" dirty="0" smtClean="0"/>
              </a:p>
              <a:p>
                <a:pPr marL="628650" lvl="1" indent="-17145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 </a:t>
                </a:r>
                <a:r>
                  <a:rPr lang="en-GB" sz="2400" dirty="0" smtClean="0"/>
                  <a:t>Super-logarithmic </a:t>
                </a:r>
                <a:r>
                  <a:rPr lang="en-GB" sz="2400" i="1" dirty="0" smtClean="0"/>
                  <a:t>explicit</a:t>
                </a:r>
                <a:r>
                  <a:rPr lang="en-GB" sz="2400" dirty="0" smtClean="0"/>
                  <a:t> lower-bounds </a:t>
                </a:r>
                <a:r>
                  <a:rPr lang="en-GB" sz="2400" dirty="0" smtClean="0"/>
                  <a:t>on imperfect CDS?</a:t>
                </a:r>
              </a:p>
              <a:p>
                <a:pPr marL="1085850" lvl="2" indent="-17145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 If </a:t>
                </a:r>
                <a:r>
                  <a:rPr lang="en-GB" sz="2400" dirty="0"/>
                  <a:t>you wish to lower-bound AM complexity, do this first!</a:t>
                </a:r>
              </a:p>
              <a:p>
                <a:endParaRPr lang="en-GB" sz="6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Super-linear lower-bounds on perfect CDS?</a:t>
                </a:r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Even a non-explicit bound better than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 smtClean="0"/>
                  <a:t>?</a:t>
                </a:r>
                <a:endParaRPr lang="en-GB" sz="2400" dirty="0"/>
              </a:p>
              <a:p>
                <a:endParaRPr lang="en-GB" sz="60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Upper bounds, even for specific classes?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sz="60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Barriers to the above?</a:t>
                </a:r>
              </a:p>
              <a:p>
                <a:pPr lvl="1"/>
                <a:endParaRPr lang="en-GB" sz="60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CDS complexity </a:t>
                </a:r>
                <a:r>
                  <a:rPr lang="en-GB" sz="2400" dirty="0" smtClean="0"/>
                  <a:t>of </a:t>
                </a:r>
                <a:r>
                  <a:rPr lang="en-GB" sz="2400" smtClean="0"/>
                  <a:t>specific predicates like </a:t>
                </a:r>
                <a:r>
                  <a:rPr lang="en-GB" sz="2400" dirty="0" err="1" smtClean="0"/>
                  <a:t>Disjointness</a:t>
                </a:r>
                <a:r>
                  <a:rPr lang="en-GB" sz="2400" dirty="0" smtClean="0"/>
                  <a:t>?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GB" sz="2400" dirty="0" smtClean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32" y="2811569"/>
                <a:ext cx="10862187" cy="37856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5894" y="1445341"/>
            <a:ext cx="115166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en-GB" sz="2800" dirty="0"/>
              <a:t>We related complexity of CDS to various communication measures.</a:t>
            </a:r>
          </a:p>
          <a:p>
            <a:endParaRPr lang="en-GB" sz="600" dirty="0"/>
          </a:p>
          <a:p>
            <a:pPr lvl="2" algn="ctr"/>
            <a:endParaRPr lang="en-GB" sz="600" dirty="0"/>
          </a:p>
          <a:p>
            <a:pPr lvl="2" algn="ctr"/>
            <a:r>
              <a:rPr lang="en-GB" sz="2400" dirty="0" smtClean="0"/>
              <a:t>Imply better non-explicit </a:t>
            </a:r>
            <a:r>
              <a:rPr lang="en-GB" sz="2400" dirty="0"/>
              <a:t>lower bounds and </a:t>
            </a:r>
            <a:r>
              <a:rPr lang="en-GB" sz="2400" dirty="0" smtClean="0"/>
              <a:t>tight </a:t>
            </a:r>
            <a:r>
              <a:rPr lang="en-GB" sz="2400" dirty="0"/>
              <a:t>bounds for several predicates</a:t>
            </a:r>
            <a:r>
              <a:rPr lang="en-GB" sz="2400" dirty="0" smtClean="0"/>
              <a:t>.    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8117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67200" y="3225800"/>
            <a:ext cx="3528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 be passed upon request</a:t>
            </a:r>
          </a:p>
        </p:txBody>
      </p:sp>
    </p:spTree>
    <p:extLst>
      <p:ext uri="{BB962C8B-B14F-4D97-AF65-F5344CB8AC3E}">
        <p14:creationId xmlns:p14="http://schemas.microsoft.com/office/powerpoint/2010/main" val="24797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3240" y="4774780"/>
                <a:ext cx="5076390" cy="12727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2400" dirty="0" smtClean="0"/>
                  <a:t>Distribution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input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,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 smtClean="0"/>
                  <a:t>: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endParaRPr lang="en-GB" sz="240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input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400" dirty="0"/>
                  <a:t>: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</m:oMath>
                </a14:m>
                <a:endParaRPr lang="en-GB" sz="240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40" y="4774780"/>
                <a:ext cx="5076390" cy="1272784"/>
              </a:xfrm>
              <a:prstGeom prst="rect">
                <a:avLst/>
              </a:prstGeom>
              <a:blipFill>
                <a:blip r:embed="rId2"/>
                <a:stretch>
                  <a:fillRect l="-1675" t="-3302" b="-7075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CDS and Statistical Difference</a:t>
            </a:r>
            <a:endParaRPr lang="en-GB" sz="3600" dirty="0">
              <a:solidFill>
                <a:srgbClr val="800000"/>
              </a:solidFill>
            </a:endParaRPr>
          </a:p>
        </p:txBody>
      </p:sp>
      <p:sp>
        <p:nvSpPr>
          <p:cNvPr id="3" name="Rectangle 2"/>
          <p:cNvSpPr>
            <a:spLocks noChangeAspect="1"/>
          </p:cNvSpPr>
          <p:nvPr/>
        </p:nvSpPr>
        <p:spPr>
          <a:xfrm>
            <a:off x="1553217" y="1754953"/>
            <a:ext cx="505689" cy="5056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Rectangle 4"/>
          <p:cNvSpPr>
            <a:spLocks noChangeAspect="1"/>
          </p:cNvSpPr>
          <p:nvPr/>
        </p:nvSpPr>
        <p:spPr>
          <a:xfrm>
            <a:off x="2719873" y="3559069"/>
            <a:ext cx="505689" cy="5056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C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3886204" y="1762812"/>
            <a:ext cx="505689" cy="50568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B</a:t>
            </a:r>
            <a:endParaRPr lang="en-GB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>
                <a:spLocks noChangeAspect="1"/>
              </p:cNvSpPr>
              <p:nvPr/>
            </p:nvSpPr>
            <p:spPr>
              <a:xfrm>
                <a:off x="1149664" y="1782594"/>
                <a:ext cx="319799" cy="346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664" y="1782594"/>
                <a:ext cx="319799" cy="346243"/>
              </a:xfrm>
              <a:prstGeom prst="rect">
                <a:avLst/>
              </a:prstGeom>
              <a:blipFill>
                <a:blip r:embed="rId3"/>
                <a:stretch>
                  <a:fillRect r="-3846" b="-175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ChangeAspect="1"/>
              </p:cNvSpPr>
              <p:nvPr/>
            </p:nvSpPr>
            <p:spPr>
              <a:xfrm>
                <a:off x="4469694" y="1702869"/>
                <a:ext cx="319799" cy="346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694" y="1702869"/>
                <a:ext cx="319799" cy="346243"/>
              </a:xfrm>
              <a:prstGeom prst="rect">
                <a:avLst/>
              </a:prstGeom>
              <a:blipFill>
                <a:blip r:embed="rId4"/>
                <a:stretch>
                  <a:fillRect l="-5660" r="-15094" b="-473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>
            <a:cxnSpLocks noChangeAspect="1"/>
          </p:cNvCxnSpPr>
          <p:nvPr/>
        </p:nvCxnSpPr>
        <p:spPr>
          <a:xfrm>
            <a:off x="2161918" y="2013416"/>
            <a:ext cx="1530927" cy="0"/>
          </a:xfrm>
          <a:prstGeom prst="line">
            <a:avLst/>
          </a:prstGeom>
          <a:ln>
            <a:prstDash val="lg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 noChangeAspect="1"/>
          </p:cNvCxnSpPr>
          <p:nvPr/>
        </p:nvCxnSpPr>
        <p:spPr>
          <a:xfrm>
            <a:off x="1846617" y="2391888"/>
            <a:ext cx="765468" cy="116378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>
                <a:spLocks noChangeAspect="1"/>
              </p:cNvSpPr>
              <p:nvPr/>
            </p:nvSpPr>
            <p:spPr>
              <a:xfrm>
                <a:off x="2157357" y="1494048"/>
                <a:ext cx="1194318" cy="346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Randomness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7357" y="1494048"/>
                <a:ext cx="1194318" cy="346243"/>
              </a:xfrm>
              <a:prstGeom prst="rect">
                <a:avLst/>
              </a:prstGeom>
              <a:blipFill>
                <a:blip r:embed="rId5"/>
                <a:stretch>
                  <a:fillRect l="-4592" r="-30102" b="-54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spect="1"/>
              </p:cNvSpPr>
              <p:nvPr/>
            </p:nvSpPr>
            <p:spPr>
              <a:xfrm>
                <a:off x="2480964" y="1993634"/>
                <a:ext cx="730343" cy="346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Secret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964" y="1993634"/>
                <a:ext cx="730343" cy="346243"/>
              </a:xfrm>
              <a:prstGeom prst="rect">
                <a:avLst/>
              </a:prstGeom>
              <a:blipFill>
                <a:blip r:embed="rId6"/>
                <a:stretch>
                  <a:fillRect l="-7500" r="-28333" b="-54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>
            <a:cxnSpLocks noChangeAspect="1"/>
          </p:cNvCxnSpPr>
          <p:nvPr/>
        </p:nvCxnSpPr>
        <p:spPr>
          <a:xfrm flipH="1">
            <a:off x="3351101" y="2391888"/>
            <a:ext cx="766800" cy="11637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>
                <a:spLocks noChangeAspect="1"/>
              </p:cNvSpPr>
              <p:nvPr/>
            </p:nvSpPr>
            <p:spPr>
              <a:xfrm>
                <a:off x="1589960" y="2956827"/>
                <a:ext cx="495275" cy="346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960" y="2956827"/>
                <a:ext cx="495275" cy="346243"/>
              </a:xfrm>
              <a:prstGeom prst="rect">
                <a:avLst/>
              </a:prstGeom>
              <a:blipFill>
                <a:blip r:embed="rId7"/>
                <a:stretch>
                  <a:fillRect r="-13580" b="-35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>
                <a:spLocks noChangeAspect="1"/>
              </p:cNvSpPr>
              <p:nvPr/>
            </p:nvSpPr>
            <p:spPr>
              <a:xfrm>
                <a:off x="3734501" y="2956826"/>
                <a:ext cx="512062" cy="346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01" y="2956826"/>
                <a:ext cx="512062" cy="346243"/>
              </a:xfrm>
              <a:prstGeom prst="rect">
                <a:avLst/>
              </a:prstGeom>
              <a:blipFill>
                <a:blip r:embed="rId8"/>
                <a:stretch>
                  <a:fillRect r="-11905" b="-35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>
                <a:spLocks noChangeAspect="1"/>
              </p:cNvSpPr>
              <p:nvPr/>
            </p:nvSpPr>
            <p:spPr>
              <a:xfrm>
                <a:off x="2730279" y="4064758"/>
                <a:ext cx="399250" cy="2770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279" y="4064758"/>
                <a:ext cx="399250" cy="277007"/>
              </a:xfrm>
              <a:prstGeom prst="rect">
                <a:avLst/>
              </a:prstGeom>
              <a:blipFill>
                <a:blip r:embed="rId9"/>
                <a:stretch>
                  <a:fillRect l="-20000" r="-43077" b="-6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956672" y="1610891"/>
                <a:ext cx="5920697" cy="447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400" b="1" i="1" u="sng" smtClean="0">
                        <a:latin typeface="Cambria Math" panose="02040503050406030204" pitchFamily="18" charset="0"/>
                      </a:rPr>
                      <m:t>𝜹</m:t>
                    </m:r>
                  </m:oMath>
                </a14:m>
                <a:r>
                  <a:rPr lang="en-GB" sz="2400" b="1" u="sng" dirty="0" smtClean="0"/>
                  <a:t>-Correctness: </a:t>
                </a:r>
              </a:p>
              <a:p>
                <a:r>
                  <a:rPr lang="en-GB" sz="2400" dirty="0" smtClean="0"/>
                  <a:t>    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400" b="0" dirty="0" smtClean="0"/>
                  <a:t> then for any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2400" b="0" dirty="0" smtClean="0"/>
                  <a:t>,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&gt;1−</m:t>
                      </m:r>
                      <m:r>
                        <m:rPr>
                          <m:sty m:val="p"/>
                        </m:rPr>
                        <a:rPr lang="en-GB" sz="2400" b="0" i="1" smtClean="0">
                          <a:latin typeface="Cambria Math" panose="02040503050406030204" pitchFamily="18" charset="0"/>
                        </a:rPr>
                        <m:t>δ</m:t>
                      </m:r>
                    </m:oMath>
                  </m:oMathPara>
                </a14:m>
                <a:endParaRPr lang="en-GB" sz="2400" b="0" dirty="0" smtClean="0"/>
              </a:p>
              <a:p>
                <a:pPr algn="ctr">
                  <a:lnSpc>
                    <a:spcPct val="150000"/>
                  </a:lnSpc>
                </a:pPr>
                <a:endParaRPr lang="en-GB" sz="10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≡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GB" sz="2400" b="0" i="1" smtClean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2400" b="0" i="1" smtClean="0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b="0" i="1" smtClean="0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GB" sz="2400" b="0" i="1" smtClean="0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lang="en-GB" sz="2400" b="0" i="1" smtClean="0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GB" sz="2400" b="0" i="1" smtClean="0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b="0" i="1" smtClean="0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GB" sz="2400" b="0" i="1" smtClean="0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GB" sz="2400" b="0" i="1" smtClean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2400" b="0" i="1" smtClean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GB" sz="2400" b="0" i="1" smtClean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  <m:r>
                            <a:rPr lang="en-GB" sz="2400" b="0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 ;</m:t>
                          </m:r>
                          <m:sSubSup>
                            <m:sSubSupPr>
                              <m:ctrlPr>
                                <a:rPr lang="en-GB" sz="24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2400" i="1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i="1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GB" sz="2400" i="1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lang="en-GB" sz="2400" i="1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GB" sz="2400" i="1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i="1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GB" sz="2400" i="1">
                                          <a:solidFill>
                                            <a:srgbClr val="8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GB" sz="24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24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GB" sz="2400" b="0" i="1" smtClean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r>
                        <a:rPr lang="en-GB" sz="2400" b="0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&gt;1−2</m:t>
                      </m:r>
                      <m:r>
                        <a:rPr lang="en-GB" sz="2400" b="0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en-GB" sz="2400" dirty="0" smtClean="0"/>
              </a:p>
              <a:p>
                <a:pPr algn="ctr"/>
                <a:endParaRPr lang="en-GB" sz="3600" dirty="0"/>
              </a:p>
              <a:p>
                <a14:m>
                  <m:oMath xmlns:m="http://schemas.openxmlformats.org/officeDocument/2006/math">
                    <m:r>
                      <a:rPr lang="en-GB" sz="2400" b="1" i="1" u="sng" smtClean="0">
                        <a:latin typeface="Cambria Math" panose="02040503050406030204" pitchFamily="18" charset="0"/>
                      </a:rPr>
                      <m:t>𝝐</m:t>
                    </m:r>
                  </m:oMath>
                </a14:m>
                <a:r>
                  <a:rPr lang="en-GB" sz="2400" b="1" u="sng" dirty="0" smtClean="0"/>
                  <a:t>-Privacy:</a:t>
                </a:r>
              </a:p>
              <a:p>
                <a:r>
                  <a:rPr lang="en-GB" sz="2400" b="0" dirty="0" smtClean="0"/>
                  <a:t>    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b="0" dirty="0" smtClean="0"/>
                  <a:t>, then for any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2400" b="0" dirty="0" smtClean="0"/>
                  <a:t>,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𝑆𝑖𝑚</m:t>
                          </m:r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;</m:t>
                          </m:r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</m: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GB" sz="2400" b="0" dirty="0" smtClean="0"/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≡</m:t>
                    </m:r>
                    <m:r>
                      <m:rPr>
                        <m:sty m:val="p"/>
                      </m:rPr>
                      <a:rPr lang="en-GB" sz="2400" b="0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d>
                      <m:dPr>
                        <m:ctrlPr>
                          <a:rPr lang="en-GB" sz="2400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GB" sz="24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d>
                              <m:dPr>
                                <m:ctrlPr>
                                  <a:rPr lang="en-GB" sz="2400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GB" sz="2400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GB" sz="24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4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GB" sz="24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  <m:r>
                          <a:rPr lang="en-GB" sz="2400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 ;</m:t>
                        </m:r>
                        <m:sSubSup>
                          <m:sSubSupPr>
                            <m:ctrlPr>
                              <a:rPr lang="en-GB" sz="24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d>
                              <m:dPr>
                                <m:ctrlPr>
                                  <a:rPr lang="en-GB" sz="2400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GB" sz="2400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GB" sz="2400" i="1">
                                        <a:solidFill>
                                          <a:srgbClr val="8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GB" sz="24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4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GB" sz="2400" b="0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</m:e>
                    </m:d>
                    <m:r>
                      <a:rPr lang="en-GB" sz="2400" b="0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400" i="1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GB" sz="2400" dirty="0" smtClean="0"/>
                  <a:t>  </a:t>
                </a:r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672" y="1610891"/>
                <a:ext cx="5920697" cy="4471545"/>
              </a:xfrm>
              <a:prstGeom prst="rect">
                <a:avLst/>
              </a:prstGeom>
              <a:blipFill>
                <a:blip r:embed="rId10"/>
                <a:stretch>
                  <a:fillRect l="-309" t="-10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01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Notes</a:t>
            </a:r>
            <a:endParaRPr lang="en-GB" sz="3600" dirty="0">
              <a:solidFill>
                <a:srgbClr val="8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8258" y="1967189"/>
            <a:ext cx="107761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Is SZK in PSPACE?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Do known circuit lower bound barriers for AM extend to CDS?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Why is SZK not in AM-</a:t>
            </a:r>
            <a:r>
              <a:rPr lang="en-US" sz="2400" dirty="0" err="1" smtClean="0"/>
              <a:t>coAM</a:t>
            </a:r>
            <a:r>
              <a:rPr lang="en-US" sz="2400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How to introduce </a:t>
            </a:r>
            <a:r>
              <a:rPr lang="en-US" sz="2400" dirty="0" err="1" smtClean="0"/>
              <a:t>coNP</a:t>
            </a:r>
            <a:r>
              <a:rPr lang="en-US" sz="2400" dirty="0" smtClean="0"/>
              <a:t> and all for broad audience?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Why was CDS first introduced?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 clear about where randomness is public and private.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Is any super-constant bound known for AM at all? If not, bounds on CDS are better!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Get an example of predicate that separates perfect CDS from imperfect CDS.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Non-equality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 greater than and non-equality, we had no lower bounds even for perfect CDS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 had no lower-bound technique that tolerated privacy error</a:t>
            </a:r>
          </a:p>
        </p:txBody>
      </p:sp>
    </p:spTree>
    <p:extLst>
      <p:ext uri="{BB962C8B-B14F-4D97-AF65-F5344CB8AC3E}">
        <p14:creationId xmlns:p14="http://schemas.microsoft.com/office/powerpoint/2010/main" val="26608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Conditional Disclosure of Secrets </a:t>
            </a:r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</a:rPr>
              <a:t>[GIKM00]</a:t>
            </a:r>
            <a:endParaRPr lang="en-GB" sz="3600" dirty="0">
              <a:solidFill>
                <a:srgbClr val="8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46726" y="2445993"/>
            <a:ext cx="674254" cy="6742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46726" y="1574953"/>
                <a:ext cx="35971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→{0,1}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6726" y="1574953"/>
                <a:ext cx="3597139" cy="461665"/>
              </a:xfrm>
              <a:prstGeom prst="rect">
                <a:avLst/>
              </a:prstGeom>
              <a:blipFill>
                <a:blip r:embed="rId3"/>
                <a:stretch>
                  <a:fillRect l="-169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806072" y="4950847"/>
            <a:ext cx="674254" cy="6742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C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69611" y="2445993"/>
            <a:ext cx="674254" cy="6742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B</a:t>
            </a:r>
            <a:endParaRPr lang="en-GB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4462" y="2552286"/>
                <a:ext cx="4263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62" y="2552286"/>
                <a:ext cx="426399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49659" y="2552287"/>
                <a:ext cx="4263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659" y="2552287"/>
                <a:ext cx="426399" cy="461665"/>
              </a:xfrm>
              <a:prstGeom prst="rect">
                <a:avLst/>
              </a:prstGeom>
              <a:blipFill>
                <a:blip r:embed="rId5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2122581" y="2783120"/>
            <a:ext cx="2041236" cy="0"/>
          </a:xfrm>
          <a:prstGeom prst="line">
            <a:avLst/>
          </a:prstGeom>
          <a:ln>
            <a:prstDash val="lg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683853" y="3255972"/>
            <a:ext cx="1020619" cy="155170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615673" y="2253536"/>
                <a:ext cx="97744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Secret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673" y="2253536"/>
                <a:ext cx="977447" cy="461665"/>
              </a:xfrm>
              <a:prstGeom prst="rect">
                <a:avLst/>
              </a:prstGeom>
              <a:blipFill>
                <a:blip r:embed="rId6"/>
                <a:stretch>
                  <a:fillRect l="-5000" b="-17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90777" y="2783118"/>
                <a:ext cx="1592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Randomness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777" y="2783118"/>
                <a:ext cx="1592424" cy="461665"/>
              </a:xfrm>
              <a:prstGeom prst="rect">
                <a:avLst/>
              </a:prstGeom>
              <a:blipFill>
                <a:blip r:embed="rId7"/>
                <a:stretch>
                  <a:fillRect l="-3065" b="-17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H="1">
            <a:off x="3585761" y="3256081"/>
            <a:ext cx="1022400" cy="1551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533788" y="3847160"/>
                <a:ext cx="660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788" y="3847160"/>
                <a:ext cx="660374" cy="46166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65124" y="3847160"/>
                <a:ext cx="6827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124" y="3847160"/>
                <a:ext cx="682751" cy="461665"/>
              </a:xfrm>
              <a:prstGeom prst="rect">
                <a:avLst/>
              </a:prstGeom>
              <a:blipFill>
                <a:blip r:embed="rId9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877036" y="5638957"/>
                <a:ext cx="5323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036" y="5638957"/>
                <a:ext cx="532325" cy="369332"/>
              </a:xfrm>
              <a:prstGeom prst="rect">
                <a:avLst/>
              </a:prstGeom>
              <a:blipFill>
                <a:blip r:embed="rId10"/>
                <a:stretch>
                  <a:fillRect l="-8046" r="-13793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099954" y="1584189"/>
                <a:ext cx="5600437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400" b="1" i="1" u="sng" smtClean="0">
                        <a:latin typeface="Cambria Math" panose="02040503050406030204" pitchFamily="18" charset="0"/>
                      </a:rPr>
                      <m:t>𝜹</m:t>
                    </m:r>
                  </m:oMath>
                </a14:m>
                <a:r>
                  <a:rPr lang="en-GB" sz="2400" b="1" u="sng" dirty="0" smtClean="0"/>
                  <a:t>-Correctness: </a:t>
                </a:r>
              </a:p>
              <a:p>
                <a:r>
                  <a:rPr lang="en-GB" sz="2400" dirty="0" smtClean="0"/>
                  <a:t>    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400" b="0" dirty="0" smtClean="0"/>
                  <a:t> then for any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2400" b="0" dirty="0" smtClean="0"/>
                  <a:t>,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&gt;1−</m:t>
                      </m:r>
                      <m:r>
                        <m:rPr>
                          <m:sty m:val="p"/>
                        </m:rPr>
                        <a:rPr lang="en-GB" sz="2400" b="0" i="1" smtClean="0">
                          <a:latin typeface="Cambria Math" panose="02040503050406030204" pitchFamily="18" charset="0"/>
                        </a:rPr>
                        <m:t>δ</m:t>
                      </m:r>
                    </m:oMath>
                  </m:oMathPara>
                </a14:m>
                <a:endParaRPr lang="en-GB" sz="2400" b="0" dirty="0" smtClean="0"/>
              </a:p>
              <a:p>
                <a:pPr algn="ctr"/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2400" b="1" i="1" u="sng" smtClean="0">
                        <a:latin typeface="Cambria Math" panose="02040503050406030204" pitchFamily="18" charset="0"/>
                      </a:rPr>
                      <m:t>𝝐</m:t>
                    </m:r>
                  </m:oMath>
                </a14:m>
                <a:r>
                  <a:rPr lang="en-GB" sz="2400" b="1" u="sng" dirty="0" smtClean="0"/>
                  <a:t>-Privacy:</a:t>
                </a:r>
              </a:p>
              <a:p>
                <a:r>
                  <a:rPr lang="en-GB" sz="2400" b="0" dirty="0" smtClean="0"/>
                  <a:t>    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b="0" dirty="0" smtClean="0"/>
                  <a:t>, then for any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2400" b="0" dirty="0" smtClean="0"/>
                  <a:t>,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𝑆𝑖𝑚</m:t>
                          </m:r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;</m:t>
                          </m:r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</m: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GB" sz="2400" b="0" dirty="0" smtClean="0"/>
              </a:p>
              <a:p>
                <a:endParaRPr lang="en-GB" sz="2400" dirty="0" smtClean="0"/>
              </a:p>
              <a:p>
                <a:r>
                  <a:rPr lang="en-GB" sz="2400" b="1" u="sng" dirty="0" smtClean="0"/>
                  <a:t>Communication:</a:t>
                </a:r>
                <a:r>
                  <a:rPr lang="en-GB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+|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2400" dirty="0" smtClean="0"/>
              </a:p>
              <a:p>
                <a:endParaRPr lang="en-GB" sz="2400" dirty="0"/>
              </a:p>
              <a:p>
                <a:r>
                  <a:rPr lang="en-GB" sz="2400" b="1" u="sng" dirty="0" smtClean="0"/>
                  <a:t>Randomness:</a:t>
                </a:r>
                <a:r>
                  <a:rPr lang="en-GB" sz="240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2400" dirty="0"/>
              </a:p>
              <a:p>
                <a:endParaRPr lang="en-GB" sz="2400" dirty="0" smtClean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54" y="1584189"/>
                <a:ext cx="5600437" cy="4893647"/>
              </a:xfrm>
              <a:prstGeom prst="rect">
                <a:avLst/>
              </a:prstGeom>
              <a:blipFill>
                <a:blip r:embed="rId11"/>
                <a:stretch>
                  <a:fillRect l="-1743" t="-9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830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Connections and Applications</a:t>
            </a:r>
            <a:endParaRPr lang="en-GB" sz="3600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85695" y="1892702"/>
                <a:ext cx="10273145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2400" dirty="0" smtClean="0"/>
                  <a:t>Host of cryptographic applications: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A </a:t>
                </a:r>
                <a:r>
                  <a:rPr lang="en-GB" sz="2400" dirty="0"/>
                  <a:t>minimal model of multi-party computation.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Attribute-Based Encryption. </a:t>
                </a:r>
                <a:r>
                  <a:rPr lang="en-GB" sz="2400" dirty="0" smtClean="0">
                    <a:solidFill>
                      <a:schemeClr val="bg2">
                        <a:lumMod val="50000"/>
                      </a:schemeClr>
                    </a:solidFill>
                  </a:rPr>
                  <a:t>[Att14,Wee14]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Secret-sharing for certain graph-based access structures. </a:t>
                </a:r>
                <a:r>
                  <a:rPr lang="en-GB" sz="2400" dirty="0" smtClean="0">
                    <a:solidFill>
                      <a:schemeClr val="bg2">
                        <a:lumMod val="50000"/>
                      </a:schemeClr>
                    </a:solidFill>
                  </a:rPr>
                  <a:t>[LVW17,LV18]</a:t>
                </a:r>
                <a:endParaRPr lang="en-GB" sz="2400" dirty="0" smtClean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Light-weight alternative to zero-knowledge proofs in some settings. </a:t>
                </a:r>
                <a:r>
                  <a:rPr lang="en-GB" sz="2400" dirty="0" smtClean="0">
                    <a:solidFill>
                      <a:schemeClr val="bg2">
                        <a:lumMod val="50000"/>
                      </a:schemeClr>
                    </a:solidFill>
                  </a:rPr>
                  <a:t>[AIR01]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Data privacy in information-theoretic PIR. </a:t>
                </a:r>
                <a:r>
                  <a:rPr lang="en-GB" sz="2400" dirty="0" smtClean="0">
                    <a:solidFill>
                      <a:schemeClr val="bg2">
                        <a:lumMod val="50000"/>
                      </a:schemeClr>
                    </a:solidFill>
                  </a:rPr>
                  <a:t>[GIKM00]</a:t>
                </a:r>
                <a:endParaRPr lang="en-GB" sz="2400" dirty="0">
                  <a:solidFill>
                    <a:schemeClr val="bg2">
                      <a:lumMod val="50000"/>
                    </a:schemeClr>
                  </a:solidFill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 ⋅ ⋅</m:t>
                    </m:r>
                  </m:oMath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95" y="1892702"/>
                <a:ext cx="10273145" cy="3970318"/>
              </a:xfrm>
              <a:prstGeom prst="rect">
                <a:avLst/>
              </a:prstGeom>
              <a:blipFill>
                <a:blip r:embed="rId2"/>
                <a:stretch>
                  <a:fillRect l="-950" b="-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531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The Story So Far</a:t>
            </a:r>
            <a:endParaRPr lang="en-GB" sz="3600" dirty="0">
              <a:solidFill>
                <a:srgbClr val="8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38200" y="1494048"/>
                <a:ext cx="10515600" cy="4460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2400" dirty="0" smtClean="0"/>
                  <a:t>Upper bounds: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Communication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func>
                              <m:func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ra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GB" sz="2400" dirty="0" smtClean="0"/>
                  <a:t> for any predicate 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 smtClean="0"/>
                  <a:t>-bit inputs </a:t>
                </a:r>
                <a:r>
                  <a:rPr lang="en-GB" sz="2400" dirty="0" smtClean="0">
                    <a:solidFill>
                      <a:schemeClr val="bg2">
                        <a:lumMod val="50000"/>
                      </a:schemeClr>
                    </a:solidFill>
                  </a:rPr>
                  <a:t>[LVW17]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400" dirty="0" smtClean="0"/>
                  <a:t>Communication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 for size-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sz="2400" dirty="0" smtClean="0"/>
                  <a:t> branching/span programs </a:t>
                </a:r>
                <a:r>
                  <a:rPr lang="en-GB" sz="2400" dirty="0" smtClean="0">
                    <a:solidFill>
                      <a:schemeClr val="bg2">
                        <a:lumMod val="50000"/>
                      </a:schemeClr>
                    </a:solidFill>
                  </a:rPr>
                  <a:t>[IW14,AR16]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GB" sz="1600" dirty="0"/>
              </a:p>
              <a:p>
                <a:pPr>
                  <a:lnSpc>
                    <a:spcPct val="150000"/>
                  </a:lnSpc>
                </a:pPr>
                <a:r>
                  <a:rPr lang="en-GB" sz="2400" dirty="0" smtClean="0"/>
                  <a:t>Lower bounds: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GB" sz="2400" dirty="0" smtClean="0"/>
                  <a:t> for perfect CDS </a:t>
                </a:r>
                <a:r>
                  <a:rPr lang="en-GB" sz="2400" dirty="0" smtClean="0">
                    <a:solidFill>
                      <a:schemeClr val="bg2">
                        <a:lumMod val="50000"/>
                      </a:schemeClr>
                    </a:solidFill>
                  </a:rPr>
                  <a:t>[AARV17,AHMS18]</a:t>
                </a:r>
              </a:p>
              <a:p>
                <a:pPr marL="1257300" lvl="2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b="0" dirty="0" smtClean="0"/>
                  <a:t>Best non-explicit bound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≈2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2400" dirty="0" smtClean="0"/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e>
                    </m:func>
                  </m:oMath>
                </a14:m>
                <a:r>
                  <a:rPr lang="en-GB" sz="2400" dirty="0" smtClean="0"/>
                  <a:t>for </a:t>
                </a:r>
                <a:r>
                  <a:rPr lang="en-GB" sz="2400" dirty="0" smtClean="0"/>
                  <a:t>general </a:t>
                </a:r>
                <a:r>
                  <a:rPr lang="en-GB" sz="2400" dirty="0" smtClean="0"/>
                  <a:t>CDS </a:t>
                </a:r>
                <a:r>
                  <a:rPr lang="en-GB" sz="2400" dirty="0" smtClean="0">
                    <a:solidFill>
                      <a:schemeClr val="bg2">
                        <a:lumMod val="50000"/>
                      </a:schemeClr>
                    </a:solidFill>
                  </a:rPr>
                  <a:t>[GKW15]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94048"/>
                <a:ext cx="10515600" cy="4460773"/>
              </a:xfrm>
              <a:prstGeom prst="rect">
                <a:avLst/>
              </a:prstGeom>
              <a:blipFill>
                <a:blip r:embed="rId2"/>
                <a:stretch>
                  <a:fillRect l="-928" b="-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7463111" y="4522839"/>
            <a:ext cx="943897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662212" y="4107340"/>
            <a:ext cx="2222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Extend to more predicates</a:t>
            </a:r>
            <a:endParaRPr lang="en-US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366712" y="5238829"/>
                <a:ext cx="369212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for some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sz="2400" dirty="0" smtClean="0"/>
                  <a:t>, but non-explicit</a:t>
                </a:r>
                <a:endParaRPr lang="en-US" sz="2400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12" y="5238829"/>
                <a:ext cx="3692128" cy="830997"/>
              </a:xfrm>
              <a:prstGeom prst="rect">
                <a:avLst/>
              </a:prstGeom>
              <a:blipFill>
                <a:blip r:embed="rId3"/>
                <a:stretch>
                  <a:fillRect t="-5839" r="-2475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6422815" y="5639334"/>
            <a:ext cx="943897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6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This Work</a:t>
            </a:r>
            <a:endParaRPr lang="en-GB" sz="3600" dirty="0">
              <a:solidFill>
                <a:srgbClr val="8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494048"/>
            <a:ext cx="1051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smtClean="0"/>
              <a:t>Lower-bounds on perfect and imperfect CDS 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/>
              <a:t>in terms of communication complexity measures</a:t>
            </a:r>
            <a:endParaRPr lang="en-GB" sz="3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29332" y="3722954"/>
                <a:ext cx="493333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pcCDS(f)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800" dirty="0" smtClean="0"/>
                  <a:t>(coNP(f))</a:t>
                </a:r>
              </a:p>
              <a:p>
                <a:pPr algn="ctr"/>
                <a:endParaRPr lang="en-US" sz="2800" dirty="0" smtClean="0"/>
              </a:p>
              <a:p>
                <a:pPr algn="ctr"/>
                <a:r>
                  <a:rPr lang="en-US" sz="2800" dirty="0" err="1" smtClean="0"/>
                  <a:t>ppCDS</a:t>
                </a:r>
                <a:r>
                  <a:rPr lang="en-US" sz="2800" dirty="0" smtClean="0"/>
                  <a:t>(f)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800" dirty="0" smtClean="0"/>
                  <a:t>(PP(f))</a:t>
                </a:r>
              </a:p>
              <a:p>
                <a:pPr algn="ctr"/>
                <a:endParaRPr lang="en-US" sz="2800" dirty="0"/>
              </a:p>
              <a:p>
                <a:pPr algn="ctr"/>
                <a:r>
                  <a:rPr lang="en-US" sz="2800" dirty="0" smtClean="0"/>
                  <a:t>CDS(f)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800" dirty="0" smtClean="0"/>
                  <a:t> max(AM(f), </a:t>
                </a:r>
                <a:r>
                  <a:rPr lang="en-US" sz="2800" dirty="0" err="1" smtClean="0"/>
                  <a:t>coAM</a:t>
                </a:r>
                <a:r>
                  <a:rPr lang="en-US" sz="2800" dirty="0" smtClean="0"/>
                  <a:t>(f))</a:t>
                </a:r>
                <a:r>
                  <a:rPr lang="en-US" sz="2800" baseline="30000" dirty="0"/>
                  <a:t>c</a:t>
                </a:r>
                <a:endParaRPr lang="en-US" sz="2800" baseline="30000" dirty="0" smtClean="0"/>
              </a:p>
              <a:p>
                <a:endParaRPr lang="en-US" sz="28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332" y="3722954"/>
                <a:ext cx="4933336" cy="2677656"/>
              </a:xfrm>
              <a:prstGeom prst="rect">
                <a:avLst/>
              </a:prstGeom>
              <a:blipFill>
                <a:blip r:embed="rId3"/>
                <a:stretch>
                  <a:fillRect t="-2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578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43240" y="168485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GB" sz="3600" dirty="0" smtClean="0">
                    <a:solidFill>
                      <a:srgbClr val="800000"/>
                    </a:solidFill>
                  </a:rPr>
                  <a:t>Perfectly </a:t>
                </a:r>
                <a:r>
                  <a:rPr lang="en-GB" sz="3600" dirty="0">
                    <a:solidFill>
                      <a:srgbClr val="800000"/>
                    </a:solidFill>
                  </a:rPr>
                  <a:t>Correct CDS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GB" sz="3600" dirty="0" smtClean="0">
                    <a:solidFill>
                      <a:srgbClr val="800000"/>
                    </a:solidFill>
                  </a:rPr>
                  <a:t> </a:t>
                </a:r>
                <a:r>
                  <a:rPr lang="en-GB" sz="3600" dirty="0" err="1" smtClean="0">
                    <a:solidFill>
                      <a:srgbClr val="800000"/>
                    </a:solidFill>
                  </a:rPr>
                  <a:t>coNP</a:t>
                </a:r>
                <a:endParaRPr lang="en-GB" sz="3600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43240" y="168485"/>
                <a:ext cx="10515600" cy="1325563"/>
              </a:xfrm>
              <a:blipFill>
                <a:blip r:embed="rId3"/>
                <a:stretch>
                  <a:fillRect l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311171" y="6006513"/>
                <a:ext cx="24569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0" dirty="0" err="1" smtClean="0"/>
                  <a:t>coNP</a:t>
                </a:r>
                <a:r>
                  <a:rPr lang="en-GB" sz="2400" b="0" dirty="0" smtClean="0"/>
                  <a:t>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400" b="0" dirty="0" smtClean="0"/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≤2⋅|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171" y="6006513"/>
                <a:ext cx="2456951" cy="461665"/>
              </a:xfrm>
              <a:prstGeom prst="rect">
                <a:avLst/>
              </a:prstGeom>
              <a:blipFill>
                <a:blip r:embed="rId4"/>
                <a:stretch>
                  <a:fillRect l="-49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2996" y="4287072"/>
                <a:ext cx="20985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96" y="4287072"/>
                <a:ext cx="2098522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1010957" y="1348863"/>
            <a:ext cx="3885508" cy="2430138"/>
            <a:chOff x="1010957" y="1330670"/>
            <a:chExt cx="4651596" cy="2992097"/>
          </a:xfrm>
        </p:grpSpPr>
        <p:sp>
          <p:nvSpPr>
            <p:cNvPr id="23" name="Rectangle 22"/>
            <p:cNvSpPr/>
            <p:nvPr/>
          </p:nvSpPr>
          <p:spPr>
            <a:xfrm>
              <a:off x="1533221" y="1619975"/>
              <a:ext cx="674254" cy="674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992568" y="3265328"/>
              <a:ext cx="674254" cy="674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C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56106" y="1619975"/>
              <a:ext cx="674254" cy="674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B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010957" y="1726268"/>
                  <a:ext cx="42639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0957" y="1726268"/>
                  <a:ext cx="426399" cy="461665"/>
                </a:xfrm>
                <a:prstGeom prst="rect">
                  <a:avLst/>
                </a:prstGeom>
                <a:blipFill>
                  <a:blip r:embed="rId6"/>
                  <a:stretch>
                    <a:fillRect b="-98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5236154" y="1726269"/>
                  <a:ext cx="42639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6154" y="1726269"/>
                  <a:ext cx="426399" cy="461665"/>
                </a:xfrm>
                <a:prstGeom prst="rect">
                  <a:avLst/>
                </a:prstGeom>
                <a:blipFill>
                  <a:blip r:embed="rId7"/>
                  <a:stretch>
                    <a:fillRect l="-5172" r="-5172" b="-3606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Connector 27"/>
            <p:cNvCxnSpPr/>
            <p:nvPr/>
          </p:nvCxnSpPr>
          <p:spPr>
            <a:xfrm>
              <a:off x="2309076" y="1957102"/>
              <a:ext cx="2041236" cy="0"/>
            </a:xfrm>
            <a:prstGeom prst="line">
              <a:avLst/>
            </a:prstGeom>
            <a:ln>
              <a:prstDash val="lgDash"/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870348" y="2429954"/>
              <a:ext cx="949656" cy="105285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090833" y="1330670"/>
                  <a:ext cx="481914" cy="568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0833" y="1330670"/>
                  <a:ext cx="481914" cy="56842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3106668" y="1957099"/>
                  <a:ext cx="518528" cy="5684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6668" y="1957099"/>
                  <a:ext cx="518528" cy="56842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Arrow Connector 31"/>
            <p:cNvCxnSpPr/>
            <p:nvPr/>
          </p:nvCxnSpPr>
          <p:spPr>
            <a:xfrm flipH="1">
              <a:off x="3839385" y="2430063"/>
              <a:ext cx="955272" cy="10527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1720283" y="3021142"/>
                  <a:ext cx="66037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0283" y="3021142"/>
                  <a:ext cx="660374" cy="461665"/>
                </a:xfrm>
                <a:prstGeom prst="rect">
                  <a:avLst/>
                </a:prstGeom>
                <a:blipFill>
                  <a:blip r:embed="rId10"/>
                  <a:stretch>
                    <a:fillRect r="-2198" b="-241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4351619" y="3021142"/>
                  <a:ext cx="6827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1619" y="3021142"/>
                  <a:ext cx="682751" cy="461665"/>
                </a:xfrm>
                <a:prstGeom prst="rect">
                  <a:avLst/>
                </a:prstGeom>
                <a:blipFill>
                  <a:blip r:embed="rId11"/>
                  <a:stretch>
                    <a:fillRect r="-1075" b="-241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3063531" y="3953435"/>
                  <a:ext cx="5323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3531" y="3953435"/>
                  <a:ext cx="53232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16438" r="-27397" b="-5510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4" name="Rectangle 53"/>
          <p:cNvSpPr/>
          <p:nvPr/>
        </p:nvSpPr>
        <p:spPr>
          <a:xfrm>
            <a:off x="7027013" y="1650354"/>
            <a:ext cx="563209" cy="547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246015" y="2986686"/>
            <a:ext cx="563209" cy="547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C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468518" y="1650354"/>
            <a:ext cx="563209" cy="547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B</a:t>
            </a:r>
            <a:endParaRPr lang="en-GB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590763" y="1736684"/>
                <a:ext cx="356174" cy="374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763" y="1736684"/>
                <a:ext cx="356174" cy="374958"/>
              </a:xfrm>
              <a:prstGeom prst="rect">
                <a:avLst/>
              </a:prstGeom>
              <a:blipFill>
                <a:blip r:embed="rId13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120097" y="1736684"/>
                <a:ext cx="356174" cy="374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0097" y="1736684"/>
                <a:ext cx="356174" cy="374958"/>
              </a:xfrm>
              <a:prstGeom prst="rect">
                <a:avLst/>
              </a:prstGeom>
              <a:blipFill>
                <a:blip r:embed="rId14"/>
                <a:stretch>
                  <a:fillRect l="-5085" r="-3390" b="-36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Arrow Connector 59"/>
          <p:cNvCxnSpPr/>
          <p:nvPr/>
        </p:nvCxnSpPr>
        <p:spPr>
          <a:xfrm>
            <a:off x="7308618" y="2308207"/>
            <a:ext cx="793254" cy="85511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8953367" y="2308296"/>
            <a:ext cx="797945" cy="85502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183268" y="2788362"/>
                <a:ext cx="4429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268" y="2788362"/>
                <a:ext cx="442942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381240" y="2788362"/>
                <a:ext cx="4429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1240" y="2788362"/>
                <a:ext cx="44294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305291" y="3545557"/>
                <a:ext cx="444654" cy="299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291" y="3545557"/>
                <a:ext cx="444654" cy="299966"/>
              </a:xfrm>
              <a:prstGeom prst="rect">
                <a:avLst/>
              </a:prstGeom>
              <a:blipFill>
                <a:blip r:embed="rId17"/>
                <a:stretch>
                  <a:fillRect l="-16438" r="-27397" b="-5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33219" y="4287072"/>
                <a:ext cx="73440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∄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sz="2400" dirty="0" smtClean="0">
                    <a:latin typeface="Cambria Math" panose="02040503050406030204" pitchFamily="18" charset="0"/>
                  </a:rPr>
                  <a:t>that lead to same</a:t>
                </a:r>
                <a:r>
                  <a:rPr lang="en-US" sz="2400" i="1" dirty="0" smtClean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for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219" y="4287072"/>
                <a:ext cx="7344052" cy="461665"/>
              </a:xfrm>
              <a:prstGeom prst="rect">
                <a:avLst/>
              </a:prstGeom>
              <a:blipFill>
                <a:blip r:embed="rId18"/>
                <a:stretch>
                  <a:fillRect l="-415" t="-1315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779309" y="4163961"/>
                <a:ext cx="83067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⇔</m:t>
                      </m:r>
                    </m:oMath>
                  </m:oMathPara>
                </a14:m>
                <a:endParaRPr lang="en-US" sz="4000" dirty="0" smtClean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309" y="4163961"/>
                <a:ext cx="830677" cy="70788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241717" y="5126378"/>
                <a:ext cx="50656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To prove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 smtClean="0"/>
                  <a:t>, send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717" y="5126378"/>
                <a:ext cx="5065682" cy="461665"/>
              </a:xfrm>
              <a:prstGeom prst="rect">
                <a:avLst/>
              </a:prstGeom>
              <a:blipFill>
                <a:blip r:embed="rId20"/>
                <a:stretch>
                  <a:fillRect l="-1925" t="-10526" r="-12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659504" y="943975"/>
                <a:ext cx="35971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→{0,1}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504" y="943975"/>
                <a:ext cx="3597139" cy="461665"/>
              </a:xfrm>
              <a:prstGeom prst="rect">
                <a:avLst/>
              </a:prstGeom>
              <a:blipFill>
                <a:blip r:embed="rId21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504167" y="2511362"/>
                <a:ext cx="1469633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Proof</a:t>
                </a:r>
              </a:p>
              <a:p>
                <a:pPr algn="ctr"/>
                <a:r>
                  <a:rPr lang="en-US" sz="2000" dirty="0" smtClean="0"/>
                  <a:t>that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4167" y="2511362"/>
                <a:ext cx="1469633" cy="1015663"/>
              </a:xfrm>
              <a:prstGeom prst="rect">
                <a:avLst/>
              </a:prstGeom>
              <a:blipFill>
                <a:blip r:embed="rId22"/>
                <a:stretch>
                  <a:fillRect l="-1245" t="-3593" b="-47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>
            <a:endCxn id="66" idx="3"/>
          </p:cNvCxnSpPr>
          <p:nvPr/>
        </p:nvCxnSpPr>
        <p:spPr>
          <a:xfrm flipH="1">
            <a:off x="9824182" y="3019194"/>
            <a:ext cx="839139" cy="1"/>
          </a:xfrm>
          <a:prstGeom prst="straightConnector1">
            <a:avLst/>
          </a:prstGeom>
          <a:ln w="19050">
            <a:solidFill>
              <a:srgbClr val="8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57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6" grpId="0"/>
      <p:bldP spid="54" grpId="0" animBg="1"/>
      <p:bldP spid="55" grpId="0" animBg="1"/>
      <p:bldP spid="56" grpId="0" animBg="1"/>
      <p:bldP spid="57" grpId="0"/>
      <p:bldP spid="58" grpId="0"/>
      <p:bldP spid="65" grpId="0"/>
      <p:bldP spid="66" grpId="0"/>
      <p:bldP spid="67" grpId="0"/>
      <p:bldP spid="38" grpId="0"/>
      <p:bldP spid="68" grpId="0"/>
      <p:bldP spid="69" grpId="0"/>
      <p:bldP spid="40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0504167" y="2511362"/>
                <a:ext cx="1469633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schemeClr val="bg1">
                        <a:lumMod val="75000"/>
                      </a:schemeClr>
                    </a:solidFill>
                  </a:rPr>
                  <a:t>Proof</a:t>
                </a:r>
              </a:p>
              <a:p>
                <a:pPr algn="ctr"/>
                <a:r>
                  <a:rPr lang="en-US" sz="2000" dirty="0" smtClean="0">
                    <a:solidFill>
                      <a:schemeClr val="bg1">
                        <a:lumMod val="75000"/>
                      </a:schemeClr>
                    </a:solidFill>
                  </a:rPr>
                  <a:t>that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 smtClean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4167" y="2511362"/>
                <a:ext cx="1469633" cy="1015663"/>
              </a:xfrm>
              <a:prstGeom prst="rect">
                <a:avLst/>
              </a:prstGeom>
              <a:blipFill>
                <a:blip r:embed="rId3"/>
                <a:stretch>
                  <a:fillRect l="-1245" t="-3593" b="-47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5733" y="4068642"/>
                <a:ext cx="4584700" cy="2700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Proof sketch: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Pick a 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’s that preserve distributions of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.</a:t>
                </a:r>
                <a:endParaRPr lang="en-US" sz="240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Such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exists of size roughly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begChr m:val="|"/>
                            <m:endChr m:val="|"/>
                            <m:ctrlPr>
                              <a:rPr lang="en-GB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GB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</m:e>
                        </m:d>
                        <m:r>
                          <a:rPr lang="en-GB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GB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</m:d>
                      </m:sup>
                    </m:sSup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Use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⁡(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random bits to index into this set.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33" y="4068642"/>
                <a:ext cx="4584700" cy="2700676"/>
              </a:xfrm>
              <a:prstGeom prst="rect">
                <a:avLst/>
              </a:prstGeom>
              <a:blipFill>
                <a:blip r:embed="rId4"/>
                <a:stretch>
                  <a:fillRect l="-1992" t="-1806" b="-4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43240" y="168485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GB" sz="3600" dirty="0">
                    <a:solidFill>
                      <a:srgbClr val="800000"/>
                    </a:solidFill>
                  </a:rPr>
                  <a:t>Perfectly Correct CDS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GB" sz="3600" dirty="0">
                    <a:solidFill>
                      <a:srgbClr val="800000"/>
                    </a:solidFill>
                  </a:rPr>
                  <a:t> </a:t>
                </a:r>
                <a:r>
                  <a:rPr lang="en-GB" sz="3600" dirty="0" err="1">
                    <a:solidFill>
                      <a:srgbClr val="800000"/>
                    </a:solidFill>
                  </a:rPr>
                  <a:t>coNP</a:t>
                </a:r>
                <a:endParaRPr lang="en-GB" sz="3600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43240" y="168485"/>
                <a:ext cx="10515600" cy="1325563"/>
              </a:xfrm>
              <a:blipFill>
                <a:blip r:embed="rId5"/>
                <a:stretch>
                  <a:fillRect l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629547" y="5104668"/>
            <a:ext cx="4148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Similar to Newman’s theorem.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010957" y="1348863"/>
            <a:ext cx="3885508" cy="2430138"/>
            <a:chOff x="1010957" y="1330670"/>
            <a:chExt cx="4651596" cy="2992097"/>
          </a:xfrm>
        </p:grpSpPr>
        <p:sp>
          <p:nvSpPr>
            <p:cNvPr id="34" name="Rectangle 33"/>
            <p:cNvSpPr/>
            <p:nvPr/>
          </p:nvSpPr>
          <p:spPr>
            <a:xfrm>
              <a:off x="1533221" y="1619975"/>
              <a:ext cx="674254" cy="674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92568" y="3265328"/>
              <a:ext cx="674254" cy="674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C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456106" y="1619975"/>
              <a:ext cx="674254" cy="674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B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1010957" y="1726268"/>
                  <a:ext cx="42639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0957" y="1726268"/>
                  <a:ext cx="426399" cy="461665"/>
                </a:xfrm>
                <a:prstGeom prst="rect">
                  <a:avLst/>
                </a:prstGeom>
                <a:blipFill>
                  <a:blip r:embed="rId6"/>
                  <a:stretch>
                    <a:fillRect b="-98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236154" y="1726269"/>
                  <a:ext cx="42639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6154" y="1726269"/>
                  <a:ext cx="426399" cy="461665"/>
                </a:xfrm>
                <a:prstGeom prst="rect">
                  <a:avLst/>
                </a:prstGeom>
                <a:blipFill>
                  <a:blip r:embed="rId7"/>
                  <a:stretch>
                    <a:fillRect l="-5172" r="-5172" b="-3606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3" name="Straight Connector 42"/>
            <p:cNvCxnSpPr/>
            <p:nvPr/>
          </p:nvCxnSpPr>
          <p:spPr>
            <a:xfrm>
              <a:off x="2309076" y="1957102"/>
              <a:ext cx="2041236" cy="0"/>
            </a:xfrm>
            <a:prstGeom prst="line">
              <a:avLst/>
            </a:prstGeom>
            <a:ln>
              <a:prstDash val="lgDash"/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1870348" y="2429954"/>
              <a:ext cx="949656" cy="105285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3090833" y="1330670"/>
                  <a:ext cx="481914" cy="568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0833" y="1330670"/>
                  <a:ext cx="481914" cy="56842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3106668" y="1957099"/>
                  <a:ext cx="518528" cy="5684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6668" y="1957099"/>
                  <a:ext cx="518528" cy="56842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Straight Arrow Connector 46"/>
            <p:cNvCxnSpPr/>
            <p:nvPr/>
          </p:nvCxnSpPr>
          <p:spPr>
            <a:xfrm flipH="1">
              <a:off x="3839385" y="2430063"/>
              <a:ext cx="955272" cy="10527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1720283" y="3021142"/>
                  <a:ext cx="66037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0283" y="3021142"/>
                  <a:ext cx="660374" cy="461665"/>
                </a:xfrm>
                <a:prstGeom prst="rect">
                  <a:avLst/>
                </a:prstGeom>
                <a:blipFill>
                  <a:blip r:embed="rId10"/>
                  <a:stretch>
                    <a:fillRect r="-2198" b="-241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4351619" y="3021142"/>
                  <a:ext cx="6827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1619" y="3021142"/>
                  <a:ext cx="682751" cy="461665"/>
                </a:xfrm>
                <a:prstGeom prst="rect">
                  <a:avLst/>
                </a:prstGeom>
                <a:blipFill>
                  <a:blip r:embed="rId11"/>
                  <a:stretch>
                    <a:fillRect r="-1075" b="-241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063531" y="3953435"/>
                  <a:ext cx="5323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3531" y="3953435"/>
                  <a:ext cx="53232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16438" r="-27397" b="-5510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62996" y="4287072"/>
                <a:ext cx="20985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i="1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2400" i="1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96" y="4287072"/>
                <a:ext cx="2098522" cy="461665"/>
              </a:xfrm>
              <a:prstGeom prst="rect">
                <a:avLst/>
              </a:prstGeom>
              <a:blipFill>
                <a:blip r:embed="rId1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3219" y="4287072"/>
                <a:ext cx="73440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∄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i="1" dirty="0" smtClean="0">
                    <a:solidFill>
                      <a:schemeClr val="bg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bg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that lead to same</a:t>
                </a:r>
                <a:r>
                  <a:rPr lang="en-US" sz="2400" i="1" dirty="0" smtClean="0">
                    <a:solidFill>
                      <a:schemeClr val="bg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i="1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400" i="1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solidFill>
                      <a:schemeClr val="bg1">
                        <a:lumMod val="75000"/>
                      </a:schemeClr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>
                    <a:solidFill>
                      <a:schemeClr val="bg1">
                        <a:lumMod val="75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400" dirty="0" smtClean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219" y="4287072"/>
                <a:ext cx="7344052" cy="461665"/>
              </a:xfrm>
              <a:prstGeom prst="rect">
                <a:avLst/>
              </a:prstGeom>
              <a:blipFill>
                <a:blip r:embed="rId14"/>
                <a:stretch>
                  <a:fillRect l="-415" t="-1315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779309" y="4163961"/>
                <a:ext cx="83067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</m:oMath>
                  </m:oMathPara>
                </a14:m>
                <a:endParaRPr lang="en-US" sz="4000" dirty="0" smtClean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309" y="4163961"/>
                <a:ext cx="830677" cy="7078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41717" y="5126378"/>
                <a:ext cx="50656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>
                        <a:lumMod val="75000"/>
                      </a:schemeClr>
                    </a:solidFill>
                  </a:rPr>
                  <a:t>To prove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 smtClean="0">
                    <a:solidFill>
                      <a:schemeClr val="bg1">
                        <a:lumMod val="75000"/>
                      </a:schemeClr>
                    </a:solidFill>
                  </a:rPr>
                  <a:t>, send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400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 smtClean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717" y="5126378"/>
                <a:ext cx="5065682" cy="461665"/>
              </a:xfrm>
              <a:prstGeom prst="rect">
                <a:avLst/>
              </a:prstGeom>
              <a:blipFill>
                <a:blip r:embed="rId16"/>
                <a:stretch>
                  <a:fillRect l="-1925" t="-10526" r="-12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5985420" y="1609704"/>
            <a:ext cx="5441806" cy="30953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81410" y="1693492"/>
                <a:ext cx="5244833" cy="2871363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2400" b="1" dirty="0" smtClean="0"/>
                  <a:t>Lemma: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 smtClean="0"/>
                  <a:t>Randomness in CDS can be “</a:t>
                </a:r>
                <a:r>
                  <a:rPr lang="en-GB" sz="2400" dirty="0" err="1" smtClean="0"/>
                  <a:t>sparsified</a:t>
                </a:r>
                <a:r>
                  <a:rPr lang="en-GB" sz="2400" dirty="0" smtClean="0"/>
                  <a:t>” by sub-sampling. That is,</a:t>
                </a:r>
              </a:p>
              <a:p>
                <a:pPr algn="ctr"/>
                <a:endParaRPr lang="en-GB" sz="240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log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 </a:t>
                </a:r>
                <a:endParaRPr lang="en-GB" sz="2400" dirty="0"/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410" y="1693492"/>
                <a:ext cx="5244833" cy="2871363"/>
              </a:xfrm>
              <a:prstGeom prst="rect">
                <a:avLst/>
              </a:prstGeom>
              <a:blipFill>
                <a:blip r:embed="rId17"/>
                <a:stretch>
                  <a:fillRect l="-1738"/>
                </a:stretch>
              </a:blipFill>
              <a:ln w="190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311171" y="6006513"/>
                <a:ext cx="24569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0" dirty="0" err="1" smtClean="0"/>
                  <a:t>coNP</a:t>
                </a:r>
                <a:r>
                  <a:rPr lang="en-GB" sz="2400" b="0" dirty="0" smtClean="0"/>
                  <a:t>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400" b="0" dirty="0" smtClean="0"/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≤2⋅|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171" y="6006513"/>
                <a:ext cx="2456951" cy="461665"/>
              </a:xfrm>
              <a:prstGeom prst="rect">
                <a:avLst/>
              </a:prstGeom>
              <a:blipFill>
                <a:blip r:embed="rId18"/>
                <a:stretch>
                  <a:fillRect l="-49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59504" y="943975"/>
                <a:ext cx="35971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GB" sz="24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GB" sz="24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→{0,1}</m:t>
                      </m:r>
                    </m:oMath>
                  </m:oMathPara>
                </a14:m>
                <a:endParaRPr lang="en-GB" sz="24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504" y="943975"/>
                <a:ext cx="3597139" cy="461665"/>
              </a:xfrm>
              <a:prstGeom prst="rect">
                <a:avLst/>
              </a:prstGeom>
              <a:blipFill>
                <a:blip r:embed="rId1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2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43240" y="168485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en-GB" sz="3600" dirty="0">
                    <a:solidFill>
                      <a:srgbClr val="800000"/>
                    </a:solidFill>
                  </a:rPr>
                  <a:t>Imperfect CDS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GB" sz="3600" dirty="0">
                    <a:solidFill>
                      <a:srgbClr val="800000"/>
                    </a:solidFill>
                  </a:rPr>
                  <a:t> AM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43240" y="168485"/>
                <a:ext cx="10515600" cy="1325563"/>
              </a:xfrm>
              <a:blipFill>
                <a:blip r:embed="rId3"/>
                <a:stretch>
                  <a:fillRect l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1010957" y="1348863"/>
            <a:ext cx="3885508" cy="2430138"/>
            <a:chOff x="1010957" y="1330670"/>
            <a:chExt cx="4651596" cy="2992097"/>
          </a:xfrm>
        </p:grpSpPr>
        <p:sp>
          <p:nvSpPr>
            <p:cNvPr id="23" name="Rectangle 22"/>
            <p:cNvSpPr/>
            <p:nvPr/>
          </p:nvSpPr>
          <p:spPr>
            <a:xfrm>
              <a:off x="1533221" y="1619975"/>
              <a:ext cx="674254" cy="674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992568" y="3265328"/>
              <a:ext cx="674254" cy="674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C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56106" y="1619975"/>
              <a:ext cx="674254" cy="674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B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010957" y="1726268"/>
                  <a:ext cx="42639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0957" y="1726268"/>
                  <a:ext cx="426399" cy="461665"/>
                </a:xfrm>
                <a:prstGeom prst="rect">
                  <a:avLst/>
                </a:prstGeom>
                <a:blipFill>
                  <a:blip r:embed="rId4"/>
                  <a:stretch>
                    <a:fillRect b="-98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5236154" y="1726269"/>
                  <a:ext cx="42639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6154" y="1726269"/>
                  <a:ext cx="426399" cy="461665"/>
                </a:xfrm>
                <a:prstGeom prst="rect">
                  <a:avLst/>
                </a:prstGeom>
                <a:blipFill>
                  <a:blip r:embed="rId5"/>
                  <a:stretch>
                    <a:fillRect l="-5172" r="-5172" b="-3606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Connector 27"/>
            <p:cNvCxnSpPr/>
            <p:nvPr/>
          </p:nvCxnSpPr>
          <p:spPr>
            <a:xfrm>
              <a:off x="2309076" y="1957102"/>
              <a:ext cx="2041236" cy="0"/>
            </a:xfrm>
            <a:prstGeom prst="line">
              <a:avLst/>
            </a:prstGeom>
            <a:ln>
              <a:prstDash val="lgDash"/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870348" y="2429954"/>
              <a:ext cx="949656" cy="105285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090833" y="1330670"/>
                  <a:ext cx="481914" cy="5684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0833" y="1330670"/>
                  <a:ext cx="481914" cy="5684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3106668" y="1957099"/>
                  <a:ext cx="518528" cy="5684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6668" y="1957099"/>
                  <a:ext cx="518528" cy="56842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Arrow Connector 31"/>
            <p:cNvCxnSpPr/>
            <p:nvPr/>
          </p:nvCxnSpPr>
          <p:spPr>
            <a:xfrm flipH="1">
              <a:off x="3839385" y="2430063"/>
              <a:ext cx="955272" cy="10527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1720283" y="3021142"/>
                  <a:ext cx="66037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0283" y="3021142"/>
                  <a:ext cx="660374" cy="461665"/>
                </a:xfrm>
                <a:prstGeom prst="rect">
                  <a:avLst/>
                </a:prstGeom>
                <a:blipFill>
                  <a:blip r:embed="rId8"/>
                  <a:stretch>
                    <a:fillRect r="-2198" b="-241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4351619" y="3021142"/>
                  <a:ext cx="6827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1619" y="3021142"/>
                  <a:ext cx="682751" cy="461665"/>
                </a:xfrm>
                <a:prstGeom prst="rect">
                  <a:avLst/>
                </a:prstGeom>
                <a:blipFill>
                  <a:blip r:embed="rId9"/>
                  <a:stretch>
                    <a:fillRect r="-1075" b="-241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3063531" y="3953435"/>
                  <a:ext cx="53232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3531" y="3953435"/>
                  <a:ext cx="532324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16438" r="-27397" b="-5510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4" name="Rectangle 53"/>
          <p:cNvSpPr/>
          <p:nvPr/>
        </p:nvSpPr>
        <p:spPr>
          <a:xfrm>
            <a:off x="7027013" y="1650354"/>
            <a:ext cx="563209" cy="547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246015" y="2986686"/>
            <a:ext cx="563209" cy="547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C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468518" y="1650354"/>
            <a:ext cx="563209" cy="547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B</a:t>
            </a:r>
            <a:endParaRPr lang="en-GB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590763" y="1736684"/>
                <a:ext cx="356174" cy="374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763" y="1736684"/>
                <a:ext cx="356174" cy="374958"/>
              </a:xfrm>
              <a:prstGeom prst="rect">
                <a:avLst/>
              </a:prstGeom>
              <a:blipFill>
                <a:blip r:embed="rId11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120097" y="1736684"/>
                <a:ext cx="356174" cy="374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0097" y="1736684"/>
                <a:ext cx="356174" cy="374958"/>
              </a:xfrm>
              <a:prstGeom prst="rect">
                <a:avLst/>
              </a:prstGeom>
              <a:blipFill>
                <a:blip r:embed="rId12"/>
                <a:stretch>
                  <a:fillRect l="-5085" r="-3390" b="-36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Arrow Connector 59"/>
          <p:cNvCxnSpPr/>
          <p:nvPr/>
        </p:nvCxnSpPr>
        <p:spPr>
          <a:xfrm>
            <a:off x="7308618" y="2308207"/>
            <a:ext cx="793254" cy="85511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8953367" y="2308296"/>
            <a:ext cx="797945" cy="85502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183268" y="2788362"/>
                <a:ext cx="4429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268" y="2788362"/>
                <a:ext cx="44294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381240" y="2788362"/>
                <a:ext cx="4429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1240" y="2788362"/>
                <a:ext cx="442942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305291" y="3545557"/>
                <a:ext cx="444654" cy="299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291" y="3545557"/>
                <a:ext cx="444654" cy="299966"/>
              </a:xfrm>
              <a:prstGeom prst="rect">
                <a:avLst/>
              </a:prstGeom>
              <a:blipFill>
                <a:blip r:embed="rId15"/>
                <a:stretch>
                  <a:fillRect l="-16438" r="-27397" b="-5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29751" y="1981082"/>
                <a:ext cx="445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28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9751" y="1981082"/>
                <a:ext cx="445827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3240" y="4159319"/>
                <a:ext cx="623856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/>
                  <a:t>Private-coin</a:t>
                </a:r>
                <a:r>
                  <a:rPr lang="en-US" sz="2400" dirty="0" smtClean="0"/>
                  <a:t> interactive proof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 smtClean="0"/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 smtClean="0"/>
                  <a:t>Pick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 smtClean="0"/>
                  <a:t> at random.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 smtClean="0"/>
                  <a:t>A and B 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2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400" dirty="0" smtClean="0"/>
                  <a:t> to C.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 smtClean="0"/>
                  <a:t>C has to guess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r>
                  <a:rPr lang="en-US" sz="2400" dirty="0" smtClean="0"/>
                  <a:t>Complete and sound because of CDS properties.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40" y="4159319"/>
                <a:ext cx="6238560" cy="2308324"/>
              </a:xfrm>
              <a:prstGeom prst="rect">
                <a:avLst/>
              </a:prstGeom>
              <a:blipFill>
                <a:blip r:embed="rId17"/>
                <a:stretch>
                  <a:fillRect l="-1563" t="-2111" b="-5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020849" y="4742665"/>
            <a:ext cx="4474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Made public-coin using standard techniques. [Bab85,GS89]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30132" y="970951"/>
                <a:ext cx="52450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Public-coin interactive proof 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132" y="970951"/>
                <a:ext cx="5245063" cy="461665"/>
              </a:xfrm>
              <a:prstGeom prst="rect">
                <a:avLst/>
              </a:prstGeom>
              <a:blipFill>
                <a:blip r:embed="rId18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1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57" grpId="0"/>
      <p:bldP spid="58" grpId="0"/>
      <p:bldP spid="65" grpId="0"/>
      <p:bldP spid="66" grpId="0"/>
      <p:bldP spid="67" grpId="0"/>
      <p:bldP spid="4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240" y="168485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800000"/>
                </a:solidFill>
              </a:rPr>
              <a:t>Our Lower Bounds</a:t>
            </a:r>
            <a:endParaRPr lang="en-GB" sz="3600" dirty="0">
              <a:solidFill>
                <a:srgbClr val="8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15756" y="5546545"/>
            <a:ext cx="10717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Perfect</a:t>
            </a:r>
          </a:p>
          <a:p>
            <a:pPr algn="ctr"/>
            <a:r>
              <a:rPr lang="en-US" sz="2400" dirty="0" smtClean="0"/>
              <a:t>CDS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5786" y="4504181"/>
            <a:ext cx="2273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Perfectly Correct</a:t>
            </a:r>
          </a:p>
          <a:p>
            <a:pPr algn="ctr"/>
            <a:r>
              <a:rPr lang="en-US" sz="2400" dirty="0" smtClean="0"/>
              <a:t>CDS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32553" y="4504181"/>
            <a:ext cx="2219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Perfectly Private</a:t>
            </a:r>
          </a:p>
          <a:p>
            <a:pPr algn="ctr"/>
            <a:r>
              <a:rPr lang="en-US" sz="2400" dirty="0" smtClean="0"/>
              <a:t> CDS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7545" y="3407117"/>
            <a:ext cx="1167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General</a:t>
            </a:r>
            <a:endParaRPr lang="en-US" sz="2400" dirty="0" smtClean="0"/>
          </a:p>
          <a:p>
            <a:pPr algn="ctr"/>
            <a:r>
              <a:rPr lang="en-US" sz="2400" dirty="0" smtClean="0"/>
              <a:t>CDS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11352" y="3047351"/>
            <a:ext cx="831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coNP</a:t>
            </a: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185010" y="1294946"/>
            <a:ext cx="914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coAM</a:t>
            </a:r>
            <a:endParaRPr 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9791506" y="1294945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474738" y="1292962"/>
                <a:ext cx="17017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 smtClean="0"/>
                  <a:t>AM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err="1" smtClean="0"/>
                  <a:t>coAM</a:t>
                </a:r>
                <a:endParaRPr lang="en-US" sz="2400" dirty="0" smtClean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738" y="1292962"/>
                <a:ext cx="1701749" cy="461665"/>
              </a:xfrm>
              <a:prstGeom prst="rect">
                <a:avLst/>
              </a:prstGeom>
              <a:blipFill>
                <a:blip r:embed="rId2"/>
                <a:stretch>
                  <a:fillRect l="-5018" t="-10526" r="-537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9026970" y="5308263"/>
            <a:ext cx="764537" cy="3914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9012896" y="3962400"/>
            <a:ext cx="778612" cy="5205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6923128" y="5308263"/>
            <a:ext cx="686500" cy="3855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812310" y="3962400"/>
            <a:ext cx="797318" cy="4970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0"/>
            <a:endCxn id="12" idx="2"/>
          </p:cNvCxnSpPr>
          <p:nvPr/>
        </p:nvCxnSpPr>
        <p:spPr>
          <a:xfrm flipV="1">
            <a:off x="10042537" y="1756610"/>
            <a:ext cx="0" cy="274757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0"/>
            <a:endCxn id="8" idx="2"/>
          </p:cNvCxnSpPr>
          <p:nvPr/>
        </p:nvCxnSpPr>
        <p:spPr>
          <a:xfrm flipH="1" flipV="1">
            <a:off x="6627011" y="3509016"/>
            <a:ext cx="15337" cy="99516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0"/>
            <a:endCxn id="9" idx="2"/>
          </p:cNvCxnSpPr>
          <p:nvPr/>
        </p:nvCxnSpPr>
        <p:spPr>
          <a:xfrm flipV="1">
            <a:off x="6627011" y="1756611"/>
            <a:ext cx="15336" cy="12907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3" idx="1"/>
            <a:endCxn id="9" idx="3"/>
          </p:cNvCxnSpPr>
          <p:nvPr/>
        </p:nvCxnSpPr>
        <p:spPr>
          <a:xfrm flipH="1">
            <a:off x="7099684" y="1523795"/>
            <a:ext cx="375054" cy="19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677223" y="2224354"/>
                <a:ext cx="4227871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pcCDS(f)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dirty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400" dirty="0" smtClean="0"/>
                  <a:t>(coNP(f))</a:t>
                </a:r>
              </a:p>
              <a:p>
                <a:pPr algn="ctr"/>
                <a:endParaRPr lang="en-US" sz="2400" dirty="0" smtClean="0"/>
              </a:p>
              <a:p>
                <a:pPr algn="ctr"/>
                <a:endParaRPr lang="en-US" sz="2400" dirty="0"/>
              </a:p>
              <a:p>
                <a:pPr algn="ctr"/>
                <a:r>
                  <a:rPr lang="en-US" sz="2400" dirty="0"/>
                  <a:t>ppCDS(f)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400" dirty="0"/>
                  <a:t>(PP(f))</a:t>
                </a:r>
              </a:p>
              <a:p>
                <a:pPr algn="ctr"/>
                <a:endParaRPr lang="en-US" sz="2400" dirty="0"/>
              </a:p>
              <a:p>
                <a:pPr algn="ctr"/>
                <a:endParaRPr lang="en-US" sz="2400" dirty="0" smtClean="0"/>
              </a:p>
              <a:p>
                <a:pPr algn="ctr"/>
                <a:r>
                  <a:rPr lang="en-US" sz="2400" dirty="0"/>
                  <a:t>CDS(f)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/>
                  <a:t> max(AM(f), </a:t>
                </a:r>
                <a:r>
                  <a:rPr lang="en-US" sz="2400" dirty="0" err="1"/>
                  <a:t>coAM</a:t>
                </a:r>
                <a:r>
                  <a:rPr lang="en-US" sz="2400" dirty="0"/>
                  <a:t>(f</a:t>
                </a:r>
                <a:r>
                  <a:rPr lang="en-US" sz="2400" dirty="0" smtClean="0"/>
                  <a:t>))</a:t>
                </a:r>
                <a:r>
                  <a:rPr lang="en-US" sz="2400" baseline="30000" dirty="0" smtClean="0"/>
                  <a:t>c</a:t>
                </a:r>
                <a:endParaRPr lang="en-US" sz="2400" dirty="0" smtClean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23" y="2224354"/>
                <a:ext cx="4227871" cy="2677656"/>
              </a:xfrm>
              <a:prstGeom prst="rect">
                <a:avLst/>
              </a:prstGeom>
              <a:blipFill>
                <a:blip r:embed="rId3"/>
                <a:stretch>
                  <a:fillRect t="-1822" b="-4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/>
          <p:cNvCxnSpPr/>
          <p:nvPr/>
        </p:nvCxnSpPr>
        <p:spPr>
          <a:xfrm flipV="1">
            <a:off x="7042670" y="1754627"/>
            <a:ext cx="2748836" cy="12644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0"/>
            <a:endCxn id="13" idx="2"/>
          </p:cNvCxnSpPr>
          <p:nvPr/>
        </p:nvCxnSpPr>
        <p:spPr>
          <a:xfrm flipV="1">
            <a:off x="8311263" y="1754627"/>
            <a:ext cx="14350" cy="165249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03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3793</TotalTime>
  <Words>649</Words>
  <Application>Microsoft Office PowerPoint</Application>
  <PresentationFormat>Widescreen</PresentationFormat>
  <Paragraphs>229</Paragraphs>
  <Slides>14</Slides>
  <Notes>8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Placing Conditional Disclosure of Secrets in the Communication Complexity Universe</vt:lpstr>
      <vt:lpstr>Conditional Disclosure of Secrets [GIKM00]</vt:lpstr>
      <vt:lpstr>Connections and Applications</vt:lpstr>
      <vt:lpstr>The Story So Far</vt:lpstr>
      <vt:lpstr>This Work</vt:lpstr>
      <vt:lpstr>Perfectly Correct CDS ≥ coNP</vt:lpstr>
      <vt:lpstr>Perfectly Correct CDS ≥ coNP</vt:lpstr>
      <vt:lpstr>Imperfect CDS ≥ AM</vt:lpstr>
      <vt:lpstr>Our Lower Bounds</vt:lpstr>
      <vt:lpstr>Other Results</vt:lpstr>
      <vt:lpstr>Summary</vt:lpstr>
      <vt:lpstr>PowerPoint Presentation</vt:lpstr>
      <vt:lpstr>CDS and Statistical Difference</vt:lpstr>
      <vt:lpstr>Notes</vt:lpstr>
    </vt:vector>
  </TitlesOfParts>
  <Company>Massachusetts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Prashant</dc:creator>
  <cp:lastModifiedBy>Prashant</cp:lastModifiedBy>
  <cp:revision>274</cp:revision>
  <dcterms:created xsi:type="dcterms:W3CDTF">2017-08-17T05:53:43Z</dcterms:created>
  <dcterms:modified xsi:type="dcterms:W3CDTF">2019-01-11T18:28:45Z</dcterms:modified>
</cp:coreProperties>
</file>