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80" r:id="rId5"/>
    <p:sldId id="281" r:id="rId6"/>
    <p:sldId id="296" r:id="rId7"/>
    <p:sldId id="276" r:id="rId8"/>
    <p:sldId id="275" r:id="rId9"/>
    <p:sldId id="282" r:id="rId10"/>
    <p:sldId id="274" r:id="rId11"/>
    <p:sldId id="278" r:id="rId12"/>
    <p:sldId id="283" r:id="rId13"/>
    <p:sldId id="268" r:id="rId14"/>
    <p:sldId id="292" r:id="rId15"/>
    <p:sldId id="294" r:id="rId16"/>
    <p:sldId id="299" r:id="rId17"/>
    <p:sldId id="269" r:id="rId18"/>
    <p:sldId id="285" r:id="rId19"/>
    <p:sldId id="286" r:id="rId20"/>
    <p:sldId id="287" r:id="rId21"/>
    <p:sldId id="267" r:id="rId22"/>
    <p:sldId id="272" r:id="rId23"/>
    <p:sldId id="279" r:id="rId24"/>
    <p:sldId id="288" r:id="rId25"/>
    <p:sldId id="289" r:id="rId26"/>
    <p:sldId id="290" r:id="rId27"/>
    <p:sldId id="291" r:id="rId28"/>
    <p:sldId id="297" r:id="rId29"/>
    <p:sldId id="298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8C0C0"/>
    <a:srgbClr val="FF8080"/>
    <a:srgbClr val="C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77B5-B11A-46AD-B01C-C968A196E91E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3E6-59CF-4D8F-8627-ED8206CE0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9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something about completeness for SZK.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4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5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 out that dependence</a:t>
            </a:r>
            <a:r>
              <a:rPr lang="en-GB" baseline="0" dirty="0" smtClean="0"/>
              <a:t> on s is linear.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3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Current lower bound techniques for PSM still apply for CDS and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7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63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67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2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Say delta and epsilon</a:t>
            </a:r>
            <a:r>
              <a:rPr lang="en-GB" baseline="0" dirty="0" smtClean="0"/>
              <a:t> small constant like 0.1 if left unspecified. s is single bit unless specified.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6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a</a:t>
            </a:r>
            <a:r>
              <a:rPr lang="en-US" baseline="0" dirty="0" smtClean="0"/>
              <a:t> </a:t>
            </a:r>
            <a:r>
              <a:rPr lang="en-US" dirty="0" smtClean="0"/>
              <a:t>priori trivial</a:t>
            </a:r>
            <a:r>
              <a:rPr lang="en-US" baseline="0" dirty="0" smtClean="0"/>
              <a:t> lower-bound.. </a:t>
            </a:r>
            <a:r>
              <a:rPr lang="en-US" sz="1200" dirty="0" smtClean="0"/>
              <a:t>Still almost exponentially smaller than best upper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5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these imply most known lower bounds (for partially perfect CDS) and gave new bounds for several</a:t>
            </a:r>
            <a:r>
              <a:rPr lang="en-US" baseline="0" dirty="0" smtClean="0"/>
              <a:t> predicates.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6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8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6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r>
              <a:rPr lang="en-GB" baseline="0" dirty="0" smtClean="0"/>
              <a:t> to Newman’s theorem.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0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4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7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9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1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0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4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0B0C-C1E0-4DF5-8D13-579B4D35DC04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32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15" Type="http://schemas.openxmlformats.org/officeDocument/2006/relationships/image" Target="../media/image36.png"/><Relationship Id="rId10" Type="http://schemas.openxmlformats.org/officeDocument/2006/relationships/image" Target="../media/image191.png"/><Relationship Id="rId19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18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42.png"/><Relationship Id="rId21" Type="http://schemas.openxmlformats.org/officeDocument/2006/relationships/image" Target="../media/image44.png"/><Relationship Id="rId12" Type="http://schemas.openxmlformats.org/officeDocument/2006/relationships/image" Target="../media/image23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20.png"/><Relationship Id="rId24" Type="http://schemas.openxmlformats.org/officeDocument/2006/relationships/image" Target="../media/image47.png"/><Relationship Id="rId15" Type="http://schemas.openxmlformats.org/officeDocument/2006/relationships/image" Target="../media/image260.png"/><Relationship Id="rId23" Type="http://schemas.openxmlformats.org/officeDocument/2006/relationships/image" Target="../media/image46.png"/><Relationship Id="rId19" Type="http://schemas.openxmlformats.org/officeDocument/2006/relationships/image" Target="../media/image41.png"/><Relationship Id="rId14" Type="http://schemas.openxmlformats.org/officeDocument/2006/relationships/image" Target="../media/image250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240.png"/><Relationship Id="rId18" Type="http://schemas.openxmlformats.org/officeDocument/2006/relationships/image" Target="../media/image42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4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260.png"/><Relationship Id="rId10" Type="http://schemas.openxmlformats.org/officeDocument/2006/relationships/image" Target="../media/image211.png"/><Relationship Id="rId4" Type="http://schemas.openxmlformats.org/officeDocument/2006/relationships/image" Target="../media/image150.png"/><Relationship Id="rId9" Type="http://schemas.openxmlformats.org/officeDocument/2006/relationships/image" Target="../media/image201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49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211.png"/><Relationship Id="rId5" Type="http://schemas.openxmlformats.org/officeDocument/2006/relationships/image" Target="../media/image160.png"/><Relationship Id="rId10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.png"/><Relationship Id="rId3" Type="http://schemas.openxmlformats.org/officeDocument/2006/relationships/image" Target="../media/image5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52.png"/><Relationship Id="rId10" Type="http://schemas.openxmlformats.org/officeDocument/2006/relationships/image" Target="../media/image191.png"/><Relationship Id="rId4" Type="http://schemas.openxmlformats.org/officeDocument/2006/relationships/image" Target="../media/image51.png"/><Relationship Id="rId9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7" Type="http://schemas.openxmlformats.org/officeDocument/2006/relationships/image" Target="../media/image300.png"/><Relationship Id="rId12" Type="http://schemas.openxmlformats.org/officeDocument/2006/relationships/image" Target="../media/image2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340.png"/><Relationship Id="rId5" Type="http://schemas.openxmlformats.org/officeDocument/2006/relationships/image" Target="../media/image202.png"/><Relationship Id="rId4" Type="http://schemas.openxmlformats.org/officeDocument/2006/relationships/image" Target="../media/image271.png"/><Relationship Id="rId9" Type="http://schemas.openxmlformats.org/officeDocument/2006/relationships/image" Target="../media/image2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401.png"/><Relationship Id="rId3" Type="http://schemas.openxmlformats.org/officeDocument/2006/relationships/image" Target="../media/image241.png"/><Relationship Id="rId7" Type="http://schemas.openxmlformats.org/officeDocument/2006/relationships/image" Target="../media/image330.png"/><Relationship Id="rId12" Type="http://schemas.openxmlformats.org/officeDocument/2006/relationships/image" Target="../media/image39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380.png"/><Relationship Id="rId5" Type="http://schemas.openxmlformats.org/officeDocument/2006/relationships/image" Target="../media/image281.png"/><Relationship Id="rId15" Type="http://schemas.openxmlformats.org/officeDocument/2006/relationships/image" Target="../media/image421.png"/><Relationship Id="rId10" Type="http://schemas.openxmlformats.org/officeDocument/2006/relationships/image" Target="../media/image370.png"/><Relationship Id="rId4" Type="http://schemas.openxmlformats.org/officeDocument/2006/relationships/image" Target="../media/image261.png"/><Relationship Id="rId9" Type="http://schemas.openxmlformats.org/officeDocument/2006/relationships/image" Target="../media/image360.png"/><Relationship Id="rId14" Type="http://schemas.openxmlformats.org/officeDocument/2006/relationships/image" Target="../media/image4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13" Type="http://schemas.openxmlformats.org/officeDocument/2006/relationships/image" Target="../media/image540.png"/><Relationship Id="rId3" Type="http://schemas.openxmlformats.org/officeDocument/2006/relationships/image" Target="../media/image440.png"/><Relationship Id="rId7" Type="http://schemas.openxmlformats.org/officeDocument/2006/relationships/image" Target="../media/image481.png"/><Relationship Id="rId12" Type="http://schemas.openxmlformats.org/officeDocument/2006/relationships/image" Target="../media/image530.png"/><Relationship Id="rId2" Type="http://schemas.openxmlformats.org/officeDocument/2006/relationships/image" Target="../media/image431.png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5" Type="http://schemas.openxmlformats.org/officeDocument/2006/relationships/image" Target="../media/image5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Relationship Id="rId14" Type="http://schemas.openxmlformats.org/officeDocument/2006/relationships/image" Target="../media/image5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620.png"/><Relationship Id="rId18" Type="http://schemas.openxmlformats.org/officeDocument/2006/relationships/image" Target="../media/image670.png"/><Relationship Id="rId3" Type="http://schemas.openxmlformats.org/officeDocument/2006/relationships/image" Target="../media/image50.png"/><Relationship Id="rId21" Type="http://schemas.openxmlformats.org/officeDocument/2006/relationships/image" Target="../media/image70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66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50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52.png"/><Relationship Id="rId15" Type="http://schemas.openxmlformats.org/officeDocument/2006/relationships/image" Target="../media/image640.png"/><Relationship Id="rId10" Type="http://schemas.openxmlformats.org/officeDocument/2006/relationships/image" Target="../media/image191.png"/><Relationship Id="rId19" Type="http://schemas.openxmlformats.org/officeDocument/2006/relationships/image" Target="../media/image680.png"/><Relationship Id="rId4" Type="http://schemas.openxmlformats.org/officeDocument/2006/relationships/image" Target="../media/image51.png"/><Relationship Id="rId9" Type="http://schemas.openxmlformats.org/officeDocument/2006/relationships/image" Target="../media/image180.png"/><Relationship Id="rId14" Type="http://schemas.openxmlformats.org/officeDocument/2006/relationships/image" Target="../media/image630.png"/><Relationship Id="rId22" Type="http://schemas.openxmlformats.org/officeDocument/2006/relationships/image" Target="../media/image7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720.png"/><Relationship Id="rId3" Type="http://schemas.openxmlformats.org/officeDocument/2006/relationships/image" Target="../media/image5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52.png"/><Relationship Id="rId15" Type="http://schemas.openxmlformats.org/officeDocument/2006/relationships/image" Target="../media/image74.png"/><Relationship Id="rId10" Type="http://schemas.openxmlformats.org/officeDocument/2006/relationships/image" Target="../media/image191.png"/><Relationship Id="rId4" Type="http://schemas.openxmlformats.org/officeDocument/2006/relationships/image" Target="../media/image51.png"/><Relationship Id="rId9" Type="http://schemas.openxmlformats.org/officeDocument/2006/relationships/image" Target="../media/image180.png"/><Relationship Id="rId1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26" Type="http://schemas.openxmlformats.org/officeDocument/2006/relationships/image" Target="../media/image29.png"/><Relationship Id="rId21" Type="http://schemas.openxmlformats.org/officeDocument/2006/relationships/image" Target="../media/image30.png"/><Relationship Id="rId17" Type="http://schemas.openxmlformats.org/officeDocument/2006/relationships/image" Target="../media/image26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27.png"/><Relationship Id="rId15" Type="http://schemas.openxmlformats.org/officeDocument/2006/relationships/image" Target="../media/image24.png"/><Relationship Id="rId23" Type="http://schemas.openxmlformats.org/officeDocument/2006/relationships/image" Target="../media/image213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2.png"/><Relationship Id="rId18" Type="http://schemas.openxmlformats.org/officeDocument/2006/relationships/image" Target="../media/image270.png"/><Relationship Id="rId21" Type="http://schemas.openxmlformats.org/officeDocument/2006/relationships/image" Target="../media/image30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140.png"/><Relationship Id="rId15" Type="http://schemas.openxmlformats.org/officeDocument/2006/relationships/image" Target="../media/image24.png"/><Relationship Id="rId10" Type="http://schemas.openxmlformats.org/officeDocument/2006/relationships/image" Target="../media/image191.png"/><Relationship Id="rId19" Type="http://schemas.openxmlformats.org/officeDocument/2006/relationships/image" Target="../media/image280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109" y="1936956"/>
            <a:ext cx="9707418" cy="108395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Conditional Disclosure of Secrets: Lower Bounds and Perspectives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888" y="3808824"/>
            <a:ext cx="10615859" cy="46820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Prashant </a:t>
            </a:r>
            <a:r>
              <a:rPr lang="en-GB" sz="2600" dirty="0" err="1" smtClean="0"/>
              <a:t>Nalini</a:t>
            </a:r>
            <a:r>
              <a:rPr lang="en-GB" sz="2600" dirty="0" smtClean="0"/>
              <a:t> </a:t>
            </a:r>
            <a:r>
              <a:rPr lang="en-GB" sz="2600" dirty="0" err="1" smtClean="0"/>
              <a:t>Vasudevan</a:t>
            </a:r>
            <a:endParaRPr lang="en-GB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637679" y="4834110"/>
            <a:ext cx="882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Based on work with </a:t>
            </a:r>
            <a:r>
              <a:rPr lang="en-GB" sz="2400" dirty="0"/>
              <a:t>Benny </a:t>
            </a:r>
            <a:r>
              <a:rPr lang="en-GB" sz="2400" dirty="0" err="1" smtClean="0"/>
              <a:t>Applebaum</a:t>
            </a:r>
            <a:r>
              <a:rPr lang="en-GB" sz="2400" dirty="0" smtClean="0"/>
              <a:t>, Barak </a:t>
            </a:r>
            <a:r>
              <a:rPr lang="en-GB" sz="2400" dirty="0" err="1" smtClean="0"/>
              <a:t>Arkis</a:t>
            </a:r>
            <a:r>
              <a:rPr lang="en-GB" sz="2400" dirty="0" smtClean="0"/>
              <a:t>, and Pavel </a:t>
            </a:r>
            <a:r>
              <a:rPr lang="en-GB" sz="2400" dirty="0" err="1" smtClean="0"/>
              <a:t>Raykov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24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</a:rPr>
                  <a:t>Proof</a:t>
                </a:r>
              </a:p>
              <a:p>
                <a:pPr algn="ctr"/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</a:rPr>
                  <a:t>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blipFill>
                <a:blip r:embed="rId3"/>
                <a:stretch>
                  <a:fillRect l="-1245" t="-359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733" y="4068642"/>
                <a:ext cx="4584700" cy="270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Proof sketch: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Pick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’s that preserve distributions of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Such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exists of size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random bits to index into this set.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3" y="4068642"/>
                <a:ext cx="4584700" cy="2700676"/>
              </a:xfrm>
              <a:prstGeom prst="rect">
                <a:avLst/>
              </a:prstGeom>
              <a:blipFill>
                <a:blip r:embed="rId4"/>
                <a:stretch>
                  <a:fillRect l="-1992" t="-1806" b="-4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00000"/>
                </a:solidFill>
              </a:rPr>
              <a:t>Perfectly Correct CDS </a:t>
            </a:r>
            <a:r>
              <a:rPr lang="en-GB" sz="3600" dirty="0" smtClean="0">
                <a:solidFill>
                  <a:srgbClr val="800000"/>
                </a:solidFill>
              </a:rPr>
              <a:t>&gt; </a:t>
            </a:r>
            <a:r>
              <a:rPr lang="en-GB" sz="3600" dirty="0" err="1" smtClean="0">
                <a:solidFill>
                  <a:srgbClr val="800000"/>
                </a:solidFill>
              </a:rPr>
              <a:t>coNP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547" y="5104668"/>
            <a:ext cx="414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Similar to Newman’s theorem.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34" name="Rectangle 33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96" y="4287072"/>
                <a:ext cx="2098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96" y="4287072"/>
                <a:ext cx="209852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3219" y="4287072"/>
                <a:ext cx="7344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that lead to same</a:t>
                </a:r>
                <a:r>
                  <a:rPr lang="en-US" sz="2400" i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bg1">
                        <a:lumMod val="7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19" y="4287072"/>
                <a:ext cx="7344052" cy="461665"/>
              </a:xfrm>
              <a:prstGeom prst="rect">
                <a:avLst/>
              </a:prstGeom>
              <a:blipFill>
                <a:blip r:embed="rId14"/>
                <a:stretch>
                  <a:fillRect l="-415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9309" y="4163961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09" y="4163961"/>
                <a:ext cx="830677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41717" y="5126378"/>
                <a:ext cx="5065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bg1">
                        <a:lumMod val="75000"/>
                      </a:schemeClr>
                    </a:solidFill>
                  </a:rPr>
                  <a:t>,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17" y="5126378"/>
                <a:ext cx="5065682" cy="461665"/>
              </a:xfrm>
              <a:prstGeom prst="rect">
                <a:avLst/>
              </a:prstGeom>
              <a:blipFill>
                <a:blip r:embed="rId16"/>
                <a:stretch>
                  <a:fillRect l="-1925" t="-10526" r="-1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985420" y="1609704"/>
            <a:ext cx="5441806" cy="3095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81410" y="1693492"/>
                <a:ext cx="5244833" cy="287136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b="1" dirty="0" smtClean="0"/>
                  <a:t>Lemma: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Randomness in CDS can be “</a:t>
                </a:r>
                <a:r>
                  <a:rPr lang="en-GB" sz="2400" dirty="0" err="1" smtClean="0"/>
                  <a:t>sparsified</a:t>
                </a:r>
                <a:r>
                  <a:rPr lang="en-GB" sz="2400" dirty="0" smtClean="0"/>
                  <a:t>” by sub-sampling. That is,</a:t>
                </a:r>
              </a:p>
              <a:p>
                <a:pPr algn="ctr"/>
                <a:endParaRPr lang="en-GB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10" y="1693492"/>
                <a:ext cx="5244833" cy="2871363"/>
              </a:xfrm>
              <a:prstGeom prst="rect">
                <a:avLst/>
              </a:prstGeom>
              <a:blipFill>
                <a:blip r:embed="rId17"/>
                <a:stretch>
                  <a:fillRect l="-1738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11171" y="6006513"/>
                <a:ext cx="2456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0" dirty="0" err="1" smtClean="0"/>
                  <a:t>coNP</a:t>
                </a:r>
                <a:r>
                  <a:rPr lang="en-GB" sz="24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≤2⋅|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71" y="6006513"/>
                <a:ext cx="2456951" cy="461665"/>
              </a:xfrm>
              <a:prstGeom prst="rect">
                <a:avLst/>
              </a:prstGeom>
              <a:blipFill>
                <a:blip r:embed="rId18"/>
                <a:stretch>
                  <a:fillRect l="-4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GB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2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General </a:t>
            </a:r>
            <a:r>
              <a:rPr lang="en-GB" sz="3600" dirty="0">
                <a:solidFill>
                  <a:srgbClr val="800000"/>
                </a:solidFill>
              </a:rPr>
              <a:t>CDS &gt; AM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27013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46015" y="2986686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68518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blipFill>
                <a:blip r:embed="rId12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308618" y="2308207"/>
            <a:ext cx="793254" cy="8551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953367" y="2308296"/>
            <a:ext cx="797945" cy="85502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blipFill>
                <a:blip r:embed="rId15"/>
                <a:stretch>
                  <a:fillRect l="-16438" r="-27397" b="-5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9751" y="1981082"/>
                <a:ext cx="445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51" y="1981082"/>
                <a:ext cx="44582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Public-coin interactive proof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3239" y="2111642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Pr[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 smtClean="0"/>
                  <a:t> is accepted]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2111642"/>
                <a:ext cx="3157123" cy="461665"/>
              </a:xfrm>
              <a:prstGeom prst="rect">
                <a:avLst/>
              </a:prstGeom>
              <a:blipFill>
                <a:blip r:embed="rId19"/>
                <a:stretch>
                  <a:fillRect l="-13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08024" y="2111642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24" y="2111642"/>
                <a:ext cx="1974291" cy="461665"/>
              </a:xfrm>
              <a:prstGeom prst="rect">
                <a:avLst/>
              </a:prstGeom>
              <a:blipFill>
                <a:blip r:embed="rId2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12998" y="1988531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98" y="1988531"/>
                <a:ext cx="830677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39790" y="3659760"/>
                <a:ext cx="3344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AM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min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90" y="3659760"/>
                <a:ext cx="3344249" cy="461665"/>
              </a:xfrm>
              <a:prstGeom prst="rect">
                <a:avLst/>
              </a:prstGeom>
              <a:blipFill>
                <a:blip r:embed="rId22"/>
                <a:stretch>
                  <a:fillRect l="-2732" t="-10526" r="-9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3239" y="2663738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Pr[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 smtClean="0"/>
                  <a:t> is accepted]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GB" sz="2400" dirty="0" smtClean="0"/>
                  <a:t>1 </a:t>
                </a:r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2663738"/>
                <a:ext cx="3157123" cy="461665"/>
              </a:xfrm>
              <a:prstGeom prst="rect">
                <a:avLst/>
              </a:prstGeom>
              <a:blipFill>
                <a:blip r:embed="rId23"/>
                <a:stretch>
                  <a:fillRect l="-965" t="-10526" r="-34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08024" y="2663738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24" y="2663738"/>
                <a:ext cx="1974291" cy="461665"/>
              </a:xfrm>
              <a:prstGeom prst="rect">
                <a:avLst/>
              </a:prstGeom>
              <a:blipFill>
                <a:blip r:embed="rId2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12998" y="2540627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98" y="2540627"/>
                <a:ext cx="830677" cy="707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3239" y="4952560"/>
            <a:ext cx="565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explicit non-trivial lower-bounds known</a:t>
            </a:r>
          </a:p>
        </p:txBody>
      </p:sp>
    </p:spTree>
    <p:extLst>
      <p:ext uri="{BB962C8B-B14F-4D97-AF65-F5344CB8AC3E}">
        <p14:creationId xmlns:p14="http://schemas.microsoft.com/office/powerpoint/2010/main" val="3564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65" grpId="0"/>
      <p:bldP spid="66" grpId="0"/>
      <p:bldP spid="67" grpId="0"/>
      <p:bldP spid="4" grpId="0"/>
      <p:bldP spid="7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General </a:t>
            </a:r>
            <a:r>
              <a:rPr lang="en-GB" sz="3600" dirty="0">
                <a:solidFill>
                  <a:srgbClr val="800000"/>
                </a:solidFill>
              </a:rPr>
              <a:t>CDS </a:t>
            </a:r>
            <a:r>
              <a:rPr lang="en-GB" sz="3600" dirty="0" smtClean="0">
                <a:solidFill>
                  <a:srgbClr val="800000"/>
                </a:solidFill>
              </a:rPr>
              <a:t>&gt; AM</a:t>
            </a:r>
            <a:endParaRPr lang="en-GB" sz="3600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3" name="Rectangle 22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 53"/>
          <p:cNvSpPr/>
          <p:nvPr/>
        </p:nvSpPr>
        <p:spPr>
          <a:xfrm>
            <a:off x="7027013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46015" y="2986686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68518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blipFill>
                <a:blip r:embed="rId12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308618" y="2308207"/>
            <a:ext cx="793254" cy="8551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953367" y="2308296"/>
            <a:ext cx="797945" cy="85502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blipFill>
                <a:blip r:embed="rId15"/>
                <a:stretch>
                  <a:fillRect l="-16438" r="-27397" b="-5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9751" y="1981082"/>
                <a:ext cx="445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51" y="1981082"/>
                <a:ext cx="44582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240" y="4159319"/>
                <a:ext cx="62385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Private-coin</a:t>
                </a:r>
                <a:r>
                  <a:rPr lang="en-US" sz="2400" dirty="0" smtClean="0"/>
                  <a:t> interactive proof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at random.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A and B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 to C.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C has to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 smtClean="0"/>
                  <a:t>Complete and sound because of CDS properties.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" y="4159319"/>
                <a:ext cx="6238560" cy="2308324"/>
              </a:xfrm>
              <a:prstGeom prst="rect">
                <a:avLst/>
              </a:prstGeom>
              <a:blipFill>
                <a:blip r:embed="rId17"/>
                <a:stretch>
                  <a:fillRect l="-1563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20849" y="4742665"/>
            <a:ext cx="447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Made public-coin using standard techniques. [Bab85,GS89]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Public-coin interactive proof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240" y="4401154"/>
                <a:ext cx="5076390" cy="200157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Distribution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input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,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sz="2400" dirty="0" smtClean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input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GB" sz="2400" dirty="0" smtClean="0"/>
              </a:p>
              <a:p>
                <a:pPr lvl="1">
                  <a:lnSpc>
                    <a:spcPct val="150000"/>
                  </a:lnSpc>
                </a:pPr>
                <a:endParaRPr lang="en-GB" sz="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" y="4401154"/>
                <a:ext cx="5076390" cy="2001574"/>
              </a:xfrm>
              <a:prstGeom prst="rect">
                <a:avLst/>
              </a:prstGeom>
              <a:blipFill>
                <a:blip r:embed="rId3"/>
                <a:stretch>
                  <a:fillRect l="-16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CDS, Statistical Difference, and Statistical ZK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6672" y="1610891"/>
                <a:ext cx="5920697" cy="447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u="sng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GB" sz="2400" b="1" u="sng" dirty="0" smtClean="0"/>
                  <a:t>-Correctness: </a:t>
                </a:r>
              </a:p>
              <a:p>
                <a:r>
                  <a:rPr lang="en-GB" sz="2400" dirty="0" smtClean="0"/>
                  <a:t>   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b="0" dirty="0" smtClean="0"/>
                  <a:t> then for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b="0" dirty="0" smtClean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&gt;1−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2400" b="0" dirty="0" smtClean="0"/>
              </a:p>
              <a:p>
                <a:pPr algn="ctr">
                  <a:lnSpc>
                    <a:spcPct val="150000"/>
                  </a:lnSpc>
                </a:pPr>
                <a:endParaRPr lang="en-GB" sz="10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400" b="0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GB" sz="2400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&gt;1−2</m:t>
                      </m:r>
                      <m:r>
                        <a:rPr lang="en-GB" sz="2400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sz="2400" dirty="0" smtClean="0"/>
              </a:p>
              <a:p>
                <a:pPr algn="ctr"/>
                <a:endParaRPr lang="en-GB" sz="3600" dirty="0"/>
              </a:p>
              <a:p>
                <a14:m>
                  <m:oMath xmlns:m="http://schemas.openxmlformats.org/officeDocument/2006/math">
                    <m:r>
                      <a:rPr lang="en-GB" sz="2400" b="1" i="1" u="sng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GB" sz="2400" b="1" u="sng" dirty="0" smtClean="0"/>
                  <a:t>-Privacy:</a:t>
                </a:r>
              </a:p>
              <a:p>
                <a:r>
                  <a:rPr lang="en-GB" sz="2400" b="0" dirty="0" smtClean="0"/>
                  <a:t>   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b="0" dirty="0" smtClean="0"/>
                  <a:t>, then for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b="0" dirty="0" smtClean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𝑆𝑖𝑚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2400" b="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GB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GB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sSubSup>
                          <m:sSubSupPr>
                            <m:ctrlP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sz="2400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GB" sz="24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400" dirty="0" smtClean="0"/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72" y="1610891"/>
                <a:ext cx="5920697" cy="4471545"/>
              </a:xfrm>
              <a:prstGeom prst="rect">
                <a:avLst/>
              </a:prstGeom>
              <a:blipFill>
                <a:blip r:embed="rId10"/>
                <a:stretch>
                  <a:fillRect l="-309" t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0" name="Rectangle 19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01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00000"/>
                </a:solidFill>
              </a:rPr>
              <a:t>Perfectly Private CDS &gt; PP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27013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68518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blipFill>
                <a:blip r:embed="rId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654158" y="1969702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Randomised</a:t>
                </a:r>
                <a:r>
                  <a:rPr lang="en-US" sz="24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3239" y="2111642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/>
                  <a:t>Pr</a:t>
                </a:r>
                <a:r>
                  <a:rPr lang="en-GB" sz="2400" dirty="0" smtClean="0"/>
                  <a:t>[A, B accept]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2111642"/>
                <a:ext cx="315712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09704" y="2111642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04" y="2111642"/>
                <a:ext cx="197429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36022" y="1988531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2" y="1988531"/>
                <a:ext cx="83067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39790" y="3659760"/>
                <a:ext cx="2795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PP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min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90" y="3659760"/>
                <a:ext cx="2795509" cy="461665"/>
              </a:xfrm>
              <a:prstGeom prst="rect">
                <a:avLst/>
              </a:prstGeom>
              <a:blipFill>
                <a:blip r:embed="rId9"/>
                <a:stretch>
                  <a:fillRect l="-3268" t="-10526" r="-10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3239" y="2663738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/>
                  <a:t>Pr</a:t>
                </a:r>
                <a:r>
                  <a:rPr lang="en-GB" sz="2400" dirty="0" smtClean="0"/>
                  <a:t>[A, B accept]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2663738"/>
                <a:ext cx="315712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9704" y="2663738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04" y="2663738"/>
                <a:ext cx="1974291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36022" y="2540627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2" y="2540627"/>
                <a:ext cx="83067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647840" y="2138807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73822" y="2328243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6937" y="2719693"/>
                <a:ext cx="31753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bits of communication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 smtClean="0"/>
                  <a:t> bits of randomness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37" y="2719693"/>
                <a:ext cx="3175356" cy="830997"/>
              </a:xfrm>
              <a:prstGeom prst="rect">
                <a:avLst/>
              </a:prstGeom>
              <a:blipFill>
                <a:blip r:embed="rId13"/>
                <a:stretch>
                  <a:fillRect t="-5882" r="-250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0796" y="4630993"/>
                <a:ext cx="56295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𝐸𝑞𝑢𝑎𝑙𝑖𝑡𝑦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𝑁𝑜𝑛𝐸𝑞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" y="4630993"/>
                <a:ext cx="5629501" cy="1569660"/>
              </a:xfrm>
              <a:prstGeom prst="rect">
                <a:avLst/>
              </a:prstGeom>
              <a:blipFill>
                <a:blip r:embed="rId14"/>
                <a:stretch>
                  <a:fillRect l="-162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/>
      <p:bldP spid="58" grpId="0"/>
      <p:bldP spid="7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Perfectly Private CDS &gt; PP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27013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68518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blipFill>
                <a:blip r:embed="rId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654158" y="1969702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Randomised</a:t>
                </a:r>
                <a:r>
                  <a:rPr lang="en-US" sz="24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647840" y="2138807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73822" y="2328243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1" name="Rectangle 20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3240" y="4159319"/>
                <a:ext cx="11147545" cy="29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distributions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 smtClean="0"/>
                  <a:t>, we give protocol that:</a:t>
                </a:r>
              </a:p>
              <a:p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Accepts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Has communication and randomness complexity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≈2⋅(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-25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endParaRPr lang="en-US" sz="600" baseline="-25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" y="4159319"/>
                <a:ext cx="11147545" cy="2946191"/>
              </a:xfrm>
              <a:prstGeom prst="rect">
                <a:avLst/>
              </a:prstGeom>
              <a:blipFill>
                <a:blip r:embed="rId13"/>
                <a:stretch>
                  <a:fillRect l="-820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0326" y="4244917"/>
            <a:ext cx="3326991" cy="9655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00000"/>
                </a:solidFill>
              </a:rPr>
              <a:t>Perfectly Private CDS &gt; 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4458" y="4373005"/>
                <a:ext cx="3045543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ppCDS(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sz="2400" dirty="0" smtClean="0"/>
                  <a:t>(PP(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 smtClean="0"/>
                  <a:t>)) 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58" y="4373005"/>
                <a:ext cx="3045543" cy="646331"/>
              </a:xfrm>
              <a:prstGeom prst="rect">
                <a:avLst/>
              </a:prstGeom>
              <a:blipFill>
                <a:blip r:embed="rId2"/>
                <a:stretch>
                  <a:fillRect l="-3000" b="-1226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37967" y="5656072"/>
            <a:ext cx="913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Based on techniques used to show that PZK is in PP [BCHTV17]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7013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468518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blipFill>
                <a:blip r:embed="rId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7654158" y="1969702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Randomised</a:t>
                </a:r>
                <a:r>
                  <a:rPr lang="en-US" sz="24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3239" y="1541370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/>
                  <a:t>Pr</a:t>
                </a:r>
                <a:r>
                  <a:rPr lang="en-GB" sz="2400" dirty="0" smtClean="0"/>
                  <a:t>[A, B accept]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1541370"/>
                <a:ext cx="315712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9704" y="1541370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04" y="1541370"/>
                <a:ext cx="197429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6022" y="1418259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2" y="1418259"/>
                <a:ext cx="83067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9790" y="3089488"/>
                <a:ext cx="2795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PP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min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90" y="3089488"/>
                <a:ext cx="2795509" cy="461665"/>
              </a:xfrm>
              <a:prstGeom prst="rect">
                <a:avLst/>
              </a:prstGeom>
              <a:blipFill>
                <a:blip r:embed="rId9"/>
                <a:stretch>
                  <a:fillRect l="-3268" t="-10526" r="-10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239" y="2093466"/>
                <a:ext cx="3157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/>
                  <a:t>Pr</a:t>
                </a:r>
                <a:r>
                  <a:rPr lang="en-GB" sz="2400" dirty="0" smtClean="0"/>
                  <a:t>[A, B accept]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9" y="2093466"/>
                <a:ext cx="315712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09704" y="2093466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04" y="2093466"/>
                <a:ext cx="1974291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022" y="1970355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2" y="1970355"/>
                <a:ext cx="83067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647840" y="2138807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73822" y="2328243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6937" y="2719693"/>
                <a:ext cx="31753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bits of communication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 smtClean="0"/>
                  <a:t> bits of randomness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37" y="2719693"/>
                <a:ext cx="3175356" cy="830997"/>
              </a:xfrm>
              <a:prstGeom prst="rect">
                <a:avLst/>
              </a:prstGeom>
              <a:blipFill>
                <a:blip r:embed="rId13"/>
                <a:stretch>
                  <a:fillRect t="-5882" r="-250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1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3" grpId="0"/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Our Lower Bounds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756" y="5546545"/>
            <a:ext cx="1071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Perfect</a:t>
            </a:r>
          </a:p>
          <a:p>
            <a:pPr algn="ctr"/>
            <a:r>
              <a:rPr lang="en-US" sz="2400" dirty="0" smtClean="0"/>
              <a:t>CDS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5786" y="4504181"/>
            <a:ext cx="2273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Perfectly Correct</a:t>
            </a:r>
          </a:p>
          <a:p>
            <a:pPr algn="ctr"/>
            <a:r>
              <a:rPr lang="en-US" sz="2400" dirty="0" smtClean="0"/>
              <a:t>CDS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2553" y="4504181"/>
            <a:ext cx="22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Perfectly Private</a:t>
            </a:r>
          </a:p>
          <a:p>
            <a:pPr algn="ctr"/>
            <a:r>
              <a:rPr lang="en-US" sz="2400" dirty="0" smtClean="0"/>
              <a:t> CDS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7545" y="3407117"/>
            <a:ext cx="1167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General</a:t>
            </a:r>
          </a:p>
          <a:p>
            <a:pPr algn="ctr"/>
            <a:r>
              <a:rPr lang="en-US" sz="2400" dirty="0" smtClean="0"/>
              <a:t>CDS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1352" y="3047351"/>
            <a:ext cx="83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coNP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85010" y="1294946"/>
            <a:ext cx="91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coAM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91506" y="1294945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4738" y="1292962"/>
                <a:ext cx="1701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AM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coAM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38" y="1292962"/>
                <a:ext cx="1701749" cy="461665"/>
              </a:xfrm>
              <a:prstGeom prst="rect">
                <a:avLst/>
              </a:prstGeom>
              <a:blipFill>
                <a:blip r:embed="rId2"/>
                <a:stretch>
                  <a:fillRect l="-5018" t="-10526" r="-53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026970" y="5308263"/>
            <a:ext cx="764537" cy="3914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012896" y="3962400"/>
            <a:ext cx="778612" cy="5205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923128" y="5308263"/>
            <a:ext cx="686500" cy="385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12310" y="3962400"/>
            <a:ext cx="797318" cy="497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  <a:endCxn id="12" idx="2"/>
          </p:cNvCxnSpPr>
          <p:nvPr/>
        </p:nvCxnSpPr>
        <p:spPr>
          <a:xfrm flipV="1">
            <a:off x="10042537" y="1756610"/>
            <a:ext cx="0" cy="27475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0"/>
            <a:endCxn id="8" idx="2"/>
          </p:cNvCxnSpPr>
          <p:nvPr/>
        </p:nvCxnSpPr>
        <p:spPr>
          <a:xfrm flipH="1" flipV="1">
            <a:off x="6627011" y="3509016"/>
            <a:ext cx="15337" cy="995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0"/>
            <a:endCxn id="9" idx="2"/>
          </p:cNvCxnSpPr>
          <p:nvPr/>
        </p:nvCxnSpPr>
        <p:spPr>
          <a:xfrm flipV="1">
            <a:off x="6627011" y="1756611"/>
            <a:ext cx="15336" cy="12907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1"/>
            <a:endCxn id="9" idx="3"/>
          </p:cNvCxnSpPr>
          <p:nvPr/>
        </p:nvCxnSpPr>
        <p:spPr>
          <a:xfrm flipH="1">
            <a:off x="7099684" y="1523795"/>
            <a:ext cx="375054" cy="1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7223" y="2224354"/>
                <a:ext cx="42278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pcCDS(f)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 smtClean="0"/>
                  <a:t>(coNP(f))</a:t>
                </a:r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ppCDS(f)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(PP(f))</a:t>
                </a:r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/>
                  <a:t>CDS(f)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max(AM(f), </a:t>
                </a:r>
                <a:r>
                  <a:rPr lang="en-US" sz="2400" dirty="0" err="1"/>
                  <a:t>coAM</a:t>
                </a:r>
                <a:r>
                  <a:rPr lang="en-US" sz="2400" dirty="0"/>
                  <a:t>(f</a:t>
                </a:r>
                <a:r>
                  <a:rPr lang="en-US" sz="2400" dirty="0" smtClean="0"/>
                  <a:t>))</a:t>
                </a:r>
                <a:r>
                  <a:rPr lang="en-US" sz="2400" baseline="30000" dirty="0" smtClean="0"/>
                  <a:t>c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3" y="2224354"/>
                <a:ext cx="4227871" cy="2677656"/>
              </a:xfrm>
              <a:prstGeom prst="rect">
                <a:avLst/>
              </a:prstGeom>
              <a:blipFill>
                <a:blip r:embed="rId3"/>
                <a:stretch>
                  <a:fillRect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V="1">
            <a:off x="7042670" y="1754627"/>
            <a:ext cx="2748836" cy="1264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  <a:endCxn id="13" idx="2"/>
          </p:cNvCxnSpPr>
          <p:nvPr/>
        </p:nvCxnSpPr>
        <p:spPr>
          <a:xfrm flipV="1">
            <a:off x="8311263" y="1754627"/>
            <a:ext cx="14350" cy="16524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3164" y="1690688"/>
            <a:ext cx="9301316" cy="25175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Separations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7967" y="2007850"/>
                <a:ext cx="9131710" cy="22717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  Explicit predicate that has:</a:t>
                </a:r>
                <a:endParaRPr lang="en-GB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CDS complexity: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sz="2400" b="0" dirty="0" smtClean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Randomized communication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67" y="2007850"/>
                <a:ext cx="9131710" cy="2271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37967" y="4692512"/>
            <a:ext cx="913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Inspired by oracle separations between SZK and other classes [Aar12], and the Pattern Matrix method [She11]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85653" y="5936395"/>
                <a:ext cx="4230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GKW15: CDS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53" y="5936395"/>
                <a:ext cx="4230774" cy="461665"/>
              </a:xfrm>
              <a:prstGeom prst="rect">
                <a:avLst/>
              </a:prstGeom>
              <a:blipFill>
                <a:blip r:embed="rId3"/>
                <a:stretch>
                  <a:fillRect l="-2305" t="-10526" r="-28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1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Closure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1651" y="2330250"/>
                <a:ext cx="3269228" cy="28218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CDS for each of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24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Comm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 Rand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51" y="2330250"/>
                <a:ext cx="3269228" cy="2821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13637" y="2330250"/>
                <a:ext cx="3269228" cy="28218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CDS for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Comm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Rand  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37" y="2330250"/>
                <a:ext cx="3269228" cy="2821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063613" y="3741179"/>
            <a:ext cx="19172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3273" y="1435734"/>
                <a:ext cx="53430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 smtClean="0"/>
                  <a:t> - Boolean formula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73" y="1435734"/>
                <a:ext cx="5343066" cy="461665"/>
              </a:xfrm>
              <a:prstGeom prst="rect">
                <a:avLst/>
              </a:prstGeom>
              <a:blipFill>
                <a:blip r:embed="rId5"/>
                <a:stretch>
                  <a:fillRect l="-34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86087" y="5553147"/>
            <a:ext cx="947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Construction uses transformations for Statistical Difference [SV03,Oka96], and PSM protocols [FKN94]</a:t>
            </a:r>
          </a:p>
        </p:txBody>
      </p:sp>
    </p:spTree>
    <p:extLst>
      <p:ext uri="{BB962C8B-B14F-4D97-AF65-F5344CB8AC3E}">
        <p14:creationId xmlns:p14="http://schemas.microsoft.com/office/powerpoint/2010/main" val="20994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Conditional Disclosure of Secrets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[GIKM00]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6726" y="2445993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46726" y="1574953"/>
                <a:ext cx="3597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26" y="1574953"/>
                <a:ext cx="3597139" cy="461665"/>
              </a:xfrm>
              <a:prstGeom prst="rect">
                <a:avLst/>
              </a:prstGeom>
              <a:blipFill>
                <a:blip r:embed="rId3"/>
                <a:stretch>
                  <a:fillRect l="-169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806072" y="4950847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611" y="2445993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4462" y="255228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62" y="2552286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49659" y="255228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59" y="2552287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122581" y="2783120"/>
            <a:ext cx="2041236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83853" y="3255972"/>
            <a:ext cx="1020619" cy="15517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15673" y="2253536"/>
                <a:ext cx="9774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73" y="2253536"/>
                <a:ext cx="977447" cy="461665"/>
              </a:xfrm>
              <a:prstGeom prst="rect">
                <a:avLst/>
              </a:prstGeom>
              <a:blipFill>
                <a:blip r:embed="rId6"/>
                <a:stretch>
                  <a:fillRect l="-5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90777" y="2783118"/>
                <a:ext cx="1592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7" y="2783118"/>
                <a:ext cx="1592424" cy="461665"/>
              </a:xfrm>
              <a:prstGeom prst="rect">
                <a:avLst/>
              </a:prstGeom>
              <a:blipFill>
                <a:blip r:embed="rId7"/>
                <a:stretch>
                  <a:fillRect l="-306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3585761" y="3256081"/>
            <a:ext cx="1022400" cy="155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33788" y="3847160"/>
                <a:ext cx="66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88" y="3847160"/>
                <a:ext cx="660374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65124" y="3847160"/>
                <a:ext cx="682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24" y="3847160"/>
                <a:ext cx="682751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77036" y="5638957"/>
                <a:ext cx="532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036" y="5638957"/>
                <a:ext cx="532325" cy="369332"/>
              </a:xfrm>
              <a:prstGeom prst="rect">
                <a:avLst/>
              </a:prstGeom>
              <a:blipFill>
                <a:blip r:embed="rId10"/>
                <a:stretch>
                  <a:fillRect l="-8046" r="-1379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099954" y="1584189"/>
                <a:ext cx="5600437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u="sng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GB" sz="2400" b="1" u="sng" dirty="0" smtClean="0"/>
                  <a:t>-Correctness: </a:t>
                </a:r>
              </a:p>
              <a:p>
                <a:r>
                  <a:rPr lang="en-GB" sz="2400" dirty="0" smtClean="0"/>
                  <a:t>   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b="0" dirty="0" smtClean="0"/>
                  <a:t> then for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b="0" dirty="0" smtClean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&gt;1−</m:t>
                      </m:r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2400" b="0" dirty="0" smtClean="0"/>
              </a:p>
              <a:p>
                <a:pPr algn="ctr"/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400" b="1" i="1" u="sng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GB" sz="2400" b="1" u="sng" dirty="0" smtClean="0"/>
                  <a:t>-Privacy:</a:t>
                </a:r>
              </a:p>
              <a:p>
                <a:r>
                  <a:rPr lang="en-GB" sz="2400" b="0" dirty="0" smtClean="0"/>
                  <a:t>   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b="0" dirty="0" smtClean="0"/>
                  <a:t>, then for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b="0" dirty="0" smtClean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𝑆𝑖𝑚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2400" b="0" dirty="0" smtClean="0"/>
              </a:p>
              <a:p>
                <a:endParaRPr lang="en-GB" sz="2400" dirty="0" smtClean="0"/>
              </a:p>
              <a:p>
                <a:r>
                  <a:rPr lang="en-GB" sz="2400" b="1" u="sng" dirty="0" smtClean="0"/>
                  <a:t>Communication: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b="1" u="sng" dirty="0" smtClean="0"/>
                  <a:t>Randomness: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dirty="0"/>
              </a:p>
              <a:p>
                <a:endParaRPr lang="en-GB" sz="24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54" y="1584189"/>
                <a:ext cx="5600437" cy="4893647"/>
              </a:xfrm>
              <a:prstGeom prst="rect">
                <a:avLst/>
              </a:prstGeom>
              <a:blipFill>
                <a:blip r:embed="rId11"/>
                <a:stretch>
                  <a:fillRect l="-1743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3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4882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Amplification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13637" y="1809142"/>
                <a:ext cx="3269228" cy="28218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CDS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4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b="0" dirty="0" smtClean="0">
                    <a:solidFill>
                      <a:schemeClr val="tx1"/>
                    </a:solidFill>
                  </a:rPr>
                  <a:t>-bit secret</a:t>
                </a: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Corr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Priv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Comm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𝑘𝑡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37" y="1809142"/>
                <a:ext cx="3269228" cy="2821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1651" y="1814058"/>
                <a:ext cx="3269228" cy="28218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CDS for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400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b="0" dirty="0" smtClean="0">
                    <a:solidFill>
                      <a:schemeClr val="tx1"/>
                    </a:solidFill>
                  </a:rPr>
                  <a:t>Single-bit secret</a:t>
                </a: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Corr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0.1</a:t>
                </a: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Priv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0.1</a:t>
                </a:r>
              </a:p>
              <a:p>
                <a:pPr algn="ctr"/>
                <a:r>
                  <a:rPr lang="en-GB" sz="2400" dirty="0" err="1" smtClean="0">
                    <a:solidFill>
                      <a:schemeClr val="tx1"/>
                    </a:solidFill>
                  </a:rPr>
                  <a:t>Comm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51" y="1814058"/>
                <a:ext cx="3269228" cy="2821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063613" y="3224987"/>
            <a:ext cx="19172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9477" y="5250427"/>
            <a:ext cx="949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Construction uses constant-rate ramp secret-sharing schemes [CCGdHV07]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201" y="5810408"/>
            <a:ext cx="11240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Incomparable version follows from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the Polarization Lemma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for Statistical Distance [SV03]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Other Results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614923"/>
                <a:ext cx="1042956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Bounds on trade-offs between sizes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400" dirty="0" smtClean="0"/>
                  <a:t>, in terms of one-way communication complexity.</a:t>
                </a:r>
              </a:p>
              <a:p>
                <a:pPr lvl="1"/>
                <a:endParaRPr lang="en-GB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Equivalence of variants of CDS and SZK communication complexity.</a:t>
                </a:r>
              </a:p>
              <a:p>
                <a:pPr lvl="1"/>
                <a:endParaRPr lang="en-GB" sz="2400" i="1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CDS for long secrets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 smtClean="0"/>
                  <a:t> using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communication per </a:t>
                </a:r>
                <a:r>
                  <a:rPr lang="en-GB" sz="2400" dirty="0"/>
                  <a:t>bit of </a:t>
                </a:r>
                <a:r>
                  <a:rPr lang="en-GB" sz="2400" dirty="0" smtClean="0"/>
                  <a:t>secret.</a:t>
                </a:r>
                <a:endParaRPr lang="en-GB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14923"/>
                <a:ext cx="10429567" cy="2677656"/>
              </a:xfrm>
              <a:prstGeom prst="rect">
                <a:avLst/>
              </a:prstGeom>
              <a:blipFill>
                <a:blip r:embed="rId3"/>
                <a:stretch>
                  <a:fillRect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Summary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032" y="2378949"/>
                <a:ext cx="1086218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600" dirty="0" smtClean="0"/>
              </a:p>
              <a:p>
                <a:endParaRPr lang="en-GB" sz="600" dirty="0" smtClean="0"/>
              </a:p>
              <a:p>
                <a:endParaRPr lang="en-GB" sz="600" dirty="0"/>
              </a:p>
              <a:p>
                <a:r>
                  <a:rPr lang="en-GB" sz="2400" dirty="0" smtClean="0"/>
                  <a:t>Questions:</a:t>
                </a:r>
              </a:p>
              <a:p>
                <a:endParaRPr lang="en-GB" sz="600" dirty="0" smtClean="0"/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Super-logarithmic </a:t>
                </a:r>
                <a:r>
                  <a:rPr lang="en-GB" sz="2400" i="1" dirty="0" smtClean="0"/>
                  <a:t>explicit</a:t>
                </a:r>
                <a:r>
                  <a:rPr lang="en-GB" sz="2400" dirty="0" smtClean="0"/>
                  <a:t> lower-bounds on imperfect CDS?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If </a:t>
                </a:r>
                <a:r>
                  <a:rPr lang="en-GB" sz="2400" dirty="0"/>
                  <a:t>you wish to lower-bound AM complexity, do this first!</a:t>
                </a:r>
              </a:p>
              <a:p>
                <a:endParaRPr lang="en-GB" sz="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Super-linear lower-bounds on perfect CDS?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Even a non-explicit bound better than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 smtClean="0"/>
                  <a:t>?</a:t>
                </a:r>
                <a:endParaRPr lang="en-GB" sz="2400" dirty="0"/>
              </a:p>
              <a:p>
                <a:endParaRPr lang="en-GB" sz="6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Upper bounds, even for specific classes? For instance, poly-sized circuits?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6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Barriers to the above?</a:t>
                </a:r>
              </a:p>
              <a:p>
                <a:pPr lvl="1"/>
                <a:endParaRPr lang="en-GB" sz="6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CDS complexity of specific predicates like </a:t>
                </a:r>
                <a:r>
                  <a:rPr lang="en-GB" sz="2400" dirty="0" err="1" smtClean="0"/>
                  <a:t>Disjointness</a:t>
                </a:r>
                <a:r>
                  <a:rPr lang="en-GB" sz="2400" dirty="0" smtClean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2" y="2378949"/>
                <a:ext cx="10862187" cy="4154984"/>
              </a:xfrm>
              <a:prstGeom prst="rect">
                <a:avLst/>
              </a:prstGeom>
              <a:blipFill>
                <a:blip r:embed="rId3"/>
                <a:stretch>
                  <a:fillRect l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119194" y="1445341"/>
            <a:ext cx="119268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GB" sz="2800" dirty="0" smtClean="0"/>
              <a:t>Related </a:t>
            </a:r>
            <a:r>
              <a:rPr lang="en-GB" sz="2800" dirty="0"/>
              <a:t>complexity of CDS to various communication </a:t>
            </a:r>
            <a:r>
              <a:rPr lang="en-GB" sz="2800" dirty="0" smtClean="0"/>
              <a:t>measures</a:t>
            </a:r>
          </a:p>
          <a:p>
            <a:pPr lvl="1" algn="ctr"/>
            <a:r>
              <a:rPr lang="en-GB" sz="2800" dirty="0" smtClean="0"/>
              <a:t>and used connection to Statistical Difference / SZK to show various properties</a:t>
            </a:r>
            <a:endParaRPr lang="en-GB" sz="2800" dirty="0"/>
          </a:p>
          <a:p>
            <a:endParaRPr lang="en-GB" sz="600" dirty="0"/>
          </a:p>
          <a:p>
            <a:pPr lvl="2" algn="ctr"/>
            <a:endParaRPr lang="en-GB" sz="600" dirty="0"/>
          </a:p>
          <a:p>
            <a:pPr lvl="2" algn="ctr"/>
            <a:r>
              <a:rPr lang="en-GB" sz="2400" dirty="0" smtClean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1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225800"/>
            <a:ext cx="352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passed upon request</a:t>
            </a:r>
          </a:p>
        </p:txBody>
      </p:sp>
    </p:spTree>
    <p:extLst>
      <p:ext uri="{BB962C8B-B14F-4D97-AF65-F5344CB8AC3E}">
        <p14:creationId xmlns:p14="http://schemas.microsoft.com/office/powerpoint/2010/main" val="24797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1641" y="2001151"/>
            <a:ext cx="830828" cy="304800"/>
          </a:xfrm>
          <a:prstGeom prst="rect">
            <a:avLst/>
          </a:prstGeom>
          <a:solidFill>
            <a:srgbClr val="E8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0959" y="2001151"/>
            <a:ext cx="830828" cy="304800"/>
          </a:xfrm>
          <a:prstGeom prst="rect">
            <a:avLst/>
          </a:prstGeom>
          <a:solidFill>
            <a:srgbClr val="E8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3370" y="2001151"/>
            <a:ext cx="830828" cy="304800"/>
          </a:xfrm>
          <a:prstGeom prst="rect">
            <a:avLst/>
          </a:prstGeom>
          <a:solidFill>
            <a:srgbClr val="E8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641" y="2001151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Collision Problems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0532" y="1912886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2" y="1912886"/>
                <a:ext cx="4079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08981" y="1632682"/>
                <a:ext cx="3493008" cy="1038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GB" sz="2400" dirty="0" smtClean="0"/>
              </a:p>
              <a:p>
                <a:pPr algn="ctr"/>
                <a:endParaRPr lang="en-GB" sz="12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block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981" y="1632682"/>
                <a:ext cx="3493008" cy="1038618"/>
              </a:xfrm>
              <a:prstGeom prst="rect">
                <a:avLst/>
              </a:prstGeom>
              <a:blipFill>
                <a:blip r:embed="rId5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561640" y="1769776"/>
            <a:ext cx="48325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94197" y="1762368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64713" y="1762367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34559" y="1397798"/>
                <a:ext cx="886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59" y="1397798"/>
                <a:ext cx="88671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1561640" y="2529430"/>
            <a:ext cx="830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61640" y="2398363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92160" y="2398363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21290" y="2488194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90" y="2488194"/>
                <a:ext cx="7112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1966585" y="2993984"/>
            <a:ext cx="40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6585" y="2857526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02585" y="2857526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40822" y="2998519"/>
                <a:ext cx="1087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blocks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22" y="2998519"/>
                <a:ext cx="1087526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2558" y="4122694"/>
                <a:ext cx="4026423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GB" sz="2400" b="0" i="0" dirty="0" smtClean="0"/>
                                <m:t> </m:t>
                              </m:r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 1−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−1</m:t>
                              </m:r>
                            </m:e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m:rPr>
                                  <m:nor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 </m:t>
                              </m:r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 2−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GB" sz="2400" dirty="0"/>
                                <m:t>−1 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58" y="4122694"/>
                <a:ext cx="4026423" cy="1271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49255" y="1921159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55" y="1921159"/>
                <a:ext cx="64793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83096" y="4155874"/>
                <a:ext cx="44146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is uniformly distributed</a:t>
                </a:r>
              </a:p>
              <a:p>
                <a:endParaRPr lang="en-GB" sz="2400" dirty="0" smtClean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is </a:t>
                </a:r>
                <a:r>
                  <a:rPr lang="en-GB" sz="2400" dirty="0" smtClean="0"/>
                  <a:t>far from uniform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096" y="4155874"/>
                <a:ext cx="4414683" cy="1200329"/>
              </a:xfrm>
              <a:prstGeom prst="rect">
                <a:avLst/>
              </a:prstGeom>
              <a:blipFill>
                <a:blip r:embed="rId12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41" grpId="0"/>
      <p:bldP spid="49" grpId="0"/>
      <p:bldP spid="50" grpId="0"/>
      <p:bldP spid="5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3240" y="168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800000"/>
                </a:solidFill>
              </a:rPr>
              <a:t>Collision Problems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3544" y="2131894"/>
            <a:ext cx="231890" cy="313267"/>
          </a:xfrm>
          <a:prstGeom prst="rect">
            <a:avLst/>
          </a:prstGeom>
          <a:solidFill>
            <a:srgbClr val="E8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73089" y="2135647"/>
            <a:ext cx="231890" cy="313267"/>
          </a:xfrm>
          <a:prstGeom prst="rect">
            <a:avLst/>
          </a:prstGeom>
          <a:solidFill>
            <a:srgbClr val="E8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70519" y="2136301"/>
            <a:ext cx="231890" cy="313267"/>
          </a:xfrm>
          <a:prstGeom prst="rect">
            <a:avLst/>
          </a:prstGeom>
          <a:solidFill>
            <a:srgbClr val="E8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54453" y="2131467"/>
            <a:ext cx="231890" cy="313267"/>
          </a:xfrm>
          <a:prstGeom prst="rect">
            <a:avLst/>
          </a:prstGeom>
          <a:solidFill>
            <a:srgbClr val="E8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6148" y="2082890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dirty="0"/>
                        <m:t>0 0 1 0  1 0 1 0  0 1 1 1                              1 0 0 1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48" y="2082890"/>
                <a:ext cx="500679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08003" y="2848310"/>
                <a:ext cx="3295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𝑃𝐶𝑜𝑙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03" y="2848310"/>
                <a:ext cx="3295646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863266" y="2137708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6599" y="2928066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6598" y="3754899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80878" y="5204911"/>
                <a:ext cx="3512500" cy="102944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𝑃𝐶𝑜𝑙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:endParaRPr lang="en-GB" sz="12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([Amb05,Kut05] + [She11])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78" y="5204911"/>
                <a:ext cx="3512500" cy="1029449"/>
              </a:xfrm>
              <a:prstGeom prst="rect">
                <a:avLst/>
              </a:prstGeom>
              <a:blipFill>
                <a:blip r:embed="rId4"/>
                <a:stretch>
                  <a:fillRect l="-2080" r="-1906" b="-124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90623" y="5014843"/>
            <a:ext cx="3512501" cy="13980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13050" y="205927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50" y="2059275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13050" y="2850222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50" y="2850222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5285" y="3673986"/>
                <a:ext cx="817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85" y="3673986"/>
                <a:ext cx="817981" cy="461665"/>
              </a:xfrm>
              <a:prstGeom prst="rect">
                <a:avLst/>
              </a:prstGeom>
              <a:blipFill>
                <a:blip r:embed="rId7"/>
                <a:stretch>
                  <a:fillRect r="-1481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861678" y="2137252"/>
            <a:ext cx="8254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6393" y="2140535"/>
            <a:ext cx="830353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3411" y="2136405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44215" y="2075610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15" y="2075610"/>
                <a:ext cx="6479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59456" y="2928669"/>
            <a:ext cx="82766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7346" y="2928066"/>
            <a:ext cx="829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1189" y="2928669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40723" y="287854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3" y="2878547"/>
                <a:ext cx="6479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856598" y="3757726"/>
            <a:ext cx="83052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5918" y="3754369"/>
            <a:ext cx="830827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58331" y="3757726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9135" y="3695026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35" y="3695026"/>
                <a:ext cx="64793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39449" y="2879088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dirty="0" smtClean="0"/>
                        <m:t>  3   </m:t>
                      </m:r>
                      <m:r>
                        <m:rPr>
                          <m:nor/>
                        </m:rPr>
                        <a:rPr lang="en-GB" sz="2000" dirty="0"/>
                        <m:t>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2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2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 </m:t>
                      </m:r>
                      <m:r>
                        <m:rPr>
                          <m:nor/>
                        </m:rPr>
                        <a:rPr lang="en-GB" sz="2000" dirty="0"/>
                        <m:t>                           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4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49" y="2879088"/>
                <a:ext cx="500679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39449" y="3694211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dirty="0" smtClean="0"/>
                        <m:t>  1   </m:t>
                      </m:r>
                      <m:r>
                        <m:rPr>
                          <m:nor/>
                        </m:rPr>
                        <a:rPr lang="en-GB" sz="2000" dirty="0"/>
                        <m:t>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0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1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 </m:t>
                      </m:r>
                      <m:r>
                        <m:rPr>
                          <m:nor/>
                        </m:rPr>
                        <a:rPr lang="en-GB" sz="2000" dirty="0"/>
                        <m:t>                           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1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49" y="3694211"/>
                <a:ext cx="500679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2280315" y="2448914"/>
            <a:ext cx="103977" cy="476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98566" y="2447198"/>
            <a:ext cx="92503" cy="482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807060" y="2445865"/>
            <a:ext cx="92503" cy="482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79159" y="2445334"/>
            <a:ext cx="279613" cy="484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63266" y="1887624"/>
            <a:ext cx="48325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95823" y="1880216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66339" y="1880215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36185" y="1515646"/>
                <a:ext cx="1014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85" y="1515646"/>
                <a:ext cx="1014958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1861678" y="4338082"/>
            <a:ext cx="48325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86343" y="4196175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65354" y="4196175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28246" y="4308184"/>
                <a:ext cx="886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46" y="4308184"/>
                <a:ext cx="88671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74835" y="5204115"/>
                <a:ext cx="3516026" cy="102944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linCDS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𝑃𝐶𝑜𝑙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:endParaRPr lang="en-GB" sz="12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(left + [GKW15])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835" y="5204115"/>
                <a:ext cx="3516026" cy="1029449"/>
              </a:xfrm>
              <a:prstGeom prst="rect">
                <a:avLst/>
              </a:prstGeom>
              <a:blipFill>
                <a:blip r:embed="rId15"/>
                <a:stretch>
                  <a:fillRect b="-124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686343" y="5014047"/>
            <a:ext cx="3512501" cy="13980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4" grpId="0" animBg="1"/>
      <p:bldP spid="31" grpId="0"/>
      <p:bldP spid="47" grpId="0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3240" y="168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800000"/>
                </a:solidFill>
              </a:rPr>
              <a:t>Collision Problems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4103" y="1974665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dirty="0"/>
                        <m:t>0 0 1 0  1 0 1 0  0 1 1 1                              1 0 0 1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03" y="1974665"/>
                <a:ext cx="500679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61221" y="2029483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554" y="3339605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4553" y="4575820"/>
            <a:ext cx="4832557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1005" y="3261761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5" y="3261761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240" y="4494907"/>
                <a:ext cx="817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0" y="4494907"/>
                <a:ext cx="817981" cy="461665"/>
              </a:xfrm>
              <a:prstGeom prst="rect">
                <a:avLst/>
              </a:prstGeom>
              <a:blipFill>
                <a:blip r:embed="rId4"/>
                <a:stretch>
                  <a:fillRect r="-2239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59633" y="2029027"/>
            <a:ext cx="8254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4348" y="2032310"/>
            <a:ext cx="830353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1366" y="2028180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2170" y="1967385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0" y="1967385"/>
                <a:ext cx="6479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57411" y="3340208"/>
            <a:ext cx="82766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5301" y="3339605"/>
            <a:ext cx="829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9144" y="3340208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8678" y="3290086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78" y="3290086"/>
                <a:ext cx="6479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354553" y="4578647"/>
            <a:ext cx="83052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3873" y="4575290"/>
            <a:ext cx="830827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6286" y="4578647"/>
            <a:ext cx="83082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7090" y="451594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⋅ ⋅ ⋅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90" y="4515947"/>
                <a:ext cx="64793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7404" y="3290627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dirty="0" smtClean="0"/>
                        <m:t>  3   </m:t>
                      </m:r>
                      <m:r>
                        <m:rPr>
                          <m:nor/>
                        </m:rPr>
                        <a:rPr lang="en-GB" sz="2000" dirty="0"/>
                        <m:t>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2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2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 </m:t>
                      </m:r>
                      <m:r>
                        <m:rPr>
                          <m:nor/>
                        </m:rPr>
                        <a:rPr lang="en-GB" sz="2000" dirty="0"/>
                        <m:t>                           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4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04" y="3290627"/>
                <a:ext cx="50067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37404" y="4515132"/>
                <a:ext cx="5006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dirty="0" smtClean="0"/>
                        <m:t>  1   </m:t>
                      </m:r>
                      <m:r>
                        <m:rPr>
                          <m:nor/>
                        </m:rPr>
                        <a:rPr lang="en-GB" sz="2000" dirty="0"/>
                        <m:t>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0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1</m:t>
                      </m:r>
                      <m:r>
                        <m:rPr>
                          <m:nor/>
                        </m:rPr>
                        <a:rPr lang="en-GB" sz="2000" dirty="0"/>
                        <m:t>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       </m:t>
                      </m:r>
                      <m:r>
                        <m:rPr>
                          <m:nor/>
                        </m:rPr>
                        <a:rPr lang="en-GB" sz="2000" dirty="0"/>
                        <m:t>                             </m:t>
                      </m:r>
                      <m:r>
                        <m:rPr>
                          <m:nor/>
                        </m:rPr>
                        <a:rPr lang="en-GB" sz="2000" b="0" i="0" dirty="0" smtClean="0"/>
                        <m:t> 1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04" y="4515132"/>
                <a:ext cx="500679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>
            <a:spLocks noChangeAspect="1"/>
          </p:cNvSpPr>
          <p:nvPr/>
        </p:nvSpPr>
        <p:spPr>
          <a:xfrm>
            <a:off x="6657351" y="1928582"/>
            <a:ext cx="505689" cy="5056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658276" y="3237837"/>
            <a:ext cx="505689" cy="5056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51275" y="5171253"/>
            <a:ext cx="2453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51275" y="5040186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04700" y="5040186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22377" y="5130017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77" y="5130017"/>
                <a:ext cx="71122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1756220" y="5635807"/>
            <a:ext cx="40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56220" y="5499349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92220" y="5499349"/>
            <a:ext cx="0" cy="140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30457" y="5640342"/>
                <a:ext cx="1087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blocks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57" y="5640342"/>
                <a:ext cx="1087526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>
            <a:spLocks noChangeAspect="1"/>
          </p:cNvSpPr>
          <p:nvPr/>
        </p:nvSpPr>
        <p:spPr>
          <a:xfrm>
            <a:off x="9456085" y="2591340"/>
            <a:ext cx="505689" cy="5056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757962" y="3819556"/>
                <a:ext cx="3811604" cy="272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PSM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[FKN94]</a:t>
                </a:r>
                <a:r>
                  <a:rPr lang="en-GB" sz="2400" dirty="0" smtClean="0"/>
                  <a:t> to send: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GB" sz="2400" dirty="0" smtClean="0"/>
                  <a:t>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 smtClean="0"/>
              </a:p>
              <a:p>
                <a:r>
                  <a:rPr lang="en-GB" sz="2400" dirty="0" smtClean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𝑃𝐶𝑜𝑙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/>
                  <a:t>, both are the same distribution, else they are far apart.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62" y="3819556"/>
                <a:ext cx="3811604" cy="2723246"/>
              </a:xfrm>
              <a:prstGeom prst="rect">
                <a:avLst/>
              </a:prstGeom>
              <a:blipFill>
                <a:blip r:embed="rId12"/>
                <a:stretch>
                  <a:fillRect l="-2560" t="-1794" b="-4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253744" y="2207643"/>
            <a:ext cx="2111637" cy="610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305575" y="2869768"/>
            <a:ext cx="2059806" cy="580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11005" y="1951050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5" y="1951050"/>
                <a:ext cx="42639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041247" y="2591340"/>
                <a:ext cx="716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247" y="2591340"/>
                <a:ext cx="716991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6910195" y="2591340"/>
            <a:ext cx="0" cy="4616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8073" y="2623834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073" y="2623834"/>
                <a:ext cx="3611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943482" y="2621410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82" y="2621410"/>
                <a:ext cx="4025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1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8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Amortization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8361" y="2063935"/>
            <a:ext cx="9301316" cy="1957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2769" y="2098180"/>
                <a:ext cx="8820765" cy="183030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  For any predicate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2400" dirty="0" smtClean="0"/>
                  <a:t>, there is a perfect CDS protocol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 smtClean="0"/>
                  <a:t>-bit secrets with communication complexity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69" y="2098180"/>
                <a:ext cx="8820765" cy="1830309"/>
              </a:xfrm>
              <a:prstGeom prst="rect">
                <a:avLst/>
              </a:prstGeom>
              <a:blipFill>
                <a:blip r:embed="rId2"/>
                <a:stretch>
                  <a:fillRect l="-1106" r="-760" b="-3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9538" y="4564700"/>
            <a:ext cx="1012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Proven using techniques from the amortization of branching programs [Pot16].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4210" y="5308685"/>
                <a:ext cx="9839932" cy="54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 smtClean="0"/>
                  <a:t>-fold repetition of best known general protocol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[LVW17]</a:t>
                </a:r>
                <a:r>
                  <a:rPr lang="en-GB" sz="2400" dirty="0" smtClean="0"/>
                  <a:t>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10" y="5308685"/>
                <a:ext cx="9839932" cy="542393"/>
              </a:xfrm>
              <a:prstGeom prst="rect">
                <a:avLst/>
              </a:prstGeom>
              <a:blipFill>
                <a:blip r:embed="rId3"/>
                <a:stretch>
                  <a:fillRect b="-24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Perfectly Private CDS &gt; PP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27013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68518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blipFill>
                <a:blip r:embed="rId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654158" y="1969702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Randomised</a:t>
                </a:r>
                <a:r>
                  <a:rPr lang="en-US" sz="24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647840" y="2138807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73822" y="2328243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1" name="Rectangle 20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03060" y="4111833"/>
                <a:ext cx="5331787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60" y="4111833"/>
                <a:ext cx="5331787" cy="517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0061" y="4139630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1" y="4139630"/>
                <a:ext cx="1974291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85198" y="4016519"/>
                <a:ext cx="7441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98" y="4016519"/>
                <a:ext cx="744113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94152" y="4625337"/>
                <a:ext cx="7441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152" y="4625337"/>
                <a:ext cx="744113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33988" y="4738417"/>
                <a:ext cx="7297739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88" y="4738417"/>
                <a:ext cx="7297739" cy="5172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4111" y="5523019"/>
                <a:ext cx="5331787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11" y="5523019"/>
                <a:ext cx="5331787" cy="5172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0061" y="5550816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1" y="5550816"/>
                <a:ext cx="1974291" cy="461665"/>
              </a:xfrm>
              <a:prstGeom prst="rect">
                <a:avLst/>
              </a:prstGeom>
              <a:blipFill>
                <a:blip r:embed="rId1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85198" y="5427705"/>
                <a:ext cx="7441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98" y="5427705"/>
                <a:ext cx="744113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94152" y="6036523"/>
                <a:ext cx="7441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152" y="6036523"/>
                <a:ext cx="744113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25439" y="6129621"/>
                <a:ext cx="6380514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39" y="6129621"/>
                <a:ext cx="6380514" cy="51725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6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Perfectly Private CDS &gt; PP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27013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68518" y="1876498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962828"/>
                <a:ext cx="356174" cy="374958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962828"/>
                <a:ext cx="356174" cy="374958"/>
              </a:xfrm>
              <a:prstGeom prst="rect">
                <a:avLst/>
              </a:prstGeom>
              <a:blipFill>
                <a:blip r:embed="rId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654158" y="1969702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Randomised</a:t>
                </a:r>
                <a:r>
                  <a:rPr lang="en-US" sz="24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32" y="970951"/>
                <a:ext cx="524506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647840" y="2138807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73822" y="2328243"/>
            <a:ext cx="171109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1" name="Rectangle 20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3349" y="4030756"/>
                <a:ext cx="9341083" cy="166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:r>
                  <a:rPr lang="en-US" sz="2400" dirty="0" err="1" smtClean="0"/>
                  <a:t>samplable</a:t>
                </a:r>
                <a:r>
                  <a:rPr lang="en-US" sz="2400" dirty="0" smtClean="0"/>
                  <a:t> distributions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600" baseline="-25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With prob. ¼,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, 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, and with prob. ½ otherwise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With prob. ¼, same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aseline="-25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With prob. ½,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, reject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, with prob. ½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49" y="4030756"/>
                <a:ext cx="9341083" cy="1667829"/>
              </a:xfrm>
              <a:prstGeom prst="rect">
                <a:avLst/>
              </a:prstGeom>
              <a:blipFill>
                <a:blip r:embed="rId13"/>
                <a:stretch>
                  <a:fillRect l="-1044" t="-2190" b="-7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0768" y="5855588"/>
                <a:ext cx="3946530" cy="7219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Pr[accept]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8" y="5855588"/>
                <a:ext cx="3946530" cy="721929"/>
              </a:xfrm>
              <a:prstGeom prst="rect">
                <a:avLst/>
              </a:prstGeom>
              <a:blipFill>
                <a:blip r:embed="rId14"/>
                <a:stretch>
                  <a:fillRect l="-2919" b="-901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01040" y="5822503"/>
                <a:ext cx="4491807" cy="83099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Communication, randomness cost </a:t>
                </a:r>
              </a:p>
              <a:p>
                <a:pPr algn="ctr"/>
                <a:r>
                  <a:rPr lang="en-US" sz="2400" dirty="0" smtClean="0"/>
                  <a:t>= 2 x that of sampling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aseline="-25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40" y="5822503"/>
                <a:ext cx="4491807" cy="830997"/>
              </a:xfrm>
              <a:prstGeom prst="rect">
                <a:avLst/>
              </a:prstGeom>
              <a:blipFill>
                <a:blip r:embed="rId15"/>
                <a:stretch>
                  <a:fillRect l="-1486" t="-4286" r="-1351" b="-1428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Connections and Applications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85695" y="1892702"/>
                <a:ext cx="1027314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Host of cryptographic applications: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A </a:t>
                </a:r>
                <a:r>
                  <a:rPr lang="en-GB" sz="2400" dirty="0"/>
                  <a:t>minimal model of multi-party computation</a:t>
                </a:r>
                <a:r>
                  <a:rPr lang="en-GB" sz="2400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/>
                  <a:t>Data privacy in information-theoretic PIR. </a:t>
                </a:r>
                <a:r>
                  <a:rPr lang="en-GB" sz="2400" dirty="0">
                    <a:solidFill>
                      <a:schemeClr val="bg2">
                        <a:lumMod val="50000"/>
                      </a:schemeClr>
                    </a:solidFill>
                  </a:rPr>
                  <a:t>[GIKM00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endParaRPr lang="en-GB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Attribute-Based Encryption.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[Att14,Wee14]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Secret-sharing for certain graph-based access structures.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[LVW17,LV18]</a:t>
                </a:r>
                <a:endParaRPr lang="en-GB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As a primitive in secure multiparty computation.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AIR01,IKP10]</a:t>
                </a:r>
                <a:endParaRPr lang="en-GB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 ⋅ ⋅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95" y="1892702"/>
                <a:ext cx="10273145" cy="3970318"/>
              </a:xfrm>
              <a:prstGeom prst="rect">
                <a:avLst/>
              </a:prstGeom>
              <a:blipFill>
                <a:blip r:embed="rId2"/>
                <a:stretch>
                  <a:fillRect l="-950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3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Notes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258" y="1189248"/>
            <a:ext cx="10776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SZK in PSPACE?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the LVW construction perfect</a:t>
            </a:r>
            <a:r>
              <a:rPr lang="en-US" sz="2400" dirty="0" smtClean="0"/>
              <a:t>? Looks like it.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 known circuit lower bound barriers for AM extend to CDS?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Why is SZK not in AM-</a:t>
            </a:r>
            <a:r>
              <a:rPr lang="en-US" sz="2400" dirty="0" err="1" smtClean="0"/>
              <a:t>coAM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introduce </a:t>
            </a:r>
            <a:r>
              <a:rPr lang="en-US" sz="2400" dirty="0" err="1" smtClean="0"/>
              <a:t>coNP</a:t>
            </a:r>
            <a:r>
              <a:rPr lang="en-US" sz="2400" dirty="0" smtClean="0"/>
              <a:t> and all for broad audience?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Why was CDS first introduced</a:t>
            </a:r>
            <a:r>
              <a:rPr lang="en-US" sz="2400" dirty="0" smtClean="0"/>
              <a:t>? Data </a:t>
            </a:r>
            <a:r>
              <a:rPr lang="en-US" sz="2400" smtClean="0"/>
              <a:t>privacy in PIR.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 clear about where randomness is public and private.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any super-constant bound known for AM at all? If not, bounds on CDS are better!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an example of predicate that separates perfect CDS from imperfect CDS.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Non-equality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greater than and non-equality, we had no lower bounds even for perfect CDS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had no lower-bound technique that tolerated privacy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“lightweight alternative to ZK proofs [AIR01</a:t>
            </a:r>
            <a:r>
              <a:rPr lang="en-US" sz="2400" dirty="0" smtClean="0"/>
              <a:t>]”? Changed now.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0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3240" y="168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800000"/>
                </a:solidFill>
              </a:rPr>
              <a:t>Example: Equality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6726" y="2445993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6072" y="4950847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9611" y="2445993"/>
            <a:ext cx="674254" cy="67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4462" y="255228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62" y="2552286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49659" y="255228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59" y="2552287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122581" y="2783120"/>
            <a:ext cx="2041236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83853" y="3255972"/>
            <a:ext cx="1020619" cy="15517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5673" y="2253536"/>
                <a:ext cx="9774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73" y="2253536"/>
                <a:ext cx="977447" cy="461665"/>
              </a:xfrm>
              <a:prstGeom prst="rect">
                <a:avLst/>
              </a:prstGeom>
              <a:blipFill>
                <a:blip r:embed="rId4"/>
                <a:stretch>
                  <a:fillRect l="-5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90777" y="2783118"/>
                <a:ext cx="1592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7" y="2783118"/>
                <a:ext cx="1592424" cy="461665"/>
              </a:xfrm>
              <a:prstGeom prst="rect">
                <a:avLst/>
              </a:prstGeom>
              <a:blipFill>
                <a:blip r:embed="rId5"/>
                <a:stretch>
                  <a:fillRect l="-306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3585761" y="3256081"/>
            <a:ext cx="1022400" cy="155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33788" y="3847160"/>
                <a:ext cx="66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88" y="3847160"/>
                <a:ext cx="66037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65124" y="3847160"/>
                <a:ext cx="682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24" y="3847160"/>
                <a:ext cx="682751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77036" y="5638957"/>
                <a:ext cx="532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036" y="5638957"/>
                <a:ext cx="532325" cy="369332"/>
              </a:xfrm>
              <a:prstGeom prst="rect">
                <a:avLst/>
              </a:prstGeom>
              <a:blipFill>
                <a:blip r:embed="rId8"/>
                <a:stretch>
                  <a:fillRect l="-8046" r="-137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63" y="2552286"/>
                <a:ext cx="550606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aseline="30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〉⊕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, can recover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, completely random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63" y="2552286"/>
                <a:ext cx="5506065" cy="2677656"/>
              </a:xfrm>
              <a:prstGeom prst="rect">
                <a:avLst/>
              </a:prstGeom>
              <a:blipFill>
                <a:blip r:embed="rId9"/>
                <a:stretch>
                  <a:fillRect l="-1440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4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614927"/>
                <a:ext cx="10515600" cy="242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GB" sz="2400" dirty="0" smtClean="0"/>
                  <a:t>Is CDS possible for all predicates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Yes! With communication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400" dirty="0" smtClean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Even with communication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400" dirty="0" smtClean="0"/>
                  <a:t>, using PIR*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[LVW17]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Communication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for size-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400" dirty="0" smtClean="0"/>
                  <a:t> branching/span programs </a:t>
                </a:r>
                <a:r>
                  <a:rPr lang="en-GB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[IW14,AR16]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14927"/>
                <a:ext cx="10515600" cy="2429448"/>
              </a:xfrm>
              <a:prstGeom prst="rect">
                <a:avLst/>
              </a:prstGeom>
              <a:blipFill>
                <a:blip r:embed="rId2"/>
                <a:stretch>
                  <a:fillRect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543240" y="168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800000"/>
                </a:solidFill>
              </a:rPr>
              <a:t>Upper Bounds</a:t>
            </a:r>
            <a:endParaRPr lang="en-GB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Lower Bounds</a:t>
            </a:r>
            <a:endParaRPr lang="en-GB" sz="3600" dirty="0">
              <a:solidFill>
                <a:srgbClr val="8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20948" y="2811525"/>
            <a:ext cx="94389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40537" y="2396026"/>
            <a:ext cx="222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 to more 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64023" y="5759399"/>
                <a:ext cx="369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023" y="5759399"/>
                <a:ext cx="3692128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126897" y="4860238"/>
            <a:ext cx="0" cy="83088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43657"/>
                  </p:ext>
                </p:extLst>
              </p:nvPr>
            </p:nvGraphicFramePr>
            <p:xfrm>
              <a:off x="4164023" y="2112279"/>
              <a:ext cx="3494158" cy="2947874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747079">
                      <a:extLst>
                        <a:ext uri="{9D8B030D-6E8A-4147-A177-3AD203B41FA5}">
                          <a16:colId xmlns:a16="http://schemas.microsoft.com/office/drawing/2014/main" val="1242983403"/>
                        </a:ext>
                      </a:extLst>
                    </a:gridCol>
                    <a:gridCol w="1747079">
                      <a:extLst>
                        <a:ext uri="{9D8B030D-6E8A-4147-A177-3AD203B41FA5}">
                          <a16:colId xmlns:a16="http://schemas.microsoft.com/office/drawing/2014/main" val="97848351"/>
                        </a:ext>
                      </a:extLst>
                    </a:gridCol>
                  </a:tblGrid>
                  <a:tr h="1473937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≈2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[AHMS18]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 smtClean="0"/>
                        </a:p>
                        <a:p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[AHMS18]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086019"/>
                      </a:ext>
                    </a:extLst>
                  </a:tr>
                  <a:tr h="1473937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sz="1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 algn="ctr"/>
                          <a:r>
                            <a:rPr lang="en-GB" sz="20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[GKW15]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sz="1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 algn="ctr"/>
                          <a:r>
                            <a:rPr lang="en-GB" sz="20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[GKW15]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9105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43657"/>
                  </p:ext>
                </p:extLst>
              </p:nvPr>
            </p:nvGraphicFramePr>
            <p:xfrm>
              <a:off x="4164023" y="2112279"/>
              <a:ext cx="3494158" cy="2947874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747079">
                      <a:extLst>
                        <a:ext uri="{9D8B030D-6E8A-4147-A177-3AD203B41FA5}">
                          <a16:colId xmlns:a16="http://schemas.microsoft.com/office/drawing/2014/main" val="1242983403"/>
                        </a:ext>
                      </a:extLst>
                    </a:gridCol>
                    <a:gridCol w="1747079">
                      <a:extLst>
                        <a:ext uri="{9D8B030D-6E8A-4147-A177-3AD203B41FA5}">
                          <a16:colId xmlns:a16="http://schemas.microsoft.com/office/drawing/2014/main" val="97848351"/>
                        </a:ext>
                      </a:extLst>
                    </a:gridCol>
                  </a:tblGrid>
                  <a:tr h="1473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8" t="-412" r="-100697" b="-100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48" t="-412" r="-697" b="-100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086019"/>
                      </a:ext>
                    </a:extLst>
                  </a:tr>
                  <a:tr h="1473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8" t="-100826" r="-100697" b="-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48" t="-100826" r="-697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91059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6219679" y="1371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Explicit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9613" y="13716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Non-Explicit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764" y="2624129"/>
            <a:ext cx="163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Perfect CDS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942" y="4124485"/>
            <a:ext cx="173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CDS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9206" y="4490798"/>
            <a:ext cx="3304303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almost exponentially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maller than known</a:t>
            </a:r>
          </a:p>
          <a:p>
            <a:r>
              <a:rPr lang="en-US" sz="2400" dirty="0" smtClean="0"/>
              <a:t>upper bounds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6194" y="2396026"/>
            <a:ext cx="1455174" cy="10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65774" y="2280183"/>
            <a:ext cx="1455174" cy="10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99310" y="3822492"/>
            <a:ext cx="1455174" cy="10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60385" y="3759050"/>
            <a:ext cx="1455174" cy="10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CDS and Communication Complexity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94048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Lower-bounds on perfect and imperfect CDS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in terms of communication complexity measures</a:t>
            </a:r>
            <a:endParaRPr lang="en-GB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9332" y="3722954"/>
                <a:ext cx="493333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pcCDS(f)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 smtClean="0"/>
                  <a:t>(coNP(f))</a:t>
                </a:r>
              </a:p>
              <a:p>
                <a:pPr algn="ctr"/>
                <a:endParaRPr lang="en-US" sz="2800" dirty="0" smtClean="0"/>
              </a:p>
              <a:p>
                <a:pPr algn="ctr"/>
                <a:r>
                  <a:rPr lang="en-US" sz="2800" dirty="0" err="1" smtClean="0"/>
                  <a:t>ppCDS</a:t>
                </a:r>
                <a:r>
                  <a:rPr lang="en-US" sz="2800" dirty="0" smtClean="0"/>
                  <a:t>(f)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 smtClean="0"/>
                  <a:t>(PP(f))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 smtClean="0"/>
                  <a:t>CDS(f)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 smtClean="0"/>
                  <a:t> max(AM(f), </a:t>
                </a:r>
                <a:r>
                  <a:rPr lang="en-US" sz="2800" dirty="0" err="1" smtClean="0"/>
                  <a:t>coAM</a:t>
                </a:r>
                <a:r>
                  <a:rPr lang="en-US" sz="2800" dirty="0" smtClean="0"/>
                  <a:t>(f))</a:t>
                </a:r>
                <a:r>
                  <a:rPr lang="en-US" sz="2800" baseline="30000" dirty="0"/>
                  <a:t>c</a:t>
                </a:r>
                <a:endParaRPr lang="en-US" sz="2800" baseline="300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32" y="3722954"/>
                <a:ext cx="4933336" cy="2677656"/>
              </a:xfrm>
              <a:prstGeom prst="rect">
                <a:avLst/>
              </a:prstGeom>
              <a:blipFill>
                <a:blip r:embed="rId3"/>
                <a:stretch>
                  <a:fillRect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00000"/>
                </a:solidFill>
              </a:rPr>
              <a:t>Perfectly Correct CDS &gt; </a:t>
            </a:r>
            <a:r>
              <a:rPr lang="en-GB" sz="3600" dirty="0" err="1">
                <a:solidFill>
                  <a:srgbClr val="800000"/>
                </a:solidFill>
              </a:rPr>
              <a:t>coNP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27013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46015" y="2986686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68518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blipFill>
                <a:blip r:embed="rId1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308618" y="2308207"/>
            <a:ext cx="793254" cy="8551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953367" y="2308296"/>
            <a:ext cx="797945" cy="85502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blipFill>
                <a:blip r:embed="rId17"/>
                <a:stretch>
                  <a:fillRect l="-16438" r="-27397" b="-5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Proof</a:t>
                </a:r>
              </a:p>
              <a:p>
                <a:pPr algn="ctr"/>
                <a:r>
                  <a:rPr lang="en-US" sz="2000" dirty="0" smtClean="0"/>
                  <a:t>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blipFill>
                <a:blip r:embed="rId22"/>
                <a:stretch>
                  <a:fillRect l="-1245" t="-359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endCxn id="66" idx="3"/>
          </p:cNvCxnSpPr>
          <p:nvPr/>
        </p:nvCxnSpPr>
        <p:spPr>
          <a:xfrm flipH="1">
            <a:off x="9824182" y="3019194"/>
            <a:ext cx="839139" cy="1"/>
          </a:xfrm>
          <a:prstGeom prst="straightConnector1">
            <a:avLst/>
          </a:prstGeom>
          <a:ln w="19050">
            <a:solidFill>
              <a:srgbClr val="8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96" y="2755854"/>
                <a:ext cx="2539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A and B accept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" y="2755854"/>
                <a:ext cx="2539546" cy="461665"/>
              </a:xfrm>
              <a:prstGeom prst="rect">
                <a:avLst/>
              </a:prstGeom>
              <a:blipFill>
                <a:blip r:embed="rId2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71019" y="2755854"/>
                <a:ext cx="1974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019" y="2755854"/>
                <a:ext cx="1974291" cy="461665"/>
              </a:xfrm>
              <a:prstGeom prst="rect">
                <a:avLst/>
              </a:prstGeom>
              <a:blipFill>
                <a:blip r:embed="rId2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0342" y="2632743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42" y="2632743"/>
                <a:ext cx="830677" cy="707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9790" y="3663406"/>
                <a:ext cx="2580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coNP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min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90" y="3663406"/>
                <a:ext cx="2580899" cy="461665"/>
              </a:xfrm>
              <a:prstGeom prst="rect">
                <a:avLst/>
              </a:prstGeom>
              <a:blipFill>
                <a:blip r:embed="rId26"/>
                <a:stretch>
                  <a:fillRect l="-3538" t="-10526" r="-9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796" y="4630993"/>
                <a:ext cx="56295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Examples: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coNP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𝐸𝑞𝑢𝑎𝑙𝑖𝑡𝑦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coNP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𝑁𝑜𝑛𝐸𝑞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coNP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" y="4630993"/>
                <a:ext cx="5629501" cy="1569660"/>
              </a:xfrm>
              <a:prstGeom prst="rect">
                <a:avLst/>
              </a:prstGeom>
              <a:blipFill>
                <a:blip r:embed="rId27"/>
                <a:stretch>
                  <a:fillRect l="-162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5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65" grpId="0"/>
      <p:bldP spid="66" grpId="0"/>
      <p:bldP spid="67" grpId="0"/>
      <p:bldP spid="40" grpId="0"/>
      <p:bldP spid="4" grpId="0"/>
      <p:bldP spid="36" grpId="0"/>
      <p:bldP spid="37" grpId="0"/>
      <p:bldP spid="3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1684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Perfectly </a:t>
            </a:r>
            <a:r>
              <a:rPr lang="en-GB" sz="3600" dirty="0">
                <a:solidFill>
                  <a:srgbClr val="800000"/>
                </a:solidFill>
              </a:rPr>
              <a:t>Correct CDS </a:t>
            </a:r>
            <a:r>
              <a:rPr lang="en-GB" sz="3600" dirty="0" smtClean="0">
                <a:solidFill>
                  <a:srgbClr val="800000"/>
                </a:solidFill>
              </a:rPr>
              <a:t>&gt; </a:t>
            </a:r>
            <a:r>
              <a:rPr lang="en-GB" sz="3600" dirty="0" err="1" smtClean="0">
                <a:solidFill>
                  <a:srgbClr val="800000"/>
                </a:solidFill>
              </a:rPr>
              <a:t>coNP</a:t>
            </a:r>
            <a:endParaRPr lang="en-GB" sz="3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11171" y="6006513"/>
                <a:ext cx="2456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0" dirty="0" err="1" smtClean="0"/>
                  <a:t>coNP</a:t>
                </a:r>
                <a:r>
                  <a:rPr lang="en-GB" sz="24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≤2⋅|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400" b="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71" y="6006513"/>
                <a:ext cx="2456951" cy="461665"/>
              </a:xfrm>
              <a:prstGeom prst="rect">
                <a:avLst/>
              </a:prstGeom>
              <a:blipFill>
                <a:blip r:embed="rId4"/>
                <a:stretch>
                  <a:fillRect l="-4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996" y="4287072"/>
                <a:ext cx="2098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96" y="4287072"/>
                <a:ext cx="2098522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10957" y="1348863"/>
            <a:ext cx="3885508" cy="2430138"/>
            <a:chOff x="1010957" y="1330670"/>
            <a:chExt cx="4651596" cy="2992097"/>
          </a:xfrm>
        </p:grpSpPr>
        <p:sp>
          <p:nvSpPr>
            <p:cNvPr id="23" name="Rectangle 22"/>
            <p:cNvSpPr/>
            <p:nvPr/>
          </p:nvSpPr>
          <p:spPr>
            <a:xfrm>
              <a:off x="1533221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92568" y="3265328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56106" y="1619975"/>
              <a:ext cx="674254" cy="674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B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957" y="1726268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154" y="1726269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172" r="-517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>
              <a:off x="2309076" y="1957102"/>
              <a:ext cx="204123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70348" y="2429954"/>
              <a:ext cx="949656" cy="10528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833" y="1330670"/>
                  <a:ext cx="481914" cy="5684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8" y="1957099"/>
                  <a:ext cx="518528" cy="568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>
              <a:off x="3839385" y="2430063"/>
              <a:ext cx="955272" cy="1052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283" y="3021142"/>
                  <a:ext cx="66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2198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19" y="3021142"/>
                  <a:ext cx="68275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107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531" y="3953435"/>
                  <a:ext cx="5323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438" r="-27397" b="-55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 53"/>
          <p:cNvSpPr/>
          <p:nvPr/>
        </p:nvSpPr>
        <p:spPr>
          <a:xfrm>
            <a:off x="7027013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46015" y="2986686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68518" y="1650354"/>
            <a:ext cx="563209" cy="5476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63" y="1736684"/>
                <a:ext cx="356174" cy="374958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097" y="1736684"/>
                <a:ext cx="356174" cy="374958"/>
              </a:xfrm>
              <a:prstGeom prst="rect">
                <a:avLst/>
              </a:prstGeom>
              <a:blipFill>
                <a:blip r:embed="rId14"/>
                <a:stretch>
                  <a:fillRect l="-5085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7308618" y="2308207"/>
            <a:ext cx="793254" cy="8551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953367" y="2308296"/>
            <a:ext cx="797945" cy="85502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68" y="2788362"/>
                <a:ext cx="44294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40" y="2788362"/>
                <a:ext cx="44294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91" y="3545557"/>
                <a:ext cx="444654" cy="299966"/>
              </a:xfrm>
              <a:prstGeom prst="rect">
                <a:avLst/>
              </a:prstGeom>
              <a:blipFill>
                <a:blip r:embed="rId17"/>
                <a:stretch>
                  <a:fillRect l="-16438" r="-27397" b="-5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33219" y="4287072"/>
                <a:ext cx="7344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that lead to same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19" y="4287072"/>
                <a:ext cx="7344052" cy="461665"/>
              </a:xfrm>
              <a:prstGeom prst="rect">
                <a:avLst/>
              </a:prstGeom>
              <a:blipFill>
                <a:blip r:embed="rId18"/>
                <a:stretch>
                  <a:fillRect l="-415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779309" y="4163961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09" y="4163961"/>
                <a:ext cx="830677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41717" y="5126378"/>
                <a:ext cx="5065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To prove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,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17" y="5126378"/>
                <a:ext cx="5065682" cy="461665"/>
              </a:xfrm>
              <a:prstGeom prst="rect">
                <a:avLst/>
              </a:prstGeom>
              <a:blipFill>
                <a:blip r:embed="rId20"/>
                <a:stretch>
                  <a:fillRect l="-1925" t="-10526" r="-1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04" y="943975"/>
                <a:ext cx="3597139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Proof</a:t>
                </a:r>
              </a:p>
              <a:p>
                <a:pPr algn="ctr"/>
                <a:r>
                  <a:rPr lang="en-US" sz="2000" dirty="0" smtClean="0"/>
                  <a:t>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67" y="2511362"/>
                <a:ext cx="1469633" cy="1015663"/>
              </a:xfrm>
              <a:prstGeom prst="rect">
                <a:avLst/>
              </a:prstGeom>
              <a:blipFill>
                <a:blip r:embed="rId22"/>
                <a:stretch>
                  <a:fillRect l="-1245" t="-359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endCxn id="66" idx="3"/>
          </p:cNvCxnSpPr>
          <p:nvPr/>
        </p:nvCxnSpPr>
        <p:spPr>
          <a:xfrm flipH="1">
            <a:off x="9824182" y="3019194"/>
            <a:ext cx="839139" cy="1"/>
          </a:xfrm>
          <a:prstGeom prst="straightConnector1">
            <a:avLst/>
          </a:prstGeom>
          <a:ln w="19050">
            <a:solidFill>
              <a:srgbClr val="8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6" grpId="0"/>
      <p:bldP spid="38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1381</Words>
  <Application>Microsoft Office PowerPoint</Application>
  <PresentationFormat>Widescreen</PresentationFormat>
  <Paragraphs>533</Paragraphs>
  <Slides>30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Conditional Disclosure of Secrets: Lower Bounds and Perspectives</vt:lpstr>
      <vt:lpstr>Conditional Disclosure of Secrets [GIKM00]</vt:lpstr>
      <vt:lpstr>Connections and Applications</vt:lpstr>
      <vt:lpstr>PowerPoint Presentation</vt:lpstr>
      <vt:lpstr>PowerPoint Presentation</vt:lpstr>
      <vt:lpstr>Lower Bounds</vt:lpstr>
      <vt:lpstr>CDS and Communication Complexity</vt:lpstr>
      <vt:lpstr>Perfectly Correct CDS &gt; coNP</vt:lpstr>
      <vt:lpstr>Perfectly Correct CDS &gt; coNP</vt:lpstr>
      <vt:lpstr>Perfectly Correct CDS &gt; coNP</vt:lpstr>
      <vt:lpstr>General CDS &gt; AM</vt:lpstr>
      <vt:lpstr>General CDS &gt; AM</vt:lpstr>
      <vt:lpstr>CDS, Statistical Difference, and Statistical ZK</vt:lpstr>
      <vt:lpstr>Perfectly Private CDS &gt; PP</vt:lpstr>
      <vt:lpstr>Perfectly Private CDS &gt; PP</vt:lpstr>
      <vt:lpstr>Perfectly Private CDS &gt; PP</vt:lpstr>
      <vt:lpstr>Our Lower Bounds</vt:lpstr>
      <vt:lpstr>Separations</vt:lpstr>
      <vt:lpstr>Closure</vt:lpstr>
      <vt:lpstr>Amplification</vt:lpstr>
      <vt:lpstr>Other Results</vt:lpstr>
      <vt:lpstr>Summary</vt:lpstr>
      <vt:lpstr>PowerPoint Presentation</vt:lpstr>
      <vt:lpstr>Collision Problems</vt:lpstr>
      <vt:lpstr>PowerPoint Presentation</vt:lpstr>
      <vt:lpstr>PowerPoint Presentation</vt:lpstr>
      <vt:lpstr>Amortization</vt:lpstr>
      <vt:lpstr>Perfectly Private CDS &gt; PP</vt:lpstr>
      <vt:lpstr>Perfectly Private CDS &gt; PP</vt:lpstr>
      <vt:lpstr>Notes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</dc:creator>
  <cp:lastModifiedBy>Prashant</cp:lastModifiedBy>
  <cp:revision>335</cp:revision>
  <dcterms:created xsi:type="dcterms:W3CDTF">2017-08-17T05:53:43Z</dcterms:created>
  <dcterms:modified xsi:type="dcterms:W3CDTF">2019-07-08T06:38:54Z</dcterms:modified>
</cp:coreProperties>
</file>