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67" r:id="rId3"/>
    <p:sldId id="286" r:id="rId4"/>
    <p:sldId id="283" r:id="rId5"/>
    <p:sldId id="305" r:id="rId6"/>
    <p:sldId id="278" r:id="rId7"/>
    <p:sldId id="274" r:id="rId8"/>
    <p:sldId id="304" r:id="rId9"/>
    <p:sldId id="293" r:id="rId10"/>
    <p:sldId id="295" r:id="rId11"/>
    <p:sldId id="285" r:id="rId12"/>
    <p:sldId id="272" r:id="rId13"/>
    <p:sldId id="287" r:id="rId14"/>
    <p:sldId id="296" r:id="rId15"/>
    <p:sldId id="288" r:id="rId16"/>
    <p:sldId id="290" r:id="rId17"/>
    <p:sldId id="297" r:id="rId18"/>
    <p:sldId id="306" r:id="rId19"/>
    <p:sldId id="302" r:id="rId20"/>
    <p:sldId id="271" r:id="rId21"/>
    <p:sldId id="298" r:id="rId22"/>
    <p:sldId id="299" r:id="rId23"/>
    <p:sldId id="300" r:id="rId24"/>
    <p:sldId id="266" r:id="rId25"/>
    <p:sldId id="291" r:id="rId26"/>
    <p:sldId id="292" r:id="rId27"/>
    <p:sldId id="289" r:id="rId28"/>
    <p:sldId id="25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shant Vasudevan" initials="PV" lastIdx="1" clrIdx="0">
    <p:extLst>
      <p:ext uri="{19B8F6BF-5375-455C-9EA6-DF929625EA0E}">
        <p15:presenceInfo xmlns:p15="http://schemas.microsoft.com/office/powerpoint/2012/main" userId="Prashant Vasudev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E1E1"/>
    <a:srgbClr val="F0F0F0"/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968" autoAdjust="0"/>
  </p:normalViewPr>
  <p:slideViewPr>
    <p:cSldViewPr snapToGrid="0">
      <p:cViewPr varScale="1">
        <p:scale>
          <a:sx n="81" d="100"/>
          <a:sy n="81" d="100"/>
        </p:scale>
        <p:origin x="108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1FBA87-B3B0-4ED0-B97C-48AB8F379FF8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66EC72-AFA5-4005-8388-9D41FB12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0631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Maybe show this again at the end after people know the terms here.</a:t>
            </a:r>
          </a:p>
          <a:p>
            <a:r>
              <a:rPr lang="en-US" dirty="0"/>
              <a:t>We pull together things studied by others for different reasons for our own nefarious purposes.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682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one-sided hardness is something</a:t>
            </a:r>
            <a:r>
              <a:rPr lang="en-US" baseline="0" dirty="0"/>
              <a:t> we define?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406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one-sided hardness is something</a:t>
            </a:r>
            <a:r>
              <a:rPr lang="en-US" baseline="0" dirty="0"/>
              <a:t> we define?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1765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066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30388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2259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one-sided hardness is something</a:t>
            </a:r>
            <a:r>
              <a:rPr lang="en-US" baseline="0" dirty="0"/>
              <a:t> we define?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00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Skipped issues of error in the reduction, etc..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87803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809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150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268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95545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7974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Give some examples.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1847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citations everywhere.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54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many different notions, like instance-compression, etc.. Maybe blur the differences for clarity.</a:t>
            </a:r>
          </a:p>
          <a:p>
            <a:r>
              <a:rPr lang="en-US" dirty="0"/>
              <a:t>Drucker’s conclusion was negative for crypto. We turn it into a positive.</a:t>
            </a:r>
          </a:p>
          <a:p>
            <a:r>
              <a:rPr lang="en-US" dirty="0"/>
              <a:t>How much compression did </a:t>
            </a:r>
            <a:r>
              <a:rPr lang="en-US" dirty="0" err="1"/>
              <a:t>Harnik-Naor</a:t>
            </a:r>
            <a:r>
              <a:rPr lang="en-US" dirty="0"/>
              <a:t> need? Ans: they need instance-compression, which means compression to poly in witness length, here poly(n).</a:t>
            </a:r>
          </a:p>
          <a:p>
            <a:r>
              <a:rPr lang="en-US" dirty="0" err="1"/>
              <a:t>Harnik-Naor</a:t>
            </a:r>
            <a:r>
              <a:rPr lang="en-US" baseline="0" dirty="0"/>
              <a:t> also show OT from OWF with witness-retrievable compression, and some applications to attacks on bounded storage model constructions.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0466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many different notions, like instance-compression, etc.. Maybe blur the differences for clarity.</a:t>
            </a:r>
          </a:p>
          <a:p>
            <a:r>
              <a:rPr lang="en-US" dirty="0"/>
              <a:t>Drucker’s conclusion was negative for crypto. We turn it into a positive.</a:t>
            </a:r>
          </a:p>
          <a:p>
            <a:r>
              <a:rPr lang="en-US" dirty="0"/>
              <a:t>How much compression did </a:t>
            </a:r>
            <a:r>
              <a:rPr lang="en-US" dirty="0" err="1"/>
              <a:t>Harnik-Naor</a:t>
            </a:r>
            <a:r>
              <a:rPr lang="en-US" dirty="0"/>
              <a:t> need? Ans: they need instance-compression, which means compression to poly in witness length, here poly(n).</a:t>
            </a:r>
          </a:p>
          <a:p>
            <a:r>
              <a:rPr lang="en-US" dirty="0" err="1"/>
              <a:t>Harnik-Naor</a:t>
            </a:r>
            <a:r>
              <a:rPr lang="en-US" baseline="0" dirty="0"/>
              <a:t> also show OT from OWF with witness-retrievable compression, and some applications to attacks on bounded storage model constructions.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43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Contains many problems important for crypto.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11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Too many different notions, like instance-compression, etc.. Maybe blur the differences for clarity.</a:t>
            </a:r>
          </a:p>
          <a:p>
            <a:r>
              <a:rPr lang="en-US" dirty="0"/>
              <a:t>Drucker’s conclusion was negative for crypto. We turn it into a positive.</a:t>
            </a:r>
          </a:p>
          <a:p>
            <a:r>
              <a:rPr lang="en-US" dirty="0"/>
              <a:t>How much compression did </a:t>
            </a:r>
            <a:r>
              <a:rPr lang="en-US" dirty="0" err="1"/>
              <a:t>Harnik-Naor</a:t>
            </a:r>
            <a:r>
              <a:rPr lang="en-US" dirty="0"/>
              <a:t> need? Ans: they need instance-compression, which means compression to poly in witness length, here poly(n).</a:t>
            </a:r>
          </a:p>
          <a:p>
            <a:r>
              <a:rPr lang="en-US" dirty="0" err="1"/>
              <a:t>Harnik-Naor</a:t>
            </a:r>
            <a:r>
              <a:rPr lang="en-US" baseline="0" dirty="0"/>
              <a:t> also show OT from OWF with witness-retrievable compression, and some applications to attacks on bounded storage model constructions.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01138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66EC72-AFA5-4005-8388-9D41FB1258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9843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62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172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629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71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1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322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23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87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31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85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A6CBE-0CAC-4F9B-B494-0320693EF151}" type="datetimeFigureOut">
              <a:rPr lang="en-US" smtClean="0"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B3A60-75C3-4A1F-B566-892390389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8171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13" Type="http://schemas.openxmlformats.org/officeDocument/2006/relationships/image" Target="../media/image36.png"/><Relationship Id="rId3" Type="http://schemas.openxmlformats.org/officeDocument/2006/relationships/image" Target="../media/image270.png"/><Relationship Id="rId7" Type="http://schemas.openxmlformats.org/officeDocument/2006/relationships/image" Target="../media/image31.png"/><Relationship Id="rId12" Type="http://schemas.openxmlformats.org/officeDocument/2006/relationships/image" Target="../media/image35.png"/><Relationship Id="rId17" Type="http://schemas.openxmlformats.org/officeDocument/2006/relationships/image" Target="../media/image40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11" Type="http://schemas.openxmlformats.org/officeDocument/2006/relationships/image" Target="../media/image34.png"/><Relationship Id="rId5" Type="http://schemas.openxmlformats.org/officeDocument/2006/relationships/image" Target="../media/image29.png"/><Relationship Id="rId15" Type="http://schemas.openxmlformats.org/officeDocument/2006/relationships/image" Target="../media/image38.png"/><Relationship Id="rId10" Type="http://schemas.openxmlformats.org/officeDocument/2006/relationships/image" Target="../media/image33.png"/><Relationship Id="rId4" Type="http://schemas.openxmlformats.org/officeDocument/2006/relationships/image" Target="../media/image280.png"/><Relationship Id="rId9" Type="http://schemas.openxmlformats.org/officeDocument/2006/relationships/image" Target="../media/image321.png"/><Relationship Id="rId1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7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2.png"/><Relationship Id="rId2" Type="http://schemas.openxmlformats.org/officeDocument/2006/relationships/notesSlide" Target="../notesSlides/notesSlide13.xml"/><Relationship Id="rId16" Type="http://schemas.openxmlformats.org/officeDocument/2006/relationships/image" Target="../media/image4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1.png"/><Relationship Id="rId11" Type="http://schemas.openxmlformats.org/officeDocument/2006/relationships/image" Target="../media/image37.png"/><Relationship Id="rId5" Type="http://schemas.openxmlformats.org/officeDocument/2006/relationships/image" Target="../media/image32.png"/><Relationship Id="rId15" Type="http://schemas.openxmlformats.org/officeDocument/2006/relationships/image" Target="../media/image41.png"/><Relationship Id="rId10" Type="http://schemas.openxmlformats.org/officeDocument/2006/relationships/image" Target="../media/image36.png"/><Relationship Id="rId4" Type="http://schemas.openxmlformats.org/officeDocument/2006/relationships/image" Target="../media/image280.png"/><Relationship Id="rId9" Type="http://schemas.openxmlformats.org/officeDocument/2006/relationships/image" Target="../media/image35.png"/><Relationship Id="rId14" Type="http://schemas.openxmlformats.org/officeDocument/2006/relationships/image" Target="../media/image320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9.png"/><Relationship Id="rId3" Type="http://schemas.openxmlformats.org/officeDocument/2006/relationships/image" Target="../media/image270.png"/><Relationship Id="rId7" Type="http://schemas.openxmlformats.org/officeDocument/2006/relationships/image" Target="../media/image33.png"/><Relationship Id="rId12" Type="http://schemas.openxmlformats.org/officeDocument/2006/relationships/image" Target="../media/image38.png"/><Relationship Id="rId17" Type="http://schemas.openxmlformats.org/officeDocument/2006/relationships/image" Target="../media/image45.png"/><Relationship Id="rId2" Type="http://schemas.openxmlformats.org/officeDocument/2006/relationships/notesSlide" Target="../notesSlides/notesSlide14.xml"/><Relationship Id="rId16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1.png"/><Relationship Id="rId11" Type="http://schemas.openxmlformats.org/officeDocument/2006/relationships/image" Target="../media/image37.png"/><Relationship Id="rId5" Type="http://schemas.openxmlformats.org/officeDocument/2006/relationships/image" Target="../media/image32.png"/><Relationship Id="rId15" Type="http://schemas.openxmlformats.org/officeDocument/2006/relationships/image" Target="../media/image43.png"/><Relationship Id="rId10" Type="http://schemas.openxmlformats.org/officeDocument/2006/relationships/image" Target="../media/image36.png"/><Relationship Id="rId4" Type="http://schemas.openxmlformats.org/officeDocument/2006/relationships/image" Target="../media/image280.png"/><Relationship Id="rId9" Type="http://schemas.openxmlformats.org/officeDocument/2006/relationships/image" Target="../media/image35.png"/><Relationship Id="rId14" Type="http://schemas.openxmlformats.org/officeDocument/2006/relationships/image" Target="../media/image32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17.png"/><Relationship Id="rId7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46.png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50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3" Type="http://schemas.openxmlformats.org/officeDocument/2006/relationships/image" Target="../media/image430.png"/><Relationship Id="rId7" Type="http://schemas.openxmlformats.org/officeDocument/2006/relationships/image" Target="../media/image47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5" Type="http://schemas.openxmlformats.org/officeDocument/2006/relationships/image" Target="../media/image450.png"/><Relationship Id="rId4" Type="http://schemas.openxmlformats.org/officeDocument/2006/relationships/image" Target="../media/image44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470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59.png"/><Relationship Id="rId10" Type="http://schemas.openxmlformats.org/officeDocument/2006/relationships/image" Target="../media/image58.png"/><Relationship Id="rId9" Type="http://schemas.openxmlformats.org/officeDocument/2006/relationships/image" Target="../media/image5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png"/><Relationship Id="rId7" Type="http://schemas.openxmlformats.org/officeDocument/2006/relationships/image" Target="../media/image47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62.png"/><Relationship Id="rId10" Type="http://schemas.openxmlformats.org/officeDocument/2006/relationships/image" Target="../media/image61.png"/><Relationship Id="rId9" Type="http://schemas.openxmlformats.org/officeDocument/2006/relationships/image" Target="../media/image6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Cryptography from Information Loss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3438" y="3838343"/>
            <a:ext cx="10685123" cy="2356973"/>
          </a:xfrm>
        </p:spPr>
        <p:txBody>
          <a:bodyPr>
            <a:normAutofit/>
          </a:bodyPr>
          <a:lstStyle/>
          <a:p>
            <a:r>
              <a:rPr lang="en-US" sz="3200" dirty="0"/>
              <a:t>Marshall Ball               </a:t>
            </a:r>
            <a:r>
              <a:rPr lang="en-US" sz="3200" dirty="0" err="1"/>
              <a:t>Elette</a:t>
            </a:r>
            <a:r>
              <a:rPr lang="en-US" sz="3200" dirty="0"/>
              <a:t> Boyle         </a:t>
            </a:r>
            <a:r>
              <a:rPr lang="en-US" sz="3200" dirty="0" err="1"/>
              <a:t>Akshay</a:t>
            </a:r>
            <a:r>
              <a:rPr lang="en-US" sz="3200" dirty="0"/>
              <a:t> </a:t>
            </a:r>
            <a:r>
              <a:rPr lang="en-US" sz="3200" dirty="0" err="1"/>
              <a:t>Degwekar</a:t>
            </a:r>
            <a:endParaRPr lang="en-US" sz="3200" dirty="0"/>
          </a:p>
          <a:p>
            <a:r>
              <a:rPr lang="en-US" sz="3200" dirty="0" err="1"/>
              <a:t>Apoorvaa</a:t>
            </a:r>
            <a:r>
              <a:rPr lang="en-US" sz="3200" dirty="0"/>
              <a:t> Deshpande      </a:t>
            </a:r>
            <a:r>
              <a:rPr lang="en-US" sz="3200" dirty="0" err="1"/>
              <a:t>Alon</a:t>
            </a:r>
            <a:r>
              <a:rPr lang="en-US" sz="3200" dirty="0"/>
              <a:t> Rosen      Vinod </a:t>
            </a:r>
            <a:r>
              <a:rPr lang="en-US" sz="3200" dirty="0" err="1"/>
              <a:t>Vaikuntanathan</a:t>
            </a:r>
            <a:endParaRPr lang="en-US" sz="3200" dirty="0"/>
          </a:p>
          <a:p>
            <a:r>
              <a:rPr lang="en-US" sz="3200" dirty="0"/>
              <a:t>Prashant </a:t>
            </a:r>
            <a:r>
              <a:rPr lang="en-US" sz="3200" dirty="0" err="1"/>
              <a:t>Nalini</a:t>
            </a:r>
            <a:r>
              <a:rPr lang="en-US" sz="3200" dirty="0"/>
              <a:t> </a:t>
            </a:r>
            <a:r>
              <a:rPr lang="en-US" sz="3200" dirty="0" err="1"/>
              <a:t>Vasudevan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1508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4842" y="1176483"/>
                <a:ext cx="8842313" cy="10359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400" dirty="0"/>
                  <a:t>For 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and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,  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 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4842" y="1176483"/>
                <a:ext cx="8842313" cy="1035933"/>
              </a:xfrm>
              <a:blipFill>
                <a:blip r:embed="rId3"/>
                <a:stretch>
                  <a:fillRect l="-110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77639" y="5352560"/>
                <a:ext cx="96367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Drucker ‘12: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/>
                  <a:t>-compressing reduction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any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639" y="5352560"/>
                <a:ext cx="9636721" cy="830997"/>
              </a:xfrm>
              <a:prstGeom prst="rect">
                <a:avLst/>
              </a:prstGeom>
              <a:blipFill>
                <a:blip r:embed="rId4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0296" y="2706982"/>
                <a:ext cx="107514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Harnik-Naor ’10: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-compressing reduction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  <a:p>
                <a:pPr marL="0" lvl="1" algn="ctr"/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Collision-Resistance Hashing from OWFs </a:t>
                </a:r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(big deal)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6" y="2706982"/>
                <a:ext cx="10751406" cy="830997"/>
              </a:xfrm>
              <a:prstGeom prst="rect">
                <a:avLst/>
              </a:prstGeom>
              <a:blipFill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754492" y="5367267"/>
            <a:ext cx="1561673" cy="3815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lossy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42101" y="4214437"/>
                <a:ext cx="95077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ctr"/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Fortnow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-Santhanam ’11:</a:t>
                </a:r>
                <a:r>
                  <a:rPr lang="en-US" sz="2400" dirty="0"/>
                  <a:t> Such reduction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 PH collapses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101" y="4214437"/>
                <a:ext cx="9507796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EA91C2AA-C129-4A06-8DBB-10913F4647A6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</p:spTree>
    <p:extLst>
      <p:ext uri="{BB962C8B-B14F-4D97-AF65-F5344CB8AC3E}">
        <p14:creationId xmlns:p14="http://schemas.microsoft.com/office/powerpoint/2010/main" val="14900758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41400" y="4340191"/>
                <a:ext cx="1903614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average-case hard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00" y="4340191"/>
                <a:ext cx="1903614" cy="830997"/>
              </a:xfrm>
              <a:prstGeom prst="rect">
                <a:avLst/>
              </a:prstGeom>
              <a:blipFill>
                <a:blip r:embed="rId3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3437882" y="4401746"/>
            <a:ext cx="439544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377574" y="4354919"/>
                <a:ext cx="3366654" cy="83099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7574" y="4354919"/>
                <a:ext cx="3366654" cy="830997"/>
              </a:xfrm>
              <a:prstGeom prst="rect">
                <a:avLst/>
              </a:prstGeom>
              <a:blipFill>
                <a:blip r:embed="rId4"/>
                <a:stretch>
                  <a:fillRect l="-719" t="-4255" b="-1347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936480" y="4540612"/>
            <a:ext cx="800091" cy="46166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400" dirty="0"/>
              <a:t>OWF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8676640" y="4776000"/>
            <a:ext cx="1158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</a:t>
                </a:r>
                <a:r>
                  <a:rPr lang="en-US" sz="2400" dirty="0">
                    <a:solidFill>
                      <a:srgbClr val="C00000"/>
                    </a:solidFill>
                  </a:rPr>
                  <a:t>worst-case</a:t>
                </a:r>
                <a:r>
                  <a:rPr lang="en-US" sz="2400" dirty="0"/>
                  <a:t> hard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blipFill>
                <a:blip r:embed="rId5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3437882" y="325554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>
                    <a:solidFill>
                      <a:srgbClr val="C00000"/>
                    </a:solidFill>
                  </a:rPr>
                  <a:t>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solidFill>
                                  <a:srgbClr val="C00000"/>
                                </a:solidFill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blipFill>
                <a:blip r:embed="rId6"/>
                <a:stretch>
                  <a:fillRect t="-3529" b="-35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/>
          <p:cNvSpPr txBox="1"/>
          <p:nvPr/>
        </p:nvSpPr>
        <p:spPr>
          <a:xfrm>
            <a:off x="9936480" y="3394412"/>
            <a:ext cx="80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OWF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8676640" y="3629800"/>
            <a:ext cx="1158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A2AED163-5DAD-4DD0-B735-4690AA573E61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F7A3D6-E923-43A9-9A49-D4F791610BC1}"/>
                  </a:ext>
                </a:extLst>
              </p:cNvPr>
              <p:cNvSpPr txBox="1"/>
              <p:nvPr/>
            </p:nvSpPr>
            <p:spPr>
              <a:xfrm>
                <a:off x="1277639" y="5352560"/>
                <a:ext cx="96367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Drucker ‘12: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/>
                  <a:t>-compressing reduction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any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53F7A3D6-E923-43A9-9A49-D4F791610B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639" y="5352560"/>
                <a:ext cx="9636721" cy="830997"/>
              </a:xfrm>
              <a:prstGeom prst="rect">
                <a:avLst/>
              </a:prstGeom>
              <a:blipFill>
                <a:blip r:embed="rId7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09C12156-4D44-428A-856A-73DCFDB627FA}"/>
              </a:ext>
            </a:extLst>
          </p:cNvPr>
          <p:cNvSpPr txBox="1"/>
          <p:nvPr/>
        </p:nvSpPr>
        <p:spPr>
          <a:xfrm>
            <a:off x="4754492" y="5367267"/>
            <a:ext cx="1561673" cy="3815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lossy</a:t>
            </a:r>
          </a:p>
        </p:txBody>
      </p:sp>
    </p:spTree>
    <p:extLst>
      <p:ext uri="{BB962C8B-B14F-4D97-AF65-F5344CB8AC3E}">
        <p14:creationId xmlns:p14="http://schemas.microsoft.com/office/powerpoint/2010/main" val="100289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5" grpId="0" animBg="1"/>
      <p:bldP spid="16" grpId="0"/>
      <p:bldP spid="17" grpId="0" animBg="1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worst-case hard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blipFill>
                <a:blip r:embed="rId3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37882" y="325554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blipFill>
                <a:blip r:embed="rId4"/>
                <a:stretch>
                  <a:fillRect t="-3529" b="-35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36480" y="3394412"/>
            <a:ext cx="80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OWF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16946" y="1588496"/>
                <a:ext cx="1903614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𝑺𝒁𝑲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946" y="1588496"/>
                <a:ext cx="190361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6068753" y="2176920"/>
            <a:ext cx="0" cy="812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0" y="2411884"/>
            <a:ext cx="140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[Drucker ‘12]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068753" y="4231130"/>
            <a:ext cx="0" cy="9937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“one-sided” average-case hard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blipFill>
                <a:blip r:embed="rId6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1993207" y="4737857"/>
            <a:ext cx="40755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993207" y="4231130"/>
            <a:ext cx="0" cy="5162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22160" y="1790840"/>
            <a:ext cx="1554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487920" y="5692280"/>
            <a:ext cx="11887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6640" y="1790840"/>
            <a:ext cx="0" cy="391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676640" y="3629800"/>
            <a:ext cx="1158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99424" y="4095299"/>
                <a:ext cx="24851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Proven using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r>
                  <a:rPr lang="en-US" dirty="0"/>
                  <a:t> completeness theorems of 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Sahai-Vadhan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‘03]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424" y="4095299"/>
                <a:ext cx="2485103" cy="923330"/>
              </a:xfrm>
              <a:prstGeom prst="rect">
                <a:avLst/>
              </a:prstGeom>
              <a:blipFill>
                <a:blip r:embed="rId7"/>
                <a:stretch>
                  <a:fillRect l="-1961" t="-3974" r="-147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91536" y="4393087"/>
            <a:ext cx="140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Essentially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[Drucker ‘12]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68753" y="4231130"/>
            <a:ext cx="0" cy="100256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93207" y="4727873"/>
            <a:ext cx="407554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993207" y="4221588"/>
            <a:ext cx="0" cy="5258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alpha val="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bg1">
                        <a:alpha val="0"/>
                      </a:schemeClr>
                    </a:solidFill>
                  </a:rPr>
                  <a:t> is “one-sided” average-case hard</a:t>
                </a: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blipFill>
                <a:blip r:embed="rId8"/>
                <a:stretch>
                  <a:fillRect t="-4255" b="-13475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>
            <a:extLst>
              <a:ext uri="{FF2B5EF4-FFF2-40B4-BE49-F238E27FC236}">
                <a16:creationId xmlns:a16="http://schemas.microsoft.com/office/drawing/2014/main" id="{53295036-0999-4C12-86DA-FCEC860BE223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</p:spTree>
    <p:extLst>
      <p:ext uri="{BB962C8B-B14F-4D97-AF65-F5344CB8AC3E}">
        <p14:creationId xmlns:p14="http://schemas.microsoft.com/office/powerpoint/2010/main" val="129074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/>
      <p:bldP spid="25" grpId="1" animBg="1"/>
      <p:bldP spid="6" grpId="0"/>
      <p:bldP spid="7" grpId="0"/>
      <p:bldP spid="2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723918" y="1148409"/>
                <a:ext cx="3837107" cy="86177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Worst-case:</a:t>
                </a:r>
              </a:p>
              <a:p>
                <a:endParaRPr lang="en-US" sz="6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400" dirty="0"/>
                  <a:t>alg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∃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918" y="1148409"/>
                <a:ext cx="3837107" cy="861774"/>
              </a:xfrm>
              <a:prstGeom prst="rect">
                <a:avLst/>
              </a:prstGeom>
              <a:blipFill>
                <a:blip r:embed="rId2"/>
                <a:stretch>
                  <a:fillRect l="-1749" t="-3521" b="-14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234992" y="3093785"/>
                <a:ext cx="4581310" cy="14168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Average-case:</a:t>
                </a:r>
              </a:p>
              <a:p>
                <a:endParaRPr lang="en-US" sz="600" dirty="0"/>
              </a:p>
              <a:p>
                <a:r>
                  <a:rPr lang="en-US" sz="2400" b="0" dirty="0"/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400" dirty="0">
                    <a:solidFill>
                      <a:srgbClr val="FFC000"/>
                    </a:solidFill>
                  </a:rPr>
                  <a:t>dist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FFC000"/>
                        </a:solidFill>
                        <a:latin typeface="Cambria Math" panose="02040503050406030204" pitchFamily="18" charset="0"/>
                      </a:rPr>
                      <m:t>𝐷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∀</m:t>
                    </m:r>
                  </m:oMath>
                </a14:m>
                <a:r>
                  <a:rPr lang="en-US" sz="2400" dirty="0"/>
                  <a:t>alg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: </a:t>
                </a:r>
              </a:p>
              <a:p>
                <a:pPr algn="ctr"/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Pr</m:t>
                            </m:r>
                          </m:e>
                          <m:lim>
                            <m:r>
                              <a:rPr lang="en-US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US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←</m:t>
                            </m:r>
                            <m:r>
                              <a:rPr lang="en-US" sz="2400" b="0" i="1" smtClean="0">
                                <a:solidFill>
                                  <a:srgbClr val="FFC000"/>
                                </a:solidFill>
                                <a:latin typeface="Cambria Math" panose="02040503050406030204" pitchFamily="18" charset="0"/>
                              </a:rPr>
                              <m:t>𝐷</m:t>
                            </m:r>
                          </m:lim>
                        </m:limLow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d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992" y="3093785"/>
                <a:ext cx="4581310" cy="1416863"/>
              </a:xfrm>
              <a:prstGeom prst="rect">
                <a:avLst/>
              </a:prstGeom>
              <a:blipFill>
                <a:blip r:embed="rId3"/>
                <a:stretch>
                  <a:fillRect l="-1465" t="-25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3358255" y="5247091"/>
                <a:ext cx="5475490" cy="13425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Two-sided Average-case:</a:t>
                </a:r>
              </a:p>
              <a:p>
                <a:endParaRPr lang="en-US" sz="600" dirty="0"/>
              </a:p>
              <a:p>
                <a:r>
                  <a:rPr lang="en-US" sz="2400" b="0" dirty="0"/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400" dirty="0"/>
                  <a:t>dists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⊈</m:t>
                    </m:r>
                    <m:r>
                      <a:rPr lang="en-US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i="1" smtClean="0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∀</m:t>
                    </m:r>
                  </m:oMath>
                </a14:m>
                <a:r>
                  <a:rPr lang="en-US" sz="2400" dirty="0"/>
                  <a:t>alg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: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sz="2400" b="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8255" y="5247091"/>
                <a:ext cx="5475490" cy="1342547"/>
              </a:xfrm>
              <a:prstGeom prst="rect">
                <a:avLst/>
              </a:prstGeom>
              <a:blipFill>
                <a:blip r:embed="rId4"/>
                <a:stretch>
                  <a:fillRect l="-1225" t="-2727" b="-9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/>
              <p:cNvSpPr txBox="1"/>
              <p:nvPr/>
            </p:nvSpPr>
            <p:spPr>
              <a:xfrm>
                <a:off x="6412762" y="3170594"/>
                <a:ext cx="5475490" cy="13863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b="1" dirty="0"/>
                  <a:t>One-sided Average-case:</a:t>
                </a:r>
              </a:p>
              <a:p>
                <a:endParaRPr lang="en-US" sz="600" dirty="0"/>
              </a:p>
              <a:p>
                <a:r>
                  <a:rPr lang="en-US" sz="2400" b="0" dirty="0"/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400" dirty="0"/>
                  <a:t>dist 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⊈</m:t>
                    </m:r>
                    <m:r>
                      <a:rPr lang="en-US" sz="2400" i="1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∀</m:t>
                    </m:r>
                  </m:oMath>
                </a14:m>
                <a:r>
                  <a:rPr lang="en-US" sz="2400" dirty="0"/>
                  <a:t>alg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∃</m:t>
                    </m:r>
                  </m:oMath>
                </a14:m>
                <a:r>
                  <a:rPr lang="en-US" sz="2400" dirty="0"/>
                  <a:t>dist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⊆</m:t>
                    </m:r>
                    <m:r>
                      <a:rPr lang="en-US" sz="2400" i="1">
                        <a:solidFill>
                          <a:srgbClr val="00B050"/>
                        </a:solidFill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sz="2400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≈</m:t>
                      </m:r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i="1" smtClean="0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𝑌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solidFill>
                                        <a:srgbClr val="00B050"/>
                                      </a:solidFill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sub>
                              </m:sSub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2762" y="3170594"/>
                <a:ext cx="5475490" cy="1386342"/>
              </a:xfrm>
              <a:prstGeom prst="rect">
                <a:avLst/>
              </a:prstGeom>
              <a:blipFill>
                <a:blip r:embed="rId5"/>
                <a:stretch>
                  <a:fillRect l="-1225" t="-21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H="1" flipV="1">
            <a:off x="2525647" y="4841061"/>
            <a:ext cx="7374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7929734" y="4942291"/>
            <a:ext cx="7374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 flipV="1">
            <a:off x="7561025" y="2071739"/>
            <a:ext cx="7374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2525648" y="2075636"/>
            <a:ext cx="737419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7040344-C395-4446-AF63-46778797CAE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52401" y="-149080"/>
                <a:ext cx="10515600" cy="1325563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lnSpc>
                    <a:spcPct val="90000"/>
                  </a:lnSpc>
                  <a:spcBef>
                    <a:spcPct val="0"/>
                  </a:spcBef>
                  <a:buNone/>
                  <a:defRPr sz="4400" kern="1200">
                    <a:solidFill>
                      <a:schemeClr val="tx1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dirty="0"/>
                  <a:t>Kinds of Hardness (of a language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>
          <p:sp>
            <p:nvSpPr>
              <p:cNvPr id="11" name="Title 1">
                <a:extLst>
                  <a:ext uri="{FF2B5EF4-FFF2-40B4-BE49-F238E27FC236}">
                    <a16:creationId xmlns:a16="http://schemas.microsoft.com/office/drawing/2014/main" id="{F7040344-C395-4446-AF63-46778797CA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1" y="-149080"/>
                <a:ext cx="10515600" cy="1325563"/>
              </a:xfrm>
              <a:prstGeom prst="rect">
                <a:avLst/>
              </a:prstGeom>
              <a:blipFill>
                <a:blip r:embed="rId6"/>
                <a:stretch>
                  <a:fillRect l="-2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95583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worst-case hard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blipFill>
                <a:blip r:embed="rId3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37882" y="325554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blipFill>
                <a:blip r:embed="rId4"/>
                <a:stretch>
                  <a:fillRect t="-3529" b="-35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36480" y="3394412"/>
            <a:ext cx="80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OWF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116946" y="1588496"/>
                <a:ext cx="1903614" cy="461665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𝑺𝒁𝑲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946" y="1588496"/>
                <a:ext cx="190361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6068753" y="2176920"/>
            <a:ext cx="0" cy="812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0" y="2411884"/>
            <a:ext cx="140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[Drucker ‘12]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068753" y="4231130"/>
            <a:ext cx="0" cy="9937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“one-sided” average-case hard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blipFill>
                <a:blip r:embed="rId6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1993207" y="4737857"/>
            <a:ext cx="40755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993207" y="4231130"/>
            <a:ext cx="0" cy="5162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22160" y="1790840"/>
            <a:ext cx="1554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487920" y="5692280"/>
            <a:ext cx="11887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6640" y="1790840"/>
            <a:ext cx="0" cy="391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676640" y="3629800"/>
            <a:ext cx="1158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799424" y="4095299"/>
                <a:ext cx="2485103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Proven using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r>
                  <a:rPr lang="en-US" dirty="0"/>
                  <a:t> completeness theorems of 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</a:t>
                </a:r>
                <a:r>
                  <a:rPr lang="en-US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Sahai-Vadhan</a:t>
                </a:r>
                <a:r>
                  <a:rPr lang="en-US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‘03]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99424" y="4095299"/>
                <a:ext cx="2485103" cy="923330"/>
              </a:xfrm>
              <a:prstGeom prst="rect">
                <a:avLst/>
              </a:prstGeom>
              <a:blipFill>
                <a:blip r:embed="rId7"/>
                <a:stretch>
                  <a:fillRect l="-1961" t="-3974" r="-1471" b="-99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6191536" y="4393087"/>
            <a:ext cx="140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Essentially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[Drucker ‘12]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6068753" y="4231130"/>
            <a:ext cx="0" cy="1002565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993207" y="4727873"/>
            <a:ext cx="4075546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1993207" y="4221588"/>
            <a:ext cx="0" cy="525812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alpha val="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bg1">
                        <a:alpha val="0"/>
                      </a:schemeClr>
                    </a:solidFill>
                  </a:rPr>
                  <a:t> is “one-sided” average-case hard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blipFill>
                <a:blip r:embed="rId8"/>
                <a:stretch>
                  <a:fillRect t="-4255" b="-13475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>
            <a:extLst>
              <a:ext uri="{FF2B5EF4-FFF2-40B4-BE49-F238E27FC236}">
                <a16:creationId xmlns:a16="http://schemas.microsoft.com/office/drawing/2014/main" id="{53295036-0999-4C12-86DA-FCEC860BE223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</p:spTree>
    <p:extLst>
      <p:ext uri="{BB962C8B-B14F-4D97-AF65-F5344CB8AC3E}">
        <p14:creationId xmlns:p14="http://schemas.microsoft.com/office/powerpoint/2010/main" val="1888483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00807" y="2721297"/>
                <a:ext cx="50616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07" y="2721297"/>
                <a:ext cx="5061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26440" y="1748465"/>
            <a:ext cx="654897" cy="24688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46802" y="2713910"/>
                <a:ext cx="430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802" y="2713910"/>
                <a:ext cx="430374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512803" y="2451477"/>
                <a:ext cx="3889976" cy="58689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Loss: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𝐼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;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100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03" y="2451477"/>
                <a:ext cx="3889976" cy="586892"/>
              </a:xfrm>
              <a:prstGeom prst="rect">
                <a:avLst/>
              </a:prstGeom>
              <a:blipFill>
                <a:blip r:embed="rId5"/>
                <a:stretch>
                  <a:fillRect l="-2038" b="-104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/>
              <p:cNvSpPr txBox="1"/>
              <p:nvPr/>
            </p:nvSpPr>
            <p:spPr>
              <a:xfrm>
                <a:off x="6516663" y="1580380"/>
                <a:ext cx="463505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Reduction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b="1" dirty="0"/>
                  <a:t>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∃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: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⇔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6663" y="1580380"/>
                <a:ext cx="4635051" cy="461665"/>
              </a:xfrm>
              <a:prstGeom prst="rect">
                <a:avLst/>
              </a:prstGeom>
              <a:blipFill>
                <a:blip r:embed="rId6"/>
                <a:stretch>
                  <a:fillRect l="-1711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0" name="TextBox 19"/>
              <p:cNvSpPr txBox="1"/>
              <p:nvPr/>
            </p:nvSpPr>
            <p:spPr>
              <a:xfrm>
                <a:off x="6512803" y="3447801"/>
                <a:ext cx="4575088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b="1" dirty="0"/>
                  <a:t>Idea: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cannot contain much information about </a:t>
                </a:r>
                <a:r>
                  <a:rPr lang="en-US" sz="2400" i="1" dirty="0"/>
                  <a:t>all</a:t>
                </a:r>
                <a:r>
                  <a:rPr lang="en-US" sz="2400" dirty="0"/>
                  <a:t> of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400" dirty="0"/>
                  <a:t>’s</a:t>
                </a:r>
              </a:p>
            </p:txBody>
          </p:sp>
        </mc:Choice>
        <mc:Fallback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2803" y="3447801"/>
                <a:ext cx="4575088" cy="830997"/>
              </a:xfrm>
              <a:prstGeom prst="rect">
                <a:avLst/>
              </a:prstGeom>
              <a:blipFill>
                <a:blip r:embed="rId7"/>
                <a:stretch>
                  <a:fillRect l="-1731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040285" y="4969364"/>
                <a:ext cx="10111429" cy="1241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Disguising Distribution Lemma 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[Drucker ‘12]</a:t>
                </a:r>
                <a:r>
                  <a:rPr lang="en-US" sz="2400" dirty="0"/>
                  <a:t>: </a:t>
                </a:r>
              </a:p>
              <a:p>
                <a:r>
                  <a:rPr lang="en-US" sz="2400" dirty="0"/>
                  <a:t>	There is a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/>
                  <a:t> supported within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dirty="0"/>
                  <a:t> such that for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dirty="0"/>
                  <a:t>, the distribution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above is almost the same.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85" y="4969364"/>
                <a:ext cx="10111429" cy="1241430"/>
              </a:xfrm>
              <a:prstGeom prst="rect">
                <a:avLst/>
              </a:prstGeom>
              <a:blipFill>
                <a:blip r:embed="rId8"/>
                <a:stretch>
                  <a:fillRect l="-965" t="-3922" r="-302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4455189" y="2982907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87343" y="1787793"/>
                <a:ext cx="549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43" y="1787793"/>
                <a:ext cx="549574" cy="461665"/>
              </a:xfrm>
              <a:prstGeom prst="rect">
                <a:avLst/>
              </a:prstGeom>
              <a:blipFill>
                <a:blip r:embed="rId9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88808" y="2247011"/>
                <a:ext cx="5566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808" y="2247011"/>
                <a:ext cx="556691" cy="461665"/>
              </a:xfrm>
              <a:prstGeom prst="rect">
                <a:avLst/>
              </a:prstGeom>
              <a:blipFill>
                <a:blip r:embed="rId10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87343" y="3789620"/>
                <a:ext cx="636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43" y="3789620"/>
                <a:ext cx="636649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3048050" y="2042045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48049" y="2503498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048049" y="4030042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96642" y="2953009"/>
                <a:ext cx="5130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42" y="2953009"/>
                <a:ext cx="513089" cy="461665"/>
              </a:xfrm>
              <a:prstGeom prst="rect">
                <a:avLst/>
              </a:prstGeom>
              <a:blipFill>
                <a:blip r:embed="rId1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3055883" y="3209496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92724" y="1795865"/>
                <a:ext cx="475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24" y="1795865"/>
                <a:ext cx="475836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94189" y="2255083"/>
                <a:ext cx="475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189" y="2255083"/>
                <a:ext cx="475836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92724" y="3797692"/>
                <a:ext cx="4758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24" y="3797692"/>
                <a:ext cx="475835" cy="46166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2019869" y="2048349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019868" y="2509802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019868" y="4036346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02023" y="2961081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023" y="2961081"/>
                <a:ext cx="426399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2027702" y="3215800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500189" y="5337594"/>
            <a:ext cx="477073" cy="50343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45223" y="5800360"/>
            <a:ext cx="5972650" cy="50343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4271D65A-0C8F-4C28-B5DA-C6BA66C4D1D5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One-Sided Hardness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EF5494A-7276-4958-83B4-9F64661CC41E}"/>
              </a:ext>
            </a:extLst>
          </p:cNvPr>
          <p:cNvCxnSpPr/>
          <p:nvPr/>
        </p:nvCxnSpPr>
        <p:spPr>
          <a:xfrm>
            <a:off x="1130710" y="6210794"/>
            <a:ext cx="283169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3CBFCF-D93D-4510-969D-DF4DCB851A9E}"/>
                  </a:ext>
                </a:extLst>
              </p:cNvPr>
              <p:cNvSpPr txBox="1"/>
              <p:nvPr/>
            </p:nvSpPr>
            <p:spPr>
              <a:xfrm>
                <a:off x="2239095" y="6225312"/>
                <a:ext cx="591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A23CBFCF-D93D-4510-969D-DF4DCB851A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095" y="6225312"/>
                <a:ext cx="591379" cy="461665"/>
              </a:xfrm>
              <a:prstGeom prst="rect">
                <a:avLst/>
              </a:prstGeom>
              <a:blipFill>
                <a:blip r:embed="rId1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277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34" grpId="0"/>
      <p:bldP spid="36" grpId="0"/>
      <p:bldP spid="37" grpId="0"/>
      <p:bldP spid="38" grpId="0"/>
      <p:bldP spid="42" grpId="0"/>
      <p:bldP spid="45" grpId="0" animBg="1"/>
      <p:bldP spid="46" grpId="0" animBg="1"/>
      <p:bldP spid="4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00807" y="2721297"/>
                <a:ext cx="50616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07" y="2721297"/>
                <a:ext cx="5061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26440" y="1748465"/>
            <a:ext cx="654897" cy="24688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46802" y="2713910"/>
                <a:ext cx="430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802" y="2713910"/>
                <a:ext cx="430374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040285" y="4969364"/>
                <a:ext cx="10111429" cy="1241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Disguising Distribution Lemma 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[Drucker ‘12]</a:t>
                </a:r>
                <a:r>
                  <a:rPr lang="en-US" sz="2400" dirty="0"/>
                  <a:t>: </a:t>
                </a:r>
              </a:p>
              <a:p>
                <a:r>
                  <a:rPr lang="en-US" sz="2400" dirty="0"/>
                  <a:t>	There is a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/>
                  <a:t> supported within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dirty="0"/>
                  <a:t> such that for any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dirty="0"/>
                  <a:t>, the distribution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above is almost the same.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85" y="4969364"/>
                <a:ext cx="10111429" cy="1241430"/>
              </a:xfrm>
              <a:prstGeom prst="rect">
                <a:avLst/>
              </a:prstGeom>
              <a:blipFill>
                <a:blip r:embed="rId5"/>
                <a:stretch>
                  <a:fillRect l="-965" t="-3922" r="-302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4455189" y="2982907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87343" y="1787793"/>
                <a:ext cx="549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43" y="1787793"/>
                <a:ext cx="549574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88808" y="2247011"/>
                <a:ext cx="5566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808" y="2247011"/>
                <a:ext cx="556691" cy="461665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87343" y="3789620"/>
                <a:ext cx="636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43" y="3789620"/>
                <a:ext cx="63664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3048050" y="2042045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48049" y="2503498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048049" y="4030042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96642" y="2953009"/>
                <a:ext cx="5130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42" y="2953009"/>
                <a:ext cx="513089" cy="461665"/>
              </a:xfrm>
              <a:prstGeom prst="rect">
                <a:avLst/>
              </a:prstGeom>
              <a:blipFill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3055883" y="3209496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92724" y="1795865"/>
                <a:ext cx="475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24" y="1795865"/>
                <a:ext cx="47583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94189" y="2255083"/>
                <a:ext cx="475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189" y="2255083"/>
                <a:ext cx="47583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92724" y="3797692"/>
                <a:ext cx="4758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24" y="3797692"/>
                <a:ext cx="47583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2019869" y="2048349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019868" y="2509802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019868" y="4036346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02023" y="2961081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023" y="2961081"/>
                <a:ext cx="42639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2027702" y="3215800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30710" y="6210794"/>
            <a:ext cx="283169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39095" y="6225312"/>
                <a:ext cx="591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095" y="6225312"/>
                <a:ext cx="591379" cy="461665"/>
              </a:xfrm>
              <a:prstGeom prst="rect">
                <a:avLst/>
              </a:prstGeom>
              <a:blipFill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667001" y="1515172"/>
                <a:ext cx="3853619" cy="9644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is contained in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endParaRPr lang="en-US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6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is contained in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01" y="1515172"/>
                <a:ext cx="3853619" cy="964431"/>
              </a:xfrm>
              <a:prstGeom prst="rect">
                <a:avLst/>
              </a:prstGeom>
              <a:blipFill>
                <a:blip r:embed="rId15"/>
                <a:stretch>
                  <a:fillRect l="-2215" t="-633" b="-139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322137" y="2721918"/>
                <a:ext cx="5584723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worst-case hard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endParaRPr lang="en-US" sz="2400" b="0" i="0" dirty="0">
                  <a:latin typeface="Cambria Math" panose="02040503050406030204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US" sz="2400" dirty="0"/>
                  <a:t> efficient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400" dirty="0"/>
                  <a:t> distribution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that 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cannot distinguish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2137" y="2721918"/>
                <a:ext cx="5584723" cy="1200329"/>
              </a:xfrm>
              <a:prstGeom prst="rect">
                <a:avLst/>
              </a:prstGeom>
              <a:blipFill>
                <a:blip r:embed="rId16"/>
                <a:stretch>
                  <a:fillRect t="-4082" b="-112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667001" y="4018678"/>
                <a:ext cx="51674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>
                    <a:solidFill>
                      <a:srgbClr val="C00000"/>
                    </a:solidFill>
                  </a:rPr>
                  <a:t>One-sided: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rgbClr val="C00000"/>
                    </a:solidFill>
                  </a:rPr>
                  <a:t> is fixed, other </a:t>
                </a:r>
                <a:r>
                  <a:rPr lang="en-US" sz="2400" dirty="0" err="1">
                    <a:solidFill>
                      <a:srgbClr val="C00000"/>
                    </a:solidFill>
                  </a:rPr>
                  <a:t>dist</a:t>
                </a:r>
                <a:r>
                  <a:rPr lang="en-US" sz="2400" dirty="0">
                    <a:solidFill>
                      <a:srgbClr val="C00000"/>
                    </a:solidFill>
                  </a:rPr>
                  <a:t> is not</a:t>
                </a:r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01" y="4018678"/>
                <a:ext cx="5167440" cy="461665"/>
              </a:xfrm>
              <a:prstGeom prst="rect">
                <a:avLst/>
              </a:prstGeom>
              <a:blipFill>
                <a:blip r:embed="rId17"/>
                <a:stretch>
                  <a:fillRect l="-188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>
            <a:extLst>
              <a:ext uri="{FF2B5EF4-FFF2-40B4-BE49-F238E27FC236}">
                <a16:creationId xmlns:a16="http://schemas.microsoft.com/office/drawing/2014/main" id="{53F66805-0AE8-405F-B118-94239EFCBBBE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One-Sided Hardness</a:t>
            </a:r>
          </a:p>
        </p:txBody>
      </p:sp>
    </p:spTree>
    <p:extLst>
      <p:ext uri="{BB962C8B-B14F-4D97-AF65-F5344CB8AC3E}">
        <p14:creationId xmlns:p14="http://schemas.microsoft.com/office/powerpoint/2010/main" val="1145041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700807" y="2721297"/>
                <a:ext cx="50616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dirty="0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00807" y="2721297"/>
                <a:ext cx="506164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626440" y="1748465"/>
            <a:ext cx="654897" cy="2468884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946802" y="2713910"/>
                <a:ext cx="4303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6802" y="2713910"/>
                <a:ext cx="430374" cy="461665"/>
              </a:xfrm>
              <a:prstGeom prst="rect">
                <a:avLst/>
              </a:prstGeom>
              <a:blipFill>
                <a:blip r:embed="rId4"/>
                <a:stretch>
                  <a:fillRect b="-10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/>
              <p:cNvSpPr txBox="1"/>
              <p:nvPr/>
            </p:nvSpPr>
            <p:spPr>
              <a:xfrm>
                <a:off x="1040285" y="4969364"/>
                <a:ext cx="10111429" cy="12414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dirty="0"/>
                  <a:t>Disguising Distribution Lemma 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[Drucker ‘12]</a:t>
                </a:r>
                <a:r>
                  <a:rPr lang="en-US" sz="2400" dirty="0"/>
                  <a:t>: </a:t>
                </a:r>
              </a:p>
              <a:p>
                <a:r>
                  <a:rPr lang="en-US" sz="2400" dirty="0"/>
                  <a:t>	There is a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𝐷</m:t>
                    </m:r>
                  </m:oMath>
                </a14:m>
                <a:r>
                  <a:rPr lang="en-US" sz="2400" dirty="0"/>
                  <a:t> supported within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dirty="0"/>
                  <a:t> such that for any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dirty="0"/>
                  <a:t>, the distribution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above is almost the same.</a:t>
                </a:r>
              </a:p>
            </p:txBody>
          </p:sp>
        </mc:Choice>
        <mc:Fallback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285" y="4969364"/>
                <a:ext cx="10111429" cy="1241430"/>
              </a:xfrm>
              <a:prstGeom prst="rect">
                <a:avLst/>
              </a:prstGeom>
              <a:blipFill>
                <a:blip r:embed="rId5"/>
                <a:stretch>
                  <a:fillRect l="-965" t="-3922" r="-302" b="-102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Arrow Connector 16"/>
          <p:cNvCxnSpPr/>
          <p:nvPr/>
        </p:nvCxnSpPr>
        <p:spPr>
          <a:xfrm>
            <a:off x="4455189" y="2982907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2487343" y="1787793"/>
                <a:ext cx="54957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43" y="1787793"/>
                <a:ext cx="549574" cy="461665"/>
              </a:xfrm>
              <a:prstGeom prst="rect">
                <a:avLst/>
              </a:prstGeom>
              <a:blipFill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488808" y="2247011"/>
                <a:ext cx="5566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8808" y="2247011"/>
                <a:ext cx="556691" cy="461665"/>
              </a:xfrm>
              <a:prstGeom prst="rect">
                <a:avLst/>
              </a:prstGeom>
              <a:blipFill>
                <a:blip r:embed="rId7"/>
                <a:stretch>
                  <a:fillRect b="-1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2487343" y="3789620"/>
                <a:ext cx="63664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7343" y="3789620"/>
                <a:ext cx="63664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3048050" y="2042045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3048049" y="2503498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048049" y="4030042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2496642" y="2953009"/>
                <a:ext cx="51308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6642" y="2953009"/>
                <a:ext cx="513089" cy="461665"/>
              </a:xfrm>
              <a:prstGeom prst="rect">
                <a:avLst/>
              </a:prstGeom>
              <a:blipFill>
                <a:blip r:embed="rId9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Arrow Connector 34"/>
          <p:cNvCxnSpPr/>
          <p:nvPr/>
        </p:nvCxnSpPr>
        <p:spPr>
          <a:xfrm>
            <a:off x="3055883" y="3209496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1592724" y="1795865"/>
                <a:ext cx="475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24" y="1795865"/>
                <a:ext cx="475836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1594189" y="2255083"/>
                <a:ext cx="47583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4189" y="2255083"/>
                <a:ext cx="475836" cy="46166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1592724" y="3797692"/>
                <a:ext cx="47583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𝐷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2724" y="3797692"/>
                <a:ext cx="475835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" name="Straight Arrow Connector 38"/>
          <p:cNvCxnSpPr/>
          <p:nvPr/>
        </p:nvCxnSpPr>
        <p:spPr>
          <a:xfrm>
            <a:off x="2019869" y="2048349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2019868" y="2509802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019868" y="4036346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602023" y="2961081"/>
                <a:ext cx="42639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2023" y="2961081"/>
                <a:ext cx="426399" cy="46166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3" name="Straight Arrow Connector 42"/>
          <p:cNvCxnSpPr/>
          <p:nvPr/>
        </p:nvCxnSpPr>
        <p:spPr>
          <a:xfrm>
            <a:off x="2027702" y="3215800"/>
            <a:ext cx="422787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130710" y="6210794"/>
            <a:ext cx="283169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239095" y="6225312"/>
                <a:ext cx="59137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9095" y="6225312"/>
                <a:ext cx="591379" cy="461665"/>
              </a:xfrm>
              <a:prstGeom prst="rect">
                <a:avLst/>
              </a:prstGeom>
              <a:blipFill>
                <a:blip r:embed="rId14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/>
              <p:cNvSpPr txBox="1"/>
              <p:nvPr/>
            </p:nvSpPr>
            <p:spPr>
              <a:xfrm>
                <a:off x="6667001" y="2484418"/>
                <a:ext cx="3842161" cy="15788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200" b="1" dirty="0"/>
                  <a:t>Reduction to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IN" sz="2200" b="1" i="1" smtClean="0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IN" sz="2200" b="1" i="1" smtClean="0">
                            <a:latin typeface="Cambria Math" panose="02040503050406030204" pitchFamily="18" charset="0"/>
                          </a:rPr>
                          <m:t>𝑺𝑫</m:t>
                        </m:r>
                      </m:e>
                    </m:bar>
                  </m:oMath>
                </a14:m>
                <a:r>
                  <a:rPr lang="en-US" sz="2200" b="1" dirty="0"/>
                  <a:t>:</a:t>
                </a:r>
              </a:p>
              <a:p>
                <a:r>
                  <a:rPr lang="en-US" sz="2400" dirty="0"/>
                  <a:t>On input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, output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samples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computes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01" y="2484418"/>
                <a:ext cx="3842161" cy="1578830"/>
              </a:xfrm>
              <a:prstGeom prst="rect">
                <a:avLst/>
              </a:prstGeom>
              <a:blipFill>
                <a:blip r:embed="rId15"/>
                <a:stretch>
                  <a:fillRect l="-2540" b="-77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itle 1">
            <a:extLst>
              <a:ext uri="{FF2B5EF4-FFF2-40B4-BE49-F238E27FC236}">
                <a16:creationId xmlns:a16="http://schemas.microsoft.com/office/drawing/2014/main" id="{53F66805-0AE8-405F-B118-94239EFCBBBE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SZK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4292F84-EDBF-446D-A588-F8E5BC27571A}"/>
                  </a:ext>
                </a:extLst>
              </p:cNvPr>
              <p:cNvSpPr txBox="1"/>
              <p:nvPr/>
            </p:nvSpPr>
            <p:spPr>
              <a:xfrm>
                <a:off x="6667001" y="1275912"/>
                <a:ext cx="4455146" cy="9644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b="0" dirty="0"/>
                  <a:t>If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∈</m:t>
                    </m:r>
                    <m:bar>
                      <m:barPr>
                        <m:pos m:val="top"/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bar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</m:bar>
                  </m:oMath>
                </a14:m>
                <a:r>
                  <a:rPr lang="en-US" sz="2400" b="0" dirty="0"/>
                  <a:t>, dist.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is close to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600" b="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, dist. of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is far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4292F84-EDBF-446D-A588-F8E5BC275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7001" y="1275912"/>
                <a:ext cx="4455146" cy="964431"/>
              </a:xfrm>
              <a:prstGeom prst="rect">
                <a:avLst/>
              </a:prstGeom>
              <a:blipFill>
                <a:blip r:embed="rId16"/>
                <a:stretch>
                  <a:fillRect l="-1918" t="-629" b="-132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7CA84E2-2C9D-4E51-BCC7-CA64649FA588}"/>
                  </a:ext>
                </a:extLst>
              </p:cNvPr>
              <p:cNvSpPr txBox="1"/>
              <p:nvPr/>
            </p:nvSpPr>
            <p:spPr>
              <a:xfrm>
                <a:off x="7716785" y="4141992"/>
                <a:ext cx="174259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I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I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IN" sz="2400" b="0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IN" sz="2400" b="1" i="1" smtClean="0">
                          <a:solidFill>
                            <a:srgbClr val="C00000"/>
                          </a:solidFill>
                          <a:latin typeface="Cambria Math" panose="02040503050406030204" pitchFamily="18" charset="0"/>
                        </a:rPr>
                        <m:t>𝑺𝒁𝑲</m:t>
                      </m:r>
                    </m:oMath>
                  </m:oMathPara>
                </a14:m>
                <a:endParaRPr lang="en-US" sz="2400" b="1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C7CA84E2-2C9D-4E51-BCC7-CA64649FA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6785" y="4141992"/>
                <a:ext cx="1742592" cy="46166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0761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worst-case hard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1400" y="3193991"/>
                <a:ext cx="1903614" cy="830997"/>
              </a:xfrm>
              <a:prstGeom prst="rect">
                <a:avLst/>
              </a:prstGeom>
              <a:blipFill>
                <a:blip r:embed="rId3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37882" y="3255546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5426" y="3102299"/>
                <a:ext cx="3366654" cy="1014380"/>
              </a:xfrm>
              <a:prstGeom prst="rect">
                <a:avLst/>
              </a:prstGeom>
              <a:blipFill>
                <a:blip r:embed="rId4"/>
                <a:stretch>
                  <a:fillRect t="-3529" b="-35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9936480" y="3394412"/>
            <a:ext cx="80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OWF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/>
              <p:cNvSpPr txBox="1"/>
              <p:nvPr/>
            </p:nvSpPr>
            <p:spPr>
              <a:xfrm>
                <a:off x="5116946" y="1588496"/>
                <a:ext cx="1903614" cy="461665"/>
              </a:xfrm>
              <a:prstGeom prst="rect">
                <a:avLst/>
              </a:prstGeom>
              <a:noFill/>
              <a:ln w="25400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1" i="1" smtClean="0">
                          <a:latin typeface="Cambria Math" panose="02040503050406030204" pitchFamily="18" charset="0"/>
                        </a:rPr>
                        <m:t>𝑺𝒁𝑲</m:t>
                      </m:r>
                    </m:oMath>
                  </m:oMathPara>
                </a14:m>
                <a:endParaRPr lang="en-US" sz="2400" b="1" dirty="0"/>
              </a:p>
            </p:txBody>
          </p:sp>
        </mc:Choice>
        <mc:Fallback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6946" y="1588496"/>
                <a:ext cx="1903614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/>
          <p:cNvCxnSpPr/>
          <p:nvPr/>
        </p:nvCxnSpPr>
        <p:spPr>
          <a:xfrm flipV="1">
            <a:off x="6068753" y="2176920"/>
            <a:ext cx="0" cy="8128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096000" y="2411884"/>
            <a:ext cx="1405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[Drucker ‘12]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6068753" y="4231130"/>
            <a:ext cx="0" cy="9937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is “one-sided” average-case hard</a:t>
                </a: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blipFill>
                <a:blip r:embed="rId6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/>
          <p:cNvCxnSpPr/>
          <p:nvPr/>
        </p:nvCxnSpPr>
        <p:spPr>
          <a:xfrm>
            <a:off x="1993207" y="4737857"/>
            <a:ext cx="407554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1993207" y="4231130"/>
            <a:ext cx="0" cy="51627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>
            <a:off x="7122160" y="1790840"/>
            <a:ext cx="155448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7487920" y="5692280"/>
            <a:ext cx="118872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8676640" y="1790840"/>
            <a:ext cx="0" cy="39116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Arrow Connector 71"/>
          <p:cNvCxnSpPr/>
          <p:nvPr/>
        </p:nvCxnSpPr>
        <p:spPr>
          <a:xfrm>
            <a:off x="8676640" y="3629800"/>
            <a:ext cx="115824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91536" y="4393087"/>
            <a:ext cx="14051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Essentially</a:t>
            </a:r>
          </a:p>
          <a:p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[Drucker ‘12]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noFill/>
              <a:ln w="28575">
                <a:solidFill>
                  <a:srgbClr val="C00000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bg1">
                            <a:alpha val="0"/>
                          </a:schemeClr>
                        </a:solidFill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>
                    <a:solidFill>
                      <a:schemeClr val="bg1">
                        <a:alpha val="0"/>
                      </a:schemeClr>
                    </a:solidFill>
                  </a:rPr>
                  <a:t> is “one-sided” average-case hard</a:t>
                </a: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1186" y="5339371"/>
                <a:ext cx="2635134" cy="830997"/>
              </a:xfrm>
              <a:prstGeom prst="rect">
                <a:avLst/>
              </a:prstGeom>
              <a:blipFill>
                <a:blip r:embed="rId7"/>
                <a:stretch>
                  <a:fillRect t="-4255" b="-13475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itle 1">
            <a:extLst>
              <a:ext uri="{FF2B5EF4-FFF2-40B4-BE49-F238E27FC236}">
                <a16:creationId xmlns:a16="http://schemas.microsoft.com/office/drawing/2014/main" id="{53295036-0999-4C12-86DA-FCEC860BE223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DFC9963D-0503-46A6-AC26-F6D6C5C11416}"/>
              </a:ext>
            </a:extLst>
          </p:cNvPr>
          <p:cNvCxnSpPr/>
          <p:nvPr/>
        </p:nvCxnSpPr>
        <p:spPr>
          <a:xfrm>
            <a:off x="7122160" y="1792555"/>
            <a:ext cx="155448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F997CD08-AA41-4FE9-967F-F95ECEA65F15}"/>
              </a:ext>
            </a:extLst>
          </p:cNvPr>
          <p:cNvCxnSpPr/>
          <p:nvPr/>
        </p:nvCxnSpPr>
        <p:spPr>
          <a:xfrm>
            <a:off x="7487920" y="5693995"/>
            <a:ext cx="118872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4C6A41AA-8752-4B12-B555-56562635F175}"/>
              </a:ext>
            </a:extLst>
          </p:cNvPr>
          <p:cNvCxnSpPr/>
          <p:nvPr/>
        </p:nvCxnSpPr>
        <p:spPr>
          <a:xfrm>
            <a:off x="8676640" y="1792555"/>
            <a:ext cx="0" cy="39116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38CBE924-FB3A-45EC-A6F3-E23743E04F9E}"/>
              </a:ext>
            </a:extLst>
          </p:cNvPr>
          <p:cNvCxnSpPr/>
          <p:nvPr/>
        </p:nvCxnSpPr>
        <p:spPr>
          <a:xfrm>
            <a:off x="8676640" y="3631515"/>
            <a:ext cx="1158240" cy="0"/>
          </a:xfrm>
          <a:prstGeom prst="straightConnector1">
            <a:avLst/>
          </a:prstGeom>
          <a:ln w="254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AABD78F-693B-4A8B-8A8D-A12C80A962EE}"/>
              </a:ext>
            </a:extLst>
          </p:cNvPr>
          <p:cNvSpPr/>
          <p:nvPr/>
        </p:nvSpPr>
        <p:spPr>
          <a:xfrm>
            <a:off x="593766" y="2120070"/>
            <a:ext cx="7695204" cy="3149392"/>
          </a:xfrm>
          <a:prstGeom prst="rect">
            <a:avLst/>
          </a:prstGeom>
          <a:solidFill>
            <a:schemeClr val="bg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F67565-00D2-4498-8296-16AEF1C196DE}"/>
              </a:ext>
            </a:extLst>
          </p:cNvPr>
          <p:cNvSpPr/>
          <p:nvPr/>
        </p:nvSpPr>
        <p:spPr>
          <a:xfrm>
            <a:off x="1888177" y="3255546"/>
            <a:ext cx="6020789" cy="745539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ECAFCE0-56AC-4AAA-AE1E-4DF5EFC74C72}"/>
                  </a:ext>
                </a:extLst>
              </p:cNvPr>
              <p:cNvSpPr txBox="1"/>
              <p:nvPr/>
            </p:nvSpPr>
            <p:spPr>
              <a:xfrm>
                <a:off x="2133601" y="3394412"/>
                <a:ext cx="55683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𝑆𝐷</m:t>
                    </m:r>
                  </m:oMath>
                </a14:m>
                <a:r>
                  <a:rPr lang="en-US" sz="2400" dirty="0"/>
                  <a:t> is one-sided avg-case hard, then OWF</a:t>
                </a:r>
              </a:p>
            </p:txBody>
          </p:sp>
        </mc:Choice>
        <mc:Fallback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6ECAFCE0-56AC-4AAA-AE1E-4DF5EFC74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1" y="3394412"/>
                <a:ext cx="5568319" cy="461665"/>
              </a:xfrm>
              <a:prstGeom prst="rect">
                <a:avLst/>
              </a:prstGeom>
              <a:blipFill>
                <a:blip r:embed="rId8"/>
                <a:stretch>
                  <a:fillRect l="-1643" t="-10526" r="-657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44850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3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le 1">
            <a:extLst>
              <a:ext uri="{FF2B5EF4-FFF2-40B4-BE49-F238E27FC236}">
                <a16:creationId xmlns:a16="http://schemas.microsoft.com/office/drawing/2014/main" id="{53F66805-0AE8-405F-B118-94239EFCBBBE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SZK and One-Way Functions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BDED01-C805-4F63-AA60-CB7BECB6B3AA}"/>
                  </a:ext>
                </a:extLst>
              </p:cNvPr>
              <p:cNvSpPr txBox="1"/>
              <p:nvPr/>
            </p:nvSpPr>
            <p:spPr>
              <a:xfrm>
                <a:off x="708562" y="1057491"/>
                <a:ext cx="5586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𝑁𝑂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𝑇𝑉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≥2/3 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18BDED01-C805-4F63-AA60-CB7BECB6B3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62" y="1057491"/>
                <a:ext cx="5586850" cy="461665"/>
              </a:xfrm>
              <a:prstGeom prst="rect">
                <a:avLst/>
              </a:prstGeom>
              <a:blipFill>
                <a:blip r:embed="rId3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CFBC64-FCDA-4CB8-94E6-D3B5600B11C0}"/>
                  </a:ext>
                </a:extLst>
              </p:cNvPr>
              <p:cNvSpPr txBox="1"/>
              <p:nvPr/>
            </p:nvSpPr>
            <p:spPr>
              <a:xfrm>
                <a:off x="623405" y="1668280"/>
                <a:ext cx="5667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𝑌𝐸𝑆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𝑇𝑉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≤1/3 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DCCFBC64-FCDA-4CB8-94E6-D3B5600B11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405" y="1668280"/>
                <a:ext cx="5667514" cy="461665"/>
              </a:xfrm>
              <a:prstGeom prst="rect">
                <a:avLst/>
              </a:prstGeom>
              <a:blipFill>
                <a:blip r:embed="rId4"/>
                <a:stretch>
                  <a:fillRect b="-18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6D6D66-A275-40EB-A059-CBCA61DA3B17}"/>
                  </a:ext>
                </a:extLst>
              </p:cNvPr>
              <p:cNvSpPr txBox="1"/>
              <p:nvPr/>
            </p:nvSpPr>
            <p:spPr>
              <a:xfrm>
                <a:off x="2088139" y="2610436"/>
                <a:ext cx="800648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 use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/>
                  <a:t> to sample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, output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B6D6D66-A275-40EB-A059-CBCA61DA3B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8139" y="2610436"/>
                <a:ext cx="8006487" cy="461665"/>
              </a:xfrm>
              <a:prstGeom prst="rect">
                <a:avLst/>
              </a:prstGeom>
              <a:blipFill>
                <a:blip r:embed="rId5"/>
                <a:stretch>
                  <a:fillRect l="-685" t="-10526" r="-609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4681D1-8B18-4F86-8020-B9605CCB5BD6}"/>
                  </a:ext>
                </a:extLst>
              </p:cNvPr>
              <p:cNvSpPr txBox="1"/>
              <p:nvPr/>
            </p:nvSpPr>
            <p:spPr>
              <a:xfrm>
                <a:off x="6852979" y="1210614"/>
                <a:ext cx="4630459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dirty="0"/>
                  <a:t>Given: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𝑆𝐷</m:t>
                    </m:r>
                  </m:oMath>
                </a14:m>
                <a:r>
                  <a:rPr lang="en-US" sz="2400" dirty="0"/>
                  <a:t> is one-sided hard with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𝑁𝑂</m:t>
                        </m:r>
                      </m:sub>
                    </m:sSub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44681D1-8B18-4F86-8020-B9605CCB5B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2979" y="1210614"/>
                <a:ext cx="4630459" cy="830997"/>
              </a:xfrm>
              <a:prstGeom prst="rect">
                <a:avLst/>
              </a:prstGeom>
              <a:blipFill>
                <a:blip r:embed="rId6"/>
                <a:stretch>
                  <a:fillRect l="-1974"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AE09E2-F663-47CF-9838-C73500658941}"/>
                  </a:ext>
                </a:extLst>
              </p:cNvPr>
              <p:cNvSpPr txBox="1"/>
              <p:nvPr/>
            </p:nvSpPr>
            <p:spPr>
              <a:xfrm>
                <a:off x="2429674" y="3334000"/>
                <a:ext cx="732341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/>
                  <a:t>Claim: Adversary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cannot sample random inverses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14AE09E2-F663-47CF-9838-C7350065894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9674" y="3334000"/>
                <a:ext cx="7323415" cy="461665"/>
              </a:xfrm>
              <a:prstGeom prst="rect">
                <a:avLst/>
              </a:prstGeom>
              <a:blipFill>
                <a:blip r:embed="rId7"/>
                <a:stretch>
                  <a:fillRect l="-833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AD05C8-A3CB-4CC4-A2BF-5D9781440F3F}"/>
                  </a:ext>
                </a:extLst>
              </p:cNvPr>
              <p:cNvSpPr txBox="1"/>
              <p:nvPr/>
            </p:nvSpPr>
            <p:spPr>
              <a:xfrm>
                <a:off x="708562" y="4052345"/>
                <a:ext cx="10094258" cy="26328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For any distribution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/>
                  <a:t>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𝐷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𝑌𝐸𝑆</m:t>
                        </m:r>
                      </m:sub>
                    </m:sSub>
                  </m:oMath>
                </a14:m>
                <a:r>
                  <a:rPr lang="en-US" sz="2400" dirty="0"/>
                  <a:t>, consider </a:t>
                </a:r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:</m:t>
                    </m:r>
                  </m:oMath>
                </a14:m>
                <a:r>
                  <a:rPr lang="en-US" sz="2400" dirty="0"/>
                  <a:t> sample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/>
                  <a:t>, output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sub>
                        </m:sSub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d>
                      </m:e>
                    </m:d>
                  </m:oMath>
                </a14:m>
                <a:endParaRPr lang="en-IN" sz="2400" b="0" dirty="0"/>
              </a:p>
              <a:p>
                <a:pPr algn="ctr"/>
                <a:endParaRPr lang="en-US" sz="6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Δ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𝑇𝑉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larger,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is more biased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Successful “random inverse sampler”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outputs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/>
                  <a:t> with higher probability when given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than if given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𝑌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So can distinguish between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 and any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𝑌</m:t>
                    </m:r>
                  </m:oMath>
                </a14:m>
                <a:r>
                  <a:rPr lang="en-US" sz="2400" dirty="0"/>
                  <a:t>, contradiction</a:t>
                </a:r>
              </a:p>
            </p:txBody>
          </p:sp>
        </mc:Choice>
        <mc:Fallback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9BAD05C8-A3CB-4CC4-A2BF-5D9781440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562" y="4052345"/>
                <a:ext cx="10094258" cy="2632837"/>
              </a:xfrm>
              <a:prstGeom prst="rect">
                <a:avLst/>
              </a:prstGeom>
              <a:blipFill>
                <a:blip r:embed="rId8"/>
                <a:stretch>
                  <a:fillRect l="-785" t="-1852" b="-43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>
            <a:extLst>
              <a:ext uri="{FF2B5EF4-FFF2-40B4-BE49-F238E27FC236}">
                <a16:creationId xmlns:a16="http://schemas.microsoft.com/office/drawing/2014/main" id="{9700F2EB-54CB-4694-8641-25FBEEE56466}"/>
              </a:ext>
            </a:extLst>
          </p:cNvPr>
          <p:cNvSpPr/>
          <p:nvPr/>
        </p:nvSpPr>
        <p:spPr>
          <a:xfrm>
            <a:off x="1959429" y="2522102"/>
            <a:ext cx="8229600" cy="64861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A8E83C6-0A66-4EC6-94CA-7B4CE49B11A7}"/>
                  </a:ext>
                </a:extLst>
              </p:cNvPr>
              <p:cNvSpPr txBox="1"/>
              <p:nvPr/>
            </p:nvSpPr>
            <p:spPr>
              <a:xfrm>
                <a:off x="9678683" y="3328781"/>
                <a:ext cx="251331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IN" sz="2400" b="0" i="1" dirty="0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sz="2400" dirty="0"/>
                  <a:t>OWF</a:t>
                </a:r>
              </a:p>
              <a:p>
                <a:pPr algn="ctr"/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</a:rPr>
                  <a:t>[</a:t>
                </a:r>
                <a:r>
                  <a:rPr lang="en-US" sz="2000" dirty="0" err="1">
                    <a:solidFill>
                      <a:schemeClr val="bg1">
                        <a:lumMod val="50000"/>
                      </a:schemeClr>
                    </a:solidFill>
                  </a:rPr>
                  <a:t>Impagliazzo-Luby</a:t>
                </a:r>
                <a:r>
                  <a:rPr lang="en-US" sz="2000" dirty="0">
                    <a:solidFill>
                      <a:schemeClr val="bg1">
                        <a:lumMod val="50000"/>
                      </a:schemeClr>
                    </a:solidFill>
                  </a:rPr>
                  <a:t> ‘89]</a:t>
                </a: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4A8E83C6-0A66-4EC6-94CA-7B4CE49B11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78683" y="3328781"/>
                <a:ext cx="2513317" cy="769441"/>
              </a:xfrm>
              <a:prstGeom prst="rect">
                <a:avLst/>
              </a:prstGeom>
              <a:blipFill>
                <a:blip r:embed="rId9"/>
                <a:stretch>
                  <a:fillRect l="-2184" t="-6349" r="-1942" b="-134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069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2" grpId="0"/>
      <p:bldP spid="4" grpId="0"/>
      <p:bldP spid="5" grpId="0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81F2A-166A-485C-994A-F79CA732B2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30782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/>
              <a:t>Hardness  +  Structure       Crypto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1A0D02-D55F-48FA-998E-8D8F45404D94}"/>
              </a:ext>
            </a:extLst>
          </p:cNvPr>
          <p:cNvCxnSpPr>
            <a:cxnSpLocks/>
          </p:cNvCxnSpPr>
          <p:nvPr/>
        </p:nvCxnSpPr>
        <p:spPr>
          <a:xfrm>
            <a:off x="8116185" y="3420142"/>
            <a:ext cx="641309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2496620" y="4056345"/>
            <a:ext cx="0" cy="721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7050" y="4951020"/>
            <a:ext cx="223913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Worst-case,</a:t>
            </a:r>
          </a:p>
          <a:p>
            <a:pPr algn="ctr"/>
            <a:r>
              <a:rPr lang="en-US" sz="2800" dirty="0"/>
              <a:t>Average-case,</a:t>
            </a:r>
          </a:p>
          <a:p>
            <a:pPr algn="ctr"/>
            <a:r>
              <a:rPr lang="en-US" sz="2800" dirty="0"/>
              <a:t>some variants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6409362" y="4056345"/>
            <a:ext cx="0" cy="72113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969994" y="4951020"/>
            <a:ext cx="28787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Many possibilities</a:t>
            </a:r>
          </a:p>
          <a:p>
            <a:pPr algn="ctr"/>
            <a:r>
              <a:rPr lang="en-US" sz="2800" dirty="0"/>
              <a:t>and dimensions</a:t>
            </a:r>
          </a:p>
          <a:p>
            <a:pPr algn="ctr"/>
            <a:r>
              <a:rPr lang="en-US" sz="2800" dirty="0">
                <a:solidFill>
                  <a:srgbClr val="C00000"/>
                </a:solidFill>
              </a:rPr>
              <a:t>What is sufficient?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88395" y="1601272"/>
            <a:ext cx="78152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A </a:t>
            </a:r>
            <a:r>
              <a:rPr lang="en-US" sz="2800" i="1" dirty="0"/>
              <a:t>hard</a:t>
            </a:r>
            <a:r>
              <a:rPr lang="en-US" sz="2800" dirty="0"/>
              <a:t> problem with </a:t>
            </a:r>
            <a:r>
              <a:rPr lang="en-US" sz="2800" i="1" dirty="0"/>
              <a:t>sufficient structure</a:t>
            </a:r>
          </a:p>
        </p:txBody>
      </p:sp>
    </p:spTree>
    <p:extLst>
      <p:ext uri="{BB962C8B-B14F-4D97-AF65-F5344CB8AC3E}">
        <p14:creationId xmlns:p14="http://schemas.microsoft.com/office/powerpoint/2010/main" val="60551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990600" y="1377010"/>
                <a:ext cx="1903614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worst-case hard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0600" y="1377010"/>
                <a:ext cx="1903614" cy="830997"/>
              </a:xfrm>
              <a:prstGeom prst="rect">
                <a:avLst/>
              </a:prstGeom>
              <a:blipFill>
                <a:blip r:embed="rId3"/>
                <a:stretch>
                  <a:fillRect t="-4286" b="-142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387082" y="1438565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34626" y="1285318"/>
                <a:ext cx="3366654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626" y="1285318"/>
                <a:ext cx="3366654" cy="1014380"/>
              </a:xfrm>
              <a:prstGeom prst="rect">
                <a:avLst/>
              </a:prstGeom>
              <a:blipFill>
                <a:blip r:embed="rId4"/>
                <a:stretch>
                  <a:fillRect t="-3529" b="-3529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A1A0D02-D55F-48FA-998E-8D8F45404D94}"/>
              </a:ext>
            </a:extLst>
          </p:cNvPr>
          <p:cNvCxnSpPr>
            <a:cxnSpLocks/>
          </p:cNvCxnSpPr>
          <p:nvPr/>
        </p:nvCxnSpPr>
        <p:spPr>
          <a:xfrm>
            <a:off x="8493245" y="1808264"/>
            <a:ext cx="9871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9885680" y="1577431"/>
            <a:ext cx="8000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OWF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283826" y="2537257"/>
                <a:ext cx="3468254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Redn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𝑀𝐴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𝐽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3826" y="2537257"/>
                <a:ext cx="3468254" cy="1014380"/>
              </a:xfrm>
              <a:prstGeom prst="rect">
                <a:avLst/>
              </a:prstGeom>
              <a:blipFill>
                <a:blip r:embed="rId5"/>
                <a:stretch>
                  <a:fillRect l="-1571" t="-3509" b="-292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3833589" y="3789196"/>
                <a:ext cx="4524822" cy="87851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Errorless </a:t>
                </a:r>
                <a:r>
                  <a:rPr lang="en-US" sz="2400" dirty="0" err="1"/>
                  <a:t>redn</a:t>
                </a:r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 b="0" i="1" smtClean="0">
                            <a:latin typeface="Cambria Math" panose="02040503050406030204" pitchFamily="18" charset="0"/>
                          </a:rPr>
                          <m:t>log</m:t>
                        </m:r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r>
                  <a:rPr lang="en-US" sz="2400" dirty="0"/>
                  <a:t>-lossy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589" y="3789196"/>
                <a:ext cx="4524822" cy="878510"/>
              </a:xfrm>
              <a:prstGeom prst="rect">
                <a:avLst/>
              </a:prstGeom>
              <a:blipFill>
                <a:blip r:embed="rId6"/>
                <a:stretch>
                  <a:fillRect t="-4054" b="-11486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7666" y="5359668"/>
                <a:ext cx="2856216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one-sided average-case hard ++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6" y="5359668"/>
                <a:ext cx="2856216" cy="830997"/>
              </a:xfrm>
              <a:prstGeom prst="rect">
                <a:avLst/>
              </a:prstGeom>
              <a:blipFill>
                <a:blip r:embed="rId7"/>
                <a:stretch>
                  <a:fillRect l="-2119" t="-4255" r="-1695" b="-1347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3313600" y="542122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/>
              <p:cNvSpPr txBox="1"/>
              <p:nvPr/>
            </p:nvSpPr>
            <p:spPr>
              <a:xfrm>
                <a:off x="3833589" y="5267976"/>
                <a:ext cx="4524822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Errorless </a:t>
                </a:r>
                <a:r>
                  <a:rPr lang="en-US" sz="2400" dirty="0" err="1"/>
                  <a:t>redn</a:t>
                </a:r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-compressing</a:t>
                </a:r>
              </a:p>
            </p:txBody>
          </p:sp>
        </mc:Choice>
        <mc:Fallback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589" y="5267976"/>
                <a:ext cx="4524822" cy="1014380"/>
              </a:xfrm>
              <a:prstGeom prst="rect">
                <a:avLst/>
              </a:prstGeom>
              <a:blipFill>
                <a:blip r:embed="rId8"/>
                <a:stretch>
                  <a:fillRect t="-3509" b="-292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1A0D02-D55F-48FA-998E-8D8F45404D94}"/>
              </a:ext>
            </a:extLst>
          </p:cNvPr>
          <p:cNvCxnSpPr>
            <a:cxnSpLocks/>
          </p:cNvCxnSpPr>
          <p:nvPr/>
        </p:nvCxnSpPr>
        <p:spPr>
          <a:xfrm>
            <a:off x="8544045" y="5790922"/>
            <a:ext cx="9871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36480" y="556008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CRHF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0352" y="6005999"/>
            <a:ext cx="337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(along the lines of 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Ishai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 ‘05])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358411" y="2718799"/>
            <a:ext cx="34573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(via Randomized Encodings, like 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Applebaum-Raykov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‘16])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9056236" y="4037987"/>
            <a:ext cx="2060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(it’s complicated … )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9A251E2-47B3-47C0-9EEB-8419AE313231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Our Results</a:t>
            </a:r>
          </a:p>
        </p:txBody>
      </p:sp>
    </p:spTree>
    <p:extLst>
      <p:ext uri="{BB962C8B-B14F-4D97-AF65-F5344CB8AC3E}">
        <p14:creationId xmlns:p14="http://schemas.microsoft.com/office/powerpoint/2010/main" val="3440653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8" grpId="0" animBg="1"/>
      <p:bldP spid="5" grpId="0"/>
      <p:bldP spid="10" grpId="0" animBg="1"/>
      <p:bldP spid="10" grpId="1" animBg="1"/>
      <p:bldP spid="11" grpId="0" animBg="1"/>
      <p:bldP spid="11" grpId="1" animBg="1"/>
      <p:bldP spid="12" grpId="0" animBg="1"/>
      <p:bldP spid="13" grpId="0"/>
      <p:bldP spid="14" grpId="0" animBg="1"/>
      <p:bldP spid="16" grpId="0"/>
      <p:bldP spid="6" grpId="0"/>
      <p:bldP spid="17" grpId="0"/>
      <p:bldP spid="17" grpId="1"/>
      <p:bldP spid="18" grpId="0"/>
      <p:bldP spid="18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7666" y="5359668"/>
                <a:ext cx="2856216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one-sided average-case hard ++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6" y="5359668"/>
                <a:ext cx="2856216" cy="830997"/>
              </a:xfrm>
              <a:prstGeom prst="rect">
                <a:avLst/>
              </a:prstGeom>
              <a:blipFill>
                <a:blip r:embed="rId7"/>
                <a:stretch>
                  <a:fillRect l="-2119" t="-4255" r="-1695" b="-1347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1A0D02-D55F-48FA-998E-8D8F45404D94}"/>
              </a:ext>
            </a:extLst>
          </p:cNvPr>
          <p:cNvCxnSpPr>
            <a:cxnSpLocks/>
          </p:cNvCxnSpPr>
          <p:nvPr/>
        </p:nvCxnSpPr>
        <p:spPr>
          <a:xfrm>
            <a:off x="8544045" y="5790922"/>
            <a:ext cx="9871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36480" y="556008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CRHF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0352" y="6005999"/>
            <a:ext cx="337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(along the lines of 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Ishai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 ‘05])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9A251E2-47B3-47C0-9EEB-8419AE313231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Collision-Resistant Hashing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7175C0-E555-430A-80BE-FA9139FCA706}"/>
              </a:ext>
            </a:extLst>
          </p:cNvPr>
          <p:cNvSpPr txBox="1"/>
          <p:nvPr/>
        </p:nvSpPr>
        <p:spPr>
          <a:xfrm>
            <a:off x="3313600" y="542122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715D0B-56C8-43C6-8AC0-D47DE6D0ACDA}"/>
                  </a:ext>
                </a:extLst>
              </p:cNvPr>
              <p:cNvSpPr txBox="1"/>
              <p:nvPr/>
            </p:nvSpPr>
            <p:spPr>
              <a:xfrm>
                <a:off x="3833589" y="5267976"/>
                <a:ext cx="4524822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Errorless </a:t>
                </a:r>
                <a:r>
                  <a:rPr lang="en-US" sz="2400" dirty="0" err="1"/>
                  <a:t>redn</a:t>
                </a:r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-compressing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715D0B-56C8-43C6-8AC0-D47DE6D0A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589" y="5267976"/>
                <a:ext cx="4524822" cy="1014380"/>
              </a:xfrm>
              <a:prstGeom prst="rect">
                <a:avLst/>
              </a:prstGeom>
              <a:blipFill>
                <a:blip r:embed="rId8"/>
                <a:stretch>
                  <a:fillRect t="-3509" b="-292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2C60B8-6AEB-4D7F-85DD-54963656C894}"/>
                  </a:ext>
                </a:extLst>
              </p:cNvPr>
              <p:cNvSpPr txBox="1"/>
              <p:nvPr/>
            </p:nvSpPr>
            <p:spPr>
              <a:xfrm>
                <a:off x="851646" y="2334987"/>
                <a:ext cx="5157694" cy="10156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𝐺𝑒𝑛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 sample a distribution over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</m:oMath>
                </a14:m>
                <a:endParaRPr lang="en-US" sz="24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𝐸𝑣𝑎𝑙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 evaluate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2C60B8-6AEB-4D7F-85DD-54963656C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1646" y="2334987"/>
                <a:ext cx="5157694" cy="1015663"/>
              </a:xfrm>
              <a:prstGeom prst="rect">
                <a:avLst/>
              </a:prstGeom>
              <a:blipFill>
                <a:blip r:embed="rId9"/>
                <a:stretch>
                  <a:fillRect l="-1655" t="-4790" b="-125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D18FBD-EC9D-4A1D-A58F-772EF37236A3}"/>
                  </a:ext>
                </a:extLst>
              </p:cNvPr>
              <p:cNvSpPr txBox="1"/>
              <p:nvPr/>
            </p:nvSpPr>
            <p:spPr>
              <a:xfrm>
                <a:off x="3685666" y="1364694"/>
                <a:ext cx="6250814" cy="5153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sup>
                        </m:s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→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{"/>
                                <m:endChr m:val="}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0,1</m:t>
                                </m:r>
                              </m:e>
                            </m:d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ℓ</m:t>
                            </m:r>
                            <m:d>
                              <m:d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en-US" sz="2400" dirty="0"/>
                  <a:t>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ℓ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≪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  <m:d>
                          <m:d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d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0D18FBD-EC9D-4A1D-A58F-772EF37236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666" y="1364694"/>
                <a:ext cx="6250814" cy="515398"/>
              </a:xfrm>
              <a:prstGeom prst="rect">
                <a:avLst/>
              </a:prstGeom>
              <a:blipFill>
                <a:blip r:embed="rId10"/>
                <a:stretch>
                  <a:fillRect t="-2381" b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E439AE-8AA6-44E6-9883-E90D934C5652}"/>
                  </a:ext>
                </a:extLst>
              </p:cNvPr>
              <p:cNvSpPr txBox="1"/>
              <p:nvPr/>
            </p:nvSpPr>
            <p:spPr>
              <a:xfrm>
                <a:off x="2275050" y="3781796"/>
                <a:ext cx="764087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2400" dirty="0"/>
                  <a:t>For any adversary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,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𝐺𝑒𝑛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and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</m:e>
                    </m:d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←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</m:oMath>
                </a14:m>
                <a:r>
                  <a:rPr lang="en-US" sz="2400" dirty="0"/>
                  <a:t>,</a:t>
                </a:r>
              </a:p>
              <a:p>
                <a:pPr algn="l"/>
                <a:endParaRPr lang="en-US" sz="600" dirty="0"/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p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∧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h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𝑘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′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d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𝑛𝑒𝑔𝑙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4BE439AE-8AA6-44E6-9883-E90D934C5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5050" y="3781796"/>
                <a:ext cx="7640874" cy="923330"/>
              </a:xfrm>
              <a:prstGeom prst="rect">
                <a:avLst/>
              </a:prstGeom>
              <a:blipFill>
                <a:blip r:embed="rId11"/>
                <a:stretch>
                  <a:fillRect l="-1196" t="-5263" r="-239" b="-7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37730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27666" y="5359668"/>
                <a:ext cx="2856216" cy="830997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is one-sided average-case hard ++</a:t>
                </a: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6" y="5359668"/>
                <a:ext cx="2856216" cy="830997"/>
              </a:xfrm>
              <a:prstGeom prst="rect">
                <a:avLst/>
              </a:prstGeom>
              <a:blipFill>
                <a:blip r:embed="rId7"/>
                <a:stretch>
                  <a:fillRect l="-2119" t="-4255" r="-1695" b="-13475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A1A0D02-D55F-48FA-998E-8D8F45404D94}"/>
              </a:ext>
            </a:extLst>
          </p:cNvPr>
          <p:cNvCxnSpPr>
            <a:cxnSpLocks/>
          </p:cNvCxnSpPr>
          <p:nvPr/>
        </p:nvCxnSpPr>
        <p:spPr>
          <a:xfrm>
            <a:off x="8544045" y="5790922"/>
            <a:ext cx="987175" cy="0"/>
          </a:xfrm>
          <a:prstGeom prst="straightConnector1">
            <a:avLst/>
          </a:prstGeom>
          <a:ln w="444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9936480" y="5560089"/>
            <a:ext cx="848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CRHF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400352" y="6005999"/>
            <a:ext cx="33718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(along the lines of 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Ishai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 ‘05])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99A251E2-47B3-47C0-9EEB-8419AE313231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Collision-Resistant Hashing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17175C0-E555-430A-80BE-FA9139FCA706}"/>
              </a:ext>
            </a:extLst>
          </p:cNvPr>
          <p:cNvSpPr txBox="1"/>
          <p:nvPr/>
        </p:nvSpPr>
        <p:spPr>
          <a:xfrm>
            <a:off x="3313600" y="5421223"/>
            <a:ext cx="4395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+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715D0B-56C8-43C6-8AC0-D47DE6D0ACDA}"/>
                  </a:ext>
                </a:extLst>
              </p:cNvPr>
              <p:cNvSpPr txBox="1"/>
              <p:nvPr/>
            </p:nvSpPr>
            <p:spPr>
              <a:xfrm>
                <a:off x="3833589" y="5267976"/>
                <a:ext cx="4524822" cy="1014380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/>
                  <a:t>Errorless </a:t>
                </a:r>
                <a:r>
                  <a:rPr lang="en-US" sz="2400" dirty="0" err="1"/>
                  <a:t>redn</a:t>
                </a:r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100</m:t>
                            </m:r>
                          </m:den>
                        </m:f>
                      </m:e>
                    </m:d>
                  </m:oMath>
                </a14:m>
                <a:r>
                  <a:rPr lang="en-US" sz="2400" dirty="0"/>
                  <a:t>-compressing</a:t>
                </a:r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2B715D0B-56C8-43C6-8AC0-D47DE6D0AC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3589" y="5267976"/>
                <a:ext cx="4524822" cy="1014380"/>
              </a:xfrm>
              <a:prstGeom prst="rect">
                <a:avLst/>
              </a:prstGeom>
              <a:blipFill>
                <a:blip r:embed="rId8"/>
                <a:stretch>
                  <a:fillRect t="-3509" b="-2924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2C60B8-6AEB-4D7F-85DD-54963656C894}"/>
                  </a:ext>
                </a:extLst>
              </p:cNvPr>
              <p:cNvSpPr txBox="1"/>
              <p:nvPr/>
            </p:nvSpPr>
            <p:spPr>
              <a:xfrm>
                <a:off x="779929" y="1191733"/>
                <a:ext cx="11107271" cy="2189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𝐺𝑒𝑛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b="0" dirty="0"/>
                  <a:t>Sample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instances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2,0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, each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IN" sz="2400" b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Output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2,0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𝐸𝑣𝑎𝑙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Output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A62C60B8-6AEB-4D7F-85DD-54963656C89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929" y="1191733"/>
                <a:ext cx="11107271" cy="2189767"/>
              </a:xfrm>
              <a:prstGeom prst="rect">
                <a:avLst/>
              </a:prstGeom>
              <a:blipFill>
                <a:blip r:embed="rId9"/>
                <a:stretch>
                  <a:fillRect l="-768" t="-2222" b="-3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84D798-1696-4575-BCE0-8129FC0D8E40}"/>
                  </a:ext>
                </a:extLst>
              </p:cNvPr>
              <p:cNvSpPr txBox="1"/>
              <p:nvPr/>
            </p:nvSpPr>
            <p:spPr>
              <a:xfrm>
                <a:off x="551341" y="4678878"/>
                <a:ext cx="240886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IN" sz="2400" dirty="0">
                    <a:solidFill>
                      <a:srgbClr val="C00000"/>
                    </a:solidFill>
                  </a:rPr>
                  <a:t>NO distribution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0684D798-1696-4575-BCE0-8129FC0D8E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1341" y="4678878"/>
                <a:ext cx="2408865" cy="461665"/>
              </a:xfrm>
              <a:prstGeom prst="rect">
                <a:avLst/>
              </a:prstGeom>
              <a:blipFill>
                <a:blip r:embed="rId10"/>
                <a:stretch>
                  <a:fillRect l="-3788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E4F82C-C435-406B-82BC-1177889F1FA8}"/>
                  </a:ext>
                </a:extLst>
              </p:cNvPr>
              <p:cNvSpPr txBox="1"/>
              <p:nvPr/>
            </p:nvSpPr>
            <p:spPr>
              <a:xfrm>
                <a:off x="5234001" y="4678877"/>
                <a:ext cx="1723998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IN" sz="2400" dirty="0">
                    <a:solidFill>
                      <a:srgbClr val="C00000"/>
                    </a:solidFill>
                  </a:rPr>
                  <a:t>Reduction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sz="2400" dirty="0">
                  <a:solidFill>
                    <a:srgbClr val="C00000"/>
                  </a:solidFill>
                </a:endParaRP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EEE4F82C-C435-406B-82BC-1177889F1F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34001" y="4678877"/>
                <a:ext cx="1723998" cy="461665"/>
              </a:xfrm>
              <a:prstGeom prst="rect">
                <a:avLst/>
              </a:prstGeom>
              <a:blipFill>
                <a:blip r:embed="rId11"/>
                <a:stretch>
                  <a:fillRect l="-5674" t="-10667" b="-30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9183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99A251E2-47B3-47C0-9EEB-8419AE313231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Collision-Resistant Hashing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F5EBD8-0DA9-4137-A917-5191356AF9D0}"/>
                  </a:ext>
                </a:extLst>
              </p:cNvPr>
              <p:cNvSpPr txBox="1"/>
              <p:nvPr/>
            </p:nvSpPr>
            <p:spPr>
              <a:xfrm>
                <a:off x="784142" y="3730358"/>
                <a:ext cx="11103058" cy="19714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dirty="0"/>
                  <a:t>If adversary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sz="2400" dirty="0"/>
                  <a:t> finds collisions with probability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𝜖</m:t>
                    </m:r>
                  </m:oMath>
                </a14:m>
                <a:r>
                  <a:rPr lang="en-US" sz="2400" dirty="0"/>
                  <a:t>, consider distinguisher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sz="2400" dirty="0"/>
                  <a:t> that: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given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, samples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2,0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replaces a random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sz="2400" dirty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2400" dirty="0"/>
                  <a:t> to get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′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runs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to get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is valid collision and they differ at bit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, then output 1; else 0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5F5EBD8-0DA9-4137-A917-5191356AF9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42" y="3730358"/>
                <a:ext cx="11103058" cy="1971437"/>
              </a:xfrm>
              <a:prstGeom prst="rect">
                <a:avLst/>
              </a:prstGeom>
              <a:blipFill>
                <a:blip r:embed="rId3"/>
                <a:stretch>
                  <a:fillRect l="-879" t="-2477" b="-61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E51FD0-386B-4BFB-BE3F-87AE71CE8851}"/>
                  </a:ext>
                </a:extLst>
              </p:cNvPr>
              <p:cNvSpPr txBox="1"/>
              <p:nvPr/>
            </p:nvSpPr>
            <p:spPr>
              <a:xfrm>
                <a:off x="2826031" y="5961530"/>
                <a:ext cx="6337312" cy="63145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≥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</m:func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   </m:t>
                      </m:r>
                      <m:func>
                        <m:func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sz="2400" b="0" i="0" smtClean="0">
                                  <a:latin typeface="Cambria Math" panose="02040503050406030204" pitchFamily="18" charset="0"/>
                                </a:rPr>
                                <m:t>Pr</m:t>
                              </m:r>
                            </m:e>
                            <m:lim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←</m:t>
                              </m:r>
                              <m:r>
                                <a:rPr lang="en-IN" sz="2400" b="0" i="1" smtClean="0">
                                  <a:latin typeface="Cambria Math" panose="02040503050406030204" pitchFamily="18" charset="0"/>
                                </a:rPr>
                                <m:t>𝑌</m:t>
                              </m:r>
                            </m:lim>
                          </m:limLow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  <m:d>
                                <m:d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func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95E51FD0-386B-4BFB-BE3F-87AE71CE88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031" y="5961530"/>
                <a:ext cx="6337312" cy="631455"/>
              </a:xfrm>
              <a:prstGeom prst="rect">
                <a:avLst/>
              </a:prstGeom>
              <a:blipFill>
                <a:blip r:embed="rId4"/>
                <a:stretch>
                  <a:fillRect b="-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E922CA-E637-4A33-B4E5-BF9DEEB24025}"/>
                  </a:ext>
                </a:extLst>
              </p:cNvPr>
              <p:cNvSpPr txBox="1"/>
              <p:nvPr/>
            </p:nvSpPr>
            <p:spPr>
              <a:xfrm>
                <a:off x="784142" y="1185856"/>
                <a:ext cx="11107271" cy="2189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𝐺𝑒𝑛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b="0" dirty="0"/>
                  <a:t>Sample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 instances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2,0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2400" dirty="0"/>
                  <a:t>, each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endParaRPr lang="en-IN" sz="2400" b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Output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1,1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2,0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,1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12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𝐸𝑣𝑎𝑙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/>
                  <a:t>: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Output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sub>
                        </m:sSub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DE922CA-E637-4A33-B4E5-BF9DEEB240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142" y="1185856"/>
                <a:ext cx="11107271" cy="2189767"/>
              </a:xfrm>
              <a:prstGeom prst="rect">
                <a:avLst/>
              </a:prstGeom>
              <a:blipFill>
                <a:blip r:embed="rId5"/>
                <a:stretch>
                  <a:fillRect l="-768" t="-2228" b="-41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86317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47764"/>
          </a:xfrm>
        </p:spPr>
        <p:txBody>
          <a:bodyPr>
            <a:normAutofit/>
          </a:bodyPr>
          <a:lstStyle/>
          <a:p>
            <a:r>
              <a:rPr lang="en-US" dirty="0"/>
              <a:t>New sufficient conditions for hardness being useful</a:t>
            </a:r>
          </a:p>
          <a:p>
            <a:pPr lvl="1"/>
            <a:r>
              <a:rPr lang="en-US" dirty="0"/>
              <a:t>Worst-case hardness to OWFs</a:t>
            </a:r>
          </a:p>
          <a:p>
            <a:pPr lvl="1"/>
            <a:r>
              <a:rPr lang="en-US" dirty="0"/>
              <a:t>Average-case hardness to CRHFs</a:t>
            </a:r>
          </a:p>
          <a:p>
            <a:r>
              <a:rPr lang="en-US" dirty="0"/>
              <a:t>Concepts of lossy reductions and one-sided average-case hardness</a:t>
            </a:r>
          </a:p>
          <a:p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FD3642-E733-417D-AFAB-38DEAD787C7C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27905156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30651291-1D6F-4781-B70B-8A6265D6D2FD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Questions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B53E847-E92E-4E20-9BC5-4E4C5E466EE9}"/>
                  </a:ext>
                </a:extLst>
              </p:cNvPr>
              <p:cNvSpPr/>
              <p:nvPr/>
            </p:nvSpPr>
            <p:spPr>
              <a:xfrm>
                <a:off x="475013" y="1033152"/>
                <a:ext cx="11139055" cy="555043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Lossy self-reductions for (</a:t>
                </a:r>
                <a14:m>
                  <m:oMath xmlns:m="http://schemas.openxmlformats.org/officeDocument/2006/math">
                    <m:r>
                      <a:rPr lang="en-US" sz="2400" i="1" dirty="0">
                        <a:latin typeface="Cambria Math" panose="02040503050406030204" pitchFamily="18" charset="0"/>
                      </a:rPr>
                      <m:t>𝑂𝑅</m:t>
                    </m:r>
                  </m:oMath>
                </a14:m>
                <a:r>
                  <a:rPr lang="en-US" sz="2400" dirty="0"/>
                  <a:t> of) currently unusable hard problems?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Would enable OWFs from their worst-case hardness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1" i="1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r>
                  <a:rPr lang="en-US" sz="2400" dirty="0"/>
                  <a:t>-complete problems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Would show a converse of </a:t>
                </a:r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[Drucker ‘12]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endParaRPr lang="en-US" sz="6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IN" sz="2400" dirty="0"/>
                  <a:t>Lattice problems, e.g., the Gap Shortest Vector Problem</a:t>
                </a: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IN" sz="2400" dirty="0">
                    <a:latin typeface="Cambria Math" panose="02040503050406030204" pitchFamily="18" charset="0"/>
                  </a:rPr>
                  <a:t>OWFs known from worst-case hardness for gap </a:t>
                </a:r>
                <a14:m>
                  <m:oMath xmlns:m="http://schemas.openxmlformats.org/officeDocument/2006/math">
                    <m:acc>
                      <m:accPr>
                        <m:chr m:val="̃"/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m:rPr>
                            <m:sty m:val="p"/>
                          </m:rPr>
                          <a:rPr lang="en-IN" sz="2400" b="0" i="0" smtClean="0">
                            <a:latin typeface="Cambria Math" panose="02040503050406030204" pitchFamily="18" charset="0"/>
                          </a:rPr>
                          <m:t>Θ</m:t>
                        </m:r>
                      </m:e>
                    </m:acc>
                    <m:r>
                      <a:rPr lang="en-IN" sz="2400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m:rPr>
                        <m:sty m:val="p"/>
                      </m:rPr>
                      <a:rPr lang="en-IN" sz="2400" b="0" i="0" dirty="0" smtClean="0">
                        <a:latin typeface="Cambria Math" panose="02040503050406030204" pitchFamily="18" charset="0"/>
                      </a:rPr>
                      <m:t>n</m:t>
                    </m:r>
                    <m:r>
                      <a:rPr lang="en-IN" sz="2400" b="0" i="0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400" dirty="0">
                  <a:latin typeface="Cambria Math" panose="02040503050406030204" pitchFamily="18" charset="0"/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r>
                  <a:rPr lang="en-IN" sz="2400" dirty="0">
                    <a:latin typeface="Cambria Math" panose="02040503050406030204" pitchFamily="18" charset="0"/>
                  </a:rPr>
                  <a:t>Contained in </a:t>
                </a:r>
                <a14:m>
                  <m:oMath xmlns:m="http://schemas.openxmlformats.org/officeDocument/2006/math">
                    <m:r>
                      <a:rPr lang="en-IN" sz="2400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r>
                  <a:rPr lang="en-IN" sz="2400" b="1" dirty="0">
                    <a:latin typeface="Cambria Math" panose="02040503050406030204" pitchFamily="18" charset="0"/>
                  </a:rPr>
                  <a:t> </a:t>
                </a:r>
                <a:r>
                  <a:rPr lang="en-IN" sz="2400" dirty="0">
                    <a:latin typeface="Cambria Math" panose="02040503050406030204" pitchFamily="18" charset="0"/>
                  </a:rPr>
                  <a:t>for gap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sz="2400" b="0" i="0" smtClean="0">
                        <a:latin typeface="Cambria Math" panose="02040503050406030204" pitchFamily="18" charset="0"/>
                      </a:rPr>
                      <m:t>Ω</m:t>
                    </m:r>
                    <m:d>
                      <m:dPr>
                        <m:ctrlPr>
                          <a:rPr lang="en-IN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IN" sz="2400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ctrlPr>
                                  <a:rPr lang="en-I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num>
                              <m:den>
                                <m:func>
                                  <m:funcPr>
                                    <m:ctrlPr>
                                      <a:rPr lang="en-IN" sz="24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IN" sz="2400" b="0" i="0" smtClean="0">
                                        <a:latin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en-IN" sz="2400" b="0" i="1" smtClean="0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</m:den>
                            </m:f>
                          </m:e>
                        </m:rad>
                      </m:e>
                    </m:d>
                  </m:oMath>
                </a14:m>
                <a:endParaRPr lang="en-IN" sz="2400" b="1" dirty="0">
                  <a:latin typeface="Cambria Math" panose="02040503050406030204" pitchFamily="18" charset="0"/>
                </a:endParaRPr>
              </a:p>
              <a:p>
                <a:pPr marL="1257300" lvl="2" indent="-342900">
                  <a:buFont typeface="Arial" panose="020B0604020202020204" pitchFamily="34" charset="0"/>
                  <a:buChar char="•"/>
                </a:pPr>
                <a:endParaRPr lang="en-IN" sz="600" b="1" dirty="0">
                  <a:latin typeface="Cambria Math" panose="02040503050406030204" pitchFamily="18" charset="0"/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Even showing one-sided avg-case hardness of the above problems would be sufficient for OWFs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Can lossy reductions be profitably used in place of Randomized Encodings in any of its applications?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Computational notions of information loss?</a:t>
                </a:r>
              </a:p>
            </p:txBody>
          </p:sp>
        </mc:Choice>
        <mc:Fallback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0B53E847-E92E-4E20-9BC5-4E4C5E466EE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013" y="1033152"/>
                <a:ext cx="11139055" cy="5550430"/>
              </a:xfrm>
              <a:prstGeom prst="rect">
                <a:avLst/>
              </a:prstGeom>
              <a:blipFill>
                <a:blip r:embed="rId2"/>
                <a:stretch>
                  <a:fillRect l="-766" t="-878" r="-1149" b="-15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78303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976EBF2-9452-4AA5-BE4B-31D91E8344A6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Lattices</a:t>
            </a:r>
          </a:p>
        </p:txBody>
      </p:sp>
    </p:spTree>
    <p:extLst>
      <p:ext uri="{BB962C8B-B14F-4D97-AF65-F5344CB8AC3E}">
        <p14:creationId xmlns:p14="http://schemas.microsoft.com/office/powerpoint/2010/main" val="31380313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331542" y="3198167"/>
            <a:ext cx="3528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be passed upon request</a:t>
            </a:r>
          </a:p>
        </p:txBody>
      </p:sp>
    </p:spTree>
    <p:extLst>
      <p:ext uri="{BB962C8B-B14F-4D97-AF65-F5344CB8AC3E}">
        <p14:creationId xmlns:p14="http://schemas.microsoft.com/office/powerpoint/2010/main" val="16295318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Information loss may be inadvertent and indiscriminate, but we can still use it to get deliberate information loss</a:t>
            </a:r>
          </a:p>
          <a:p>
            <a:r>
              <a:rPr lang="en-US" dirty="0"/>
              <a:t>Foundations of the theory of cryptography</a:t>
            </a:r>
          </a:p>
          <a:p>
            <a:pPr lvl="1"/>
            <a:r>
              <a:rPr lang="en-US" dirty="0"/>
              <a:t>Lots of hardness unusable, lots of useful things not hard, where is sweet spot? What makes hardness useful?</a:t>
            </a:r>
          </a:p>
          <a:p>
            <a:pPr lvl="1"/>
            <a:r>
              <a:rPr lang="en-US" dirty="0"/>
              <a:t>We identify one such thing</a:t>
            </a:r>
          </a:p>
          <a:p>
            <a:pPr lvl="1"/>
            <a:r>
              <a:rPr lang="en-US" dirty="0"/>
              <a:t>Towards an understanding of useful hardness (which is what crypto is)</a:t>
            </a:r>
          </a:p>
          <a:p>
            <a:r>
              <a:rPr lang="en-US" dirty="0"/>
              <a:t>Any good examples of information losing reductions? </a:t>
            </a:r>
          </a:p>
          <a:p>
            <a:pPr lvl="1"/>
            <a:r>
              <a:rPr lang="en-US" dirty="0"/>
              <a:t>Full-rank-ness by multiplying with random matrices</a:t>
            </a:r>
          </a:p>
          <a:p>
            <a:pPr lvl="1"/>
            <a:r>
              <a:rPr lang="en-US" dirty="0"/>
              <a:t>DDH, QR and all, but that loses all other info</a:t>
            </a:r>
          </a:p>
          <a:p>
            <a:pPr lvl="1"/>
            <a:r>
              <a:rPr lang="en-US" dirty="0"/>
              <a:t>QR is good example for OR-compression and all, right?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8200" y="-15013"/>
            <a:ext cx="10515600" cy="1325563"/>
          </a:xfrm>
        </p:spPr>
        <p:txBody>
          <a:bodyPr/>
          <a:lstStyle/>
          <a:p>
            <a:r>
              <a:rPr lang="en-US" dirty="0"/>
              <a:t>                    Hardness   +   Structure       Crypto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1A85556E-8194-4637-BFA5-3771156BC0A3}"/>
              </a:ext>
            </a:extLst>
          </p:cNvPr>
          <p:cNvCxnSpPr>
            <a:cxnSpLocks/>
          </p:cNvCxnSpPr>
          <p:nvPr/>
        </p:nvCxnSpPr>
        <p:spPr>
          <a:xfrm flipV="1">
            <a:off x="8860422" y="647767"/>
            <a:ext cx="570467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4217EA2-B6A2-4027-AFC8-1EBB197AA0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4414550"/>
              </p:ext>
            </p:extLst>
          </p:nvPr>
        </p:nvGraphicFramePr>
        <p:xfrm>
          <a:off x="431513" y="1254437"/>
          <a:ext cx="11360321" cy="5227923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2851679">
                  <a:extLst>
                    <a:ext uri="{9D8B030D-6E8A-4147-A177-3AD203B41FA5}">
                      <a16:colId xmlns:a16="http://schemas.microsoft.com/office/drawing/2014/main" val="3998397673"/>
                    </a:ext>
                  </a:extLst>
                </a:gridCol>
                <a:gridCol w="2851679">
                  <a:extLst>
                    <a:ext uri="{9D8B030D-6E8A-4147-A177-3AD203B41FA5}">
                      <a16:colId xmlns:a16="http://schemas.microsoft.com/office/drawing/2014/main" val="884465714"/>
                    </a:ext>
                  </a:extLst>
                </a:gridCol>
                <a:gridCol w="2851679">
                  <a:extLst>
                    <a:ext uri="{9D8B030D-6E8A-4147-A177-3AD203B41FA5}">
                      <a16:colId xmlns:a16="http://schemas.microsoft.com/office/drawing/2014/main" val="2620892002"/>
                    </a:ext>
                  </a:extLst>
                </a:gridCol>
                <a:gridCol w="2805284">
                  <a:extLst>
                    <a:ext uri="{9D8B030D-6E8A-4147-A177-3AD203B41FA5}">
                      <a16:colId xmlns:a16="http://schemas.microsoft.com/office/drawing/2014/main" val="2636840292"/>
                    </a:ext>
                  </a:extLst>
                </a:gridCol>
              </a:tblGrid>
              <a:tr h="895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Ostrovsky ’91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Average-case Hardness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Statistical Zero Knowledge Proofs (SZK)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One-Way Functions (OWF)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50466877"/>
                  </a:ext>
                </a:extLst>
              </a:tr>
              <a:tr h="895919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Ostrovsky-</a:t>
                      </a:r>
                      <a:r>
                        <a:rPr lang="en-US" sz="2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Wigderson</a:t>
                      </a:r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’93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Worst-case Hardness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SZK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Auxiliary-input OWF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3358046"/>
                  </a:ext>
                </a:extLst>
              </a:tr>
              <a:tr h="7636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Applebaum-</a:t>
                      </a:r>
                      <a:r>
                        <a:rPr lang="en-US" sz="20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Raykov</a:t>
                      </a:r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’16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Worst-case Hardness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Randomized Encodings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OWF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55955017"/>
                  </a:ext>
                </a:extLst>
              </a:tr>
              <a:tr h="76365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Ball</a:t>
                      </a:r>
                      <a:r>
                        <a:rPr lang="en-US" sz="2000" baseline="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et al</a:t>
                      </a:r>
                      <a:r>
                        <a:rPr lang="en-US" sz="2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’18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Fine-grained Worst-case Hardness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Low-degree poly representation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Proofs of Work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99044461"/>
                  </a:ext>
                </a:extLst>
              </a:tr>
              <a:tr h="519063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endParaRPr lang="en-US" sz="20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0430485"/>
                  </a:ext>
                </a:extLst>
              </a:tr>
              <a:tr h="519063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C00000"/>
                          </a:solidFill>
                        </a:rPr>
                        <a:t>This work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C00000"/>
                          </a:solidFill>
                        </a:rPr>
                        <a:t>Worst-case Hardness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dirty="0">
                          <a:solidFill>
                            <a:srgbClr val="C00000"/>
                          </a:solidFill>
                        </a:rPr>
                        <a:t>Lossy reductions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rgbClr val="C00000"/>
                          </a:solidFill>
                        </a:rPr>
                        <a:t>OWF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657976"/>
                  </a:ext>
                </a:extLst>
              </a:tr>
              <a:tr h="69653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This work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Average-case Hardness++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0" dirty="0">
                          <a:solidFill>
                            <a:srgbClr val="C00000"/>
                          </a:solidFill>
                        </a:rPr>
                        <a:t>Compressing</a:t>
                      </a:r>
                      <a:r>
                        <a:rPr lang="en-US" sz="2000" i="0" baseline="0" dirty="0">
                          <a:solidFill>
                            <a:srgbClr val="C00000"/>
                          </a:solidFill>
                        </a:rPr>
                        <a:t> reductions</a:t>
                      </a:r>
                      <a:endParaRPr lang="en-US" sz="2000" i="0" dirty="0">
                        <a:solidFill>
                          <a:srgbClr val="C00000"/>
                        </a:solidFill>
                      </a:endParaRP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C00000"/>
                          </a:solidFill>
                        </a:rPr>
                        <a:t>Collision-Resistant Hash Functions</a:t>
                      </a:r>
                    </a:p>
                  </a:txBody>
                  <a:tcPr marL="83584" marR="83584" marT="41792" marB="417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0617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095099" y="4746813"/>
            <a:ext cx="4001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Ong-</a:t>
            </a:r>
            <a:r>
              <a:rPr lang="en-US" sz="2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Vadhan</a:t>
            </a: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‘08, Berman et al ‘18, …</a:t>
            </a:r>
          </a:p>
        </p:txBody>
      </p:sp>
      <p:sp>
        <p:nvSpPr>
          <p:cNvPr id="3" name="Rectangle 2"/>
          <p:cNvSpPr/>
          <p:nvPr/>
        </p:nvSpPr>
        <p:spPr>
          <a:xfrm>
            <a:off x="431513" y="1254437"/>
            <a:ext cx="11360321" cy="900111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5C570A-9BFA-4EBA-BC9F-29C7923B4FBB}"/>
              </a:ext>
            </a:extLst>
          </p:cNvPr>
          <p:cNvSpPr/>
          <p:nvPr/>
        </p:nvSpPr>
        <p:spPr>
          <a:xfrm>
            <a:off x="431513" y="2154548"/>
            <a:ext cx="11360321" cy="88737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6889790-4C16-4071-AB09-7FB6F241FBE5}"/>
              </a:ext>
            </a:extLst>
          </p:cNvPr>
          <p:cNvSpPr/>
          <p:nvPr/>
        </p:nvSpPr>
        <p:spPr>
          <a:xfrm>
            <a:off x="431513" y="3041922"/>
            <a:ext cx="11360321" cy="759089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28F991-87FC-436C-9E6C-D4CC2A3362B4}"/>
              </a:ext>
            </a:extLst>
          </p:cNvPr>
          <p:cNvSpPr/>
          <p:nvPr/>
        </p:nvSpPr>
        <p:spPr>
          <a:xfrm>
            <a:off x="431513" y="3794549"/>
            <a:ext cx="11360321" cy="89705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38D61B6-3015-4E3E-B5AB-B1F7F0099EB3}"/>
              </a:ext>
            </a:extLst>
          </p:cNvPr>
          <p:cNvSpPr/>
          <p:nvPr/>
        </p:nvSpPr>
        <p:spPr>
          <a:xfrm>
            <a:off x="431513" y="4564511"/>
            <a:ext cx="11360321" cy="70361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9C15380-E866-4E82-B1E3-5B316B53CF33}"/>
              </a:ext>
            </a:extLst>
          </p:cNvPr>
          <p:cNvSpPr/>
          <p:nvPr/>
        </p:nvSpPr>
        <p:spPr>
          <a:xfrm>
            <a:off x="431513" y="5251758"/>
            <a:ext cx="11360321" cy="530824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E2EB3B1-9BFD-48BC-AFB0-5783FFB6ED97}"/>
              </a:ext>
            </a:extLst>
          </p:cNvPr>
          <p:cNvSpPr/>
          <p:nvPr/>
        </p:nvSpPr>
        <p:spPr>
          <a:xfrm>
            <a:off x="431513" y="5785585"/>
            <a:ext cx="11360321" cy="751986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482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-149080"/>
            <a:ext cx="10515600" cy="1325563"/>
          </a:xfrm>
        </p:spPr>
        <p:txBody>
          <a:bodyPr/>
          <a:lstStyle/>
          <a:p>
            <a:r>
              <a:rPr lang="en-US" dirty="0"/>
              <a:t>Lossy 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AE2E515-547C-4665-A6E1-BA506F0E12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6495"/>
                <a:ext cx="10515600" cy="1432965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dirty="0"/>
                  <a:t>Randomized poly-time algorithm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is a </a:t>
                </a:r>
                <a:r>
                  <a:rPr lang="en-US" b="1" dirty="0">
                    <a:solidFill>
                      <a:srgbClr val="C00000"/>
                    </a:solidFill>
                  </a:rPr>
                  <a:t>reduction</a:t>
                </a:r>
                <a:r>
                  <a:rPr lang="en-US" dirty="0"/>
                  <a:t> from language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 if: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]≥0.9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∉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]≥0.9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AE2E515-547C-4665-A6E1-BA506F0E12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6495"/>
                <a:ext cx="10515600" cy="1432965"/>
              </a:xfrm>
              <a:blipFill>
                <a:blip r:embed="rId4"/>
                <a:stretch>
                  <a:fillRect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81708" y="3168737"/>
                <a:ext cx="7228582" cy="904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400" dirty="0"/>
                  <a:t>Reduction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-compressing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if, for any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algn="ctr">
                  <a:lnSpc>
                    <a:spcPct val="11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708" y="3168737"/>
                <a:ext cx="7228582" cy="904863"/>
              </a:xfrm>
              <a:prstGeom prst="rect">
                <a:avLst/>
              </a:prstGeom>
              <a:blipFill>
                <a:blip r:embed="rId5"/>
                <a:stretch>
                  <a:fillRect l="-1012" t="-3378" r="-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53262" y="4088467"/>
            <a:ext cx="788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(often studied implicitly in parametrized complexity, see [Downey-Fellows ‘13])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CD15D2-5489-41E6-8D18-BDAFC77E997C}"/>
                  </a:ext>
                </a:extLst>
              </p:cNvPr>
              <p:cNvSpPr txBox="1"/>
              <p:nvPr/>
            </p:nvSpPr>
            <p:spPr>
              <a:xfrm>
                <a:off x="1392114" y="4871508"/>
                <a:ext cx="9613610" cy="1938992"/>
              </a:xfrm>
              <a:prstGeom prst="rect">
                <a:avLst/>
              </a:prstGeom>
              <a:solidFill>
                <a:schemeClr val="bg1"/>
              </a:solidFill>
              <a:ln w="25400">
                <a:noFill/>
              </a:ln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dirty="0"/>
                  <a:t>Example: 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All problems in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𝑷</m:t>
                    </m:r>
                  </m:oMath>
                </a14:m>
                <a:r>
                  <a:rPr lang="en-US" sz="2400" dirty="0"/>
                  <a:t> have a 1-compressing reduction to a trivial language 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Various parametrized problems, notably Vertex Cover parameterized by size of the cover</a:t>
                </a:r>
              </a:p>
              <a:p>
                <a:pPr algn="l"/>
                <a:endParaRPr lang="en-US" sz="24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0CCD15D2-5489-41E6-8D18-BDAFC77E9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2114" y="4871508"/>
                <a:ext cx="9613610" cy="1938992"/>
              </a:xfrm>
              <a:prstGeom prst="rect">
                <a:avLst/>
              </a:prstGeom>
              <a:blipFill>
                <a:blip r:embed="rId6"/>
                <a:stretch>
                  <a:fillRect l="-951" t="-2516"/>
                </a:stretch>
              </a:blipFill>
              <a:ln w="25400"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69DA631C-F51A-4DB3-B81E-AAAE52DF7980}"/>
              </a:ext>
            </a:extLst>
          </p:cNvPr>
          <p:cNvSpPr/>
          <p:nvPr/>
        </p:nvSpPr>
        <p:spPr>
          <a:xfrm>
            <a:off x="1223158" y="4714504"/>
            <a:ext cx="9951523" cy="1855866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18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9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1" y="-149080"/>
            <a:ext cx="10515600" cy="1325563"/>
          </a:xfrm>
        </p:spPr>
        <p:txBody>
          <a:bodyPr/>
          <a:lstStyle/>
          <a:p>
            <a:r>
              <a:rPr lang="en-US" dirty="0"/>
              <a:t>Lossy Reductions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00901" y="4837077"/>
                <a:ext cx="9390198" cy="9571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400" dirty="0"/>
                  <a:t>Reduction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-lossy</a:t>
                </a:r>
                <a:r>
                  <a:rPr lang="en-US" sz="2400" dirty="0"/>
                  <a:t> if, for </a:t>
                </a:r>
                <a:r>
                  <a:rPr lang="en-US" sz="2400" i="1" dirty="0"/>
                  <a:t>every</a:t>
                </a:r>
                <a:r>
                  <a:rPr lang="en-US" sz="2400" dirty="0"/>
                  <a:t> random variable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𝑋</m:t>
                    </m:r>
                  </m:oMath>
                </a14:m>
                <a:r>
                  <a:rPr lang="en-US" sz="2400" dirty="0"/>
                  <a:t> over inputs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algn="ctr">
                  <a:lnSpc>
                    <a:spcPct val="11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𝐼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;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0901" y="4837077"/>
                <a:ext cx="9390198" cy="957121"/>
              </a:xfrm>
              <a:prstGeom prst="rect">
                <a:avLst/>
              </a:prstGeom>
              <a:blipFill>
                <a:blip r:embed="rId3"/>
                <a:stretch>
                  <a:fillRect l="-714" t="-3185" r="-5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AE2E515-547C-4665-A6E1-BA506F0E12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56495"/>
                <a:ext cx="10515600" cy="1432965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 algn="ctr">
                  <a:lnSpc>
                    <a:spcPct val="120000"/>
                  </a:lnSpc>
                  <a:buNone/>
                </a:pPr>
                <a:r>
                  <a:rPr lang="en-US" dirty="0"/>
                  <a:t>Randomized poly-time algorithm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dirty="0"/>
                  <a:t> is a </a:t>
                </a:r>
                <a:r>
                  <a:rPr lang="en-US" b="1" dirty="0">
                    <a:solidFill>
                      <a:srgbClr val="C00000"/>
                    </a:solidFill>
                  </a:rPr>
                  <a:t>reduction</a:t>
                </a:r>
                <a:r>
                  <a:rPr lang="en-US" dirty="0"/>
                  <a:t> from language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dirty="0"/>
                  <a:t> to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’</m:t>
                    </m:r>
                  </m:oMath>
                </a14:m>
                <a:r>
                  <a:rPr lang="en-US" dirty="0"/>
                  <a:t> if:</a:t>
                </a:r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∈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]≥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  <a:p>
                <a:pPr marL="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∉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en-US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>
                          <a:latin typeface="Cambria Math" panose="02040503050406030204" pitchFamily="18" charset="0"/>
                        </a:rPr>
                        <m:t>Pr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⁡[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∉</m:t>
                      </m:r>
                      <m:sSup>
                        <m:sSup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</a:rPr>
                        <m:t>]≥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0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9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2">
                <a:extLst>
                  <a:ext uri="{FF2B5EF4-FFF2-40B4-BE49-F238E27FC236}">
                    <a16:creationId xmlns:a16="http://schemas.microsoft.com/office/drawing/2014/main" id="{CAE2E515-547C-4665-A6E1-BA506F0E12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56495"/>
                <a:ext cx="10515600" cy="1432965"/>
              </a:xfrm>
              <a:blipFill>
                <a:blip r:embed="rId4"/>
                <a:stretch>
                  <a:fillRect t="-21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81708" y="3168737"/>
                <a:ext cx="7228582" cy="9048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>
                  <a:lnSpc>
                    <a:spcPct val="110000"/>
                  </a:lnSpc>
                  <a:spcBef>
                    <a:spcPts val="1000"/>
                  </a:spcBef>
                </a:pPr>
                <a:r>
                  <a:rPr lang="en-US" sz="2400" dirty="0"/>
                  <a:t>Reduction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</a:rPr>
                      <m:t>𝒕</m:t>
                    </m:r>
                  </m:oMath>
                </a14:m>
                <a:r>
                  <a:rPr lang="en-US" sz="2400" b="1" dirty="0">
                    <a:solidFill>
                      <a:srgbClr val="C00000"/>
                    </a:solidFill>
                  </a:rPr>
                  <a:t>-compressing</a:t>
                </a:r>
                <a:r>
                  <a:rPr lang="en-US" sz="2400" dirty="0">
                    <a:solidFill>
                      <a:srgbClr val="C00000"/>
                    </a:solidFill>
                  </a:rPr>
                  <a:t> </a:t>
                </a:r>
                <a:r>
                  <a:rPr lang="en-US" sz="2400" dirty="0"/>
                  <a:t>if, for any input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/>
                  <a:t> of size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algn="ctr">
                  <a:lnSpc>
                    <a:spcPct val="110000"/>
                  </a:lnSpc>
                  <a:spcBef>
                    <a:spcPts val="1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d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𝑡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1708" y="3168737"/>
                <a:ext cx="7228582" cy="904863"/>
              </a:xfrm>
              <a:prstGeom prst="rect">
                <a:avLst/>
              </a:prstGeom>
              <a:blipFill>
                <a:blip r:embed="rId5"/>
                <a:stretch>
                  <a:fillRect l="-1012" t="-3378" r="-10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153262" y="4088467"/>
            <a:ext cx="7885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(often studied implicitly in parametrized complexity, see [Downey-Fellows ‘13])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881704" y="5848776"/>
            <a:ext cx="8428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(inspired by definitions in communication complexity, e.g. those in [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Braverman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et al ‘13])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BA3795-2CF3-4A6D-9C1A-7BAD298F2B97}"/>
              </a:ext>
            </a:extLst>
          </p:cNvPr>
          <p:cNvSpPr/>
          <p:nvPr/>
        </p:nvSpPr>
        <p:spPr>
          <a:xfrm>
            <a:off x="415636" y="1056904"/>
            <a:ext cx="11447813" cy="3550722"/>
          </a:xfrm>
          <a:prstGeom prst="rect">
            <a:avLst/>
          </a:prstGeom>
          <a:solidFill>
            <a:schemeClr val="bg1">
              <a:alpha val="90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B85AB4B-1394-409A-90D9-E69B81571AFC}"/>
              </a:ext>
            </a:extLst>
          </p:cNvPr>
          <p:cNvSpPr/>
          <p:nvPr/>
        </p:nvSpPr>
        <p:spPr>
          <a:xfrm>
            <a:off x="1400901" y="1165148"/>
            <a:ext cx="9390198" cy="3160583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969E7C-C3CE-4FF0-A781-16333CC25C7E}"/>
                  </a:ext>
                </a:extLst>
              </p:cNvPr>
              <p:cNvSpPr txBox="1"/>
              <p:nvPr/>
            </p:nvSpPr>
            <p:spPr>
              <a:xfrm>
                <a:off x="1576303" y="1336655"/>
                <a:ext cx="9613610" cy="31705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dirty="0"/>
                  <a:t>Examples: </a:t>
                </a:r>
              </a:p>
              <a:p>
                <a:pPr algn="l"/>
                <a:endParaRPr lang="en-US" sz="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Any random self-reduction, e.g. for Quadratic </a:t>
                </a:r>
                <a:r>
                  <a:rPr lang="en-US" sz="2400" dirty="0" err="1"/>
                  <a:t>Residuosity</a:t>
                </a:r>
                <a:r>
                  <a:rPr lang="en-US" sz="2400" dirty="0"/>
                  <a:t> is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≈ </m:t>
                    </m:r>
                  </m:oMath>
                </a14:m>
                <a:r>
                  <a:rPr lang="en-US" sz="2400" dirty="0"/>
                  <a:t>1-lossy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sz="2400" dirty="0"/>
                  <a:t> over field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,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Multiplying by random full rank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r>
                  <a:rPr lang="en-US" sz="2400" dirty="0"/>
                  <a:t> gives random matrix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𝑅𝑀</m:t>
                    </m:r>
                  </m:oMath>
                </a14:m>
                <a:r>
                  <a:rPr lang="en-US" sz="2400" dirty="0"/>
                  <a:t> with the same span as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sz="24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Roughly,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-lossy reduction</a:t>
                </a:r>
              </a:p>
              <a:p>
                <a:pPr algn="l"/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D969E7C-C3CE-4FF0-A781-16333CC25C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76303" y="1336655"/>
                <a:ext cx="9613610" cy="3170548"/>
              </a:xfrm>
              <a:prstGeom prst="rect">
                <a:avLst/>
              </a:prstGeom>
              <a:blipFill>
                <a:blip r:embed="rId6"/>
                <a:stretch>
                  <a:fillRect l="-1015" t="-153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6060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3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F4945A-572D-45D9-B49F-C9238A0E46BA}"/>
                  </a:ext>
                </a:extLst>
              </p:cNvPr>
              <p:cNvSpPr txBox="1"/>
              <p:nvPr/>
            </p:nvSpPr>
            <p:spPr>
              <a:xfrm>
                <a:off x="873762" y="1287266"/>
                <a:ext cx="10197362" cy="48936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 err="1"/>
                  <a:t>Kernelization</a:t>
                </a:r>
                <a:r>
                  <a:rPr lang="en-US" sz="2400" dirty="0"/>
                  <a:t> 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reduction compresses to size poly in some given parameter of input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pervasive in parametrized complexity and algorithms</a:t>
                </a:r>
              </a:p>
              <a:p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Instance-compression 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</a:t>
                </a:r>
                <a:r>
                  <a:rPr lang="en-US" sz="20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Harnik-Naor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‘10, </a:t>
                </a:r>
                <a:r>
                  <a:rPr lang="en-US" sz="20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Bodlaender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et al ’08]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reduction compresses to size poly in witness-length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Randomized encodings 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[</a:t>
                </a:r>
                <a:r>
                  <a:rPr lang="en-US" sz="20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Ishai-Kushilevitz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‘00, </a:t>
                </a:r>
                <a:r>
                  <a:rPr lang="en-US" sz="20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Applebaum</a:t>
                </a:r>
                <a:r>
                  <a:rPr lang="en-US" sz="20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 et al ‘04]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-lossy reductions to some unspecified language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pervasive in theoretical cryptography</a:t>
                </a:r>
              </a:p>
              <a:p>
                <a:pPr lvl="1"/>
                <a:endParaRPr lang="en-US" sz="2400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Worst-case to average-case Karp reductions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Cambria Math" panose="02040503050406030204" pitchFamily="18" charset="0"/>
                      </a:rPr>
                      <m:t>≈1</m:t>
                    </m:r>
                  </m:oMath>
                </a14:m>
                <a:r>
                  <a:rPr lang="en-US" sz="24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</a:rPr>
                  <a:t>-lossy reductions to a specified language</a:t>
                </a:r>
                <a:endParaRPr lang="en-US" sz="24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71F4945A-572D-45D9-B49F-C9238A0E4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3762" y="1287266"/>
                <a:ext cx="10197362" cy="4893647"/>
              </a:xfrm>
              <a:prstGeom prst="rect">
                <a:avLst/>
              </a:prstGeom>
              <a:blipFill>
                <a:blip r:embed="rId3"/>
                <a:stretch>
                  <a:fillRect l="-777" t="-996" b="-18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itle 1">
            <a:extLst>
              <a:ext uri="{FF2B5EF4-FFF2-40B4-BE49-F238E27FC236}">
                <a16:creationId xmlns:a16="http://schemas.microsoft.com/office/drawing/2014/main" id="{1DE9CEE5-39B0-45B8-8FED-4AD770F9259F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Related Concepts</a:t>
            </a:r>
          </a:p>
        </p:txBody>
      </p:sp>
    </p:spTree>
    <p:extLst>
      <p:ext uri="{BB962C8B-B14F-4D97-AF65-F5344CB8AC3E}">
        <p14:creationId xmlns:p14="http://schemas.microsoft.com/office/powerpoint/2010/main" val="3333034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4842" y="1176483"/>
                <a:ext cx="8842313" cy="10359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400" dirty="0"/>
                  <a:t>For 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and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,  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 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4842" y="1176483"/>
                <a:ext cx="8842313" cy="1035933"/>
              </a:xfrm>
              <a:blipFill>
                <a:blip r:embed="rId3"/>
                <a:stretch>
                  <a:fillRect l="-110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EA91C2AA-C129-4A06-8DBB-10913F4647A6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30B43D5-66AE-464B-AC9F-7A088CDE773D}"/>
              </a:ext>
            </a:extLst>
          </p:cNvPr>
          <p:cNvSpPr/>
          <p:nvPr/>
        </p:nvSpPr>
        <p:spPr>
          <a:xfrm>
            <a:off x="1400898" y="2901440"/>
            <a:ext cx="9390198" cy="3046988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C82E99-268B-4A04-A273-6288E992A961}"/>
                  </a:ext>
                </a:extLst>
              </p:cNvPr>
              <p:cNvSpPr txBox="1"/>
              <p:nvPr/>
            </p:nvSpPr>
            <p:spPr>
              <a:xfrm>
                <a:off x="1506104" y="3029308"/>
                <a:ext cx="9179787" cy="30469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en-US" sz="2400" dirty="0"/>
                  <a:t>Example:</a:t>
                </a:r>
              </a:p>
              <a:p>
                <a:pPr algn="l"/>
                <a:endParaRPr lang="en-US" sz="600" dirty="0"/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Given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 matrices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2400" dirty="0"/>
                  <a:t> of dimension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over field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sz="2400" dirty="0"/>
                  <a:t>, is there an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such that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?</a:t>
                </a:r>
              </a:p>
              <a:p>
                <a:pPr marL="342900" indent="-342900" algn="l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⋯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</m:oMath>
                </a14:m>
                <a:endParaRPr lang="en-US" sz="24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𝑀</m:t>
                            </m:r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400" dirty="0" err="1"/>
                  <a:t>iff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det</m:t>
                        </m:r>
                      </m:fName>
                      <m:e>
                        <m:d>
                          <m:d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𝑀</m:t>
                                </m:r>
                              </m:e>
                              <m:sub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sz="2400" dirty="0"/>
                  <a:t> for some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sz="24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endParaRPr lang="en-US" sz="60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func>
                          <m:func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4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400" b="0" i="1" smtClean="0">
                                    <a:latin typeface="Cambria Math" panose="02040503050406030204" pitchFamily="18" charset="0"/>
                                  </a:rPr>
                                  <m:t>𝐹</m:t>
                                </m:r>
                              </m:e>
                            </m:d>
                          </m:e>
                        </m:func>
                      </m:e>
                    </m:d>
                  </m:oMath>
                </a14:m>
                <a:r>
                  <a:rPr lang="en-US" sz="2400" dirty="0"/>
                  <a:t>-compressing reduction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for any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  <a:p>
                <a:pPr algn="l"/>
                <a:endParaRPr lang="en-US" sz="2400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66C82E99-268B-4A04-A273-6288E992A9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6104" y="3029308"/>
                <a:ext cx="9179787" cy="3046988"/>
              </a:xfrm>
              <a:prstGeom prst="rect">
                <a:avLst/>
              </a:prstGeom>
              <a:blipFill>
                <a:blip r:embed="rId4"/>
                <a:stretch>
                  <a:fillRect l="-996" t="-1600" r="-1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35978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674842" y="1176483"/>
                <a:ext cx="8842313" cy="1035933"/>
              </a:xfrm>
            </p:spPr>
            <p:txBody>
              <a:bodyPr>
                <a:noAutofit/>
              </a:bodyPr>
              <a:lstStyle/>
              <a:p>
                <a:pPr marL="0" indent="0">
                  <a:lnSpc>
                    <a:spcPct val="110000"/>
                  </a:lnSpc>
                  <a:buNone/>
                </a:pPr>
                <a:r>
                  <a:rPr lang="en-US" sz="2400" dirty="0"/>
                  <a:t>For language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and function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sz="2400" dirty="0"/>
                  <a:t>,  </a:t>
                </a:r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1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𝑂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𝑅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∘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𝑚</m:t>
                                  </m:r>
                                  <m:d>
                                    <m:dPr>
                                      <m:ctrlP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4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∧ ∃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: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74842" y="1176483"/>
                <a:ext cx="8842313" cy="1035933"/>
              </a:xfrm>
              <a:blipFill>
                <a:blip r:embed="rId3"/>
                <a:stretch>
                  <a:fillRect l="-1103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277639" y="5352560"/>
                <a:ext cx="9636721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Drucker ‘12: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log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⁡(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400" dirty="0"/>
                  <a:t>-compressing reduction from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</m:oMath>
                </a14:m>
                <a:r>
                  <a:rPr lang="en-US" sz="2400" dirty="0"/>
                  <a:t> to any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endParaRPr lang="en-US" sz="2400" dirty="0"/>
              </a:p>
              <a:p>
                <a:pPr algn="ctr"/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𝐿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endParaRPr lang="en-US" sz="2400" b="1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7639" y="5352560"/>
                <a:ext cx="9636721" cy="830997"/>
              </a:xfrm>
              <a:prstGeom prst="rect">
                <a:avLst/>
              </a:prstGeom>
              <a:blipFill>
                <a:blip r:embed="rId4"/>
                <a:stretch>
                  <a:fillRect t="-58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20296" y="2706982"/>
                <a:ext cx="1075140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lvl="1" algn="ctr"/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Harnik-Naor ’10: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𝑝𝑜𝑙𝑦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e>
                    </m:d>
                  </m:oMath>
                </a14:m>
                <a:r>
                  <a:rPr lang="en-US" sz="2400" dirty="0"/>
                  <a:t>-compressing reduction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 for all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endParaRPr lang="en-US" sz="2400" dirty="0"/>
              </a:p>
              <a:p>
                <a:pPr marL="0" lvl="1" algn="ctr"/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Collision-Resistance Hashing from OWFs </a:t>
                </a:r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(big deal)</a:t>
                </a: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296" y="2706982"/>
                <a:ext cx="10751406" cy="830997"/>
              </a:xfrm>
              <a:prstGeom prst="rect">
                <a:avLst/>
              </a:prstGeom>
              <a:blipFill>
                <a:blip r:embed="rId5"/>
                <a:stretch>
                  <a:fillRect t="-5882" b="-161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4754492" y="5367267"/>
            <a:ext cx="1561673" cy="38154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</a:rPr>
              <a:t>lossy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342101" y="4214437"/>
                <a:ext cx="950779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lvl="1" algn="ctr"/>
                <a:r>
                  <a:rPr lang="en-US" sz="240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Fortnow</a:t>
                </a:r>
                <a:r>
                  <a:rPr lang="en-US" sz="240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</a:rPr>
                  <a:t>-Santhanam ’11:</a:t>
                </a:r>
                <a:r>
                  <a:rPr lang="en-US" sz="2400" dirty="0"/>
                  <a:t> Such reduction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𝑂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∘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𝑆𝐴𝑇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 PH collapses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2101" y="4214437"/>
                <a:ext cx="9507796" cy="461665"/>
              </a:xfrm>
              <a:prstGeom prst="rect">
                <a:avLst/>
              </a:prstGeom>
              <a:blipFill>
                <a:blip r:embed="rId6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itle 1">
            <a:extLst>
              <a:ext uri="{FF2B5EF4-FFF2-40B4-BE49-F238E27FC236}">
                <a16:creationId xmlns:a16="http://schemas.microsoft.com/office/drawing/2014/main" id="{EA91C2AA-C129-4A06-8DBB-10913F4647A6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Loss and Cryptography</a:t>
            </a:r>
          </a:p>
        </p:txBody>
      </p:sp>
    </p:spTree>
    <p:extLst>
      <p:ext uri="{BB962C8B-B14F-4D97-AF65-F5344CB8AC3E}">
        <p14:creationId xmlns:p14="http://schemas.microsoft.com/office/powerpoint/2010/main" val="115270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19" grpId="0" animBg="1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12447B9-D8F0-4555-93BE-7BAC84F0617C}"/>
              </a:ext>
            </a:extLst>
          </p:cNvPr>
          <p:cNvSpPr txBox="1">
            <a:spLocks/>
          </p:cNvSpPr>
          <p:nvPr/>
        </p:nvSpPr>
        <p:spPr>
          <a:xfrm>
            <a:off x="152401" y="-14908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Statistical Zero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CBC1D4-C4AB-4625-86D7-740283917A76}"/>
              </a:ext>
            </a:extLst>
          </p:cNvPr>
          <p:cNvSpPr txBox="1"/>
          <p:nvPr/>
        </p:nvSpPr>
        <p:spPr>
          <a:xfrm>
            <a:off x="3445819" y="1260013"/>
            <a:ext cx="53003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Complete Problem: </a:t>
            </a:r>
            <a:r>
              <a:rPr lang="en-US" sz="2400" b="1" dirty="0"/>
              <a:t>Statistical Difference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8C9B8B-9959-4294-90D9-C106FE4FC92D}"/>
                  </a:ext>
                </a:extLst>
              </p:cNvPr>
              <p:cNvSpPr txBox="1"/>
              <p:nvPr/>
            </p:nvSpPr>
            <p:spPr>
              <a:xfrm>
                <a:off x="2986270" y="2068500"/>
                <a:ext cx="621946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/>
                  <a:t>Input: Circuits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that both output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bits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78C9B8B-9959-4294-90D9-C106FE4FC9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270" y="2068500"/>
                <a:ext cx="6219460" cy="461665"/>
              </a:xfrm>
              <a:prstGeom prst="rect">
                <a:avLst/>
              </a:prstGeom>
              <a:blipFill>
                <a:blip r:embed="rId3"/>
                <a:stretch>
                  <a:fillRect l="-1569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0B71E3-1AD6-4646-8932-23869BA97FAF}"/>
                  </a:ext>
                </a:extLst>
              </p:cNvPr>
              <p:cNvSpPr txBox="1"/>
              <p:nvPr/>
            </p:nvSpPr>
            <p:spPr>
              <a:xfrm>
                <a:off x="3347400" y="3037324"/>
                <a:ext cx="558685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𝑁𝑂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𝑇𝑉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≥2/3 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00B71E3-1AD6-4646-8932-23869BA97F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400" y="3037324"/>
                <a:ext cx="5586850" cy="461665"/>
              </a:xfrm>
              <a:prstGeom prst="rect">
                <a:avLst/>
              </a:prstGeom>
              <a:blipFill>
                <a:blip r:embed="rId4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A9838E-B407-4D47-B9C8-BC32CA902443}"/>
                  </a:ext>
                </a:extLst>
              </p:cNvPr>
              <p:cNvSpPr txBox="1"/>
              <p:nvPr/>
            </p:nvSpPr>
            <p:spPr>
              <a:xfrm>
                <a:off x="3262243" y="3648113"/>
                <a:ext cx="5667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𝑆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𝑌𝐸𝑆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|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sSub>
                                <m:sSub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𝐶</m:t>
                                  </m:r>
                                </m:e>
                                <m:sub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   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Δ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𝑇𝑉</m:t>
                          </m:r>
                        </m:sub>
                      </m:sSub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≤1/3 }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89A9838E-B407-4D47-B9C8-BC32CA9024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2243" y="3648113"/>
                <a:ext cx="5667514" cy="461665"/>
              </a:xfrm>
              <a:prstGeom prst="rect">
                <a:avLst/>
              </a:prstGeom>
              <a:blipFill>
                <a:blip r:embed="rId5"/>
                <a:stretch>
                  <a:fillRect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>
            <a:extLst>
              <a:ext uri="{FF2B5EF4-FFF2-40B4-BE49-F238E27FC236}">
                <a16:creationId xmlns:a16="http://schemas.microsoft.com/office/drawing/2014/main" id="{7E483BF2-FF2E-4314-8EBA-0DB01502D94C}"/>
              </a:ext>
            </a:extLst>
          </p:cNvPr>
          <p:cNvSpPr txBox="1"/>
          <p:nvPr/>
        </p:nvSpPr>
        <p:spPr>
          <a:xfrm>
            <a:off x="2795994" y="4616937"/>
            <a:ext cx="6600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/>
              <a:t>Essentially: Are two given distributions close or far?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7F9F79-E33C-4F3E-BDEB-3CE5BED647A2}"/>
                  </a:ext>
                </a:extLst>
              </p:cNvPr>
              <p:cNvSpPr txBox="1"/>
              <p:nvPr/>
            </p:nvSpPr>
            <p:spPr>
              <a:xfrm>
                <a:off x="3316366" y="5537190"/>
                <a:ext cx="5565049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2400" dirty="0"/>
                  <a:t>Average-case hard problem in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 panose="02040503050406030204" pitchFamily="18" charset="0"/>
                      </a:rPr>
                      <m:t>𝑺𝒁𝑲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sz="2400" dirty="0"/>
                  <a:t> OWF</a:t>
                </a:r>
              </a:p>
              <a:p>
                <a:pPr algn="ctr"/>
                <a:r>
                  <a:rPr lang="en-US" sz="2400" dirty="0">
                    <a:solidFill>
                      <a:schemeClr val="bg1">
                        <a:lumMod val="50000"/>
                      </a:schemeClr>
                    </a:solidFill>
                  </a:rPr>
                  <a:t>[Ostrovsky ’91]</a:t>
                </a: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97F9F79-E33C-4F3E-BDEB-3CE5BED647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6366" y="5537190"/>
                <a:ext cx="5565049" cy="830997"/>
              </a:xfrm>
              <a:prstGeom prst="rect">
                <a:avLst/>
              </a:prstGeom>
              <a:blipFill>
                <a:blip r:embed="rId6"/>
                <a:stretch>
                  <a:fillRect l="-1424" t="-5839" r="-1424" b="-153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4147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5400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sz="24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3332</TotalTime>
  <Words>2442</Words>
  <Application>Microsoft Office PowerPoint</Application>
  <PresentationFormat>Widescreen</PresentationFormat>
  <Paragraphs>399</Paragraphs>
  <Slides>28</Slides>
  <Notes>20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Cambria Math</vt:lpstr>
      <vt:lpstr>Office Theme</vt:lpstr>
      <vt:lpstr>Cryptography from Information Loss</vt:lpstr>
      <vt:lpstr>Hardness  +  Structure       Crypto</vt:lpstr>
      <vt:lpstr>                    Hardness   +   Structure       Crypto</vt:lpstr>
      <vt:lpstr>Lossy Reductions</vt:lpstr>
      <vt:lpstr>Lossy Reductions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Ideas</vt:lpstr>
    </vt:vector>
  </TitlesOfParts>
  <Company>Massachusetts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 from Information Loss</dc:title>
  <dc:creator>Prashant</dc:creator>
  <cp:lastModifiedBy>Prashant Vasudevan</cp:lastModifiedBy>
  <cp:revision>191</cp:revision>
  <dcterms:created xsi:type="dcterms:W3CDTF">2020-01-01T01:16:56Z</dcterms:created>
  <dcterms:modified xsi:type="dcterms:W3CDTF">2020-05-18T20:51:59Z</dcterms:modified>
</cp:coreProperties>
</file>