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7" r:id="rId3"/>
    <p:sldId id="286" r:id="rId4"/>
    <p:sldId id="283" r:id="rId5"/>
    <p:sldId id="305" r:id="rId6"/>
    <p:sldId id="278" r:id="rId7"/>
    <p:sldId id="274" r:id="rId8"/>
    <p:sldId id="304" r:id="rId9"/>
    <p:sldId id="293" r:id="rId10"/>
    <p:sldId id="295" r:id="rId11"/>
    <p:sldId id="285" r:id="rId12"/>
    <p:sldId id="272" r:id="rId13"/>
    <p:sldId id="287" r:id="rId14"/>
    <p:sldId id="296" r:id="rId15"/>
    <p:sldId id="288" r:id="rId16"/>
    <p:sldId id="290" r:id="rId17"/>
    <p:sldId id="297" r:id="rId18"/>
    <p:sldId id="306" r:id="rId19"/>
    <p:sldId id="302" r:id="rId20"/>
    <p:sldId id="271" r:id="rId21"/>
    <p:sldId id="298" r:id="rId22"/>
    <p:sldId id="299" r:id="rId23"/>
    <p:sldId id="300" r:id="rId24"/>
    <p:sldId id="266" r:id="rId25"/>
    <p:sldId id="291" r:id="rId26"/>
    <p:sldId id="292" r:id="rId27"/>
    <p:sldId id="289" r:id="rId28"/>
    <p:sldId id="25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ashant Vasudevan" initials="PV" lastIdx="1" clrIdx="0">
    <p:extLst>
      <p:ext uri="{19B8F6BF-5375-455C-9EA6-DF929625EA0E}">
        <p15:presenceInfo xmlns:p15="http://schemas.microsoft.com/office/powerpoint/2012/main" userId="Prashant Vasudev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1E1"/>
    <a:srgbClr val="F0F0F0"/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968" autoAdjust="0"/>
  </p:normalViewPr>
  <p:slideViewPr>
    <p:cSldViewPr snapToGrid="0">
      <p:cViewPr varScale="1">
        <p:scale>
          <a:sx n="81" d="100"/>
          <a:sy n="81" d="100"/>
        </p:scale>
        <p:origin x="108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FBA87-B3B0-4ED0-B97C-48AB8F379FF8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6EC72-AFA5-4005-8388-9D41FB125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063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Maybe show this again at the end after people know the terms here.</a:t>
            </a:r>
          </a:p>
          <a:p>
            <a:r>
              <a:rPr lang="en-US" dirty="0"/>
              <a:t>We pull together things studied by others for different reasons for our own nefarious purposes.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822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one-sided hardness is something</a:t>
            </a:r>
            <a:r>
              <a:rPr lang="en-US" baseline="0" dirty="0"/>
              <a:t> we define?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06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one-sided hardness is something</a:t>
            </a:r>
            <a:r>
              <a:rPr lang="en-US" baseline="0" dirty="0"/>
              <a:t> we define?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765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665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038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225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one-sided hardness is something</a:t>
            </a:r>
            <a:r>
              <a:rPr lang="en-US" baseline="0" dirty="0"/>
              <a:t> we define?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00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Skipped issues of error in the reduction, etc..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780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809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150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26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some examples.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4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97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some examples.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84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citations everywhere.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54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Too many different notions, like instance-compression, etc.. Maybe blur the differences for clarity.</a:t>
            </a:r>
          </a:p>
          <a:p>
            <a:r>
              <a:rPr lang="en-US" dirty="0"/>
              <a:t>Drucker’s conclusion was negative for crypto. We turn it into a positive.</a:t>
            </a:r>
          </a:p>
          <a:p>
            <a:r>
              <a:rPr lang="en-US" dirty="0"/>
              <a:t>How much compression did </a:t>
            </a:r>
            <a:r>
              <a:rPr lang="en-US" dirty="0" err="1"/>
              <a:t>Harnik-Naor</a:t>
            </a:r>
            <a:r>
              <a:rPr lang="en-US" dirty="0"/>
              <a:t> need? Ans: they need instance-compression, which means compression to poly in witness length, here poly(n).</a:t>
            </a:r>
          </a:p>
          <a:p>
            <a:r>
              <a:rPr lang="en-US" dirty="0" err="1"/>
              <a:t>Harnik-Naor</a:t>
            </a:r>
            <a:r>
              <a:rPr lang="en-US" baseline="0" dirty="0"/>
              <a:t> also show OT from OWF with witness-retrievable compression, and some applications to attacks on bounded storage model constructions.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46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Too many different notions, like instance-compression, etc.. Maybe blur the differences for clarity.</a:t>
            </a:r>
          </a:p>
          <a:p>
            <a:r>
              <a:rPr lang="en-US" dirty="0"/>
              <a:t>Drucker’s conclusion was negative for crypto. We turn it into a positive.</a:t>
            </a:r>
          </a:p>
          <a:p>
            <a:r>
              <a:rPr lang="en-US" dirty="0"/>
              <a:t>How much compression did </a:t>
            </a:r>
            <a:r>
              <a:rPr lang="en-US" dirty="0" err="1"/>
              <a:t>Harnik-Naor</a:t>
            </a:r>
            <a:r>
              <a:rPr lang="en-US" dirty="0"/>
              <a:t> need? Ans: they need instance-compression, which means compression to poly in witness length, here poly(n).</a:t>
            </a:r>
          </a:p>
          <a:p>
            <a:r>
              <a:rPr lang="en-US" dirty="0" err="1"/>
              <a:t>Harnik-Naor</a:t>
            </a:r>
            <a:r>
              <a:rPr lang="en-US" baseline="0" dirty="0"/>
              <a:t> also show OT from OWF with witness-retrievable compression, and some applications to attacks on bounded storage model constructions.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4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Contains many problems important for crypto.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11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Too many different notions, like instance-compression, etc.. Maybe blur the differences for clarity.</a:t>
            </a:r>
          </a:p>
          <a:p>
            <a:r>
              <a:rPr lang="en-US" dirty="0"/>
              <a:t>Drucker’s conclusion was negative for crypto. We turn it into a positive.</a:t>
            </a:r>
          </a:p>
          <a:p>
            <a:r>
              <a:rPr lang="en-US" dirty="0"/>
              <a:t>How much compression did </a:t>
            </a:r>
            <a:r>
              <a:rPr lang="en-US" dirty="0" err="1"/>
              <a:t>Harnik-Naor</a:t>
            </a:r>
            <a:r>
              <a:rPr lang="en-US" dirty="0"/>
              <a:t> need? Ans: they need instance-compression, which means compression to poly in witness length, here poly(n).</a:t>
            </a:r>
          </a:p>
          <a:p>
            <a:r>
              <a:rPr lang="en-US" dirty="0" err="1"/>
              <a:t>Harnik-Naor</a:t>
            </a:r>
            <a:r>
              <a:rPr lang="en-US" baseline="0" dirty="0"/>
              <a:t> also show OT from OWF with witness-retrievable compression, and some applications to attacks on bounded storage model constructions.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11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EC72-AFA5-4005-8388-9D41FB1258A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84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A6CBE-0CAC-4F9B-B494-0320693EF15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B3A60-75C3-4A1F-B566-892390389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2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A6CBE-0CAC-4F9B-B494-0320693EF15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B3A60-75C3-4A1F-B566-892390389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7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A6CBE-0CAC-4F9B-B494-0320693EF15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B3A60-75C3-4A1F-B566-892390389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62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A6CBE-0CAC-4F9B-B494-0320693EF15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B3A60-75C3-4A1F-B566-892390389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7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A6CBE-0CAC-4F9B-B494-0320693EF15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B3A60-75C3-4A1F-B566-892390389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0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A6CBE-0CAC-4F9B-B494-0320693EF15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B3A60-75C3-4A1F-B566-892390389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3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A6CBE-0CAC-4F9B-B494-0320693EF15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B3A60-75C3-4A1F-B566-892390389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3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A6CBE-0CAC-4F9B-B494-0320693EF15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B3A60-75C3-4A1F-B566-892390389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7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A6CBE-0CAC-4F9B-B494-0320693EF15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B3A60-75C3-4A1F-B566-892390389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3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A6CBE-0CAC-4F9B-B494-0320693EF15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B3A60-75C3-4A1F-B566-892390389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A6CBE-0CAC-4F9B-B494-0320693EF15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B3A60-75C3-4A1F-B566-892390389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A6CBE-0CAC-4F9B-B494-0320693EF15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B3A60-75C3-4A1F-B566-892390389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71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6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6.png"/><Relationship Id="rId3" Type="http://schemas.openxmlformats.org/officeDocument/2006/relationships/image" Target="../media/image270.png"/><Relationship Id="rId7" Type="http://schemas.openxmlformats.org/officeDocument/2006/relationships/image" Target="../media/image31.pn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4.png"/><Relationship Id="rId5" Type="http://schemas.openxmlformats.org/officeDocument/2006/relationships/image" Target="../media/image29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4" Type="http://schemas.openxmlformats.org/officeDocument/2006/relationships/image" Target="../media/image280.png"/><Relationship Id="rId9" Type="http://schemas.openxmlformats.org/officeDocument/2006/relationships/image" Target="../media/image321.png"/><Relationship Id="rId14" Type="http://schemas.openxmlformats.org/officeDocument/2006/relationships/image" Target="../media/image3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70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2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4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1.png"/><Relationship Id="rId11" Type="http://schemas.openxmlformats.org/officeDocument/2006/relationships/image" Target="../media/image37.png"/><Relationship Id="rId5" Type="http://schemas.openxmlformats.org/officeDocument/2006/relationships/image" Target="../media/image32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4" Type="http://schemas.openxmlformats.org/officeDocument/2006/relationships/image" Target="../media/image280.png"/><Relationship Id="rId9" Type="http://schemas.openxmlformats.org/officeDocument/2006/relationships/image" Target="../media/image35.png"/><Relationship Id="rId14" Type="http://schemas.openxmlformats.org/officeDocument/2006/relationships/image" Target="../media/image32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70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5.pn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1.png"/><Relationship Id="rId11" Type="http://schemas.openxmlformats.org/officeDocument/2006/relationships/image" Target="../media/image37.png"/><Relationship Id="rId5" Type="http://schemas.openxmlformats.org/officeDocument/2006/relationships/image" Target="../media/image32.png"/><Relationship Id="rId15" Type="http://schemas.openxmlformats.org/officeDocument/2006/relationships/image" Target="../media/image43.png"/><Relationship Id="rId10" Type="http://schemas.openxmlformats.org/officeDocument/2006/relationships/image" Target="../media/image36.png"/><Relationship Id="rId4" Type="http://schemas.openxmlformats.org/officeDocument/2006/relationships/image" Target="../media/image280.png"/><Relationship Id="rId9" Type="http://schemas.openxmlformats.org/officeDocument/2006/relationships/image" Target="../media/image35.png"/><Relationship Id="rId14" Type="http://schemas.openxmlformats.org/officeDocument/2006/relationships/image" Target="../media/image32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17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46.png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430.png"/><Relationship Id="rId7" Type="http://schemas.openxmlformats.org/officeDocument/2006/relationships/image" Target="../media/image47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450.png"/><Relationship Id="rId4" Type="http://schemas.openxmlformats.org/officeDocument/2006/relationships/image" Target="../media/image44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7" Type="http://schemas.openxmlformats.org/officeDocument/2006/relationships/image" Target="../media/image47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9.png"/><Relationship Id="rId10" Type="http://schemas.openxmlformats.org/officeDocument/2006/relationships/image" Target="../media/image58.png"/><Relationship Id="rId9" Type="http://schemas.openxmlformats.org/officeDocument/2006/relationships/image" Target="../media/image5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7" Type="http://schemas.openxmlformats.org/officeDocument/2006/relationships/image" Target="../media/image47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2.png"/><Relationship Id="rId10" Type="http://schemas.openxmlformats.org/officeDocument/2006/relationships/image" Target="../media/image61.png"/><Relationship Id="rId9" Type="http://schemas.openxmlformats.org/officeDocument/2006/relationships/image" Target="../media/image6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Cryptography from Information Loss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3438" y="3838343"/>
            <a:ext cx="10685123" cy="2356973"/>
          </a:xfrm>
        </p:spPr>
        <p:txBody>
          <a:bodyPr>
            <a:normAutofit/>
          </a:bodyPr>
          <a:lstStyle/>
          <a:p>
            <a:r>
              <a:rPr lang="en-US" sz="3200" dirty="0"/>
              <a:t>Marshall Ball               </a:t>
            </a:r>
            <a:r>
              <a:rPr lang="en-US" sz="3200" dirty="0" err="1"/>
              <a:t>Elette</a:t>
            </a:r>
            <a:r>
              <a:rPr lang="en-US" sz="3200" dirty="0"/>
              <a:t> Boyle         </a:t>
            </a:r>
            <a:r>
              <a:rPr lang="en-US" sz="3200" dirty="0" err="1"/>
              <a:t>Akshay</a:t>
            </a:r>
            <a:r>
              <a:rPr lang="en-US" sz="3200" dirty="0"/>
              <a:t> </a:t>
            </a:r>
            <a:r>
              <a:rPr lang="en-US" sz="3200" dirty="0" err="1"/>
              <a:t>Degwekar</a:t>
            </a:r>
            <a:endParaRPr lang="en-US" sz="3200" dirty="0"/>
          </a:p>
          <a:p>
            <a:r>
              <a:rPr lang="en-US" sz="3200" dirty="0" err="1"/>
              <a:t>Apoorvaa</a:t>
            </a:r>
            <a:r>
              <a:rPr lang="en-US" sz="3200" dirty="0"/>
              <a:t> Deshpande      </a:t>
            </a:r>
            <a:r>
              <a:rPr lang="en-US" sz="3200" dirty="0" err="1"/>
              <a:t>Alon</a:t>
            </a:r>
            <a:r>
              <a:rPr lang="en-US" sz="3200" dirty="0"/>
              <a:t> Rosen      Vinod </a:t>
            </a:r>
            <a:r>
              <a:rPr lang="en-US" sz="3200" dirty="0" err="1"/>
              <a:t>Vaikuntanathan</a:t>
            </a:r>
            <a:endParaRPr lang="en-US" sz="3200" dirty="0"/>
          </a:p>
          <a:p>
            <a:r>
              <a:rPr lang="en-US" sz="3200" dirty="0"/>
              <a:t>Prashant </a:t>
            </a:r>
            <a:r>
              <a:rPr lang="en-US" sz="3200" dirty="0" err="1"/>
              <a:t>Nalini</a:t>
            </a:r>
            <a:r>
              <a:rPr lang="en-US" sz="3200" dirty="0"/>
              <a:t> </a:t>
            </a:r>
            <a:r>
              <a:rPr lang="en-US" sz="3200" dirty="0" err="1"/>
              <a:t>Vasudevan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15081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74842" y="1176483"/>
                <a:ext cx="8842313" cy="1035933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10000"/>
                  </a:lnSpc>
                  <a:buNone/>
                </a:pPr>
                <a:r>
                  <a:rPr lang="en-US" sz="2400" dirty="0"/>
                  <a:t>For language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and function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/>
                  <a:t>,  </a:t>
                </a:r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sub>
                              </m:sSub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 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74842" y="1176483"/>
                <a:ext cx="8842313" cy="1035933"/>
              </a:xfrm>
              <a:blipFill>
                <a:blip r:embed="rId3"/>
                <a:stretch>
                  <a:fillRect l="-1103" t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77639" y="5352560"/>
                <a:ext cx="963672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Drucker ‘12: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400" dirty="0"/>
                  <a:t>-compressing reduction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to any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algn="ctr"/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𝑺𝒁𝑲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639" y="5352560"/>
                <a:ext cx="9636721" cy="830997"/>
              </a:xfrm>
              <a:prstGeom prst="rect">
                <a:avLst/>
              </a:prstGeom>
              <a:blipFill>
                <a:blip r:embed="rId4"/>
                <a:stretch>
                  <a:fillRect t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20296" y="2706982"/>
                <a:ext cx="1075140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 algn="ctr"/>
                <a:r>
                  <a:rPr lang="en-US" sz="2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Harnik-Naor ’10: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𝑝𝑜𝑙𝑦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400" dirty="0"/>
                  <a:t>-compressing reduction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400" dirty="0"/>
                  <a:t> for all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2400" dirty="0"/>
              </a:p>
              <a:p>
                <a:pPr marL="0" lvl="1" algn="ctr"/>
                <a:r>
                  <a:rPr lang="en-US" sz="2400" dirty="0"/>
                  <a:t>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dirty="0"/>
                  <a:t> Collision-Resistance Hashing from OWFs </a:t>
                </a:r>
                <a:r>
                  <a:rPr lang="en-US" sz="2400" dirty="0">
                    <a:solidFill>
                      <a:schemeClr val="bg1">
                        <a:lumMod val="50000"/>
                      </a:schemeClr>
                    </a:solidFill>
                  </a:rPr>
                  <a:t>(big deal)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296" y="2706982"/>
                <a:ext cx="10751406" cy="830997"/>
              </a:xfrm>
              <a:prstGeom prst="rect">
                <a:avLst/>
              </a:prstGeom>
              <a:blipFill>
                <a:blip r:embed="rId5"/>
                <a:stretch>
                  <a:fillRect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754492" y="5367267"/>
            <a:ext cx="1561673" cy="3815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</a:rPr>
              <a:t>lossy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42101" y="4214437"/>
                <a:ext cx="95077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lvl="1" algn="ctr"/>
                <a:r>
                  <a:rPr lang="en-US" sz="2400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Fortnow</a:t>
                </a:r>
                <a:r>
                  <a:rPr lang="en-US" sz="2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-Santhanam ’11:</a:t>
                </a:r>
                <a:r>
                  <a:rPr lang="en-US" sz="2400" dirty="0"/>
                  <a:t> Such reduction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dirty="0"/>
                  <a:t>  PH collapses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2101" y="4214437"/>
                <a:ext cx="9507796" cy="461665"/>
              </a:xfrm>
              <a:prstGeom prst="rect">
                <a:avLst/>
              </a:prstGeom>
              <a:blipFill>
                <a:blip r:embed="rId6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>
            <a:extLst>
              <a:ext uri="{FF2B5EF4-FFF2-40B4-BE49-F238E27FC236}">
                <a16:creationId xmlns:a16="http://schemas.microsoft.com/office/drawing/2014/main" id="{EA91C2AA-C129-4A06-8DBB-10913F4647A6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Loss and Cryptography</a:t>
            </a:r>
          </a:p>
        </p:txBody>
      </p:sp>
    </p:spTree>
    <p:extLst>
      <p:ext uri="{BB962C8B-B14F-4D97-AF65-F5344CB8AC3E}">
        <p14:creationId xmlns:p14="http://schemas.microsoft.com/office/powerpoint/2010/main" val="1490075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41400" y="4340191"/>
                <a:ext cx="1903614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is average-case hard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400" y="4340191"/>
                <a:ext cx="1903614" cy="830997"/>
              </a:xfrm>
              <a:prstGeom prst="rect">
                <a:avLst/>
              </a:prstGeom>
              <a:blipFill>
                <a:blip r:embed="rId3"/>
                <a:stretch>
                  <a:fillRect t="-4286" b="-1428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437882" y="4401746"/>
            <a:ext cx="439544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377574" y="4354919"/>
                <a:ext cx="3366654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Redn from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400" dirty="0"/>
                  <a:t>-lossy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574" y="4354919"/>
                <a:ext cx="3366654" cy="830997"/>
              </a:xfrm>
              <a:prstGeom prst="rect">
                <a:avLst/>
              </a:prstGeom>
              <a:blipFill>
                <a:blip r:embed="rId4"/>
                <a:stretch>
                  <a:fillRect l="-719" t="-4255" b="-1347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9936480" y="4540612"/>
            <a:ext cx="80009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OWF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676640" y="4776000"/>
            <a:ext cx="1158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041400" y="3193991"/>
                <a:ext cx="1903614" cy="83099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is </a:t>
                </a:r>
                <a:r>
                  <a:rPr lang="en-US" sz="2400" dirty="0">
                    <a:solidFill>
                      <a:srgbClr val="C00000"/>
                    </a:solidFill>
                  </a:rPr>
                  <a:t>worst-case</a:t>
                </a:r>
                <a:r>
                  <a:rPr lang="en-US" sz="2400" dirty="0"/>
                  <a:t> hard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400" y="3193991"/>
                <a:ext cx="1903614" cy="830997"/>
              </a:xfrm>
              <a:prstGeom prst="rect">
                <a:avLst/>
              </a:prstGeom>
              <a:blipFill>
                <a:blip r:embed="rId5"/>
                <a:stretch>
                  <a:fillRect t="-4286" b="-1428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437882" y="3255546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85426" y="3102299"/>
                <a:ext cx="3366654" cy="101438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Redn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C00000"/>
                    </a:solidFill>
                  </a:rPr>
                  <a:t>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sz="2400" dirty="0"/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-lossy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426" y="3102299"/>
                <a:ext cx="3366654" cy="1014380"/>
              </a:xfrm>
              <a:prstGeom prst="rect">
                <a:avLst/>
              </a:prstGeom>
              <a:blipFill>
                <a:blip r:embed="rId6"/>
                <a:stretch>
                  <a:fillRect t="-3529" b="-35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9936480" y="3394412"/>
            <a:ext cx="800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OWF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676640" y="3629800"/>
            <a:ext cx="1158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A2AED163-5DAD-4DD0-B735-4690AA573E61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Loss and Cryptography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3F7A3D6-E923-43A9-9A49-D4F791610BC1}"/>
                  </a:ext>
                </a:extLst>
              </p:cNvPr>
              <p:cNvSpPr txBox="1"/>
              <p:nvPr/>
            </p:nvSpPr>
            <p:spPr>
              <a:xfrm>
                <a:off x="1277639" y="5352560"/>
                <a:ext cx="963672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Drucker ‘12: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400" dirty="0"/>
                  <a:t>-compressing reduction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to any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algn="ctr"/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𝑺𝒁𝑲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3F7A3D6-E923-43A9-9A49-D4F791610B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639" y="5352560"/>
                <a:ext cx="9636721" cy="830997"/>
              </a:xfrm>
              <a:prstGeom prst="rect">
                <a:avLst/>
              </a:prstGeom>
              <a:blipFill>
                <a:blip r:embed="rId7"/>
                <a:stretch>
                  <a:fillRect t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09C12156-4D44-428A-856A-73DCFDB627FA}"/>
              </a:ext>
            </a:extLst>
          </p:cNvPr>
          <p:cNvSpPr txBox="1"/>
          <p:nvPr/>
        </p:nvSpPr>
        <p:spPr>
          <a:xfrm>
            <a:off x="4754492" y="5367267"/>
            <a:ext cx="1561673" cy="3815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</a:rPr>
              <a:t>lossy</a:t>
            </a:r>
          </a:p>
        </p:txBody>
      </p:sp>
    </p:spTree>
    <p:extLst>
      <p:ext uri="{BB962C8B-B14F-4D97-AF65-F5344CB8AC3E}">
        <p14:creationId xmlns:p14="http://schemas.microsoft.com/office/powerpoint/2010/main" val="10028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5" grpId="0" animBg="1"/>
      <p:bldP spid="16" grpId="0"/>
      <p:bldP spid="17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41400" y="3193991"/>
                <a:ext cx="1903614" cy="83099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is worst-case hard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400" y="3193991"/>
                <a:ext cx="1903614" cy="830997"/>
              </a:xfrm>
              <a:prstGeom prst="rect">
                <a:avLst/>
              </a:prstGeom>
              <a:blipFill>
                <a:blip r:embed="rId3"/>
                <a:stretch>
                  <a:fillRect t="-4286" b="-1428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437882" y="3255546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85426" y="3102299"/>
                <a:ext cx="3366654" cy="101438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Redn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sz="2400" dirty="0"/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-lossy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426" y="3102299"/>
                <a:ext cx="3366654" cy="1014380"/>
              </a:xfrm>
              <a:prstGeom prst="rect">
                <a:avLst/>
              </a:prstGeom>
              <a:blipFill>
                <a:blip r:embed="rId4"/>
                <a:stretch>
                  <a:fillRect t="-3529" b="-35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9936480" y="3394412"/>
            <a:ext cx="800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OWF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16946" y="1588496"/>
                <a:ext cx="1903614" cy="46166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𝑺𝒁𝑲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946" y="1588496"/>
                <a:ext cx="1903614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flipV="1">
            <a:off x="6068753" y="2176920"/>
            <a:ext cx="0" cy="812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96000" y="2411884"/>
            <a:ext cx="1405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[Drucker ‘12]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068753" y="4231130"/>
            <a:ext cx="0" cy="99379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51186" y="5339371"/>
                <a:ext cx="2635134" cy="83099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“one-sided” average-case hard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186" y="5339371"/>
                <a:ext cx="2635134" cy="830997"/>
              </a:xfrm>
              <a:prstGeom prst="rect">
                <a:avLst/>
              </a:prstGeom>
              <a:blipFill>
                <a:blip r:embed="rId6"/>
                <a:stretch>
                  <a:fillRect t="-4286" b="-1428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1993207" y="4737857"/>
            <a:ext cx="40755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993207" y="4231130"/>
            <a:ext cx="0" cy="5162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122160" y="1790840"/>
            <a:ext cx="15544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487920" y="5692280"/>
            <a:ext cx="11887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8676640" y="1790840"/>
            <a:ext cx="0" cy="3911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8676640" y="3629800"/>
            <a:ext cx="1158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799424" y="4095299"/>
                <a:ext cx="248510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Proven using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𝑺𝒁𝑲</m:t>
                    </m:r>
                  </m:oMath>
                </a14:m>
                <a:r>
                  <a:rPr lang="en-US" dirty="0"/>
                  <a:t> completeness theorems of </a:t>
                </a:r>
                <a:r>
                  <a:rPr lang="en-US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[</a:t>
                </a:r>
                <a:r>
                  <a:rPr lang="en-US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Sahai-Vadhan</a:t>
                </a:r>
                <a:r>
                  <a:rPr lang="en-US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‘03]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9424" y="4095299"/>
                <a:ext cx="2485103" cy="923330"/>
              </a:xfrm>
              <a:prstGeom prst="rect">
                <a:avLst/>
              </a:prstGeom>
              <a:blipFill>
                <a:blip r:embed="rId7"/>
                <a:stretch>
                  <a:fillRect l="-1961" t="-3974" r="-1471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191536" y="4393087"/>
            <a:ext cx="1405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Essentially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[Drucker ‘12]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068753" y="4231130"/>
            <a:ext cx="0" cy="1002565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993207" y="4727873"/>
            <a:ext cx="407554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1993207" y="4221588"/>
            <a:ext cx="0" cy="52581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51186" y="5339371"/>
                <a:ext cx="2635134" cy="830997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alpha val="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>
                    <a:solidFill>
                      <a:schemeClr val="bg1">
                        <a:alpha val="0"/>
                      </a:schemeClr>
                    </a:solidFill>
                  </a:rPr>
                  <a:t> is “one-sided” average-case hard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186" y="5339371"/>
                <a:ext cx="2635134" cy="830997"/>
              </a:xfrm>
              <a:prstGeom prst="rect">
                <a:avLst/>
              </a:prstGeom>
              <a:blipFill>
                <a:blip r:embed="rId8"/>
                <a:stretch>
                  <a:fillRect t="-4255" b="-13475"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itle 1">
            <a:extLst>
              <a:ext uri="{FF2B5EF4-FFF2-40B4-BE49-F238E27FC236}">
                <a16:creationId xmlns:a16="http://schemas.microsoft.com/office/drawing/2014/main" id="{53295036-0999-4C12-86DA-FCEC860BE223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Loss and Cryptography</a:t>
            </a:r>
          </a:p>
        </p:txBody>
      </p:sp>
    </p:spTree>
    <p:extLst>
      <p:ext uri="{BB962C8B-B14F-4D97-AF65-F5344CB8AC3E}">
        <p14:creationId xmlns:p14="http://schemas.microsoft.com/office/powerpoint/2010/main" val="129074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1" grpId="0"/>
      <p:bldP spid="25" grpId="1" animBg="1"/>
      <p:bldP spid="6" grpId="0"/>
      <p:bldP spid="7" grpId="0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723918" y="1148409"/>
                <a:ext cx="3837107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Worst-case:</a:t>
                </a:r>
              </a:p>
              <a:p>
                <a:endParaRPr lang="en-US" sz="6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400" dirty="0"/>
                  <a:t>alg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∃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3918" y="1148409"/>
                <a:ext cx="3837107" cy="861774"/>
              </a:xfrm>
              <a:prstGeom prst="rect">
                <a:avLst/>
              </a:prstGeom>
              <a:blipFill>
                <a:blip r:embed="rId2"/>
                <a:stretch>
                  <a:fillRect l="-1749" t="-3521" b="-14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34992" y="3093785"/>
                <a:ext cx="4581310" cy="1416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Average-case:</a:t>
                </a:r>
              </a:p>
              <a:p>
                <a:endParaRPr lang="en-US" sz="600" dirty="0"/>
              </a:p>
              <a:p>
                <a:r>
                  <a:rPr lang="en-US" sz="2400" b="0" dirty="0"/>
                  <a:t>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400" dirty="0">
                    <a:solidFill>
                      <a:srgbClr val="FFC000"/>
                    </a:solidFill>
                  </a:rPr>
                  <a:t>dist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∀</m:t>
                    </m:r>
                  </m:oMath>
                </a14:m>
                <a:r>
                  <a:rPr lang="en-US" sz="2400" dirty="0"/>
                  <a:t>alg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: </a:t>
                </a: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Pr</m:t>
                            </m:r>
                          </m:e>
                          <m:lim>
                            <m:r>
                              <a:rPr lang="en-US" sz="24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←</m:t>
                            </m:r>
                            <m:r>
                              <a:rPr lang="en-US" sz="24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992" y="3093785"/>
                <a:ext cx="4581310" cy="1416863"/>
              </a:xfrm>
              <a:prstGeom prst="rect">
                <a:avLst/>
              </a:prstGeom>
              <a:blipFill>
                <a:blip r:embed="rId3"/>
                <a:stretch>
                  <a:fillRect l="-1465" t="-25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358255" y="5247091"/>
                <a:ext cx="5475490" cy="1342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Two-sided Average-case:</a:t>
                </a:r>
              </a:p>
              <a:p>
                <a:endParaRPr lang="en-US" sz="600" dirty="0"/>
              </a:p>
              <a:p>
                <a:r>
                  <a:rPr lang="en-US" sz="2400" b="0" dirty="0"/>
                  <a:t>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400" dirty="0"/>
                  <a:t>dists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⊈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∀</m:t>
                    </m:r>
                  </m:oMath>
                </a14:m>
                <a:r>
                  <a:rPr lang="en-US" sz="2400" dirty="0"/>
                  <a:t>alg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←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≈</m:t>
                      </m:r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e>
                            <m:lim>
                              <m:r>
                                <a:rPr lang="en-US" sz="24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←</m:t>
                              </m:r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255" y="5247091"/>
                <a:ext cx="5475490" cy="1342547"/>
              </a:xfrm>
              <a:prstGeom prst="rect">
                <a:avLst/>
              </a:prstGeom>
              <a:blipFill>
                <a:blip r:embed="rId4"/>
                <a:stretch>
                  <a:fillRect l="-1225" t="-2727" b="-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412762" y="3170594"/>
                <a:ext cx="5475490" cy="13863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One-sided Average-case:</a:t>
                </a:r>
              </a:p>
              <a:p>
                <a:endParaRPr lang="en-US" sz="600" dirty="0"/>
              </a:p>
              <a:p>
                <a:r>
                  <a:rPr lang="en-US" sz="2400" b="0" dirty="0"/>
                  <a:t>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400" dirty="0"/>
                  <a:t>dist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⊈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∀</m:t>
                    </m:r>
                  </m:oMath>
                </a14:m>
                <a:r>
                  <a:rPr lang="en-US" sz="2400" dirty="0"/>
                  <a:t>alg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∃</m:t>
                    </m:r>
                  </m:oMath>
                </a14:m>
                <a:r>
                  <a:rPr lang="en-US" sz="2400" dirty="0"/>
                  <a:t>dist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←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≈</m:t>
                      </m:r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e>
                            <m:lim>
                              <m:r>
                                <a:rPr lang="en-US" sz="24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←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2762" y="3170594"/>
                <a:ext cx="5475490" cy="1386342"/>
              </a:xfrm>
              <a:prstGeom prst="rect">
                <a:avLst/>
              </a:prstGeom>
              <a:blipFill>
                <a:blip r:embed="rId5"/>
                <a:stretch>
                  <a:fillRect l="-1225" t="-21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H="1" flipV="1">
            <a:off x="2525647" y="4841061"/>
            <a:ext cx="737419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929734" y="4942291"/>
            <a:ext cx="737419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7561025" y="2071739"/>
            <a:ext cx="737419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525648" y="2075636"/>
            <a:ext cx="737419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7040344-C395-4446-AF63-46778797CA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2401" y="-149080"/>
                <a:ext cx="10515600" cy="132556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dirty="0"/>
                  <a:t>Kinds of Hardness (of a language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7040344-C395-4446-AF63-46778797C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1" y="-149080"/>
                <a:ext cx="10515600" cy="1325563"/>
              </a:xfrm>
              <a:prstGeom prst="rect">
                <a:avLst/>
              </a:prstGeom>
              <a:blipFill>
                <a:blip r:embed="rId6"/>
                <a:stretch>
                  <a:fillRect l="-23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558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41400" y="3193991"/>
                <a:ext cx="1903614" cy="83099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is worst-case hard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400" y="3193991"/>
                <a:ext cx="1903614" cy="830997"/>
              </a:xfrm>
              <a:prstGeom prst="rect">
                <a:avLst/>
              </a:prstGeom>
              <a:blipFill>
                <a:blip r:embed="rId3"/>
                <a:stretch>
                  <a:fillRect t="-4286" b="-1428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437882" y="3255546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85426" y="3102299"/>
                <a:ext cx="3366654" cy="101438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Redn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sz="2400" dirty="0"/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-lossy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426" y="3102299"/>
                <a:ext cx="3366654" cy="1014380"/>
              </a:xfrm>
              <a:prstGeom prst="rect">
                <a:avLst/>
              </a:prstGeom>
              <a:blipFill>
                <a:blip r:embed="rId4"/>
                <a:stretch>
                  <a:fillRect t="-3529" b="-35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9936480" y="3394412"/>
            <a:ext cx="800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OWF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16946" y="1588496"/>
                <a:ext cx="1903614" cy="46166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𝑺𝒁𝑲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946" y="1588496"/>
                <a:ext cx="1903614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flipV="1">
            <a:off x="6068753" y="2176920"/>
            <a:ext cx="0" cy="812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96000" y="2411884"/>
            <a:ext cx="1405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[Drucker ‘12]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068753" y="4231130"/>
            <a:ext cx="0" cy="99379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51186" y="5339371"/>
                <a:ext cx="2635134" cy="83099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“one-sided” average-case hard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186" y="5339371"/>
                <a:ext cx="2635134" cy="830997"/>
              </a:xfrm>
              <a:prstGeom prst="rect">
                <a:avLst/>
              </a:prstGeom>
              <a:blipFill>
                <a:blip r:embed="rId6"/>
                <a:stretch>
                  <a:fillRect t="-4286" b="-1428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1993207" y="4737857"/>
            <a:ext cx="40755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993207" y="4231130"/>
            <a:ext cx="0" cy="5162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122160" y="1790840"/>
            <a:ext cx="15544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487920" y="5692280"/>
            <a:ext cx="11887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8676640" y="1790840"/>
            <a:ext cx="0" cy="3911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8676640" y="3629800"/>
            <a:ext cx="1158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799424" y="4095299"/>
                <a:ext cx="248510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Proven using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𝑺𝒁𝑲</m:t>
                    </m:r>
                  </m:oMath>
                </a14:m>
                <a:r>
                  <a:rPr lang="en-US" dirty="0"/>
                  <a:t> completeness theorems of </a:t>
                </a:r>
                <a:r>
                  <a:rPr lang="en-US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[</a:t>
                </a:r>
                <a:r>
                  <a:rPr lang="en-US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Sahai-Vadhan</a:t>
                </a:r>
                <a:r>
                  <a:rPr lang="en-US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‘03]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9424" y="4095299"/>
                <a:ext cx="2485103" cy="923330"/>
              </a:xfrm>
              <a:prstGeom prst="rect">
                <a:avLst/>
              </a:prstGeom>
              <a:blipFill>
                <a:blip r:embed="rId7"/>
                <a:stretch>
                  <a:fillRect l="-1961" t="-3974" r="-1471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191536" y="4393087"/>
            <a:ext cx="1405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Essentially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[Drucker ‘12]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068753" y="4231130"/>
            <a:ext cx="0" cy="1002565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993207" y="4727873"/>
            <a:ext cx="407554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1993207" y="4221588"/>
            <a:ext cx="0" cy="52581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4751186" y="5339371"/>
                <a:ext cx="2635134" cy="830997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alpha val="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>
                    <a:solidFill>
                      <a:schemeClr val="bg1">
                        <a:alpha val="0"/>
                      </a:schemeClr>
                    </a:solidFill>
                  </a:rPr>
                  <a:t> is “one-sided” average-case hard</a:t>
                </a: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186" y="5339371"/>
                <a:ext cx="2635134" cy="830997"/>
              </a:xfrm>
              <a:prstGeom prst="rect">
                <a:avLst/>
              </a:prstGeom>
              <a:blipFill>
                <a:blip r:embed="rId8"/>
                <a:stretch>
                  <a:fillRect t="-4255" b="-13475"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itle 1">
            <a:extLst>
              <a:ext uri="{FF2B5EF4-FFF2-40B4-BE49-F238E27FC236}">
                <a16:creationId xmlns:a16="http://schemas.microsoft.com/office/drawing/2014/main" id="{53295036-0999-4C12-86DA-FCEC860BE223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Loss and Cryptography</a:t>
            </a:r>
          </a:p>
        </p:txBody>
      </p:sp>
    </p:spTree>
    <p:extLst>
      <p:ext uri="{BB962C8B-B14F-4D97-AF65-F5344CB8AC3E}">
        <p14:creationId xmlns:p14="http://schemas.microsoft.com/office/powerpoint/2010/main" val="1888483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00807" y="2721297"/>
                <a:ext cx="50616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807" y="2721297"/>
                <a:ext cx="50616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626440" y="1748465"/>
            <a:ext cx="654897" cy="246888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46802" y="2713910"/>
                <a:ext cx="430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802" y="2713910"/>
                <a:ext cx="430374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6512803" y="2451477"/>
                <a:ext cx="3889976" cy="5868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Loss: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2803" y="2451477"/>
                <a:ext cx="3889976" cy="586892"/>
              </a:xfrm>
              <a:prstGeom prst="rect">
                <a:avLst/>
              </a:prstGeom>
              <a:blipFill>
                <a:blip r:embed="rId5"/>
                <a:stretch>
                  <a:fillRect l="-2038" b="-10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6516663" y="1580380"/>
                <a:ext cx="463505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Reduction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b="1" dirty="0"/>
                  <a:t>: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⇔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663" y="1580380"/>
                <a:ext cx="4635051" cy="461665"/>
              </a:xfrm>
              <a:prstGeom prst="rect">
                <a:avLst/>
              </a:prstGeom>
              <a:blipFill>
                <a:blip r:embed="rId6"/>
                <a:stretch>
                  <a:fillRect l="-1711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6512803" y="3447801"/>
                <a:ext cx="457508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Idea: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cannot contain much information about </a:t>
                </a:r>
                <a:r>
                  <a:rPr lang="en-US" sz="2400" i="1" dirty="0"/>
                  <a:t>all</a:t>
                </a:r>
                <a:r>
                  <a:rPr lang="en-US" sz="2400" dirty="0"/>
                  <a:t> of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’s</a:t>
                </a: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2803" y="3447801"/>
                <a:ext cx="4575088" cy="830997"/>
              </a:xfrm>
              <a:prstGeom prst="rect">
                <a:avLst/>
              </a:prstGeom>
              <a:blipFill>
                <a:blip r:embed="rId7"/>
                <a:stretch>
                  <a:fillRect l="-1731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1040285" y="4969364"/>
                <a:ext cx="10111429" cy="1241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Disguising Distribution Lemma </a:t>
                </a:r>
                <a:r>
                  <a:rPr lang="en-US" sz="2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[Drucker ‘12]</a:t>
                </a:r>
                <a:r>
                  <a:rPr lang="en-US" sz="2400" dirty="0"/>
                  <a:t>: </a:t>
                </a:r>
              </a:p>
              <a:p>
                <a:r>
                  <a:rPr lang="en-US" sz="2400" dirty="0"/>
                  <a:t>	There is a distribution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400" dirty="0"/>
                  <a:t> supported within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bar>
                  </m:oMath>
                </a14:m>
                <a:r>
                  <a:rPr lang="en-US" sz="2400" dirty="0"/>
                  <a:t> such that for any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bar>
                  </m:oMath>
                </a14:m>
                <a:r>
                  <a:rPr lang="en-US" sz="2400" dirty="0"/>
                  <a:t>, the distribution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above is almost the same.</a:t>
                </a: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285" y="4969364"/>
                <a:ext cx="10111429" cy="1241430"/>
              </a:xfrm>
              <a:prstGeom prst="rect">
                <a:avLst/>
              </a:prstGeom>
              <a:blipFill>
                <a:blip r:embed="rId8"/>
                <a:stretch>
                  <a:fillRect l="-965" t="-3922" r="-302" b="-10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4455189" y="2982907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87343" y="1787793"/>
                <a:ext cx="5495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7343" y="1787793"/>
                <a:ext cx="549574" cy="461665"/>
              </a:xfrm>
              <a:prstGeom prst="rect">
                <a:avLst/>
              </a:prstGeom>
              <a:blipFill>
                <a:blip r:embed="rId9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488808" y="2247011"/>
                <a:ext cx="55669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808" y="2247011"/>
                <a:ext cx="556691" cy="461665"/>
              </a:xfrm>
              <a:prstGeom prst="rect">
                <a:avLst/>
              </a:prstGeom>
              <a:blipFill>
                <a:blip r:embed="rId10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487343" y="3789620"/>
                <a:ext cx="636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7343" y="3789620"/>
                <a:ext cx="636649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>
            <a:off x="3048050" y="2042045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048049" y="2503498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048049" y="4030042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496642" y="2953009"/>
                <a:ext cx="5130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642" y="2953009"/>
                <a:ext cx="513089" cy="461665"/>
              </a:xfrm>
              <a:prstGeom prst="rect">
                <a:avLst/>
              </a:prstGeom>
              <a:blipFill>
                <a:blip r:embed="rId12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>
            <a:off x="3055883" y="3209496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92724" y="1795865"/>
                <a:ext cx="4758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724" y="1795865"/>
                <a:ext cx="475836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594189" y="2255083"/>
                <a:ext cx="4758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189" y="2255083"/>
                <a:ext cx="475836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92724" y="3797692"/>
                <a:ext cx="47583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724" y="3797692"/>
                <a:ext cx="475835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>
            <a:off x="2019869" y="2048349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019868" y="2509802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019868" y="4036346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602023" y="2961081"/>
                <a:ext cx="4263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023" y="2961081"/>
                <a:ext cx="426399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/>
          <p:cNvCxnSpPr/>
          <p:nvPr/>
        </p:nvCxnSpPr>
        <p:spPr>
          <a:xfrm>
            <a:off x="2027702" y="3215800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500189" y="5337594"/>
            <a:ext cx="477073" cy="503433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945223" y="5800360"/>
            <a:ext cx="5972650" cy="503433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4271D65A-0C8F-4C28-B5DA-C6BA66C4D1D5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Loss and One-Sided Hardness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EF5494A-7276-4958-83B4-9F64661CC41E}"/>
              </a:ext>
            </a:extLst>
          </p:cNvPr>
          <p:cNvCxnSpPr/>
          <p:nvPr/>
        </p:nvCxnSpPr>
        <p:spPr>
          <a:xfrm>
            <a:off x="1130710" y="6210794"/>
            <a:ext cx="283169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23CBFCF-D93D-4510-969D-DF4DCB851A9E}"/>
                  </a:ext>
                </a:extLst>
              </p:cNvPr>
              <p:cNvSpPr txBox="1"/>
              <p:nvPr/>
            </p:nvSpPr>
            <p:spPr>
              <a:xfrm>
                <a:off x="2239095" y="6225312"/>
                <a:ext cx="5913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23CBFCF-D93D-4510-969D-DF4DCB851A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9095" y="6225312"/>
                <a:ext cx="591379" cy="461665"/>
              </a:xfrm>
              <a:prstGeom prst="rect">
                <a:avLst/>
              </a:prstGeom>
              <a:blipFill>
                <a:blip r:embed="rId17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277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34" grpId="0"/>
      <p:bldP spid="36" grpId="0"/>
      <p:bldP spid="37" grpId="0"/>
      <p:bldP spid="38" grpId="0"/>
      <p:bldP spid="42" grpId="0"/>
      <p:bldP spid="45" grpId="0" animBg="1"/>
      <p:bldP spid="46" grpId="0" animBg="1"/>
      <p:bldP spid="4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00807" y="2721297"/>
                <a:ext cx="50616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807" y="2721297"/>
                <a:ext cx="50616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626440" y="1748465"/>
            <a:ext cx="654897" cy="246888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46802" y="2713910"/>
                <a:ext cx="430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802" y="2713910"/>
                <a:ext cx="430374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1040285" y="4969364"/>
                <a:ext cx="10111429" cy="1241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Disguising Distribution Lemma </a:t>
                </a:r>
                <a:r>
                  <a:rPr lang="en-US" sz="2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[Drucker ‘12]</a:t>
                </a:r>
                <a:r>
                  <a:rPr lang="en-US" sz="2400" dirty="0"/>
                  <a:t>: </a:t>
                </a:r>
              </a:p>
              <a:p>
                <a:r>
                  <a:rPr lang="en-US" sz="2400" dirty="0"/>
                  <a:t>	There is a distribution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400" dirty="0"/>
                  <a:t> supported within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bar>
                  </m:oMath>
                </a14:m>
                <a:r>
                  <a:rPr lang="en-US" sz="2400" dirty="0"/>
                  <a:t> such that for any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bar>
                      <m:barPr>
                        <m:pos m:val="top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bar>
                  </m:oMath>
                </a14:m>
                <a:r>
                  <a:rPr lang="en-US" sz="2400" dirty="0"/>
                  <a:t>, the distribution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above is almost the same.</a:t>
                </a: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285" y="4969364"/>
                <a:ext cx="10111429" cy="1241430"/>
              </a:xfrm>
              <a:prstGeom prst="rect">
                <a:avLst/>
              </a:prstGeom>
              <a:blipFill>
                <a:blip r:embed="rId5"/>
                <a:stretch>
                  <a:fillRect l="-965" t="-3922" r="-302" b="-10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4455189" y="2982907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87343" y="1787793"/>
                <a:ext cx="5495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7343" y="1787793"/>
                <a:ext cx="549574" cy="461665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488808" y="2247011"/>
                <a:ext cx="55669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808" y="2247011"/>
                <a:ext cx="556691" cy="461665"/>
              </a:xfrm>
              <a:prstGeom prst="rect">
                <a:avLst/>
              </a:prstGeom>
              <a:blipFill>
                <a:blip r:embed="rId7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487343" y="3789620"/>
                <a:ext cx="636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7343" y="3789620"/>
                <a:ext cx="636649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>
            <a:off x="3048050" y="2042045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048049" y="2503498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048049" y="4030042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496642" y="2953009"/>
                <a:ext cx="5130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642" y="2953009"/>
                <a:ext cx="513089" cy="461665"/>
              </a:xfrm>
              <a:prstGeom prst="rect">
                <a:avLst/>
              </a:prstGeom>
              <a:blipFill>
                <a:blip r:embed="rId9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>
            <a:off x="3055883" y="3209496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92724" y="1795865"/>
                <a:ext cx="4758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724" y="1795865"/>
                <a:ext cx="475836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594189" y="2255083"/>
                <a:ext cx="4758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189" y="2255083"/>
                <a:ext cx="475836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92724" y="3797692"/>
                <a:ext cx="47583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724" y="3797692"/>
                <a:ext cx="475835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>
            <a:off x="2019869" y="2048349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019868" y="2509802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019868" y="4036346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602023" y="2961081"/>
                <a:ext cx="4263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023" y="2961081"/>
                <a:ext cx="426399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/>
          <p:cNvCxnSpPr/>
          <p:nvPr/>
        </p:nvCxnSpPr>
        <p:spPr>
          <a:xfrm>
            <a:off x="2027702" y="3215800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30710" y="6210794"/>
            <a:ext cx="283169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39095" y="6225312"/>
                <a:ext cx="5913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9095" y="6225312"/>
                <a:ext cx="591379" cy="461665"/>
              </a:xfrm>
              <a:prstGeom prst="rect">
                <a:avLst/>
              </a:prstGeom>
              <a:blipFill>
                <a:blip r:embed="rId1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667001" y="1515172"/>
                <a:ext cx="3853619" cy="9644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←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/>
                  <a:t> is contained in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bar>
                  </m:oMath>
                </a14:m>
                <a:endParaRPr lang="en-US" sz="24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6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is contained 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001" y="1515172"/>
                <a:ext cx="3853619" cy="964431"/>
              </a:xfrm>
              <a:prstGeom prst="rect">
                <a:avLst/>
              </a:prstGeom>
              <a:blipFill>
                <a:blip r:embed="rId15"/>
                <a:stretch>
                  <a:fillRect l="-2215" t="-633" b="-13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22137" y="2721918"/>
                <a:ext cx="558472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is worst-case hard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endParaRPr lang="en-US" sz="2400" b="0" i="0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400" dirty="0"/>
                  <a:t> efficient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400" dirty="0"/>
                  <a:t> distribution over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that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cannot distinguish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137" y="2721918"/>
                <a:ext cx="5584723" cy="1200329"/>
              </a:xfrm>
              <a:prstGeom prst="rect">
                <a:avLst/>
              </a:prstGeom>
              <a:blipFill>
                <a:blip r:embed="rId16"/>
                <a:stretch>
                  <a:fillRect t="-4082" b="-11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667001" y="4018678"/>
                <a:ext cx="51674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C00000"/>
                    </a:solidFill>
                  </a:rPr>
                  <a:t>One-sided: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 is fixed, other </a:t>
                </a:r>
                <a:r>
                  <a:rPr lang="en-US" sz="2400" dirty="0" err="1">
                    <a:solidFill>
                      <a:srgbClr val="C00000"/>
                    </a:solidFill>
                  </a:rPr>
                  <a:t>dist</a:t>
                </a:r>
                <a:r>
                  <a:rPr lang="en-US" sz="2400" dirty="0">
                    <a:solidFill>
                      <a:srgbClr val="C00000"/>
                    </a:solidFill>
                  </a:rPr>
                  <a:t> is not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001" y="4018678"/>
                <a:ext cx="5167440" cy="461665"/>
              </a:xfrm>
              <a:prstGeom prst="rect">
                <a:avLst/>
              </a:prstGeom>
              <a:blipFill>
                <a:blip r:embed="rId17"/>
                <a:stretch>
                  <a:fillRect l="-1889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>
            <a:extLst>
              <a:ext uri="{FF2B5EF4-FFF2-40B4-BE49-F238E27FC236}">
                <a16:creationId xmlns:a16="http://schemas.microsoft.com/office/drawing/2014/main" id="{53F66805-0AE8-405F-B118-94239EFCBBBE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Loss and One-Sided Hardness</a:t>
            </a:r>
          </a:p>
        </p:txBody>
      </p:sp>
    </p:spTree>
    <p:extLst>
      <p:ext uri="{BB962C8B-B14F-4D97-AF65-F5344CB8AC3E}">
        <p14:creationId xmlns:p14="http://schemas.microsoft.com/office/powerpoint/2010/main" val="114504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00807" y="2721297"/>
                <a:ext cx="50616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807" y="2721297"/>
                <a:ext cx="50616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626440" y="1748465"/>
            <a:ext cx="654897" cy="246888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46802" y="2713910"/>
                <a:ext cx="430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802" y="2713910"/>
                <a:ext cx="430374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1040285" y="4969364"/>
                <a:ext cx="10111429" cy="1241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Disguising Distribution Lemma </a:t>
                </a:r>
                <a:r>
                  <a:rPr lang="en-US" sz="2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[Drucker ‘12]</a:t>
                </a:r>
                <a:r>
                  <a:rPr lang="en-US" sz="2400" dirty="0"/>
                  <a:t>: </a:t>
                </a:r>
              </a:p>
              <a:p>
                <a:r>
                  <a:rPr lang="en-US" sz="2400" dirty="0"/>
                  <a:t>	There is a distribution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400" dirty="0"/>
                  <a:t> supported within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bar>
                  </m:oMath>
                </a14:m>
                <a:r>
                  <a:rPr lang="en-US" sz="2400" dirty="0"/>
                  <a:t> such that for any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bar>
                      <m:barPr>
                        <m:pos m:val="top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bar>
                  </m:oMath>
                </a14:m>
                <a:r>
                  <a:rPr lang="en-US" sz="2400" dirty="0"/>
                  <a:t>, the distribution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above is almost the same.</a:t>
                </a: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285" y="4969364"/>
                <a:ext cx="10111429" cy="1241430"/>
              </a:xfrm>
              <a:prstGeom prst="rect">
                <a:avLst/>
              </a:prstGeom>
              <a:blipFill>
                <a:blip r:embed="rId5"/>
                <a:stretch>
                  <a:fillRect l="-965" t="-3922" r="-302" b="-10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4455189" y="2982907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87343" y="1787793"/>
                <a:ext cx="5495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7343" y="1787793"/>
                <a:ext cx="549574" cy="461665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488808" y="2247011"/>
                <a:ext cx="55669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808" y="2247011"/>
                <a:ext cx="556691" cy="461665"/>
              </a:xfrm>
              <a:prstGeom prst="rect">
                <a:avLst/>
              </a:prstGeom>
              <a:blipFill>
                <a:blip r:embed="rId7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487343" y="3789620"/>
                <a:ext cx="636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7343" y="3789620"/>
                <a:ext cx="636649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>
            <a:off x="3048050" y="2042045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048049" y="2503498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048049" y="4030042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496642" y="2953009"/>
                <a:ext cx="5130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642" y="2953009"/>
                <a:ext cx="513089" cy="461665"/>
              </a:xfrm>
              <a:prstGeom prst="rect">
                <a:avLst/>
              </a:prstGeom>
              <a:blipFill>
                <a:blip r:embed="rId9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>
            <a:off x="3055883" y="3209496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92724" y="1795865"/>
                <a:ext cx="4758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724" y="1795865"/>
                <a:ext cx="475836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594189" y="2255083"/>
                <a:ext cx="4758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189" y="2255083"/>
                <a:ext cx="475836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92724" y="3797692"/>
                <a:ext cx="47583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724" y="3797692"/>
                <a:ext cx="475835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>
            <a:off x="2019869" y="2048349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019868" y="2509802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019868" y="4036346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602023" y="2961081"/>
                <a:ext cx="4263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023" y="2961081"/>
                <a:ext cx="426399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/>
          <p:cNvCxnSpPr/>
          <p:nvPr/>
        </p:nvCxnSpPr>
        <p:spPr>
          <a:xfrm>
            <a:off x="2027702" y="3215800"/>
            <a:ext cx="4227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30710" y="6210794"/>
            <a:ext cx="283169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39095" y="6225312"/>
                <a:ext cx="5913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9095" y="6225312"/>
                <a:ext cx="591379" cy="461665"/>
              </a:xfrm>
              <a:prstGeom prst="rect">
                <a:avLst/>
              </a:prstGeom>
              <a:blipFill>
                <a:blip r:embed="rId1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6667001" y="2484418"/>
                <a:ext cx="3842161" cy="1578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/>
                  <a:t>Reduction to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IN" sz="2200" b="1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IN" sz="2200" b="1" i="1" smtClean="0">
                            <a:latin typeface="Cambria Math" panose="02040503050406030204" pitchFamily="18" charset="0"/>
                          </a:rPr>
                          <m:t>𝑺𝑫</m:t>
                        </m:r>
                      </m:e>
                    </m:bar>
                  </m:oMath>
                </a14:m>
                <a:r>
                  <a:rPr lang="en-US" sz="2200" b="1" dirty="0"/>
                  <a:t>:</a:t>
                </a:r>
              </a:p>
              <a:p>
                <a:r>
                  <a:rPr lang="en-US" sz="2400" dirty="0"/>
                  <a:t>On input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, output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/>
                  <a:t> samples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computes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with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001" y="2484418"/>
                <a:ext cx="3842161" cy="1578830"/>
              </a:xfrm>
              <a:prstGeom prst="rect">
                <a:avLst/>
              </a:prstGeom>
              <a:blipFill>
                <a:blip r:embed="rId15"/>
                <a:stretch>
                  <a:fillRect l="-2540" b="-7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>
            <a:extLst>
              <a:ext uri="{FF2B5EF4-FFF2-40B4-BE49-F238E27FC236}">
                <a16:creationId xmlns:a16="http://schemas.microsoft.com/office/drawing/2014/main" id="{53F66805-0AE8-405F-B118-94239EFCBBBE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Loss and SZK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4292F84-EDBF-446D-A588-F8E5BC27571A}"/>
                  </a:ext>
                </a:extLst>
              </p:cNvPr>
              <p:cNvSpPr txBox="1"/>
              <p:nvPr/>
            </p:nvSpPr>
            <p:spPr>
              <a:xfrm>
                <a:off x="6667001" y="1275912"/>
                <a:ext cx="4455146" cy="9644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b="0" dirty="0"/>
                  <a:t>If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bar>
                      <m:barPr>
                        <m:pos m:val="top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bar>
                  </m:oMath>
                </a14:m>
                <a:r>
                  <a:rPr lang="en-US" sz="2400" b="0" dirty="0"/>
                  <a:t>, dist.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is close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4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6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, dist.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is far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4292F84-EDBF-446D-A588-F8E5BC2757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001" y="1275912"/>
                <a:ext cx="4455146" cy="964431"/>
              </a:xfrm>
              <a:prstGeom prst="rect">
                <a:avLst/>
              </a:prstGeom>
              <a:blipFill>
                <a:blip r:embed="rId16"/>
                <a:stretch>
                  <a:fillRect l="-1918" t="-629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7CA84E2-2C9D-4E51-BCC7-CA64649FA588}"/>
                  </a:ext>
                </a:extLst>
              </p:cNvPr>
              <p:cNvSpPr txBox="1"/>
              <p:nvPr/>
            </p:nvSpPr>
            <p:spPr>
              <a:xfrm>
                <a:off x="7716785" y="4141992"/>
                <a:ext cx="17425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IN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IN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IN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𝑺𝒁𝑲</m:t>
                      </m:r>
                    </m:oMath>
                  </m:oMathPara>
                </a14:m>
                <a:endParaRPr lang="en-US" sz="24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7CA84E2-2C9D-4E51-BCC7-CA64649FA5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6785" y="4141992"/>
                <a:ext cx="1742592" cy="46166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761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41400" y="3193991"/>
                <a:ext cx="1903614" cy="83099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is worst-case hard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400" y="3193991"/>
                <a:ext cx="1903614" cy="830997"/>
              </a:xfrm>
              <a:prstGeom prst="rect">
                <a:avLst/>
              </a:prstGeom>
              <a:blipFill>
                <a:blip r:embed="rId3"/>
                <a:stretch>
                  <a:fillRect t="-4286" b="-1428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437882" y="3255546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85426" y="3102299"/>
                <a:ext cx="3366654" cy="101438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Redn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sz="2400" dirty="0"/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-lossy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426" y="3102299"/>
                <a:ext cx="3366654" cy="1014380"/>
              </a:xfrm>
              <a:prstGeom prst="rect">
                <a:avLst/>
              </a:prstGeom>
              <a:blipFill>
                <a:blip r:embed="rId4"/>
                <a:stretch>
                  <a:fillRect t="-3529" b="-35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9936480" y="3394412"/>
            <a:ext cx="800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OWF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5116946" y="1588496"/>
                <a:ext cx="1903614" cy="461665"/>
              </a:xfrm>
              <a:prstGeom prst="rect">
                <a:avLst/>
              </a:prstGeom>
              <a:noFill/>
              <a:ln w="2540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𝑺𝒁𝑲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946" y="1588496"/>
                <a:ext cx="1903614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flipV="1">
            <a:off x="6068753" y="2176920"/>
            <a:ext cx="0" cy="812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96000" y="2411884"/>
            <a:ext cx="1405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[Drucker ‘12]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068753" y="4231130"/>
            <a:ext cx="0" cy="99379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51186" y="5339371"/>
                <a:ext cx="2635134" cy="83099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“one-sided” average-case hard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186" y="5339371"/>
                <a:ext cx="2635134" cy="830997"/>
              </a:xfrm>
              <a:prstGeom prst="rect">
                <a:avLst/>
              </a:prstGeom>
              <a:blipFill>
                <a:blip r:embed="rId6"/>
                <a:stretch>
                  <a:fillRect t="-4286" b="-1428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1993207" y="4737857"/>
            <a:ext cx="40755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993207" y="4231130"/>
            <a:ext cx="0" cy="5162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122160" y="1790840"/>
            <a:ext cx="15544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487920" y="5692280"/>
            <a:ext cx="11887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8676640" y="1790840"/>
            <a:ext cx="0" cy="3911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8676640" y="3629800"/>
            <a:ext cx="1158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191536" y="4393087"/>
            <a:ext cx="1405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Essentially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[Drucker ‘12]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4751186" y="5339371"/>
                <a:ext cx="2635134" cy="830997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alpha val="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>
                    <a:solidFill>
                      <a:schemeClr val="bg1">
                        <a:alpha val="0"/>
                      </a:schemeClr>
                    </a:solidFill>
                  </a:rPr>
                  <a:t> is “one-sided” average-case hard</a:t>
                </a: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186" y="5339371"/>
                <a:ext cx="2635134" cy="830997"/>
              </a:xfrm>
              <a:prstGeom prst="rect">
                <a:avLst/>
              </a:prstGeom>
              <a:blipFill>
                <a:blip r:embed="rId7"/>
                <a:stretch>
                  <a:fillRect t="-4255" b="-13475"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itle 1">
            <a:extLst>
              <a:ext uri="{FF2B5EF4-FFF2-40B4-BE49-F238E27FC236}">
                <a16:creationId xmlns:a16="http://schemas.microsoft.com/office/drawing/2014/main" id="{53295036-0999-4C12-86DA-FCEC860BE223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Loss and Cryptography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FC9963D-0503-46A6-AC26-F6D6C5C11416}"/>
              </a:ext>
            </a:extLst>
          </p:cNvPr>
          <p:cNvCxnSpPr/>
          <p:nvPr/>
        </p:nvCxnSpPr>
        <p:spPr>
          <a:xfrm>
            <a:off x="7122160" y="1792555"/>
            <a:ext cx="155448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997CD08-AA41-4FE9-967F-F95ECEA65F15}"/>
              </a:ext>
            </a:extLst>
          </p:cNvPr>
          <p:cNvCxnSpPr/>
          <p:nvPr/>
        </p:nvCxnSpPr>
        <p:spPr>
          <a:xfrm>
            <a:off x="7487920" y="5693995"/>
            <a:ext cx="118872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C6A41AA-8752-4B12-B555-56562635F175}"/>
              </a:ext>
            </a:extLst>
          </p:cNvPr>
          <p:cNvCxnSpPr/>
          <p:nvPr/>
        </p:nvCxnSpPr>
        <p:spPr>
          <a:xfrm>
            <a:off x="8676640" y="1792555"/>
            <a:ext cx="0" cy="39116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8CBE924-FB3A-45EC-A6F3-E23743E04F9E}"/>
              </a:ext>
            </a:extLst>
          </p:cNvPr>
          <p:cNvCxnSpPr/>
          <p:nvPr/>
        </p:nvCxnSpPr>
        <p:spPr>
          <a:xfrm>
            <a:off x="8676640" y="3631515"/>
            <a:ext cx="1158240" cy="0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AABD78F-693B-4A8B-8A8D-A12C80A962EE}"/>
              </a:ext>
            </a:extLst>
          </p:cNvPr>
          <p:cNvSpPr/>
          <p:nvPr/>
        </p:nvSpPr>
        <p:spPr>
          <a:xfrm>
            <a:off x="593766" y="2120070"/>
            <a:ext cx="7695204" cy="3149392"/>
          </a:xfrm>
          <a:prstGeom prst="rect">
            <a:avLst/>
          </a:prstGeom>
          <a:solidFill>
            <a:schemeClr val="bg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F67565-00D2-4498-8296-16AEF1C196DE}"/>
              </a:ext>
            </a:extLst>
          </p:cNvPr>
          <p:cNvSpPr/>
          <p:nvPr/>
        </p:nvSpPr>
        <p:spPr>
          <a:xfrm>
            <a:off x="1888177" y="3255546"/>
            <a:ext cx="6020789" cy="74553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ECAFCE0-56AC-4AAA-AE1E-4DF5EFC74C72}"/>
                  </a:ext>
                </a:extLst>
              </p:cNvPr>
              <p:cNvSpPr txBox="1"/>
              <p:nvPr/>
            </p:nvSpPr>
            <p:spPr>
              <a:xfrm>
                <a:off x="2133601" y="3394412"/>
                <a:ext cx="556831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𝑆𝐷</m:t>
                    </m:r>
                  </m:oMath>
                </a14:m>
                <a:r>
                  <a:rPr lang="en-US" sz="2400" dirty="0"/>
                  <a:t> is one-sided avg-case hard, then OWF</a:t>
                </a:r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ECAFCE0-56AC-4AAA-AE1E-4DF5EFC74C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1" y="3394412"/>
                <a:ext cx="5568319" cy="461665"/>
              </a:xfrm>
              <a:prstGeom prst="rect">
                <a:avLst/>
              </a:prstGeom>
              <a:blipFill>
                <a:blip r:embed="rId8"/>
                <a:stretch>
                  <a:fillRect l="-1643" t="-10526" r="-65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485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>
            <a:extLst>
              <a:ext uri="{FF2B5EF4-FFF2-40B4-BE49-F238E27FC236}">
                <a16:creationId xmlns:a16="http://schemas.microsoft.com/office/drawing/2014/main" id="{53F66805-0AE8-405F-B118-94239EFCBBBE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SZK and One-Way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8BDED01-C805-4F63-AA60-CB7BECB6B3AA}"/>
                  </a:ext>
                </a:extLst>
              </p:cNvPr>
              <p:cNvSpPr txBox="1"/>
              <p:nvPr/>
            </p:nvSpPr>
            <p:spPr>
              <a:xfrm>
                <a:off x="708562" y="1057491"/>
                <a:ext cx="55868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𝑁𝑂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𝑇𝑉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≥2/3 }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8BDED01-C805-4F63-AA60-CB7BECB6B3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562" y="1057491"/>
                <a:ext cx="5586850" cy="461665"/>
              </a:xfrm>
              <a:prstGeom prst="rect">
                <a:avLst/>
              </a:prstGeom>
              <a:blipFill>
                <a:blip r:embed="rId3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CCFBC64-FCDA-4CB8-94E6-D3B5600B11C0}"/>
                  </a:ext>
                </a:extLst>
              </p:cNvPr>
              <p:cNvSpPr txBox="1"/>
              <p:nvPr/>
            </p:nvSpPr>
            <p:spPr>
              <a:xfrm>
                <a:off x="623405" y="1668280"/>
                <a:ext cx="566751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𝑌𝐸𝑆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𝑇𝑉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≤1/3 }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CCFBC64-FCDA-4CB8-94E6-D3B5600B11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405" y="1668280"/>
                <a:ext cx="5667514" cy="461665"/>
              </a:xfrm>
              <a:prstGeom prst="rect">
                <a:avLst/>
              </a:prstGeom>
              <a:blipFill>
                <a:blip r:embed="rId4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B6D6D66-A275-40EB-A059-CBCA61DA3B17}"/>
                  </a:ext>
                </a:extLst>
              </p:cNvPr>
              <p:cNvSpPr txBox="1"/>
              <p:nvPr/>
            </p:nvSpPr>
            <p:spPr>
              <a:xfrm>
                <a:off x="2088139" y="2610436"/>
                <a:ext cx="80064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 use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400" dirty="0"/>
                  <a:t> to sample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400" dirty="0"/>
                  <a:t>, output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B6D6D66-A275-40EB-A059-CBCA61DA3B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139" y="2610436"/>
                <a:ext cx="8006487" cy="461665"/>
              </a:xfrm>
              <a:prstGeom prst="rect">
                <a:avLst/>
              </a:prstGeom>
              <a:blipFill>
                <a:blip r:embed="rId5"/>
                <a:stretch>
                  <a:fillRect l="-685" t="-10526" r="-60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44681D1-8B18-4F86-8020-B9605CCB5BD6}"/>
                  </a:ext>
                </a:extLst>
              </p:cNvPr>
              <p:cNvSpPr txBox="1"/>
              <p:nvPr/>
            </p:nvSpPr>
            <p:spPr>
              <a:xfrm>
                <a:off x="6852979" y="1210614"/>
                <a:ext cx="463045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400" dirty="0"/>
                  <a:t>Given: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𝑆𝐷</m:t>
                    </m:r>
                  </m:oMath>
                </a14:m>
                <a:r>
                  <a:rPr lang="en-US" sz="2400" dirty="0"/>
                  <a:t> is one-sided hard with distribution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400" dirty="0"/>
                  <a:t> over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𝑁𝑂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44681D1-8B18-4F86-8020-B9605CCB5B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2979" y="1210614"/>
                <a:ext cx="4630459" cy="830997"/>
              </a:xfrm>
              <a:prstGeom prst="rect">
                <a:avLst/>
              </a:prstGeom>
              <a:blipFill>
                <a:blip r:embed="rId6"/>
                <a:stretch>
                  <a:fillRect l="-1974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4AE09E2-F663-47CF-9838-C73500658941}"/>
                  </a:ext>
                </a:extLst>
              </p:cNvPr>
              <p:cNvSpPr txBox="1"/>
              <p:nvPr/>
            </p:nvSpPr>
            <p:spPr>
              <a:xfrm>
                <a:off x="2429674" y="3334000"/>
                <a:ext cx="732341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/>
                  <a:t>Claim: Adversary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cannot sample random inverses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4AE09E2-F663-47CF-9838-C735006589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9674" y="3334000"/>
                <a:ext cx="7323415" cy="461665"/>
              </a:xfrm>
              <a:prstGeom prst="rect">
                <a:avLst/>
              </a:prstGeom>
              <a:blipFill>
                <a:blip r:embed="rId7"/>
                <a:stretch>
                  <a:fillRect l="-833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BAD05C8-A3CB-4CC4-A2BF-5D9781440F3F}"/>
                  </a:ext>
                </a:extLst>
              </p:cNvPr>
              <p:cNvSpPr txBox="1"/>
              <p:nvPr/>
            </p:nvSpPr>
            <p:spPr>
              <a:xfrm>
                <a:off x="708562" y="4052345"/>
                <a:ext cx="10094258" cy="2632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For any distribution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sz="2400" dirty="0"/>
                  <a:t> over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𝑌𝐸𝑆</m:t>
                        </m:r>
                      </m:sub>
                    </m:sSub>
                  </m:oMath>
                </a14:m>
                <a:r>
                  <a:rPr lang="en-US" sz="2400" dirty="0"/>
                  <a:t>, consider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2400" dirty="0"/>
                  <a:t> sample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sz="2400" dirty="0"/>
                  <a:t>, output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en-IN" sz="2400" b="0" dirty="0"/>
              </a:p>
              <a:p>
                <a:pPr algn="ctr"/>
                <a:endParaRPr lang="en-US" sz="6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𝑇𝑉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is larger,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/>
                  <a:t> is more biased 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6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Successful “random inverse sampler”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outputs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/>
                  <a:t> with higher probability when given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than if 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en-US" sz="6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So can distinguish between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400" dirty="0"/>
                  <a:t> and any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sz="2400" dirty="0"/>
                  <a:t>, contradiction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BAD05C8-A3CB-4CC4-A2BF-5D9781440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562" y="4052345"/>
                <a:ext cx="10094258" cy="2632837"/>
              </a:xfrm>
              <a:prstGeom prst="rect">
                <a:avLst/>
              </a:prstGeom>
              <a:blipFill>
                <a:blip r:embed="rId8"/>
                <a:stretch>
                  <a:fillRect l="-785" t="-1852" b="-43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9700F2EB-54CB-4694-8641-25FBEEE56466}"/>
              </a:ext>
            </a:extLst>
          </p:cNvPr>
          <p:cNvSpPr/>
          <p:nvPr/>
        </p:nvSpPr>
        <p:spPr>
          <a:xfrm>
            <a:off x="1959429" y="2522102"/>
            <a:ext cx="8229600" cy="64861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A8E83C6-0A66-4EC6-94CA-7B4CE49B11A7}"/>
                  </a:ext>
                </a:extLst>
              </p:cNvPr>
              <p:cNvSpPr txBox="1"/>
              <p:nvPr/>
            </p:nvSpPr>
            <p:spPr>
              <a:xfrm>
                <a:off x="9678683" y="3328781"/>
                <a:ext cx="2513317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⇔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IN" sz="2400" b="0" i="1" dirty="0" smtClean="0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400" dirty="0"/>
                  <a:t>OWF</a:t>
                </a:r>
              </a:p>
              <a:p>
                <a:pPr algn="ctr"/>
                <a:r>
                  <a:rPr lang="en-US" sz="2000" dirty="0">
                    <a:solidFill>
                      <a:schemeClr val="bg1">
                        <a:lumMod val="50000"/>
                      </a:schemeClr>
                    </a:solidFill>
                  </a:rPr>
                  <a:t>[</a:t>
                </a:r>
                <a:r>
                  <a:rPr lang="en-US" sz="2000" dirty="0" err="1">
                    <a:solidFill>
                      <a:schemeClr val="bg1">
                        <a:lumMod val="50000"/>
                      </a:schemeClr>
                    </a:solidFill>
                  </a:rPr>
                  <a:t>Impagliazzo-Luby</a:t>
                </a:r>
                <a:r>
                  <a:rPr lang="en-US" sz="2000" dirty="0">
                    <a:solidFill>
                      <a:schemeClr val="bg1">
                        <a:lumMod val="50000"/>
                      </a:schemeClr>
                    </a:solidFill>
                  </a:rPr>
                  <a:t> ‘89]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A8E83C6-0A66-4EC6-94CA-7B4CE49B1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8683" y="3328781"/>
                <a:ext cx="2513317" cy="769441"/>
              </a:xfrm>
              <a:prstGeom prst="rect">
                <a:avLst/>
              </a:prstGeom>
              <a:blipFill>
                <a:blip r:embed="rId9"/>
                <a:stretch>
                  <a:fillRect l="-2184" t="-6349" r="-1942" b="-134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069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" grpId="0"/>
      <p:bldP spid="4" grpId="0"/>
      <p:bldP spid="5" grpId="0"/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81F2A-166A-485C-994A-F79CA732B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30782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Hardness  +  Structure       Crypto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A1A0D02-D55F-48FA-998E-8D8F45404D94}"/>
              </a:ext>
            </a:extLst>
          </p:cNvPr>
          <p:cNvCxnSpPr>
            <a:cxnSpLocks/>
          </p:cNvCxnSpPr>
          <p:nvPr/>
        </p:nvCxnSpPr>
        <p:spPr>
          <a:xfrm>
            <a:off x="8116185" y="3420142"/>
            <a:ext cx="641309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496620" y="4056345"/>
            <a:ext cx="0" cy="7211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77050" y="4951020"/>
            <a:ext cx="223913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Worst-case,</a:t>
            </a:r>
          </a:p>
          <a:p>
            <a:pPr algn="ctr"/>
            <a:r>
              <a:rPr lang="en-US" sz="2800" dirty="0"/>
              <a:t>Average-case,</a:t>
            </a:r>
          </a:p>
          <a:p>
            <a:pPr algn="ctr"/>
            <a:r>
              <a:rPr lang="en-US" sz="2800" dirty="0"/>
              <a:t>some variants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409362" y="4056345"/>
            <a:ext cx="0" cy="7211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69994" y="4951020"/>
            <a:ext cx="287873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Many possibilities</a:t>
            </a:r>
          </a:p>
          <a:p>
            <a:pPr algn="ctr"/>
            <a:r>
              <a:rPr lang="en-US" sz="2800" dirty="0"/>
              <a:t>and dimensions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</a:rPr>
              <a:t>What is sufficient?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88395" y="1601272"/>
            <a:ext cx="7815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 </a:t>
            </a:r>
            <a:r>
              <a:rPr lang="en-US" sz="2800" i="1" dirty="0"/>
              <a:t>hard</a:t>
            </a:r>
            <a:r>
              <a:rPr lang="en-US" sz="2800" dirty="0"/>
              <a:t> problem with </a:t>
            </a:r>
            <a:r>
              <a:rPr lang="en-US" sz="2800" i="1" dirty="0"/>
              <a:t>sufficient structure</a:t>
            </a:r>
          </a:p>
        </p:txBody>
      </p:sp>
    </p:spTree>
    <p:extLst>
      <p:ext uri="{BB962C8B-B14F-4D97-AF65-F5344CB8AC3E}">
        <p14:creationId xmlns:p14="http://schemas.microsoft.com/office/powerpoint/2010/main" val="60551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90600" y="1377010"/>
                <a:ext cx="1903614" cy="83099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is worst-case hard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377010"/>
                <a:ext cx="1903614" cy="830997"/>
              </a:xfrm>
              <a:prstGeom prst="rect">
                <a:avLst/>
              </a:prstGeom>
              <a:blipFill>
                <a:blip r:embed="rId3"/>
                <a:stretch>
                  <a:fillRect t="-4286" b="-1428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387082" y="1438565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34626" y="1285318"/>
                <a:ext cx="3366654" cy="101438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Redn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sz="2400" dirty="0"/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-lossy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4626" y="1285318"/>
                <a:ext cx="3366654" cy="1014380"/>
              </a:xfrm>
              <a:prstGeom prst="rect">
                <a:avLst/>
              </a:prstGeom>
              <a:blipFill>
                <a:blip r:embed="rId4"/>
                <a:stretch>
                  <a:fillRect t="-3529" b="-35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A1A0D02-D55F-48FA-998E-8D8F45404D94}"/>
              </a:ext>
            </a:extLst>
          </p:cNvPr>
          <p:cNvCxnSpPr>
            <a:cxnSpLocks/>
          </p:cNvCxnSpPr>
          <p:nvPr/>
        </p:nvCxnSpPr>
        <p:spPr>
          <a:xfrm>
            <a:off x="8493245" y="1808264"/>
            <a:ext cx="987175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885680" y="1577431"/>
            <a:ext cx="800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OWF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83826" y="2537257"/>
                <a:ext cx="3468254" cy="101438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Redn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𝑀𝐴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n-US" sz="2400" dirty="0"/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-lossy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826" y="2537257"/>
                <a:ext cx="3468254" cy="1014380"/>
              </a:xfrm>
              <a:prstGeom prst="rect">
                <a:avLst/>
              </a:prstGeom>
              <a:blipFill>
                <a:blip r:embed="rId5"/>
                <a:stretch>
                  <a:fillRect l="-1571" t="-3509" b="-292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833589" y="3789196"/>
                <a:ext cx="4524822" cy="87851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Errorless </a:t>
                </a:r>
                <a:r>
                  <a:rPr lang="en-US" sz="2400" dirty="0" err="1"/>
                  <a:t>redn</a:t>
                </a:r>
                <a:r>
                  <a:rPr lang="en-US" sz="2400" dirty="0"/>
                  <a:t>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log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-lossy</a:t>
                </a: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3589" y="3789196"/>
                <a:ext cx="4524822" cy="878510"/>
              </a:xfrm>
              <a:prstGeom prst="rect">
                <a:avLst/>
              </a:prstGeom>
              <a:blipFill>
                <a:blip r:embed="rId6"/>
                <a:stretch>
                  <a:fillRect t="-4054" b="-1148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7666" y="5359668"/>
                <a:ext cx="2856216" cy="83099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is one-sided average-case hard ++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6" y="5359668"/>
                <a:ext cx="2856216" cy="830997"/>
              </a:xfrm>
              <a:prstGeom prst="rect">
                <a:avLst/>
              </a:prstGeom>
              <a:blipFill>
                <a:blip r:embed="rId7"/>
                <a:stretch>
                  <a:fillRect l="-2119" t="-4255" r="-1695" b="-1347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313600" y="5421223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833589" y="5267976"/>
                <a:ext cx="4524822" cy="101438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Errorless </a:t>
                </a:r>
                <a:r>
                  <a:rPr lang="en-US" sz="2400" dirty="0" err="1"/>
                  <a:t>redn</a:t>
                </a:r>
                <a:r>
                  <a:rPr lang="en-US" sz="2400" dirty="0"/>
                  <a:t>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-compressing</a:t>
                </a: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3589" y="5267976"/>
                <a:ext cx="4524822" cy="1014380"/>
              </a:xfrm>
              <a:prstGeom prst="rect">
                <a:avLst/>
              </a:prstGeom>
              <a:blipFill>
                <a:blip r:embed="rId8"/>
                <a:stretch>
                  <a:fillRect t="-3509" b="-292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A1A0D02-D55F-48FA-998E-8D8F45404D94}"/>
              </a:ext>
            </a:extLst>
          </p:cNvPr>
          <p:cNvCxnSpPr>
            <a:cxnSpLocks/>
          </p:cNvCxnSpPr>
          <p:nvPr/>
        </p:nvCxnSpPr>
        <p:spPr>
          <a:xfrm>
            <a:off x="8544045" y="5790922"/>
            <a:ext cx="987175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936480" y="5560089"/>
            <a:ext cx="848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CRHF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00352" y="6005999"/>
            <a:ext cx="3371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(along the lines of [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Ishai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al ‘05])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58411" y="2718799"/>
            <a:ext cx="3457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(via Randomized Encodings, like [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Applebaum-Raykov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‘16])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056236" y="4037987"/>
            <a:ext cx="2060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(it’s complicated … )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99A251E2-47B3-47C0-9EEB-8419AE313231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Our Results</a:t>
            </a:r>
          </a:p>
        </p:txBody>
      </p:sp>
    </p:spTree>
    <p:extLst>
      <p:ext uri="{BB962C8B-B14F-4D97-AF65-F5344CB8AC3E}">
        <p14:creationId xmlns:p14="http://schemas.microsoft.com/office/powerpoint/2010/main" val="344065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8" grpId="0" animBg="1"/>
      <p:bldP spid="5" grpId="0"/>
      <p:bldP spid="10" grpId="0" animBg="1"/>
      <p:bldP spid="10" grpId="1" animBg="1"/>
      <p:bldP spid="11" grpId="0" animBg="1"/>
      <p:bldP spid="11" grpId="1" animBg="1"/>
      <p:bldP spid="12" grpId="0" animBg="1"/>
      <p:bldP spid="13" grpId="0"/>
      <p:bldP spid="14" grpId="0" animBg="1"/>
      <p:bldP spid="16" grpId="0"/>
      <p:bldP spid="6" grpId="0"/>
      <p:bldP spid="17" grpId="0"/>
      <p:bldP spid="17" grpId="1"/>
      <p:bldP spid="18" grpId="0"/>
      <p:bldP spid="1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7666" y="5359668"/>
                <a:ext cx="2856216" cy="83099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is one-sided average-case hard ++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6" y="5359668"/>
                <a:ext cx="2856216" cy="830997"/>
              </a:xfrm>
              <a:prstGeom prst="rect">
                <a:avLst/>
              </a:prstGeom>
              <a:blipFill>
                <a:blip r:embed="rId7"/>
                <a:stretch>
                  <a:fillRect l="-2119" t="-4255" r="-1695" b="-1347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A1A0D02-D55F-48FA-998E-8D8F45404D94}"/>
              </a:ext>
            </a:extLst>
          </p:cNvPr>
          <p:cNvCxnSpPr>
            <a:cxnSpLocks/>
          </p:cNvCxnSpPr>
          <p:nvPr/>
        </p:nvCxnSpPr>
        <p:spPr>
          <a:xfrm>
            <a:off x="8544045" y="5790922"/>
            <a:ext cx="987175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936480" y="5560089"/>
            <a:ext cx="848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CRHF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00352" y="6005999"/>
            <a:ext cx="3371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(along the lines of [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Ishai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al ‘05])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99A251E2-47B3-47C0-9EEB-8419AE313231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Collision-Resistant Hashing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7175C0-E555-430A-80BE-FA9139FCA706}"/>
              </a:ext>
            </a:extLst>
          </p:cNvPr>
          <p:cNvSpPr txBox="1"/>
          <p:nvPr/>
        </p:nvSpPr>
        <p:spPr>
          <a:xfrm>
            <a:off x="3313600" y="5421223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B715D0B-56C8-43C6-8AC0-D47DE6D0ACDA}"/>
                  </a:ext>
                </a:extLst>
              </p:cNvPr>
              <p:cNvSpPr txBox="1"/>
              <p:nvPr/>
            </p:nvSpPr>
            <p:spPr>
              <a:xfrm>
                <a:off x="3833589" y="5267976"/>
                <a:ext cx="4524822" cy="101438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Errorless </a:t>
                </a:r>
                <a:r>
                  <a:rPr lang="en-US" sz="2400" dirty="0" err="1"/>
                  <a:t>redn</a:t>
                </a:r>
                <a:r>
                  <a:rPr lang="en-US" sz="2400" dirty="0"/>
                  <a:t>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-compressing</a:t>
                </a: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B715D0B-56C8-43C6-8AC0-D47DE6D0AC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3589" y="5267976"/>
                <a:ext cx="4524822" cy="1014380"/>
              </a:xfrm>
              <a:prstGeom prst="rect">
                <a:avLst/>
              </a:prstGeom>
              <a:blipFill>
                <a:blip r:embed="rId8"/>
                <a:stretch>
                  <a:fillRect t="-3509" b="-292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62C60B8-6AEB-4D7F-85DD-54963656C894}"/>
                  </a:ext>
                </a:extLst>
              </p:cNvPr>
              <p:cNvSpPr txBox="1"/>
              <p:nvPr/>
            </p:nvSpPr>
            <p:spPr>
              <a:xfrm>
                <a:off x="851646" y="2334987"/>
                <a:ext cx="5157694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𝐺𝑒𝑛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 sample a distribution over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24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en-US" sz="12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𝐸𝑣𝑎𝑙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 evaluate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62C60B8-6AEB-4D7F-85DD-54963656C8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646" y="2334987"/>
                <a:ext cx="5157694" cy="1015663"/>
              </a:xfrm>
              <a:prstGeom prst="rect">
                <a:avLst/>
              </a:prstGeom>
              <a:blipFill>
                <a:blip r:embed="rId9"/>
                <a:stretch>
                  <a:fillRect l="-1655" t="-4790" b="-125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D18FBD-EC9D-4A1D-A58F-772EF37236A3}"/>
                  </a:ext>
                </a:extLst>
              </p:cNvPr>
              <p:cNvSpPr txBox="1"/>
              <p:nvPr/>
            </p:nvSpPr>
            <p:spPr>
              <a:xfrm>
                <a:off x="3685666" y="1364694"/>
                <a:ext cx="6250814" cy="5153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0,1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→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0,1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sup>
                        </m:sSup>
                      </m:e>
                    </m:d>
                  </m:oMath>
                </a14:m>
                <a:r>
                  <a:rPr lang="en-US" sz="2400" dirty="0"/>
                  <a:t>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ℓ</m:t>
                        </m:r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≪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D18FBD-EC9D-4A1D-A58F-772EF3723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5666" y="1364694"/>
                <a:ext cx="6250814" cy="515398"/>
              </a:xfrm>
              <a:prstGeom prst="rect">
                <a:avLst/>
              </a:prstGeom>
              <a:blipFill>
                <a:blip r:embed="rId10"/>
                <a:stretch>
                  <a:fillRect t="-2381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BE439AE-8AA6-44E6-9883-E90D934C5652}"/>
                  </a:ext>
                </a:extLst>
              </p:cNvPr>
              <p:cNvSpPr txBox="1"/>
              <p:nvPr/>
            </p:nvSpPr>
            <p:spPr>
              <a:xfrm>
                <a:off x="2275050" y="3781796"/>
                <a:ext cx="764087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400" dirty="0"/>
                  <a:t>For any adversary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,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𝐺𝑒𝑛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,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sz="2400" dirty="0"/>
                  <a:t>,</a:t>
                </a:r>
              </a:p>
              <a:p>
                <a:pPr algn="l"/>
                <a:endParaRPr lang="en-US" sz="600" dirty="0"/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∧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𝑛𝑒𝑔𝑙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BE439AE-8AA6-44E6-9883-E90D934C56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050" y="3781796"/>
                <a:ext cx="7640874" cy="923330"/>
              </a:xfrm>
              <a:prstGeom prst="rect">
                <a:avLst/>
              </a:prstGeom>
              <a:blipFill>
                <a:blip r:embed="rId11"/>
                <a:stretch>
                  <a:fillRect l="-1196" t="-5263" r="-239"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773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7666" y="5359668"/>
                <a:ext cx="2856216" cy="83099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is one-sided average-case hard ++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6" y="5359668"/>
                <a:ext cx="2856216" cy="830997"/>
              </a:xfrm>
              <a:prstGeom prst="rect">
                <a:avLst/>
              </a:prstGeom>
              <a:blipFill>
                <a:blip r:embed="rId7"/>
                <a:stretch>
                  <a:fillRect l="-2119" t="-4255" r="-1695" b="-1347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A1A0D02-D55F-48FA-998E-8D8F45404D94}"/>
              </a:ext>
            </a:extLst>
          </p:cNvPr>
          <p:cNvCxnSpPr>
            <a:cxnSpLocks/>
          </p:cNvCxnSpPr>
          <p:nvPr/>
        </p:nvCxnSpPr>
        <p:spPr>
          <a:xfrm>
            <a:off x="8544045" y="5790922"/>
            <a:ext cx="987175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936480" y="5560089"/>
            <a:ext cx="848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CRHF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00352" y="6005999"/>
            <a:ext cx="3371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(along the lines of [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Ishai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al ‘05])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99A251E2-47B3-47C0-9EEB-8419AE313231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Collision-Resistant Hashing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7175C0-E555-430A-80BE-FA9139FCA706}"/>
              </a:ext>
            </a:extLst>
          </p:cNvPr>
          <p:cNvSpPr txBox="1"/>
          <p:nvPr/>
        </p:nvSpPr>
        <p:spPr>
          <a:xfrm>
            <a:off x="3313600" y="5421223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+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B715D0B-56C8-43C6-8AC0-D47DE6D0ACDA}"/>
                  </a:ext>
                </a:extLst>
              </p:cNvPr>
              <p:cNvSpPr txBox="1"/>
              <p:nvPr/>
            </p:nvSpPr>
            <p:spPr>
              <a:xfrm>
                <a:off x="3833589" y="5267976"/>
                <a:ext cx="4524822" cy="101438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Errorless </a:t>
                </a:r>
                <a:r>
                  <a:rPr lang="en-US" sz="2400" dirty="0" err="1"/>
                  <a:t>redn</a:t>
                </a:r>
                <a:r>
                  <a:rPr lang="en-US" sz="2400" dirty="0"/>
                  <a:t>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-compressing</a:t>
                </a: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B715D0B-56C8-43C6-8AC0-D47DE6D0AC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3589" y="5267976"/>
                <a:ext cx="4524822" cy="1014380"/>
              </a:xfrm>
              <a:prstGeom prst="rect">
                <a:avLst/>
              </a:prstGeom>
              <a:blipFill>
                <a:blip r:embed="rId8"/>
                <a:stretch>
                  <a:fillRect t="-3509" b="-292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62C60B8-6AEB-4D7F-85DD-54963656C894}"/>
                  </a:ext>
                </a:extLst>
              </p:cNvPr>
              <p:cNvSpPr txBox="1"/>
              <p:nvPr/>
            </p:nvSpPr>
            <p:spPr>
              <a:xfrm>
                <a:off x="779929" y="1191733"/>
                <a:ext cx="11107271" cy="2189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𝐺𝑒𝑛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b="0" dirty="0"/>
                  <a:t>Sample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400" dirty="0"/>
                  <a:t> instances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1,0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2,0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400" dirty="0"/>
                  <a:t>, each of size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IN" sz="2400" b="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Output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1,0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2,0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en-US" sz="12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𝐸𝑣𝑎𝑙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Output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62C60B8-6AEB-4D7F-85DD-54963656C8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929" y="1191733"/>
                <a:ext cx="11107271" cy="2189767"/>
              </a:xfrm>
              <a:prstGeom prst="rect">
                <a:avLst/>
              </a:prstGeom>
              <a:blipFill>
                <a:blip r:embed="rId9"/>
                <a:stretch>
                  <a:fillRect l="-768" t="-2222" b="-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684D798-1696-4575-BCE0-8129FC0D8E40}"/>
                  </a:ext>
                </a:extLst>
              </p:cNvPr>
              <p:cNvSpPr txBox="1"/>
              <p:nvPr/>
            </p:nvSpPr>
            <p:spPr>
              <a:xfrm>
                <a:off x="551341" y="4678878"/>
                <a:ext cx="240886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IN" sz="2400" dirty="0">
                    <a:solidFill>
                      <a:srgbClr val="C00000"/>
                    </a:solidFill>
                  </a:rPr>
                  <a:t>NO distribution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684D798-1696-4575-BCE0-8129FC0D8E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41" y="4678878"/>
                <a:ext cx="2408865" cy="461665"/>
              </a:xfrm>
              <a:prstGeom prst="rect">
                <a:avLst/>
              </a:prstGeom>
              <a:blipFill>
                <a:blip r:embed="rId10"/>
                <a:stretch>
                  <a:fillRect l="-3788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E4F82C-C435-406B-82BC-1177889F1FA8}"/>
                  </a:ext>
                </a:extLst>
              </p:cNvPr>
              <p:cNvSpPr txBox="1"/>
              <p:nvPr/>
            </p:nvSpPr>
            <p:spPr>
              <a:xfrm>
                <a:off x="5234001" y="4678877"/>
                <a:ext cx="17239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IN" sz="2400" dirty="0">
                    <a:solidFill>
                      <a:srgbClr val="C00000"/>
                    </a:solidFill>
                  </a:rPr>
                  <a:t>Reduction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E4F82C-C435-406B-82BC-1177889F1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4001" y="4678877"/>
                <a:ext cx="1723998" cy="461665"/>
              </a:xfrm>
              <a:prstGeom prst="rect">
                <a:avLst/>
              </a:prstGeom>
              <a:blipFill>
                <a:blip r:embed="rId11"/>
                <a:stretch>
                  <a:fillRect l="-5674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918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99A251E2-47B3-47C0-9EEB-8419AE313231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Collision-Resistant Hashing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5F5EBD8-0DA9-4137-A917-5191356AF9D0}"/>
                  </a:ext>
                </a:extLst>
              </p:cNvPr>
              <p:cNvSpPr txBox="1"/>
              <p:nvPr/>
            </p:nvSpPr>
            <p:spPr>
              <a:xfrm>
                <a:off x="784142" y="3730358"/>
                <a:ext cx="11103058" cy="1971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400" dirty="0"/>
                  <a:t>If adversary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finds collisions with probability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2400" dirty="0"/>
                  <a:t>, consider distinguisher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 that: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given input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, samples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1,0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2,0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,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replaces a random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400" dirty="0"/>
                  <a:t>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to get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n-US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runs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to get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is valid collision and they differ at bit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, then output 1; else 0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5F5EBD8-0DA9-4137-A917-5191356AF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142" y="3730358"/>
                <a:ext cx="11103058" cy="1971437"/>
              </a:xfrm>
              <a:prstGeom prst="rect">
                <a:avLst/>
              </a:prstGeom>
              <a:blipFill>
                <a:blip r:embed="rId3"/>
                <a:stretch>
                  <a:fillRect l="-879" t="-2477" b="-61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E51FD0-386B-4BFB-BE3F-87AE71CE8851}"/>
                  </a:ext>
                </a:extLst>
              </p:cNvPr>
              <p:cNvSpPr txBox="1"/>
              <p:nvPr/>
            </p:nvSpPr>
            <p:spPr>
              <a:xfrm>
                <a:off x="2826031" y="5961530"/>
                <a:ext cx="6337312" cy="631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←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←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E51FD0-386B-4BFB-BE3F-87AE71CE8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6031" y="5961530"/>
                <a:ext cx="6337312" cy="631455"/>
              </a:xfrm>
              <a:prstGeom prst="rect">
                <a:avLst/>
              </a:prstGeom>
              <a:blipFill>
                <a:blip r:embed="rId4"/>
                <a:stretch>
                  <a:fillRect b="-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DE922CA-E637-4A33-B4E5-BF9DEEB24025}"/>
                  </a:ext>
                </a:extLst>
              </p:cNvPr>
              <p:cNvSpPr txBox="1"/>
              <p:nvPr/>
            </p:nvSpPr>
            <p:spPr>
              <a:xfrm>
                <a:off x="784142" y="1185856"/>
                <a:ext cx="11107271" cy="2189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𝐺𝑒𝑛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b="0" dirty="0"/>
                  <a:t>Sample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400" dirty="0"/>
                  <a:t> instances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1,0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2,0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400" dirty="0"/>
                  <a:t>, each of size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IN" sz="2400" b="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Output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1,0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2,0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en-US" sz="12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𝐸𝑣𝑎𝑙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Output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DE922CA-E637-4A33-B4E5-BF9DEEB24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142" y="1185856"/>
                <a:ext cx="11107271" cy="2189767"/>
              </a:xfrm>
              <a:prstGeom prst="rect">
                <a:avLst/>
              </a:prstGeom>
              <a:blipFill>
                <a:blip r:embed="rId5"/>
                <a:stretch>
                  <a:fillRect l="-768" t="-2228" b="-41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631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47764"/>
          </a:xfrm>
        </p:spPr>
        <p:txBody>
          <a:bodyPr>
            <a:normAutofit/>
          </a:bodyPr>
          <a:lstStyle/>
          <a:p>
            <a:r>
              <a:rPr lang="en-US" dirty="0"/>
              <a:t>New sufficient conditions for hardness being useful</a:t>
            </a:r>
          </a:p>
          <a:p>
            <a:pPr lvl="1"/>
            <a:r>
              <a:rPr lang="en-US" dirty="0"/>
              <a:t>Worst-case hardness to OWFs</a:t>
            </a:r>
          </a:p>
          <a:p>
            <a:pPr lvl="1"/>
            <a:r>
              <a:rPr lang="en-US" dirty="0"/>
              <a:t>Average-case hardness to CRHFs</a:t>
            </a:r>
          </a:p>
          <a:p>
            <a:r>
              <a:rPr lang="en-US" dirty="0"/>
              <a:t>Concepts of lossy reductions and one-sided average-case hardness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DFD3642-E733-417D-AFAB-38DEAD787C7C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790515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0651291-1D6F-4781-B70B-8A6265D6D2FD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Questions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B53E847-E92E-4E20-9BC5-4E4C5E466EE9}"/>
                  </a:ext>
                </a:extLst>
              </p:cNvPr>
              <p:cNvSpPr/>
              <p:nvPr/>
            </p:nvSpPr>
            <p:spPr>
              <a:xfrm>
                <a:off x="475013" y="1033152"/>
                <a:ext cx="11139055" cy="5550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Lossy self-reductions for (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𝑂𝑅</m:t>
                    </m:r>
                  </m:oMath>
                </a14:m>
                <a:r>
                  <a:rPr lang="en-US" sz="2400" dirty="0"/>
                  <a:t> of) currently unusable hard problems?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6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Would enable OWFs from their worst-case hardness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6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𝑺𝒁𝑲</m:t>
                    </m:r>
                  </m:oMath>
                </a14:m>
                <a:r>
                  <a:rPr lang="en-US" sz="2400" dirty="0"/>
                  <a:t>-complete problems</a:t>
                </a:r>
              </a:p>
              <a:p>
                <a:pPr marL="1257300" lvl="2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Would show a converse of </a:t>
                </a:r>
                <a:r>
                  <a:rPr lang="en-US" sz="2400" dirty="0">
                    <a:solidFill>
                      <a:schemeClr val="bg1">
                        <a:lumMod val="50000"/>
                      </a:schemeClr>
                    </a:solidFill>
                  </a:rPr>
                  <a:t>[Drucker ‘12]</a:t>
                </a:r>
              </a:p>
              <a:p>
                <a:pPr marL="1257300" lvl="2" indent="-342900">
                  <a:buFont typeface="Arial" panose="020B0604020202020204" pitchFamily="34" charset="0"/>
                  <a:buChar char="•"/>
                </a:pPr>
                <a:endParaRPr lang="en-US" sz="60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IN" sz="2400" dirty="0"/>
                  <a:t>Lattice problems, e.g., the Gap Shortest Vector Problem</a:t>
                </a:r>
              </a:p>
              <a:p>
                <a:pPr marL="1257300" lvl="2" indent="-342900">
                  <a:buFont typeface="Arial" panose="020B0604020202020204" pitchFamily="34" charset="0"/>
                  <a:buChar char="•"/>
                </a:pPr>
                <a:r>
                  <a:rPr lang="en-IN" sz="2400" dirty="0">
                    <a:latin typeface="Cambria Math" panose="02040503050406030204" pitchFamily="18" charset="0"/>
                  </a:rPr>
                  <a:t>OWFs known from worst-case hardness for gap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IN" sz="2400" b="0" i="0" smtClean="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acc>
                    <m:r>
                      <a:rPr lang="en-IN" sz="2400" b="0" i="0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IN" sz="2400" b="0" i="0" dirty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IN" sz="2400" b="0" i="0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N" sz="2400" dirty="0">
                  <a:latin typeface="Cambria Math" panose="02040503050406030204" pitchFamily="18" charset="0"/>
                </a:endParaRPr>
              </a:p>
              <a:p>
                <a:pPr marL="1257300" lvl="2" indent="-342900">
                  <a:buFont typeface="Arial" panose="020B0604020202020204" pitchFamily="34" charset="0"/>
                  <a:buChar char="•"/>
                </a:pPr>
                <a:r>
                  <a:rPr lang="en-IN" sz="2400" dirty="0">
                    <a:latin typeface="Cambria Math" panose="02040503050406030204" pitchFamily="18" charset="0"/>
                  </a:rPr>
                  <a:t>Contained in </a:t>
                </a:r>
                <a14:m>
                  <m:oMath xmlns:m="http://schemas.openxmlformats.org/officeDocument/2006/math">
                    <m:r>
                      <a:rPr lang="en-IN" sz="2400" b="1" i="1" smtClean="0">
                        <a:latin typeface="Cambria Math" panose="02040503050406030204" pitchFamily="18" charset="0"/>
                      </a:rPr>
                      <m:t>𝑺𝒁𝑲</m:t>
                    </m:r>
                  </m:oMath>
                </a14:m>
                <a:r>
                  <a:rPr lang="en-IN" sz="2400" b="1" dirty="0">
                    <a:latin typeface="Cambria Math" panose="02040503050406030204" pitchFamily="18" charset="0"/>
                  </a:rPr>
                  <a:t> </a:t>
                </a:r>
                <a:r>
                  <a:rPr lang="en-IN" sz="2400" dirty="0">
                    <a:latin typeface="Cambria Math" panose="02040503050406030204" pitchFamily="18" charset="0"/>
                  </a:rPr>
                  <a:t>for gap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2400" b="0" i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IN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IN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func>
                                  <m:funcPr>
                                    <m:ctrlPr>
                                      <a:rPr lang="en-IN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IN" sz="24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IN" sz="24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</m:den>
                            </m:f>
                          </m:e>
                        </m:rad>
                      </m:e>
                    </m:d>
                  </m:oMath>
                </a14:m>
                <a:endParaRPr lang="en-IN" sz="2400" b="1" dirty="0">
                  <a:latin typeface="Cambria Math" panose="02040503050406030204" pitchFamily="18" charset="0"/>
                </a:endParaRPr>
              </a:p>
              <a:p>
                <a:pPr marL="1257300" lvl="2" indent="-342900">
                  <a:buFont typeface="Arial" panose="020B0604020202020204" pitchFamily="34" charset="0"/>
                  <a:buChar char="•"/>
                </a:pPr>
                <a:endParaRPr lang="en-IN" sz="600" b="1" dirty="0">
                  <a:latin typeface="Cambria Math" panose="020405030504060302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Even showing one-sided avg-case hardness of the above problems would be sufficient for OWFs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6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Can lossy reductions be profitably used in place of Randomized Encodings in any of its applications?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6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Computational notions of information loss?</a:t>
                </a: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B53E847-E92E-4E20-9BC5-4E4C5E466E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13" y="1033152"/>
                <a:ext cx="11139055" cy="5550430"/>
              </a:xfrm>
              <a:prstGeom prst="rect">
                <a:avLst/>
              </a:prstGeom>
              <a:blipFill>
                <a:blip r:embed="rId2"/>
                <a:stretch>
                  <a:fillRect l="-766" t="-878" r="-1149" b="-15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30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76EBF2-9452-4AA5-BE4B-31D91E8344A6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Lattices</a:t>
            </a:r>
          </a:p>
        </p:txBody>
      </p:sp>
    </p:spTree>
    <p:extLst>
      <p:ext uri="{BB962C8B-B14F-4D97-AF65-F5344CB8AC3E}">
        <p14:creationId xmlns:p14="http://schemas.microsoft.com/office/powerpoint/2010/main" val="31380313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31542" y="3198167"/>
            <a:ext cx="3528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To be passed upon request</a:t>
            </a:r>
          </a:p>
        </p:txBody>
      </p:sp>
    </p:spTree>
    <p:extLst>
      <p:ext uri="{BB962C8B-B14F-4D97-AF65-F5344CB8AC3E}">
        <p14:creationId xmlns:p14="http://schemas.microsoft.com/office/powerpoint/2010/main" val="16295318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Information loss may be inadvertent and indiscriminate, but we can still use it to get deliberate information loss</a:t>
            </a:r>
          </a:p>
          <a:p>
            <a:r>
              <a:rPr lang="en-US" dirty="0"/>
              <a:t>Foundations of the theory of cryptography</a:t>
            </a:r>
          </a:p>
          <a:p>
            <a:pPr lvl="1"/>
            <a:r>
              <a:rPr lang="en-US" dirty="0"/>
              <a:t>Lots of hardness unusable, lots of useful things not hard, where is sweet spot? What makes hardness useful?</a:t>
            </a:r>
          </a:p>
          <a:p>
            <a:pPr lvl="1"/>
            <a:r>
              <a:rPr lang="en-US" dirty="0"/>
              <a:t>We identify one such thing</a:t>
            </a:r>
          </a:p>
          <a:p>
            <a:pPr lvl="1"/>
            <a:r>
              <a:rPr lang="en-US" dirty="0"/>
              <a:t>Towards an understanding of useful hardness (which is what crypto is)</a:t>
            </a:r>
          </a:p>
          <a:p>
            <a:r>
              <a:rPr lang="en-US" dirty="0"/>
              <a:t>Any good examples of information losing reductions? </a:t>
            </a:r>
          </a:p>
          <a:p>
            <a:pPr lvl="1"/>
            <a:r>
              <a:rPr lang="en-US" dirty="0"/>
              <a:t>Full-rank-ness by multiplying with random matrices</a:t>
            </a:r>
          </a:p>
          <a:p>
            <a:pPr lvl="1"/>
            <a:r>
              <a:rPr lang="en-US" dirty="0"/>
              <a:t>DDH, QR and all, but that loses all other info</a:t>
            </a:r>
          </a:p>
          <a:p>
            <a:pPr lvl="1"/>
            <a:r>
              <a:rPr lang="en-US" dirty="0"/>
              <a:t>QR is good example for OR-compression and all, right?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6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-15013"/>
            <a:ext cx="10515600" cy="1325563"/>
          </a:xfrm>
        </p:spPr>
        <p:txBody>
          <a:bodyPr/>
          <a:lstStyle/>
          <a:p>
            <a:r>
              <a:rPr lang="en-US" dirty="0"/>
              <a:t>                    Hardness   +   Structure       Crypto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A85556E-8194-4637-BFA5-3771156BC0A3}"/>
              </a:ext>
            </a:extLst>
          </p:cNvPr>
          <p:cNvCxnSpPr>
            <a:cxnSpLocks/>
          </p:cNvCxnSpPr>
          <p:nvPr/>
        </p:nvCxnSpPr>
        <p:spPr>
          <a:xfrm flipV="1">
            <a:off x="8860422" y="647767"/>
            <a:ext cx="570467" cy="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4217EA2-B6A2-4027-AFC8-1EBB197AA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414550"/>
              </p:ext>
            </p:extLst>
          </p:nvPr>
        </p:nvGraphicFramePr>
        <p:xfrm>
          <a:off x="431513" y="1254437"/>
          <a:ext cx="11360321" cy="5227923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851679">
                  <a:extLst>
                    <a:ext uri="{9D8B030D-6E8A-4147-A177-3AD203B41FA5}">
                      <a16:colId xmlns:a16="http://schemas.microsoft.com/office/drawing/2014/main" val="3998397673"/>
                    </a:ext>
                  </a:extLst>
                </a:gridCol>
                <a:gridCol w="2851679">
                  <a:extLst>
                    <a:ext uri="{9D8B030D-6E8A-4147-A177-3AD203B41FA5}">
                      <a16:colId xmlns:a16="http://schemas.microsoft.com/office/drawing/2014/main" val="884465714"/>
                    </a:ext>
                  </a:extLst>
                </a:gridCol>
                <a:gridCol w="2851679">
                  <a:extLst>
                    <a:ext uri="{9D8B030D-6E8A-4147-A177-3AD203B41FA5}">
                      <a16:colId xmlns:a16="http://schemas.microsoft.com/office/drawing/2014/main" val="2620892002"/>
                    </a:ext>
                  </a:extLst>
                </a:gridCol>
                <a:gridCol w="2805284">
                  <a:extLst>
                    <a:ext uri="{9D8B030D-6E8A-4147-A177-3AD203B41FA5}">
                      <a16:colId xmlns:a16="http://schemas.microsoft.com/office/drawing/2014/main" val="2636840292"/>
                    </a:ext>
                  </a:extLst>
                </a:gridCol>
              </a:tblGrid>
              <a:tr h="895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Ostrovsky ’91</a:t>
                      </a: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Average-case Hardness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Statistical Zero Knowledge Proofs (SZK)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One-Way Functions (OWF)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0466877"/>
                  </a:ext>
                </a:extLst>
              </a:tr>
              <a:tr h="895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Ostrovsky-</a:t>
                      </a:r>
                      <a:r>
                        <a:rPr lang="en-US" sz="20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Wigderson</a:t>
                      </a:r>
                      <a:r>
                        <a:rPr lang="en-US" sz="2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’93</a:t>
                      </a: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Worst-case Hardness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SZK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Auxiliary-input OWF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3358046"/>
                  </a:ext>
                </a:extLst>
              </a:tr>
              <a:tr h="76365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Applebaum-</a:t>
                      </a:r>
                      <a:r>
                        <a:rPr lang="en-US" sz="20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Raykov</a:t>
                      </a:r>
                      <a:r>
                        <a:rPr lang="en-US" sz="2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’16</a:t>
                      </a: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Worst-case Hardness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Randomized Encodings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OWF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5955017"/>
                  </a:ext>
                </a:extLst>
              </a:tr>
              <a:tr h="76365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Ball</a:t>
                      </a:r>
                      <a:r>
                        <a:rPr lang="en-US" sz="20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et al</a:t>
                      </a:r>
                      <a:r>
                        <a:rPr lang="en-US" sz="2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’18</a:t>
                      </a: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Fine-grained Worst-case Hardness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Low-degree poly representation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Proofs of Work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9044461"/>
                  </a:ext>
                </a:extLst>
              </a:tr>
              <a:tr h="51906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algn="ctr"/>
                      <a:endParaRPr lang="en-US" sz="2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0430485"/>
                  </a:ext>
                </a:extLst>
              </a:tr>
              <a:tr h="51906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C00000"/>
                          </a:solidFill>
                        </a:rPr>
                        <a:t>This work</a:t>
                      </a: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C00000"/>
                          </a:solidFill>
                        </a:rPr>
                        <a:t>Worst-case Hardness</a:t>
                      </a: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rgbClr val="C00000"/>
                          </a:solidFill>
                        </a:rPr>
                        <a:t>Lossy reductions</a:t>
                      </a: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C00000"/>
                          </a:solidFill>
                        </a:rPr>
                        <a:t>OWF</a:t>
                      </a: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7657976"/>
                  </a:ext>
                </a:extLst>
              </a:tr>
              <a:tr h="6965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This work</a:t>
                      </a: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Average-case Hardness++</a:t>
                      </a: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0" dirty="0">
                          <a:solidFill>
                            <a:srgbClr val="C00000"/>
                          </a:solidFill>
                        </a:rPr>
                        <a:t>Compressing</a:t>
                      </a:r>
                      <a:r>
                        <a:rPr lang="en-US" sz="2000" i="0" baseline="0" dirty="0">
                          <a:solidFill>
                            <a:srgbClr val="C00000"/>
                          </a:solidFill>
                        </a:rPr>
                        <a:t> reductions</a:t>
                      </a:r>
                      <a:endParaRPr lang="en-US" sz="2000" i="0" dirty="0">
                        <a:solidFill>
                          <a:srgbClr val="C00000"/>
                        </a:solidFill>
                      </a:endParaRP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Collision-Resistant Hash Functions</a:t>
                      </a:r>
                    </a:p>
                  </a:txBody>
                  <a:tcPr marL="83584" marR="83584" marT="41792" marB="417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60617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95099" y="4746813"/>
            <a:ext cx="4001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Ong-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Vadhan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‘08, Berman et al ‘18, 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431513" y="1254437"/>
            <a:ext cx="11360321" cy="900111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5C570A-9BFA-4EBA-BC9F-29C7923B4FBB}"/>
              </a:ext>
            </a:extLst>
          </p:cNvPr>
          <p:cNvSpPr/>
          <p:nvPr/>
        </p:nvSpPr>
        <p:spPr>
          <a:xfrm>
            <a:off x="431513" y="2154548"/>
            <a:ext cx="11360321" cy="887374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889790-4C16-4071-AB09-7FB6F241FBE5}"/>
              </a:ext>
            </a:extLst>
          </p:cNvPr>
          <p:cNvSpPr/>
          <p:nvPr/>
        </p:nvSpPr>
        <p:spPr>
          <a:xfrm>
            <a:off x="431513" y="3041922"/>
            <a:ext cx="11360321" cy="759089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28F991-87FC-436C-9E6C-D4CC2A3362B4}"/>
              </a:ext>
            </a:extLst>
          </p:cNvPr>
          <p:cNvSpPr/>
          <p:nvPr/>
        </p:nvSpPr>
        <p:spPr>
          <a:xfrm>
            <a:off x="431513" y="3794549"/>
            <a:ext cx="11360321" cy="897053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38D61B6-3015-4E3E-B5AB-B1F7F0099EB3}"/>
              </a:ext>
            </a:extLst>
          </p:cNvPr>
          <p:cNvSpPr/>
          <p:nvPr/>
        </p:nvSpPr>
        <p:spPr>
          <a:xfrm>
            <a:off x="431513" y="4564511"/>
            <a:ext cx="11360321" cy="703610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9C15380-E866-4E82-B1E3-5B316B53CF33}"/>
              </a:ext>
            </a:extLst>
          </p:cNvPr>
          <p:cNvSpPr/>
          <p:nvPr/>
        </p:nvSpPr>
        <p:spPr>
          <a:xfrm>
            <a:off x="431513" y="5251758"/>
            <a:ext cx="11360321" cy="530824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E2EB3B1-9BFD-48BC-AFB0-5783FFB6ED97}"/>
              </a:ext>
            </a:extLst>
          </p:cNvPr>
          <p:cNvSpPr/>
          <p:nvPr/>
        </p:nvSpPr>
        <p:spPr>
          <a:xfrm>
            <a:off x="431513" y="5785585"/>
            <a:ext cx="11360321" cy="751986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48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-149080"/>
            <a:ext cx="10515600" cy="1325563"/>
          </a:xfrm>
        </p:spPr>
        <p:txBody>
          <a:bodyPr/>
          <a:lstStyle/>
          <a:p>
            <a:r>
              <a:rPr lang="en-US" dirty="0"/>
              <a:t>Lossy Reductions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AE2E515-547C-4665-A6E1-BA506F0E12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56495"/>
                <a:ext cx="10515600" cy="1432965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 algn="ctr">
                  <a:lnSpc>
                    <a:spcPct val="120000"/>
                  </a:lnSpc>
                  <a:buNone/>
                </a:pPr>
                <a:r>
                  <a:rPr lang="en-US" dirty="0"/>
                  <a:t>Randomized poly-time algorithm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/>
                  <a:t> is a </a:t>
                </a:r>
                <a:r>
                  <a:rPr lang="en-US" b="1" dirty="0">
                    <a:solidFill>
                      <a:srgbClr val="C00000"/>
                    </a:solidFill>
                  </a:rPr>
                  <a:t>reduction</a:t>
                </a:r>
                <a:r>
                  <a:rPr lang="en-US" dirty="0"/>
                  <a:t> from language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r>
                  <a:rPr lang="en-US" dirty="0"/>
                  <a:t> if:</a:t>
                </a:r>
              </a:p>
              <a:p>
                <a:pPr marL="0" indent="0" algn="ctr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∈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]≥0.9</m:t>
                      </m:r>
                    </m:oMath>
                  </m:oMathPara>
                </a14:m>
                <a:endParaRPr lang="en-US" dirty="0"/>
              </a:p>
              <a:p>
                <a:pPr marL="0" indent="0" algn="ctr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∉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⁡[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∉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]≥0.9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AE2E515-547C-4665-A6E1-BA506F0E12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56495"/>
                <a:ext cx="10515600" cy="1432965"/>
              </a:xfrm>
              <a:blipFill>
                <a:blip r:embed="rId4"/>
                <a:stretch>
                  <a:fillRect t="-2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81708" y="3168737"/>
                <a:ext cx="7228582" cy="9048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10000"/>
                  </a:lnSpc>
                  <a:spcBef>
                    <a:spcPts val="1000"/>
                  </a:spcBef>
                </a:pPr>
                <a:r>
                  <a:rPr lang="en-US" sz="2400" dirty="0"/>
                  <a:t>Reduction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/>
                  <a:t> is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400" b="1" dirty="0">
                    <a:solidFill>
                      <a:srgbClr val="C00000"/>
                    </a:solidFill>
                  </a:rPr>
                  <a:t>-compressing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/>
                  <a:t>if, for any input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of size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,</a:t>
                </a:r>
              </a:p>
              <a:p>
                <a:pPr algn="ctr">
                  <a:lnSpc>
                    <a:spcPct val="11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708" y="3168737"/>
                <a:ext cx="7228582" cy="904863"/>
              </a:xfrm>
              <a:prstGeom prst="rect">
                <a:avLst/>
              </a:prstGeom>
              <a:blipFill>
                <a:blip r:embed="rId5"/>
                <a:stretch>
                  <a:fillRect l="-1012" t="-3378" r="-10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153262" y="4088467"/>
            <a:ext cx="7885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(often studied implicitly in parametrized complexity, see [Downey-Fellows ‘13])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CCD15D2-5489-41E6-8D18-BDAFC77E997C}"/>
                  </a:ext>
                </a:extLst>
              </p:cNvPr>
              <p:cNvSpPr txBox="1"/>
              <p:nvPr/>
            </p:nvSpPr>
            <p:spPr>
              <a:xfrm>
                <a:off x="1392114" y="4871508"/>
                <a:ext cx="9613610" cy="1938992"/>
              </a:xfrm>
              <a:prstGeom prst="rect">
                <a:avLst/>
              </a:prstGeom>
              <a:solidFill>
                <a:schemeClr val="bg1"/>
              </a:solidFill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400" dirty="0"/>
                  <a:t>Example: 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All problems in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US" sz="2400" dirty="0"/>
                  <a:t> have a 1-compressing reduction to a trivial language 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Various parametrized problems, notably Vertex Cover parameterized by size of the cover</a:t>
                </a:r>
              </a:p>
              <a:p>
                <a:pPr algn="l"/>
                <a:endParaRPr lang="en-US" sz="24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CCD15D2-5489-41E6-8D18-BDAFC77E9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2114" y="4871508"/>
                <a:ext cx="9613610" cy="1938992"/>
              </a:xfrm>
              <a:prstGeom prst="rect">
                <a:avLst/>
              </a:prstGeom>
              <a:blipFill>
                <a:blip r:embed="rId6"/>
                <a:stretch>
                  <a:fillRect l="-951" t="-251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9DA631C-F51A-4DB3-B81E-AAAE52DF7980}"/>
              </a:ext>
            </a:extLst>
          </p:cNvPr>
          <p:cNvSpPr/>
          <p:nvPr/>
        </p:nvSpPr>
        <p:spPr>
          <a:xfrm>
            <a:off x="1223158" y="4714504"/>
            <a:ext cx="9951523" cy="185586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1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9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-149080"/>
            <a:ext cx="10515600" cy="1325563"/>
          </a:xfrm>
        </p:spPr>
        <p:txBody>
          <a:bodyPr/>
          <a:lstStyle/>
          <a:p>
            <a:r>
              <a:rPr lang="en-US" dirty="0"/>
              <a:t>Lossy Reductions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00901" y="4837077"/>
                <a:ext cx="9390198" cy="9571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10000"/>
                  </a:lnSpc>
                  <a:spcBef>
                    <a:spcPts val="1000"/>
                  </a:spcBef>
                </a:pPr>
                <a:r>
                  <a:rPr lang="en-US" sz="2400" dirty="0"/>
                  <a:t>Reduction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/>
                  <a:t> is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400" b="1" dirty="0">
                    <a:solidFill>
                      <a:srgbClr val="C00000"/>
                    </a:solidFill>
                  </a:rPr>
                  <a:t>-lossy</a:t>
                </a:r>
                <a:r>
                  <a:rPr lang="en-US" sz="2400" dirty="0"/>
                  <a:t> if, for </a:t>
                </a:r>
                <a:r>
                  <a:rPr lang="en-US" sz="2400" i="1" dirty="0"/>
                  <a:t>every</a:t>
                </a:r>
                <a:r>
                  <a:rPr lang="en-US" sz="2400" dirty="0"/>
                  <a:t> random variable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2400" dirty="0"/>
                  <a:t> over inputs of size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,</a:t>
                </a:r>
              </a:p>
              <a:p>
                <a:pPr algn="ctr">
                  <a:lnSpc>
                    <a:spcPct val="11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901" y="4837077"/>
                <a:ext cx="9390198" cy="957121"/>
              </a:xfrm>
              <a:prstGeom prst="rect">
                <a:avLst/>
              </a:prstGeom>
              <a:blipFill>
                <a:blip r:embed="rId3"/>
                <a:stretch>
                  <a:fillRect l="-714" t="-3185" r="-5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AE2E515-547C-4665-A6E1-BA506F0E12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56495"/>
                <a:ext cx="10515600" cy="1432965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 algn="ctr">
                  <a:lnSpc>
                    <a:spcPct val="120000"/>
                  </a:lnSpc>
                  <a:buNone/>
                </a:pPr>
                <a:r>
                  <a:rPr lang="en-US" dirty="0"/>
                  <a:t>Randomized poly-time algorithm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/>
                  <a:t> is a </a:t>
                </a:r>
                <a:r>
                  <a:rPr lang="en-US" b="1" dirty="0">
                    <a:solidFill>
                      <a:srgbClr val="C00000"/>
                    </a:solidFill>
                  </a:rPr>
                  <a:t>reduction</a:t>
                </a:r>
                <a:r>
                  <a:rPr lang="en-US" dirty="0"/>
                  <a:t> from language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r>
                  <a:rPr lang="en-US" dirty="0"/>
                  <a:t> if:</a:t>
                </a:r>
              </a:p>
              <a:p>
                <a:pPr marL="0" indent="0" algn="ctr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∈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dirty="0"/>
              </a:p>
              <a:p>
                <a:pPr marL="0" indent="0" algn="ctr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∉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⁡[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∉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]≥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AE2E515-547C-4665-A6E1-BA506F0E12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56495"/>
                <a:ext cx="10515600" cy="1432965"/>
              </a:xfrm>
              <a:blipFill>
                <a:blip r:embed="rId4"/>
                <a:stretch>
                  <a:fillRect t="-2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81708" y="3168737"/>
                <a:ext cx="7228582" cy="9048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10000"/>
                  </a:lnSpc>
                  <a:spcBef>
                    <a:spcPts val="1000"/>
                  </a:spcBef>
                </a:pPr>
                <a:r>
                  <a:rPr lang="en-US" sz="2400" dirty="0"/>
                  <a:t>Reduction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/>
                  <a:t> is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400" b="1" dirty="0">
                    <a:solidFill>
                      <a:srgbClr val="C00000"/>
                    </a:solidFill>
                  </a:rPr>
                  <a:t>-compressing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/>
                  <a:t>if, for any input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of size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,</a:t>
                </a:r>
              </a:p>
              <a:p>
                <a:pPr algn="ctr">
                  <a:lnSpc>
                    <a:spcPct val="11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708" y="3168737"/>
                <a:ext cx="7228582" cy="904863"/>
              </a:xfrm>
              <a:prstGeom prst="rect">
                <a:avLst/>
              </a:prstGeom>
              <a:blipFill>
                <a:blip r:embed="rId5"/>
                <a:stretch>
                  <a:fillRect l="-1012" t="-3378" r="-10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153262" y="4088467"/>
            <a:ext cx="7885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(often studied implicitly in parametrized complexity, see [Downey-Fellows ‘13])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81704" y="5848776"/>
            <a:ext cx="8428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(inspired by definitions in communication complexity, e.g. those in [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Braverman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al ‘13])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BA3795-2CF3-4A6D-9C1A-7BAD298F2B97}"/>
              </a:ext>
            </a:extLst>
          </p:cNvPr>
          <p:cNvSpPr/>
          <p:nvPr/>
        </p:nvSpPr>
        <p:spPr>
          <a:xfrm>
            <a:off x="415636" y="1056904"/>
            <a:ext cx="11447813" cy="3550722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85AB4B-1394-409A-90D9-E69B81571AFC}"/>
              </a:ext>
            </a:extLst>
          </p:cNvPr>
          <p:cNvSpPr/>
          <p:nvPr/>
        </p:nvSpPr>
        <p:spPr>
          <a:xfrm>
            <a:off x="1400901" y="1165148"/>
            <a:ext cx="9390198" cy="316058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D969E7C-C3CE-4FF0-A781-16333CC25C7E}"/>
                  </a:ext>
                </a:extLst>
              </p:cNvPr>
              <p:cNvSpPr txBox="1"/>
              <p:nvPr/>
            </p:nvSpPr>
            <p:spPr>
              <a:xfrm>
                <a:off x="1576303" y="1336655"/>
                <a:ext cx="9613610" cy="317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400" dirty="0"/>
                  <a:t>Examples: </a:t>
                </a:r>
              </a:p>
              <a:p>
                <a:pPr algn="l"/>
                <a:endParaRPr lang="en-US" sz="6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Any random self-reduction, e.g. for Quadratic </a:t>
                </a:r>
                <a:r>
                  <a:rPr lang="en-US" sz="2400" dirty="0" err="1"/>
                  <a:t>Residuosity</a:t>
                </a:r>
                <a:r>
                  <a:rPr lang="en-US" sz="2400" dirty="0"/>
                  <a:t> is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≈ </m:t>
                    </m:r>
                  </m:oMath>
                </a14:m>
                <a:r>
                  <a:rPr lang="en-US" sz="2400" dirty="0"/>
                  <a:t>1-lossy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en-US" sz="6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Given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 matrix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over field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,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/>
                  <a:t>?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en-US" sz="6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Multiplying by random full rank matrix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/>
                  <a:t> gives random matrix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𝑅𝑀</m:t>
                    </m:r>
                  </m:oMath>
                </a14:m>
                <a:r>
                  <a:rPr lang="en-US" sz="2400" dirty="0"/>
                  <a:t> with the same span as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24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Roughly,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r>
                  <a:rPr lang="en-US" sz="2400" dirty="0"/>
                  <a:t>-lossy reduction</a:t>
                </a:r>
              </a:p>
              <a:p>
                <a:pPr algn="l"/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D969E7C-C3CE-4FF0-A781-16333CC25C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303" y="1336655"/>
                <a:ext cx="9613610" cy="3170548"/>
              </a:xfrm>
              <a:prstGeom prst="rect">
                <a:avLst/>
              </a:prstGeom>
              <a:blipFill>
                <a:blip r:embed="rId6"/>
                <a:stretch>
                  <a:fillRect l="-1015" t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060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3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1F4945A-572D-45D9-B49F-C9238A0E46BA}"/>
                  </a:ext>
                </a:extLst>
              </p:cNvPr>
              <p:cNvSpPr txBox="1"/>
              <p:nvPr/>
            </p:nvSpPr>
            <p:spPr>
              <a:xfrm>
                <a:off x="873762" y="1287266"/>
                <a:ext cx="10197362" cy="4893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err="1"/>
                  <a:t>Kernelization</a:t>
                </a:r>
                <a:r>
                  <a:rPr lang="en-US" sz="2400" dirty="0"/>
                  <a:t>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reduction compresses to size poly in some given parameter of input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pervasive in parametrized complexity and algorithms</a:t>
                </a:r>
              </a:p>
              <a:p>
                <a:endParaRPr lang="en-US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Instance-compression </a:t>
                </a:r>
                <a:r>
                  <a:rPr lang="en-US" sz="2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[</a:t>
                </a:r>
                <a:r>
                  <a:rPr lang="en-US" sz="2000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Harnik-Naor</a:t>
                </a:r>
                <a:r>
                  <a:rPr lang="en-US" sz="2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‘10, </a:t>
                </a:r>
                <a:r>
                  <a:rPr lang="en-US" sz="2000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Bodlaender</a:t>
                </a:r>
                <a:r>
                  <a:rPr lang="en-US" sz="2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et al ’08]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reduction compresses to size poly in witness-length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Randomized encodings </a:t>
                </a:r>
                <a:r>
                  <a:rPr lang="en-US" sz="2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[</a:t>
                </a:r>
                <a:r>
                  <a:rPr lang="en-US" sz="2000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Ishai-Kushilevitz</a:t>
                </a:r>
                <a:r>
                  <a:rPr lang="en-US" sz="2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‘00, </a:t>
                </a:r>
                <a:r>
                  <a:rPr lang="en-US" sz="2000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Applebaum</a:t>
                </a:r>
                <a:r>
                  <a:rPr lang="en-US" sz="2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et al ‘04]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≈1</m:t>
                    </m:r>
                  </m:oMath>
                </a14:m>
                <a:r>
                  <a:rPr lang="en-US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-lossy reductions to some unspecified language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pervasive in theoretical cryptography</a:t>
                </a:r>
              </a:p>
              <a:p>
                <a:pPr lvl="1"/>
                <a:endParaRPr lang="en-US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Worst-case to average-case Karp reductions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≈1</m:t>
                    </m:r>
                  </m:oMath>
                </a14:m>
                <a:r>
                  <a:rPr lang="en-US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-lossy reductions to a specified language</a:t>
                </a:r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1F4945A-572D-45D9-B49F-C9238A0E4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762" y="1287266"/>
                <a:ext cx="10197362" cy="4893647"/>
              </a:xfrm>
              <a:prstGeom prst="rect">
                <a:avLst/>
              </a:prstGeom>
              <a:blipFill>
                <a:blip r:embed="rId3"/>
                <a:stretch>
                  <a:fillRect l="-777" t="-996" b="-1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1DE9CEE5-39B0-45B8-8FED-4AD770F9259F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Related Concepts</a:t>
            </a:r>
          </a:p>
        </p:txBody>
      </p:sp>
    </p:spTree>
    <p:extLst>
      <p:ext uri="{BB962C8B-B14F-4D97-AF65-F5344CB8AC3E}">
        <p14:creationId xmlns:p14="http://schemas.microsoft.com/office/powerpoint/2010/main" val="333303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74842" y="1176483"/>
                <a:ext cx="8842313" cy="1035933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10000"/>
                  </a:lnSpc>
                  <a:buNone/>
                </a:pPr>
                <a:r>
                  <a:rPr lang="en-US" sz="2400" dirty="0"/>
                  <a:t>For language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and function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/>
                  <a:t>,  </a:t>
                </a:r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sub>
                              </m:sSub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 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74842" y="1176483"/>
                <a:ext cx="8842313" cy="1035933"/>
              </a:xfrm>
              <a:blipFill>
                <a:blip r:embed="rId3"/>
                <a:stretch>
                  <a:fillRect l="-1103" t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>
            <a:extLst>
              <a:ext uri="{FF2B5EF4-FFF2-40B4-BE49-F238E27FC236}">
                <a16:creationId xmlns:a16="http://schemas.microsoft.com/office/drawing/2014/main" id="{EA91C2AA-C129-4A06-8DBB-10913F4647A6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Loss and Cryptography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0B43D5-66AE-464B-AC9F-7A088CDE773D}"/>
              </a:ext>
            </a:extLst>
          </p:cNvPr>
          <p:cNvSpPr/>
          <p:nvPr/>
        </p:nvSpPr>
        <p:spPr>
          <a:xfrm>
            <a:off x="1400898" y="2901440"/>
            <a:ext cx="9390198" cy="30469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6C82E99-268B-4A04-A273-6288E992A961}"/>
                  </a:ext>
                </a:extLst>
              </p:cNvPr>
              <p:cNvSpPr txBox="1"/>
              <p:nvPr/>
            </p:nvSpPr>
            <p:spPr>
              <a:xfrm>
                <a:off x="1506104" y="3029308"/>
                <a:ext cx="9179787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400" dirty="0"/>
                  <a:t>Example:</a:t>
                </a:r>
              </a:p>
              <a:p>
                <a:pPr algn="l"/>
                <a:endParaRPr lang="en-US" sz="6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Given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/>
                  <a:t>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400" dirty="0"/>
                  <a:t> of dimension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 over field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, is there an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 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dirty="0"/>
                  <a:t>?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en-US" sz="6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⋯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endParaRPr lang="en-US" sz="24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6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iff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dirty="0"/>
                  <a:t> for some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sz="24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6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r>
                  <a:rPr lang="en-US" sz="2400" dirty="0"/>
                  <a:t>-compressing reduction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for any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2400" dirty="0"/>
              </a:p>
              <a:p>
                <a:pPr algn="l"/>
                <a:endParaRPr lang="en-US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6C82E99-268B-4A04-A273-6288E992A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6104" y="3029308"/>
                <a:ext cx="9179787" cy="3046988"/>
              </a:xfrm>
              <a:prstGeom prst="rect">
                <a:avLst/>
              </a:prstGeom>
              <a:blipFill>
                <a:blip r:embed="rId4"/>
                <a:stretch>
                  <a:fillRect l="-996" t="-1600" r="-14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597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74842" y="1176483"/>
                <a:ext cx="8842313" cy="1035933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10000"/>
                  </a:lnSpc>
                  <a:buNone/>
                </a:pPr>
                <a:r>
                  <a:rPr lang="en-US" sz="2400" dirty="0"/>
                  <a:t>For language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and function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/>
                  <a:t>,  </a:t>
                </a:r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sub>
                              </m:sSub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∧ 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74842" y="1176483"/>
                <a:ext cx="8842313" cy="1035933"/>
              </a:xfrm>
              <a:blipFill>
                <a:blip r:embed="rId3"/>
                <a:stretch>
                  <a:fillRect l="-1103" t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77639" y="5352560"/>
                <a:ext cx="963672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Drucker ‘12: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400" dirty="0"/>
                  <a:t>-compressing reduction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400" dirty="0"/>
                  <a:t> to any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algn="ctr"/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𝑺𝒁𝑲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639" y="5352560"/>
                <a:ext cx="9636721" cy="830997"/>
              </a:xfrm>
              <a:prstGeom prst="rect">
                <a:avLst/>
              </a:prstGeom>
              <a:blipFill>
                <a:blip r:embed="rId4"/>
                <a:stretch>
                  <a:fillRect t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20296" y="2706982"/>
                <a:ext cx="1075140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 algn="ctr"/>
                <a:r>
                  <a:rPr lang="en-US" sz="2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Harnik-Naor ’10: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𝑝𝑜𝑙𝑦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400" dirty="0"/>
                  <a:t>-compressing reduction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400" dirty="0"/>
                  <a:t> for all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2400" dirty="0"/>
              </a:p>
              <a:p>
                <a:pPr marL="0" lvl="1" algn="ctr"/>
                <a:r>
                  <a:rPr lang="en-US" sz="2400" dirty="0"/>
                  <a:t>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dirty="0"/>
                  <a:t> Collision-Resistance Hashing from OWFs </a:t>
                </a:r>
                <a:r>
                  <a:rPr lang="en-US" sz="2400" dirty="0">
                    <a:solidFill>
                      <a:schemeClr val="bg1">
                        <a:lumMod val="50000"/>
                      </a:schemeClr>
                    </a:solidFill>
                  </a:rPr>
                  <a:t>(big deal)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296" y="2706982"/>
                <a:ext cx="10751406" cy="830997"/>
              </a:xfrm>
              <a:prstGeom prst="rect">
                <a:avLst/>
              </a:prstGeom>
              <a:blipFill>
                <a:blip r:embed="rId5"/>
                <a:stretch>
                  <a:fillRect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754492" y="5367267"/>
            <a:ext cx="1561673" cy="3815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</a:rPr>
              <a:t>lossy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42101" y="4214437"/>
                <a:ext cx="95077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lvl="1" algn="ctr"/>
                <a:r>
                  <a:rPr lang="en-US" sz="2400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Fortnow</a:t>
                </a:r>
                <a:r>
                  <a:rPr lang="en-US" sz="2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-Santhanam ’11:</a:t>
                </a:r>
                <a:r>
                  <a:rPr lang="en-US" sz="2400" dirty="0"/>
                  <a:t> Such reduction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dirty="0"/>
                  <a:t>  PH collapses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2101" y="4214437"/>
                <a:ext cx="9507796" cy="461665"/>
              </a:xfrm>
              <a:prstGeom prst="rect">
                <a:avLst/>
              </a:prstGeom>
              <a:blipFill>
                <a:blip r:embed="rId6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>
            <a:extLst>
              <a:ext uri="{FF2B5EF4-FFF2-40B4-BE49-F238E27FC236}">
                <a16:creationId xmlns:a16="http://schemas.microsoft.com/office/drawing/2014/main" id="{EA91C2AA-C129-4A06-8DBB-10913F4647A6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Loss and Cryptography</a:t>
            </a:r>
          </a:p>
        </p:txBody>
      </p:sp>
    </p:spTree>
    <p:extLst>
      <p:ext uri="{BB962C8B-B14F-4D97-AF65-F5344CB8AC3E}">
        <p14:creationId xmlns:p14="http://schemas.microsoft.com/office/powerpoint/2010/main" val="115270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9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12447B9-D8F0-4555-93BE-7BAC84F0617C}"/>
              </a:ext>
            </a:extLst>
          </p:cNvPr>
          <p:cNvSpPr txBox="1">
            <a:spLocks/>
          </p:cNvSpPr>
          <p:nvPr/>
        </p:nvSpPr>
        <p:spPr>
          <a:xfrm>
            <a:off x="152401" y="-149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Statistical Zero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CBC1D4-C4AB-4625-86D7-740283917A76}"/>
              </a:ext>
            </a:extLst>
          </p:cNvPr>
          <p:cNvSpPr txBox="1"/>
          <p:nvPr/>
        </p:nvSpPr>
        <p:spPr>
          <a:xfrm>
            <a:off x="3445819" y="1260013"/>
            <a:ext cx="5300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Complete Problem: </a:t>
            </a:r>
            <a:r>
              <a:rPr lang="en-US" sz="2400" b="1" dirty="0"/>
              <a:t>Statistical Difference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78C9B8B-9959-4294-90D9-C106FE4FC92D}"/>
                  </a:ext>
                </a:extLst>
              </p:cNvPr>
              <p:cNvSpPr txBox="1"/>
              <p:nvPr/>
            </p:nvSpPr>
            <p:spPr>
              <a:xfrm>
                <a:off x="2986270" y="2068500"/>
                <a:ext cx="621946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Input: Circuits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that both output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 bits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78C9B8B-9959-4294-90D9-C106FE4FC9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6270" y="2068500"/>
                <a:ext cx="6219460" cy="461665"/>
              </a:xfrm>
              <a:prstGeom prst="rect">
                <a:avLst/>
              </a:prstGeom>
              <a:blipFill>
                <a:blip r:embed="rId3"/>
                <a:stretch>
                  <a:fillRect l="-1569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0B71E3-1AD6-4646-8932-23869BA97FAF}"/>
                  </a:ext>
                </a:extLst>
              </p:cNvPr>
              <p:cNvSpPr txBox="1"/>
              <p:nvPr/>
            </p:nvSpPr>
            <p:spPr>
              <a:xfrm>
                <a:off x="3347400" y="3037324"/>
                <a:ext cx="55868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𝑁𝑂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𝑇𝑉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≥2/3 }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0B71E3-1AD6-4646-8932-23869BA97F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400" y="3037324"/>
                <a:ext cx="5586850" cy="461665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9A9838E-B407-4D47-B9C8-BC32CA902443}"/>
                  </a:ext>
                </a:extLst>
              </p:cNvPr>
              <p:cNvSpPr txBox="1"/>
              <p:nvPr/>
            </p:nvSpPr>
            <p:spPr>
              <a:xfrm>
                <a:off x="3262243" y="3648113"/>
                <a:ext cx="566751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𝑌𝐸𝑆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𝑇𝑉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≤1/3 }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9A9838E-B407-4D47-B9C8-BC32CA902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243" y="3648113"/>
                <a:ext cx="5667514" cy="461665"/>
              </a:xfrm>
              <a:prstGeom prst="rect">
                <a:avLst/>
              </a:prstGeom>
              <a:blipFill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7E483BF2-FF2E-4314-8EBA-0DB01502D94C}"/>
              </a:ext>
            </a:extLst>
          </p:cNvPr>
          <p:cNvSpPr txBox="1"/>
          <p:nvPr/>
        </p:nvSpPr>
        <p:spPr>
          <a:xfrm>
            <a:off x="2795994" y="4616937"/>
            <a:ext cx="6600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/>
              <a:t>Essentially: Are two given distributions close or far?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7F9F79-E33C-4F3E-BDEB-3CE5BED647A2}"/>
                  </a:ext>
                </a:extLst>
              </p:cNvPr>
              <p:cNvSpPr txBox="1"/>
              <p:nvPr/>
            </p:nvSpPr>
            <p:spPr>
              <a:xfrm>
                <a:off x="3316366" y="5537190"/>
                <a:ext cx="556504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/>
                  <a:t>Average-case hard problem in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𝑺𝒁𝑲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dirty="0"/>
                  <a:t> OWF</a:t>
                </a:r>
              </a:p>
              <a:p>
                <a:pPr algn="ctr"/>
                <a:r>
                  <a:rPr lang="en-US" sz="2400" dirty="0">
                    <a:solidFill>
                      <a:schemeClr val="bg1">
                        <a:lumMod val="50000"/>
                      </a:schemeClr>
                    </a:solidFill>
                  </a:rPr>
                  <a:t>[Ostrovsky ’91]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7F9F79-E33C-4F3E-BDEB-3CE5BED647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6366" y="5537190"/>
                <a:ext cx="5565049" cy="830997"/>
              </a:xfrm>
              <a:prstGeom prst="rect">
                <a:avLst/>
              </a:prstGeom>
              <a:blipFill>
                <a:blip r:embed="rId6"/>
                <a:stretch>
                  <a:fillRect l="-1424" t="-5839" r="-1424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1470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3332</TotalTime>
  <Words>2442</Words>
  <Application>Microsoft Office PowerPoint</Application>
  <PresentationFormat>Widescreen</PresentationFormat>
  <Paragraphs>399</Paragraphs>
  <Slides>28</Slides>
  <Notes>20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Office Theme</vt:lpstr>
      <vt:lpstr>Cryptography from Information Loss</vt:lpstr>
      <vt:lpstr>Hardness  +  Structure       Crypto</vt:lpstr>
      <vt:lpstr>                    Hardness   +   Structure       Crypto</vt:lpstr>
      <vt:lpstr>Lossy Reductions</vt:lpstr>
      <vt:lpstr>Lossy Reductions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Ideas</vt:lpstr>
    </vt:vector>
  </TitlesOfParts>
  <Company>Massachusetts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 from Information Loss</dc:title>
  <dc:creator>Prashant</dc:creator>
  <cp:lastModifiedBy>Prashant Vasudevan</cp:lastModifiedBy>
  <cp:revision>191</cp:revision>
  <dcterms:created xsi:type="dcterms:W3CDTF">2020-01-01T01:16:56Z</dcterms:created>
  <dcterms:modified xsi:type="dcterms:W3CDTF">2020-05-18T20:51:59Z</dcterms:modified>
</cp:coreProperties>
</file>