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76" r:id="rId3"/>
    <p:sldId id="277" r:id="rId4"/>
    <p:sldId id="259" r:id="rId5"/>
    <p:sldId id="272" r:id="rId6"/>
    <p:sldId id="274" r:id="rId7"/>
    <p:sldId id="307" r:id="rId8"/>
    <p:sldId id="318" r:id="rId9"/>
    <p:sldId id="309" r:id="rId10"/>
    <p:sldId id="310" r:id="rId11"/>
    <p:sldId id="311" r:id="rId12"/>
    <p:sldId id="313" r:id="rId13"/>
    <p:sldId id="317" r:id="rId14"/>
    <p:sldId id="314" r:id="rId15"/>
    <p:sldId id="315" r:id="rId16"/>
    <p:sldId id="316" r:id="rId17"/>
    <p:sldId id="287" r:id="rId18"/>
    <p:sldId id="319" r:id="rId19"/>
    <p:sldId id="267" r:id="rId20"/>
    <p:sldId id="294" r:id="rId21"/>
    <p:sldId id="268" r:id="rId22"/>
    <p:sldId id="273" r:id="rId23"/>
    <p:sldId id="303" r:id="rId24"/>
    <p:sldId id="302"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rashant" initials="P" lastIdx="1" clrIdx="0">
    <p:extLst>
      <p:ext uri="{19B8F6BF-5375-455C-9EA6-DF929625EA0E}">
        <p15:presenceInfo xmlns:p15="http://schemas.microsoft.com/office/powerpoint/2012/main" userId="Prashan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AEFF7"/>
    <a:srgbClr val="FF6464"/>
    <a:srgbClr val="9DC3E6"/>
    <a:srgbClr val="DFE8F4"/>
    <a:srgbClr val="FFA9BE"/>
    <a:srgbClr val="FF8D96"/>
    <a:srgbClr val="E18D96"/>
    <a:srgbClr val="D59B5B"/>
    <a:srgbClr val="D55B9B"/>
    <a:srgbClr val="D59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7" autoAdjust="0"/>
    <p:restoredTop sz="90576" autoAdjust="0"/>
  </p:normalViewPr>
  <p:slideViewPr>
    <p:cSldViewPr snapToGrid="0">
      <p:cViewPr varScale="1">
        <p:scale>
          <a:sx n="97" d="100"/>
          <a:sy n="97" d="100"/>
        </p:scale>
        <p:origin x="78" y="22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59D685-30D9-4393-8129-34C60F02D0B7}" type="datetimeFigureOut">
              <a:rPr lang="en-US" smtClean="0"/>
              <a:t>5/6/2020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8FFC8A-20AF-417A-B4B4-04577BD941B7}" type="slidenum">
              <a:rPr lang="en-US" smtClean="0"/>
              <a:t>‹#›</a:t>
            </a:fld>
            <a:endParaRPr lang="en-US"/>
          </a:p>
        </p:txBody>
      </p:sp>
    </p:spTree>
    <p:extLst>
      <p:ext uri="{BB962C8B-B14F-4D97-AF65-F5344CB8AC3E}">
        <p14:creationId xmlns:p14="http://schemas.microsoft.com/office/powerpoint/2010/main" val="33820880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E8FFC8A-20AF-417A-B4B4-04577BD941B7}" type="slidenum">
              <a:rPr lang="en-US" smtClean="0"/>
              <a:t>1</a:t>
            </a:fld>
            <a:endParaRPr lang="en-US"/>
          </a:p>
        </p:txBody>
      </p:sp>
    </p:spTree>
    <p:extLst>
      <p:ext uri="{BB962C8B-B14F-4D97-AF65-F5344CB8AC3E}">
        <p14:creationId xmlns:p14="http://schemas.microsoft.com/office/powerpoint/2010/main" val="18244977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After deletion, the data collector, the other users, or even any combination of these have no idea what the user’s height is.</a:t>
            </a:r>
          </a:p>
          <a:p>
            <a:r>
              <a:rPr lang="en-US" dirty="0"/>
              <a:t>eps we set to negligible by default, but can be larger</a:t>
            </a:r>
          </a:p>
          <a:p>
            <a:r>
              <a:rPr lang="en-US" dirty="0"/>
              <a:t>When to bring in the communication between environment and user?</a:t>
            </a:r>
          </a:p>
          <a:p>
            <a:r>
              <a:rPr lang="en-US" dirty="0"/>
              <a:t>Introduce the paradigm of thinking here somehow. Especially the fact that data could be generated interactively, etc..</a:t>
            </a:r>
          </a:p>
          <a:p>
            <a:r>
              <a:rPr lang="en-US" dirty="0"/>
              <a:t>Say that it is important that X not know which messages come from</a:t>
            </a:r>
            <a:r>
              <a:rPr lang="en-US" baseline="0" dirty="0"/>
              <a:t> whom, as otherwise the definition can be easily fooled.</a:t>
            </a:r>
          </a:p>
          <a:p>
            <a:r>
              <a:rPr lang="en-US" baseline="0" dirty="0"/>
              <a:t>People were confused about labels.</a:t>
            </a:r>
          </a:p>
          <a:p>
            <a:r>
              <a:rPr lang="en-US" baseline="0" dirty="0"/>
              <a:t>When and how to address the definition with replacement, which seems better in a number of ways but is just more complicated?</a:t>
            </a:r>
          </a:p>
          <a:p>
            <a:r>
              <a:rPr lang="en-US" baseline="0" dirty="0"/>
              <a:t>A definition is interesting if it provides meaningful guarantees and is possible to satisfy.</a:t>
            </a:r>
          </a:p>
          <a:p>
            <a:r>
              <a:rPr lang="en-US" baseline="0" dirty="0"/>
              <a:t>The version with a simulator instead of the silent Y and two-way communication between Y and Z seems wrong because it does not allow the history-independent data storage with authentication – it seems to be asking for privacy at all points instead of just after deletion (or maybe not).</a:t>
            </a:r>
          </a:p>
        </p:txBody>
      </p:sp>
      <p:sp>
        <p:nvSpPr>
          <p:cNvPr id="4" name="Slide Number Placeholder 3"/>
          <p:cNvSpPr>
            <a:spLocks noGrp="1"/>
          </p:cNvSpPr>
          <p:nvPr>
            <p:ph type="sldNum" sz="quarter" idx="10"/>
          </p:nvPr>
        </p:nvSpPr>
        <p:spPr/>
        <p:txBody>
          <a:bodyPr/>
          <a:lstStyle/>
          <a:p>
            <a:fld id="{7E8FFC8A-20AF-417A-B4B4-04577BD941B7}" type="slidenum">
              <a:rPr lang="en-US" smtClean="0"/>
              <a:t>11</a:t>
            </a:fld>
            <a:endParaRPr lang="en-US"/>
          </a:p>
        </p:txBody>
      </p:sp>
    </p:spTree>
    <p:extLst>
      <p:ext uri="{BB962C8B-B14F-4D97-AF65-F5344CB8AC3E}">
        <p14:creationId xmlns:p14="http://schemas.microsoft.com/office/powerpoint/2010/main" val="7744278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Have to manage memory carefully.</a:t>
            </a:r>
          </a:p>
          <a:p>
            <a:r>
              <a:rPr lang="en-US" dirty="0"/>
              <a:t>Metadata might end up storing something about deleted data</a:t>
            </a:r>
          </a:p>
          <a:p>
            <a:r>
              <a:rPr lang="en-US" dirty="0"/>
              <a:t>DBMS often just mark rows as deleted.</a:t>
            </a:r>
            <a:endParaRPr lang="en-US" baseline="0" dirty="0"/>
          </a:p>
        </p:txBody>
      </p:sp>
      <p:sp>
        <p:nvSpPr>
          <p:cNvPr id="4" name="Slide Number Placeholder 3"/>
          <p:cNvSpPr>
            <a:spLocks noGrp="1"/>
          </p:cNvSpPr>
          <p:nvPr>
            <p:ph type="sldNum" sz="quarter" idx="10"/>
          </p:nvPr>
        </p:nvSpPr>
        <p:spPr/>
        <p:txBody>
          <a:bodyPr/>
          <a:lstStyle/>
          <a:p>
            <a:fld id="{7E8FFC8A-20AF-417A-B4B4-04577BD941B7}" type="slidenum">
              <a:rPr lang="en-US" smtClean="0"/>
              <a:t>12</a:t>
            </a:fld>
            <a:endParaRPr lang="en-US"/>
          </a:p>
        </p:txBody>
      </p:sp>
    </p:spTree>
    <p:extLst>
      <p:ext uri="{BB962C8B-B14F-4D97-AF65-F5344CB8AC3E}">
        <p14:creationId xmlns:p14="http://schemas.microsoft.com/office/powerpoint/2010/main" val="10658710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Have to manage memory carefully.</a:t>
            </a:r>
          </a:p>
          <a:p>
            <a:r>
              <a:rPr lang="en-US" dirty="0"/>
              <a:t>Metadata might end up storing something about deleted data</a:t>
            </a:r>
          </a:p>
          <a:p>
            <a:r>
              <a:rPr lang="en-US" dirty="0"/>
              <a:t>DBMS often just mark rows as deleted.</a:t>
            </a:r>
            <a:endParaRPr lang="en-US" baseline="0" dirty="0"/>
          </a:p>
        </p:txBody>
      </p:sp>
      <p:sp>
        <p:nvSpPr>
          <p:cNvPr id="4" name="Slide Number Placeholder 3"/>
          <p:cNvSpPr>
            <a:spLocks noGrp="1"/>
          </p:cNvSpPr>
          <p:nvPr>
            <p:ph type="sldNum" sz="quarter" idx="10"/>
          </p:nvPr>
        </p:nvSpPr>
        <p:spPr/>
        <p:txBody>
          <a:bodyPr/>
          <a:lstStyle/>
          <a:p>
            <a:fld id="{7E8FFC8A-20AF-417A-B4B4-04577BD941B7}" type="slidenum">
              <a:rPr lang="en-US" smtClean="0"/>
              <a:t>13</a:t>
            </a:fld>
            <a:endParaRPr lang="en-US"/>
          </a:p>
        </p:txBody>
      </p:sp>
    </p:spTree>
    <p:extLst>
      <p:ext uri="{BB962C8B-B14F-4D97-AF65-F5344CB8AC3E}">
        <p14:creationId xmlns:p14="http://schemas.microsoft.com/office/powerpoint/2010/main" val="34820307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What exactly should be done in this particular case, what trade-off is the right one, we do not know, but what is clear is that we need to build better understanding, a better way to talk about data deletion.</a:t>
            </a:r>
          </a:p>
          <a:p>
            <a:r>
              <a:rPr lang="en-US" dirty="0"/>
              <a:t>Introduce the paradigm of thinking here somehow. Especially the fact that data could be generated interactively, etc..</a:t>
            </a:r>
          </a:p>
          <a:p>
            <a:r>
              <a:rPr lang="en-US" dirty="0"/>
              <a:t>Say that it is important that X not know which messages come from</a:t>
            </a:r>
            <a:r>
              <a:rPr lang="en-US" baseline="0" dirty="0"/>
              <a:t> whom, as otherwise the definition can be easily fooled.</a:t>
            </a:r>
          </a:p>
          <a:p>
            <a:r>
              <a:rPr lang="en-US" baseline="0" dirty="0"/>
              <a:t>People were confused about labels.</a:t>
            </a:r>
          </a:p>
          <a:p>
            <a:r>
              <a:rPr lang="en-US" baseline="0" dirty="0"/>
              <a:t>When and how to address the definition with replacement, which seems better in a number of ways but is just more complicated?</a:t>
            </a:r>
          </a:p>
          <a:p>
            <a:r>
              <a:rPr lang="en-US" baseline="0" dirty="0"/>
              <a:t>A definition is interesting if it provides meaningful guarantees and is possible to satisfy.</a:t>
            </a:r>
          </a:p>
          <a:p>
            <a:r>
              <a:rPr lang="en-US" baseline="0" dirty="0"/>
              <a:t>The version with a simulator instead of the silent Y and two-way communication between Y and Z seems wrong because it does not allow the history-independent data storage with authentication – it seems to be asking for privacy at all points instead of just after deletion (or maybe not).</a:t>
            </a:r>
          </a:p>
        </p:txBody>
      </p:sp>
      <p:sp>
        <p:nvSpPr>
          <p:cNvPr id="4" name="Slide Number Placeholder 3"/>
          <p:cNvSpPr>
            <a:spLocks noGrp="1"/>
          </p:cNvSpPr>
          <p:nvPr>
            <p:ph type="sldNum" sz="quarter" idx="10"/>
          </p:nvPr>
        </p:nvSpPr>
        <p:spPr/>
        <p:txBody>
          <a:bodyPr/>
          <a:lstStyle/>
          <a:p>
            <a:fld id="{7E8FFC8A-20AF-417A-B4B4-04577BD941B7}" type="slidenum">
              <a:rPr lang="en-US" smtClean="0"/>
              <a:t>14</a:t>
            </a:fld>
            <a:endParaRPr lang="en-US"/>
          </a:p>
        </p:txBody>
      </p:sp>
    </p:spTree>
    <p:extLst>
      <p:ext uri="{BB962C8B-B14F-4D97-AF65-F5344CB8AC3E}">
        <p14:creationId xmlns:p14="http://schemas.microsoft.com/office/powerpoint/2010/main" val="17461768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What exactly should be done in this particular case, what trade-off is the right one, we do not know, but what is clear is that we need to build better understanding, a better way to talk about data deletion.</a:t>
            </a:r>
          </a:p>
          <a:p>
            <a:r>
              <a:rPr lang="en-US" dirty="0"/>
              <a:t>Introduce the paradigm of thinking here somehow. Especially the fact that data could be generated interactively, etc..</a:t>
            </a:r>
          </a:p>
          <a:p>
            <a:r>
              <a:rPr lang="en-US" dirty="0"/>
              <a:t>Say that it is important that X not know which messages come from</a:t>
            </a:r>
            <a:r>
              <a:rPr lang="en-US" baseline="0" dirty="0"/>
              <a:t> whom, as otherwise the definition can be easily fooled.</a:t>
            </a:r>
          </a:p>
          <a:p>
            <a:r>
              <a:rPr lang="en-US" baseline="0" dirty="0"/>
              <a:t>People were confused about labels.</a:t>
            </a:r>
          </a:p>
          <a:p>
            <a:r>
              <a:rPr lang="en-US" baseline="0" dirty="0"/>
              <a:t>When and how to address the definition with replacement, which seems better in a number of ways but is just more complicated?</a:t>
            </a:r>
          </a:p>
          <a:p>
            <a:r>
              <a:rPr lang="en-US" baseline="0" dirty="0"/>
              <a:t>A definition is interesting if it provides meaningful guarantees and is possible to satisfy.</a:t>
            </a:r>
          </a:p>
          <a:p>
            <a:r>
              <a:rPr lang="en-US" baseline="0" dirty="0"/>
              <a:t>The version with a simulator instead of the silent Y and two-way communication between Y and Z seems wrong because it does not allow the history-independent data storage with authentication – it seems to be asking for privacy at all points instead of just after deletion (or maybe not).</a:t>
            </a:r>
          </a:p>
        </p:txBody>
      </p:sp>
      <p:sp>
        <p:nvSpPr>
          <p:cNvPr id="4" name="Slide Number Placeholder 3"/>
          <p:cNvSpPr>
            <a:spLocks noGrp="1"/>
          </p:cNvSpPr>
          <p:nvPr>
            <p:ph type="sldNum" sz="quarter" idx="10"/>
          </p:nvPr>
        </p:nvSpPr>
        <p:spPr/>
        <p:txBody>
          <a:bodyPr/>
          <a:lstStyle/>
          <a:p>
            <a:fld id="{7E8FFC8A-20AF-417A-B4B4-04577BD941B7}" type="slidenum">
              <a:rPr lang="en-US" smtClean="0"/>
              <a:t>15</a:t>
            </a:fld>
            <a:endParaRPr lang="en-US"/>
          </a:p>
        </p:txBody>
      </p:sp>
    </p:spTree>
    <p:extLst>
      <p:ext uri="{BB962C8B-B14F-4D97-AF65-F5344CB8AC3E}">
        <p14:creationId xmlns:p14="http://schemas.microsoft.com/office/powerpoint/2010/main" val="28871201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Mention composition anywhere?</a:t>
            </a:r>
            <a:endParaRPr lang="en-US" baseline="0" dirty="0"/>
          </a:p>
        </p:txBody>
      </p:sp>
      <p:sp>
        <p:nvSpPr>
          <p:cNvPr id="4" name="Slide Number Placeholder 3"/>
          <p:cNvSpPr>
            <a:spLocks noGrp="1"/>
          </p:cNvSpPr>
          <p:nvPr>
            <p:ph type="sldNum" sz="quarter" idx="10"/>
          </p:nvPr>
        </p:nvSpPr>
        <p:spPr/>
        <p:txBody>
          <a:bodyPr/>
          <a:lstStyle/>
          <a:p>
            <a:fld id="{7E8FFC8A-20AF-417A-B4B4-04577BD941B7}" type="slidenum">
              <a:rPr lang="en-US" smtClean="0"/>
              <a:t>16</a:t>
            </a:fld>
            <a:endParaRPr lang="en-US"/>
          </a:p>
        </p:txBody>
      </p:sp>
    </p:spTree>
    <p:extLst>
      <p:ext uri="{BB962C8B-B14F-4D97-AF65-F5344CB8AC3E}">
        <p14:creationId xmlns:p14="http://schemas.microsoft.com/office/powerpoint/2010/main" val="1692475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(cannot</a:t>
            </a:r>
            <a:r>
              <a:rPr lang="en-US" baseline="0" dirty="0"/>
              <a:t> reveal Y’s data to Z)</a:t>
            </a:r>
          </a:p>
          <a:p>
            <a:r>
              <a:rPr lang="en-US" baseline="0" dirty="0"/>
              <a:t>This difference is something people might like to be pointed out.</a:t>
            </a:r>
            <a:endParaRPr lang="en-US" dirty="0"/>
          </a:p>
        </p:txBody>
      </p:sp>
      <p:sp>
        <p:nvSpPr>
          <p:cNvPr id="4" name="Slide Number Placeholder 3"/>
          <p:cNvSpPr>
            <a:spLocks noGrp="1"/>
          </p:cNvSpPr>
          <p:nvPr>
            <p:ph type="sldNum" sz="quarter" idx="10"/>
          </p:nvPr>
        </p:nvSpPr>
        <p:spPr/>
        <p:txBody>
          <a:bodyPr/>
          <a:lstStyle/>
          <a:p>
            <a:fld id="{7E8FFC8A-20AF-417A-B4B4-04577BD941B7}" type="slidenum">
              <a:rPr lang="en-US" smtClean="0"/>
              <a:t>17</a:t>
            </a:fld>
            <a:endParaRPr lang="en-US"/>
          </a:p>
        </p:txBody>
      </p:sp>
    </p:spTree>
    <p:extLst>
      <p:ext uri="{BB962C8B-B14F-4D97-AF65-F5344CB8AC3E}">
        <p14:creationId xmlns:p14="http://schemas.microsoft.com/office/powerpoint/2010/main" val="12959580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 cited papers to references.</a:t>
            </a:r>
          </a:p>
        </p:txBody>
      </p:sp>
      <p:sp>
        <p:nvSpPr>
          <p:cNvPr id="4" name="Slide Number Placeholder 3"/>
          <p:cNvSpPr>
            <a:spLocks noGrp="1"/>
          </p:cNvSpPr>
          <p:nvPr>
            <p:ph type="sldNum" sz="quarter" idx="5"/>
          </p:nvPr>
        </p:nvSpPr>
        <p:spPr/>
        <p:txBody>
          <a:bodyPr/>
          <a:lstStyle/>
          <a:p>
            <a:fld id="{7E8FFC8A-20AF-417A-B4B4-04577BD941B7}" type="slidenum">
              <a:rPr lang="en-US" smtClean="0"/>
              <a:t>18</a:t>
            </a:fld>
            <a:endParaRPr lang="en-US"/>
          </a:p>
        </p:txBody>
      </p:sp>
    </p:spTree>
    <p:extLst>
      <p:ext uri="{BB962C8B-B14F-4D97-AF65-F5344CB8AC3E}">
        <p14:creationId xmlns:p14="http://schemas.microsoft.com/office/powerpoint/2010/main" val="26180551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Interactions with data collector should be authenticated. Otherwise environment may ask for and learn user’s data</a:t>
            </a:r>
          </a:p>
          <a:p>
            <a:endParaRPr lang="en-US" dirty="0"/>
          </a:p>
        </p:txBody>
      </p:sp>
      <p:sp>
        <p:nvSpPr>
          <p:cNvPr id="4" name="Slide Number Placeholder 3"/>
          <p:cNvSpPr>
            <a:spLocks noGrp="1"/>
          </p:cNvSpPr>
          <p:nvPr>
            <p:ph type="sldNum" sz="quarter" idx="5"/>
          </p:nvPr>
        </p:nvSpPr>
        <p:spPr/>
        <p:txBody>
          <a:bodyPr/>
          <a:lstStyle/>
          <a:p>
            <a:fld id="{7E8FFC8A-20AF-417A-B4B4-04577BD941B7}" type="slidenum">
              <a:rPr lang="en-US" smtClean="0"/>
              <a:t>19</a:t>
            </a:fld>
            <a:endParaRPr lang="en-US"/>
          </a:p>
        </p:txBody>
      </p:sp>
    </p:spTree>
    <p:extLst>
      <p:ext uri="{BB962C8B-B14F-4D97-AF65-F5344CB8AC3E}">
        <p14:creationId xmlns:p14="http://schemas.microsoft.com/office/powerpoint/2010/main" val="42834727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Remove mention of ITM.</a:t>
            </a:r>
          </a:p>
          <a:p>
            <a:r>
              <a:rPr lang="en-US" dirty="0"/>
              <a:t>Should this be here?</a:t>
            </a:r>
          </a:p>
        </p:txBody>
      </p:sp>
      <p:sp>
        <p:nvSpPr>
          <p:cNvPr id="4" name="Slide Number Placeholder 3"/>
          <p:cNvSpPr>
            <a:spLocks noGrp="1"/>
          </p:cNvSpPr>
          <p:nvPr>
            <p:ph type="sldNum" sz="quarter" idx="10"/>
          </p:nvPr>
        </p:nvSpPr>
        <p:spPr/>
        <p:txBody>
          <a:bodyPr/>
          <a:lstStyle/>
          <a:p>
            <a:fld id="{7E8FFC8A-20AF-417A-B4B4-04577BD941B7}" type="slidenum">
              <a:rPr lang="en-US" smtClean="0"/>
              <a:t>20</a:t>
            </a:fld>
            <a:endParaRPr lang="en-US"/>
          </a:p>
        </p:txBody>
      </p:sp>
    </p:spTree>
    <p:extLst>
      <p:ext uri="{BB962C8B-B14F-4D97-AF65-F5344CB8AC3E}">
        <p14:creationId xmlns:p14="http://schemas.microsoft.com/office/powerpoint/2010/main" val="3670410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Make this appropriate for audience.</a:t>
            </a:r>
          </a:p>
          <a:p>
            <a:r>
              <a:rPr lang="en-US" dirty="0"/>
              <a:t>Lots of different entities collecting data about us everyday.</a:t>
            </a:r>
            <a:r>
              <a:rPr lang="en-US" baseline="0" dirty="0"/>
              <a:t> </a:t>
            </a:r>
            <a:r>
              <a:rPr lang="en-US" dirty="0"/>
              <a:t>This data affects our lives in various ways, some rather important. Consequently (and otherwise), a</a:t>
            </a:r>
            <a:r>
              <a:rPr lang="en-US" baseline="0" dirty="0"/>
              <a:t> lot of this data is private and sensitive. So it is important to ensure that the collected data is handled properly. And indeed, data protection laws seek to regulate entities that handle our data.</a:t>
            </a:r>
          </a:p>
          <a:p>
            <a:r>
              <a:rPr lang="en-US" dirty="0"/>
              <a:t>Data about me from the past may affect future. Even if whatever I did has been adequately punished</a:t>
            </a:r>
          </a:p>
          <a:p>
            <a:endParaRPr lang="en-US" dirty="0"/>
          </a:p>
        </p:txBody>
      </p:sp>
      <p:sp>
        <p:nvSpPr>
          <p:cNvPr id="4" name="Slide Number Placeholder 3"/>
          <p:cNvSpPr>
            <a:spLocks noGrp="1"/>
          </p:cNvSpPr>
          <p:nvPr>
            <p:ph type="sldNum" sz="quarter" idx="10"/>
          </p:nvPr>
        </p:nvSpPr>
        <p:spPr/>
        <p:txBody>
          <a:bodyPr/>
          <a:lstStyle/>
          <a:p>
            <a:fld id="{7E8FFC8A-20AF-417A-B4B4-04577BD941B7}" type="slidenum">
              <a:rPr lang="en-US" smtClean="0"/>
              <a:t>2</a:t>
            </a:fld>
            <a:endParaRPr lang="en-US"/>
          </a:p>
        </p:txBody>
      </p:sp>
    </p:spTree>
    <p:extLst>
      <p:ext uri="{BB962C8B-B14F-4D97-AF65-F5344CB8AC3E}">
        <p14:creationId xmlns:p14="http://schemas.microsoft.com/office/powerpoint/2010/main" val="35944045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Add citations for the proof of erasure papers</a:t>
            </a:r>
          </a:p>
          <a:p>
            <a:endParaRPr lang="en-US" dirty="0"/>
          </a:p>
        </p:txBody>
      </p:sp>
      <p:sp>
        <p:nvSpPr>
          <p:cNvPr id="4" name="Slide Number Placeholder 3"/>
          <p:cNvSpPr>
            <a:spLocks noGrp="1"/>
          </p:cNvSpPr>
          <p:nvPr>
            <p:ph type="sldNum" sz="quarter" idx="5"/>
          </p:nvPr>
        </p:nvSpPr>
        <p:spPr/>
        <p:txBody>
          <a:bodyPr/>
          <a:lstStyle/>
          <a:p>
            <a:fld id="{7E8FFC8A-20AF-417A-B4B4-04577BD941B7}" type="slidenum">
              <a:rPr lang="en-US" smtClean="0"/>
              <a:t>21</a:t>
            </a:fld>
            <a:endParaRPr lang="en-US"/>
          </a:p>
        </p:txBody>
      </p:sp>
    </p:spTree>
    <p:extLst>
      <p:ext uri="{BB962C8B-B14F-4D97-AF65-F5344CB8AC3E}">
        <p14:creationId xmlns:p14="http://schemas.microsoft.com/office/powerpoint/2010/main" val="12158306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Icons from icons8.com, and </a:t>
            </a:r>
            <a:r>
              <a:rPr lang="en-US" dirty="0" err="1"/>
              <a:t>Smashicons</a:t>
            </a:r>
            <a:r>
              <a:rPr lang="en-US" dirty="0"/>
              <a:t> at flaticon.com.</a:t>
            </a:r>
          </a:p>
        </p:txBody>
      </p:sp>
      <p:sp>
        <p:nvSpPr>
          <p:cNvPr id="4" name="Slide Number Placeholder 3"/>
          <p:cNvSpPr>
            <a:spLocks noGrp="1"/>
          </p:cNvSpPr>
          <p:nvPr>
            <p:ph type="sldNum" sz="quarter" idx="10"/>
          </p:nvPr>
        </p:nvSpPr>
        <p:spPr/>
        <p:txBody>
          <a:bodyPr/>
          <a:lstStyle/>
          <a:p>
            <a:fld id="{7E8FFC8A-20AF-417A-B4B4-04577BD941B7}" type="slidenum">
              <a:rPr lang="en-US" smtClean="0"/>
              <a:t>22</a:t>
            </a:fld>
            <a:endParaRPr lang="en-US"/>
          </a:p>
        </p:txBody>
      </p:sp>
    </p:spTree>
    <p:extLst>
      <p:ext uri="{BB962C8B-B14F-4D97-AF65-F5344CB8AC3E}">
        <p14:creationId xmlns:p14="http://schemas.microsoft.com/office/powerpoint/2010/main" val="11032140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Icons from icons8.com, and </a:t>
            </a:r>
            <a:r>
              <a:rPr lang="en-US" dirty="0" err="1"/>
              <a:t>Smashicons</a:t>
            </a:r>
            <a:r>
              <a:rPr lang="en-US" dirty="0"/>
              <a:t> at flaticon.com.</a:t>
            </a:r>
          </a:p>
        </p:txBody>
      </p:sp>
      <p:sp>
        <p:nvSpPr>
          <p:cNvPr id="4" name="Slide Number Placeholder 3"/>
          <p:cNvSpPr>
            <a:spLocks noGrp="1"/>
          </p:cNvSpPr>
          <p:nvPr>
            <p:ph type="sldNum" sz="quarter" idx="10"/>
          </p:nvPr>
        </p:nvSpPr>
        <p:spPr/>
        <p:txBody>
          <a:bodyPr/>
          <a:lstStyle/>
          <a:p>
            <a:fld id="{7E8FFC8A-20AF-417A-B4B4-04577BD941B7}" type="slidenum">
              <a:rPr lang="en-US" smtClean="0"/>
              <a:t>23</a:t>
            </a:fld>
            <a:endParaRPr lang="en-US"/>
          </a:p>
        </p:txBody>
      </p:sp>
    </p:spTree>
    <p:extLst>
      <p:ext uri="{BB962C8B-B14F-4D97-AF65-F5344CB8AC3E}">
        <p14:creationId xmlns:p14="http://schemas.microsoft.com/office/powerpoint/2010/main" val="32518905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is too busy.</a:t>
            </a:r>
          </a:p>
          <a:p>
            <a:r>
              <a:rPr lang="en-US" dirty="0"/>
              <a:t>When to bring in the communication between environment and user?</a:t>
            </a:r>
          </a:p>
          <a:p>
            <a:r>
              <a:rPr lang="en-US" dirty="0"/>
              <a:t>Introduce the paradigm of thinking here somehow. Especially the fact that data could be generated interactively, etc..</a:t>
            </a:r>
          </a:p>
          <a:p>
            <a:r>
              <a:rPr lang="en-US" dirty="0"/>
              <a:t>Say the view and mem can be defined in different ways as appropriate to the system being studied.</a:t>
            </a:r>
          </a:p>
          <a:p>
            <a:r>
              <a:rPr lang="en-US" dirty="0"/>
              <a:t>Say that it is important that X not know which messages come from</a:t>
            </a:r>
            <a:r>
              <a:rPr lang="en-US" baseline="0" dirty="0"/>
              <a:t> whom, as otherwise the definition can be easily fooled.</a:t>
            </a:r>
          </a:p>
          <a:p>
            <a:r>
              <a:rPr lang="en-US" baseline="0" dirty="0"/>
              <a:t>People were confused about labels.</a:t>
            </a:r>
          </a:p>
          <a:p>
            <a:r>
              <a:rPr lang="en-US" baseline="0" dirty="0"/>
              <a:t>When and how to address the definition with replacement, which seems better in a number of ways but is just more complicated?</a:t>
            </a:r>
          </a:p>
          <a:p>
            <a:r>
              <a:rPr lang="en-US" baseline="0" dirty="0"/>
              <a:t>A definition is interesting if it provides meaningful guarantees and is possible to satisfy.</a:t>
            </a:r>
          </a:p>
          <a:p>
            <a:r>
              <a:rPr lang="en-US" baseline="0" dirty="0"/>
              <a:t>The version with a simulator instead of the silent Y and two-way communication between Y and Z seems wrong because it does not allow the history-independent data storage with authentication – it seems to be asking for privacy at all points instead of just after deletion (or maybe not).</a:t>
            </a:r>
          </a:p>
        </p:txBody>
      </p:sp>
      <p:sp>
        <p:nvSpPr>
          <p:cNvPr id="4" name="Slide Number Placeholder 3"/>
          <p:cNvSpPr>
            <a:spLocks noGrp="1"/>
          </p:cNvSpPr>
          <p:nvPr>
            <p:ph type="sldNum" sz="quarter" idx="10"/>
          </p:nvPr>
        </p:nvSpPr>
        <p:spPr/>
        <p:txBody>
          <a:bodyPr/>
          <a:lstStyle/>
          <a:p>
            <a:fld id="{7E8FFC8A-20AF-417A-B4B4-04577BD941B7}" type="slidenum">
              <a:rPr lang="en-US" smtClean="0"/>
              <a:t>24</a:t>
            </a:fld>
            <a:endParaRPr lang="en-US"/>
          </a:p>
        </p:txBody>
      </p:sp>
    </p:spTree>
    <p:extLst>
      <p:ext uri="{BB962C8B-B14F-4D97-AF65-F5344CB8AC3E}">
        <p14:creationId xmlns:p14="http://schemas.microsoft.com/office/powerpoint/2010/main" val="28009783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a number of strong older laws that</a:t>
            </a:r>
            <a:r>
              <a:rPr lang="en-US" baseline="0" dirty="0"/>
              <a:t> protect specific kinds of data – HIPAA for medical data, FERPA for educational records, Title 13 for census data, DPD for some restricted kinds of personal data, etc.. And there have also been laws regulating more general data privacy, such as the DPD, but recently this has really come into itself with the GDPR being the prime example. (DPD had more restrictive definition of personal information.)</a:t>
            </a:r>
          </a:p>
          <a:p>
            <a:r>
              <a:rPr lang="en-US" baseline="0" dirty="0"/>
              <a:t>Note that I have no training in law.</a:t>
            </a:r>
          </a:p>
        </p:txBody>
      </p:sp>
      <p:sp>
        <p:nvSpPr>
          <p:cNvPr id="4" name="Slide Number Placeholder 3"/>
          <p:cNvSpPr>
            <a:spLocks noGrp="1"/>
          </p:cNvSpPr>
          <p:nvPr>
            <p:ph type="sldNum" sz="quarter" idx="10"/>
          </p:nvPr>
        </p:nvSpPr>
        <p:spPr/>
        <p:txBody>
          <a:bodyPr/>
          <a:lstStyle/>
          <a:p>
            <a:fld id="{7E8FFC8A-20AF-417A-B4B4-04577BD941B7}" type="slidenum">
              <a:rPr lang="en-US" smtClean="0"/>
              <a:t>3</a:t>
            </a:fld>
            <a:endParaRPr lang="en-US"/>
          </a:p>
        </p:txBody>
      </p:sp>
    </p:spTree>
    <p:extLst>
      <p:ext uri="{BB962C8B-B14F-4D97-AF65-F5344CB8AC3E}">
        <p14:creationId xmlns:p14="http://schemas.microsoft.com/office/powerpoint/2010/main" val="18117384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Maybe get rid of point</a:t>
            </a:r>
            <a:r>
              <a:rPr lang="en-US" baseline="0" dirty="0"/>
              <a:t> (c) in CCPA, it crowds.</a:t>
            </a:r>
            <a:endParaRPr lang="en-US" dirty="0"/>
          </a:p>
          <a:p>
            <a:r>
              <a:rPr lang="en-US" dirty="0"/>
              <a:t>Discussion has been around for the past decade</a:t>
            </a:r>
            <a:r>
              <a:rPr lang="en-US" baseline="0" dirty="0"/>
              <a:t> or so – something in Argentina in 2006, France around 2010. Became major in </a:t>
            </a:r>
            <a:r>
              <a:rPr lang="en-US" baseline="0" dirty="0" err="1"/>
              <a:t>Costeja</a:t>
            </a:r>
            <a:r>
              <a:rPr lang="en-US" baseline="0" dirty="0"/>
              <a:t> case against Google in Spain after judgement in 2014. Put these into slides?</a:t>
            </a:r>
            <a:endParaRPr lang="en-US" dirty="0"/>
          </a:p>
          <a:p>
            <a:r>
              <a:rPr lang="en-US" dirty="0"/>
              <a:t>Don’t go too much into exceptions</a:t>
            </a:r>
            <a:r>
              <a:rPr lang="en-US" baseline="0" dirty="0"/>
              <a:t> and “when to delete” and all.</a:t>
            </a:r>
          </a:p>
          <a:p>
            <a:r>
              <a:rPr lang="en-US" baseline="0" dirty="0"/>
              <a:t>Our starting point was the observation that this is not trivial to satisfy if you do non-trivial processing on the data. If I just had database, fine, but if not, what should I do with processed data?</a:t>
            </a:r>
            <a:endParaRPr lang="en-US" dirty="0"/>
          </a:p>
        </p:txBody>
      </p:sp>
      <p:sp>
        <p:nvSpPr>
          <p:cNvPr id="4" name="Slide Number Placeholder 3"/>
          <p:cNvSpPr>
            <a:spLocks noGrp="1"/>
          </p:cNvSpPr>
          <p:nvPr>
            <p:ph type="sldNum" sz="quarter" idx="10"/>
          </p:nvPr>
        </p:nvSpPr>
        <p:spPr/>
        <p:txBody>
          <a:bodyPr/>
          <a:lstStyle/>
          <a:p>
            <a:fld id="{7E8FFC8A-20AF-417A-B4B4-04577BD941B7}" type="slidenum">
              <a:rPr lang="en-US" smtClean="0"/>
              <a:t>4</a:t>
            </a:fld>
            <a:endParaRPr lang="en-US"/>
          </a:p>
        </p:txBody>
      </p:sp>
    </p:spTree>
    <p:extLst>
      <p:ext uri="{BB962C8B-B14F-4D97-AF65-F5344CB8AC3E}">
        <p14:creationId xmlns:p14="http://schemas.microsoft.com/office/powerpoint/2010/main" val="29592708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Make this slide simpler somehow. Move ML discussion to later.</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The unwanted</a:t>
            </a:r>
            <a:r>
              <a:rPr lang="en-US" baseline="0" dirty="0"/>
              <a:t> learning things aren’t really in benign situations – they design their learning algorithm to be exploitable.</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Also, difference between simple statistics and more comprehensive processed data is not qualitative, just quantitative.</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What exactly should be done in this particular case, what trade-off is the right one, we do not know, but what is clear is that we need to build better understanding, a better way to talk about data deletion. Date of birth example, where number of people of certain age in city is calculated</a:t>
            </a:r>
            <a:r>
              <a:rPr lang="en-US" baseline="0" dirty="0"/>
              <a:t> – this should be safe</a:t>
            </a:r>
            <a:r>
              <a:rPr lang="en-US" dirty="0"/>
              <a:t>. We don’t actually draw the line, but provide</a:t>
            </a:r>
            <a:r>
              <a:rPr lang="en-US" baseline="0" dirty="0"/>
              <a:t> tools to talk about these things?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Actually, we do sort of draw a line. The mechanism to do simple statistics presumably has a simple DP variant that satisfies our definition without having to do anything extra, but more complicated processing may not.</a:t>
            </a:r>
            <a:endParaRPr lang="en-US" dirty="0"/>
          </a:p>
        </p:txBody>
      </p:sp>
      <p:sp>
        <p:nvSpPr>
          <p:cNvPr id="4" name="Slide Number Placeholder 3"/>
          <p:cNvSpPr>
            <a:spLocks noGrp="1"/>
          </p:cNvSpPr>
          <p:nvPr>
            <p:ph type="sldNum" sz="quarter" idx="10"/>
          </p:nvPr>
        </p:nvSpPr>
        <p:spPr/>
        <p:txBody>
          <a:bodyPr/>
          <a:lstStyle/>
          <a:p>
            <a:fld id="{7E8FFC8A-20AF-417A-B4B4-04577BD941B7}" type="slidenum">
              <a:rPr lang="en-US" smtClean="0"/>
              <a:t>5</a:t>
            </a:fld>
            <a:endParaRPr lang="en-US"/>
          </a:p>
        </p:txBody>
      </p:sp>
    </p:spTree>
    <p:extLst>
      <p:ext uri="{BB962C8B-B14F-4D97-AF65-F5344CB8AC3E}">
        <p14:creationId xmlns:p14="http://schemas.microsoft.com/office/powerpoint/2010/main" val="20970727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What exactly should be done in this particular case, what trade-off is the right one, we do not know, but what is clear is that we need to build better understanding, a better way to talk about data deletion.</a:t>
            </a:r>
          </a:p>
          <a:p>
            <a:r>
              <a:rPr lang="en-US" dirty="0"/>
              <a:t>Introduce the paradigm of thinking here somehow. Especially the fact that data could be generated interactively, etc..</a:t>
            </a:r>
          </a:p>
          <a:p>
            <a:r>
              <a:rPr lang="en-US" dirty="0"/>
              <a:t>Say that it is important that X not know which messages come from</a:t>
            </a:r>
            <a:r>
              <a:rPr lang="en-US" baseline="0" dirty="0"/>
              <a:t> whom, as otherwise the definition can be easily fooled.</a:t>
            </a:r>
          </a:p>
          <a:p>
            <a:r>
              <a:rPr lang="en-US" baseline="0" dirty="0"/>
              <a:t>People were confused about labels.</a:t>
            </a:r>
          </a:p>
          <a:p>
            <a:r>
              <a:rPr lang="en-US" baseline="0" dirty="0"/>
              <a:t>When and how to address the definition with replacement, which seems better in a number of ways but is just more complicated?</a:t>
            </a:r>
          </a:p>
          <a:p>
            <a:r>
              <a:rPr lang="en-US" baseline="0" dirty="0"/>
              <a:t>A definition is interesting if it provides meaningful guarantees and is possible to satisfy.</a:t>
            </a:r>
          </a:p>
          <a:p>
            <a:r>
              <a:rPr lang="en-US" baseline="0" dirty="0"/>
              <a:t>The version with a simulator instead of the silent Y and two-way communication between Y and Z seems wrong because it does not allow the history-independent data storage with authentication – it seems to be asking for privacy at all points instead of just after deletion (or maybe not).</a:t>
            </a:r>
          </a:p>
        </p:txBody>
      </p:sp>
      <p:sp>
        <p:nvSpPr>
          <p:cNvPr id="4" name="Slide Number Placeholder 3"/>
          <p:cNvSpPr>
            <a:spLocks noGrp="1"/>
          </p:cNvSpPr>
          <p:nvPr>
            <p:ph type="sldNum" sz="quarter" idx="10"/>
          </p:nvPr>
        </p:nvSpPr>
        <p:spPr/>
        <p:txBody>
          <a:bodyPr/>
          <a:lstStyle/>
          <a:p>
            <a:fld id="{7E8FFC8A-20AF-417A-B4B4-04577BD941B7}" type="slidenum">
              <a:rPr lang="en-US" smtClean="0"/>
              <a:t>6</a:t>
            </a:fld>
            <a:endParaRPr lang="en-US"/>
          </a:p>
        </p:txBody>
      </p:sp>
    </p:spTree>
    <p:extLst>
      <p:ext uri="{BB962C8B-B14F-4D97-AF65-F5344CB8AC3E}">
        <p14:creationId xmlns:p14="http://schemas.microsoft.com/office/powerpoint/2010/main" val="31422152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What exactly should be done in this particular case, what trade-off is the right one, we do not know, but what is clear is that we need to build better understanding, a better way to talk about data deletion.</a:t>
            </a:r>
          </a:p>
          <a:p>
            <a:r>
              <a:rPr lang="en-US" dirty="0"/>
              <a:t>Introduce the paradigm of thinking here somehow. Especially the fact that data could be generated interactively, etc..</a:t>
            </a:r>
          </a:p>
          <a:p>
            <a:r>
              <a:rPr lang="en-US" dirty="0"/>
              <a:t>Say that it is important that X not know which messages come from</a:t>
            </a:r>
            <a:r>
              <a:rPr lang="en-US" baseline="0" dirty="0"/>
              <a:t> whom, as otherwise the definition can be easily fooled.</a:t>
            </a:r>
          </a:p>
          <a:p>
            <a:r>
              <a:rPr lang="en-US" baseline="0" dirty="0"/>
              <a:t>People were confused about labels.</a:t>
            </a:r>
          </a:p>
          <a:p>
            <a:r>
              <a:rPr lang="en-US" baseline="0" dirty="0"/>
              <a:t>When and how to address the definition with replacement, which seems better in a number of ways but is just more complicated?</a:t>
            </a:r>
          </a:p>
          <a:p>
            <a:r>
              <a:rPr lang="en-US" baseline="0" dirty="0"/>
              <a:t>A definition is interesting if it provides meaningful guarantees and is possible to satisfy.</a:t>
            </a:r>
          </a:p>
          <a:p>
            <a:r>
              <a:rPr lang="en-US" baseline="0" dirty="0"/>
              <a:t>The version with a simulator instead of the silent Y and two-way communication between Y and Z seems wrong because it does not allow the history-independent data storage with authentication – it seems to be asking for privacy at all points instead of just after deletion (or maybe not).</a:t>
            </a:r>
          </a:p>
        </p:txBody>
      </p:sp>
      <p:sp>
        <p:nvSpPr>
          <p:cNvPr id="4" name="Slide Number Placeholder 3"/>
          <p:cNvSpPr>
            <a:spLocks noGrp="1"/>
          </p:cNvSpPr>
          <p:nvPr>
            <p:ph type="sldNum" sz="quarter" idx="10"/>
          </p:nvPr>
        </p:nvSpPr>
        <p:spPr/>
        <p:txBody>
          <a:bodyPr/>
          <a:lstStyle/>
          <a:p>
            <a:fld id="{7E8FFC8A-20AF-417A-B4B4-04577BD941B7}" type="slidenum">
              <a:rPr lang="en-US" smtClean="0"/>
              <a:t>7</a:t>
            </a:fld>
            <a:endParaRPr lang="en-US"/>
          </a:p>
        </p:txBody>
      </p:sp>
    </p:spTree>
    <p:extLst>
      <p:ext uri="{BB962C8B-B14F-4D97-AF65-F5344CB8AC3E}">
        <p14:creationId xmlns:p14="http://schemas.microsoft.com/office/powerpoint/2010/main" val="42494458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Introduce the paradigm of thinking here somehow. Especially the fact that data could be generated interactively, etc..</a:t>
            </a:r>
          </a:p>
          <a:p>
            <a:r>
              <a:rPr lang="en-US" dirty="0"/>
              <a:t>Say that it is important that X not know which messages come from</a:t>
            </a:r>
            <a:r>
              <a:rPr lang="en-US" baseline="0" dirty="0"/>
              <a:t> whom, as otherwise the definition can be easily fooled.</a:t>
            </a:r>
          </a:p>
          <a:p>
            <a:r>
              <a:rPr lang="en-US" baseline="0" dirty="0"/>
              <a:t>People were confused about labels.</a:t>
            </a:r>
          </a:p>
          <a:p>
            <a:r>
              <a:rPr lang="en-US" baseline="0" dirty="0"/>
              <a:t>When and how to address the definition with replacement, which seems better in a number of ways but is just more complicated?</a:t>
            </a:r>
          </a:p>
          <a:p>
            <a:r>
              <a:rPr lang="en-US" baseline="0" dirty="0"/>
              <a:t>A definition is interesting if it provides meaningful guarantees and is possible to satisfy.</a:t>
            </a:r>
          </a:p>
          <a:p>
            <a:r>
              <a:rPr lang="en-US" baseline="0" dirty="0"/>
              <a:t>The version with a simulator instead of the silent Y and two-way communication between Y and Z seems wrong because it does not allow the history-independent data storage with authentication – it seems to be asking for privacy at all points instead of just after deletion (or maybe not).</a:t>
            </a:r>
          </a:p>
        </p:txBody>
      </p:sp>
      <p:sp>
        <p:nvSpPr>
          <p:cNvPr id="4" name="Slide Number Placeholder 3"/>
          <p:cNvSpPr>
            <a:spLocks noGrp="1"/>
          </p:cNvSpPr>
          <p:nvPr>
            <p:ph type="sldNum" sz="quarter" idx="10"/>
          </p:nvPr>
        </p:nvSpPr>
        <p:spPr/>
        <p:txBody>
          <a:bodyPr/>
          <a:lstStyle/>
          <a:p>
            <a:fld id="{7E8FFC8A-20AF-417A-B4B4-04577BD941B7}" type="slidenum">
              <a:rPr lang="en-US" smtClean="0"/>
              <a:t>9</a:t>
            </a:fld>
            <a:endParaRPr lang="en-US"/>
          </a:p>
        </p:txBody>
      </p:sp>
    </p:spTree>
    <p:extLst>
      <p:ext uri="{BB962C8B-B14F-4D97-AF65-F5344CB8AC3E}">
        <p14:creationId xmlns:p14="http://schemas.microsoft.com/office/powerpoint/2010/main" val="32957719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Introduce the paradigm of thinking here somehow. Especially the fact that data could be generated interactively, etc..</a:t>
            </a:r>
          </a:p>
          <a:p>
            <a:r>
              <a:rPr lang="en-US" dirty="0"/>
              <a:t>Say that it is important that X not know which messages come from</a:t>
            </a:r>
            <a:r>
              <a:rPr lang="en-US" baseline="0" dirty="0"/>
              <a:t> whom, as otherwise the definition can be easily fooled.</a:t>
            </a:r>
          </a:p>
          <a:p>
            <a:r>
              <a:rPr lang="en-US" baseline="0" dirty="0"/>
              <a:t>People were confused about labels.</a:t>
            </a:r>
          </a:p>
          <a:p>
            <a:r>
              <a:rPr lang="en-US" baseline="0" dirty="0"/>
              <a:t>When and how to address the definition with replacement, which seems better in a number of ways but is just more complicated?</a:t>
            </a:r>
          </a:p>
          <a:p>
            <a:r>
              <a:rPr lang="en-US" baseline="0" dirty="0"/>
              <a:t>A definition is interesting if it provides meaningful guarantees and is possible to satisfy.</a:t>
            </a:r>
          </a:p>
          <a:p>
            <a:r>
              <a:rPr lang="en-US" baseline="0" dirty="0"/>
              <a:t>The version with a simulator instead of the silent Y and two-way communication between Y and Z seems wrong because it does not allow the history-independent data storage with authentication – it seems to be asking for privacy at all points instead of just after deletion (or maybe not).</a:t>
            </a:r>
          </a:p>
        </p:txBody>
      </p:sp>
      <p:sp>
        <p:nvSpPr>
          <p:cNvPr id="4" name="Slide Number Placeholder 3"/>
          <p:cNvSpPr>
            <a:spLocks noGrp="1"/>
          </p:cNvSpPr>
          <p:nvPr>
            <p:ph type="sldNum" sz="quarter" idx="10"/>
          </p:nvPr>
        </p:nvSpPr>
        <p:spPr/>
        <p:txBody>
          <a:bodyPr/>
          <a:lstStyle/>
          <a:p>
            <a:fld id="{7E8FFC8A-20AF-417A-B4B4-04577BD941B7}" type="slidenum">
              <a:rPr lang="en-US" smtClean="0"/>
              <a:t>10</a:t>
            </a:fld>
            <a:endParaRPr lang="en-US"/>
          </a:p>
        </p:txBody>
      </p:sp>
    </p:spTree>
    <p:extLst>
      <p:ext uri="{BB962C8B-B14F-4D97-AF65-F5344CB8AC3E}">
        <p14:creationId xmlns:p14="http://schemas.microsoft.com/office/powerpoint/2010/main" val="23716359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334C893-91F6-4A59-87B2-BE1A3CF2905D}" type="datetimeFigureOut">
              <a:rPr lang="en-US" smtClean="0"/>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9C5460-6802-450B-9E34-2A764CE0B3B3}" type="slidenum">
              <a:rPr lang="en-US" smtClean="0"/>
              <a:t>‹#›</a:t>
            </a:fld>
            <a:endParaRPr lang="en-US"/>
          </a:p>
        </p:txBody>
      </p:sp>
    </p:spTree>
    <p:extLst>
      <p:ext uri="{BB962C8B-B14F-4D97-AF65-F5344CB8AC3E}">
        <p14:creationId xmlns:p14="http://schemas.microsoft.com/office/powerpoint/2010/main" val="2060487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34C893-91F6-4A59-87B2-BE1A3CF2905D}" type="datetimeFigureOut">
              <a:rPr lang="en-US" smtClean="0"/>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9C5460-6802-450B-9E34-2A764CE0B3B3}" type="slidenum">
              <a:rPr lang="en-US" smtClean="0"/>
              <a:t>‹#›</a:t>
            </a:fld>
            <a:endParaRPr lang="en-US"/>
          </a:p>
        </p:txBody>
      </p:sp>
    </p:spTree>
    <p:extLst>
      <p:ext uri="{BB962C8B-B14F-4D97-AF65-F5344CB8AC3E}">
        <p14:creationId xmlns:p14="http://schemas.microsoft.com/office/powerpoint/2010/main" val="3098953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34C893-91F6-4A59-87B2-BE1A3CF2905D}" type="datetimeFigureOut">
              <a:rPr lang="en-US" smtClean="0"/>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9C5460-6802-450B-9E34-2A764CE0B3B3}" type="slidenum">
              <a:rPr lang="en-US" smtClean="0"/>
              <a:t>‹#›</a:t>
            </a:fld>
            <a:endParaRPr lang="en-US"/>
          </a:p>
        </p:txBody>
      </p:sp>
    </p:spTree>
    <p:extLst>
      <p:ext uri="{BB962C8B-B14F-4D97-AF65-F5344CB8AC3E}">
        <p14:creationId xmlns:p14="http://schemas.microsoft.com/office/powerpoint/2010/main" val="2089005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34C893-91F6-4A59-87B2-BE1A3CF2905D}" type="datetimeFigureOut">
              <a:rPr lang="en-US" smtClean="0"/>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9C5460-6802-450B-9E34-2A764CE0B3B3}" type="slidenum">
              <a:rPr lang="en-US" smtClean="0"/>
              <a:t>‹#›</a:t>
            </a:fld>
            <a:endParaRPr lang="en-US"/>
          </a:p>
        </p:txBody>
      </p:sp>
    </p:spTree>
    <p:extLst>
      <p:ext uri="{BB962C8B-B14F-4D97-AF65-F5344CB8AC3E}">
        <p14:creationId xmlns:p14="http://schemas.microsoft.com/office/powerpoint/2010/main" val="435108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34C893-91F6-4A59-87B2-BE1A3CF2905D}" type="datetimeFigureOut">
              <a:rPr lang="en-US" smtClean="0"/>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9C5460-6802-450B-9E34-2A764CE0B3B3}" type="slidenum">
              <a:rPr lang="en-US" smtClean="0"/>
              <a:t>‹#›</a:t>
            </a:fld>
            <a:endParaRPr lang="en-US"/>
          </a:p>
        </p:txBody>
      </p:sp>
    </p:spTree>
    <p:extLst>
      <p:ext uri="{BB962C8B-B14F-4D97-AF65-F5344CB8AC3E}">
        <p14:creationId xmlns:p14="http://schemas.microsoft.com/office/powerpoint/2010/main" val="3939878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334C893-91F6-4A59-87B2-BE1A3CF2905D}" type="datetimeFigureOut">
              <a:rPr lang="en-US" smtClean="0"/>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9C5460-6802-450B-9E34-2A764CE0B3B3}" type="slidenum">
              <a:rPr lang="en-US" smtClean="0"/>
              <a:t>‹#›</a:t>
            </a:fld>
            <a:endParaRPr lang="en-US"/>
          </a:p>
        </p:txBody>
      </p:sp>
    </p:spTree>
    <p:extLst>
      <p:ext uri="{BB962C8B-B14F-4D97-AF65-F5344CB8AC3E}">
        <p14:creationId xmlns:p14="http://schemas.microsoft.com/office/powerpoint/2010/main" val="1297562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334C893-91F6-4A59-87B2-BE1A3CF2905D}" type="datetimeFigureOut">
              <a:rPr lang="en-US" smtClean="0"/>
              <a:t>5/6/2020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09C5460-6802-450B-9E34-2A764CE0B3B3}" type="slidenum">
              <a:rPr lang="en-US" smtClean="0"/>
              <a:t>‹#›</a:t>
            </a:fld>
            <a:endParaRPr lang="en-US"/>
          </a:p>
        </p:txBody>
      </p:sp>
    </p:spTree>
    <p:extLst>
      <p:ext uri="{BB962C8B-B14F-4D97-AF65-F5344CB8AC3E}">
        <p14:creationId xmlns:p14="http://schemas.microsoft.com/office/powerpoint/2010/main" val="936701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334C893-91F6-4A59-87B2-BE1A3CF2905D}" type="datetimeFigureOut">
              <a:rPr lang="en-US" smtClean="0"/>
              <a:t>5/6/2020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09C5460-6802-450B-9E34-2A764CE0B3B3}" type="slidenum">
              <a:rPr lang="en-US" smtClean="0"/>
              <a:t>‹#›</a:t>
            </a:fld>
            <a:endParaRPr lang="en-US"/>
          </a:p>
        </p:txBody>
      </p:sp>
    </p:spTree>
    <p:extLst>
      <p:ext uri="{BB962C8B-B14F-4D97-AF65-F5344CB8AC3E}">
        <p14:creationId xmlns:p14="http://schemas.microsoft.com/office/powerpoint/2010/main" val="244786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34C893-91F6-4A59-87B2-BE1A3CF2905D}" type="datetimeFigureOut">
              <a:rPr lang="en-US" smtClean="0"/>
              <a:t>5/6/2020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09C5460-6802-450B-9E34-2A764CE0B3B3}" type="slidenum">
              <a:rPr lang="en-US" smtClean="0"/>
              <a:t>‹#›</a:t>
            </a:fld>
            <a:endParaRPr lang="en-US"/>
          </a:p>
        </p:txBody>
      </p:sp>
    </p:spTree>
    <p:extLst>
      <p:ext uri="{BB962C8B-B14F-4D97-AF65-F5344CB8AC3E}">
        <p14:creationId xmlns:p14="http://schemas.microsoft.com/office/powerpoint/2010/main" val="403179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334C893-91F6-4A59-87B2-BE1A3CF2905D}" type="datetimeFigureOut">
              <a:rPr lang="en-US" smtClean="0"/>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9C5460-6802-450B-9E34-2A764CE0B3B3}" type="slidenum">
              <a:rPr lang="en-US" smtClean="0"/>
              <a:t>‹#›</a:t>
            </a:fld>
            <a:endParaRPr lang="en-US"/>
          </a:p>
        </p:txBody>
      </p:sp>
    </p:spTree>
    <p:extLst>
      <p:ext uri="{BB962C8B-B14F-4D97-AF65-F5344CB8AC3E}">
        <p14:creationId xmlns:p14="http://schemas.microsoft.com/office/powerpoint/2010/main" val="164818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334C893-91F6-4A59-87B2-BE1A3CF2905D}" type="datetimeFigureOut">
              <a:rPr lang="en-US" smtClean="0"/>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9C5460-6802-450B-9E34-2A764CE0B3B3}" type="slidenum">
              <a:rPr lang="en-US" smtClean="0"/>
              <a:t>‹#›</a:t>
            </a:fld>
            <a:endParaRPr lang="en-US"/>
          </a:p>
        </p:txBody>
      </p:sp>
    </p:spTree>
    <p:extLst>
      <p:ext uri="{BB962C8B-B14F-4D97-AF65-F5344CB8AC3E}">
        <p14:creationId xmlns:p14="http://schemas.microsoft.com/office/powerpoint/2010/main" val="3820790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34C893-91F6-4A59-87B2-BE1A3CF2905D}" type="datetimeFigureOut">
              <a:rPr lang="en-US" smtClean="0"/>
              <a:t>5/6/2020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9C5460-6802-450B-9E34-2A764CE0B3B3}" type="slidenum">
              <a:rPr lang="en-US" smtClean="0"/>
              <a:t>‹#›</a:t>
            </a:fld>
            <a:endParaRPr lang="en-US"/>
          </a:p>
        </p:txBody>
      </p:sp>
    </p:spTree>
    <p:extLst>
      <p:ext uri="{BB962C8B-B14F-4D97-AF65-F5344CB8AC3E}">
        <p14:creationId xmlns:p14="http://schemas.microsoft.com/office/powerpoint/2010/main" val="1445468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11.png"/><Relationship Id="rId7"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20.svg"/><Relationship Id="rId11" Type="http://schemas.openxmlformats.org/officeDocument/2006/relationships/image" Target="../media/image21.svg"/><Relationship Id="rId5" Type="http://schemas.openxmlformats.org/officeDocument/2006/relationships/image" Target="../media/image19.png"/><Relationship Id="rId10" Type="http://schemas.openxmlformats.org/officeDocument/2006/relationships/image" Target="../media/image18.svg"/><Relationship Id="rId4" Type="http://schemas.openxmlformats.org/officeDocument/2006/relationships/image" Target="../media/image12.svg"/><Relationship Id="rId9" Type="http://schemas.openxmlformats.org/officeDocument/2006/relationships/image" Target="../media/image17.png"/></Relationships>
</file>

<file path=ppt/slides/_rels/slide11.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7.png"/><Relationship Id="rId7" Type="http://schemas.openxmlformats.org/officeDocument/2006/relationships/image" Target="../media/image22.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20.svg"/><Relationship Id="rId11" Type="http://schemas.openxmlformats.org/officeDocument/2006/relationships/image" Target="../media/image25.png"/><Relationship Id="rId5" Type="http://schemas.openxmlformats.org/officeDocument/2006/relationships/image" Target="../media/image19.png"/><Relationship Id="rId10" Type="http://schemas.openxmlformats.org/officeDocument/2006/relationships/image" Target="../media/image240.png"/><Relationship Id="rId4" Type="http://schemas.openxmlformats.org/officeDocument/2006/relationships/image" Target="../media/image18.svg"/><Relationship Id="rId9" Type="http://schemas.openxmlformats.org/officeDocument/2006/relationships/image" Target="../media/image24.png"/></Relationships>
</file>

<file path=ppt/slides/_rels/slide12.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12" Type="http://schemas.openxmlformats.org/officeDocument/2006/relationships/image" Target="../media/image27.sv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14.svg"/><Relationship Id="rId11" Type="http://schemas.openxmlformats.org/officeDocument/2006/relationships/image" Target="../media/image26.png"/><Relationship Id="rId5" Type="http://schemas.openxmlformats.org/officeDocument/2006/relationships/image" Target="../media/image13.png"/><Relationship Id="rId10" Type="http://schemas.openxmlformats.org/officeDocument/2006/relationships/image" Target="../media/image18.svg"/><Relationship Id="rId4" Type="http://schemas.openxmlformats.org/officeDocument/2006/relationships/image" Target="../media/image12.svg"/><Relationship Id="rId9" Type="http://schemas.openxmlformats.org/officeDocument/2006/relationships/image" Target="../media/image17.png"/></Relationships>
</file>

<file path=ppt/slides/_rels/slide13.xml.rels><?xml version="1.0" encoding="UTF-8" standalone="yes"?>
<Relationships xmlns="http://schemas.openxmlformats.org/package/2006/relationships"><Relationship Id="rId8" Type="http://schemas.openxmlformats.org/officeDocument/2006/relationships/image" Target="../media/image16.svg"/><Relationship Id="rId13" Type="http://schemas.openxmlformats.org/officeDocument/2006/relationships/image" Target="../media/image28.png"/><Relationship Id="rId3" Type="http://schemas.openxmlformats.org/officeDocument/2006/relationships/image" Target="../media/image11.png"/><Relationship Id="rId7" Type="http://schemas.openxmlformats.org/officeDocument/2006/relationships/image" Target="../media/image15.png"/><Relationship Id="rId12" Type="http://schemas.openxmlformats.org/officeDocument/2006/relationships/image" Target="../media/image27.sv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14.svg"/><Relationship Id="rId11" Type="http://schemas.openxmlformats.org/officeDocument/2006/relationships/image" Target="../media/image26.png"/><Relationship Id="rId5" Type="http://schemas.openxmlformats.org/officeDocument/2006/relationships/image" Target="../media/image13.png"/><Relationship Id="rId10" Type="http://schemas.openxmlformats.org/officeDocument/2006/relationships/image" Target="../media/image18.svg"/><Relationship Id="rId4" Type="http://schemas.openxmlformats.org/officeDocument/2006/relationships/image" Target="../media/image12.svg"/><Relationship Id="rId9" Type="http://schemas.openxmlformats.org/officeDocument/2006/relationships/image" Target="../media/image17.png"/><Relationship Id="rId14" Type="http://schemas.openxmlformats.org/officeDocument/2006/relationships/image" Target="../media/image29.svg"/></Relationships>
</file>

<file path=ppt/slides/_rels/slide14.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12" Type="http://schemas.openxmlformats.org/officeDocument/2006/relationships/image" Target="../media/image27.sv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14.svg"/><Relationship Id="rId11" Type="http://schemas.openxmlformats.org/officeDocument/2006/relationships/image" Target="../media/image26.png"/><Relationship Id="rId5" Type="http://schemas.openxmlformats.org/officeDocument/2006/relationships/image" Target="../media/image13.png"/><Relationship Id="rId10" Type="http://schemas.openxmlformats.org/officeDocument/2006/relationships/image" Target="../media/image18.svg"/><Relationship Id="rId4" Type="http://schemas.openxmlformats.org/officeDocument/2006/relationships/image" Target="../media/image12.svg"/><Relationship Id="rId9" Type="http://schemas.openxmlformats.org/officeDocument/2006/relationships/image" Target="../media/image17.png"/></Relationships>
</file>

<file path=ppt/slides/_rels/slide15.xml.rels><?xml version="1.0" encoding="UTF-8" standalone="yes"?>
<Relationships xmlns="http://schemas.openxmlformats.org/package/2006/relationships"><Relationship Id="rId8" Type="http://schemas.openxmlformats.org/officeDocument/2006/relationships/image" Target="../media/image16.svg"/><Relationship Id="rId13" Type="http://schemas.openxmlformats.org/officeDocument/2006/relationships/image" Target="../media/image26.png"/><Relationship Id="rId3" Type="http://schemas.openxmlformats.org/officeDocument/2006/relationships/image" Target="../media/image11.png"/><Relationship Id="rId7" Type="http://schemas.openxmlformats.org/officeDocument/2006/relationships/image" Target="../media/image15.png"/><Relationship Id="rId12" Type="http://schemas.openxmlformats.org/officeDocument/2006/relationships/image" Target="../media/image29.sv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14.svg"/><Relationship Id="rId11" Type="http://schemas.openxmlformats.org/officeDocument/2006/relationships/image" Target="../media/image28.png"/><Relationship Id="rId5" Type="http://schemas.openxmlformats.org/officeDocument/2006/relationships/image" Target="../media/image13.png"/><Relationship Id="rId10" Type="http://schemas.openxmlformats.org/officeDocument/2006/relationships/image" Target="../media/image18.svg"/><Relationship Id="rId4" Type="http://schemas.openxmlformats.org/officeDocument/2006/relationships/image" Target="../media/image12.svg"/><Relationship Id="rId9" Type="http://schemas.openxmlformats.org/officeDocument/2006/relationships/image" Target="../media/image17.png"/><Relationship Id="rId14" Type="http://schemas.openxmlformats.org/officeDocument/2006/relationships/image" Target="../media/image27.svg"/></Relationships>
</file>

<file path=ppt/slides/_rels/slide16.xml.rels><?xml version="1.0" encoding="UTF-8" standalone="yes"?>
<Relationships xmlns="http://schemas.openxmlformats.org/package/2006/relationships"><Relationship Id="rId8" Type="http://schemas.openxmlformats.org/officeDocument/2006/relationships/image" Target="../media/image16.svg"/><Relationship Id="rId13" Type="http://schemas.openxmlformats.org/officeDocument/2006/relationships/image" Target="../media/image28.png"/><Relationship Id="rId3" Type="http://schemas.openxmlformats.org/officeDocument/2006/relationships/image" Target="../media/image11.png"/><Relationship Id="rId7" Type="http://schemas.openxmlformats.org/officeDocument/2006/relationships/image" Target="../media/image15.png"/><Relationship Id="rId12" Type="http://schemas.openxmlformats.org/officeDocument/2006/relationships/image" Target="../media/image27.svg"/><Relationship Id="rId2" Type="http://schemas.openxmlformats.org/officeDocument/2006/relationships/notesSlide" Target="../notesSlides/notesSlide15.xml"/><Relationship Id="rId16" Type="http://schemas.openxmlformats.org/officeDocument/2006/relationships/image" Target="../media/image31.svg"/><Relationship Id="rId1" Type="http://schemas.openxmlformats.org/officeDocument/2006/relationships/slideLayout" Target="../slideLayouts/slideLayout2.xml"/><Relationship Id="rId6" Type="http://schemas.openxmlformats.org/officeDocument/2006/relationships/image" Target="../media/image14.svg"/><Relationship Id="rId11" Type="http://schemas.openxmlformats.org/officeDocument/2006/relationships/image" Target="../media/image26.png"/><Relationship Id="rId5" Type="http://schemas.openxmlformats.org/officeDocument/2006/relationships/image" Target="../media/image13.png"/><Relationship Id="rId15" Type="http://schemas.openxmlformats.org/officeDocument/2006/relationships/image" Target="../media/image30.png"/><Relationship Id="rId10" Type="http://schemas.openxmlformats.org/officeDocument/2006/relationships/image" Target="../media/image18.svg"/><Relationship Id="rId4" Type="http://schemas.openxmlformats.org/officeDocument/2006/relationships/image" Target="../media/image12.svg"/><Relationship Id="rId9" Type="http://schemas.openxmlformats.org/officeDocument/2006/relationships/image" Target="../media/image17.png"/><Relationship Id="rId14" Type="http://schemas.openxmlformats.org/officeDocument/2006/relationships/image" Target="../media/image29.sv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image" Target="../media/image20.png"/><Relationship Id="rId13" Type="http://schemas.openxmlformats.org/officeDocument/2006/relationships/image" Target="../media/image20.svg"/><Relationship Id="rId3" Type="http://schemas.openxmlformats.org/officeDocument/2006/relationships/image" Target="../media/image33.png"/><Relationship Id="rId12" Type="http://schemas.openxmlformats.org/officeDocument/2006/relationships/image" Target="../media/image19.png"/><Relationship Id="rId2" Type="http://schemas.openxmlformats.org/officeDocument/2006/relationships/notesSlide" Target="../notesSlides/notesSlide23.xml"/><Relationship Id="rId1" Type="http://schemas.openxmlformats.org/officeDocument/2006/relationships/slideLayout" Target="../slideLayouts/slideLayout2.xml"/><Relationship Id="rId11" Type="http://schemas.openxmlformats.org/officeDocument/2006/relationships/image" Target="../media/image46.png"/><Relationship Id="rId15" Type="http://schemas.openxmlformats.org/officeDocument/2006/relationships/image" Target="../media/image48.png"/><Relationship Id="rId10" Type="http://schemas.openxmlformats.org/officeDocument/2006/relationships/image" Target="../media/image220.png"/><Relationship Id="rId4" Type="http://schemas.openxmlformats.org/officeDocument/2006/relationships/image" Target="../media/image34.svg"/><Relationship Id="rId14" Type="http://schemas.openxmlformats.org/officeDocument/2006/relationships/image" Target="../media/image47.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4.svg"/><Relationship Id="rId5" Type="http://schemas.openxmlformats.org/officeDocument/2006/relationships/image" Target="../media/image13.png"/><Relationship Id="rId10" Type="http://schemas.openxmlformats.org/officeDocument/2006/relationships/image" Target="../media/image18.svg"/><Relationship Id="rId4" Type="http://schemas.openxmlformats.org/officeDocument/2006/relationships/image" Target="../media/image12.svg"/><Relationship Id="rId9" Type="http://schemas.openxmlformats.org/officeDocument/2006/relationships/image" Target="../media/image17.png"/></Relationships>
</file>

<file path=ppt/slides/_rels/slide7.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4.svg"/><Relationship Id="rId5" Type="http://schemas.openxmlformats.org/officeDocument/2006/relationships/image" Target="../media/image13.png"/><Relationship Id="rId10" Type="http://schemas.openxmlformats.org/officeDocument/2006/relationships/image" Target="../media/image18.svg"/><Relationship Id="rId4" Type="http://schemas.openxmlformats.org/officeDocument/2006/relationships/image" Target="../media/image12.svg"/><Relationship Id="rId9" Type="http://schemas.openxmlformats.org/officeDocument/2006/relationships/image" Target="../media/image1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image" Target="../media/image11.png"/><Relationship Id="rId7" Type="http://schemas.openxmlformats.org/officeDocument/2006/relationships/image" Target="../media/image17.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Formalizing Data Deletion in the Context of the Right to be Forgotten</a:t>
            </a:r>
          </a:p>
        </p:txBody>
      </p:sp>
      <p:sp>
        <p:nvSpPr>
          <p:cNvPr id="3" name="Subtitle 2"/>
          <p:cNvSpPr>
            <a:spLocks noGrp="1"/>
          </p:cNvSpPr>
          <p:nvPr>
            <p:ph type="subTitle" idx="1"/>
          </p:nvPr>
        </p:nvSpPr>
        <p:spPr>
          <a:xfrm>
            <a:off x="1524000" y="4191973"/>
            <a:ext cx="9144000" cy="2301293"/>
          </a:xfrm>
        </p:spPr>
        <p:txBody>
          <a:bodyPr>
            <a:noAutofit/>
          </a:bodyPr>
          <a:lstStyle/>
          <a:p>
            <a:r>
              <a:rPr lang="en-US" sz="3200" dirty="0"/>
              <a:t>Prashant </a:t>
            </a:r>
            <a:r>
              <a:rPr lang="en-US" sz="3200" dirty="0" err="1"/>
              <a:t>Nalini</a:t>
            </a:r>
            <a:r>
              <a:rPr lang="en-US" sz="3200" dirty="0"/>
              <a:t> </a:t>
            </a:r>
            <a:r>
              <a:rPr lang="en-US" sz="3200" dirty="0" err="1"/>
              <a:t>Vasudevan</a:t>
            </a:r>
            <a:endParaRPr lang="en-US" sz="3200" dirty="0"/>
          </a:p>
          <a:p>
            <a:r>
              <a:rPr lang="en-US" sz="3200" dirty="0"/>
              <a:t>UC Berkeley</a:t>
            </a:r>
          </a:p>
          <a:p>
            <a:endParaRPr lang="en-US" sz="3200" dirty="0"/>
          </a:p>
          <a:p>
            <a:r>
              <a:rPr lang="en-US" sz="2800" dirty="0"/>
              <a:t>Joint work with </a:t>
            </a:r>
            <a:r>
              <a:rPr lang="en-US" sz="2800" dirty="0" err="1"/>
              <a:t>Sanjam</a:t>
            </a:r>
            <a:r>
              <a:rPr lang="en-US" sz="2800" dirty="0"/>
              <a:t> Garg and </a:t>
            </a:r>
            <a:r>
              <a:rPr lang="en-US" sz="2800" dirty="0" err="1"/>
              <a:t>Shafi</a:t>
            </a:r>
            <a:r>
              <a:rPr lang="en-US" sz="2800" dirty="0"/>
              <a:t> </a:t>
            </a:r>
            <a:r>
              <a:rPr lang="en-US" sz="2800" dirty="0" err="1"/>
              <a:t>Goldwasser</a:t>
            </a:r>
            <a:endParaRPr lang="en-US" sz="2800" dirty="0"/>
          </a:p>
        </p:txBody>
      </p:sp>
    </p:spTree>
    <p:extLst>
      <p:ext uri="{BB962C8B-B14F-4D97-AF65-F5344CB8AC3E}">
        <p14:creationId xmlns:p14="http://schemas.microsoft.com/office/powerpoint/2010/main" val="25941347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Graphic 19">
            <a:extLst>
              <a:ext uri="{FF2B5EF4-FFF2-40B4-BE49-F238E27FC236}">
                <a16:creationId xmlns:a16="http://schemas.microsoft.com/office/drawing/2014/main" id="{63D57903-E198-4971-ABE4-DF45C58E302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327595" y="3942918"/>
            <a:ext cx="1005721" cy="1005721"/>
          </a:xfrm>
          <a:prstGeom prst="rect">
            <a:avLst/>
          </a:prstGeom>
        </p:spPr>
      </p:pic>
      <p:pic>
        <p:nvPicPr>
          <p:cNvPr id="31" name="Graphic 30">
            <a:extLst>
              <a:ext uri="{FF2B5EF4-FFF2-40B4-BE49-F238E27FC236}">
                <a16:creationId xmlns:a16="http://schemas.microsoft.com/office/drawing/2014/main" id="{FD0632D5-9EB4-413C-B914-56782439F4CE}"/>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376134" y="3992735"/>
            <a:ext cx="930933" cy="930933"/>
          </a:xfrm>
          <a:prstGeom prst="rect">
            <a:avLst/>
          </a:prstGeom>
        </p:spPr>
      </p:pic>
      <p:sp>
        <p:nvSpPr>
          <p:cNvPr id="13" name="TextBox 12"/>
          <p:cNvSpPr txBox="1"/>
          <p:nvPr/>
        </p:nvSpPr>
        <p:spPr>
          <a:xfrm>
            <a:off x="559360" y="1906683"/>
            <a:ext cx="1514389" cy="369332"/>
          </a:xfrm>
          <a:prstGeom prst="rect">
            <a:avLst/>
          </a:prstGeom>
          <a:noFill/>
        </p:spPr>
        <p:txBody>
          <a:bodyPr wrap="none" rtlCol="0">
            <a:spAutoFit/>
          </a:bodyPr>
          <a:lstStyle/>
          <a:p>
            <a:r>
              <a:rPr lang="en-US" dirty="0"/>
              <a:t>Data Collector</a:t>
            </a:r>
          </a:p>
        </p:txBody>
      </p:sp>
      <p:cxnSp>
        <p:nvCxnSpPr>
          <p:cNvPr id="49" name="Straight Arrow Connector 48"/>
          <p:cNvCxnSpPr>
            <a:cxnSpLocks/>
          </p:cNvCxnSpPr>
          <p:nvPr/>
        </p:nvCxnSpPr>
        <p:spPr>
          <a:xfrm flipV="1">
            <a:off x="2384029" y="1863730"/>
            <a:ext cx="1943566" cy="459910"/>
          </a:xfrm>
          <a:prstGeom prst="straightConnector1">
            <a:avLst/>
          </a:prstGeom>
          <a:ln w="38100" cmpd="sng">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a:cxnSpLocks/>
          </p:cNvCxnSpPr>
          <p:nvPr/>
        </p:nvCxnSpPr>
        <p:spPr>
          <a:xfrm>
            <a:off x="2395573" y="3429782"/>
            <a:ext cx="1899920" cy="828376"/>
          </a:xfrm>
          <a:prstGeom prst="straightConnector1">
            <a:avLst/>
          </a:prstGeom>
          <a:ln w="38100" cmpd="sng">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cxnSpLocks/>
          </p:cNvCxnSpPr>
          <p:nvPr/>
        </p:nvCxnSpPr>
        <p:spPr>
          <a:xfrm>
            <a:off x="2314575" y="3774143"/>
            <a:ext cx="1969374" cy="928910"/>
          </a:xfrm>
          <a:prstGeom prst="straightConnector1">
            <a:avLst/>
          </a:prstGeom>
          <a:ln w="38100" cmpd="sng">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a:cxnSpLocks/>
          </p:cNvCxnSpPr>
          <p:nvPr/>
        </p:nvCxnSpPr>
        <p:spPr>
          <a:xfrm flipV="1">
            <a:off x="2384029" y="2418405"/>
            <a:ext cx="1911464" cy="458927"/>
          </a:xfrm>
          <a:prstGeom prst="straightConnector1">
            <a:avLst/>
          </a:prstGeom>
          <a:ln w="38100" cmpd="sng">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36" name="Graphic 35">
            <a:extLst>
              <a:ext uri="{FF2B5EF4-FFF2-40B4-BE49-F238E27FC236}">
                <a16:creationId xmlns:a16="http://schemas.microsoft.com/office/drawing/2014/main" id="{B469D306-7F0A-4EAD-B01E-74970F55FF8C}"/>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498741" y="2018840"/>
            <a:ext cx="609600" cy="609600"/>
          </a:xfrm>
          <a:prstGeom prst="rect">
            <a:avLst/>
          </a:prstGeom>
        </p:spPr>
      </p:pic>
      <p:pic>
        <p:nvPicPr>
          <p:cNvPr id="45" name="Graphic 44" descr="Server">
            <a:extLst>
              <a:ext uri="{FF2B5EF4-FFF2-40B4-BE49-F238E27FC236}">
                <a16:creationId xmlns:a16="http://schemas.microsoft.com/office/drawing/2014/main" id="{A7C1CE48-1901-433B-A482-31AAA988A5C7}"/>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01387" y="2206786"/>
            <a:ext cx="1552276" cy="1552276"/>
          </a:xfrm>
          <a:prstGeom prst="rect">
            <a:avLst/>
          </a:prstGeom>
        </p:spPr>
      </p:pic>
      <p:sp>
        <p:nvSpPr>
          <p:cNvPr id="6" name="TextBox 5">
            <a:extLst>
              <a:ext uri="{FF2B5EF4-FFF2-40B4-BE49-F238E27FC236}">
                <a16:creationId xmlns:a16="http://schemas.microsoft.com/office/drawing/2014/main" id="{36B6D9AD-BC8A-4DC2-B452-FF788D616F47}"/>
              </a:ext>
            </a:extLst>
          </p:cNvPr>
          <p:cNvSpPr txBox="1"/>
          <p:nvPr/>
        </p:nvSpPr>
        <p:spPr>
          <a:xfrm>
            <a:off x="4539689" y="4960413"/>
            <a:ext cx="617477" cy="369332"/>
          </a:xfrm>
          <a:prstGeom prst="rect">
            <a:avLst/>
          </a:prstGeom>
          <a:noFill/>
        </p:spPr>
        <p:txBody>
          <a:bodyPr wrap="none" rtlCol="0">
            <a:spAutoFit/>
          </a:bodyPr>
          <a:lstStyle/>
          <a:p>
            <a:r>
              <a:rPr lang="en-US" dirty="0"/>
              <a:t>User</a:t>
            </a:r>
          </a:p>
        </p:txBody>
      </p:sp>
      <p:sp>
        <p:nvSpPr>
          <p:cNvPr id="7" name="TextBox 6">
            <a:extLst>
              <a:ext uri="{FF2B5EF4-FFF2-40B4-BE49-F238E27FC236}">
                <a16:creationId xmlns:a16="http://schemas.microsoft.com/office/drawing/2014/main" id="{7C2ACC50-2DF5-483F-8FEE-1CFDD94E77E3}"/>
              </a:ext>
            </a:extLst>
          </p:cNvPr>
          <p:cNvSpPr txBox="1"/>
          <p:nvPr/>
        </p:nvSpPr>
        <p:spPr>
          <a:xfrm>
            <a:off x="3938692" y="866037"/>
            <a:ext cx="1819469" cy="369332"/>
          </a:xfrm>
          <a:prstGeom prst="rect">
            <a:avLst/>
          </a:prstGeom>
          <a:noFill/>
        </p:spPr>
        <p:txBody>
          <a:bodyPr wrap="square" rtlCol="0">
            <a:spAutoFit/>
          </a:bodyPr>
          <a:lstStyle/>
          <a:p>
            <a:r>
              <a:rPr lang="en-US" dirty="0"/>
              <a:t>Other users, etc.</a:t>
            </a:r>
          </a:p>
        </p:txBody>
      </p:sp>
      <p:sp>
        <p:nvSpPr>
          <p:cNvPr id="22" name="Rectangle 21">
            <a:extLst>
              <a:ext uri="{FF2B5EF4-FFF2-40B4-BE49-F238E27FC236}">
                <a16:creationId xmlns:a16="http://schemas.microsoft.com/office/drawing/2014/main" id="{02D2E299-94BB-4582-8F94-4E9E7D55C8D5}"/>
              </a:ext>
            </a:extLst>
          </p:cNvPr>
          <p:cNvSpPr/>
          <p:nvPr/>
        </p:nvSpPr>
        <p:spPr>
          <a:xfrm>
            <a:off x="810882" y="3859986"/>
            <a:ext cx="1133286" cy="351328"/>
          </a:xfrm>
          <a:prstGeom prst="rect">
            <a:avLst/>
          </a:prstGeom>
          <a:solidFill>
            <a:srgbClr val="EAEFF7"/>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Memory</a:t>
            </a:r>
          </a:p>
        </p:txBody>
      </p:sp>
      <p:pic>
        <p:nvPicPr>
          <p:cNvPr id="48" name="Graphic 47" descr="Server">
            <a:extLst>
              <a:ext uri="{FF2B5EF4-FFF2-40B4-BE49-F238E27FC236}">
                <a16:creationId xmlns:a16="http://schemas.microsoft.com/office/drawing/2014/main" id="{48C9E232-E677-4118-ACAB-A374257EDD4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4456373" y="1301601"/>
            <a:ext cx="705465" cy="705465"/>
          </a:xfrm>
          <a:prstGeom prst="rect">
            <a:avLst/>
          </a:prstGeom>
        </p:spPr>
      </p:pic>
      <p:cxnSp>
        <p:nvCxnSpPr>
          <p:cNvPr id="52" name="Straight Arrow Connector 51">
            <a:extLst>
              <a:ext uri="{FF2B5EF4-FFF2-40B4-BE49-F238E27FC236}">
                <a16:creationId xmlns:a16="http://schemas.microsoft.com/office/drawing/2014/main" id="{D1A7A150-0D74-4E2E-A8F3-F40044B74E85}"/>
              </a:ext>
            </a:extLst>
          </p:cNvPr>
          <p:cNvCxnSpPr>
            <a:cxnSpLocks/>
          </p:cNvCxnSpPr>
          <p:nvPr/>
        </p:nvCxnSpPr>
        <p:spPr>
          <a:xfrm flipV="1">
            <a:off x="8258508" y="1863730"/>
            <a:ext cx="1943566" cy="459910"/>
          </a:xfrm>
          <a:prstGeom prst="straightConnector1">
            <a:avLst/>
          </a:prstGeom>
          <a:ln w="38100" cmpd="sng">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AAB86776-0BAF-44D9-8002-F41BC00FF8BF}"/>
              </a:ext>
            </a:extLst>
          </p:cNvPr>
          <p:cNvCxnSpPr>
            <a:cxnSpLocks/>
          </p:cNvCxnSpPr>
          <p:nvPr/>
        </p:nvCxnSpPr>
        <p:spPr>
          <a:xfrm flipV="1">
            <a:off x="8258508" y="2418405"/>
            <a:ext cx="1911464" cy="458927"/>
          </a:xfrm>
          <a:prstGeom prst="straightConnector1">
            <a:avLst/>
          </a:prstGeom>
          <a:ln w="38100" cmpd="sng">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63" name="Graphic 62" descr="Server">
            <a:extLst>
              <a:ext uri="{FF2B5EF4-FFF2-40B4-BE49-F238E27FC236}">
                <a16:creationId xmlns:a16="http://schemas.microsoft.com/office/drawing/2014/main" id="{FDD6956A-0A64-4BB3-86FD-FAF4D163F294}"/>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475866" y="2206786"/>
            <a:ext cx="1552276" cy="1552276"/>
          </a:xfrm>
          <a:prstGeom prst="rect">
            <a:avLst/>
          </a:prstGeom>
        </p:spPr>
      </p:pic>
      <p:sp>
        <p:nvSpPr>
          <p:cNvPr id="67" name="Rectangle 66">
            <a:extLst>
              <a:ext uri="{FF2B5EF4-FFF2-40B4-BE49-F238E27FC236}">
                <a16:creationId xmlns:a16="http://schemas.microsoft.com/office/drawing/2014/main" id="{DE91CCC9-86EC-4003-B40E-E306A563C2DC}"/>
              </a:ext>
            </a:extLst>
          </p:cNvPr>
          <p:cNvSpPr/>
          <p:nvPr/>
        </p:nvSpPr>
        <p:spPr>
          <a:xfrm>
            <a:off x="6685361" y="3859986"/>
            <a:ext cx="1133286" cy="351328"/>
          </a:xfrm>
          <a:prstGeom prst="rect">
            <a:avLst/>
          </a:prstGeom>
          <a:solidFill>
            <a:srgbClr val="EAEFF7"/>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Memory</a:t>
            </a:r>
          </a:p>
        </p:txBody>
      </p:sp>
      <p:sp>
        <p:nvSpPr>
          <p:cNvPr id="27" name="TextBox 26">
            <a:extLst>
              <a:ext uri="{FF2B5EF4-FFF2-40B4-BE49-F238E27FC236}">
                <a16:creationId xmlns:a16="http://schemas.microsoft.com/office/drawing/2014/main" id="{57053F3B-3336-4836-8B82-4C2CCF77BE1D}"/>
              </a:ext>
            </a:extLst>
          </p:cNvPr>
          <p:cNvSpPr txBox="1"/>
          <p:nvPr/>
        </p:nvSpPr>
        <p:spPr>
          <a:xfrm>
            <a:off x="8016256" y="4262868"/>
            <a:ext cx="2083071" cy="369332"/>
          </a:xfrm>
          <a:prstGeom prst="rect">
            <a:avLst/>
          </a:prstGeom>
          <a:noFill/>
        </p:spPr>
        <p:txBody>
          <a:bodyPr wrap="none" rtlCol="0">
            <a:spAutoFit/>
          </a:bodyPr>
          <a:lstStyle/>
          <a:p>
            <a:r>
              <a:rPr lang="en-US" dirty="0"/>
              <a:t>(no communication)</a:t>
            </a:r>
          </a:p>
        </p:txBody>
      </p:sp>
      <p:cxnSp>
        <p:nvCxnSpPr>
          <p:cNvPr id="28" name="Straight Arrow Connector 27">
            <a:extLst>
              <a:ext uri="{FF2B5EF4-FFF2-40B4-BE49-F238E27FC236}">
                <a16:creationId xmlns:a16="http://schemas.microsoft.com/office/drawing/2014/main" id="{E1DC0D8B-E375-4C6A-A598-63497DB282DF}"/>
              </a:ext>
            </a:extLst>
          </p:cNvPr>
          <p:cNvCxnSpPr>
            <a:cxnSpLocks/>
          </p:cNvCxnSpPr>
          <p:nvPr/>
        </p:nvCxnSpPr>
        <p:spPr>
          <a:xfrm flipV="1">
            <a:off x="2441717" y="2079942"/>
            <a:ext cx="1891947" cy="462897"/>
          </a:xfrm>
          <a:prstGeom prst="straightConnector1">
            <a:avLst/>
          </a:prstGeom>
          <a:ln w="38100" cmpd="sng">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F15167AB-F861-40D6-A58D-EE2E6EA41261}"/>
              </a:ext>
            </a:extLst>
          </p:cNvPr>
          <p:cNvCxnSpPr/>
          <p:nvPr/>
        </p:nvCxnSpPr>
        <p:spPr>
          <a:xfrm>
            <a:off x="4852368" y="2665640"/>
            <a:ext cx="0" cy="1196102"/>
          </a:xfrm>
          <a:prstGeom prst="straightConnector1">
            <a:avLst/>
          </a:prstGeom>
          <a:ln w="38100" cmpd="sng">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3BAAFD81-2ADD-462E-897D-E544F147D510}"/>
              </a:ext>
            </a:extLst>
          </p:cNvPr>
          <p:cNvSpPr txBox="1"/>
          <p:nvPr/>
        </p:nvSpPr>
        <p:spPr>
          <a:xfrm>
            <a:off x="4107401" y="1099185"/>
            <a:ext cx="1388457" cy="369332"/>
          </a:xfrm>
          <a:prstGeom prst="rect">
            <a:avLst/>
          </a:prstGeom>
          <a:noFill/>
        </p:spPr>
        <p:txBody>
          <a:bodyPr wrap="none" rtlCol="0">
            <a:spAutoFit/>
          </a:bodyPr>
          <a:lstStyle/>
          <a:p>
            <a:pPr algn="l"/>
            <a:r>
              <a:rPr lang="en-US" dirty="0"/>
              <a:t>Environment</a:t>
            </a:r>
          </a:p>
        </p:txBody>
      </p:sp>
      <p:cxnSp>
        <p:nvCxnSpPr>
          <p:cNvPr id="38" name="Straight Arrow Connector 37">
            <a:extLst>
              <a:ext uri="{FF2B5EF4-FFF2-40B4-BE49-F238E27FC236}">
                <a16:creationId xmlns:a16="http://schemas.microsoft.com/office/drawing/2014/main" id="{771559B3-AD91-4B6F-8130-1A70C94C6826}"/>
              </a:ext>
            </a:extLst>
          </p:cNvPr>
          <p:cNvCxnSpPr/>
          <p:nvPr/>
        </p:nvCxnSpPr>
        <p:spPr>
          <a:xfrm>
            <a:off x="10711287" y="2647105"/>
            <a:ext cx="0" cy="1196102"/>
          </a:xfrm>
          <a:prstGeom prst="straightConnector1">
            <a:avLst/>
          </a:prstGeom>
          <a:ln w="38100" cmpd="sng">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0D12871C-F262-484D-AA98-D3295D5AB0AE}"/>
              </a:ext>
            </a:extLst>
          </p:cNvPr>
          <p:cNvSpPr txBox="1"/>
          <p:nvPr/>
        </p:nvSpPr>
        <p:spPr>
          <a:xfrm>
            <a:off x="402009" y="1172493"/>
            <a:ext cx="1299138" cy="369332"/>
          </a:xfrm>
          <a:prstGeom prst="rect">
            <a:avLst/>
          </a:prstGeom>
          <a:noFill/>
        </p:spPr>
        <p:txBody>
          <a:bodyPr wrap="none" rtlCol="0">
            <a:spAutoFit/>
          </a:bodyPr>
          <a:lstStyle/>
          <a:p>
            <a:r>
              <a:rPr lang="en-US" b="1" u="sng" dirty="0"/>
              <a:t>Real World:</a:t>
            </a:r>
          </a:p>
        </p:txBody>
      </p:sp>
      <p:sp>
        <p:nvSpPr>
          <p:cNvPr id="42" name="TextBox 41">
            <a:extLst>
              <a:ext uri="{FF2B5EF4-FFF2-40B4-BE49-F238E27FC236}">
                <a16:creationId xmlns:a16="http://schemas.microsoft.com/office/drawing/2014/main" id="{291BFFFD-07A5-442A-8B58-E9354FADEC2D}"/>
              </a:ext>
            </a:extLst>
          </p:cNvPr>
          <p:cNvSpPr txBox="1"/>
          <p:nvPr/>
        </p:nvSpPr>
        <p:spPr>
          <a:xfrm>
            <a:off x="6301282" y="1094095"/>
            <a:ext cx="1357038" cy="369332"/>
          </a:xfrm>
          <a:prstGeom prst="rect">
            <a:avLst/>
          </a:prstGeom>
          <a:noFill/>
        </p:spPr>
        <p:txBody>
          <a:bodyPr wrap="none" rtlCol="0">
            <a:spAutoFit/>
          </a:bodyPr>
          <a:lstStyle/>
          <a:p>
            <a:r>
              <a:rPr lang="en-US" b="1" u="sng" dirty="0"/>
              <a:t>Ideal World:</a:t>
            </a:r>
          </a:p>
        </p:txBody>
      </p:sp>
      <p:pic>
        <p:nvPicPr>
          <p:cNvPr id="44" name="Graphic 43">
            <a:extLst>
              <a:ext uri="{FF2B5EF4-FFF2-40B4-BE49-F238E27FC236}">
                <a16:creationId xmlns:a16="http://schemas.microsoft.com/office/drawing/2014/main" id="{27AA48C1-B2DF-468D-AFA5-2CD6B2FEB096}"/>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376134" y="1534472"/>
            <a:ext cx="930933" cy="930933"/>
          </a:xfrm>
          <a:prstGeom prst="rect">
            <a:avLst/>
          </a:prstGeom>
        </p:spPr>
      </p:pic>
      <p:pic>
        <p:nvPicPr>
          <p:cNvPr id="47" name="Graphic 46">
            <a:extLst>
              <a:ext uri="{FF2B5EF4-FFF2-40B4-BE49-F238E27FC236}">
                <a16:creationId xmlns:a16="http://schemas.microsoft.com/office/drawing/2014/main" id="{ED662E5D-DEFE-4E89-8981-784DB1116F58}"/>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0356276" y="2002207"/>
            <a:ext cx="609600" cy="609600"/>
          </a:xfrm>
          <a:prstGeom prst="rect">
            <a:avLst/>
          </a:prstGeom>
        </p:spPr>
      </p:pic>
      <p:pic>
        <p:nvPicPr>
          <p:cNvPr id="54" name="Graphic 53" descr="Server">
            <a:extLst>
              <a:ext uri="{FF2B5EF4-FFF2-40B4-BE49-F238E27FC236}">
                <a16:creationId xmlns:a16="http://schemas.microsoft.com/office/drawing/2014/main" id="{D401BE7E-3637-4341-9EE0-C069ABA2ADB3}"/>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0313908" y="1284968"/>
            <a:ext cx="705465" cy="705465"/>
          </a:xfrm>
          <a:prstGeom prst="rect">
            <a:avLst/>
          </a:prstGeom>
        </p:spPr>
      </p:pic>
      <p:cxnSp>
        <p:nvCxnSpPr>
          <p:cNvPr id="59" name="Straight Arrow Connector 58">
            <a:extLst>
              <a:ext uri="{FF2B5EF4-FFF2-40B4-BE49-F238E27FC236}">
                <a16:creationId xmlns:a16="http://schemas.microsoft.com/office/drawing/2014/main" id="{3ED87DCC-34EA-4344-B962-371FF59F8023}"/>
              </a:ext>
            </a:extLst>
          </p:cNvPr>
          <p:cNvCxnSpPr>
            <a:cxnSpLocks/>
          </p:cNvCxnSpPr>
          <p:nvPr/>
        </p:nvCxnSpPr>
        <p:spPr>
          <a:xfrm flipV="1">
            <a:off x="8299252" y="2063309"/>
            <a:ext cx="1891947" cy="462897"/>
          </a:xfrm>
          <a:prstGeom prst="straightConnector1">
            <a:avLst/>
          </a:prstGeom>
          <a:ln w="38100" cmpd="sng">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69" name="Graphic 68">
            <a:extLst>
              <a:ext uri="{FF2B5EF4-FFF2-40B4-BE49-F238E27FC236}">
                <a16:creationId xmlns:a16="http://schemas.microsoft.com/office/drawing/2014/main" id="{5873F1F8-AE70-433F-A545-07CB8008F3F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186813" y="3923772"/>
            <a:ext cx="1005721" cy="1005721"/>
          </a:xfrm>
          <a:prstGeom prst="rect">
            <a:avLst/>
          </a:prstGeom>
        </p:spPr>
      </p:pic>
      <p:pic>
        <p:nvPicPr>
          <p:cNvPr id="70" name="Graphic 69">
            <a:extLst>
              <a:ext uri="{FF2B5EF4-FFF2-40B4-BE49-F238E27FC236}">
                <a16:creationId xmlns:a16="http://schemas.microsoft.com/office/drawing/2014/main" id="{4CF2599A-A23D-423C-ADBE-388BEDD17F4B}"/>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235352" y="3973589"/>
            <a:ext cx="930933" cy="930933"/>
          </a:xfrm>
          <a:prstGeom prst="rect">
            <a:avLst/>
          </a:prstGeom>
        </p:spPr>
      </p:pic>
      <p:pic>
        <p:nvPicPr>
          <p:cNvPr id="73" name="Graphic 72">
            <a:extLst>
              <a:ext uri="{FF2B5EF4-FFF2-40B4-BE49-F238E27FC236}">
                <a16:creationId xmlns:a16="http://schemas.microsoft.com/office/drawing/2014/main" id="{891ED86A-1208-483E-B5FC-026300545155}"/>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231678" y="1519119"/>
            <a:ext cx="930933" cy="930933"/>
          </a:xfrm>
          <a:prstGeom prst="rect">
            <a:avLst/>
          </a:prstGeom>
        </p:spPr>
      </p:pic>
      <p:sp>
        <p:nvSpPr>
          <p:cNvPr id="3" name="TextBox 2">
            <a:extLst>
              <a:ext uri="{FF2B5EF4-FFF2-40B4-BE49-F238E27FC236}">
                <a16:creationId xmlns:a16="http://schemas.microsoft.com/office/drawing/2014/main" id="{F9AE2043-1687-4B50-B8C7-0B7F8E419316}"/>
              </a:ext>
            </a:extLst>
          </p:cNvPr>
          <p:cNvSpPr txBox="1"/>
          <p:nvPr/>
        </p:nvSpPr>
        <p:spPr>
          <a:xfrm>
            <a:off x="559360" y="6049542"/>
            <a:ext cx="10020150" cy="461665"/>
          </a:xfrm>
          <a:prstGeom prst="rect">
            <a:avLst/>
          </a:prstGeom>
          <a:noFill/>
        </p:spPr>
        <p:txBody>
          <a:bodyPr wrap="square" rtlCol="0">
            <a:spAutoFit/>
          </a:bodyPr>
          <a:lstStyle/>
          <a:p>
            <a:pPr marL="342900" indent="-342900">
              <a:buFont typeface="Arial" panose="020B0604020202020204" pitchFamily="34" charset="0"/>
              <a:buChar char="•"/>
            </a:pPr>
            <a:r>
              <a:rPr lang="en-US" sz="2400" dirty="0"/>
              <a:t>Environment and User run in polynomial time (in security parameter)</a:t>
            </a:r>
          </a:p>
        </p:txBody>
      </p:sp>
      <p:sp>
        <p:nvSpPr>
          <p:cNvPr id="4" name="Rectangle 3">
            <a:extLst>
              <a:ext uri="{FF2B5EF4-FFF2-40B4-BE49-F238E27FC236}">
                <a16:creationId xmlns:a16="http://schemas.microsoft.com/office/drawing/2014/main" id="{C4C44404-FF3C-4F47-A2B1-34C897F32ED5}"/>
              </a:ext>
            </a:extLst>
          </p:cNvPr>
          <p:cNvSpPr/>
          <p:nvPr/>
        </p:nvSpPr>
        <p:spPr>
          <a:xfrm>
            <a:off x="5333316" y="128147"/>
            <a:ext cx="6407768" cy="369332"/>
          </a:xfrm>
          <a:prstGeom prst="rect">
            <a:avLst/>
          </a:prstGeom>
        </p:spPr>
        <p:txBody>
          <a:bodyPr wrap="square">
            <a:spAutoFit/>
          </a:bodyPr>
          <a:lstStyle/>
          <a:p>
            <a:r>
              <a:rPr lang="en-US" dirty="0"/>
              <a:t>(Formalized in terms of concepts from the UC framework [Can01])</a:t>
            </a:r>
          </a:p>
        </p:txBody>
      </p:sp>
      <p:sp>
        <p:nvSpPr>
          <p:cNvPr id="40" name="TextBox 39">
            <a:extLst>
              <a:ext uri="{FF2B5EF4-FFF2-40B4-BE49-F238E27FC236}">
                <a16:creationId xmlns:a16="http://schemas.microsoft.com/office/drawing/2014/main" id="{5D610A0C-152F-47CF-9FF9-8699E43F6D48}"/>
              </a:ext>
            </a:extLst>
          </p:cNvPr>
          <p:cNvSpPr txBox="1"/>
          <p:nvPr/>
        </p:nvSpPr>
        <p:spPr>
          <a:xfrm rot="1433602">
            <a:off x="2670233" y="3554179"/>
            <a:ext cx="1735161" cy="369332"/>
          </a:xfrm>
          <a:prstGeom prst="rect">
            <a:avLst/>
          </a:prstGeom>
          <a:noFill/>
        </p:spPr>
        <p:txBody>
          <a:bodyPr wrap="square" rtlCol="0">
            <a:spAutoFit/>
          </a:bodyPr>
          <a:lstStyle/>
          <a:p>
            <a:r>
              <a:rPr lang="en-US" dirty="0"/>
              <a:t>(</a:t>
            </a:r>
            <a:r>
              <a:rPr lang="en-US" dirty="0" err="1"/>
              <a:t>msgid</a:t>
            </a:r>
            <a:r>
              <a:rPr lang="en-US" dirty="0"/>
              <a:t>, content)</a:t>
            </a:r>
          </a:p>
        </p:txBody>
      </p:sp>
      <p:sp>
        <p:nvSpPr>
          <p:cNvPr id="43" name="TextBox 42">
            <a:extLst>
              <a:ext uri="{FF2B5EF4-FFF2-40B4-BE49-F238E27FC236}">
                <a16:creationId xmlns:a16="http://schemas.microsoft.com/office/drawing/2014/main" id="{19C62DB0-1ECF-4321-ACC7-651F5D028B60}"/>
              </a:ext>
            </a:extLst>
          </p:cNvPr>
          <p:cNvSpPr txBox="1"/>
          <p:nvPr/>
        </p:nvSpPr>
        <p:spPr>
          <a:xfrm rot="1496191">
            <a:off x="2567180" y="4181243"/>
            <a:ext cx="1389611" cy="369332"/>
          </a:xfrm>
          <a:prstGeom prst="rect">
            <a:avLst/>
          </a:prstGeom>
          <a:noFill/>
        </p:spPr>
        <p:txBody>
          <a:bodyPr wrap="none" rtlCol="0">
            <a:spAutoFit/>
          </a:bodyPr>
          <a:lstStyle/>
          <a:p>
            <a:r>
              <a:rPr lang="en-US" dirty="0"/>
              <a:t>delete </a:t>
            </a:r>
            <a:r>
              <a:rPr lang="en-US" dirty="0" err="1"/>
              <a:t>msgid</a:t>
            </a:r>
            <a:endParaRPr lang="en-US" dirty="0"/>
          </a:p>
        </p:txBody>
      </p:sp>
      <p:sp>
        <p:nvSpPr>
          <p:cNvPr id="57" name="TextBox 56">
            <a:extLst>
              <a:ext uri="{FF2B5EF4-FFF2-40B4-BE49-F238E27FC236}">
                <a16:creationId xmlns:a16="http://schemas.microsoft.com/office/drawing/2014/main" id="{034D2C06-ED12-42F1-83A0-7455187530B1}"/>
              </a:ext>
            </a:extLst>
          </p:cNvPr>
          <p:cNvSpPr txBox="1"/>
          <p:nvPr/>
        </p:nvSpPr>
        <p:spPr>
          <a:xfrm>
            <a:off x="559359" y="5347874"/>
            <a:ext cx="10151927" cy="589072"/>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z="2400" dirty="0"/>
              <a:t>User asks for exactly all of its messages to be deleted</a:t>
            </a:r>
          </a:p>
        </p:txBody>
      </p:sp>
    </p:spTree>
    <p:extLst>
      <p:ext uri="{BB962C8B-B14F-4D97-AF65-F5344CB8AC3E}">
        <p14:creationId xmlns:p14="http://schemas.microsoft.com/office/powerpoint/2010/main" val="3973913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4"/>
                                        </p:tgtEl>
                                        <p:attrNameLst>
                                          <p:attrName>style.visibility</p:attrName>
                                        </p:attrNameLst>
                                      </p:cBhvr>
                                      <p:to>
                                        <p:strVal val="visible"/>
                                      </p:to>
                                    </p:set>
                                  </p:childTnLst>
                                </p:cTn>
                              </p:par>
                              <p:par>
                                <p:cTn id="11" presetID="1" presetClass="exit" presetSubtype="0" fill="hold" nodeType="withEffect">
                                  <p:stCondLst>
                                    <p:cond delay="0"/>
                                  </p:stCondLst>
                                  <p:childTnLst>
                                    <p:set>
                                      <p:cBhvr>
                                        <p:cTn id="12" dur="1" fill="hold">
                                          <p:stCondLst>
                                            <p:cond delay="0"/>
                                          </p:stCondLst>
                                        </p:cTn>
                                        <p:tgtEl>
                                          <p:spTgt spid="49"/>
                                        </p:tgtEl>
                                        <p:attrNameLst>
                                          <p:attrName>style.visibility</p:attrName>
                                        </p:attrNameLst>
                                      </p:cBhvr>
                                      <p:to>
                                        <p:strVal val="hidden"/>
                                      </p:to>
                                    </p:set>
                                  </p:childTnLst>
                                </p:cTn>
                              </p:par>
                              <p:par>
                                <p:cTn id="13" presetID="1" presetClass="exit" presetSubtype="0" fill="hold" nodeType="withEffect">
                                  <p:stCondLst>
                                    <p:cond delay="0"/>
                                  </p:stCondLst>
                                  <p:childTnLst>
                                    <p:set>
                                      <p:cBhvr>
                                        <p:cTn id="14" dur="1" fill="hold">
                                          <p:stCondLst>
                                            <p:cond delay="0"/>
                                          </p:stCondLst>
                                        </p:cTn>
                                        <p:tgtEl>
                                          <p:spTgt spid="50"/>
                                        </p:tgtEl>
                                        <p:attrNameLst>
                                          <p:attrName>style.visibility</p:attrName>
                                        </p:attrNameLst>
                                      </p:cBhvr>
                                      <p:to>
                                        <p:strVal val="hidden"/>
                                      </p:to>
                                    </p:set>
                                  </p:childTnLst>
                                </p:cTn>
                              </p:par>
                              <p:par>
                                <p:cTn id="15" presetID="1" presetClass="exit" presetSubtype="0" fill="hold" nodeType="withEffect">
                                  <p:stCondLst>
                                    <p:cond delay="0"/>
                                  </p:stCondLst>
                                  <p:childTnLst>
                                    <p:set>
                                      <p:cBhvr>
                                        <p:cTn id="16" dur="1" fill="hold">
                                          <p:stCondLst>
                                            <p:cond delay="0"/>
                                          </p:stCondLst>
                                        </p:cTn>
                                        <p:tgtEl>
                                          <p:spTgt spid="36"/>
                                        </p:tgtEl>
                                        <p:attrNameLst>
                                          <p:attrName>style.visibility</p:attrName>
                                        </p:attrNameLst>
                                      </p:cBhvr>
                                      <p:to>
                                        <p:strVal val="hidden"/>
                                      </p:to>
                                    </p:set>
                                  </p:childTnLst>
                                </p:cTn>
                              </p:par>
                              <p:par>
                                <p:cTn id="17" presetID="1" presetClass="exit" presetSubtype="0" fill="hold" nodeType="withEffect">
                                  <p:stCondLst>
                                    <p:cond delay="0"/>
                                  </p:stCondLst>
                                  <p:childTnLst>
                                    <p:set>
                                      <p:cBhvr>
                                        <p:cTn id="18" dur="1" fill="hold">
                                          <p:stCondLst>
                                            <p:cond delay="0"/>
                                          </p:stCondLst>
                                        </p:cTn>
                                        <p:tgtEl>
                                          <p:spTgt spid="48"/>
                                        </p:tgtEl>
                                        <p:attrNameLst>
                                          <p:attrName>style.visibility</p:attrName>
                                        </p:attrNameLst>
                                      </p:cBhvr>
                                      <p:to>
                                        <p:strVal val="hidden"/>
                                      </p:to>
                                    </p:set>
                                  </p:childTnLst>
                                </p:cTn>
                              </p:par>
                              <p:par>
                                <p:cTn id="19" presetID="1" presetClass="exit"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1"/>
                                        </p:tgtEl>
                                        <p:attrNameLst>
                                          <p:attrName>style.visibility</p:attrName>
                                        </p:attrNameLst>
                                      </p:cBhvr>
                                      <p:to>
                                        <p:strVal val="visible"/>
                                      </p:to>
                                    </p:set>
                                  </p:childTnLst>
                                </p:cTn>
                              </p:par>
                              <p:par>
                                <p:cTn id="25" presetID="1" presetClass="exit" presetSubtype="0" fill="hold" nodeType="withEffect">
                                  <p:stCondLst>
                                    <p:cond delay="0"/>
                                  </p:stCondLst>
                                  <p:childTnLst>
                                    <p:set>
                                      <p:cBhvr>
                                        <p:cTn id="26" dur="1" fill="hold">
                                          <p:stCondLst>
                                            <p:cond delay="0"/>
                                          </p:stCondLst>
                                        </p:cTn>
                                        <p:tgtEl>
                                          <p:spTgt spid="20"/>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9"/>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73"/>
                                        </p:tgtEl>
                                        <p:attrNameLst>
                                          <p:attrName>style.visibility</p:attrName>
                                        </p:attrNameLst>
                                      </p:cBhvr>
                                      <p:to>
                                        <p:strVal val="visible"/>
                                      </p:to>
                                    </p:set>
                                  </p:childTnLst>
                                </p:cTn>
                              </p:par>
                              <p:par>
                                <p:cTn id="45" presetID="1" presetClass="exit" presetSubtype="0" fill="hold" nodeType="withEffect">
                                  <p:stCondLst>
                                    <p:cond delay="0"/>
                                  </p:stCondLst>
                                  <p:childTnLst>
                                    <p:set>
                                      <p:cBhvr>
                                        <p:cTn id="46" dur="1" fill="hold">
                                          <p:stCondLst>
                                            <p:cond delay="0"/>
                                          </p:stCondLst>
                                        </p:cTn>
                                        <p:tgtEl>
                                          <p:spTgt spid="47"/>
                                        </p:tgtEl>
                                        <p:attrNameLst>
                                          <p:attrName>style.visibility</p:attrName>
                                        </p:attrNameLst>
                                      </p:cBhvr>
                                      <p:to>
                                        <p:strVal val="hidden"/>
                                      </p:to>
                                    </p:set>
                                  </p:childTnLst>
                                </p:cTn>
                              </p:par>
                              <p:par>
                                <p:cTn id="47" presetID="1" presetClass="exit" presetSubtype="0" fill="hold" nodeType="withEffect">
                                  <p:stCondLst>
                                    <p:cond delay="0"/>
                                  </p:stCondLst>
                                  <p:childTnLst>
                                    <p:set>
                                      <p:cBhvr>
                                        <p:cTn id="48" dur="1" fill="hold">
                                          <p:stCondLst>
                                            <p:cond delay="0"/>
                                          </p:stCondLst>
                                        </p:cTn>
                                        <p:tgtEl>
                                          <p:spTgt spid="54"/>
                                        </p:tgtEl>
                                        <p:attrNameLst>
                                          <p:attrName>style.visibility</p:attrName>
                                        </p:attrNameLst>
                                      </p:cBhvr>
                                      <p:to>
                                        <p:strVal val="hidden"/>
                                      </p:to>
                                    </p:set>
                                  </p:childTnLst>
                                </p:cTn>
                              </p:par>
                              <p:par>
                                <p:cTn id="49" presetID="1" presetClass="exit" presetSubtype="0" fill="hold" nodeType="withEffect">
                                  <p:stCondLst>
                                    <p:cond delay="0"/>
                                  </p:stCondLst>
                                  <p:childTnLst>
                                    <p:set>
                                      <p:cBhvr>
                                        <p:cTn id="50" dur="1" fill="hold">
                                          <p:stCondLst>
                                            <p:cond delay="0"/>
                                          </p:stCondLst>
                                        </p:cTn>
                                        <p:tgtEl>
                                          <p:spTgt spid="52"/>
                                        </p:tgtEl>
                                        <p:attrNameLst>
                                          <p:attrName>style.visibility</p:attrName>
                                        </p:attrNameLst>
                                      </p:cBhvr>
                                      <p:to>
                                        <p:strVal val="hidden"/>
                                      </p:to>
                                    </p:set>
                                  </p:childTnLst>
                                </p:cTn>
                              </p:par>
                              <p:par>
                                <p:cTn id="51" presetID="1" presetClass="exit" presetSubtype="0" fill="hold" nodeType="withEffect">
                                  <p:stCondLst>
                                    <p:cond delay="0"/>
                                  </p:stCondLst>
                                  <p:childTnLst>
                                    <p:set>
                                      <p:cBhvr>
                                        <p:cTn id="52" dur="1" fill="hold">
                                          <p:stCondLst>
                                            <p:cond delay="0"/>
                                          </p:stCondLst>
                                        </p:cTn>
                                        <p:tgtEl>
                                          <p:spTgt spid="55"/>
                                        </p:tgtEl>
                                        <p:attrNameLst>
                                          <p:attrName>style.visibility</p:attrName>
                                        </p:attrNameLst>
                                      </p:cBhvr>
                                      <p:to>
                                        <p:strVal val="hidden"/>
                                      </p:to>
                                    </p:set>
                                  </p:childTnLst>
                                </p:cTn>
                              </p:par>
                              <p:par>
                                <p:cTn id="53" presetID="1" presetClass="entr" presetSubtype="0" fill="hold" nodeType="withEffect">
                                  <p:stCondLst>
                                    <p:cond delay="0"/>
                                  </p:stCondLst>
                                  <p:childTnLst>
                                    <p:set>
                                      <p:cBhvr>
                                        <p:cTn id="54" dur="1" fill="hold">
                                          <p:stCondLst>
                                            <p:cond delay="0"/>
                                          </p:stCondLst>
                                        </p:cTn>
                                        <p:tgtEl>
                                          <p:spTgt spid="70"/>
                                        </p:tgtEl>
                                        <p:attrNameLst>
                                          <p:attrName>style.visibility</p:attrName>
                                        </p:attrNameLst>
                                      </p:cBhvr>
                                      <p:to>
                                        <p:strVal val="visible"/>
                                      </p:to>
                                    </p:set>
                                  </p:childTnLst>
                                </p:cTn>
                              </p:par>
                              <p:par>
                                <p:cTn id="55" presetID="1" presetClass="exit" presetSubtype="0" fill="hold" nodeType="withEffect">
                                  <p:stCondLst>
                                    <p:cond delay="0"/>
                                  </p:stCondLst>
                                  <p:childTnLst>
                                    <p:set>
                                      <p:cBhvr>
                                        <p:cTn id="56" dur="1" fill="hold">
                                          <p:stCondLst>
                                            <p:cond delay="0"/>
                                          </p:stCondLst>
                                        </p:cTn>
                                        <p:tgtEl>
                                          <p:spTgt spid="69"/>
                                        </p:tgtEl>
                                        <p:attrNameLst>
                                          <p:attrName>style.visibility</p:attrName>
                                        </p:attrNameLst>
                                      </p:cBhvr>
                                      <p:to>
                                        <p:strVal val="hidden"/>
                                      </p:to>
                                    </p:set>
                                  </p:childTnLst>
                                </p:cTn>
                              </p:par>
                              <p:par>
                                <p:cTn id="57" presetID="1" presetClass="entr" presetSubtype="0" fill="hold" nodeType="withEffect">
                                  <p:stCondLst>
                                    <p:cond delay="0"/>
                                  </p:stCondLst>
                                  <p:childTnLst>
                                    <p:set>
                                      <p:cBhvr>
                                        <p:cTn id="58" dur="1" fill="hold">
                                          <p:stCondLst>
                                            <p:cond delay="0"/>
                                          </p:stCondLst>
                                        </p:cTn>
                                        <p:tgtEl>
                                          <p:spTgt spid="38"/>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4" grpId="0"/>
      <p:bldP spid="3" grpId="0"/>
      <p:bldP spid="4" grpId="0"/>
      <p:bldP spid="5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559360" y="1908439"/>
            <a:ext cx="1514389" cy="369332"/>
          </a:xfrm>
          <a:prstGeom prst="rect">
            <a:avLst/>
          </a:prstGeom>
          <a:noFill/>
        </p:spPr>
        <p:txBody>
          <a:bodyPr wrap="none" rtlCol="0">
            <a:spAutoFit/>
          </a:bodyPr>
          <a:lstStyle/>
          <a:p>
            <a:r>
              <a:rPr lang="en-US" dirty="0"/>
              <a:t>Data Collector</a:t>
            </a:r>
          </a:p>
        </p:txBody>
      </p:sp>
      <p:cxnSp>
        <p:nvCxnSpPr>
          <p:cNvPr id="49" name="Straight Arrow Connector 48"/>
          <p:cNvCxnSpPr>
            <a:cxnSpLocks/>
          </p:cNvCxnSpPr>
          <p:nvPr/>
        </p:nvCxnSpPr>
        <p:spPr>
          <a:xfrm flipV="1">
            <a:off x="2441717" y="2079942"/>
            <a:ext cx="1891947" cy="462897"/>
          </a:xfrm>
          <a:prstGeom prst="straightConnector1">
            <a:avLst/>
          </a:prstGeom>
          <a:ln w="38100" cmpd="sng">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a:cxnSpLocks/>
          </p:cNvCxnSpPr>
          <p:nvPr/>
        </p:nvCxnSpPr>
        <p:spPr>
          <a:xfrm>
            <a:off x="2395573" y="3431538"/>
            <a:ext cx="1899920" cy="828376"/>
          </a:xfrm>
          <a:prstGeom prst="straightConnector1">
            <a:avLst/>
          </a:prstGeom>
          <a:ln w="38100" cmpd="sng">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cxnSpLocks/>
          </p:cNvCxnSpPr>
          <p:nvPr/>
        </p:nvCxnSpPr>
        <p:spPr>
          <a:xfrm>
            <a:off x="2314575" y="3766568"/>
            <a:ext cx="1969374" cy="928910"/>
          </a:xfrm>
          <a:prstGeom prst="straightConnector1">
            <a:avLst/>
          </a:prstGeom>
          <a:ln w="38100" cmpd="sng">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92" name="Rectangle 91"/>
          <p:cNvSpPr/>
          <p:nvPr/>
        </p:nvSpPr>
        <p:spPr>
          <a:xfrm>
            <a:off x="810882" y="3861742"/>
            <a:ext cx="1133286" cy="351328"/>
          </a:xfrm>
          <a:prstGeom prst="rect">
            <a:avLst/>
          </a:prstGeom>
          <a:solidFill>
            <a:srgbClr val="EAEFF7"/>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Memory</a:t>
            </a:r>
          </a:p>
        </p:txBody>
      </p:sp>
      <p:pic>
        <p:nvPicPr>
          <p:cNvPr id="45" name="Graphic 44" descr="Server">
            <a:extLst>
              <a:ext uri="{FF2B5EF4-FFF2-40B4-BE49-F238E27FC236}">
                <a16:creationId xmlns:a16="http://schemas.microsoft.com/office/drawing/2014/main" id="{A7C1CE48-1901-433B-A482-31AAA988A5C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01387" y="2208542"/>
            <a:ext cx="1552276" cy="1552276"/>
          </a:xfrm>
          <a:prstGeom prst="rect">
            <a:avLst/>
          </a:prstGeom>
        </p:spPr>
      </p:pic>
      <p:sp>
        <p:nvSpPr>
          <p:cNvPr id="6" name="TextBox 5">
            <a:extLst>
              <a:ext uri="{FF2B5EF4-FFF2-40B4-BE49-F238E27FC236}">
                <a16:creationId xmlns:a16="http://schemas.microsoft.com/office/drawing/2014/main" id="{36B6D9AD-BC8A-4DC2-B452-FF788D616F47}"/>
              </a:ext>
            </a:extLst>
          </p:cNvPr>
          <p:cNvSpPr txBox="1"/>
          <p:nvPr/>
        </p:nvSpPr>
        <p:spPr>
          <a:xfrm>
            <a:off x="4539689" y="4962169"/>
            <a:ext cx="617477" cy="369332"/>
          </a:xfrm>
          <a:prstGeom prst="rect">
            <a:avLst/>
          </a:prstGeom>
          <a:noFill/>
        </p:spPr>
        <p:txBody>
          <a:bodyPr wrap="none" rtlCol="0">
            <a:spAutoFit/>
          </a:bodyPr>
          <a:lstStyle/>
          <a:p>
            <a:r>
              <a:rPr lang="en-US" dirty="0"/>
              <a:t>User</a:t>
            </a:r>
          </a:p>
        </p:txBody>
      </p:sp>
      <p:sp>
        <p:nvSpPr>
          <p:cNvPr id="25" name="TextBox 24">
            <a:extLst>
              <a:ext uri="{FF2B5EF4-FFF2-40B4-BE49-F238E27FC236}">
                <a16:creationId xmlns:a16="http://schemas.microsoft.com/office/drawing/2014/main" id="{D0D9A361-0D62-423D-8C17-13B1C18D8B2D}"/>
              </a:ext>
            </a:extLst>
          </p:cNvPr>
          <p:cNvSpPr txBox="1"/>
          <p:nvPr/>
        </p:nvSpPr>
        <p:spPr>
          <a:xfrm>
            <a:off x="402009" y="1172493"/>
            <a:ext cx="1299138" cy="369332"/>
          </a:xfrm>
          <a:prstGeom prst="rect">
            <a:avLst/>
          </a:prstGeom>
          <a:noFill/>
        </p:spPr>
        <p:txBody>
          <a:bodyPr wrap="none" rtlCol="0">
            <a:spAutoFit/>
          </a:bodyPr>
          <a:lstStyle/>
          <a:p>
            <a:r>
              <a:rPr lang="en-US" b="1" u="sng" dirty="0"/>
              <a:t>Real World:</a:t>
            </a:r>
          </a:p>
        </p:txBody>
      </p:sp>
      <p:sp>
        <p:nvSpPr>
          <p:cNvPr id="26" name="TextBox 25">
            <a:extLst>
              <a:ext uri="{FF2B5EF4-FFF2-40B4-BE49-F238E27FC236}">
                <a16:creationId xmlns:a16="http://schemas.microsoft.com/office/drawing/2014/main" id="{69D34A05-2CA5-4689-A8B9-02CC3F1AE824}"/>
              </a:ext>
            </a:extLst>
          </p:cNvPr>
          <p:cNvSpPr txBox="1"/>
          <p:nvPr/>
        </p:nvSpPr>
        <p:spPr>
          <a:xfrm>
            <a:off x="6301282" y="1094095"/>
            <a:ext cx="1357038" cy="369332"/>
          </a:xfrm>
          <a:prstGeom prst="rect">
            <a:avLst/>
          </a:prstGeom>
          <a:noFill/>
        </p:spPr>
        <p:txBody>
          <a:bodyPr wrap="none" rtlCol="0">
            <a:spAutoFit/>
          </a:bodyPr>
          <a:lstStyle/>
          <a:p>
            <a:r>
              <a:rPr lang="en-US" b="1" u="sng" dirty="0"/>
              <a:t>Ideal World:</a:t>
            </a:r>
          </a:p>
        </p:txBody>
      </p:sp>
      <p:sp>
        <p:nvSpPr>
          <p:cNvPr id="33" name="Rectangle 32">
            <a:extLst>
              <a:ext uri="{FF2B5EF4-FFF2-40B4-BE49-F238E27FC236}">
                <a16:creationId xmlns:a16="http://schemas.microsoft.com/office/drawing/2014/main" id="{BEEF4CF5-F619-4E48-AB08-A7C408BE5A4C}"/>
              </a:ext>
            </a:extLst>
          </p:cNvPr>
          <p:cNvSpPr/>
          <p:nvPr/>
        </p:nvSpPr>
        <p:spPr>
          <a:xfrm>
            <a:off x="6682806" y="3861742"/>
            <a:ext cx="1133286" cy="351328"/>
          </a:xfrm>
          <a:prstGeom prst="rect">
            <a:avLst/>
          </a:prstGeom>
          <a:solidFill>
            <a:srgbClr val="EAEFF7"/>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Memory</a:t>
            </a:r>
          </a:p>
        </p:txBody>
      </p:sp>
      <p:pic>
        <p:nvPicPr>
          <p:cNvPr id="38" name="Graphic 37" descr="Server">
            <a:extLst>
              <a:ext uri="{FF2B5EF4-FFF2-40B4-BE49-F238E27FC236}">
                <a16:creationId xmlns:a16="http://schemas.microsoft.com/office/drawing/2014/main" id="{5B35999B-557F-4C74-B613-455444858C0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473311" y="2208542"/>
            <a:ext cx="1552276" cy="1552276"/>
          </a:xfrm>
          <a:prstGeom prst="rect">
            <a:avLst/>
          </a:prstGeom>
        </p:spPr>
      </p:pic>
      <p:sp>
        <p:nvSpPr>
          <p:cNvPr id="47" name="TextBox 46">
            <a:extLst>
              <a:ext uri="{FF2B5EF4-FFF2-40B4-BE49-F238E27FC236}">
                <a16:creationId xmlns:a16="http://schemas.microsoft.com/office/drawing/2014/main" id="{83B4FC92-5995-4C9A-984E-05B078F474CD}"/>
              </a:ext>
            </a:extLst>
          </p:cNvPr>
          <p:cNvSpPr txBox="1"/>
          <p:nvPr/>
        </p:nvSpPr>
        <p:spPr>
          <a:xfrm>
            <a:off x="8016256" y="4262868"/>
            <a:ext cx="2083071" cy="369332"/>
          </a:xfrm>
          <a:prstGeom prst="rect">
            <a:avLst/>
          </a:prstGeom>
          <a:noFill/>
        </p:spPr>
        <p:txBody>
          <a:bodyPr wrap="none" rtlCol="0">
            <a:spAutoFit/>
          </a:bodyPr>
          <a:lstStyle/>
          <a:p>
            <a:r>
              <a:rPr lang="en-US" dirty="0"/>
              <a:t>(no communication)</a:t>
            </a:r>
          </a:p>
        </p:txBody>
      </p:sp>
      <p:pic>
        <p:nvPicPr>
          <p:cNvPr id="35" name="Graphic 34">
            <a:extLst>
              <a:ext uri="{FF2B5EF4-FFF2-40B4-BE49-F238E27FC236}">
                <a16:creationId xmlns:a16="http://schemas.microsoft.com/office/drawing/2014/main" id="{D476D2E4-331A-4774-9689-DFDCD294B733}"/>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376134" y="3992735"/>
            <a:ext cx="930933" cy="930933"/>
          </a:xfrm>
          <a:prstGeom prst="rect">
            <a:avLst/>
          </a:prstGeom>
        </p:spPr>
      </p:pic>
      <p:cxnSp>
        <p:nvCxnSpPr>
          <p:cNvPr id="36" name="Straight Arrow Connector 35">
            <a:extLst>
              <a:ext uri="{FF2B5EF4-FFF2-40B4-BE49-F238E27FC236}">
                <a16:creationId xmlns:a16="http://schemas.microsoft.com/office/drawing/2014/main" id="{9769068D-2B81-4204-9CAC-DE9ADAB4AD48}"/>
              </a:ext>
            </a:extLst>
          </p:cNvPr>
          <p:cNvCxnSpPr/>
          <p:nvPr/>
        </p:nvCxnSpPr>
        <p:spPr>
          <a:xfrm>
            <a:off x="4852368" y="2665640"/>
            <a:ext cx="0" cy="1196102"/>
          </a:xfrm>
          <a:prstGeom prst="straightConnector1">
            <a:avLst/>
          </a:prstGeom>
          <a:ln w="38100" cmpd="sng">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pic>
        <p:nvPicPr>
          <p:cNvPr id="40" name="Graphic 39">
            <a:extLst>
              <a:ext uri="{FF2B5EF4-FFF2-40B4-BE49-F238E27FC236}">
                <a16:creationId xmlns:a16="http://schemas.microsoft.com/office/drawing/2014/main" id="{5AA6F725-C1E1-4BA7-AF29-D044DC1EF520}"/>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376134" y="1534472"/>
            <a:ext cx="930933" cy="930933"/>
          </a:xfrm>
          <a:prstGeom prst="rect">
            <a:avLst/>
          </a:prstGeom>
        </p:spPr>
      </p:pic>
      <p:sp>
        <p:nvSpPr>
          <p:cNvPr id="41" name="TextBox 40">
            <a:extLst>
              <a:ext uri="{FF2B5EF4-FFF2-40B4-BE49-F238E27FC236}">
                <a16:creationId xmlns:a16="http://schemas.microsoft.com/office/drawing/2014/main" id="{5E2B324B-7B8A-483A-92CB-D9C385553EFF}"/>
              </a:ext>
            </a:extLst>
          </p:cNvPr>
          <p:cNvSpPr txBox="1"/>
          <p:nvPr/>
        </p:nvSpPr>
        <p:spPr>
          <a:xfrm>
            <a:off x="4107401" y="1099185"/>
            <a:ext cx="1388457" cy="369332"/>
          </a:xfrm>
          <a:prstGeom prst="rect">
            <a:avLst/>
          </a:prstGeom>
          <a:noFill/>
        </p:spPr>
        <p:txBody>
          <a:bodyPr wrap="none" rtlCol="0">
            <a:spAutoFit/>
          </a:bodyPr>
          <a:lstStyle/>
          <a:p>
            <a:pPr algn="l"/>
            <a:r>
              <a:rPr lang="en-US" dirty="0"/>
              <a:t>Environment</a:t>
            </a:r>
          </a:p>
        </p:txBody>
      </p:sp>
      <p:pic>
        <p:nvPicPr>
          <p:cNvPr id="51" name="Graphic 50">
            <a:extLst>
              <a:ext uri="{FF2B5EF4-FFF2-40B4-BE49-F238E27FC236}">
                <a16:creationId xmlns:a16="http://schemas.microsoft.com/office/drawing/2014/main" id="{A5B668F6-1A39-4E8A-8BEB-75C3E47B96F8}"/>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235053" y="3974200"/>
            <a:ext cx="930933" cy="930933"/>
          </a:xfrm>
          <a:prstGeom prst="rect">
            <a:avLst/>
          </a:prstGeom>
        </p:spPr>
      </p:pic>
      <p:cxnSp>
        <p:nvCxnSpPr>
          <p:cNvPr id="52" name="Straight Arrow Connector 51">
            <a:extLst>
              <a:ext uri="{FF2B5EF4-FFF2-40B4-BE49-F238E27FC236}">
                <a16:creationId xmlns:a16="http://schemas.microsoft.com/office/drawing/2014/main" id="{69830208-890C-47CB-B2F4-80BCFB60F63F}"/>
              </a:ext>
            </a:extLst>
          </p:cNvPr>
          <p:cNvCxnSpPr/>
          <p:nvPr/>
        </p:nvCxnSpPr>
        <p:spPr>
          <a:xfrm>
            <a:off x="10711287" y="2647105"/>
            <a:ext cx="0" cy="1196102"/>
          </a:xfrm>
          <a:prstGeom prst="straightConnector1">
            <a:avLst/>
          </a:prstGeom>
          <a:ln w="38100" cmpd="sng">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30081E29-4948-411E-8167-A5F60E9125DE}"/>
              </a:ext>
            </a:extLst>
          </p:cNvPr>
          <p:cNvSpPr txBox="1"/>
          <p:nvPr/>
        </p:nvSpPr>
        <p:spPr>
          <a:xfrm rot="1433602">
            <a:off x="2670233" y="3554179"/>
            <a:ext cx="1735161" cy="369332"/>
          </a:xfrm>
          <a:prstGeom prst="rect">
            <a:avLst/>
          </a:prstGeom>
          <a:noFill/>
        </p:spPr>
        <p:txBody>
          <a:bodyPr wrap="square" rtlCol="0">
            <a:spAutoFit/>
          </a:bodyPr>
          <a:lstStyle/>
          <a:p>
            <a:r>
              <a:rPr lang="en-US" dirty="0"/>
              <a:t>(</a:t>
            </a:r>
            <a:r>
              <a:rPr lang="en-US" dirty="0" err="1"/>
              <a:t>msgid</a:t>
            </a:r>
            <a:r>
              <a:rPr lang="en-US" dirty="0"/>
              <a:t>, content)</a:t>
            </a:r>
          </a:p>
        </p:txBody>
      </p:sp>
      <p:sp>
        <p:nvSpPr>
          <p:cNvPr id="43" name="TextBox 42">
            <a:extLst>
              <a:ext uri="{FF2B5EF4-FFF2-40B4-BE49-F238E27FC236}">
                <a16:creationId xmlns:a16="http://schemas.microsoft.com/office/drawing/2014/main" id="{F5F79B9B-403F-4CA0-A6BB-BE7C925F7EA9}"/>
              </a:ext>
            </a:extLst>
          </p:cNvPr>
          <p:cNvSpPr txBox="1"/>
          <p:nvPr/>
        </p:nvSpPr>
        <p:spPr>
          <a:xfrm rot="1496191">
            <a:off x="2567180" y="4181243"/>
            <a:ext cx="1389611" cy="369332"/>
          </a:xfrm>
          <a:prstGeom prst="rect">
            <a:avLst/>
          </a:prstGeom>
          <a:noFill/>
        </p:spPr>
        <p:txBody>
          <a:bodyPr wrap="none" rtlCol="0">
            <a:spAutoFit/>
          </a:bodyPr>
          <a:lstStyle/>
          <a:p>
            <a:r>
              <a:rPr lang="en-US" dirty="0"/>
              <a:t>delete </a:t>
            </a:r>
            <a:r>
              <a:rPr lang="en-US" dirty="0" err="1"/>
              <a:t>msgid</a:t>
            </a:r>
            <a:endParaRPr lang="en-US" dirty="0"/>
          </a:p>
        </p:txBody>
      </p:sp>
      <mc:AlternateContent xmlns:mc="http://schemas.openxmlformats.org/markup-compatibility/2006" xmlns:a14="http://schemas.microsoft.com/office/drawing/2010/main">
        <mc:Choice Requires="a14">
          <p:sp>
            <p:nvSpPr>
              <p:cNvPr id="29" name="TextBox 28">
                <a:extLst>
                  <a:ext uri="{FF2B5EF4-FFF2-40B4-BE49-F238E27FC236}">
                    <a16:creationId xmlns:a16="http://schemas.microsoft.com/office/drawing/2014/main" id="{15E84F02-C44F-47D5-A1E7-6932D91E6941}"/>
                  </a:ext>
                </a:extLst>
              </p:cNvPr>
              <p:cNvSpPr txBox="1"/>
              <p:nvPr/>
            </p:nvSpPr>
            <p:spPr>
              <a:xfrm rot="20790255">
                <a:off x="2589864" y="1826348"/>
                <a:ext cx="1432893" cy="47846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smtClean="0">
                          <a:solidFill>
                            <a:srgbClr val="C00000"/>
                          </a:solidFill>
                          <a:latin typeface="Cambria Math" panose="02040503050406030204" pitchFamily="18" charset="0"/>
                        </a:rPr>
                        <m:t>𝑣𝑖𝑒</m:t>
                      </m:r>
                      <m:sSubSup>
                        <m:sSubSupPr>
                          <m:ctrlPr>
                            <a:rPr lang="en-US" sz="2400" b="0" i="1" smtClean="0">
                              <a:solidFill>
                                <a:srgbClr val="C00000"/>
                              </a:solidFill>
                              <a:latin typeface="Cambria Math" panose="02040503050406030204" pitchFamily="18" charset="0"/>
                            </a:rPr>
                          </m:ctrlPr>
                        </m:sSubSupPr>
                        <m:e>
                          <m:r>
                            <a:rPr lang="en-US" sz="2400" b="0" i="1" smtClean="0">
                              <a:solidFill>
                                <a:srgbClr val="C00000"/>
                              </a:solidFill>
                              <a:latin typeface="Cambria Math" panose="02040503050406030204" pitchFamily="18" charset="0"/>
                            </a:rPr>
                            <m:t>𝑤</m:t>
                          </m:r>
                        </m:e>
                        <m:sub>
                          <m:r>
                            <a:rPr lang="en-US" sz="2400" b="0" i="1" smtClean="0">
                              <a:solidFill>
                                <a:srgbClr val="C00000"/>
                              </a:solidFill>
                              <a:latin typeface="Cambria Math" panose="02040503050406030204" pitchFamily="18" charset="0"/>
                            </a:rPr>
                            <m:t>𝐸𝑛𝑣</m:t>
                          </m:r>
                        </m:sub>
                        <m:sup>
                          <m:r>
                            <a:rPr lang="en-US" sz="2400" b="0" i="1" smtClean="0">
                              <a:solidFill>
                                <a:srgbClr val="C00000"/>
                              </a:solidFill>
                              <a:latin typeface="Cambria Math" panose="02040503050406030204" pitchFamily="18" charset="0"/>
                            </a:rPr>
                            <m:t>𝑅𝑒𝑎𝑙</m:t>
                          </m:r>
                        </m:sup>
                      </m:sSubSup>
                    </m:oMath>
                  </m:oMathPara>
                </a14:m>
                <a:endParaRPr lang="en-US" sz="2400" dirty="0">
                  <a:solidFill>
                    <a:srgbClr val="C00000"/>
                  </a:solidFill>
                </a:endParaRPr>
              </a:p>
            </p:txBody>
          </p:sp>
        </mc:Choice>
        <mc:Fallback xmlns="">
          <p:sp>
            <p:nvSpPr>
              <p:cNvPr id="29" name="TextBox 28">
                <a:extLst>
                  <a:ext uri="{FF2B5EF4-FFF2-40B4-BE49-F238E27FC236}">
                    <a16:creationId xmlns:a16="http://schemas.microsoft.com/office/drawing/2014/main" id="{15E84F02-C44F-47D5-A1E7-6932D91E6941}"/>
                  </a:ext>
                </a:extLst>
              </p:cNvPr>
              <p:cNvSpPr txBox="1">
                <a:spLocks noRot="1" noChangeAspect="1" noMove="1" noResize="1" noEditPoints="1" noAdjustHandles="1" noChangeArrowheads="1" noChangeShapeType="1" noTextEdit="1"/>
              </p:cNvSpPr>
              <p:nvPr/>
            </p:nvSpPr>
            <p:spPr>
              <a:xfrm rot="20790255">
                <a:off x="2589864" y="1826348"/>
                <a:ext cx="1432893" cy="478464"/>
              </a:xfrm>
              <a:prstGeom prst="rect">
                <a:avLst/>
              </a:prstGeom>
              <a:blipFill>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2" name="TextBox 31">
                <a:extLst>
                  <a:ext uri="{FF2B5EF4-FFF2-40B4-BE49-F238E27FC236}">
                    <a16:creationId xmlns:a16="http://schemas.microsoft.com/office/drawing/2014/main" id="{20B7DBA3-E164-44A5-85F5-6C7C867CCBFC}"/>
                  </a:ext>
                </a:extLst>
              </p:cNvPr>
              <p:cNvSpPr txBox="1"/>
              <p:nvPr/>
            </p:nvSpPr>
            <p:spPr>
              <a:xfrm>
                <a:off x="751939" y="4349024"/>
                <a:ext cx="1443407" cy="47846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smtClean="0">
                          <a:solidFill>
                            <a:srgbClr val="C00000"/>
                          </a:solidFill>
                          <a:latin typeface="Cambria Math" panose="02040503050406030204" pitchFamily="18" charset="0"/>
                        </a:rPr>
                        <m:t>𝑚𝑒</m:t>
                      </m:r>
                      <m:sSubSup>
                        <m:sSubSupPr>
                          <m:ctrlPr>
                            <a:rPr lang="en-US" sz="2400" b="0" i="1" smtClean="0">
                              <a:solidFill>
                                <a:srgbClr val="C00000"/>
                              </a:solidFill>
                              <a:latin typeface="Cambria Math" panose="02040503050406030204" pitchFamily="18" charset="0"/>
                            </a:rPr>
                          </m:ctrlPr>
                        </m:sSubSupPr>
                        <m:e>
                          <m:r>
                            <a:rPr lang="en-US" sz="2400" b="0" i="1" smtClean="0">
                              <a:solidFill>
                                <a:srgbClr val="C00000"/>
                              </a:solidFill>
                              <a:latin typeface="Cambria Math" panose="02040503050406030204" pitchFamily="18" charset="0"/>
                            </a:rPr>
                            <m:t>𝑚</m:t>
                          </m:r>
                        </m:e>
                        <m:sub>
                          <m:r>
                            <a:rPr lang="en-US" sz="2400" b="0" i="1" smtClean="0">
                              <a:solidFill>
                                <a:srgbClr val="C00000"/>
                              </a:solidFill>
                              <a:latin typeface="Cambria Math" panose="02040503050406030204" pitchFamily="18" charset="0"/>
                            </a:rPr>
                            <m:t>𝐷𝐶</m:t>
                          </m:r>
                        </m:sub>
                        <m:sup>
                          <m:r>
                            <a:rPr lang="en-US" sz="2400" b="0" i="1" smtClean="0">
                              <a:solidFill>
                                <a:srgbClr val="C00000"/>
                              </a:solidFill>
                              <a:latin typeface="Cambria Math" panose="02040503050406030204" pitchFamily="18" charset="0"/>
                            </a:rPr>
                            <m:t>𝑅𝑒𝑎𝑙</m:t>
                          </m:r>
                        </m:sup>
                      </m:sSubSup>
                    </m:oMath>
                  </m:oMathPara>
                </a14:m>
                <a:endParaRPr lang="en-US" sz="2400" dirty="0">
                  <a:solidFill>
                    <a:srgbClr val="C00000"/>
                  </a:solidFill>
                </a:endParaRPr>
              </a:p>
            </p:txBody>
          </p:sp>
        </mc:Choice>
        <mc:Fallback xmlns="">
          <p:sp>
            <p:nvSpPr>
              <p:cNvPr id="32" name="TextBox 31">
                <a:extLst>
                  <a:ext uri="{FF2B5EF4-FFF2-40B4-BE49-F238E27FC236}">
                    <a16:creationId xmlns:a16="http://schemas.microsoft.com/office/drawing/2014/main" id="{20B7DBA3-E164-44A5-85F5-6C7C867CCBFC}"/>
                  </a:ext>
                </a:extLst>
              </p:cNvPr>
              <p:cNvSpPr txBox="1">
                <a:spLocks noRot="1" noChangeAspect="1" noMove="1" noResize="1" noEditPoints="1" noAdjustHandles="1" noChangeArrowheads="1" noChangeShapeType="1" noTextEdit="1"/>
              </p:cNvSpPr>
              <p:nvPr/>
            </p:nvSpPr>
            <p:spPr>
              <a:xfrm>
                <a:off x="751939" y="4349024"/>
                <a:ext cx="1443407" cy="478464"/>
              </a:xfrm>
              <a:prstGeom prst="rect">
                <a:avLst/>
              </a:prstGeom>
              <a:blipFill>
                <a:blip r:embed="rId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4" name="TextBox 33">
                <a:extLst>
                  <a:ext uri="{FF2B5EF4-FFF2-40B4-BE49-F238E27FC236}">
                    <a16:creationId xmlns:a16="http://schemas.microsoft.com/office/drawing/2014/main" id="{ACB467C5-3CAC-4BB8-A2BF-E4C2917BEAE4}"/>
                  </a:ext>
                </a:extLst>
              </p:cNvPr>
              <p:cNvSpPr txBox="1"/>
              <p:nvPr/>
            </p:nvSpPr>
            <p:spPr>
              <a:xfrm>
                <a:off x="6510434" y="4349024"/>
                <a:ext cx="1528367" cy="48096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smtClean="0">
                          <a:solidFill>
                            <a:srgbClr val="C00000"/>
                          </a:solidFill>
                          <a:latin typeface="Cambria Math" panose="02040503050406030204" pitchFamily="18" charset="0"/>
                        </a:rPr>
                        <m:t>𝑚𝑒</m:t>
                      </m:r>
                      <m:sSubSup>
                        <m:sSubSupPr>
                          <m:ctrlPr>
                            <a:rPr lang="en-US" sz="2400" b="0" i="1" smtClean="0">
                              <a:solidFill>
                                <a:srgbClr val="C00000"/>
                              </a:solidFill>
                              <a:latin typeface="Cambria Math" panose="02040503050406030204" pitchFamily="18" charset="0"/>
                            </a:rPr>
                          </m:ctrlPr>
                        </m:sSubSupPr>
                        <m:e>
                          <m:r>
                            <a:rPr lang="en-US" sz="2400" b="0" i="1" smtClean="0">
                              <a:solidFill>
                                <a:srgbClr val="C00000"/>
                              </a:solidFill>
                              <a:latin typeface="Cambria Math" panose="02040503050406030204" pitchFamily="18" charset="0"/>
                            </a:rPr>
                            <m:t>𝑚</m:t>
                          </m:r>
                        </m:e>
                        <m:sub>
                          <m:r>
                            <a:rPr lang="en-US" sz="2400" b="0" i="1" smtClean="0">
                              <a:solidFill>
                                <a:srgbClr val="C00000"/>
                              </a:solidFill>
                              <a:latin typeface="Cambria Math" panose="02040503050406030204" pitchFamily="18" charset="0"/>
                            </a:rPr>
                            <m:t>𝐷𝐶</m:t>
                          </m:r>
                        </m:sub>
                        <m:sup>
                          <m:r>
                            <a:rPr lang="en-US" sz="2400" b="0" i="1" smtClean="0">
                              <a:solidFill>
                                <a:srgbClr val="C00000"/>
                              </a:solidFill>
                              <a:latin typeface="Cambria Math" panose="02040503050406030204" pitchFamily="18" charset="0"/>
                            </a:rPr>
                            <m:t>𝐼𝑑𝑒𝑎𝑙</m:t>
                          </m:r>
                        </m:sup>
                      </m:sSubSup>
                    </m:oMath>
                  </m:oMathPara>
                </a14:m>
                <a:endParaRPr lang="en-US" sz="2400" dirty="0">
                  <a:solidFill>
                    <a:srgbClr val="C00000"/>
                  </a:solidFill>
                </a:endParaRPr>
              </a:p>
            </p:txBody>
          </p:sp>
        </mc:Choice>
        <mc:Fallback xmlns="">
          <p:sp>
            <p:nvSpPr>
              <p:cNvPr id="34" name="TextBox 33">
                <a:extLst>
                  <a:ext uri="{FF2B5EF4-FFF2-40B4-BE49-F238E27FC236}">
                    <a16:creationId xmlns:a16="http://schemas.microsoft.com/office/drawing/2014/main" id="{ACB467C5-3CAC-4BB8-A2BF-E4C2917BEAE4}"/>
                  </a:ext>
                </a:extLst>
              </p:cNvPr>
              <p:cNvSpPr txBox="1">
                <a:spLocks noRot="1" noChangeAspect="1" noMove="1" noResize="1" noEditPoints="1" noAdjustHandles="1" noChangeArrowheads="1" noChangeShapeType="1" noTextEdit="1"/>
              </p:cNvSpPr>
              <p:nvPr/>
            </p:nvSpPr>
            <p:spPr>
              <a:xfrm>
                <a:off x="6510434" y="4349024"/>
                <a:ext cx="1528367" cy="480966"/>
              </a:xfrm>
              <a:prstGeom prst="rect">
                <a:avLst/>
              </a:prstGeom>
              <a:blipFill>
                <a:blip r:embed="rId9"/>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7" name="TextBox 36">
                <a:extLst>
                  <a:ext uri="{FF2B5EF4-FFF2-40B4-BE49-F238E27FC236}">
                    <a16:creationId xmlns:a16="http://schemas.microsoft.com/office/drawing/2014/main" id="{27CE713F-EBFB-4B79-ADD1-D0B506C0BFD9}"/>
                  </a:ext>
                </a:extLst>
              </p:cNvPr>
              <p:cNvSpPr txBox="1"/>
              <p:nvPr/>
            </p:nvSpPr>
            <p:spPr>
              <a:xfrm>
                <a:off x="549450" y="5510615"/>
                <a:ext cx="11118675" cy="1113382"/>
              </a:xfrm>
              <a:prstGeom prst="rect">
                <a:avLst/>
              </a:prstGeom>
              <a:noFill/>
            </p:spPr>
            <p:txBody>
              <a:bodyPr wrap="square" rtlCol="0">
                <a:spAutoFit/>
              </a:bodyPr>
              <a:lstStyle/>
              <a:p>
                <a:r>
                  <a:rPr lang="en-US" sz="2400" dirty="0"/>
                  <a:t>Data collector is </a:t>
                </a:r>
                <a14:m>
                  <m:oMath xmlns:m="http://schemas.openxmlformats.org/officeDocument/2006/math">
                    <m:r>
                      <a:rPr lang="en-US" sz="2400" b="0" i="1" smtClean="0">
                        <a:solidFill>
                          <a:schemeClr val="accent1"/>
                        </a:solidFill>
                        <a:latin typeface="Cambria Math" panose="02040503050406030204" pitchFamily="18" charset="0"/>
                      </a:rPr>
                      <m:t>𝜖</m:t>
                    </m:r>
                  </m:oMath>
                </a14:m>
                <a:r>
                  <a:rPr lang="en-US" sz="2400" i="1" dirty="0">
                    <a:solidFill>
                      <a:schemeClr val="accent1"/>
                    </a:solidFill>
                  </a:rPr>
                  <a:t>-deletion-compliant</a:t>
                </a:r>
                <a:r>
                  <a:rPr lang="en-US" sz="2400" dirty="0"/>
                  <a:t> if for all well-behaved environments and users,</a:t>
                </a:r>
              </a:p>
              <a:p>
                <a:endParaRPr lang="en-US" sz="600" dirty="0"/>
              </a:p>
              <a:p>
                <a:endParaRPr lang="en-US" sz="600" dirty="0"/>
              </a:p>
              <a:p>
                <a:pPr/>
                <a14:m>
                  <m:oMathPara xmlns:m="http://schemas.openxmlformats.org/officeDocument/2006/math">
                    <m:oMathParaPr>
                      <m:jc m:val="centerGroup"/>
                    </m:oMathParaPr>
                    <m:oMath xmlns:m="http://schemas.openxmlformats.org/officeDocument/2006/math">
                      <m:sSub>
                        <m:sSubPr>
                          <m:ctrlPr>
                            <a:rPr lang="en-US" sz="2400" b="0" i="1" smtClean="0">
                              <a:latin typeface="Cambria Math" panose="02040503050406030204" pitchFamily="18" charset="0"/>
                            </a:rPr>
                          </m:ctrlPr>
                        </m:sSubPr>
                        <m:e>
                          <m:d>
                            <m:dPr>
                              <m:begChr m:val="|"/>
                              <m:endChr m:val="|"/>
                              <m:ctrlPr>
                                <a:rPr lang="en-US" sz="2400" b="0" i="1" smtClean="0">
                                  <a:latin typeface="Cambria Math" panose="02040503050406030204" pitchFamily="18" charset="0"/>
                                </a:rPr>
                              </m:ctrlPr>
                            </m:dPr>
                            <m:e>
                              <m:d>
                                <m:dPr>
                                  <m:ctrlPr>
                                    <a:rPr lang="en-US" sz="2400" b="0" i="1" smtClean="0">
                                      <a:latin typeface="Cambria Math" panose="02040503050406030204" pitchFamily="18" charset="0"/>
                                    </a:rPr>
                                  </m:ctrlPr>
                                </m:dPr>
                                <m:e>
                                  <m:r>
                                    <a:rPr lang="en-US" sz="2400" b="0" i="1" smtClean="0">
                                      <a:latin typeface="Cambria Math" panose="02040503050406030204" pitchFamily="18" charset="0"/>
                                    </a:rPr>
                                    <m:t>𝑚𝑒</m:t>
                                  </m:r>
                                  <m:sSubSup>
                                    <m:sSubSupPr>
                                      <m:ctrlPr>
                                        <a:rPr lang="en-US" sz="2400" b="0" i="1" smtClean="0">
                                          <a:latin typeface="Cambria Math" panose="02040503050406030204" pitchFamily="18" charset="0"/>
                                        </a:rPr>
                                      </m:ctrlPr>
                                    </m:sSubSupPr>
                                    <m:e>
                                      <m:r>
                                        <a:rPr lang="en-US" sz="2400" b="0" i="1" smtClean="0">
                                          <a:latin typeface="Cambria Math" panose="02040503050406030204" pitchFamily="18" charset="0"/>
                                        </a:rPr>
                                        <m:t>𝑚</m:t>
                                      </m:r>
                                    </m:e>
                                    <m:sub>
                                      <m:r>
                                        <a:rPr lang="en-US" sz="2400" b="0" i="1" smtClean="0">
                                          <a:latin typeface="Cambria Math" panose="02040503050406030204" pitchFamily="18" charset="0"/>
                                        </a:rPr>
                                        <m:t>𝐷𝐶</m:t>
                                      </m:r>
                                    </m:sub>
                                    <m:sup>
                                      <m:r>
                                        <a:rPr lang="en-US" sz="2400" b="0" i="1" smtClean="0">
                                          <a:latin typeface="Cambria Math" panose="02040503050406030204" pitchFamily="18" charset="0"/>
                                        </a:rPr>
                                        <m:t>𝑅𝑒𝑎𝑙</m:t>
                                      </m:r>
                                    </m:sup>
                                  </m:sSubSup>
                                  <m:r>
                                    <a:rPr lang="en-US" sz="2400" b="0" i="1" smtClean="0">
                                      <a:latin typeface="Cambria Math" panose="02040503050406030204" pitchFamily="18" charset="0"/>
                                    </a:rPr>
                                    <m:t>,</m:t>
                                  </m:r>
                                  <m:r>
                                    <a:rPr lang="en-US" sz="2400" b="0" i="1" smtClean="0">
                                      <a:latin typeface="Cambria Math" panose="02040503050406030204" pitchFamily="18" charset="0"/>
                                    </a:rPr>
                                    <m:t>𝑣𝑖𝑒</m:t>
                                  </m:r>
                                  <m:sSubSup>
                                    <m:sSubSupPr>
                                      <m:ctrlPr>
                                        <a:rPr lang="en-US" sz="2400" b="0" i="1" smtClean="0">
                                          <a:latin typeface="Cambria Math" panose="02040503050406030204" pitchFamily="18" charset="0"/>
                                        </a:rPr>
                                      </m:ctrlPr>
                                    </m:sSubSupPr>
                                    <m:e>
                                      <m:r>
                                        <a:rPr lang="en-US" sz="2400" b="0" i="1" smtClean="0">
                                          <a:latin typeface="Cambria Math" panose="02040503050406030204" pitchFamily="18" charset="0"/>
                                        </a:rPr>
                                        <m:t>𝑤</m:t>
                                      </m:r>
                                    </m:e>
                                    <m:sub>
                                      <m:r>
                                        <a:rPr lang="en-US" sz="2400" b="0" i="1" smtClean="0">
                                          <a:latin typeface="Cambria Math" panose="02040503050406030204" pitchFamily="18" charset="0"/>
                                        </a:rPr>
                                        <m:t>𝐸𝑛𝑣</m:t>
                                      </m:r>
                                    </m:sub>
                                    <m:sup>
                                      <m:r>
                                        <a:rPr lang="en-US" sz="2400" b="0" i="1" smtClean="0">
                                          <a:latin typeface="Cambria Math" panose="02040503050406030204" pitchFamily="18" charset="0"/>
                                        </a:rPr>
                                        <m:t>𝑅𝑒𝑎𝑙</m:t>
                                      </m:r>
                                    </m:sup>
                                  </m:sSubSup>
                                </m:e>
                              </m:d>
                              <m:r>
                                <a:rPr lang="en-US" sz="2400" b="0" i="1" smtClean="0">
                                  <a:latin typeface="Cambria Math" panose="02040503050406030204" pitchFamily="18" charset="0"/>
                                </a:rPr>
                                <m:t>−</m:t>
                              </m:r>
                              <m:d>
                                <m:dPr>
                                  <m:ctrlPr>
                                    <a:rPr lang="en-US" sz="2400" b="0" i="1" smtClean="0">
                                      <a:latin typeface="Cambria Math" panose="02040503050406030204" pitchFamily="18" charset="0"/>
                                    </a:rPr>
                                  </m:ctrlPr>
                                </m:dPr>
                                <m:e>
                                  <m:r>
                                    <a:rPr lang="en-US" sz="2400" b="0" i="1" smtClean="0">
                                      <a:latin typeface="Cambria Math" panose="02040503050406030204" pitchFamily="18" charset="0"/>
                                    </a:rPr>
                                    <m:t>𝑚𝑒</m:t>
                                  </m:r>
                                  <m:sSubSup>
                                    <m:sSubSupPr>
                                      <m:ctrlPr>
                                        <a:rPr lang="en-US" sz="2400" b="0" i="1" smtClean="0">
                                          <a:latin typeface="Cambria Math" panose="02040503050406030204" pitchFamily="18" charset="0"/>
                                        </a:rPr>
                                      </m:ctrlPr>
                                    </m:sSubSupPr>
                                    <m:e>
                                      <m:r>
                                        <a:rPr lang="en-US" sz="2400" b="0" i="1" smtClean="0">
                                          <a:latin typeface="Cambria Math" panose="02040503050406030204" pitchFamily="18" charset="0"/>
                                        </a:rPr>
                                        <m:t>𝑚</m:t>
                                      </m:r>
                                    </m:e>
                                    <m:sub>
                                      <m:r>
                                        <a:rPr lang="en-US" sz="2400" b="0" i="1" smtClean="0">
                                          <a:latin typeface="Cambria Math" panose="02040503050406030204" pitchFamily="18" charset="0"/>
                                        </a:rPr>
                                        <m:t>𝐷𝐶</m:t>
                                      </m:r>
                                    </m:sub>
                                    <m:sup>
                                      <m:r>
                                        <a:rPr lang="en-US" sz="2400" b="0" i="1" smtClean="0">
                                          <a:latin typeface="Cambria Math" panose="02040503050406030204" pitchFamily="18" charset="0"/>
                                        </a:rPr>
                                        <m:t>𝐼𝑑𝑒𝑎𝑙</m:t>
                                      </m:r>
                                    </m:sup>
                                  </m:sSubSup>
                                  <m:r>
                                    <a:rPr lang="en-US" sz="2400" b="0" i="1" smtClean="0">
                                      <a:latin typeface="Cambria Math" panose="02040503050406030204" pitchFamily="18" charset="0"/>
                                    </a:rPr>
                                    <m:t>,</m:t>
                                  </m:r>
                                  <m:r>
                                    <a:rPr lang="en-US" sz="2400" b="0" i="1" smtClean="0">
                                      <a:latin typeface="Cambria Math" panose="02040503050406030204" pitchFamily="18" charset="0"/>
                                    </a:rPr>
                                    <m:t>𝑣𝑖𝑒</m:t>
                                  </m:r>
                                  <m:sSubSup>
                                    <m:sSubSupPr>
                                      <m:ctrlPr>
                                        <a:rPr lang="en-US" sz="2400" b="0" i="1" smtClean="0">
                                          <a:latin typeface="Cambria Math" panose="02040503050406030204" pitchFamily="18" charset="0"/>
                                        </a:rPr>
                                      </m:ctrlPr>
                                    </m:sSubSupPr>
                                    <m:e>
                                      <m:r>
                                        <a:rPr lang="en-US" sz="2400" b="0" i="1" smtClean="0">
                                          <a:latin typeface="Cambria Math" panose="02040503050406030204" pitchFamily="18" charset="0"/>
                                        </a:rPr>
                                        <m:t>𝑤</m:t>
                                      </m:r>
                                    </m:e>
                                    <m:sub>
                                      <m:r>
                                        <a:rPr lang="en-US" sz="2400" b="0" i="1" smtClean="0">
                                          <a:latin typeface="Cambria Math" panose="02040503050406030204" pitchFamily="18" charset="0"/>
                                        </a:rPr>
                                        <m:t>𝐸𝑛𝑣</m:t>
                                      </m:r>
                                    </m:sub>
                                    <m:sup>
                                      <m:r>
                                        <a:rPr lang="en-US" sz="2400" b="0" i="1" smtClean="0">
                                          <a:latin typeface="Cambria Math" panose="02040503050406030204" pitchFamily="18" charset="0"/>
                                        </a:rPr>
                                        <m:t>𝐼𝑑𝑒𝑎𝑙</m:t>
                                      </m:r>
                                    </m:sup>
                                  </m:sSubSup>
                                </m:e>
                              </m:d>
                            </m:e>
                          </m:d>
                        </m:e>
                        <m:sub>
                          <m:r>
                            <a:rPr lang="en-US" sz="2400" b="0" i="1" smtClean="0">
                              <a:latin typeface="Cambria Math" panose="02040503050406030204" pitchFamily="18" charset="0"/>
                            </a:rPr>
                            <m:t>𝑇𝑉</m:t>
                          </m:r>
                        </m:sub>
                      </m:sSub>
                      <m:r>
                        <a:rPr lang="en-US" sz="2400" b="0" i="1" smtClean="0">
                          <a:latin typeface="Cambria Math" panose="02040503050406030204" pitchFamily="18" charset="0"/>
                        </a:rPr>
                        <m:t>≤</m:t>
                      </m:r>
                      <m:r>
                        <a:rPr lang="en-US" sz="2400" b="0" i="1" smtClean="0">
                          <a:latin typeface="Cambria Math" panose="02040503050406030204" pitchFamily="18" charset="0"/>
                        </a:rPr>
                        <m:t>𝜖</m:t>
                      </m:r>
                    </m:oMath>
                  </m:oMathPara>
                </a14:m>
                <a:endParaRPr lang="en-US" sz="2400" dirty="0"/>
              </a:p>
            </p:txBody>
          </p:sp>
        </mc:Choice>
        <mc:Fallback xmlns="">
          <p:sp>
            <p:nvSpPr>
              <p:cNvPr id="37" name="TextBox 36">
                <a:extLst>
                  <a:ext uri="{FF2B5EF4-FFF2-40B4-BE49-F238E27FC236}">
                    <a16:creationId xmlns:a16="http://schemas.microsoft.com/office/drawing/2014/main" id="{27CE713F-EBFB-4B79-ADD1-D0B506C0BFD9}"/>
                  </a:ext>
                </a:extLst>
              </p:cNvPr>
              <p:cNvSpPr txBox="1">
                <a:spLocks noRot="1" noChangeAspect="1" noMove="1" noResize="1" noEditPoints="1" noAdjustHandles="1" noChangeArrowheads="1" noChangeShapeType="1" noTextEdit="1"/>
              </p:cNvSpPr>
              <p:nvPr/>
            </p:nvSpPr>
            <p:spPr>
              <a:xfrm>
                <a:off x="549450" y="5510615"/>
                <a:ext cx="11118675" cy="1113382"/>
              </a:xfrm>
              <a:prstGeom prst="rect">
                <a:avLst/>
              </a:prstGeom>
              <a:blipFill>
                <a:blip r:embed="rId10"/>
                <a:stretch>
                  <a:fillRect l="-822" t="-437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2" name="TextBox 41">
                <a:extLst>
                  <a:ext uri="{FF2B5EF4-FFF2-40B4-BE49-F238E27FC236}">
                    <a16:creationId xmlns:a16="http://schemas.microsoft.com/office/drawing/2014/main" id="{6FEF0567-9387-4DEB-AF80-FA098C310B65}"/>
                  </a:ext>
                </a:extLst>
              </p:cNvPr>
              <p:cNvSpPr txBox="1"/>
              <p:nvPr/>
            </p:nvSpPr>
            <p:spPr>
              <a:xfrm rot="20773503">
                <a:off x="8411741" y="1826347"/>
                <a:ext cx="1517851" cy="47846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smtClean="0">
                          <a:solidFill>
                            <a:srgbClr val="C00000"/>
                          </a:solidFill>
                          <a:latin typeface="Cambria Math" panose="02040503050406030204" pitchFamily="18" charset="0"/>
                        </a:rPr>
                        <m:t>𝑣𝑖𝑒</m:t>
                      </m:r>
                      <m:sSubSup>
                        <m:sSubSupPr>
                          <m:ctrlPr>
                            <a:rPr lang="en-US" sz="2400" b="0" i="1" smtClean="0">
                              <a:solidFill>
                                <a:srgbClr val="C00000"/>
                              </a:solidFill>
                              <a:latin typeface="Cambria Math" panose="02040503050406030204" pitchFamily="18" charset="0"/>
                            </a:rPr>
                          </m:ctrlPr>
                        </m:sSubSupPr>
                        <m:e>
                          <m:r>
                            <a:rPr lang="en-US" sz="2400" b="0" i="1" smtClean="0">
                              <a:solidFill>
                                <a:srgbClr val="C00000"/>
                              </a:solidFill>
                              <a:latin typeface="Cambria Math" panose="02040503050406030204" pitchFamily="18" charset="0"/>
                            </a:rPr>
                            <m:t>𝑤</m:t>
                          </m:r>
                        </m:e>
                        <m:sub>
                          <m:r>
                            <a:rPr lang="en-US" sz="2400" b="0" i="1" smtClean="0">
                              <a:solidFill>
                                <a:srgbClr val="C00000"/>
                              </a:solidFill>
                              <a:latin typeface="Cambria Math" panose="02040503050406030204" pitchFamily="18" charset="0"/>
                            </a:rPr>
                            <m:t>𝐸𝑛𝑣</m:t>
                          </m:r>
                        </m:sub>
                        <m:sup>
                          <m:r>
                            <a:rPr lang="en-US" sz="2400" b="0" i="1" smtClean="0">
                              <a:solidFill>
                                <a:srgbClr val="C00000"/>
                              </a:solidFill>
                              <a:latin typeface="Cambria Math" panose="02040503050406030204" pitchFamily="18" charset="0"/>
                            </a:rPr>
                            <m:t>𝐼𝑑𝑒𝑎𝑙</m:t>
                          </m:r>
                        </m:sup>
                      </m:sSubSup>
                    </m:oMath>
                  </m:oMathPara>
                </a14:m>
                <a:endParaRPr lang="en-US" sz="2400" dirty="0">
                  <a:solidFill>
                    <a:srgbClr val="C00000"/>
                  </a:solidFill>
                </a:endParaRPr>
              </a:p>
            </p:txBody>
          </p:sp>
        </mc:Choice>
        <mc:Fallback xmlns="">
          <p:sp>
            <p:nvSpPr>
              <p:cNvPr id="42" name="TextBox 41">
                <a:extLst>
                  <a:ext uri="{FF2B5EF4-FFF2-40B4-BE49-F238E27FC236}">
                    <a16:creationId xmlns:a16="http://schemas.microsoft.com/office/drawing/2014/main" id="{6FEF0567-9387-4DEB-AF80-FA098C310B65}"/>
                  </a:ext>
                </a:extLst>
              </p:cNvPr>
              <p:cNvSpPr txBox="1">
                <a:spLocks noRot="1" noChangeAspect="1" noMove="1" noResize="1" noEditPoints="1" noAdjustHandles="1" noChangeArrowheads="1" noChangeShapeType="1" noTextEdit="1"/>
              </p:cNvSpPr>
              <p:nvPr/>
            </p:nvSpPr>
            <p:spPr>
              <a:xfrm rot="20773503">
                <a:off x="8411741" y="1826347"/>
                <a:ext cx="1517851" cy="478464"/>
              </a:xfrm>
              <a:prstGeom prst="rect">
                <a:avLst/>
              </a:prstGeom>
              <a:blipFill>
                <a:blip r:embed="rId11"/>
                <a:stretch>
                  <a:fillRect/>
                </a:stretch>
              </a:blipFill>
            </p:spPr>
            <p:txBody>
              <a:bodyPr/>
              <a:lstStyle/>
              <a:p>
                <a:r>
                  <a:rPr lang="en-US">
                    <a:noFill/>
                  </a:rPr>
                  <a:t> </a:t>
                </a:r>
              </a:p>
            </p:txBody>
          </p:sp>
        </mc:Fallback>
      </mc:AlternateContent>
      <p:cxnSp>
        <p:nvCxnSpPr>
          <p:cNvPr id="44" name="Straight Arrow Connector 43">
            <a:extLst>
              <a:ext uri="{FF2B5EF4-FFF2-40B4-BE49-F238E27FC236}">
                <a16:creationId xmlns:a16="http://schemas.microsoft.com/office/drawing/2014/main" id="{48A60B76-3732-4FA3-9A9C-12088F2C2175}"/>
              </a:ext>
            </a:extLst>
          </p:cNvPr>
          <p:cNvCxnSpPr>
            <a:cxnSpLocks/>
          </p:cNvCxnSpPr>
          <p:nvPr/>
        </p:nvCxnSpPr>
        <p:spPr>
          <a:xfrm flipV="1">
            <a:off x="8299252" y="2063309"/>
            <a:ext cx="1891947" cy="462897"/>
          </a:xfrm>
          <a:prstGeom prst="straightConnector1">
            <a:avLst/>
          </a:prstGeom>
          <a:ln w="38100" cmpd="sng">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46" name="Graphic 45">
            <a:extLst>
              <a:ext uri="{FF2B5EF4-FFF2-40B4-BE49-F238E27FC236}">
                <a16:creationId xmlns:a16="http://schemas.microsoft.com/office/drawing/2014/main" id="{B485DC9C-B924-4FAE-A7CB-1BF31C5CC252}"/>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231678" y="1519119"/>
            <a:ext cx="930933" cy="930933"/>
          </a:xfrm>
          <a:prstGeom prst="rect">
            <a:avLst/>
          </a:prstGeom>
        </p:spPr>
      </p:pic>
      <p:sp>
        <p:nvSpPr>
          <p:cNvPr id="55" name="TextBox 54">
            <a:extLst>
              <a:ext uri="{FF2B5EF4-FFF2-40B4-BE49-F238E27FC236}">
                <a16:creationId xmlns:a16="http://schemas.microsoft.com/office/drawing/2014/main" id="{7284A014-7325-43C8-8CE2-02B8B172BE8A}"/>
              </a:ext>
            </a:extLst>
          </p:cNvPr>
          <p:cNvSpPr txBox="1"/>
          <p:nvPr/>
        </p:nvSpPr>
        <p:spPr>
          <a:xfrm>
            <a:off x="559360" y="5347874"/>
            <a:ext cx="7061805" cy="589072"/>
          </a:xfrm>
          <a:prstGeom prst="rect">
            <a:avLst/>
          </a:prstGeom>
          <a:noFill/>
        </p:spPr>
        <p:txBody>
          <a:bodyPr wrap="none" rtlCol="0">
            <a:spAutoFit/>
          </a:bodyPr>
          <a:lstStyle/>
          <a:p>
            <a:pPr marL="285750" indent="-285750">
              <a:lnSpc>
                <a:spcPct val="150000"/>
              </a:lnSpc>
              <a:buFont typeface="Arial" panose="020B0604020202020204" pitchFamily="34" charset="0"/>
              <a:buChar char="•"/>
            </a:pPr>
            <a:r>
              <a:rPr lang="en-US" sz="2400" dirty="0"/>
              <a:t>User asks for exactly all of its messages to be deleted</a:t>
            </a:r>
          </a:p>
        </p:txBody>
      </p:sp>
      <p:sp>
        <p:nvSpPr>
          <p:cNvPr id="57" name="TextBox 56">
            <a:extLst>
              <a:ext uri="{FF2B5EF4-FFF2-40B4-BE49-F238E27FC236}">
                <a16:creationId xmlns:a16="http://schemas.microsoft.com/office/drawing/2014/main" id="{A027C022-1E5D-4E0B-9335-70AEBA974D1C}"/>
              </a:ext>
            </a:extLst>
          </p:cNvPr>
          <p:cNvSpPr txBox="1"/>
          <p:nvPr/>
        </p:nvSpPr>
        <p:spPr>
          <a:xfrm>
            <a:off x="559360" y="5813567"/>
            <a:ext cx="7430253" cy="461665"/>
          </a:xfrm>
          <a:prstGeom prst="rect">
            <a:avLst/>
          </a:prstGeom>
          <a:noFill/>
        </p:spPr>
        <p:txBody>
          <a:bodyPr wrap="square" rtlCol="0">
            <a:spAutoFit/>
          </a:bodyPr>
          <a:lstStyle/>
          <a:p>
            <a:pPr marL="342900" indent="-342900">
              <a:buFont typeface="Arial" panose="020B0604020202020204" pitchFamily="34" charset="0"/>
              <a:buChar char="•"/>
            </a:pPr>
            <a:endParaRPr lang="en-US" sz="2400" dirty="0"/>
          </a:p>
        </p:txBody>
      </p:sp>
      <p:sp>
        <p:nvSpPr>
          <p:cNvPr id="60" name="Rectangle 59">
            <a:extLst>
              <a:ext uri="{FF2B5EF4-FFF2-40B4-BE49-F238E27FC236}">
                <a16:creationId xmlns:a16="http://schemas.microsoft.com/office/drawing/2014/main" id="{F4C527DD-A5F0-493F-9523-1FCEFA4D2DEC}"/>
              </a:ext>
            </a:extLst>
          </p:cNvPr>
          <p:cNvSpPr/>
          <p:nvPr/>
        </p:nvSpPr>
        <p:spPr>
          <a:xfrm>
            <a:off x="5333316" y="128147"/>
            <a:ext cx="6407768" cy="369332"/>
          </a:xfrm>
          <a:prstGeom prst="rect">
            <a:avLst/>
          </a:prstGeom>
        </p:spPr>
        <p:txBody>
          <a:bodyPr wrap="square">
            <a:spAutoFit/>
          </a:bodyPr>
          <a:lstStyle/>
          <a:p>
            <a:r>
              <a:rPr lang="en-US" dirty="0"/>
              <a:t>(Formalized in terms of concepts from the UC framework [Can01])</a:t>
            </a:r>
          </a:p>
        </p:txBody>
      </p:sp>
      <p:sp>
        <p:nvSpPr>
          <p:cNvPr id="61" name="TextBox 60">
            <a:extLst>
              <a:ext uri="{FF2B5EF4-FFF2-40B4-BE49-F238E27FC236}">
                <a16:creationId xmlns:a16="http://schemas.microsoft.com/office/drawing/2014/main" id="{CA87B746-47AD-4FAF-9A2D-ECA4EEA78001}"/>
              </a:ext>
            </a:extLst>
          </p:cNvPr>
          <p:cNvSpPr txBox="1"/>
          <p:nvPr/>
        </p:nvSpPr>
        <p:spPr>
          <a:xfrm>
            <a:off x="559360" y="6049542"/>
            <a:ext cx="9794008" cy="461665"/>
          </a:xfrm>
          <a:prstGeom prst="rect">
            <a:avLst/>
          </a:prstGeom>
          <a:noFill/>
        </p:spPr>
        <p:txBody>
          <a:bodyPr wrap="square" rtlCol="0">
            <a:spAutoFit/>
          </a:bodyPr>
          <a:lstStyle/>
          <a:p>
            <a:pPr marL="342900" indent="-342900">
              <a:buFont typeface="Arial" panose="020B0604020202020204" pitchFamily="34" charset="0"/>
              <a:buChar char="•"/>
            </a:pPr>
            <a:r>
              <a:rPr lang="en-US" sz="2400" dirty="0"/>
              <a:t>Environment and User run in polynomial time (in security parameter)</a:t>
            </a:r>
          </a:p>
        </p:txBody>
      </p:sp>
    </p:spTree>
    <p:extLst>
      <p:ext uri="{BB962C8B-B14F-4D97-AF65-F5344CB8AC3E}">
        <p14:creationId xmlns:p14="http://schemas.microsoft.com/office/powerpoint/2010/main" val="1110510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55"/>
                                        </p:tgtEl>
                                        <p:attrNameLst>
                                          <p:attrName>style.visibility</p:attrName>
                                        </p:attrNameLst>
                                      </p:cBhvr>
                                      <p:to>
                                        <p:strVal val="hidden"/>
                                      </p:to>
                                    </p:set>
                                  </p:childTnLst>
                                </p:cTn>
                              </p:par>
                              <p:par>
                                <p:cTn id="17" presetID="1" presetClass="exit" presetSubtype="0" fill="hold" grpId="0" nodeType="withEffect" nodePh="1">
                                  <p:stCondLst>
                                    <p:cond delay="0"/>
                                  </p:stCondLst>
                                  <p:endCondLst>
                                    <p:cond evt="begin" delay="0">
                                      <p:tn val="17"/>
                                    </p:cond>
                                  </p:endCondLst>
                                  <p:childTnLst>
                                    <p:set>
                                      <p:cBhvr>
                                        <p:cTn id="18" dur="1" fill="hold">
                                          <p:stCondLst>
                                            <p:cond delay="0"/>
                                          </p:stCondLst>
                                        </p:cTn>
                                        <p:tgtEl>
                                          <p:spTgt spid="57"/>
                                        </p:tgtEl>
                                        <p:attrNameLst>
                                          <p:attrName>style.visibility</p:attrName>
                                        </p:attrNameLst>
                                      </p:cBhvr>
                                      <p:to>
                                        <p:strVal val="hidden"/>
                                      </p:to>
                                    </p:set>
                                  </p:childTnLst>
                                </p:cTn>
                              </p:par>
                              <p:par>
                                <p:cTn id="19" presetID="1" presetClass="exit" presetSubtype="0" fill="hold" grpId="0" nodeType="withEffect">
                                  <p:stCondLst>
                                    <p:cond delay="0"/>
                                  </p:stCondLst>
                                  <p:childTnLst>
                                    <p:set>
                                      <p:cBhvr>
                                        <p:cTn id="20" dur="1" fill="hold">
                                          <p:stCondLst>
                                            <p:cond delay="0"/>
                                          </p:stCondLst>
                                        </p:cTn>
                                        <p:tgtEl>
                                          <p:spTgt spid="61"/>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4" grpId="0"/>
      <p:bldP spid="37" grpId="0"/>
      <p:bldP spid="42" grpId="0"/>
      <p:bldP spid="55" grpId="0"/>
      <p:bldP spid="57" grpId="0"/>
      <p:bldP spid="6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9" name="Table 3">
            <a:extLst>
              <a:ext uri="{FF2B5EF4-FFF2-40B4-BE49-F238E27FC236}">
                <a16:creationId xmlns:a16="http://schemas.microsoft.com/office/drawing/2014/main" id="{6185E7DB-8E4D-4370-A8A3-D53996FA60DE}"/>
              </a:ext>
            </a:extLst>
          </p:cNvPr>
          <p:cNvGraphicFramePr>
            <a:graphicFrameLocks noGrp="1"/>
          </p:cNvGraphicFramePr>
          <p:nvPr>
            <p:extLst>
              <p:ext uri="{D42A27DB-BD31-4B8C-83A1-F6EECF244321}">
                <p14:modId xmlns:p14="http://schemas.microsoft.com/office/powerpoint/2010/main" val="2788242296"/>
              </p:ext>
            </p:extLst>
          </p:nvPr>
        </p:nvGraphicFramePr>
        <p:xfrm>
          <a:off x="6639455" y="3305699"/>
          <a:ext cx="1219845" cy="1854200"/>
        </p:xfrm>
        <a:graphic>
          <a:graphicData uri="http://schemas.openxmlformats.org/drawingml/2006/table">
            <a:tbl>
              <a:tblPr>
                <a:tableStyleId>{5C22544A-7EE6-4342-B048-85BDC9FD1C3A}</a:tableStyleId>
              </a:tblPr>
              <a:tblGrid>
                <a:gridCol w="1219845">
                  <a:extLst>
                    <a:ext uri="{9D8B030D-6E8A-4147-A177-3AD203B41FA5}">
                      <a16:colId xmlns:a16="http://schemas.microsoft.com/office/drawing/2014/main" val="3707636364"/>
                    </a:ext>
                  </a:extLst>
                </a:gridCol>
              </a:tblGrid>
              <a:tr h="370840">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95063301"/>
                  </a:ext>
                </a:extLst>
              </a:tr>
              <a:tr h="370840">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0853527"/>
                  </a:ext>
                </a:extLst>
              </a:tr>
              <a:tr h="370840">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70498004"/>
                  </a:ext>
                </a:extLst>
              </a:tr>
              <a:tr h="370840">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6600600"/>
                  </a:ext>
                </a:extLst>
              </a:tr>
              <a:tr h="370840">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8066785"/>
                  </a:ext>
                </a:extLst>
              </a:tr>
            </a:tbl>
          </a:graphicData>
        </a:graphic>
      </p:graphicFrame>
      <p:sp>
        <p:nvSpPr>
          <p:cNvPr id="13" name="TextBox 12"/>
          <p:cNvSpPr txBox="1"/>
          <p:nvPr/>
        </p:nvSpPr>
        <p:spPr>
          <a:xfrm>
            <a:off x="535594" y="1255299"/>
            <a:ext cx="1765483" cy="369332"/>
          </a:xfrm>
          <a:prstGeom prst="rect">
            <a:avLst/>
          </a:prstGeom>
          <a:noFill/>
        </p:spPr>
        <p:txBody>
          <a:bodyPr wrap="none" rtlCol="0">
            <a:spAutoFit/>
          </a:bodyPr>
          <a:lstStyle/>
          <a:p>
            <a:pPr algn="ctr"/>
            <a:r>
              <a:rPr lang="en-US" dirty="0"/>
              <a:t>Research Agency</a:t>
            </a:r>
          </a:p>
        </p:txBody>
      </p:sp>
      <p:cxnSp>
        <p:nvCxnSpPr>
          <p:cNvPr id="49" name="Straight Arrow Connector 48"/>
          <p:cNvCxnSpPr>
            <a:cxnSpLocks/>
          </p:cNvCxnSpPr>
          <p:nvPr/>
        </p:nvCxnSpPr>
        <p:spPr>
          <a:xfrm flipV="1">
            <a:off x="2395571" y="1233902"/>
            <a:ext cx="2023254" cy="344347"/>
          </a:xfrm>
          <a:prstGeom prst="straightConnector1">
            <a:avLst/>
          </a:prstGeom>
          <a:ln w="38100" cmpd="sng">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a:cxnSpLocks/>
          </p:cNvCxnSpPr>
          <p:nvPr/>
        </p:nvCxnSpPr>
        <p:spPr>
          <a:xfrm>
            <a:off x="2412216" y="2580996"/>
            <a:ext cx="2191352" cy="540510"/>
          </a:xfrm>
          <a:prstGeom prst="straightConnector1">
            <a:avLst/>
          </a:prstGeom>
          <a:ln w="38100" cmpd="sng">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cxnSpLocks/>
          </p:cNvCxnSpPr>
          <p:nvPr/>
        </p:nvCxnSpPr>
        <p:spPr>
          <a:xfrm>
            <a:off x="2415117" y="2995129"/>
            <a:ext cx="2188451" cy="531208"/>
          </a:xfrm>
          <a:prstGeom prst="straightConnector1">
            <a:avLst/>
          </a:prstGeom>
          <a:ln w="38100" cmpd="sng">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a:cxnSpLocks/>
            <a:endCxn id="36" idx="1"/>
          </p:cNvCxnSpPr>
          <p:nvPr/>
        </p:nvCxnSpPr>
        <p:spPr>
          <a:xfrm flipV="1">
            <a:off x="2395571" y="1672256"/>
            <a:ext cx="2103168" cy="346636"/>
          </a:xfrm>
          <a:prstGeom prst="straightConnector1">
            <a:avLst/>
          </a:prstGeom>
          <a:ln w="38100" cmpd="sng">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pic>
        <p:nvPicPr>
          <p:cNvPr id="20" name="Graphic 19">
            <a:extLst>
              <a:ext uri="{FF2B5EF4-FFF2-40B4-BE49-F238E27FC236}">
                <a16:creationId xmlns:a16="http://schemas.microsoft.com/office/drawing/2014/main" id="{63D57903-E198-4971-ABE4-DF45C58E302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603567" y="2900996"/>
            <a:ext cx="1005721" cy="1005721"/>
          </a:xfrm>
          <a:prstGeom prst="rect">
            <a:avLst/>
          </a:prstGeom>
        </p:spPr>
      </p:pic>
      <p:sp>
        <p:nvSpPr>
          <p:cNvPr id="29" name="TextBox 28">
            <a:extLst>
              <a:ext uri="{FF2B5EF4-FFF2-40B4-BE49-F238E27FC236}">
                <a16:creationId xmlns:a16="http://schemas.microsoft.com/office/drawing/2014/main" id="{5BDF36D5-ECF2-4F1B-A6F3-5B4953B6D26F}"/>
              </a:ext>
            </a:extLst>
          </p:cNvPr>
          <p:cNvSpPr txBox="1"/>
          <p:nvPr/>
        </p:nvSpPr>
        <p:spPr>
          <a:xfrm rot="827354">
            <a:off x="2894607" y="2521340"/>
            <a:ext cx="1545153" cy="369332"/>
          </a:xfrm>
          <a:prstGeom prst="rect">
            <a:avLst/>
          </a:prstGeom>
          <a:noFill/>
        </p:spPr>
        <p:txBody>
          <a:bodyPr wrap="square" rtlCol="0">
            <a:spAutoFit/>
          </a:bodyPr>
          <a:lstStyle/>
          <a:p>
            <a:r>
              <a:rPr lang="en-US" dirty="0"/>
              <a:t>my height is 5</a:t>
            </a:r>
          </a:p>
        </p:txBody>
      </p:sp>
      <p:sp>
        <p:nvSpPr>
          <p:cNvPr id="60" name="TextBox 59">
            <a:extLst>
              <a:ext uri="{FF2B5EF4-FFF2-40B4-BE49-F238E27FC236}">
                <a16:creationId xmlns:a16="http://schemas.microsoft.com/office/drawing/2014/main" id="{B26DD960-770E-4B08-BCE1-157FC97EB316}"/>
              </a:ext>
            </a:extLst>
          </p:cNvPr>
          <p:cNvSpPr txBox="1"/>
          <p:nvPr/>
        </p:nvSpPr>
        <p:spPr>
          <a:xfrm rot="826245">
            <a:off x="2675456" y="2919102"/>
            <a:ext cx="1789299" cy="369332"/>
          </a:xfrm>
          <a:prstGeom prst="rect">
            <a:avLst/>
          </a:prstGeom>
          <a:noFill/>
        </p:spPr>
        <p:txBody>
          <a:bodyPr wrap="square" rtlCol="0">
            <a:spAutoFit/>
          </a:bodyPr>
          <a:lstStyle/>
          <a:p>
            <a:r>
              <a:rPr lang="en-US" dirty="0"/>
              <a:t>delete my height</a:t>
            </a:r>
          </a:p>
        </p:txBody>
      </p:sp>
      <p:pic>
        <p:nvPicPr>
          <p:cNvPr id="36" name="Graphic 35">
            <a:extLst>
              <a:ext uri="{FF2B5EF4-FFF2-40B4-BE49-F238E27FC236}">
                <a16:creationId xmlns:a16="http://schemas.microsoft.com/office/drawing/2014/main" id="{B469D306-7F0A-4EAD-B01E-74970F55FF8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498739" y="1367456"/>
            <a:ext cx="609600" cy="609600"/>
          </a:xfrm>
          <a:prstGeom prst="rect">
            <a:avLst/>
          </a:prstGeom>
        </p:spPr>
      </p:pic>
      <p:grpSp>
        <p:nvGrpSpPr>
          <p:cNvPr id="5" name="Group 4">
            <a:extLst>
              <a:ext uri="{FF2B5EF4-FFF2-40B4-BE49-F238E27FC236}">
                <a16:creationId xmlns:a16="http://schemas.microsoft.com/office/drawing/2014/main" id="{338D04D9-4280-4FC4-9611-6B8894EA5FD9}"/>
              </a:ext>
            </a:extLst>
          </p:cNvPr>
          <p:cNvGrpSpPr/>
          <p:nvPr/>
        </p:nvGrpSpPr>
        <p:grpSpPr>
          <a:xfrm>
            <a:off x="4496828" y="671788"/>
            <a:ext cx="611981" cy="609887"/>
            <a:chOff x="4496830" y="1589090"/>
            <a:chExt cx="611981" cy="609887"/>
          </a:xfrm>
        </p:grpSpPr>
        <p:pic>
          <p:nvPicPr>
            <p:cNvPr id="40" name="Graphic 39">
              <a:extLst>
                <a:ext uri="{FF2B5EF4-FFF2-40B4-BE49-F238E27FC236}">
                  <a16:creationId xmlns:a16="http://schemas.microsoft.com/office/drawing/2014/main" id="{6864EF30-3F9C-4EE4-A777-E22E71A4010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496830" y="1589090"/>
              <a:ext cx="609600" cy="609600"/>
            </a:xfrm>
            <a:prstGeom prst="rect">
              <a:avLst/>
            </a:prstGeom>
          </p:spPr>
        </p:pic>
        <p:pic>
          <p:nvPicPr>
            <p:cNvPr id="65" name="Graphic 64">
              <a:extLst>
                <a:ext uri="{FF2B5EF4-FFF2-40B4-BE49-F238E27FC236}">
                  <a16:creationId xmlns:a16="http://schemas.microsoft.com/office/drawing/2014/main" id="{0E64847B-1486-4D58-92DD-9C4DD519E6B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499211" y="1589377"/>
              <a:ext cx="609600" cy="609600"/>
            </a:xfrm>
            <a:prstGeom prst="rect">
              <a:avLst/>
            </a:prstGeom>
          </p:spPr>
        </p:pic>
      </p:grpSp>
      <p:pic>
        <p:nvPicPr>
          <p:cNvPr id="45" name="Graphic 44" descr="Server">
            <a:extLst>
              <a:ext uri="{FF2B5EF4-FFF2-40B4-BE49-F238E27FC236}">
                <a16:creationId xmlns:a16="http://schemas.microsoft.com/office/drawing/2014/main" id="{A7C1CE48-1901-433B-A482-31AAA988A5C7}"/>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01385" y="1555402"/>
            <a:ext cx="1552276" cy="1552276"/>
          </a:xfrm>
          <a:prstGeom prst="rect">
            <a:avLst/>
          </a:prstGeom>
        </p:spPr>
      </p:pic>
      <p:sp>
        <p:nvSpPr>
          <p:cNvPr id="6" name="TextBox 5">
            <a:extLst>
              <a:ext uri="{FF2B5EF4-FFF2-40B4-BE49-F238E27FC236}">
                <a16:creationId xmlns:a16="http://schemas.microsoft.com/office/drawing/2014/main" id="{36B6D9AD-BC8A-4DC2-B452-FF788D616F47}"/>
              </a:ext>
            </a:extLst>
          </p:cNvPr>
          <p:cNvSpPr txBox="1"/>
          <p:nvPr/>
        </p:nvSpPr>
        <p:spPr>
          <a:xfrm>
            <a:off x="4815661" y="3918491"/>
            <a:ext cx="636713" cy="369332"/>
          </a:xfrm>
          <a:prstGeom prst="rect">
            <a:avLst/>
          </a:prstGeom>
          <a:noFill/>
        </p:spPr>
        <p:txBody>
          <a:bodyPr wrap="none" rtlCol="0">
            <a:spAutoFit/>
          </a:bodyPr>
          <a:lstStyle/>
          <a:p>
            <a:r>
              <a:rPr lang="en-US" dirty="0"/>
              <a:t>Alice</a:t>
            </a:r>
          </a:p>
        </p:txBody>
      </p:sp>
      <p:sp>
        <p:nvSpPr>
          <p:cNvPr id="23" name="TextBox 22">
            <a:extLst>
              <a:ext uri="{FF2B5EF4-FFF2-40B4-BE49-F238E27FC236}">
                <a16:creationId xmlns:a16="http://schemas.microsoft.com/office/drawing/2014/main" id="{DD24A296-BFEC-43C9-86F6-F8FB73F92C06}"/>
              </a:ext>
            </a:extLst>
          </p:cNvPr>
          <p:cNvSpPr txBox="1"/>
          <p:nvPr/>
        </p:nvSpPr>
        <p:spPr>
          <a:xfrm>
            <a:off x="5106428" y="835295"/>
            <a:ext cx="643125" cy="369332"/>
          </a:xfrm>
          <a:prstGeom prst="rect">
            <a:avLst/>
          </a:prstGeom>
          <a:noFill/>
        </p:spPr>
        <p:txBody>
          <a:bodyPr wrap="none" rtlCol="0">
            <a:spAutoFit/>
          </a:bodyPr>
          <a:lstStyle/>
          <a:p>
            <a:r>
              <a:rPr lang="en-US" dirty="0" err="1"/>
              <a:t>Alicd</a:t>
            </a:r>
            <a:endParaRPr lang="en-US" dirty="0"/>
          </a:p>
        </p:txBody>
      </p:sp>
      <p:sp>
        <p:nvSpPr>
          <p:cNvPr id="24" name="TextBox 23">
            <a:extLst>
              <a:ext uri="{FF2B5EF4-FFF2-40B4-BE49-F238E27FC236}">
                <a16:creationId xmlns:a16="http://schemas.microsoft.com/office/drawing/2014/main" id="{2B104410-CC1D-4FCE-B232-E1673B89C4B8}"/>
              </a:ext>
            </a:extLst>
          </p:cNvPr>
          <p:cNvSpPr txBox="1"/>
          <p:nvPr/>
        </p:nvSpPr>
        <p:spPr>
          <a:xfrm>
            <a:off x="5106428" y="1487590"/>
            <a:ext cx="591829" cy="369332"/>
          </a:xfrm>
          <a:prstGeom prst="rect">
            <a:avLst/>
          </a:prstGeom>
          <a:noFill/>
        </p:spPr>
        <p:txBody>
          <a:bodyPr wrap="none" rtlCol="0">
            <a:spAutoFit/>
          </a:bodyPr>
          <a:lstStyle/>
          <a:p>
            <a:r>
              <a:rPr lang="en-US" dirty="0" err="1"/>
              <a:t>Alicf</a:t>
            </a:r>
            <a:endParaRPr lang="en-US" dirty="0"/>
          </a:p>
        </p:txBody>
      </p:sp>
      <p:sp>
        <p:nvSpPr>
          <p:cNvPr id="25" name="TextBox 24">
            <a:extLst>
              <a:ext uri="{FF2B5EF4-FFF2-40B4-BE49-F238E27FC236}">
                <a16:creationId xmlns:a16="http://schemas.microsoft.com/office/drawing/2014/main" id="{5FE4D39A-FD7D-4A30-B800-9634E3A8F881}"/>
              </a:ext>
            </a:extLst>
          </p:cNvPr>
          <p:cNvSpPr txBox="1"/>
          <p:nvPr/>
        </p:nvSpPr>
        <p:spPr>
          <a:xfrm rot="21003892">
            <a:off x="2644344" y="1005574"/>
            <a:ext cx="1511262" cy="369332"/>
          </a:xfrm>
          <a:prstGeom prst="rect">
            <a:avLst/>
          </a:prstGeom>
          <a:noFill/>
        </p:spPr>
        <p:txBody>
          <a:bodyPr wrap="square" rtlCol="0">
            <a:spAutoFit/>
          </a:bodyPr>
          <a:lstStyle/>
          <a:p>
            <a:r>
              <a:rPr lang="en-US" dirty="0"/>
              <a:t>my height is 6</a:t>
            </a:r>
          </a:p>
        </p:txBody>
      </p:sp>
      <p:sp>
        <p:nvSpPr>
          <p:cNvPr id="26" name="TextBox 25">
            <a:extLst>
              <a:ext uri="{FF2B5EF4-FFF2-40B4-BE49-F238E27FC236}">
                <a16:creationId xmlns:a16="http://schemas.microsoft.com/office/drawing/2014/main" id="{6F93032E-8AB5-445E-855F-87B96D9B28A1}"/>
              </a:ext>
            </a:extLst>
          </p:cNvPr>
          <p:cNvSpPr txBox="1"/>
          <p:nvPr/>
        </p:nvSpPr>
        <p:spPr>
          <a:xfrm rot="20989602">
            <a:off x="2701850" y="1471715"/>
            <a:ext cx="1552276" cy="369332"/>
          </a:xfrm>
          <a:prstGeom prst="rect">
            <a:avLst/>
          </a:prstGeom>
          <a:noFill/>
        </p:spPr>
        <p:txBody>
          <a:bodyPr wrap="square" rtlCol="0">
            <a:spAutoFit/>
          </a:bodyPr>
          <a:lstStyle/>
          <a:p>
            <a:r>
              <a:rPr lang="en-US" dirty="0"/>
              <a:t>my height is 7</a:t>
            </a:r>
          </a:p>
        </p:txBody>
      </p:sp>
      <p:cxnSp>
        <p:nvCxnSpPr>
          <p:cNvPr id="31" name="Straight Arrow Connector 30">
            <a:extLst>
              <a:ext uri="{FF2B5EF4-FFF2-40B4-BE49-F238E27FC236}">
                <a16:creationId xmlns:a16="http://schemas.microsoft.com/office/drawing/2014/main" id="{D6EBAB04-2B11-48D5-9A80-86A847F14C9F}"/>
              </a:ext>
            </a:extLst>
          </p:cNvPr>
          <p:cNvCxnSpPr>
            <a:cxnSpLocks/>
          </p:cNvCxnSpPr>
          <p:nvPr/>
        </p:nvCxnSpPr>
        <p:spPr>
          <a:xfrm flipV="1">
            <a:off x="8270324" y="1233903"/>
            <a:ext cx="2023254" cy="344347"/>
          </a:xfrm>
          <a:prstGeom prst="straightConnector1">
            <a:avLst/>
          </a:prstGeom>
          <a:ln w="38100" cmpd="sng">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2A06E5ED-C016-4850-B25F-96B34C6594F2}"/>
              </a:ext>
            </a:extLst>
          </p:cNvPr>
          <p:cNvCxnSpPr>
            <a:cxnSpLocks/>
            <a:endCxn id="39" idx="1"/>
          </p:cNvCxnSpPr>
          <p:nvPr/>
        </p:nvCxnSpPr>
        <p:spPr>
          <a:xfrm flipV="1">
            <a:off x="8270324" y="1672257"/>
            <a:ext cx="2103168" cy="346636"/>
          </a:xfrm>
          <a:prstGeom prst="straightConnector1">
            <a:avLst/>
          </a:prstGeom>
          <a:ln w="38100" cmpd="sng">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pic>
        <p:nvPicPr>
          <p:cNvPr id="35" name="Graphic 34">
            <a:extLst>
              <a:ext uri="{FF2B5EF4-FFF2-40B4-BE49-F238E27FC236}">
                <a16:creationId xmlns:a16="http://schemas.microsoft.com/office/drawing/2014/main" id="{F3BD3902-6CA1-4A3A-B832-DE758089102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478320" y="2900997"/>
            <a:ext cx="1005721" cy="1005721"/>
          </a:xfrm>
          <a:prstGeom prst="rect">
            <a:avLst/>
          </a:prstGeom>
        </p:spPr>
      </p:pic>
      <p:pic>
        <p:nvPicPr>
          <p:cNvPr id="39" name="Graphic 38">
            <a:extLst>
              <a:ext uri="{FF2B5EF4-FFF2-40B4-BE49-F238E27FC236}">
                <a16:creationId xmlns:a16="http://schemas.microsoft.com/office/drawing/2014/main" id="{ED2913CB-5A8A-4197-89E6-774D7066EDB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373492" y="1367457"/>
            <a:ext cx="609600" cy="609600"/>
          </a:xfrm>
          <a:prstGeom prst="rect">
            <a:avLst/>
          </a:prstGeom>
        </p:spPr>
      </p:pic>
      <p:grpSp>
        <p:nvGrpSpPr>
          <p:cNvPr id="41" name="Group 40">
            <a:extLst>
              <a:ext uri="{FF2B5EF4-FFF2-40B4-BE49-F238E27FC236}">
                <a16:creationId xmlns:a16="http://schemas.microsoft.com/office/drawing/2014/main" id="{E8C63C1F-F0A3-4BB6-81BC-90DE2C285876}"/>
              </a:ext>
            </a:extLst>
          </p:cNvPr>
          <p:cNvGrpSpPr/>
          <p:nvPr/>
        </p:nvGrpSpPr>
        <p:grpSpPr>
          <a:xfrm>
            <a:off x="10371581" y="671789"/>
            <a:ext cx="611981" cy="609887"/>
            <a:chOff x="4496830" y="1589090"/>
            <a:chExt cx="611981" cy="609887"/>
          </a:xfrm>
        </p:grpSpPr>
        <p:pic>
          <p:nvPicPr>
            <p:cNvPr id="42" name="Graphic 41">
              <a:extLst>
                <a:ext uri="{FF2B5EF4-FFF2-40B4-BE49-F238E27FC236}">
                  <a16:creationId xmlns:a16="http://schemas.microsoft.com/office/drawing/2014/main" id="{BAA250A3-0E2B-4437-94C3-B0701B5FDCB9}"/>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496830" y="1589090"/>
              <a:ext cx="609600" cy="609600"/>
            </a:xfrm>
            <a:prstGeom prst="rect">
              <a:avLst/>
            </a:prstGeom>
          </p:spPr>
        </p:pic>
        <p:pic>
          <p:nvPicPr>
            <p:cNvPr id="43" name="Graphic 42">
              <a:extLst>
                <a:ext uri="{FF2B5EF4-FFF2-40B4-BE49-F238E27FC236}">
                  <a16:creationId xmlns:a16="http://schemas.microsoft.com/office/drawing/2014/main" id="{5783E18E-D5DF-4AC4-A716-FC1E6A1DBBC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499211" y="1589377"/>
              <a:ext cx="609600" cy="609600"/>
            </a:xfrm>
            <a:prstGeom prst="rect">
              <a:avLst/>
            </a:prstGeom>
          </p:spPr>
        </p:pic>
      </p:grpSp>
      <p:pic>
        <p:nvPicPr>
          <p:cNvPr id="44" name="Graphic 43" descr="Server">
            <a:extLst>
              <a:ext uri="{FF2B5EF4-FFF2-40B4-BE49-F238E27FC236}">
                <a16:creationId xmlns:a16="http://schemas.microsoft.com/office/drawing/2014/main" id="{EA66D1AF-7845-4091-940E-11DE9E9802BA}"/>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476138" y="1555403"/>
            <a:ext cx="1552276" cy="1552276"/>
          </a:xfrm>
          <a:prstGeom prst="rect">
            <a:avLst/>
          </a:prstGeom>
        </p:spPr>
      </p:pic>
      <p:sp>
        <p:nvSpPr>
          <p:cNvPr id="46" name="TextBox 45">
            <a:extLst>
              <a:ext uri="{FF2B5EF4-FFF2-40B4-BE49-F238E27FC236}">
                <a16:creationId xmlns:a16="http://schemas.microsoft.com/office/drawing/2014/main" id="{ECA0AE5A-770A-4CB3-BE12-3749B7845A14}"/>
              </a:ext>
            </a:extLst>
          </p:cNvPr>
          <p:cNvSpPr txBox="1"/>
          <p:nvPr/>
        </p:nvSpPr>
        <p:spPr>
          <a:xfrm>
            <a:off x="10690414" y="3918492"/>
            <a:ext cx="636713" cy="369332"/>
          </a:xfrm>
          <a:prstGeom prst="rect">
            <a:avLst/>
          </a:prstGeom>
          <a:noFill/>
        </p:spPr>
        <p:txBody>
          <a:bodyPr wrap="none" rtlCol="0">
            <a:spAutoFit/>
          </a:bodyPr>
          <a:lstStyle/>
          <a:p>
            <a:r>
              <a:rPr lang="en-US" dirty="0"/>
              <a:t>Alice</a:t>
            </a:r>
          </a:p>
        </p:txBody>
      </p:sp>
      <p:sp>
        <p:nvSpPr>
          <p:cNvPr id="48" name="TextBox 47">
            <a:extLst>
              <a:ext uri="{FF2B5EF4-FFF2-40B4-BE49-F238E27FC236}">
                <a16:creationId xmlns:a16="http://schemas.microsoft.com/office/drawing/2014/main" id="{26CABC7E-F171-45AD-9AE3-7527A1FA6CB7}"/>
              </a:ext>
            </a:extLst>
          </p:cNvPr>
          <p:cNvSpPr txBox="1"/>
          <p:nvPr/>
        </p:nvSpPr>
        <p:spPr>
          <a:xfrm>
            <a:off x="10981181" y="835296"/>
            <a:ext cx="643125" cy="369332"/>
          </a:xfrm>
          <a:prstGeom prst="rect">
            <a:avLst/>
          </a:prstGeom>
          <a:noFill/>
        </p:spPr>
        <p:txBody>
          <a:bodyPr wrap="none" rtlCol="0">
            <a:spAutoFit/>
          </a:bodyPr>
          <a:lstStyle/>
          <a:p>
            <a:r>
              <a:rPr lang="en-US" dirty="0" err="1"/>
              <a:t>Alicd</a:t>
            </a:r>
            <a:endParaRPr lang="en-US" dirty="0"/>
          </a:p>
        </p:txBody>
      </p:sp>
      <p:sp>
        <p:nvSpPr>
          <p:cNvPr id="51" name="TextBox 50">
            <a:extLst>
              <a:ext uri="{FF2B5EF4-FFF2-40B4-BE49-F238E27FC236}">
                <a16:creationId xmlns:a16="http://schemas.microsoft.com/office/drawing/2014/main" id="{8A2BD7DD-A4E3-459D-B44B-6BB547ECCFE3}"/>
              </a:ext>
            </a:extLst>
          </p:cNvPr>
          <p:cNvSpPr txBox="1"/>
          <p:nvPr/>
        </p:nvSpPr>
        <p:spPr>
          <a:xfrm>
            <a:off x="10981181" y="1487591"/>
            <a:ext cx="591829" cy="369332"/>
          </a:xfrm>
          <a:prstGeom prst="rect">
            <a:avLst/>
          </a:prstGeom>
          <a:noFill/>
        </p:spPr>
        <p:txBody>
          <a:bodyPr wrap="none" rtlCol="0">
            <a:spAutoFit/>
          </a:bodyPr>
          <a:lstStyle/>
          <a:p>
            <a:r>
              <a:rPr lang="en-US" dirty="0" err="1"/>
              <a:t>Alicf</a:t>
            </a:r>
            <a:endParaRPr lang="en-US" dirty="0"/>
          </a:p>
        </p:txBody>
      </p:sp>
      <p:sp>
        <p:nvSpPr>
          <p:cNvPr id="52" name="TextBox 51">
            <a:extLst>
              <a:ext uri="{FF2B5EF4-FFF2-40B4-BE49-F238E27FC236}">
                <a16:creationId xmlns:a16="http://schemas.microsoft.com/office/drawing/2014/main" id="{3B4BF0F6-1BE4-4878-8FD1-B87DE632298D}"/>
              </a:ext>
            </a:extLst>
          </p:cNvPr>
          <p:cNvSpPr txBox="1"/>
          <p:nvPr/>
        </p:nvSpPr>
        <p:spPr>
          <a:xfrm rot="21003892">
            <a:off x="8519097" y="1005575"/>
            <a:ext cx="1511262" cy="369332"/>
          </a:xfrm>
          <a:prstGeom prst="rect">
            <a:avLst/>
          </a:prstGeom>
          <a:noFill/>
        </p:spPr>
        <p:txBody>
          <a:bodyPr wrap="square" rtlCol="0">
            <a:spAutoFit/>
          </a:bodyPr>
          <a:lstStyle/>
          <a:p>
            <a:r>
              <a:rPr lang="en-US" dirty="0"/>
              <a:t>my height is 6</a:t>
            </a:r>
          </a:p>
        </p:txBody>
      </p:sp>
      <p:sp>
        <p:nvSpPr>
          <p:cNvPr id="53" name="TextBox 52">
            <a:extLst>
              <a:ext uri="{FF2B5EF4-FFF2-40B4-BE49-F238E27FC236}">
                <a16:creationId xmlns:a16="http://schemas.microsoft.com/office/drawing/2014/main" id="{A15BDB4E-3BD0-472E-96D6-21C96F9C856F}"/>
              </a:ext>
            </a:extLst>
          </p:cNvPr>
          <p:cNvSpPr txBox="1"/>
          <p:nvPr/>
        </p:nvSpPr>
        <p:spPr>
          <a:xfrm rot="20989602">
            <a:off x="8576603" y="1471716"/>
            <a:ext cx="1552276" cy="369332"/>
          </a:xfrm>
          <a:prstGeom prst="rect">
            <a:avLst/>
          </a:prstGeom>
          <a:noFill/>
        </p:spPr>
        <p:txBody>
          <a:bodyPr wrap="square" rtlCol="0">
            <a:spAutoFit/>
          </a:bodyPr>
          <a:lstStyle/>
          <a:p>
            <a:r>
              <a:rPr lang="en-US" dirty="0"/>
              <a:t>my height is 7</a:t>
            </a:r>
          </a:p>
        </p:txBody>
      </p:sp>
      <p:pic>
        <p:nvPicPr>
          <p:cNvPr id="7" name="Graphic 6" descr="Close">
            <a:extLst>
              <a:ext uri="{FF2B5EF4-FFF2-40B4-BE49-F238E27FC236}">
                <a16:creationId xmlns:a16="http://schemas.microsoft.com/office/drawing/2014/main" id="{55A2A1DE-DE4A-4EC9-A42F-3004A1812F99}"/>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3020788" y="4022912"/>
            <a:ext cx="914400" cy="914400"/>
          </a:xfrm>
          <a:prstGeom prst="rect">
            <a:avLst/>
          </a:prstGeom>
        </p:spPr>
      </p:pic>
      <p:graphicFrame>
        <p:nvGraphicFramePr>
          <p:cNvPr id="55" name="Table 3">
            <a:extLst>
              <a:ext uri="{FF2B5EF4-FFF2-40B4-BE49-F238E27FC236}">
                <a16:creationId xmlns:a16="http://schemas.microsoft.com/office/drawing/2014/main" id="{84CD8AFF-315D-4CA3-93EC-5415AEB9CA68}"/>
              </a:ext>
            </a:extLst>
          </p:cNvPr>
          <p:cNvGraphicFramePr>
            <a:graphicFrameLocks noGrp="1"/>
          </p:cNvGraphicFramePr>
          <p:nvPr>
            <p:extLst>
              <p:ext uri="{D42A27DB-BD31-4B8C-83A1-F6EECF244321}">
                <p14:modId xmlns:p14="http://schemas.microsoft.com/office/powerpoint/2010/main" val="2577496950"/>
              </p:ext>
            </p:extLst>
          </p:nvPr>
        </p:nvGraphicFramePr>
        <p:xfrm>
          <a:off x="823847" y="3291534"/>
          <a:ext cx="1219845" cy="1854200"/>
        </p:xfrm>
        <a:graphic>
          <a:graphicData uri="http://schemas.openxmlformats.org/drawingml/2006/table">
            <a:tbl>
              <a:tblPr>
                <a:tableStyleId>{5C22544A-7EE6-4342-B048-85BDC9FD1C3A}</a:tableStyleId>
              </a:tblPr>
              <a:tblGrid>
                <a:gridCol w="1219845">
                  <a:extLst>
                    <a:ext uri="{9D8B030D-6E8A-4147-A177-3AD203B41FA5}">
                      <a16:colId xmlns:a16="http://schemas.microsoft.com/office/drawing/2014/main" val="3707636364"/>
                    </a:ext>
                  </a:extLst>
                </a:gridCol>
              </a:tblGrid>
              <a:tr h="370840">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95063301"/>
                  </a:ext>
                </a:extLst>
              </a:tr>
              <a:tr h="370840">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0853527"/>
                  </a:ext>
                </a:extLst>
              </a:tr>
              <a:tr h="370840">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70498004"/>
                  </a:ext>
                </a:extLst>
              </a:tr>
              <a:tr h="370840">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6600600"/>
                  </a:ext>
                </a:extLst>
              </a:tr>
              <a:tr h="370840">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8066785"/>
                  </a:ext>
                </a:extLst>
              </a:tr>
            </a:tbl>
          </a:graphicData>
        </a:graphic>
      </p:graphicFrame>
      <p:sp>
        <p:nvSpPr>
          <p:cNvPr id="57" name="TextBox 56">
            <a:extLst>
              <a:ext uri="{FF2B5EF4-FFF2-40B4-BE49-F238E27FC236}">
                <a16:creationId xmlns:a16="http://schemas.microsoft.com/office/drawing/2014/main" id="{DAB235FE-E5FA-48DE-BCEA-0F69866CA420}"/>
              </a:ext>
            </a:extLst>
          </p:cNvPr>
          <p:cNvSpPr txBox="1"/>
          <p:nvPr/>
        </p:nvSpPr>
        <p:spPr>
          <a:xfrm>
            <a:off x="1009026" y="4023323"/>
            <a:ext cx="869149" cy="369332"/>
          </a:xfrm>
          <a:prstGeom prst="rect">
            <a:avLst/>
          </a:prstGeom>
          <a:noFill/>
        </p:spPr>
        <p:txBody>
          <a:bodyPr wrap="none" rtlCol="0">
            <a:spAutoFit/>
          </a:bodyPr>
          <a:lstStyle/>
          <a:p>
            <a:pPr algn="l"/>
            <a:r>
              <a:rPr lang="en-US" dirty="0"/>
              <a:t>Alice: 5</a:t>
            </a:r>
          </a:p>
        </p:txBody>
      </p:sp>
      <p:sp>
        <p:nvSpPr>
          <p:cNvPr id="59" name="TextBox 58">
            <a:extLst>
              <a:ext uri="{FF2B5EF4-FFF2-40B4-BE49-F238E27FC236}">
                <a16:creationId xmlns:a16="http://schemas.microsoft.com/office/drawing/2014/main" id="{A359CEB2-B821-492B-B37C-3A5BC72D12DD}"/>
              </a:ext>
            </a:extLst>
          </p:cNvPr>
          <p:cNvSpPr txBox="1"/>
          <p:nvPr/>
        </p:nvSpPr>
        <p:spPr>
          <a:xfrm>
            <a:off x="1009026" y="3658861"/>
            <a:ext cx="875561" cy="369332"/>
          </a:xfrm>
          <a:prstGeom prst="rect">
            <a:avLst/>
          </a:prstGeom>
          <a:noFill/>
        </p:spPr>
        <p:txBody>
          <a:bodyPr wrap="none" rtlCol="0">
            <a:spAutoFit/>
          </a:bodyPr>
          <a:lstStyle/>
          <a:p>
            <a:r>
              <a:rPr lang="en-US" dirty="0" err="1"/>
              <a:t>Alicd</a:t>
            </a:r>
            <a:r>
              <a:rPr lang="en-US" dirty="0"/>
              <a:t>: 6</a:t>
            </a:r>
          </a:p>
        </p:txBody>
      </p:sp>
      <p:sp>
        <p:nvSpPr>
          <p:cNvPr id="61" name="TextBox 60">
            <a:extLst>
              <a:ext uri="{FF2B5EF4-FFF2-40B4-BE49-F238E27FC236}">
                <a16:creationId xmlns:a16="http://schemas.microsoft.com/office/drawing/2014/main" id="{15294313-367D-4854-A817-006557D468D2}"/>
              </a:ext>
            </a:extLst>
          </p:cNvPr>
          <p:cNvSpPr txBox="1"/>
          <p:nvPr/>
        </p:nvSpPr>
        <p:spPr>
          <a:xfrm>
            <a:off x="1031012" y="4406165"/>
            <a:ext cx="824265" cy="369332"/>
          </a:xfrm>
          <a:prstGeom prst="rect">
            <a:avLst/>
          </a:prstGeom>
          <a:noFill/>
        </p:spPr>
        <p:txBody>
          <a:bodyPr wrap="none" rtlCol="0">
            <a:spAutoFit/>
          </a:bodyPr>
          <a:lstStyle/>
          <a:p>
            <a:r>
              <a:rPr lang="en-US" dirty="0" err="1"/>
              <a:t>Alicf</a:t>
            </a:r>
            <a:r>
              <a:rPr lang="en-US" dirty="0"/>
              <a:t>: 7</a:t>
            </a:r>
          </a:p>
        </p:txBody>
      </p:sp>
      <p:sp>
        <p:nvSpPr>
          <p:cNvPr id="62" name="TextBox 61">
            <a:extLst>
              <a:ext uri="{FF2B5EF4-FFF2-40B4-BE49-F238E27FC236}">
                <a16:creationId xmlns:a16="http://schemas.microsoft.com/office/drawing/2014/main" id="{7669C885-7482-403E-B226-EA34F5A00418}"/>
              </a:ext>
            </a:extLst>
          </p:cNvPr>
          <p:cNvSpPr txBox="1"/>
          <p:nvPr/>
        </p:nvSpPr>
        <p:spPr>
          <a:xfrm>
            <a:off x="1211807" y="3277369"/>
            <a:ext cx="463588" cy="369332"/>
          </a:xfrm>
          <a:prstGeom prst="rect">
            <a:avLst/>
          </a:prstGeom>
          <a:noFill/>
        </p:spPr>
        <p:txBody>
          <a:bodyPr wrap="none" rtlCol="0">
            <a:spAutoFit/>
          </a:bodyPr>
          <a:lstStyle/>
          <a:p>
            <a:r>
              <a:rPr lang="en-US" dirty="0"/>
              <a:t>. . .</a:t>
            </a:r>
          </a:p>
        </p:txBody>
      </p:sp>
      <p:sp>
        <p:nvSpPr>
          <p:cNvPr id="63" name="TextBox 62">
            <a:extLst>
              <a:ext uri="{FF2B5EF4-FFF2-40B4-BE49-F238E27FC236}">
                <a16:creationId xmlns:a16="http://schemas.microsoft.com/office/drawing/2014/main" id="{EE5B21E2-9D69-47C1-955A-3EF21110CBE9}"/>
              </a:ext>
            </a:extLst>
          </p:cNvPr>
          <p:cNvSpPr txBox="1"/>
          <p:nvPr/>
        </p:nvSpPr>
        <p:spPr>
          <a:xfrm>
            <a:off x="1201975" y="4747417"/>
            <a:ext cx="463588" cy="369332"/>
          </a:xfrm>
          <a:prstGeom prst="rect">
            <a:avLst/>
          </a:prstGeom>
          <a:noFill/>
        </p:spPr>
        <p:txBody>
          <a:bodyPr wrap="none" rtlCol="0">
            <a:spAutoFit/>
          </a:bodyPr>
          <a:lstStyle/>
          <a:p>
            <a:r>
              <a:rPr lang="en-US" dirty="0"/>
              <a:t>. . .</a:t>
            </a:r>
          </a:p>
        </p:txBody>
      </p:sp>
      <p:sp>
        <p:nvSpPr>
          <p:cNvPr id="64" name="TextBox 63">
            <a:extLst>
              <a:ext uri="{FF2B5EF4-FFF2-40B4-BE49-F238E27FC236}">
                <a16:creationId xmlns:a16="http://schemas.microsoft.com/office/drawing/2014/main" id="{9A81AE03-ABBA-4BDE-9E55-345452398910}"/>
              </a:ext>
            </a:extLst>
          </p:cNvPr>
          <p:cNvSpPr txBox="1"/>
          <p:nvPr/>
        </p:nvSpPr>
        <p:spPr>
          <a:xfrm>
            <a:off x="1032988" y="4026843"/>
            <a:ext cx="780983" cy="369332"/>
          </a:xfrm>
          <a:prstGeom prst="rect">
            <a:avLst/>
          </a:prstGeom>
          <a:noFill/>
        </p:spPr>
        <p:txBody>
          <a:bodyPr wrap="none" rtlCol="0">
            <a:spAutoFit/>
          </a:bodyPr>
          <a:lstStyle/>
          <a:p>
            <a:pPr algn="l"/>
            <a:r>
              <a:rPr lang="en-US" dirty="0" err="1"/>
              <a:t>xxxxxx</a:t>
            </a:r>
            <a:endParaRPr lang="en-US" dirty="0"/>
          </a:p>
        </p:txBody>
      </p:sp>
      <p:sp>
        <p:nvSpPr>
          <p:cNvPr id="70" name="TextBox 69">
            <a:extLst>
              <a:ext uri="{FF2B5EF4-FFF2-40B4-BE49-F238E27FC236}">
                <a16:creationId xmlns:a16="http://schemas.microsoft.com/office/drawing/2014/main" id="{87376AC0-BAFA-4992-9858-40D81C7868D3}"/>
              </a:ext>
            </a:extLst>
          </p:cNvPr>
          <p:cNvSpPr txBox="1"/>
          <p:nvPr/>
        </p:nvSpPr>
        <p:spPr>
          <a:xfrm>
            <a:off x="6824634" y="3673026"/>
            <a:ext cx="875561" cy="369332"/>
          </a:xfrm>
          <a:prstGeom prst="rect">
            <a:avLst/>
          </a:prstGeom>
          <a:noFill/>
        </p:spPr>
        <p:txBody>
          <a:bodyPr wrap="none" rtlCol="0">
            <a:spAutoFit/>
          </a:bodyPr>
          <a:lstStyle/>
          <a:p>
            <a:r>
              <a:rPr lang="en-US" dirty="0" err="1"/>
              <a:t>Alicd</a:t>
            </a:r>
            <a:r>
              <a:rPr lang="en-US" dirty="0"/>
              <a:t>: 6</a:t>
            </a:r>
          </a:p>
        </p:txBody>
      </p:sp>
      <p:sp>
        <p:nvSpPr>
          <p:cNvPr id="71" name="TextBox 70">
            <a:extLst>
              <a:ext uri="{FF2B5EF4-FFF2-40B4-BE49-F238E27FC236}">
                <a16:creationId xmlns:a16="http://schemas.microsoft.com/office/drawing/2014/main" id="{849CD800-1C20-4243-9468-13DAE6A4B3BD}"/>
              </a:ext>
            </a:extLst>
          </p:cNvPr>
          <p:cNvSpPr txBox="1"/>
          <p:nvPr/>
        </p:nvSpPr>
        <p:spPr>
          <a:xfrm>
            <a:off x="6846620" y="4054518"/>
            <a:ext cx="824265" cy="369332"/>
          </a:xfrm>
          <a:prstGeom prst="rect">
            <a:avLst/>
          </a:prstGeom>
          <a:noFill/>
        </p:spPr>
        <p:txBody>
          <a:bodyPr wrap="none" rtlCol="0">
            <a:spAutoFit/>
          </a:bodyPr>
          <a:lstStyle/>
          <a:p>
            <a:r>
              <a:rPr lang="en-US" dirty="0" err="1"/>
              <a:t>Alicf</a:t>
            </a:r>
            <a:r>
              <a:rPr lang="en-US" dirty="0"/>
              <a:t>: 7</a:t>
            </a:r>
          </a:p>
        </p:txBody>
      </p:sp>
      <p:sp>
        <p:nvSpPr>
          <p:cNvPr id="72" name="TextBox 71">
            <a:extLst>
              <a:ext uri="{FF2B5EF4-FFF2-40B4-BE49-F238E27FC236}">
                <a16:creationId xmlns:a16="http://schemas.microsoft.com/office/drawing/2014/main" id="{B28D5ECC-DA2D-4528-A2D3-EA1A80BA06FC}"/>
              </a:ext>
            </a:extLst>
          </p:cNvPr>
          <p:cNvSpPr txBox="1"/>
          <p:nvPr/>
        </p:nvSpPr>
        <p:spPr>
          <a:xfrm>
            <a:off x="7027415" y="3291534"/>
            <a:ext cx="463588" cy="369332"/>
          </a:xfrm>
          <a:prstGeom prst="rect">
            <a:avLst/>
          </a:prstGeom>
          <a:noFill/>
        </p:spPr>
        <p:txBody>
          <a:bodyPr wrap="none" rtlCol="0">
            <a:spAutoFit/>
          </a:bodyPr>
          <a:lstStyle/>
          <a:p>
            <a:r>
              <a:rPr lang="en-US" dirty="0"/>
              <a:t>. . .</a:t>
            </a:r>
          </a:p>
        </p:txBody>
      </p:sp>
      <p:sp>
        <p:nvSpPr>
          <p:cNvPr id="73" name="TextBox 72">
            <a:extLst>
              <a:ext uri="{FF2B5EF4-FFF2-40B4-BE49-F238E27FC236}">
                <a16:creationId xmlns:a16="http://schemas.microsoft.com/office/drawing/2014/main" id="{D18EBFC1-68F3-4D06-B1B9-8C88C4C989D3}"/>
              </a:ext>
            </a:extLst>
          </p:cNvPr>
          <p:cNvSpPr txBox="1"/>
          <p:nvPr/>
        </p:nvSpPr>
        <p:spPr>
          <a:xfrm>
            <a:off x="7017583" y="4761582"/>
            <a:ext cx="463588" cy="369332"/>
          </a:xfrm>
          <a:prstGeom prst="rect">
            <a:avLst/>
          </a:prstGeom>
          <a:noFill/>
        </p:spPr>
        <p:txBody>
          <a:bodyPr wrap="none" rtlCol="0">
            <a:spAutoFit/>
          </a:bodyPr>
          <a:lstStyle/>
          <a:p>
            <a:r>
              <a:rPr lang="en-US" dirty="0"/>
              <a:t>. . .</a:t>
            </a:r>
          </a:p>
        </p:txBody>
      </p:sp>
      <p:sp>
        <p:nvSpPr>
          <p:cNvPr id="75" name="TextBox 74">
            <a:extLst>
              <a:ext uri="{FF2B5EF4-FFF2-40B4-BE49-F238E27FC236}">
                <a16:creationId xmlns:a16="http://schemas.microsoft.com/office/drawing/2014/main" id="{36F48B76-CC9E-46A9-A098-152540D833D8}"/>
              </a:ext>
            </a:extLst>
          </p:cNvPr>
          <p:cNvSpPr txBox="1"/>
          <p:nvPr/>
        </p:nvSpPr>
        <p:spPr>
          <a:xfrm>
            <a:off x="7017583" y="4415460"/>
            <a:ext cx="463588" cy="369332"/>
          </a:xfrm>
          <a:prstGeom prst="rect">
            <a:avLst/>
          </a:prstGeom>
          <a:noFill/>
        </p:spPr>
        <p:txBody>
          <a:bodyPr wrap="none" rtlCol="0">
            <a:spAutoFit/>
          </a:bodyPr>
          <a:lstStyle/>
          <a:p>
            <a:r>
              <a:rPr lang="en-US" dirty="0"/>
              <a:t>. . .</a:t>
            </a:r>
          </a:p>
        </p:txBody>
      </p:sp>
      <p:sp>
        <p:nvSpPr>
          <p:cNvPr id="76" name="TextBox 75">
            <a:extLst>
              <a:ext uri="{FF2B5EF4-FFF2-40B4-BE49-F238E27FC236}">
                <a16:creationId xmlns:a16="http://schemas.microsoft.com/office/drawing/2014/main" id="{EC83624D-1177-4DC9-BB70-CC77F7C9665C}"/>
              </a:ext>
            </a:extLst>
          </p:cNvPr>
          <p:cNvSpPr txBox="1"/>
          <p:nvPr/>
        </p:nvSpPr>
        <p:spPr>
          <a:xfrm>
            <a:off x="6301282" y="607256"/>
            <a:ext cx="1357038" cy="369332"/>
          </a:xfrm>
          <a:prstGeom prst="rect">
            <a:avLst/>
          </a:prstGeom>
          <a:noFill/>
        </p:spPr>
        <p:txBody>
          <a:bodyPr wrap="none" rtlCol="0">
            <a:spAutoFit/>
          </a:bodyPr>
          <a:lstStyle/>
          <a:p>
            <a:r>
              <a:rPr lang="en-US" b="1" u="sng" dirty="0"/>
              <a:t>Ideal World:</a:t>
            </a:r>
          </a:p>
        </p:txBody>
      </p:sp>
      <p:sp>
        <p:nvSpPr>
          <p:cNvPr id="78" name="TextBox 77">
            <a:extLst>
              <a:ext uri="{FF2B5EF4-FFF2-40B4-BE49-F238E27FC236}">
                <a16:creationId xmlns:a16="http://schemas.microsoft.com/office/drawing/2014/main" id="{FC712687-7793-4DFA-B63F-D88CDFC891E9}"/>
              </a:ext>
            </a:extLst>
          </p:cNvPr>
          <p:cNvSpPr txBox="1"/>
          <p:nvPr/>
        </p:nvSpPr>
        <p:spPr>
          <a:xfrm>
            <a:off x="8211831" y="3005920"/>
            <a:ext cx="2083071" cy="369332"/>
          </a:xfrm>
          <a:prstGeom prst="rect">
            <a:avLst/>
          </a:prstGeom>
          <a:noFill/>
        </p:spPr>
        <p:txBody>
          <a:bodyPr wrap="none" rtlCol="0">
            <a:spAutoFit/>
          </a:bodyPr>
          <a:lstStyle/>
          <a:p>
            <a:r>
              <a:rPr lang="en-US" dirty="0"/>
              <a:t>(no communication)</a:t>
            </a:r>
          </a:p>
        </p:txBody>
      </p:sp>
    </p:spTree>
    <p:extLst>
      <p:ext uri="{BB962C8B-B14F-4D97-AF65-F5344CB8AC3E}">
        <p14:creationId xmlns:p14="http://schemas.microsoft.com/office/powerpoint/2010/main" val="350534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1" nodeType="clickEffect">
                                  <p:stCondLst>
                                    <p:cond delay="0"/>
                                  </p:stCondLst>
                                  <p:childTnLst>
                                    <p:set>
                                      <p:cBhvr>
                                        <p:cTn id="12" dur="1" fill="hold">
                                          <p:stCondLst>
                                            <p:cond delay="0"/>
                                          </p:stCondLst>
                                        </p:cTn>
                                        <p:tgtEl>
                                          <p:spTgt spid="57"/>
                                        </p:tgtEl>
                                        <p:attrNameLst>
                                          <p:attrName>style.visibility</p:attrName>
                                        </p:attrNameLst>
                                      </p:cBhvr>
                                      <p:to>
                                        <p:strVal val="hidden"/>
                                      </p:to>
                                    </p:set>
                                  </p:childTnLst>
                                </p:cTn>
                              </p:par>
                              <p:par>
                                <p:cTn id="13" presetID="1" presetClass="entr" presetSubtype="0" fill="hold" grpId="0" nodeType="withEffect">
                                  <p:stCondLst>
                                    <p:cond delay="0"/>
                                  </p:stCondLst>
                                  <p:childTnLst>
                                    <p:set>
                                      <p:cBhvr>
                                        <p:cTn id="14" dur="1" fill="hold">
                                          <p:stCondLst>
                                            <p:cond delay="0"/>
                                          </p:stCondLst>
                                        </p:cTn>
                                        <p:tgtEl>
                                          <p:spTgt spid="6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4"/>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5"/>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9"/>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1"/>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5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5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0"/>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71"/>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72"/>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73"/>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75"/>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79"/>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p:bldP spid="46" grpId="0"/>
      <p:bldP spid="48" grpId="0"/>
      <p:bldP spid="51" grpId="0"/>
      <p:bldP spid="52" grpId="0"/>
      <p:bldP spid="53" grpId="0"/>
      <p:bldP spid="57" grpId="1"/>
      <p:bldP spid="64" grpId="0"/>
      <p:bldP spid="70" grpId="0"/>
      <p:bldP spid="71" grpId="0"/>
      <p:bldP spid="72" grpId="0"/>
      <p:bldP spid="73" grpId="0"/>
      <p:bldP spid="75" grpId="0"/>
      <p:bldP spid="76" grpId="0"/>
      <p:bldP spid="7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535594" y="1255299"/>
            <a:ext cx="1765483" cy="369332"/>
          </a:xfrm>
          <a:prstGeom prst="rect">
            <a:avLst/>
          </a:prstGeom>
          <a:noFill/>
        </p:spPr>
        <p:txBody>
          <a:bodyPr wrap="none" rtlCol="0">
            <a:spAutoFit/>
          </a:bodyPr>
          <a:lstStyle/>
          <a:p>
            <a:pPr algn="ctr"/>
            <a:r>
              <a:rPr lang="en-US" dirty="0"/>
              <a:t>Research Agency</a:t>
            </a:r>
          </a:p>
        </p:txBody>
      </p:sp>
      <p:cxnSp>
        <p:nvCxnSpPr>
          <p:cNvPr id="49" name="Straight Arrow Connector 48"/>
          <p:cNvCxnSpPr>
            <a:cxnSpLocks/>
          </p:cNvCxnSpPr>
          <p:nvPr/>
        </p:nvCxnSpPr>
        <p:spPr>
          <a:xfrm flipV="1">
            <a:off x="2395571" y="1233902"/>
            <a:ext cx="2023254" cy="344347"/>
          </a:xfrm>
          <a:prstGeom prst="straightConnector1">
            <a:avLst/>
          </a:prstGeom>
          <a:ln w="38100" cmpd="sng">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a:cxnSpLocks/>
          </p:cNvCxnSpPr>
          <p:nvPr/>
        </p:nvCxnSpPr>
        <p:spPr>
          <a:xfrm>
            <a:off x="2412216" y="2580996"/>
            <a:ext cx="2191352" cy="540510"/>
          </a:xfrm>
          <a:prstGeom prst="straightConnector1">
            <a:avLst/>
          </a:prstGeom>
          <a:ln w="38100" cmpd="sng">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cxnSpLocks/>
          </p:cNvCxnSpPr>
          <p:nvPr/>
        </p:nvCxnSpPr>
        <p:spPr>
          <a:xfrm>
            <a:off x="2415117" y="2995129"/>
            <a:ext cx="2188451" cy="531208"/>
          </a:xfrm>
          <a:prstGeom prst="straightConnector1">
            <a:avLst/>
          </a:prstGeom>
          <a:ln w="38100" cmpd="sng">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a:cxnSpLocks/>
            <a:endCxn id="36" idx="1"/>
          </p:cNvCxnSpPr>
          <p:nvPr/>
        </p:nvCxnSpPr>
        <p:spPr>
          <a:xfrm flipV="1">
            <a:off x="2395571" y="1672256"/>
            <a:ext cx="2103168" cy="346636"/>
          </a:xfrm>
          <a:prstGeom prst="straightConnector1">
            <a:avLst/>
          </a:prstGeom>
          <a:ln w="38100" cmpd="sng">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pic>
        <p:nvPicPr>
          <p:cNvPr id="20" name="Graphic 19">
            <a:extLst>
              <a:ext uri="{FF2B5EF4-FFF2-40B4-BE49-F238E27FC236}">
                <a16:creationId xmlns:a16="http://schemas.microsoft.com/office/drawing/2014/main" id="{63D57903-E198-4971-ABE4-DF45C58E302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603567" y="2900996"/>
            <a:ext cx="1005721" cy="1005721"/>
          </a:xfrm>
          <a:prstGeom prst="rect">
            <a:avLst/>
          </a:prstGeom>
        </p:spPr>
      </p:pic>
      <p:sp>
        <p:nvSpPr>
          <p:cNvPr id="29" name="TextBox 28">
            <a:extLst>
              <a:ext uri="{FF2B5EF4-FFF2-40B4-BE49-F238E27FC236}">
                <a16:creationId xmlns:a16="http://schemas.microsoft.com/office/drawing/2014/main" id="{5BDF36D5-ECF2-4F1B-A6F3-5B4953B6D26F}"/>
              </a:ext>
            </a:extLst>
          </p:cNvPr>
          <p:cNvSpPr txBox="1"/>
          <p:nvPr/>
        </p:nvSpPr>
        <p:spPr>
          <a:xfrm rot="827354">
            <a:off x="2894607" y="2521340"/>
            <a:ext cx="1545153" cy="369332"/>
          </a:xfrm>
          <a:prstGeom prst="rect">
            <a:avLst/>
          </a:prstGeom>
          <a:noFill/>
        </p:spPr>
        <p:txBody>
          <a:bodyPr wrap="square" rtlCol="0">
            <a:spAutoFit/>
          </a:bodyPr>
          <a:lstStyle/>
          <a:p>
            <a:r>
              <a:rPr lang="en-US" dirty="0"/>
              <a:t>my height is 5</a:t>
            </a:r>
          </a:p>
        </p:txBody>
      </p:sp>
      <p:sp>
        <p:nvSpPr>
          <p:cNvPr id="60" name="TextBox 59">
            <a:extLst>
              <a:ext uri="{FF2B5EF4-FFF2-40B4-BE49-F238E27FC236}">
                <a16:creationId xmlns:a16="http://schemas.microsoft.com/office/drawing/2014/main" id="{B26DD960-770E-4B08-BCE1-157FC97EB316}"/>
              </a:ext>
            </a:extLst>
          </p:cNvPr>
          <p:cNvSpPr txBox="1"/>
          <p:nvPr/>
        </p:nvSpPr>
        <p:spPr>
          <a:xfrm rot="826245">
            <a:off x="2675456" y="2919102"/>
            <a:ext cx="1789299" cy="369332"/>
          </a:xfrm>
          <a:prstGeom prst="rect">
            <a:avLst/>
          </a:prstGeom>
          <a:noFill/>
        </p:spPr>
        <p:txBody>
          <a:bodyPr wrap="square" rtlCol="0">
            <a:spAutoFit/>
          </a:bodyPr>
          <a:lstStyle/>
          <a:p>
            <a:r>
              <a:rPr lang="en-US" dirty="0"/>
              <a:t>delete my height</a:t>
            </a:r>
          </a:p>
        </p:txBody>
      </p:sp>
      <p:pic>
        <p:nvPicPr>
          <p:cNvPr id="36" name="Graphic 35">
            <a:extLst>
              <a:ext uri="{FF2B5EF4-FFF2-40B4-BE49-F238E27FC236}">
                <a16:creationId xmlns:a16="http://schemas.microsoft.com/office/drawing/2014/main" id="{B469D306-7F0A-4EAD-B01E-74970F55FF8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498739" y="1367456"/>
            <a:ext cx="609600" cy="609600"/>
          </a:xfrm>
          <a:prstGeom prst="rect">
            <a:avLst/>
          </a:prstGeom>
        </p:spPr>
      </p:pic>
      <p:grpSp>
        <p:nvGrpSpPr>
          <p:cNvPr id="5" name="Group 4">
            <a:extLst>
              <a:ext uri="{FF2B5EF4-FFF2-40B4-BE49-F238E27FC236}">
                <a16:creationId xmlns:a16="http://schemas.microsoft.com/office/drawing/2014/main" id="{338D04D9-4280-4FC4-9611-6B8894EA5FD9}"/>
              </a:ext>
            </a:extLst>
          </p:cNvPr>
          <p:cNvGrpSpPr/>
          <p:nvPr/>
        </p:nvGrpSpPr>
        <p:grpSpPr>
          <a:xfrm>
            <a:off x="4496828" y="671788"/>
            <a:ext cx="611981" cy="609887"/>
            <a:chOff x="4496830" y="1589090"/>
            <a:chExt cx="611981" cy="609887"/>
          </a:xfrm>
        </p:grpSpPr>
        <p:pic>
          <p:nvPicPr>
            <p:cNvPr id="40" name="Graphic 39">
              <a:extLst>
                <a:ext uri="{FF2B5EF4-FFF2-40B4-BE49-F238E27FC236}">
                  <a16:creationId xmlns:a16="http://schemas.microsoft.com/office/drawing/2014/main" id="{6864EF30-3F9C-4EE4-A777-E22E71A4010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496830" y="1589090"/>
              <a:ext cx="609600" cy="609600"/>
            </a:xfrm>
            <a:prstGeom prst="rect">
              <a:avLst/>
            </a:prstGeom>
          </p:spPr>
        </p:pic>
        <p:pic>
          <p:nvPicPr>
            <p:cNvPr id="65" name="Graphic 64">
              <a:extLst>
                <a:ext uri="{FF2B5EF4-FFF2-40B4-BE49-F238E27FC236}">
                  <a16:creationId xmlns:a16="http://schemas.microsoft.com/office/drawing/2014/main" id="{0E64847B-1486-4D58-92DD-9C4DD519E6B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499211" y="1589377"/>
              <a:ext cx="609600" cy="609600"/>
            </a:xfrm>
            <a:prstGeom prst="rect">
              <a:avLst/>
            </a:prstGeom>
          </p:spPr>
        </p:pic>
      </p:grpSp>
      <p:pic>
        <p:nvPicPr>
          <p:cNvPr id="45" name="Graphic 44" descr="Server">
            <a:extLst>
              <a:ext uri="{FF2B5EF4-FFF2-40B4-BE49-F238E27FC236}">
                <a16:creationId xmlns:a16="http://schemas.microsoft.com/office/drawing/2014/main" id="{A7C1CE48-1901-433B-A482-31AAA988A5C7}"/>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01385" y="1555402"/>
            <a:ext cx="1552276" cy="1552276"/>
          </a:xfrm>
          <a:prstGeom prst="rect">
            <a:avLst/>
          </a:prstGeom>
        </p:spPr>
      </p:pic>
      <p:sp>
        <p:nvSpPr>
          <p:cNvPr id="6" name="TextBox 5">
            <a:extLst>
              <a:ext uri="{FF2B5EF4-FFF2-40B4-BE49-F238E27FC236}">
                <a16:creationId xmlns:a16="http://schemas.microsoft.com/office/drawing/2014/main" id="{36B6D9AD-BC8A-4DC2-B452-FF788D616F47}"/>
              </a:ext>
            </a:extLst>
          </p:cNvPr>
          <p:cNvSpPr txBox="1"/>
          <p:nvPr/>
        </p:nvSpPr>
        <p:spPr>
          <a:xfrm>
            <a:off x="4815661" y="3918491"/>
            <a:ext cx="636713" cy="369332"/>
          </a:xfrm>
          <a:prstGeom prst="rect">
            <a:avLst/>
          </a:prstGeom>
          <a:noFill/>
        </p:spPr>
        <p:txBody>
          <a:bodyPr wrap="none" rtlCol="0">
            <a:spAutoFit/>
          </a:bodyPr>
          <a:lstStyle/>
          <a:p>
            <a:r>
              <a:rPr lang="en-US" dirty="0"/>
              <a:t>Alice</a:t>
            </a:r>
          </a:p>
        </p:txBody>
      </p:sp>
      <p:sp>
        <p:nvSpPr>
          <p:cNvPr id="23" name="TextBox 22">
            <a:extLst>
              <a:ext uri="{FF2B5EF4-FFF2-40B4-BE49-F238E27FC236}">
                <a16:creationId xmlns:a16="http://schemas.microsoft.com/office/drawing/2014/main" id="{DD24A296-BFEC-43C9-86F6-F8FB73F92C06}"/>
              </a:ext>
            </a:extLst>
          </p:cNvPr>
          <p:cNvSpPr txBox="1"/>
          <p:nvPr/>
        </p:nvSpPr>
        <p:spPr>
          <a:xfrm>
            <a:off x="5106428" y="835295"/>
            <a:ext cx="643125" cy="369332"/>
          </a:xfrm>
          <a:prstGeom prst="rect">
            <a:avLst/>
          </a:prstGeom>
          <a:noFill/>
        </p:spPr>
        <p:txBody>
          <a:bodyPr wrap="none" rtlCol="0">
            <a:spAutoFit/>
          </a:bodyPr>
          <a:lstStyle/>
          <a:p>
            <a:r>
              <a:rPr lang="en-US" dirty="0" err="1"/>
              <a:t>Alicd</a:t>
            </a:r>
            <a:endParaRPr lang="en-US" dirty="0"/>
          </a:p>
        </p:txBody>
      </p:sp>
      <p:sp>
        <p:nvSpPr>
          <p:cNvPr id="24" name="TextBox 23">
            <a:extLst>
              <a:ext uri="{FF2B5EF4-FFF2-40B4-BE49-F238E27FC236}">
                <a16:creationId xmlns:a16="http://schemas.microsoft.com/office/drawing/2014/main" id="{2B104410-CC1D-4FCE-B232-E1673B89C4B8}"/>
              </a:ext>
            </a:extLst>
          </p:cNvPr>
          <p:cNvSpPr txBox="1"/>
          <p:nvPr/>
        </p:nvSpPr>
        <p:spPr>
          <a:xfrm>
            <a:off x="5106428" y="1487590"/>
            <a:ext cx="591829" cy="369332"/>
          </a:xfrm>
          <a:prstGeom prst="rect">
            <a:avLst/>
          </a:prstGeom>
          <a:noFill/>
        </p:spPr>
        <p:txBody>
          <a:bodyPr wrap="none" rtlCol="0">
            <a:spAutoFit/>
          </a:bodyPr>
          <a:lstStyle/>
          <a:p>
            <a:r>
              <a:rPr lang="en-US" dirty="0" err="1"/>
              <a:t>Alicf</a:t>
            </a:r>
            <a:endParaRPr lang="en-US" dirty="0"/>
          </a:p>
        </p:txBody>
      </p:sp>
      <p:sp>
        <p:nvSpPr>
          <p:cNvPr id="25" name="TextBox 24">
            <a:extLst>
              <a:ext uri="{FF2B5EF4-FFF2-40B4-BE49-F238E27FC236}">
                <a16:creationId xmlns:a16="http://schemas.microsoft.com/office/drawing/2014/main" id="{5FE4D39A-FD7D-4A30-B800-9634E3A8F881}"/>
              </a:ext>
            </a:extLst>
          </p:cNvPr>
          <p:cNvSpPr txBox="1"/>
          <p:nvPr/>
        </p:nvSpPr>
        <p:spPr>
          <a:xfrm rot="21003892">
            <a:off x="2644344" y="1005574"/>
            <a:ext cx="1511262" cy="369332"/>
          </a:xfrm>
          <a:prstGeom prst="rect">
            <a:avLst/>
          </a:prstGeom>
          <a:noFill/>
        </p:spPr>
        <p:txBody>
          <a:bodyPr wrap="square" rtlCol="0">
            <a:spAutoFit/>
          </a:bodyPr>
          <a:lstStyle/>
          <a:p>
            <a:r>
              <a:rPr lang="en-US" dirty="0"/>
              <a:t>my height is 6</a:t>
            </a:r>
          </a:p>
        </p:txBody>
      </p:sp>
      <p:sp>
        <p:nvSpPr>
          <p:cNvPr id="26" name="TextBox 25">
            <a:extLst>
              <a:ext uri="{FF2B5EF4-FFF2-40B4-BE49-F238E27FC236}">
                <a16:creationId xmlns:a16="http://schemas.microsoft.com/office/drawing/2014/main" id="{6F93032E-8AB5-445E-855F-87B96D9B28A1}"/>
              </a:ext>
            </a:extLst>
          </p:cNvPr>
          <p:cNvSpPr txBox="1"/>
          <p:nvPr/>
        </p:nvSpPr>
        <p:spPr>
          <a:xfrm rot="20989602">
            <a:off x="2701850" y="1471715"/>
            <a:ext cx="1552276" cy="369332"/>
          </a:xfrm>
          <a:prstGeom prst="rect">
            <a:avLst/>
          </a:prstGeom>
          <a:noFill/>
        </p:spPr>
        <p:txBody>
          <a:bodyPr wrap="square" rtlCol="0">
            <a:spAutoFit/>
          </a:bodyPr>
          <a:lstStyle/>
          <a:p>
            <a:r>
              <a:rPr lang="en-US" dirty="0"/>
              <a:t>my height is 7</a:t>
            </a:r>
          </a:p>
        </p:txBody>
      </p:sp>
      <p:sp>
        <p:nvSpPr>
          <p:cNvPr id="2" name="Rectangle 1">
            <a:extLst>
              <a:ext uri="{FF2B5EF4-FFF2-40B4-BE49-F238E27FC236}">
                <a16:creationId xmlns:a16="http://schemas.microsoft.com/office/drawing/2014/main" id="{88A9FFC8-80AB-4309-B520-FFD9BE638DDE}"/>
              </a:ext>
            </a:extLst>
          </p:cNvPr>
          <p:cNvSpPr/>
          <p:nvPr/>
        </p:nvSpPr>
        <p:spPr>
          <a:xfrm>
            <a:off x="2786743" y="5593702"/>
            <a:ext cx="6618514" cy="1015663"/>
          </a:xfrm>
          <a:prstGeom prst="rect">
            <a:avLst/>
          </a:prstGeom>
        </p:spPr>
        <p:txBody>
          <a:bodyPr wrap="square">
            <a:spAutoFit/>
          </a:bodyPr>
          <a:lstStyle/>
          <a:p>
            <a:r>
              <a:rPr lang="en-US" sz="2000" b="1" dirty="0"/>
              <a:t>History-Independent Data Structure [Mic97,NT01]: </a:t>
            </a:r>
            <a:r>
              <a:rPr lang="en-US" sz="2000" dirty="0"/>
              <a:t>Implementation of a data structure where physical content of memory depends only on logical content of data structure</a:t>
            </a:r>
          </a:p>
        </p:txBody>
      </p:sp>
      <p:cxnSp>
        <p:nvCxnSpPr>
          <p:cNvPr id="31" name="Straight Arrow Connector 30">
            <a:extLst>
              <a:ext uri="{FF2B5EF4-FFF2-40B4-BE49-F238E27FC236}">
                <a16:creationId xmlns:a16="http://schemas.microsoft.com/office/drawing/2014/main" id="{D6EBAB04-2B11-48D5-9A80-86A847F14C9F}"/>
              </a:ext>
            </a:extLst>
          </p:cNvPr>
          <p:cNvCxnSpPr>
            <a:cxnSpLocks/>
          </p:cNvCxnSpPr>
          <p:nvPr/>
        </p:nvCxnSpPr>
        <p:spPr>
          <a:xfrm flipV="1">
            <a:off x="8270324" y="1233903"/>
            <a:ext cx="2023254" cy="344347"/>
          </a:xfrm>
          <a:prstGeom prst="straightConnector1">
            <a:avLst/>
          </a:prstGeom>
          <a:ln w="38100" cmpd="sng">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6FB1D5DB-80CA-4D8E-AA9E-524EF2835241}"/>
              </a:ext>
            </a:extLst>
          </p:cNvPr>
          <p:cNvCxnSpPr>
            <a:cxnSpLocks/>
          </p:cNvCxnSpPr>
          <p:nvPr/>
        </p:nvCxnSpPr>
        <p:spPr>
          <a:xfrm>
            <a:off x="8286969" y="2580997"/>
            <a:ext cx="2191352" cy="540510"/>
          </a:xfrm>
          <a:prstGeom prst="straightConnector1">
            <a:avLst/>
          </a:prstGeom>
          <a:ln w="38100" cmpd="sng">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B7034DD3-FA5B-4E00-A459-230666AD857C}"/>
              </a:ext>
            </a:extLst>
          </p:cNvPr>
          <p:cNvCxnSpPr>
            <a:cxnSpLocks/>
          </p:cNvCxnSpPr>
          <p:nvPr/>
        </p:nvCxnSpPr>
        <p:spPr>
          <a:xfrm>
            <a:off x="8289870" y="2995130"/>
            <a:ext cx="2188451" cy="531208"/>
          </a:xfrm>
          <a:prstGeom prst="straightConnector1">
            <a:avLst/>
          </a:prstGeom>
          <a:ln w="38100" cmpd="sng">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2A06E5ED-C016-4850-B25F-96B34C6594F2}"/>
              </a:ext>
            </a:extLst>
          </p:cNvPr>
          <p:cNvCxnSpPr>
            <a:cxnSpLocks/>
            <a:endCxn id="39" idx="1"/>
          </p:cNvCxnSpPr>
          <p:nvPr/>
        </p:nvCxnSpPr>
        <p:spPr>
          <a:xfrm flipV="1">
            <a:off x="8270324" y="1672257"/>
            <a:ext cx="2103168" cy="346636"/>
          </a:xfrm>
          <a:prstGeom prst="straightConnector1">
            <a:avLst/>
          </a:prstGeom>
          <a:ln w="38100" cmpd="sng">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pic>
        <p:nvPicPr>
          <p:cNvPr id="35" name="Graphic 34">
            <a:extLst>
              <a:ext uri="{FF2B5EF4-FFF2-40B4-BE49-F238E27FC236}">
                <a16:creationId xmlns:a16="http://schemas.microsoft.com/office/drawing/2014/main" id="{F3BD3902-6CA1-4A3A-B832-DE758089102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478320" y="2900997"/>
            <a:ext cx="1005721" cy="1005721"/>
          </a:xfrm>
          <a:prstGeom prst="rect">
            <a:avLst/>
          </a:prstGeom>
        </p:spPr>
      </p:pic>
      <p:sp>
        <p:nvSpPr>
          <p:cNvPr id="37" name="TextBox 36">
            <a:extLst>
              <a:ext uri="{FF2B5EF4-FFF2-40B4-BE49-F238E27FC236}">
                <a16:creationId xmlns:a16="http://schemas.microsoft.com/office/drawing/2014/main" id="{ED6A900C-C64B-4330-9893-527BAAB0939F}"/>
              </a:ext>
            </a:extLst>
          </p:cNvPr>
          <p:cNvSpPr txBox="1"/>
          <p:nvPr/>
        </p:nvSpPr>
        <p:spPr>
          <a:xfrm rot="827354">
            <a:off x="8769360" y="2521341"/>
            <a:ext cx="1545153" cy="369332"/>
          </a:xfrm>
          <a:prstGeom prst="rect">
            <a:avLst/>
          </a:prstGeom>
          <a:noFill/>
        </p:spPr>
        <p:txBody>
          <a:bodyPr wrap="square" rtlCol="0">
            <a:spAutoFit/>
          </a:bodyPr>
          <a:lstStyle/>
          <a:p>
            <a:r>
              <a:rPr lang="en-US" dirty="0"/>
              <a:t>my height is 5</a:t>
            </a:r>
          </a:p>
        </p:txBody>
      </p:sp>
      <p:sp>
        <p:nvSpPr>
          <p:cNvPr id="38" name="TextBox 37">
            <a:extLst>
              <a:ext uri="{FF2B5EF4-FFF2-40B4-BE49-F238E27FC236}">
                <a16:creationId xmlns:a16="http://schemas.microsoft.com/office/drawing/2014/main" id="{B3ED1296-0F31-47BB-BF65-A7C39EE316AB}"/>
              </a:ext>
            </a:extLst>
          </p:cNvPr>
          <p:cNvSpPr txBox="1"/>
          <p:nvPr/>
        </p:nvSpPr>
        <p:spPr>
          <a:xfrm rot="826245">
            <a:off x="8550209" y="2919103"/>
            <a:ext cx="1789299" cy="369332"/>
          </a:xfrm>
          <a:prstGeom prst="rect">
            <a:avLst/>
          </a:prstGeom>
          <a:noFill/>
        </p:spPr>
        <p:txBody>
          <a:bodyPr wrap="square" rtlCol="0">
            <a:spAutoFit/>
          </a:bodyPr>
          <a:lstStyle/>
          <a:p>
            <a:r>
              <a:rPr lang="en-US" dirty="0"/>
              <a:t>delete my height</a:t>
            </a:r>
          </a:p>
        </p:txBody>
      </p:sp>
      <p:pic>
        <p:nvPicPr>
          <p:cNvPr id="39" name="Graphic 38">
            <a:extLst>
              <a:ext uri="{FF2B5EF4-FFF2-40B4-BE49-F238E27FC236}">
                <a16:creationId xmlns:a16="http://schemas.microsoft.com/office/drawing/2014/main" id="{ED2913CB-5A8A-4197-89E6-774D7066EDB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373492" y="1367457"/>
            <a:ext cx="609600" cy="609600"/>
          </a:xfrm>
          <a:prstGeom prst="rect">
            <a:avLst/>
          </a:prstGeom>
        </p:spPr>
      </p:pic>
      <p:grpSp>
        <p:nvGrpSpPr>
          <p:cNvPr id="41" name="Group 40">
            <a:extLst>
              <a:ext uri="{FF2B5EF4-FFF2-40B4-BE49-F238E27FC236}">
                <a16:creationId xmlns:a16="http://schemas.microsoft.com/office/drawing/2014/main" id="{E8C63C1F-F0A3-4BB6-81BC-90DE2C285876}"/>
              </a:ext>
            </a:extLst>
          </p:cNvPr>
          <p:cNvGrpSpPr/>
          <p:nvPr/>
        </p:nvGrpSpPr>
        <p:grpSpPr>
          <a:xfrm>
            <a:off x="10371581" y="671789"/>
            <a:ext cx="611981" cy="609887"/>
            <a:chOff x="4496830" y="1589090"/>
            <a:chExt cx="611981" cy="609887"/>
          </a:xfrm>
        </p:grpSpPr>
        <p:pic>
          <p:nvPicPr>
            <p:cNvPr id="42" name="Graphic 41">
              <a:extLst>
                <a:ext uri="{FF2B5EF4-FFF2-40B4-BE49-F238E27FC236}">
                  <a16:creationId xmlns:a16="http://schemas.microsoft.com/office/drawing/2014/main" id="{BAA250A3-0E2B-4437-94C3-B0701B5FDCB9}"/>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496830" y="1589090"/>
              <a:ext cx="609600" cy="609600"/>
            </a:xfrm>
            <a:prstGeom prst="rect">
              <a:avLst/>
            </a:prstGeom>
          </p:spPr>
        </p:pic>
        <p:pic>
          <p:nvPicPr>
            <p:cNvPr id="43" name="Graphic 42">
              <a:extLst>
                <a:ext uri="{FF2B5EF4-FFF2-40B4-BE49-F238E27FC236}">
                  <a16:creationId xmlns:a16="http://schemas.microsoft.com/office/drawing/2014/main" id="{5783E18E-D5DF-4AC4-A716-FC1E6A1DBBC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499211" y="1589377"/>
              <a:ext cx="609600" cy="609600"/>
            </a:xfrm>
            <a:prstGeom prst="rect">
              <a:avLst/>
            </a:prstGeom>
          </p:spPr>
        </p:pic>
      </p:grpSp>
      <p:pic>
        <p:nvPicPr>
          <p:cNvPr id="44" name="Graphic 43" descr="Server">
            <a:extLst>
              <a:ext uri="{FF2B5EF4-FFF2-40B4-BE49-F238E27FC236}">
                <a16:creationId xmlns:a16="http://schemas.microsoft.com/office/drawing/2014/main" id="{EA66D1AF-7845-4091-940E-11DE9E9802BA}"/>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476138" y="1555403"/>
            <a:ext cx="1552276" cy="1552276"/>
          </a:xfrm>
          <a:prstGeom prst="rect">
            <a:avLst/>
          </a:prstGeom>
        </p:spPr>
      </p:pic>
      <p:sp>
        <p:nvSpPr>
          <p:cNvPr id="46" name="TextBox 45">
            <a:extLst>
              <a:ext uri="{FF2B5EF4-FFF2-40B4-BE49-F238E27FC236}">
                <a16:creationId xmlns:a16="http://schemas.microsoft.com/office/drawing/2014/main" id="{ECA0AE5A-770A-4CB3-BE12-3749B7845A14}"/>
              </a:ext>
            </a:extLst>
          </p:cNvPr>
          <p:cNvSpPr txBox="1"/>
          <p:nvPr/>
        </p:nvSpPr>
        <p:spPr>
          <a:xfrm>
            <a:off x="10690414" y="3918492"/>
            <a:ext cx="636713" cy="369332"/>
          </a:xfrm>
          <a:prstGeom prst="rect">
            <a:avLst/>
          </a:prstGeom>
          <a:noFill/>
        </p:spPr>
        <p:txBody>
          <a:bodyPr wrap="none" rtlCol="0">
            <a:spAutoFit/>
          </a:bodyPr>
          <a:lstStyle/>
          <a:p>
            <a:r>
              <a:rPr lang="en-US" dirty="0"/>
              <a:t>Alice</a:t>
            </a:r>
          </a:p>
        </p:txBody>
      </p:sp>
      <p:sp>
        <p:nvSpPr>
          <p:cNvPr id="48" name="TextBox 47">
            <a:extLst>
              <a:ext uri="{FF2B5EF4-FFF2-40B4-BE49-F238E27FC236}">
                <a16:creationId xmlns:a16="http://schemas.microsoft.com/office/drawing/2014/main" id="{26CABC7E-F171-45AD-9AE3-7527A1FA6CB7}"/>
              </a:ext>
            </a:extLst>
          </p:cNvPr>
          <p:cNvSpPr txBox="1"/>
          <p:nvPr/>
        </p:nvSpPr>
        <p:spPr>
          <a:xfrm>
            <a:off x="10981181" y="835296"/>
            <a:ext cx="643125" cy="369332"/>
          </a:xfrm>
          <a:prstGeom prst="rect">
            <a:avLst/>
          </a:prstGeom>
          <a:noFill/>
        </p:spPr>
        <p:txBody>
          <a:bodyPr wrap="none" rtlCol="0">
            <a:spAutoFit/>
          </a:bodyPr>
          <a:lstStyle/>
          <a:p>
            <a:r>
              <a:rPr lang="en-US" dirty="0" err="1"/>
              <a:t>Alicd</a:t>
            </a:r>
            <a:endParaRPr lang="en-US" dirty="0"/>
          </a:p>
        </p:txBody>
      </p:sp>
      <p:sp>
        <p:nvSpPr>
          <p:cNvPr id="51" name="TextBox 50">
            <a:extLst>
              <a:ext uri="{FF2B5EF4-FFF2-40B4-BE49-F238E27FC236}">
                <a16:creationId xmlns:a16="http://schemas.microsoft.com/office/drawing/2014/main" id="{8A2BD7DD-A4E3-459D-B44B-6BB547ECCFE3}"/>
              </a:ext>
            </a:extLst>
          </p:cNvPr>
          <p:cNvSpPr txBox="1"/>
          <p:nvPr/>
        </p:nvSpPr>
        <p:spPr>
          <a:xfrm>
            <a:off x="10981181" y="1487591"/>
            <a:ext cx="591829" cy="369332"/>
          </a:xfrm>
          <a:prstGeom prst="rect">
            <a:avLst/>
          </a:prstGeom>
          <a:noFill/>
        </p:spPr>
        <p:txBody>
          <a:bodyPr wrap="none" rtlCol="0">
            <a:spAutoFit/>
          </a:bodyPr>
          <a:lstStyle/>
          <a:p>
            <a:r>
              <a:rPr lang="en-US" dirty="0" err="1"/>
              <a:t>Alicf</a:t>
            </a:r>
            <a:endParaRPr lang="en-US" dirty="0"/>
          </a:p>
        </p:txBody>
      </p:sp>
      <p:sp>
        <p:nvSpPr>
          <p:cNvPr id="52" name="TextBox 51">
            <a:extLst>
              <a:ext uri="{FF2B5EF4-FFF2-40B4-BE49-F238E27FC236}">
                <a16:creationId xmlns:a16="http://schemas.microsoft.com/office/drawing/2014/main" id="{3B4BF0F6-1BE4-4878-8FD1-B87DE632298D}"/>
              </a:ext>
            </a:extLst>
          </p:cNvPr>
          <p:cNvSpPr txBox="1"/>
          <p:nvPr/>
        </p:nvSpPr>
        <p:spPr>
          <a:xfrm rot="21003892">
            <a:off x="8519097" y="1005575"/>
            <a:ext cx="1511262" cy="369332"/>
          </a:xfrm>
          <a:prstGeom prst="rect">
            <a:avLst/>
          </a:prstGeom>
          <a:noFill/>
        </p:spPr>
        <p:txBody>
          <a:bodyPr wrap="square" rtlCol="0">
            <a:spAutoFit/>
          </a:bodyPr>
          <a:lstStyle/>
          <a:p>
            <a:r>
              <a:rPr lang="en-US" dirty="0"/>
              <a:t>my height is 6</a:t>
            </a:r>
          </a:p>
        </p:txBody>
      </p:sp>
      <p:sp>
        <p:nvSpPr>
          <p:cNvPr id="53" name="TextBox 52">
            <a:extLst>
              <a:ext uri="{FF2B5EF4-FFF2-40B4-BE49-F238E27FC236}">
                <a16:creationId xmlns:a16="http://schemas.microsoft.com/office/drawing/2014/main" id="{A15BDB4E-3BD0-472E-96D6-21C96F9C856F}"/>
              </a:ext>
            </a:extLst>
          </p:cNvPr>
          <p:cNvSpPr txBox="1"/>
          <p:nvPr/>
        </p:nvSpPr>
        <p:spPr>
          <a:xfrm rot="20989602">
            <a:off x="8576603" y="1471716"/>
            <a:ext cx="1552276" cy="369332"/>
          </a:xfrm>
          <a:prstGeom prst="rect">
            <a:avLst/>
          </a:prstGeom>
          <a:noFill/>
        </p:spPr>
        <p:txBody>
          <a:bodyPr wrap="square" rtlCol="0">
            <a:spAutoFit/>
          </a:bodyPr>
          <a:lstStyle/>
          <a:p>
            <a:r>
              <a:rPr lang="en-US" dirty="0"/>
              <a:t>my height is 7</a:t>
            </a:r>
          </a:p>
        </p:txBody>
      </p:sp>
      <p:sp>
        <p:nvSpPr>
          <p:cNvPr id="54" name="Rectangle 53">
            <a:extLst>
              <a:ext uri="{FF2B5EF4-FFF2-40B4-BE49-F238E27FC236}">
                <a16:creationId xmlns:a16="http://schemas.microsoft.com/office/drawing/2014/main" id="{A1587CCA-BC27-4D87-B6F4-85476D8E4A5F}"/>
              </a:ext>
            </a:extLst>
          </p:cNvPr>
          <p:cNvSpPr/>
          <p:nvPr/>
        </p:nvSpPr>
        <p:spPr>
          <a:xfrm>
            <a:off x="6639455" y="3291534"/>
            <a:ext cx="1219845" cy="1854200"/>
          </a:xfrm>
          <a:prstGeom prst="rect">
            <a:avLst/>
          </a:prstGeom>
          <a:solidFill>
            <a:srgbClr val="EAEFF7"/>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History</a:t>
            </a:r>
          </a:p>
          <a:p>
            <a:pPr algn="ctr"/>
            <a:r>
              <a:rPr lang="en-US" dirty="0" err="1">
                <a:solidFill>
                  <a:schemeClr val="tx1"/>
                </a:solidFill>
              </a:rPr>
              <a:t>Indep</a:t>
            </a:r>
            <a:r>
              <a:rPr lang="en-US" dirty="0">
                <a:solidFill>
                  <a:schemeClr val="tx1"/>
                </a:solidFill>
              </a:rPr>
              <a:t>.</a:t>
            </a:r>
          </a:p>
          <a:p>
            <a:pPr algn="ctr"/>
            <a:r>
              <a:rPr lang="en-US" dirty="0">
                <a:solidFill>
                  <a:schemeClr val="tx1"/>
                </a:solidFill>
              </a:rPr>
              <a:t>Dictionary</a:t>
            </a:r>
          </a:p>
        </p:txBody>
      </p:sp>
      <p:pic>
        <p:nvPicPr>
          <p:cNvPr id="7" name="Graphic 6" descr="Close">
            <a:extLst>
              <a:ext uri="{FF2B5EF4-FFF2-40B4-BE49-F238E27FC236}">
                <a16:creationId xmlns:a16="http://schemas.microsoft.com/office/drawing/2014/main" id="{55A2A1DE-DE4A-4EC9-A42F-3004A1812F99}"/>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3020788" y="4022912"/>
            <a:ext cx="914400" cy="914400"/>
          </a:xfrm>
          <a:prstGeom prst="rect">
            <a:avLst/>
          </a:prstGeom>
        </p:spPr>
      </p:pic>
      <p:pic>
        <p:nvPicPr>
          <p:cNvPr id="10" name="Graphic 9" descr="Checkmark">
            <a:extLst>
              <a:ext uri="{FF2B5EF4-FFF2-40B4-BE49-F238E27FC236}">
                <a16:creationId xmlns:a16="http://schemas.microsoft.com/office/drawing/2014/main" id="{BEDE8F0B-58EE-4B0A-A8D8-DE853DFAB697}"/>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8889467" y="4025352"/>
            <a:ext cx="914400" cy="914400"/>
          </a:xfrm>
          <a:prstGeom prst="rect">
            <a:avLst/>
          </a:prstGeom>
        </p:spPr>
      </p:pic>
      <p:graphicFrame>
        <p:nvGraphicFramePr>
          <p:cNvPr id="55" name="Table 3">
            <a:extLst>
              <a:ext uri="{FF2B5EF4-FFF2-40B4-BE49-F238E27FC236}">
                <a16:creationId xmlns:a16="http://schemas.microsoft.com/office/drawing/2014/main" id="{84CD8AFF-315D-4CA3-93EC-5415AEB9CA68}"/>
              </a:ext>
            </a:extLst>
          </p:cNvPr>
          <p:cNvGraphicFramePr>
            <a:graphicFrameLocks noGrp="1"/>
          </p:cNvGraphicFramePr>
          <p:nvPr/>
        </p:nvGraphicFramePr>
        <p:xfrm>
          <a:off x="823847" y="3291534"/>
          <a:ext cx="1219845" cy="1854200"/>
        </p:xfrm>
        <a:graphic>
          <a:graphicData uri="http://schemas.openxmlformats.org/drawingml/2006/table">
            <a:tbl>
              <a:tblPr>
                <a:tableStyleId>{5C22544A-7EE6-4342-B048-85BDC9FD1C3A}</a:tableStyleId>
              </a:tblPr>
              <a:tblGrid>
                <a:gridCol w="1219845">
                  <a:extLst>
                    <a:ext uri="{9D8B030D-6E8A-4147-A177-3AD203B41FA5}">
                      <a16:colId xmlns:a16="http://schemas.microsoft.com/office/drawing/2014/main" val="3707636364"/>
                    </a:ext>
                  </a:extLst>
                </a:gridCol>
              </a:tblGrid>
              <a:tr h="370840">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95063301"/>
                  </a:ext>
                </a:extLst>
              </a:tr>
              <a:tr h="370840">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0853527"/>
                  </a:ext>
                </a:extLst>
              </a:tr>
              <a:tr h="370840">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70498004"/>
                  </a:ext>
                </a:extLst>
              </a:tr>
              <a:tr h="370840">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6600600"/>
                  </a:ext>
                </a:extLst>
              </a:tr>
              <a:tr h="370840">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8066785"/>
                  </a:ext>
                </a:extLst>
              </a:tr>
            </a:tbl>
          </a:graphicData>
        </a:graphic>
      </p:graphicFrame>
      <p:sp>
        <p:nvSpPr>
          <p:cNvPr id="59" name="TextBox 58">
            <a:extLst>
              <a:ext uri="{FF2B5EF4-FFF2-40B4-BE49-F238E27FC236}">
                <a16:creationId xmlns:a16="http://schemas.microsoft.com/office/drawing/2014/main" id="{A359CEB2-B821-492B-B37C-3A5BC72D12DD}"/>
              </a:ext>
            </a:extLst>
          </p:cNvPr>
          <p:cNvSpPr txBox="1"/>
          <p:nvPr/>
        </p:nvSpPr>
        <p:spPr>
          <a:xfrm>
            <a:off x="1009026" y="3658861"/>
            <a:ext cx="875561" cy="369332"/>
          </a:xfrm>
          <a:prstGeom prst="rect">
            <a:avLst/>
          </a:prstGeom>
          <a:noFill/>
        </p:spPr>
        <p:txBody>
          <a:bodyPr wrap="none" rtlCol="0">
            <a:spAutoFit/>
          </a:bodyPr>
          <a:lstStyle/>
          <a:p>
            <a:r>
              <a:rPr lang="en-US" dirty="0" err="1"/>
              <a:t>Alicd</a:t>
            </a:r>
            <a:r>
              <a:rPr lang="en-US" dirty="0"/>
              <a:t>: 6</a:t>
            </a:r>
          </a:p>
        </p:txBody>
      </p:sp>
      <p:sp>
        <p:nvSpPr>
          <p:cNvPr id="61" name="TextBox 60">
            <a:extLst>
              <a:ext uri="{FF2B5EF4-FFF2-40B4-BE49-F238E27FC236}">
                <a16:creationId xmlns:a16="http://schemas.microsoft.com/office/drawing/2014/main" id="{15294313-367D-4854-A817-006557D468D2}"/>
              </a:ext>
            </a:extLst>
          </p:cNvPr>
          <p:cNvSpPr txBox="1"/>
          <p:nvPr/>
        </p:nvSpPr>
        <p:spPr>
          <a:xfrm>
            <a:off x="1031012" y="4406165"/>
            <a:ext cx="824265" cy="369332"/>
          </a:xfrm>
          <a:prstGeom prst="rect">
            <a:avLst/>
          </a:prstGeom>
          <a:noFill/>
        </p:spPr>
        <p:txBody>
          <a:bodyPr wrap="none" rtlCol="0">
            <a:spAutoFit/>
          </a:bodyPr>
          <a:lstStyle/>
          <a:p>
            <a:r>
              <a:rPr lang="en-US" dirty="0" err="1"/>
              <a:t>Alicf</a:t>
            </a:r>
            <a:r>
              <a:rPr lang="en-US" dirty="0"/>
              <a:t>: 7</a:t>
            </a:r>
          </a:p>
        </p:txBody>
      </p:sp>
      <p:sp>
        <p:nvSpPr>
          <p:cNvPr id="62" name="TextBox 61">
            <a:extLst>
              <a:ext uri="{FF2B5EF4-FFF2-40B4-BE49-F238E27FC236}">
                <a16:creationId xmlns:a16="http://schemas.microsoft.com/office/drawing/2014/main" id="{7669C885-7482-403E-B226-EA34F5A00418}"/>
              </a:ext>
            </a:extLst>
          </p:cNvPr>
          <p:cNvSpPr txBox="1"/>
          <p:nvPr/>
        </p:nvSpPr>
        <p:spPr>
          <a:xfrm>
            <a:off x="1211807" y="3277369"/>
            <a:ext cx="463588" cy="369332"/>
          </a:xfrm>
          <a:prstGeom prst="rect">
            <a:avLst/>
          </a:prstGeom>
          <a:noFill/>
        </p:spPr>
        <p:txBody>
          <a:bodyPr wrap="none" rtlCol="0">
            <a:spAutoFit/>
          </a:bodyPr>
          <a:lstStyle/>
          <a:p>
            <a:r>
              <a:rPr lang="en-US" dirty="0"/>
              <a:t>. . .</a:t>
            </a:r>
          </a:p>
        </p:txBody>
      </p:sp>
      <p:sp>
        <p:nvSpPr>
          <p:cNvPr id="63" name="TextBox 62">
            <a:extLst>
              <a:ext uri="{FF2B5EF4-FFF2-40B4-BE49-F238E27FC236}">
                <a16:creationId xmlns:a16="http://schemas.microsoft.com/office/drawing/2014/main" id="{EE5B21E2-9D69-47C1-955A-3EF21110CBE9}"/>
              </a:ext>
            </a:extLst>
          </p:cNvPr>
          <p:cNvSpPr txBox="1"/>
          <p:nvPr/>
        </p:nvSpPr>
        <p:spPr>
          <a:xfrm>
            <a:off x="1201975" y="4747417"/>
            <a:ext cx="463588" cy="369332"/>
          </a:xfrm>
          <a:prstGeom prst="rect">
            <a:avLst/>
          </a:prstGeom>
          <a:noFill/>
        </p:spPr>
        <p:txBody>
          <a:bodyPr wrap="none" rtlCol="0">
            <a:spAutoFit/>
          </a:bodyPr>
          <a:lstStyle/>
          <a:p>
            <a:r>
              <a:rPr lang="en-US" dirty="0"/>
              <a:t>. . .</a:t>
            </a:r>
          </a:p>
        </p:txBody>
      </p:sp>
      <p:sp>
        <p:nvSpPr>
          <p:cNvPr id="66" name="TextBox 65">
            <a:extLst>
              <a:ext uri="{FF2B5EF4-FFF2-40B4-BE49-F238E27FC236}">
                <a16:creationId xmlns:a16="http://schemas.microsoft.com/office/drawing/2014/main" id="{F0FA6444-6740-4BD9-BF67-FF3413665490}"/>
              </a:ext>
            </a:extLst>
          </p:cNvPr>
          <p:cNvSpPr txBox="1"/>
          <p:nvPr/>
        </p:nvSpPr>
        <p:spPr>
          <a:xfrm>
            <a:off x="1032988" y="4026843"/>
            <a:ext cx="780983" cy="369332"/>
          </a:xfrm>
          <a:prstGeom prst="rect">
            <a:avLst/>
          </a:prstGeom>
          <a:noFill/>
        </p:spPr>
        <p:txBody>
          <a:bodyPr wrap="none" rtlCol="0">
            <a:spAutoFit/>
          </a:bodyPr>
          <a:lstStyle/>
          <a:p>
            <a:pPr algn="l"/>
            <a:r>
              <a:rPr lang="en-US" dirty="0" err="1"/>
              <a:t>xxxxxx</a:t>
            </a:r>
            <a:endParaRPr lang="en-US" dirty="0"/>
          </a:p>
        </p:txBody>
      </p:sp>
    </p:spTree>
    <p:extLst>
      <p:ext uri="{BB962C8B-B14F-4D97-AF65-F5344CB8AC3E}">
        <p14:creationId xmlns:p14="http://schemas.microsoft.com/office/powerpoint/2010/main" val="2667466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5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5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7" grpId="0"/>
      <p:bldP spid="38" grpId="0"/>
      <p:bldP spid="46" grpId="0"/>
      <p:bldP spid="48" grpId="0"/>
      <p:bldP spid="51" grpId="0"/>
      <p:bldP spid="52" grpId="0"/>
      <p:bldP spid="53" grpId="0"/>
      <p:bldP spid="5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3737069" y="1908439"/>
            <a:ext cx="1765483" cy="369332"/>
          </a:xfrm>
          <a:prstGeom prst="rect">
            <a:avLst/>
          </a:prstGeom>
          <a:noFill/>
        </p:spPr>
        <p:txBody>
          <a:bodyPr wrap="none" rtlCol="0">
            <a:spAutoFit/>
          </a:bodyPr>
          <a:lstStyle/>
          <a:p>
            <a:pPr algn="ctr"/>
            <a:r>
              <a:rPr lang="en-US" dirty="0"/>
              <a:t>Research Agency</a:t>
            </a:r>
          </a:p>
        </p:txBody>
      </p:sp>
      <p:cxnSp>
        <p:nvCxnSpPr>
          <p:cNvPr id="49" name="Straight Arrow Connector 48"/>
          <p:cNvCxnSpPr>
            <a:cxnSpLocks/>
          </p:cNvCxnSpPr>
          <p:nvPr/>
        </p:nvCxnSpPr>
        <p:spPr>
          <a:xfrm flipV="1">
            <a:off x="5651958" y="1887042"/>
            <a:ext cx="2023254" cy="344347"/>
          </a:xfrm>
          <a:prstGeom prst="straightConnector1">
            <a:avLst/>
          </a:prstGeom>
          <a:ln w="38100" cmpd="sng">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a:cxnSpLocks/>
          </p:cNvCxnSpPr>
          <p:nvPr/>
        </p:nvCxnSpPr>
        <p:spPr>
          <a:xfrm>
            <a:off x="5668603" y="3234136"/>
            <a:ext cx="2191352" cy="540510"/>
          </a:xfrm>
          <a:prstGeom prst="straightConnector1">
            <a:avLst/>
          </a:prstGeom>
          <a:ln w="38100" cmpd="sng">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cxnSpLocks/>
          </p:cNvCxnSpPr>
          <p:nvPr/>
        </p:nvCxnSpPr>
        <p:spPr>
          <a:xfrm>
            <a:off x="5671504" y="3648269"/>
            <a:ext cx="2188451" cy="531208"/>
          </a:xfrm>
          <a:prstGeom prst="straightConnector1">
            <a:avLst/>
          </a:prstGeom>
          <a:ln w="38100" cmpd="sng">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a:cxnSpLocks/>
            <a:endCxn id="36" idx="1"/>
          </p:cNvCxnSpPr>
          <p:nvPr/>
        </p:nvCxnSpPr>
        <p:spPr>
          <a:xfrm flipV="1">
            <a:off x="5651958" y="2325396"/>
            <a:ext cx="2103168" cy="346636"/>
          </a:xfrm>
          <a:prstGeom prst="straightConnector1">
            <a:avLst/>
          </a:prstGeom>
          <a:ln w="38100" cmpd="sng">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pic>
        <p:nvPicPr>
          <p:cNvPr id="20" name="Graphic 19">
            <a:extLst>
              <a:ext uri="{FF2B5EF4-FFF2-40B4-BE49-F238E27FC236}">
                <a16:creationId xmlns:a16="http://schemas.microsoft.com/office/drawing/2014/main" id="{63D57903-E198-4971-ABE4-DF45C58E302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59954" y="3554136"/>
            <a:ext cx="1005721" cy="1005721"/>
          </a:xfrm>
          <a:prstGeom prst="rect">
            <a:avLst/>
          </a:prstGeom>
        </p:spPr>
      </p:pic>
      <p:sp>
        <p:nvSpPr>
          <p:cNvPr id="29" name="TextBox 28">
            <a:extLst>
              <a:ext uri="{FF2B5EF4-FFF2-40B4-BE49-F238E27FC236}">
                <a16:creationId xmlns:a16="http://schemas.microsoft.com/office/drawing/2014/main" id="{5BDF36D5-ECF2-4F1B-A6F3-5B4953B6D26F}"/>
              </a:ext>
            </a:extLst>
          </p:cNvPr>
          <p:cNvSpPr txBox="1"/>
          <p:nvPr/>
        </p:nvSpPr>
        <p:spPr>
          <a:xfrm rot="827354">
            <a:off x="6150994" y="3174480"/>
            <a:ext cx="1545153" cy="369332"/>
          </a:xfrm>
          <a:prstGeom prst="rect">
            <a:avLst/>
          </a:prstGeom>
          <a:noFill/>
        </p:spPr>
        <p:txBody>
          <a:bodyPr wrap="square" rtlCol="0">
            <a:spAutoFit/>
          </a:bodyPr>
          <a:lstStyle/>
          <a:p>
            <a:r>
              <a:rPr lang="en-US" dirty="0"/>
              <a:t>my height is 5</a:t>
            </a:r>
          </a:p>
        </p:txBody>
      </p:sp>
      <p:sp>
        <p:nvSpPr>
          <p:cNvPr id="60" name="TextBox 59">
            <a:extLst>
              <a:ext uri="{FF2B5EF4-FFF2-40B4-BE49-F238E27FC236}">
                <a16:creationId xmlns:a16="http://schemas.microsoft.com/office/drawing/2014/main" id="{B26DD960-770E-4B08-BCE1-157FC97EB316}"/>
              </a:ext>
            </a:extLst>
          </p:cNvPr>
          <p:cNvSpPr txBox="1"/>
          <p:nvPr/>
        </p:nvSpPr>
        <p:spPr>
          <a:xfrm rot="826245">
            <a:off x="5931843" y="3572242"/>
            <a:ext cx="1789299" cy="369332"/>
          </a:xfrm>
          <a:prstGeom prst="rect">
            <a:avLst/>
          </a:prstGeom>
          <a:noFill/>
        </p:spPr>
        <p:txBody>
          <a:bodyPr wrap="square" rtlCol="0">
            <a:spAutoFit/>
          </a:bodyPr>
          <a:lstStyle/>
          <a:p>
            <a:r>
              <a:rPr lang="en-US" dirty="0"/>
              <a:t>delete my height</a:t>
            </a:r>
          </a:p>
        </p:txBody>
      </p:sp>
      <p:pic>
        <p:nvPicPr>
          <p:cNvPr id="36" name="Graphic 35">
            <a:extLst>
              <a:ext uri="{FF2B5EF4-FFF2-40B4-BE49-F238E27FC236}">
                <a16:creationId xmlns:a16="http://schemas.microsoft.com/office/drawing/2014/main" id="{B469D306-7F0A-4EAD-B01E-74970F55FF8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755126" y="2020596"/>
            <a:ext cx="609600" cy="609600"/>
          </a:xfrm>
          <a:prstGeom prst="rect">
            <a:avLst/>
          </a:prstGeom>
        </p:spPr>
      </p:pic>
      <p:grpSp>
        <p:nvGrpSpPr>
          <p:cNvPr id="5" name="Group 4">
            <a:extLst>
              <a:ext uri="{FF2B5EF4-FFF2-40B4-BE49-F238E27FC236}">
                <a16:creationId xmlns:a16="http://schemas.microsoft.com/office/drawing/2014/main" id="{338D04D9-4280-4FC4-9611-6B8894EA5FD9}"/>
              </a:ext>
            </a:extLst>
          </p:cNvPr>
          <p:cNvGrpSpPr/>
          <p:nvPr/>
        </p:nvGrpSpPr>
        <p:grpSpPr>
          <a:xfrm>
            <a:off x="7753215" y="1324928"/>
            <a:ext cx="611981" cy="609887"/>
            <a:chOff x="4496830" y="1589090"/>
            <a:chExt cx="611981" cy="609887"/>
          </a:xfrm>
        </p:grpSpPr>
        <p:pic>
          <p:nvPicPr>
            <p:cNvPr id="40" name="Graphic 39">
              <a:extLst>
                <a:ext uri="{FF2B5EF4-FFF2-40B4-BE49-F238E27FC236}">
                  <a16:creationId xmlns:a16="http://schemas.microsoft.com/office/drawing/2014/main" id="{6864EF30-3F9C-4EE4-A777-E22E71A4010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496830" y="1589090"/>
              <a:ext cx="609600" cy="609600"/>
            </a:xfrm>
            <a:prstGeom prst="rect">
              <a:avLst/>
            </a:prstGeom>
          </p:spPr>
        </p:pic>
        <p:pic>
          <p:nvPicPr>
            <p:cNvPr id="65" name="Graphic 64">
              <a:extLst>
                <a:ext uri="{FF2B5EF4-FFF2-40B4-BE49-F238E27FC236}">
                  <a16:creationId xmlns:a16="http://schemas.microsoft.com/office/drawing/2014/main" id="{0E64847B-1486-4D58-92DD-9C4DD519E6B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499211" y="1589377"/>
              <a:ext cx="609600" cy="609600"/>
            </a:xfrm>
            <a:prstGeom prst="rect">
              <a:avLst/>
            </a:prstGeom>
          </p:spPr>
        </p:pic>
      </p:grpSp>
      <p:pic>
        <p:nvPicPr>
          <p:cNvPr id="45" name="Graphic 44" descr="Server">
            <a:extLst>
              <a:ext uri="{FF2B5EF4-FFF2-40B4-BE49-F238E27FC236}">
                <a16:creationId xmlns:a16="http://schemas.microsoft.com/office/drawing/2014/main" id="{A7C1CE48-1901-433B-A482-31AAA988A5C7}"/>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3857772" y="2208542"/>
            <a:ext cx="1552276" cy="1552276"/>
          </a:xfrm>
          <a:prstGeom prst="rect">
            <a:avLst/>
          </a:prstGeom>
        </p:spPr>
      </p:pic>
      <p:sp>
        <p:nvSpPr>
          <p:cNvPr id="6" name="TextBox 5">
            <a:extLst>
              <a:ext uri="{FF2B5EF4-FFF2-40B4-BE49-F238E27FC236}">
                <a16:creationId xmlns:a16="http://schemas.microsoft.com/office/drawing/2014/main" id="{36B6D9AD-BC8A-4DC2-B452-FF788D616F47}"/>
              </a:ext>
            </a:extLst>
          </p:cNvPr>
          <p:cNvSpPr txBox="1"/>
          <p:nvPr/>
        </p:nvSpPr>
        <p:spPr>
          <a:xfrm>
            <a:off x="8072048" y="4571631"/>
            <a:ext cx="636713" cy="369332"/>
          </a:xfrm>
          <a:prstGeom prst="rect">
            <a:avLst/>
          </a:prstGeom>
          <a:noFill/>
        </p:spPr>
        <p:txBody>
          <a:bodyPr wrap="none" rtlCol="0">
            <a:spAutoFit/>
          </a:bodyPr>
          <a:lstStyle/>
          <a:p>
            <a:r>
              <a:rPr lang="en-US" dirty="0"/>
              <a:t>Alice</a:t>
            </a:r>
          </a:p>
        </p:txBody>
      </p:sp>
      <p:sp>
        <p:nvSpPr>
          <p:cNvPr id="23" name="TextBox 22">
            <a:extLst>
              <a:ext uri="{FF2B5EF4-FFF2-40B4-BE49-F238E27FC236}">
                <a16:creationId xmlns:a16="http://schemas.microsoft.com/office/drawing/2014/main" id="{DD24A296-BFEC-43C9-86F6-F8FB73F92C06}"/>
              </a:ext>
            </a:extLst>
          </p:cNvPr>
          <p:cNvSpPr txBox="1"/>
          <p:nvPr/>
        </p:nvSpPr>
        <p:spPr>
          <a:xfrm>
            <a:off x="8362815" y="1488435"/>
            <a:ext cx="643125" cy="369332"/>
          </a:xfrm>
          <a:prstGeom prst="rect">
            <a:avLst/>
          </a:prstGeom>
          <a:noFill/>
        </p:spPr>
        <p:txBody>
          <a:bodyPr wrap="none" rtlCol="0">
            <a:spAutoFit/>
          </a:bodyPr>
          <a:lstStyle/>
          <a:p>
            <a:r>
              <a:rPr lang="en-US" dirty="0" err="1"/>
              <a:t>Alicd</a:t>
            </a:r>
            <a:endParaRPr lang="en-US" dirty="0"/>
          </a:p>
        </p:txBody>
      </p:sp>
      <p:sp>
        <p:nvSpPr>
          <p:cNvPr id="24" name="TextBox 23">
            <a:extLst>
              <a:ext uri="{FF2B5EF4-FFF2-40B4-BE49-F238E27FC236}">
                <a16:creationId xmlns:a16="http://schemas.microsoft.com/office/drawing/2014/main" id="{2B104410-CC1D-4FCE-B232-E1673B89C4B8}"/>
              </a:ext>
            </a:extLst>
          </p:cNvPr>
          <p:cNvSpPr txBox="1"/>
          <p:nvPr/>
        </p:nvSpPr>
        <p:spPr>
          <a:xfrm>
            <a:off x="8362815" y="2140730"/>
            <a:ext cx="591829" cy="369332"/>
          </a:xfrm>
          <a:prstGeom prst="rect">
            <a:avLst/>
          </a:prstGeom>
          <a:noFill/>
        </p:spPr>
        <p:txBody>
          <a:bodyPr wrap="none" rtlCol="0">
            <a:spAutoFit/>
          </a:bodyPr>
          <a:lstStyle/>
          <a:p>
            <a:r>
              <a:rPr lang="en-US" dirty="0" err="1"/>
              <a:t>Alicf</a:t>
            </a:r>
            <a:endParaRPr lang="en-US" dirty="0"/>
          </a:p>
        </p:txBody>
      </p:sp>
      <p:sp>
        <p:nvSpPr>
          <p:cNvPr id="25" name="TextBox 24">
            <a:extLst>
              <a:ext uri="{FF2B5EF4-FFF2-40B4-BE49-F238E27FC236}">
                <a16:creationId xmlns:a16="http://schemas.microsoft.com/office/drawing/2014/main" id="{5FE4D39A-FD7D-4A30-B800-9634E3A8F881}"/>
              </a:ext>
            </a:extLst>
          </p:cNvPr>
          <p:cNvSpPr txBox="1"/>
          <p:nvPr/>
        </p:nvSpPr>
        <p:spPr>
          <a:xfrm rot="21003892">
            <a:off x="5900731" y="1658714"/>
            <a:ext cx="1511262" cy="369332"/>
          </a:xfrm>
          <a:prstGeom prst="rect">
            <a:avLst/>
          </a:prstGeom>
          <a:noFill/>
        </p:spPr>
        <p:txBody>
          <a:bodyPr wrap="square" rtlCol="0">
            <a:spAutoFit/>
          </a:bodyPr>
          <a:lstStyle/>
          <a:p>
            <a:r>
              <a:rPr lang="en-US" dirty="0"/>
              <a:t>my height is 6</a:t>
            </a:r>
          </a:p>
        </p:txBody>
      </p:sp>
      <p:sp>
        <p:nvSpPr>
          <p:cNvPr id="26" name="TextBox 25">
            <a:extLst>
              <a:ext uri="{FF2B5EF4-FFF2-40B4-BE49-F238E27FC236}">
                <a16:creationId xmlns:a16="http://schemas.microsoft.com/office/drawing/2014/main" id="{6F93032E-8AB5-445E-855F-87B96D9B28A1}"/>
              </a:ext>
            </a:extLst>
          </p:cNvPr>
          <p:cNvSpPr txBox="1"/>
          <p:nvPr/>
        </p:nvSpPr>
        <p:spPr>
          <a:xfrm rot="20989602">
            <a:off x="5958237" y="2124855"/>
            <a:ext cx="1552276" cy="369332"/>
          </a:xfrm>
          <a:prstGeom prst="rect">
            <a:avLst/>
          </a:prstGeom>
          <a:noFill/>
        </p:spPr>
        <p:txBody>
          <a:bodyPr wrap="square" rtlCol="0">
            <a:spAutoFit/>
          </a:bodyPr>
          <a:lstStyle/>
          <a:p>
            <a:r>
              <a:rPr lang="en-US" dirty="0"/>
              <a:t>my height is 7</a:t>
            </a:r>
          </a:p>
        </p:txBody>
      </p:sp>
      <p:sp>
        <p:nvSpPr>
          <p:cNvPr id="14" name="TextBox 13">
            <a:extLst>
              <a:ext uri="{FF2B5EF4-FFF2-40B4-BE49-F238E27FC236}">
                <a16:creationId xmlns:a16="http://schemas.microsoft.com/office/drawing/2014/main" id="{FA2CA4B8-D48D-4217-ACC7-D86CD0BB095A}"/>
              </a:ext>
            </a:extLst>
          </p:cNvPr>
          <p:cNvSpPr txBox="1"/>
          <p:nvPr/>
        </p:nvSpPr>
        <p:spPr>
          <a:xfrm>
            <a:off x="9228364" y="2628370"/>
            <a:ext cx="2703882" cy="830997"/>
          </a:xfrm>
          <a:prstGeom prst="rect">
            <a:avLst/>
          </a:prstGeom>
          <a:noFill/>
        </p:spPr>
        <p:txBody>
          <a:bodyPr wrap="none" rtlCol="0">
            <a:spAutoFit/>
          </a:bodyPr>
          <a:lstStyle/>
          <a:p>
            <a:pPr algn="ctr"/>
            <a:r>
              <a:rPr lang="en-US" sz="2400" dirty="0"/>
              <a:t>Is this </a:t>
            </a:r>
          </a:p>
          <a:p>
            <a:pPr algn="ctr"/>
            <a:r>
              <a:rPr lang="en-US" sz="2400" dirty="0"/>
              <a:t>deletion-compliant?</a:t>
            </a:r>
          </a:p>
        </p:txBody>
      </p:sp>
      <p:sp>
        <p:nvSpPr>
          <p:cNvPr id="27" name="TextBox 26">
            <a:extLst>
              <a:ext uri="{FF2B5EF4-FFF2-40B4-BE49-F238E27FC236}">
                <a16:creationId xmlns:a16="http://schemas.microsoft.com/office/drawing/2014/main" id="{DC8AF0C0-F721-4B49-9339-0D51DA7F4A9F}"/>
              </a:ext>
            </a:extLst>
          </p:cNvPr>
          <p:cNvSpPr txBox="1"/>
          <p:nvPr/>
        </p:nvSpPr>
        <p:spPr>
          <a:xfrm>
            <a:off x="1152874" y="1711147"/>
            <a:ext cx="1666803" cy="646331"/>
          </a:xfrm>
          <a:prstGeom prst="rect">
            <a:avLst/>
          </a:prstGeom>
          <a:noFill/>
        </p:spPr>
        <p:txBody>
          <a:bodyPr wrap="none" rtlCol="0">
            <a:spAutoFit/>
          </a:bodyPr>
          <a:lstStyle/>
          <a:p>
            <a:pPr algn="ctr"/>
            <a:r>
              <a:rPr lang="en-US" dirty="0"/>
              <a:t>Data Processing</a:t>
            </a:r>
          </a:p>
          <a:p>
            <a:pPr algn="ctr"/>
            <a:r>
              <a:rPr lang="en-US" dirty="0"/>
              <a:t>Service</a:t>
            </a:r>
          </a:p>
        </p:txBody>
      </p:sp>
      <p:cxnSp>
        <p:nvCxnSpPr>
          <p:cNvPr id="33" name="Straight Arrow Connector 32">
            <a:extLst>
              <a:ext uri="{FF2B5EF4-FFF2-40B4-BE49-F238E27FC236}">
                <a16:creationId xmlns:a16="http://schemas.microsoft.com/office/drawing/2014/main" id="{13F3B4DE-6CB8-4263-B940-3E093E275FA3}"/>
              </a:ext>
            </a:extLst>
          </p:cNvPr>
          <p:cNvCxnSpPr>
            <a:cxnSpLocks/>
          </p:cNvCxnSpPr>
          <p:nvPr/>
        </p:nvCxnSpPr>
        <p:spPr>
          <a:xfrm flipH="1">
            <a:off x="2621108" y="2995657"/>
            <a:ext cx="1201891" cy="0"/>
          </a:xfrm>
          <a:prstGeom prst="straightConnector1">
            <a:avLst/>
          </a:prstGeom>
          <a:ln w="38100" cmpd="sng">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34" name="Graphic 33" descr="Server">
            <a:extLst>
              <a:ext uri="{FF2B5EF4-FFF2-40B4-BE49-F238E27FC236}">
                <a16:creationId xmlns:a16="http://schemas.microsoft.com/office/drawing/2014/main" id="{DB631E79-13B3-44FD-BADB-2FC7A1D29523}"/>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139862" y="2209453"/>
            <a:ext cx="1552276" cy="1552276"/>
          </a:xfrm>
          <a:prstGeom prst="rect">
            <a:avLst/>
          </a:prstGeom>
        </p:spPr>
      </p:pic>
      <p:graphicFrame>
        <p:nvGraphicFramePr>
          <p:cNvPr id="31" name="Table 3">
            <a:extLst>
              <a:ext uri="{FF2B5EF4-FFF2-40B4-BE49-F238E27FC236}">
                <a16:creationId xmlns:a16="http://schemas.microsoft.com/office/drawing/2014/main" id="{6E654222-B9D9-4C22-B988-76C2A1C6FE6F}"/>
              </a:ext>
            </a:extLst>
          </p:cNvPr>
          <p:cNvGraphicFramePr>
            <a:graphicFrameLocks noGrp="1"/>
          </p:cNvGraphicFramePr>
          <p:nvPr/>
        </p:nvGraphicFramePr>
        <p:xfrm>
          <a:off x="1308325" y="3944674"/>
          <a:ext cx="1219845" cy="1854200"/>
        </p:xfrm>
        <a:graphic>
          <a:graphicData uri="http://schemas.openxmlformats.org/drawingml/2006/table">
            <a:tbl>
              <a:tblPr>
                <a:tableStyleId>{5C22544A-7EE6-4342-B048-85BDC9FD1C3A}</a:tableStyleId>
              </a:tblPr>
              <a:tblGrid>
                <a:gridCol w="1219845">
                  <a:extLst>
                    <a:ext uri="{9D8B030D-6E8A-4147-A177-3AD203B41FA5}">
                      <a16:colId xmlns:a16="http://schemas.microsoft.com/office/drawing/2014/main" val="3707636364"/>
                    </a:ext>
                  </a:extLst>
                </a:gridCol>
              </a:tblGrid>
              <a:tr h="370840">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95063301"/>
                  </a:ext>
                </a:extLst>
              </a:tr>
              <a:tr h="370840">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0853527"/>
                  </a:ext>
                </a:extLst>
              </a:tr>
              <a:tr h="370840">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70498004"/>
                  </a:ext>
                </a:extLst>
              </a:tr>
              <a:tr h="370840">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6600600"/>
                  </a:ext>
                </a:extLst>
              </a:tr>
              <a:tr h="370840">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8066785"/>
                  </a:ext>
                </a:extLst>
              </a:tr>
            </a:tbl>
          </a:graphicData>
        </a:graphic>
      </p:graphicFrame>
      <p:sp>
        <p:nvSpPr>
          <p:cNvPr id="35" name="TextBox 34">
            <a:extLst>
              <a:ext uri="{FF2B5EF4-FFF2-40B4-BE49-F238E27FC236}">
                <a16:creationId xmlns:a16="http://schemas.microsoft.com/office/drawing/2014/main" id="{0DA78E32-35C7-41FF-9C3E-A26CE67CC1FD}"/>
              </a:ext>
            </a:extLst>
          </p:cNvPr>
          <p:cNvSpPr txBox="1"/>
          <p:nvPr/>
        </p:nvSpPr>
        <p:spPr>
          <a:xfrm>
            <a:off x="1493504" y="4687108"/>
            <a:ext cx="869149" cy="369332"/>
          </a:xfrm>
          <a:prstGeom prst="rect">
            <a:avLst/>
          </a:prstGeom>
          <a:noFill/>
        </p:spPr>
        <p:txBody>
          <a:bodyPr wrap="none" rtlCol="0">
            <a:spAutoFit/>
          </a:bodyPr>
          <a:lstStyle/>
          <a:p>
            <a:pPr algn="l"/>
            <a:r>
              <a:rPr lang="en-US" dirty="0"/>
              <a:t>Alice: 5</a:t>
            </a:r>
          </a:p>
        </p:txBody>
      </p:sp>
      <p:sp>
        <p:nvSpPr>
          <p:cNvPr id="37" name="TextBox 36">
            <a:extLst>
              <a:ext uri="{FF2B5EF4-FFF2-40B4-BE49-F238E27FC236}">
                <a16:creationId xmlns:a16="http://schemas.microsoft.com/office/drawing/2014/main" id="{4D379DC5-2E13-49A4-A188-56CC3B4CC8A9}"/>
              </a:ext>
            </a:extLst>
          </p:cNvPr>
          <p:cNvSpPr txBox="1"/>
          <p:nvPr/>
        </p:nvSpPr>
        <p:spPr>
          <a:xfrm>
            <a:off x="1493504" y="4322646"/>
            <a:ext cx="875561" cy="369332"/>
          </a:xfrm>
          <a:prstGeom prst="rect">
            <a:avLst/>
          </a:prstGeom>
          <a:noFill/>
        </p:spPr>
        <p:txBody>
          <a:bodyPr wrap="none" rtlCol="0">
            <a:spAutoFit/>
          </a:bodyPr>
          <a:lstStyle/>
          <a:p>
            <a:r>
              <a:rPr lang="en-US" dirty="0" err="1"/>
              <a:t>Alicd</a:t>
            </a:r>
            <a:r>
              <a:rPr lang="en-US" dirty="0"/>
              <a:t>: 6</a:t>
            </a:r>
          </a:p>
        </p:txBody>
      </p:sp>
      <p:sp>
        <p:nvSpPr>
          <p:cNvPr id="38" name="TextBox 37">
            <a:extLst>
              <a:ext uri="{FF2B5EF4-FFF2-40B4-BE49-F238E27FC236}">
                <a16:creationId xmlns:a16="http://schemas.microsoft.com/office/drawing/2014/main" id="{EA0D75B9-BE4A-4F65-88FD-6E0F9D842130}"/>
              </a:ext>
            </a:extLst>
          </p:cNvPr>
          <p:cNvSpPr txBox="1"/>
          <p:nvPr/>
        </p:nvSpPr>
        <p:spPr>
          <a:xfrm>
            <a:off x="1515490" y="5069950"/>
            <a:ext cx="824265" cy="369332"/>
          </a:xfrm>
          <a:prstGeom prst="rect">
            <a:avLst/>
          </a:prstGeom>
          <a:noFill/>
        </p:spPr>
        <p:txBody>
          <a:bodyPr wrap="none" rtlCol="0">
            <a:spAutoFit/>
          </a:bodyPr>
          <a:lstStyle/>
          <a:p>
            <a:r>
              <a:rPr lang="en-US" dirty="0" err="1"/>
              <a:t>Alicf</a:t>
            </a:r>
            <a:r>
              <a:rPr lang="en-US" dirty="0"/>
              <a:t>: 7</a:t>
            </a:r>
          </a:p>
        </p:txBody>
      </p:sp>
      <p:sp>
        <p:nvSpPr>
          <p:cNvPr id="39" name="TextBox 38">
            <a:extLst>
              <a:ext uri="{FF2B5EF4-FFF2-40B4-BE49-F238E27FC236}">
                <a16:creationId xmlns:a16="http://schemas.microsoft.com/office/drawing/2014/main" id="{27263A77-8F1B-4EE8-BDA8-CE649F649696}"/>
              </a:ext>
            </a:extLst>
          </p:cNvPr>
          <p:cNvSpPr txBox="1"/>
          <p:nvPr/>
        </p:nvSpPr>
        <p:spPr>
          <a:xfrm>
            <a:off x="1696285" y="3941154"/>
            <a:ext cx="463588" cy="369332"/>
          </a:xfrm>
          <a:prstGeom prst="rect">
            <a:avLst/>
          </a:prstGeom>
          <a:noFill/>
        </p:spPr>
        <p:txBody>
          <a:bodyPr wrap="none" rtlCol="0">
            <a:spAutoFit/>
          </a:bodyPr>
          <a:lstStyle/>
          <a:p>
            <a:r>
              <a:rPr lang="en-US" dirty="0"/>
              <a:t>. . .</a:t>
            </a:r>
          </a:p>
        </p:txBody>
      </p:sp>
      <p:sp>
        <p:nvSpPr>
          <p:cNvPr id="41" name="TextBox 40">
            <a:extLst>
              <a:ext uri="{FF2B5EF4-FFF2-40B4-BE49-F238E27FC236}">
                <a16:creationId xmlns:a16="http://schemas.microsoft.com/office/drawing/2014/main" id="{27CF8734-744F-4C2A-973C-5270393B222E}"/>
              </a:ext>
            </a:extLst>
          </p:cNvPr>
          <p:cNvSpPr txBox="1"/>
          <p:nvPr/>
        </p:nvSpPr>
        <p:spPr>
          <a:xfrm>
            <a:off x="1686453" y="5411202"/>
            <a:ext cx="463588" cy="369332"/>
          </a:xfrm>
          <a:prstGeom prst="rect">
            <a:avLst/>
          </a:prstGeom>
          <a:noFill/>
        </p:spPr>
        <p:txBody>
          <a:bodyPr wrap="none" rtlCol="0">
            <a:spAutoFit/>
          </a:bodyPr>
          <a:lstStyle/>
          <a:p>
            <a:r>
              <a:rPr lang="en-US" dirty="0"/>
              <a:t>. . .</a:t>
            </a:r>
          </a:p>
        </p:txBody>
      </p:sp>
      <p:pic>
        <p:nvPicPr>
          <p:cNvPr id="42" name="Graphic 41" descr="Close">
            <a:extLst>
              <a:ext uri="{FF2B5EF4-FFF2-40B4-BE49-F238E27FC236}">
                <a16:creationId xmlns:a16="http://schemas.microsoft.com/office/drawing/2014/main" id="{322C1AAE-E577-4B51-86A9-096D26250232}"/>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10092720" y="3657231"/>
            <a:ext cx="914400" cy="914400"/>
          </a:xfrm>
          <a:prstGeom prst="rect">
            <a:avLst/>
          </a:prstGeom>
        </p:spPr>
      </p:pic>
      <p:grpSp>
        <p:nvGrpSpPr>
          <p:cNvPr id="2" name="Group 1">
            <a:extLst>
              <a:ext uri="{FF2B5EF4-FFF2-40B4-BE49-F238E27FC236}">
                <a16:creationId xmlns:a16="http://schemas.microsoft.com/office/drawing/2014/main" id="{8AD4769F-7332-43DA-9BDC-7062CFFFE9D9}"/>
              </a:ext>
            </a:extLst>
          </p:cNvPr>
          <p:cNvGrpSpPr/>
          <p:nvPr/>
        </p:nvGrpSpPr>
        <p:grpSpPr>
          <a:xfrm>
            <a:off x="1036320" y="877824"/>
            <a:ext cx="8095488" cy="5339138"/>
            <a:chOff x="1036320" y="877824"/>
            <a:chExt cx="8095488" cy="5339138"/>
          </a:xfrm>
        </p:grpSpPr>
        <p:sp>
          <p:nvSpPr>
            <p:cNvPr id="4" name="TextBox 3">
              <a:extLst>
                <a:ext uri="{FF2B5EF4-FFF2-40B4-BE49-F238E27FC236}">
                  <a16:creationId xmlns:a16="http://schemas.microsoft.com/office/drawing/2014/main" id="{2506E946-3E95-4140-90FB-2D6539C9330E}"/>
                </a:ext>
              </a:extLst>
            </p:cNvPr>
            <p:cNvSpPr txBox="1"/>
            <p:nvPr/>
          </p:nvSpPr>
          <p:spPr>
            <a:xfrm>
              <a:off x="3878710" y="1057526"/>
              <a:ext cx="1388457" cy="369332"/>
            </a:xfrm>
            <a:prstGeom prst="rect">
              <a:avLst/>
            </a:prstGeom>
            <a:noFill/>
          </p:spPr>
          <p:txBody>
            <a:bodyPr wrap="none" rtlCol="0">
              <a:spAutoFit/>
            </a:bodyPr>
            <a:lstStyle/>
            <a:p>
              <a:pPr algn="l"/>
              <a:r>
                <a:rPr lang="en-US" dirty="0"/>
                <a:t>Environment</a:t>
              </a:r>
            </a:p>
          </p:txBody>
        </p:sp>
        <p:cxnSp>
          <p:nvCxnSpPr>
            <p:cNvPr id="22" name="Straight Connector 21">
              <a:extLst>
                <a:ext uri="{FF2B5EF4-FFF2-40B4-BE49-F238E27FC236}">
                  <a16:creationId xmlns:a16="http://schemas.microsoft.com/office/drawing/2014/main" id="{7EB65E01-F0D1-4683-B3EF-B5C4318691C6}"/>
                </a:ext>
              </a:extLst>
            </p:cNvPr>
            <p:cNvCxnSpPr/>
            <p:nvPr/>
          </p:nvCxnSpPr>
          <p:spPr>
            <a:xfrm>
              <a:off x="2950464" y="1629728"/>
              <a:ext cx="0" cy="4551616"/>
            </a:xfrm>
            <a:prstGeom prst="line">
              <a:avLst/>
            </a:prstGeom>
            <a:ln w="25400" cmpd="sng">
              <a:solidFill>
                <a:schemeClr val="bg1">
                  <a:lumMod val="75000"/>
                </a:schemeClr>
              </a:solidFill>
              <a:prstDash val="dash"/>
              <a:headEnd type="none"/>
              <a:tailEnd type="none"/>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6C9FFE98-5621-454F-8ACC-E8791EA83CCA}"/>
                </a:ext>
              </a:extLst>
            </p:cNvPr>
            <p:cNvCxnSpPr>
              <a:cxnSpLocks/>
            </p:cNvCxnSpPr>
            <p:nvPr/>
          </p:nvCxnSpPr>
          <p:spPr>
            <a:xfrm flipH="1">
              <a:off x="1036320" y="6181344"/>
              <a:ext cx="1914144" cy="0"/>
            </a:xfrm>
            <a:prstGeom prst="line">
              <a:avLst/>
            </a:prstGeom>
            <a:ln w="25400" cmpd="sng">
              <a:solidFill>
                <a:schemeClr val="bg1">
                  <a:lumMod val="75000"/>
                </a:schemeClr>
              </a:solidFill>
              <a:prstDash val="dash"/>
              <a:headEnd type="none"/>
              <a:tailEnd type="none"/>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6418E55E-0C0B-43B1-A6DF-64A19505B733}"/>
                </a:ext>
              </a:extLst>
            </p:cNvPr>
            <p:cNvCxnSpPr>
              <a:cxnSpLocks/>
            </p:cNvCxnSpPr>
            <p:nvPr/>
          </p:nvCxnSpPr>
          <p:spPr>
            <a:xfrm>
              <a:off x="1036320" y="877824"/>
              <a:ext cx="0" cy="5339138"/>
            </a:xfrm>
            <a:prstGeom prst="line">
              <a:avLst/>
            </a:prstGeom>
            <a:ln w="25400" cmpd="sng">
              <a:solidFill>
                <a:schemeClr val="bg1">
                  <a:lumMod val="75000"/>
                </a:schemeClr>
              </a:solidFill>
              <a:prstDash val="dash"/>
              <a:headEnd type="none"/>
              <a:tailEnd type="none"/>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2A53846E-8B1F-4BCB-A1CA-3C3D90EC72BD}"/>
                </a:ext>
              </a:extLst>
            </p:cNvPr>
            <p:cNvCxnSpPr>
              <a:cxnSpLocks/>
            </p:cNvCxnSpPr>
            <p:nvPr/>
          </p:nvCxnSpPr>
          <p:spPr>
            <a:xfrm flipH="1">
              <a:off x="1036320" y="883920"/>
              <a:ext cx="8095488" cy="0"/>
            </a:xfrm>
            <a:prstGeom prst="line">
              <a:avLst/>
            </a:prstGeom>
            <a:ln w="25400" cmpd="sng">
              <a:solidFill>
                <a:schemeClr val="bg1">
                  <a:lumMod val="75000"/>
                </a:schemeClr>
              </a:solidFill>
              <a:prstDash val="dash"/>
              <a:headEnd type="none"/>
              <a:tailEnd type="none"/>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D547812F-BDA2-469C-A466-6D1B33815389}"/>
                </a:ext>
              </a:extLst>
            </p:cNvPr>
            <p:cNvCxnSpPr>
              <a:cxnSpLocks/>
            </p:cNvCxnSpPr>
            <p:nvPr/>
          </p:nvCxnSpPr>
          <p:spPr>
            <a:xfrm flipH="1">
              <a:off x="2950464" y="1629728"/>
              <a:ext cx="4580464" cy="0"/>
            </a:xfrm>
            <a:prstGeom prst="line">
              <a:avLst/>
            </a:prstGeom>
            <a:ln w="25400" cmpd="sng">
              <a:solidFill>
                <a:schemeClr val="bg1">
                  <a:lumMod val="75000"/>
                </a:schemeClr>
              </a:solidFill>
              <a:prstDash val="dash"/>
              <a:headEnd type="none"/>
              <a:tailEnd type="none"/>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1C8036AB-DEE1-4DD7-8B05-323DB967381A}"/>
                </a:ext>
              </a:extLst>
            </p:cNvPr>
            <p:cNvCxnSpPr>
              <a:cxnSpLocks/>
            </p:cNvCxnSpPr>
            <p:nvPr/>
          </p:nvCxnSpPr>
          <p:spPr>
            <a:xfrm>
              <a:off x="9131808" y="887666"/>
              <a:ext cx="0" cy="1954375"/>
            </a:xfrm>
            <a:prstGeom prst="line">
              <a:avLst/>
            </a:prstGeom>
            <a:ln w="25400" cmpd="sng">
              <a:solidFill>
                <a:schemeClr val="bg1">
                  <a:lumMod val="75000"/>
                </a:schemeClr>
              </a:solidFill>
              <a:prstDash val="dash"/>
              <a:headEnd type="none"/>
              <a:tailEnd type="none"/>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4376191C-E6FE-47C3-B75C-5C6AF2EF5B33}"/>
                </a:ext>
              </a:extLst>
            </p:cNvPr>
            <p:cNvCxnSpPr>
              <a:cxnSpLocks/>
            </p:cNvCxnSpPr>
            <p:nvPr/>
          </p:nvCxnSpPr>
          <p:spPr>
            <a:xfrm flipH="1">
              <a:off x="7530928" y="2833929"/>
              <a:ext cx="1585796" cy="0"/>
            </a:xfrm>
            <a:prstGeom prst="line">
              <a:avLst/>
            </a:prstGeom>
            <a:ln w="25400" cmpd="sng">
              <a:solidFill>
                <a:schemeClr val="bg1">
                  <a:lumMod val="75000"/>
                </a:schemeClr>
              </a:solidFill>
              <a:prstDash val="dash"/>
              <a:headEnd type="none"/>
              <a:tailEnd type="none"/>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E68ADBA8-6169-4185-8294-E1130F413745}"/>
                </a:ext>
              </a:extLst>
            </p:cNvPr>
            <p:cNvCxnSpPr>
              <a:cxnSpLocks/>
            </p:cNvCxnSpPr>
            <p:nvPr/>
          </p:nvCxnSpPr>
          <p:spPr>
            <a:xfrm>
              <a:off x="7530928" y="1617786"/>
              <a:ext cx="0" cy="1224255"/>
            </a:xfrm>
            <a:prstGeom prst="line">
              <a:avLst/>
            </a:prstGeom>
            <a:ln w="25400" cmpd="sng">
              <a:solidFill>
                <a:schemeClr val="bg1">
                  <a:lumMod val="75000"/>
                </a:schemeClr>
              </a:solidFill>
              <a:prstDash val="dash"/>
              <a:headEnd type="none"/>
              <a:tailEnd type="none"/>
            </a:ln>
          </p:spPr>
          <p:style>
            <a:lnRef idx="1">
              <a:schemeClr val="accent1"/>
            </a:lnRef>
            <a:fillRef idx="0">
              <a:schemeClr val="accent1"/>
            </a:fillRef>
            <a:effectRef idx="0">
              <a:schemeClr val="accent1"/>
            </a:effectRef>
            <a:fontRef idx="minor">
              <a:schemeClr val="tx1"/>
            </a:fontRef>
          </p:style>
        </p:cxnSp>
      </p:grpSp>
      <p:graphicFrame>
        <p:nvGraphicFramePr>
          <p:cNvPr id="44" name="Table 3">
            <a:extLst>
              <a:ext uri="{FF2B5EF4-FFF2-40B4-BE49-F238E27FC236}">
                <a16:creationId xmlns:a16="http://schemas.microsoft.com/office/drawing/2014/main" id="{8C9F7A12-74F7-42FB-A4D1-9D86F293378E}"/>
              </a:ext>
            </a:extLst>
          </p:cNvPr>
          <p:cNvGraphicFramePr>
            <a:graphicFrameLocks noGrp="1"/>
          </p:cNvGraphicFramePr>
          <p:nvPr>
            <p:extLst>
              <p:ext uri="{D42A27DB-BD31-4B8C-83A1-F6EECF244321}">
                <p14:modId xmlns:p14="http://schemas.microsoft.com/office/powerpoint/2010/main" val="1847551069"/>
              </p:ext>
            </p:extLst>
          </p:nvPr>
        </p:nvGraphicFramePr>
        <p:xfrm>
          <a:off x="4020179" y="3941154"/>
          <a:ext cx="1219845" cy="1854200"/>
        </p:xfrm>
        <a:graphic>
          <a:graphicData uri="http://schemas.openxmlformats.org/drawingml/2006/table">
            <a:tbl>
              <a:tblPr>
                <a:tableStyleId>{5C22544A-7EE6-4342-B048-85BDC9FD1C3A}</a:tableStyleId>
              </a:tblPr>
              <a:tblGrid>
                <a:gridCol w="1219845">
                  <a:extLst>
                    <a:ext uri="{9D8B030D-6E8A-4147-A177-3AD203B41FA5}">
                      <a16:colId xmlns:a16="http://schemas.microsoft.com/office/drawing/2014/main" val="3707636364"/>
                    </a:ext>
                  </a:extLst>
                </a:gridCol>
              </a:tblGrid>
              <a:tr h="370840">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95063301"/>
                  </a:ext>
                </a:extLst>
              </a:tr>
              <a:tr h="370840">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0853527"/>
                  </a:ext>
                </a:extLst>
              </a:tr>
              <a:tr h="370840">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70498004"/>
                  </a:ext>
                </a:extLst>
              </a:tr>
              <a:tr h="370840">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6600600"/>
                  </a:ext>
                </a:extLst>
              </a:tr>
              <a:tr h="370840">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8066785"/>
                  </a:ext>
                </a:extLst>
              </a:tr>
            </a:tbl>
          </a:graphicData>
        </a:graphic>
      </p:graphicFrame>
      <p:sp>
        <p:nvSpPr>
          <p:cNvPr id="46" name="TextBox 45">
            <a:extLst>
              <a:ext uri="{FF2B5EF4-FFF2-40B4-BE49-F238E27FC236}">
                <a16:creationId xmlns:a16="http://schemas.microsoft.com/office/drawing/2014/main" id="{777CD27F-5482-46D2-A0A1-B1F3A5A9521C}"/>
              </a:ext>
            </a:extLst>
          </p:cNvPr>
          <p:cNvSpPr txBox="1"/>
          <p:nvPr/>
        </p:nvSpPr>
        <p:spPr>
          <a:xfrm>
            <a:off x="4205358" y="4308481"/>
            <a:ext cx="875561" cy="369332"/>
          </a:xfrm>
          <a:prstGeom prst="rect">
            <a:avLst/>
          </a:prstGeom>
          <a:noFill/>
        </p:spPr>
        <p:txBody>
          <a:bodyPr wrap="none" rtlCol="0">
            <a:spAutoFit/>
          </a:bodyPr>
          <a:lstStyle/>
          <a:p>
            <a:r>
              <a:rPr lang="en-US" dirty="0" err="1"/>
              <a:t>Alicd</a:t>
            </a:r>
            <a:r>
              <a:rPr lang="en-US" dirty="0"/>
              <a:t>: 6</a:t>
            </a:r>
          </a:p>
        </p:txBody>
      </p:sp>
      <p:sp>
        <p:nvSpPr>
          <p:cNvPr id="47" name="TextBox 46">
            <a:extLst>
              <a:ext uri="{FF2B5EF4-FFF2-40B4-BE49-F238E27FC236}">
                <a16:creationId xmlns:a16="http://schemas.microsoft.com/office/drawing/2014/main" id="{E8DFEDB4-5DF9-4A42-BCB5-FEF5A6E7870D}"/>
              </a:ext>
            </a:extLst>
          </p:cNvPr>
          <p:cNvSpPr txBox="1"/>
          <p:nvPr/>
        </p:nvSpPr>
        <p:spPr>
          <a:xfrm>
            <a:off x="4227344" y="5055785"/>
            <a:ext cx="824265" cy="369332"/>
          </a:xfrm>
          <a:prstGeom prst="rect">
            <a:avLst/>
          </a:prstGeom>
          <a:noFill/>
        </p:spPr>
        <p:txBody>
          <a:bodyPr wrap="none" rtlCol="0">
            <a:spAutoFit/>
          </a:bodyPr>
          <a:lstStyle/>
          <a:p>
            <a:r>
              <a:rPr lang="en-US" dirty="0" err="1"/>
              <a:t>Alicf</a:t>
            </a:r>
            <a:r>
              <a:rPr lang="en-US" dirty="0"/>
              <a:t>: 7</a:t>
            </a:r>
          </a:p>
        </p:txBody>
      </p:sp>
      <p:sp>
        <p:nvSpPr>
          <p:cNvPr id="48" name="TextBox 47">
            <a:extLst>
              <a:ext uri="{FF2B5EF4-FFF2-40B4-BE49-F238E27FC236}">
                <a16:creationId xmlns:a16="http://schemas.microsoft.com/office/drawing/2014/main" id="{D398B453-F487-4B1A-B6B9-9A2E21DF43E5}"/>
              </a:ext>
            </a:extLst>
          </p:cNvPr>
          <p:cNvSpPr txBox="1"/>
          <p:nvPr/>
        </p:nvSpPr>
        <p:spPr>
          <a:xfrm>
            <a:off x="4408139" y="3926989"/>
            <a:ext cx="463588" cy="369332"/>
          </a:xfrm>
          <a:prstGeom prst="rect">
            <a:avLst/>
          </a:prstGeom>
          <a:noFill/>
        </p:spPr>
        <p:txBody>
          <a:bodyPr wrap="none" rtlCol="0">
            <a:spAutoFit/>
          </a:bodyPr>
          <a:lstStyle/>
          <a:p>
            <a:r>
              <a:rPr lang="en-US" dirty="0"/>
              <a:t>. . .</a:t>
            </a:r>
          </a:p>
        </p:txBody>
      </p:sp>
      <p:sp>
        <p:nvSpPr>
          <p:cNvPr id="51" name="TextBox 50">
            <a:extLst>
              <a:ext uri="{FF2B5EF4-FFF2-40B4-BE49-F238E27FC236}">
                <a16:creationId xmlns:a16="http://schemas.microsoft.com/office/drawing/2014/main" id="{34EEAB3E-22AA-43AC-AEE0-4C214B7A82B7}"/>
              </a:ext>
            </a:extLst>
          </p:cNvPr>
          <p:cNvSpPr txBox="1"/>
          <p:nvPr/>
        </p:nvSpPr>
        <p:spPr>
          <a:xfrm>
            <a:off x="4398307" y="5397037"/>
            <a:ext cx="463588" cy="369332"/>
          </a:xfrm>
          <a:prstGeom prst="rect">
            <a:avLst/>
          </a:prstGeom>
          <a:noFill/>
        </p:spPr>
        <p:txBody>
          <a:bodyPr wrap="none" rtlCol="0">
            <a:spAutoFit/>
          </a:bodyPr>
          <a:lstStyle/>
          <a:p>
            <a:r>
              <a:rPr lang="en-US" dirty="0"/>
              <a:t>. . .</a:t>
            </a:r>
          </a:p>
        </p:txBody>
      </p:sp>
      <p:sp>
        <p:nvSpPr>
          <p:cNvPr id="52" name="TextBox 51">
            <a:extLst>
              <a:ext uri="{FF2B5EF4-FFF2-40B4-BE49-F238E27FC236}">
                <a16:creationId xmlns:a16="http://schemas.microsoft.com/office/drawing/2014/main" id="{B647BF26-5141-4C4B-A216-C4179E52AA04}"/>
              </a:ext>
            </a:extLst>
          </p:cNvPr>
          <p:cNvSpPr txBox="1"/>
          <p:nvPr/>
        </p:nvSpPr>
        <p:spPr>
          <a:xfrm>
            <a:off x="4229320" y="4676463"/>
            <a:ext cx="780983" cy="369332"/>
          </a:xfrm>
          <a:prstGeom prst="rect">
            <a:avLst/>
          </a:prstGeom>
          <a:noFill/>
        </p:spPr>
        <p:txBody>
          <a:bodyPr wrap="none" rtlCol="0">
            <a:spAutoFit/>
          </a:bodyPr>
          <a:lstStyle/>
          <a:p>
            <a:pPr algn="l"/>
            <a:r>
              <a:rPr lang="en-US" dirty="0" err="1"/>
              <a:t>xxxxxx</a:t>
            </a:r>
            <a:endParaRPr lang="en-US" dirty="0"/>
          </a:p>
        </p:txBody>
      </p:sp>
      <p:sp>
        <p:nvSpPr>
          <p:cNvPr id="3" name="TextBox 2">
            <a:extLst>
              <a:ext uri="{FF2B5EF4-FFF2-40B4-BE49-F238E27FC236}">
                <a16:creationId xmlns:a16="http://schemas.microsoft.com/office/drawing/2014/main" id="{32B0612E-72B2-40E2-8E44-4439CF6985FE}"/>
              </a:ext>
            </a:extLst>
          </p:cNvPr>
          <p:cNvSpPr txBox="1"/>
          <p:nvPr/>
        </p:nvSpPr>
        <p:spPr>
          <a:xfrm>
            <a:off x="2714505" y="2665684"/>
            <a:ext cx="1028295" cy="646331"/>
          </a:xfrm>
          <a:prstGeom prst="rect">
            <a:avLst/>
          </a:prstGeom>
          <a:noFill/>
        </p:spPr>
        <p:txBody>
          <a:bodyPr wrap="none" rtlCol="0">
            <a:spAutoFit/>
          </a:bodyPr>
          <a:lstStyle/>
          <a:p>
            <a:pPr algn="ctr"/>
            <a:r>
              <a:rPr lang="en-US" dirty="0"/>
              <a:t>instruct</a:t>
            </a:r>
          </a:p>
          <a:p>
            <a:pPr algn="ctr"/>
            <a:r>
              <a:rPr lang="en-US" dirty="0"/>
              <a:t>to delete</a:t>
            </a:r>
          </a:p>
        </p:txBody>
      </p:sp>
      <p:sp>
        <p:nvSpPr>
          <p:cNvPr id="54" name="TextBox 53">
            <a:extLst>
              <a:ext uri="{FF2B5EF4-FFF2-40B4-BE49-F238E27FC236}">
                <a16:creationId xmlns:a16="http://schemas.microsoft.com/office/drawing/2014/main" id="{A3273DB9-C5AB-4424-A2FD-4FA5157E98B4}"/>
              </a:ext>
            </a:extLst>
          </p:cNvPr>
          <p:cNvSpPr txBox="1"/>
          <p:nvPr/>
        </p:nvSpPr>
        <p:spPr>
          <a:xfrm>
            <a:off x="2800818" y="3234136"/>
            <a:ext cx="846707" cy="1200329"/>
          </a:xfrm>
          <a:prstGeom prst="rect">
            <a:avLst/>
          </a:prstGeom>
          <a:noFill/>
        </p:spPr>
        <p:txBody>
          <a:bodyPr wrap="none" rtlCol="0">
            <a:spAutoFit/>
          </a:bodyPr>
          <a:lstStyle/>
          <a:p>
            <a:pPr algn="ctr"/>
            <a:r>
              <a:rPr lang="en-US" dirty="0">
                <a:solidFill>
                  <a:srgbClr val="C00000"/>
                </a:solidFill>
              </a:rPr>
              <a:t>still</a:t>
            </a:r>
          </a:p>
          <a:p>
            <a:pPr algn="ctr"/>
            <a:r>
              <a:rPr lang="en-US" dirty="0">
                <a:solidFill>
                  <a:srgbClr val="C00000"/>
                </a:solidFill>
              </a:rPr>
              <a:t>reveals</a:t>
            </a:r>
          </a:p>
          <a:p>
            <a:pPr algn="ctr"/>
            <a:r>
              <a:rPr lang="en-US" dirty="0">
                <a:solidFill>
                  <a:srgbClr val="C00000"/>
                </a:solidFill>
              </a:rPr>
              <a:t>Alice’s</a:t>
            </a:r>
          </a:p>
          <a:p>
            <a:pPr algn="ctr"/>
            <a:r>
              <a:rPr lang="en-US" dirty="0">
                <a:solidFill>
                  <a:srgbClr val="C00000"/>
                </a:solidFill>
              </a:rPr>
              <a:t>data</a:t>
            </a:r>
          </a:p>
        </p:txBody>
      </p:sp>
      <p:sp>
        <p:nvSpPr>
          <p:cNvPr id="62" name="Rectangle 61">
            <a:extLst>
              <a:ext uri="{FF2B5EF4-FFF2-40B4-BE49-F238E27FC236}">
                <a16:creationId xmlns:a16="http://schemas.microsoft.com/office/drawing/2014/main" id="{7B18FCF5-04DF-4CB7-BBB2-AF101CAB5F1D}"/>
              </a:ext>
            </a:extLst>
          </p:cNvPr>
          <p:cNvSpPr/>
          <p:nvPr/>
        </p:nvSpPr>
        <p:spPr>
          <a:xfrm>
            <a:off x="4021028" y="3941412"/>
            <a:ext cx="1219845" cy="999551"/>
          </a:xfrm>
          <a:prstGeom prst="rect">
            <a:avLst/>
          </a:prstGeom>
          <a:solidFill>
            <a:srgbClr val="EAEFF7"/>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History</a:t>
            </a:r>
          </a:p>
          <a:p>
            <a:pPr algn="ctr"/>
            <a:r>
              <a:rPr lang="en-US" dirty="0" err="1">
                <a:solidFill>
                  <a:schemeClr val="tx1"/>
                </a:solidFill>
              </a:rPr>
              <a:t>Indep</a:t>
            </a:r>
            <a:r>
              <a:rPr lang="en-US" dirty="0">
                <a:solidFill>
                  <a:schemeClr val="tx1"/>
                </a:solidFill>
              </a:rPr>
              <a:t>.</a:t>
            </a:r>
          </a:p>
          <a:p>
            <a:pPr algn="ctr"/>
            <a:r>
              <a:rPr lang="en-US" dirty="0">
                <a:solidFill>
                  <a:schemeClr val="tx1"/>
                </a:solidFill>
              </a:rPr>
              <a:t>Dictionary</a:t>
            </a:r>
          </a:p>
        </p:txBody>
      </p:sp>
      <p:cxnSp>
        <p:nvCxnSpPr>
          <p:cNvPr id="11" name="Straight Arrow Connector 10">
            <a:extLst>
              <a:ext uri="{FF2B5EF4-FFF2-40B4-BE49-F238E27FC236}">
                <a16:creationId xmlns:a16="http://schemas.microsoft.com/office/drawing/2014/main" id="{72B5747B-F3CB-4BF2-8D42-18B8F1A15700}"/>
              </a:ext>
            </a:extLst>
          </p:cNvPr>
          <p:cNvCxnSpPr/>
          <p:nvPr/>
        </p:nvCxnSpPr>
        <p:spPr>
          <a:xfrm>
            <a:off x="609600" y="4852473"/>
            <a:ext cx="612100" cy="0"/>
          </a:xfrm>
          <a:prstGeom prst="straightConnector1">
            <a:avLst/>
          </a:prstGeom>
          <a:ln w="38100" cmpd="sng">
            <a:solidFill>
              <a:srgbClr val="C00000"/>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68" name="Rectangle 67">
            <a:extLst>
              <a:ext uri="{FF2B5EF4-FFF2-40B4-BE49-F238E27FC236}">
                <a16:creationId xmlns:a16="http://schemas.microsoft.com/office/drawing/2014/main" id="{2AEF17D3-9F8D-475E-91B7-0221E110E85A}"/>
              </a:ext>
            </a:extLst>
          </p:cNvPr>
          <p:cNvSpPr/>
          <p:nvPr/>
        </p:nvSpPr>
        <p:spPr>
          <a:xfrm>
            <a:off x="1308978" y="3942489"/>
            <a:ext cx="1219845" cy="999551"/>
          </a:xfrm>
          <a:prstGeom prst="rect">
            <a:avLst/>
          </a:prstGeom>
          <a:solidFill>
            <a:srgbClr val="EAEFF7"/>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History</a:t>
            </a:r>
          </a:p>
          <a:p>
            <a:pPr algn="ctr"/>
            <a:r>
              <a:rPr lang="en-US" dirty="0" err="1">
                <a:solidFill>
                  <a:schemeClr val="tx1"/>
                </a:solidFill>
              </a:rPr>
              <a:t>Indep</a:t>
            </a:r>
            <a:r>
              <a:rPr lang="en-US" dirty="0">
                <a:solidFill>
                  <a:schemeClr val="tx1"/>
                </a:solidFill>
              </a:rPr>
              <a:t>.</a:t>
            </a:r>
          </a:p>
          <a:p>
            <a:pPr algn="ctr"/>
            <a:r>
              <a:rPr lang="en-US" dirty="0">
                <a:solidFill>
                  <a:schemeClr val="tx1"/>
                </a:solidFill>
              </a:rPr>
              <a:t>Dictionary</a:t>
            </a:r>
          </a:p>
        </p:txBody>
      </p:sp>
    </p:spTree>
    <p:extLst>
      <p:ext uri="{BB962C8B-B14F-4D97-AF65-F5344CB8AC3E}">
        <p14:creationId xmlns:p14="http://schemas.microsoft.com/office/powerpoint/2010/main" val="2616383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44"/>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46"/>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47"/>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48"/>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51"/>
                                        </p:tgtEl>
                                        <p:attrNameLst>
                                          <p:attrName>style.visibility</p:attrName>
                                        </p:attrNameLst>
                                      </p:cBhvr>
                                      <p:to>
                                        <p:strVal val="hidden"/>
                                      </p:to>
                                    </p:set>
                                  </p:childTnLst>
                                </p:cTn>
                              </p:par>
                              <p:par>
                                <p:cTn id="15" presetID="1" presetClass="exit" presetSubtype="0" fill="hold" grpId="0" nodeType="withEffect">
                                  <p:stCondLst>
                                    <p:cond delay="0"/>
                                  </p:stCondLst>
                                  <p:childTnLst>
                                    <p:set>
                                      <p:cBhvr>
                                        <p:cTn id="16" dur="1" fill="hold">
                                          <p:stCondLst>
                                            <p:cond delay="0"/>
                                          </p:stCondLst>
                                        </p:cTn>
                                        <p:tgtEl>
                                          <p:spTgt spid="52"/>
                                        </p:tgtEl>
                                        <p:attrNameLst>
                                          <p:attrName>style.visibility</p:attrName>
                                        </p:attrNameLst>
                                      </p:cBhvr>
                                      <p:to>
                                        <p:strVal val="hidden"/>
                                      </p:to>
                                    </p:set>
                                  </p:childTnLst>
                                </p:cTn>
                              </p:par>
                              <p:par>
                                <p:cTn id="17" presetID="1" presetClass="entr" presetSubtype="0" fill="hold" grpId="0" nodeType="withEffect">
                                  <p:stCondLst>
                                    <p:cond delay="0"/>
                                  </p:stCondLst>
                                  <p:childTnLst>
                                    <p:set>
                                      <p:cBhvr>
                                        <p:cTn id="18" dur="1" fill="hold">
                                          <p:stCondLst>
                                            <p:cond delay="0"/>
                                          </p:stCondLst>
                                        </p:cTn>
                                        <p:tgtEl>
                                          <p:spTgt spid="6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nodeType="clickEffect">
                                  <p:stCondLst>
                                    <p:cond delay="0"/>
                                  </p:stCondLst>
                                  <p:childTnLst>
                                    <p:set>
                                      <p:cBhvr>
                                        <p:cTn id="38" dur="1" fill="hold">
                                          <p:stCondLst>
                                            <p:cond delay="0"/>
                                          </p:stCondLst>
                                        </p:cTn>
                                        <p:tgtEl>
                                          <p:spTgt spid="11"/>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1" nodeType="clickEffect">
                                  <p:stCondLst>
                                    <p:cond delay="0"/>
                                  </p:stCondLst>
                                  <p:childTnLst>
                                    <p:set>
                                      <p:cBhvr>
                                        <p:cTn id="46" dur="1" fill="hold">
                                          <p:stCondLst>
                                            <p:cond delay="0"/>
                                          </p:stCondLst>
                                        </p:cTn>
                                        <p:tgtEl>
                                          <p:spTgt spid="35"/>
                                        </p:tgtEl>
                                        <p:attrNameLst>
                                          <p:attrName>style.visibility</p:attrName>
                                        </p:attrNameLst>
                                      </p:cBhvr>
                                      <p:to>
                                        <p:strVal val="hidden"/>
                                      </p:to>
                                    </p:set>
                                  </p:childTnLst>
                                </p:cTn>
                              </p:par>
                              <p:par>
                                <p:cTn id="47" presetID="1" presetClass="exit" presetSubtype="0" fill="hold" nodeType="withEffect">
                                  <p:stCondLst>
                                    <p:cond delay="0"/>
                                  </p:stCondLst>
                                  <p:childTnLst>
                                    <p:set>
                                      <p:cBhvr>
                                        <p:cTn id="48" dur="1" fill="hold">
                                          <p:stCondLst>
                                            <p:cond delay="0"/>
                                          </p:stCondLst>
                                        </p:cTn>
                                        <p:tgtEl>
                                          <p:spTgt spid="31"/>
                                        </p:tgtEl>
                                        <p:attrNameLst>
                                          <p:attrName>style.visibility</p:attrName>
                                        </p:attrNameLst>
                                      </p:cBhvr>
                                      <p:to>
                                        <p:strVal val="hidden"/>
                                      </p:to>
                                    </p:set>
                                  </p:childTnLst>
                                </p:cTn>
                              </p:par>
                              <p:par>
                                <p:cTn id="49" presetID="1" presetClass="exit" presetSubtype="0" fill="hold" grpId="0" nodeType="withEffect">
                                  <p:stCondLst>
                                    <p:cond delay="0"/>
                                  </p:stCondLst>
                                  <p:childTnLst>
                                    <p:set>
                                      <p:cBhvr>
                                        <p:cTn id="50" dur="1" fill="hold">
                                          <p:stCondLst>
                                            <p:cond delay="0"/>
                                          </p:stCondLst>
                                        </p:cTn>
                                        <p:tgtEl>
                                          <p:spTgt spid="37"/>
                                        </p:tgtEl>
                                        <p:attrNameLst>
                                          <p:attrName>style.visibility</p:attrName>
                                        </p:attrNameLst>
                                      </p:cBhvr>
                                      <p:to>
                                        <p:strVal val="hidden"/>
                                      </p:to>
                                    </p:set>
                                  </p:childTnLst>
                                </p:cTn>
                              </p:par>
                              <p:par>
                                <p:cTn id="51" presetID="1" presetClass="exit" presetSubtype="0" fill="hold" grpId="0" nodeType="withEffect">
                                  <p:stCondLst>
                                    <p:cond delay="0"/>
                                  </p:stCondLst>
                                  <p:childTnLst>
                                    <p:set>
                                      <p:cBhvr>
                                        <p:cTn id="52" dur="1" fill="hold">
                                          <p:stCondLst>
                                            <p:cond delay="0"/>
                                          </p:stCondLst>
                                        </p:cTn>
                                        <p:tgtEl>
                                          <p:spTgt spid="38"/>
                                        </p:tgtEl>
                                        <p:attrNameLst>
                                          <p:attrName>style.visibility</p:attrName>
                                        </p:attrNameLst>
                                      </p:cBhvr>
                                      <p:to>
                                        <p:strVal val="hidden"/>
                                      </p:to>
                                    </p:set>
                                  </p:childTnLst>
                                </p:cTn>
                              </p:par>
                              <p:par>
                                <p:cTn id="53" presetID="1" presetClass="exit" presetSubtype="0" fill="hold" grpId="0" nodeType="withEffect">
                                  <p:stCondLst>
                                    <p:cond delay="0"/>
                                  </p:stCondLst>
                                  <p:childTnLst>
                                    <p:set>
                                      <p:cBhvr>
                                        <p:cTn id="54" dur="1" fill="hold">
                                          <p:stCondLst>
                                            <p:cond delay="0"/>
                                          </p:stCondLst>
                                        </p:cTn>
                                        <p:tgtEl>
                                          <p:spTgt spid="39"/>
                                        </p:tgtEl>
                                        <p:attrNameLst>
                                          <p:attrName>style.visibility</p:attrName>
                                        </p:attrNameLst>
                                      </p:cBhvr>
                                      <p:to>
                                        <p:strVal val="hidden"/>
                                      </p:to>
                                    </p:set>
                                  </p:childTnLst>
                                </p:cTn>
                              </p:par>
                              <p:par>
                                <p:cTn id="55" presetID="1" presetClass="exit" presetSubtype="0" fill="hold" grpId="0" nodeType="withEffect">
                                  <p:stCondLst>
                                    <p:cond delay="0"/>
                                  </p:stCondLst>
                                  <p:childTnLst>
                                    <p:set>
                                      <p:cBhvr>
                                        <p:cTn id="56" dur="1" fill="hold">
                                          <p:stCondLst>
                                            <p:cond delay="0"/>
                                          </p:stCondLst>
                                        </p:cTn>
                                        <p:tgtEl>
                                          <p:spTgt spid="41"/>
                                        </p:tgtEl>
                                        <p:attrNameLst>
                                          <p:attrName>style.visibility</p:attrName>
                                        </p:attrNameLst>
                                      </p:cBhvr>
                                      <p:to>
                                        <p:strVal val="hidden"/>
                                      </p:to>
                                    </p:set>
                                  </p:childTnLst>
                                </p:cTn>
                              </p:par>
                              <p:par>
                                <p:cTn id="57" presetID="1" presetClass="entr" presetSubtype="0" fill="hold" grpId="0" nodeType="withEffect">
                                  <p:stCondLst>
                                    <p:cond delay="0"/>
                                  </p:stCondLst>
                                  <p:childTnLst>
                                    <p:set>
                                      <p:cBhvr>
                                        <p:cTn id="58" dur="1" fill="hold">
                                          <p:stCondLst>
                                            <p:cond delay="0"/>
                                          </p:stCondLst>
                                        </p:cTn>
                                        <p:tgtEl>
                                          <p:spTgt spid="68"/>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35" grpId="1"/>
      <p:bldP spid="37" grpId="0"/>
      <p:bldP spid="38" grpId="0"/>
      <p:bldP spid="39" grpId="0"/>
      <p:bldP spid="41" grpId="0"/>
      <p:bldP spid="46" grpId="0"/>
      <p:bldP spid="47" grpId="0"/>
      <p:bldP spid="48" grpId="0"/>
      <p:bldP spid="51" grpId="0"/>
      <p:bldP spid="52" grpId="0"/>
      <p:bldP spid="3" grpId="0"/>
      <p:bldP spid="54" grpId="0"/>
      <p:bldP spid="62" grpId="0" animBg="1"/>
      <p:bldP spid="6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9" name="Straight Arrow Connector 48"/>
          <p:cNvCxnSpPr>
            <a:cxnSpLocks/>
          </p:cNvCxnSpPr>
          <p:nvPr/>
        </p:nvCxnSpPr>
        <p:spPr>
          <a:xfrm flipV="1">
            <a:off x="5651958" y="1887042"/>
            <a:ext cx="2023254" cy="344347"/>
          </a:xfrm>
          <a:prstGeom prst="straightConnector1">
            <a:avLst/>
          </a:prstGeom>
          <a:ln w="38100" cmpd="sng">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a:cxnSpLocks/>
          </p:cNvCxnSpPr>
          <p:nvPr/>
        </p:nvCxnSpPr>
        <p:spPr>
          <a:xfrm>
            <a:off x="5668603" y="3234136"/>
            <a:ext cx="2191352" cy="540510"/>
          </a:xfrm>
          <a:prstGeom prst="straightConnector1">
            <a:avLst/>
          </a:prstGeom>
          <a:ln w="38100" cmpd="sng">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cxnSpLocks/>
          </p:cNvCxnSpPr>
          <p:nvPr/>
        </p:nvCxnSpPr>
        <p:spPr>
          <a:xfrm>
            <a:off x="5671504" y="3648269"/>
            <a:ext cx="2188451" cy="531208"/>
          </a:xfrm>
          <a:prstGeom prst="straightConnector1">
            <a:avLst/>
          </a:prstGeom>
          <a:ln w="38100" cmpd="sng">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a:cxnSpLocks/>
            <a:endCxn id="36" idx="1"/>
          </p:cNvCxnSpPr>
          <p:nvPr/>
        </p:nvCxnSpPr>
        <p:spPr>
          <a:xfrm flipV="1">
            <a:off x="5651958" y="2325396"/>
            <a:ext cx="2103168" cy="346636"/>
          </a:xfrm>
          <a:prstGeom prst="straightConnector1">
            <a:avLst/>
          </a:prstGeom>
          <a:ln w="38100" cmpd="sng">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pic>
        <p:nvPicPr>
          <p:cNvPr id="20" name="Graphic 19">
            <a:extLst>
              <a:ext uri="{FF2B5EF4-FFF2-40B4-BE49-F238E27FC236}">
                <a16:creationId xmlns:a16="http://schemas.microsoft.com/office/drawing/2014/main" id="{63D57903-E198-4971-ABE4-DF45C58E302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59954" y="3554136"/>
            <a:ext cx="1005721" cy="1005721"/>
          </a:xfrm>
          <a:prstGeom prst="rect">
            <a:avLst/>
          </a:prstGeom>
        </p:spPr>
      </p:pic>
      <p:sp>
        <p:nvSpPr>
          <p:cNvPr id="29" name="TextBox 28">
            <a:extLst>
              <a:ext uri="{FF2B5EF4-FFF2-40B4-BE49-F238E27FC236}">
                <a16:creationId xmlns:a16="http://schemas.microsoft.com/office/drawing/2014/main" id="{5BDF36D5-ECF2-4F1B-A6F3-5B4953B6D26F}"/>
              </a:ext>
            </a:extLst>
          </p:cNvPr>
          <p:cNvSpPr txBox="1"/>
          <p:nvPr/>
        </p:nvSpPr>
        <p:spPr>
          <a:xfrm rot="827354">
            <a:off x="6150994" y="3174480"/>
            <a:ext cx="1545153" cy="369332"/>
          </a:xfrm>
          <a:prstGeom prst="rect">
            <a:avLst/>
          </a:prstGeom>
          <a:noFill/>
        </p:spPr>
        <p:txBody>
          <a:bodyPr wrap="square" rtlCol="0">
            <a:spAutoFit/>
          </a:bodyPr>
          <a:lstStyle/>
          <a:p>
            <a:r>
              <a:rPr lang="en-US" dirty="0"/>
              <a:t>my height is 5</a:t>
            </a:r>
          </a:p>
        </p:txBody>
      </p:sp>
      <p:sp>
        <p:nvSpPr>
          <p:cNvPr id="60" name="TextBox 59">
            <a:extLst>
              <a:ext uri="{FF2B5EF4-FFF2-40B4-BE49-F238E27FC236}">
                <a16:creationId xmlns:a16="http://schemas.microsoft.com/office/drawing/2014/main" id="{B26DD960-770E-4B08-BCE1-157FC97EB316}"/>
              </a:ext>
            </a:extLst>
          </p:cNvPr>
          <p:cNvSpPr txBox="1"/>
          <p:nvPr/>
        </p:nvSpPr>
        <p:spPr>
          <a:xfrm rot="826245">
            <a:off x="5931843" y="3572242"/>
            <a:ext cx="1789299" cy="369332"/>
          </a:xfrm>
          <a:prstGeom prst="rect">
            <a:avLst/>
          </a:prstGeom>
          <a:noFill/>
        </p:spPr>
        <p:txBody>
          <a:bodyPr wrap="square" rtlCol="0">
            <a:spAutoFit/>
          </a:bodyPr>
          <a:lstStyle/>
          <a:p>
            <a:r>
              <a:rPr lang="en-US" dirty="0"/>
              <a:t>delete my height</a:t>
            </a:r>
          </a:p>
        </p:txBody>
      </p:sp>
      <p:pic>
        <p:nvPicPr>
          <p:cNvPr id="36" name="Graphic 35">
            <a:extLst>
              <a:ext uri="{FF2B5EF4-FFF2-40B4-BE49-F238E27FC236}">
                <a16:creationId xmlns:a16="http://schemas.microsoft.com/office/drawing/2014/main" id="{B469D306-7F0A-4EAD-B01E-74970F55FF8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755126" y="2020596"/>
            <a:ext cx="609600" cy="609600"/>
          </a:xfrm>
          <a:prstGeom prst="rect">
            <a:avLst/>
          </a:prstGeom>
        </p:spPr>
      </p:pic>
      <p:grpSp>
        <p:nvGrpSpPr>
          <p:cNvPr id="5" name="Group 4">
            <a:extLst>
              <a:ext uri="{FF2B5EF4-FFF2-40B4-BE49-F238E27FC236}">
                <a16:creationId xmlns:a16="http://schemas.microsoft.com/office/drawing/2014/main" id="{338D04D9-4280-4FC4-9611-6B8894EA5FD9}"/>
              </a:ext>
            </a:extLst>
          </p:cNvPr>
          <p:cNvGrpSpPr/>
          <p:nvPr/>
        </p:nvGrpSpPr>
        <p:grpSpPr>
          <a:xfrm>
            <a:off x="7753215" y="1324928"/>
            <a:ext cx="611981" cy="609887"/>
            <a:chOff x="4496830" y="1589090"/>
            <a:chExt cx="611981" cy="609887"/>
          </a:xfrm>
        </p:grpSpPr>
        <p:pic>
          <p:nvPicPr>
            <p:cNvPr id="40" name="Graphic 39">
              <a:extLst>
                <a:ext uri="{FF2B5EF4-FFF2-40B4-BE49-F238E27FC236}">
                  <a16:creationId xmlns:a16="http://schemas.microsoft.com/office/drawing/2014/main" id="{6864EF30-3F9C-4EE4-A777-E22E71A4010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496830" y="1589090"/>
              <a:ext cx="609600" cy="609600"/>
            </a:xfrm>
            <a:prstGeom prst="rect">
              <a:avLst/>
            </a:prstGeom>
          </p:spPr>
        </p:pic>
        <p:pic>
          <p:nvPicPr>
            <p:cNvPr id="65" name="Graphic 64">
              <a:extLst>
                <a:ext uri="{FF2B5EF4-FFF2-40B4-BE49-F238E27FC236}">
                  <a16:creationId xmlns:a16="http://schemas.microsoft.com/office/drawing/2014/main" id="{0E64847B-1486-4D58-92DD-9C4DD519E6B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499211" y="1589377"/>
              <a:ext cx="609600" cy="609600"/>
            </a:xfrm>
            <a:prstGeom prst="rect">
              <a:avLst/>
            </a:prstGeom>
          </p:spPr>
        </p:pic>
      </p:grpSp>
      <p:pic>
        <p:nvPicPr>
          <p:cNvPr id="45" name="Graphic 44" descr="Server">
            <a:extLst>
              <a:ext uri="{FF2B5EF4-FFF2-40B4-BE49-F238E27FC236}">
                <a16:creationId xmlns:a16="http://schemas.microsoft.com/office/drawing/2014/main" id="{A7C1CE48-1901-433B-A482-31AAA988A5C7}"/>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3857772" y="2208542"/>
            <a:ext cx="1552276" cy="1552276"/>
          </a:xfrm>
          <a:prstGeom prst="rect">
            <a:avLst/>
          </a:prstGeom>
        </p:spPr>
      </p:pic>
      <p:sp>
        <p:nvSpPr>
          <p:cNvPr id="6" name="TextBox 5">
            <a:extLst>
              <a:ext uri="{FF2B5EF4-FFF2-40B4-BE49-F238E27FC236}">
                <a16:creationId xmlns:a16="http://schemas.microsoft.com/office/drawing/2014/main" id="{36B6D9AD-BC8A-4DC2-B452-FF788D616F47}"/>
              </a:ext>
            </a:extLst>
          </p:cNvPr>
          <p:cNvSpPr txBox="1"/>
          <p:nvPr/>
        </p:nvSpPr>
        <p:spPr>
          <a:xfrm>
            <a:off x="8072048" y="4571631"/>
            <a:ext cx="636713" cy="369332"/>
          </a:xfrm>
          <a:prstGeom prst="rect">
            <a:avLst/>
          </a:prstGeom>
          <a:noFill/>
        </p:spPr>
        <p:txBody>
          <a:bodyPr wrap="none" rtlCol="0">
            <a:spAutoFit/>
          </a:bodyPr>
          <a:lstStyle/>
          <a:p>
            <a:r>
              <a:rPr lang="en-US" dirty="0"/>
              <a:t>Alice</a:t>
            </a:r>
          </a:p>
        </p:txBody>
      </p:sp>
      <p:sp>
        <p:nvSpPr>
          <p:cNvPr id="23" name="TextBox 22">
            <a:extLst>
              <a:ext uri="{FF2B5EF4-FFF2-40B4-BE49-F238E27FC236}">
                <a16:creationId xmlns:a16="http://schemas.microsoft.com/office/drawing/2014/main" id="{DD24A296-BFEC-43C9-86F6-F8FB73F92C06}"/>
              </a:ext>
            </a:extLst>
          </p:cNvPr>
          <p:cNvSpPr txBox="1"/>
          <p:nvPr/>
        </p:nvSpPr>
        <p:spPr>
          <a:xfrm>
            <a:off x="8362815" y="1488435"/>
            <a:ext cx="643125" cy="369332"/>
          </a:xfrm>
          <a:prstGeom prst="rect">
            <a:avLst/>
          </a:prstGeom>
          <a:noFill/>
        </p:spPr>
        <p:txBody>
          <a:bodyPr wrap="none" rtlCol="0">
            <a:spAutoFit/>
          </a:bodyPr>
          <a:lstStyle/>
          <a:p>
            <a:r>
              <a:rPr lang="en-US" dirty="0" err="1"/>
              <a:t>Alicd</a:t>
            </a:r>
            <a:endParaRPr lang="en-US" dirty="0"/>
          </a:p>
        </p:txBody>
      </p:sp>
      <p:sp>
        <p:nvSpPr>
          <p:cNvPr id="24" name="TextBox 23">
            <a:extLst>
              <a:ext uri="{FF2B5EF4-FFF2-40B4-BE49-F238E27FC236}">
                <a16:creationId xmlns:a16="http://schemas.microsoft.com/office/drawing/2014/main" id="{2B104410-CC1D-4FCE-B232-E1673B89C4B8}"/>
              </a:ext>
            </a:extLst>
          </p:cNvPr>
          <p:cNvSpPr txBox="1"/>
          <p:nvPr/>
        </p:nvSpPr>
        <p:spPr>
          <a:xfrm>
            <a:off x="8362815" y="2140730"/>
            <a:ext cx="591829" cy="369332"/>
          </a:xfrm>
          <a:prstGeom prst="rect">
            <a:avLst/>
          </a:prstGeom>
          <a:noFill/>
        </p:spPr>
        <p:txBody>
          <a:bodyPr wrap="none" rtlCol="0">
            <a:spAutoFit/>
          </a:bodyPr>
          <a:lstStyle/>
          <a:p>
            <a:r>
              <a:rPr lang="en-US" dirty="0" err="1"/>
              <a:t>Alicf</a:t>
            </a:r>
            <a:endParaRPr lang="en-US" dirty="0"/>
          </a:p>
        </p:txBody>
      </p:sp>
      <p:sp>
        <p:nvSpPr>
          <p:cNvPr id="25" name="TextBox 24">
            <a:extLst>
              <a:ext uri="{FF2B5EF4-FFF2-40B4-BE49-F238E27FC236}">
                <a16:creationId xmlns:a16="http://schemas.microsoft.com/office/drawing/2014/main" id="{5FE4D39A-FD7D-4A30-B800-9634E3A8F881}"/>
              </a:ext>
            </a:extLst>
          </p:cNvPr>
          <p:cNvSpPr txBox="1"/>
          <p:nvPr/>
        </p:nvSpPr>
        <p:spPr>
          <a:xfrm rot="21003892">
            <a:off x="5900731" y="1658714"/>
            <a:ext cx="1511262" cy="369332"/>
          </a:xfrm>
          <a:prstGeom prst="rect">
            <a:avLst/>
          </a:prstGeom>
          <a:noFill/>
        </p:spPr>
        <p:txBody>
          <a:bodyPr wrap="square" rtlCol="0">
            <a:spAutoFit/>
          </a:bodyPr>
          <a:lstStyle/>
          <a:p>
            <a:r>
              <a:rPr lang="en-US" dirty="0"/>
              <a:t>my height is 6</a:t>
            </a:r>
          </a:p>
        </p:txBody>
      </p:sp>
      <p:sp>
        <p:nvSpPr>
          <p:cNvPr id="26" name="TextBox 25">
            <a:extLst>
              <a:ext uri="{FF2B5EF4-FFF2-40B4-BE49-F238E27FC236}">
                <a16:creationId xmlns:a16="http://schemas.microsoft.com/office/drawing/2014/main" id="{6F93032E-8AB5-445E-855F-87B96D9B28A1}"/>
              </a:ext>
            </a:extLst>
          </p:cNvPr>
          <p:cNvSpPr txBox="1"/>
          <p:nvPr/>
        </p:nvSpPr>
        <p:spPr>
          <a:xfrm rot="20989602">
            <a:off x="5958237" y="2124855"/>
            <a:ext cx="1552276" cy="369332"/>
          </a:xfrm>
          <a:prstGeom prst="rect">
            <a:avLst/>
          </a:prstGeom>
          <a:noFill/>
        </p:spPr>
        <p:txBody>
          <a:bodyPr wrap="square" rtlCol="0">
            <a:spAutoFit/>
          </a:bodyPr>
          <a:lstStyle/>
          <a:p>
            <a:r>
              <a:rPr lang="en-US" dirty="0"/>
              <a:t>my height is 7</a:t>
            </a:r>
          </a:p>
        </p:txBody>
      </p:sp>
      <p:pic>
        <p:nvPicPr>
          <p:cNvPr id="34" name="Graphic 33" descr="Server">
            <a:extLst>
              <a:ext uri="{FF2B5EF4-FFF2-40B4-BE49-F238E27FC236}">
                <a16:creationId xmlns:a16="http://schemas.microsoft.com/office/drawing/2014/main" id="{DB631E79-13B3-44FD-BADB-2FC7A1D29523}"/>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139862" y="2209453"/>
            <a:ext cx="1552276" cy="1552276"/>
          </a:xfrm>
          <a:prstGeom prst="rect">
            <a:avLst/>
          </a:prstGeom>
        </p:spPr>
      </p:pic>
      <p:sp>
        <p:nvSpPr>
          <p:cNvPr id="2" name="TextBox 1">
            <a:extLst>
              <a:ext uri="{FF2B5EF4-FFF2-40B4-BE49-F238E27FC236}">
                <a16:creationId xmlns:a16="http://schemas.microsoft.com/office/drawing/2014/main" id="{4653858C-3E06-4881-A0AC-6CEBC2910093}"/>
              </a:ext>
            </a:extLst>
          </p:cNvPr>
          <p:cNvSpPr txBox="1"/>
          <p:nvPr/>
        </p:nvSpPr>
        <p:spPr>
          <a:xfrm>
            <a:off x="6207251" y="5555226"/>
            <a:ext cx="3456829" cy="646331"/>
          </a:xfrm>
          <a:prstGeom prst="rect">
            <a:avLst/>
          </a:prstGeom>
          <a:noFill/>
        </p:spPr>
        <p:txBody>
          <a:bodyPr wrap="square" rtlCol="0">
            <a:spAutoFit/>
          </a:bodyPr>
          <a:lstStyle/>
          <a:p>
            <a:pPr algn="l"/>
            <a:r>
              <a:rPr lang="en-US" dirty="0"/>
              <a:t>Under weaker definition of “conditional deletion-compliance”:</a:t>
            </a:r>
          </a:p>
        </p:txBody>
      </p:sp>
      <p:pic>
        <p:nvPicPr>
          <p:cNvPr id="46" name="Graphic 45" descr="Checkmark">
            <a:extLst>
              <a:ext uri="{FF2B5EF4-FFF2-40B4-BE49-F238E27FC236}">
                <a16:creationId xmlns:a16="http://schemas.microsoft.com/office/drawing/2014/main" id="{69397A48-90FA-481F-9794-1FF5935DBD30}"/>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10092720" y="5318748"/>
            <a:ext cx="914400" cy="914400"/>
          </a:xfrm>
          <a:prstGeom prst="rect">
            <a:avLst/>
          </a:prstGeom>
        </p:spPr>
      </p:pic>
      <p:cxnSp>
        <p:nvCxnSpPr>
          <p:cNvPr id="61" name="Straight Arrow Connector 60">
            <a:extLst>
              <a:ext uri="{FF2B5EF4-FFF2-40B4-BE49-F238E27FC236}">
                <a16:creationId xmlns:a16="http://schemas.microsoft.com/office/drawing/2014/main" id="{E0596610-C912-4867-B31B-7A7A9316CE08}"/>
              </a:ext>
            </a:extLst>
          </p:cNvPr>
          <p:cNvCxnSpPr>
            <a:cxnSpLocks/>
          </p:cNvCxnSpPr>
          <p:nvPr/>
        </p:nvCxnSpPr>
        <p:spPr>
          <a:xfrm flipH="1">
            <a:off x="2621108" y="2995657"/>
            <a:ext cx="1201891" cy="0"/>
          </a:xfrm>
          <a:prstGeom prst="straightConnector1">
            <a:avLst/>
          </a:prstGeom>
          <a:ln w="38100" cmpd="sng">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9BCA756B-85EA-4C6F-BA2E-A28EA2652CD9}"/>
              </a:ext>
            </a:extLst>
          </p:cNvPr>
          <p:cNvSpPr txBox="1"/>
          <p:nvPr/>
        </p:nvSpPr>
        <p:spPr>
          <a:xfrm>
            <a:off x="1152874" y="1711147"/>
            <a:ext cx="1666803" cy="646331"/>
          </a:xfrm>
          <a:prstGeom prst="rect">
            <a:avLst/>
          </a:prstGeom>
          <a:noFill/>
        </p:spPr>
        <p:txBody>
          <a:bodyPr wrap="none" rtlCol="0">
            <a:spAutoFit/>
          </a:bodyPr>
          <a:lstStyle/>
          <a:p>
            <a:pPr algn="ctr"/>
            <a:r>
              <a:rPr lang="en-US" dirty="0"/>
              <a:t>Data Processing</a:t>
            </a:r>
          </a:p>
          <a:p>
            <a:pPr algn="ctr"/>
            <a:r>
              <a:rPr lang="en-US" dirty="0"/>
              <a:t>Service</a:t>
            </a:r>
          </a:p>
        </p:txBody>
      </p:sp>
      <p:sp>
        <p:nvSpPr>
          <p:cNvPr id="41" name="TextBox 40">
            <a:extLst>
              <a:ext uri="{FF2B5EF4-FFF2-40B4-BE49-F238E27FC236}">
                <a16:creationId xmlns:a16="http://schemas.microsoft.com/office/drawing/2014/main" id="{D97404DE-3228-421F-9C71-75258170E169}"/>
              </a:ext>
            </a:extLst>
          </p:cNvPr>
          <p:cNvSpPr txBox="1"/>
          <p:nvPr/>
        </p:nvSpPr>
        <p:spPr>
          <a:xfrm>
            <a:off x="3737069" y="1908439"/>
            <a:ext cx="1765483" cy="369332"/>
          </a:xfrm>
          <a:prstGeom prst="rect">
            <a:avLst/>
          </a:prstGeom>
          <a:noFill/>
        </p:spPr>
        <p:txBody>
          <a:bodyPr wrap="none" rtlCol="0">
            <a:spAutoFit/>
          </a:bodyPr>
          <a:lstStyle/>
          <a:p>
            <a:pPr algn="ctr"/>
            <a:r>
              <a:rPr lang="en-US" dirty="0"/>
              <a:t>Research Agency</a:t>
            </a:r>
          </a:p>
        </p:txBody>
      </p:sp>
      <p:sp>
        <p:nvSpPr>
          <p:cNvPr id="43" name="TextBox 42">
            <a:extLst>
              <a:ext uri="{FF2B5EF4-FFF2-40B4-BE49-F238E27FC236}">
                <a16:creationId xmlns:a16="http://schemas.microsoft.com/office/drawing/2014/main" id="{B278242F-8914-48DC-A584-E63AC5BB6E73}"/>
              </a:ext>
            </a:extLst>
          </p:cNvPr>
          <p:cNvSpPr txBox="1"/>
          <p:nvPr/>
        </p:nvSpPr>
        <p:spPr>
          <a:xfrm>
            <a:off x="9228364" y="2628370"/>
            <a:ext cx="2703882" cy="830997"/>
          </a:xfrm>
          <a:prstGeom prst="rect">
            <a:avLst/>
          </a:prstGeom>
          <a:noFill/>
        </p:spPr>
        <p:txBody>
          <a:bodyPr wrap="none" rtlCol="0">
            <a:spAutoFit/>
          </a:bodyPr>
          <a:lstStyle/>
          <a:p>
            <a:pPr algn="ctr"/>
            <a:r>
              <a:rPr lang="en-US" sz="2400" dirty="0"/>
              <a:t>Is this </a:t>
            </a:r>
          </a:p>
          <a:p>
            <a:pPr algn="ctr"/>
            <a:r>
              <a:rPr lang="en-US" sz="2400" dirty="0"/>
              <a:t>deletion-compliant?</a:t>
            </a:r>
          </a:p>
        </p:txBody>
      </p:sp>
      <p:pic>
        <p:nvPicPr>
          <p:cNvPr id="62" name="Graphic 61" descr="Close">
            <a:extLst>
              <a:ext uri="{FF2B5EF4-FFF2-40B4-BE49-F238E27FC236}">
                <a16:creationId xmlns:a16="http://schemas.microsoft.com/office/drawing/2014/main" id="{87C725BB-F943-4DD5-AEC8-917A375F3AD2}"/>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10092720" y="3657231"/>
            <a:ext cx="914400" cy="914400"/>
          </a:xfrm>
          <a:prstGeom prst="rect">
            <a:avLst/>
          </a:prstGeom>
        </p:spPr>
      </p:pic>
      <p:grpSp>
        <p:nvGrpSpPr>
          <p:cNvPr id="88" name="Group 87">
            <a:extLst>
              <a:ext uri="{FF2B5EF4-FFF2-40B4-BE49-F238E27FC236}">
                <a16:creationId xmlns:a16="http://schemas.microsoft.com/office/drawing/2014/main" id="{15DD6035-305B-4044-910B-61C06F2FA388}"/>
              </a:ext>
            </a:extLst>
          </p:cNvPr>
          <p:cNvGrpSpPr/>
          <p:nvPr/>
        </p:nvGrpSpPr>
        <p:grpSpPr>
          <a:xfrm>
            <a:off x="1036320" y="877824"/>
            <a:ext cx="8095488" cy="5339138"/>
            <a:chOff x="1036320" y="877824"/>
            <a:chExt cx="8095488" cy="5339138"/>
          </a:xfrm>
        </p:grpSpPr>
        <p:sp>
          <p:nvSpPr>
            <p:cNvPr id="89" name="TextBox 88">
              <a:extLst>
                <a:ext uri="{FF2B5EF4-FFF2-40B4-BE49-F238E27FC236}">
                  <a16:creationId xmlns:a16="http://schemas.microsoft.com/office/drawing/2014/main" id="{58495380-459B-4799-9464-1B2B82679507}"/>
                </a:ext>
              </a:extLst>
            </p:cNvPr>
            <p:cNvSpPr txBox="1"/>
            <p:nvPr/>
          </p:nvSpPr>
          <p:spPr>
            <a:xfrm>
              <a:off x="3878710" y="1057526"/>
              <a:ext cx="1388457" cy="369332"/>
            </a:xfrm>
            <a:prstGeom prst="rect">
              <a:avLst/>
            </a:prstGeom>
            <a:noFill/>
          </p:spPr>
          <p:txBody>
            <a:bodyPr wrap="none" rtlCol="0">
              <a:spAutoFit/>
            </a:bodyPr>
            <a:lstStyle/>
            <a:p>
              <a:pPr algn="l"/>
              <a:r>
                <a:rPr lang="en-US" dirty="0"/>
                <a:t>Environment</a:t>
              </a:r>
            </a:p>
          </p:txBody>
        </p:sp>
        <p:cxnSp>
          <p:nvCxnSpPr>
            <p:cNvPr id="90" name="Straight Connector 89">
              <a:extLst>
                <a:ext uri="{FF2B5EF4-FFF2-40B4-BE49-F238E27FC236}">
                  <a16:creationId xmlns:a16="http://schemas.microsoft.com/office/drawing/2014/main" id="{F04E3ED1-4A5A-49BC-91AB-95F31B109D89}"/>
                </a:ext>
              </a:extLst>
            </p:cNvPr>
            <p:cNvCxnSpPr/>
            <p:nvPr/>
          </p:nvCxnSpPr>
          <p:spPr>
            <a:xfrm>
              <a:off x="2950464" y="1629728"/>
              <a:ext cx="0" cy="4551616"/>
            </a:xfrm>
            <a:prstGeom prst="line">
              <a:avLst/>
            </a:prstGeom>
            <a:ln w="25400" cmpd="sng">
              <a:solidFill>
                <a:schemeClr val="bg1">
                  <a:lumMod val="75000"/>
                </a:schemeClr>
              </a:solidFill>
              <a:prstDash val="dash"/>
              <a:headEnd type="none"/>
              <a:tailEnd type="none"/>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6CD225A5-E8E9-4057-9AC7-B572201026D6}"/>
                </a:ext>
              </a:extLst>
            </p:cNvPr>
            <p:cNvCxnSpPr>
              <a:cxnSpLocks/>
            </p:cNvCxnSpPr>
            <p:nvPr/>
          </p:nvCxnSpPr>
          <p:spPr>
            <a:xfrm flipH="1">
              <a:off x="1036320" y="6181344"/>
              <a:ext cx="1914144" cy="0"/>
            </a:xfrm>
            <a:prstGeom prst="line">
              <a:avLst/>
            </a:prstGeom>
            <a:ln w="25400" cmpd="sng">
              <a:solidFill>
                <a:schemeClr val="bg1">
                  <a:lumMod val="75000"/>
                </a:schemeClr>
              </a:solidFill>
              <a:prstDash val="dash"/>
              <a:headEnd type="none"/>
              <a:tailEnd type="none"/>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83E639A0-4CB7-4252-802C-E6B8948EF88A}"/>
                </a:ext>
              </a:extLst>
            </p:cNvPr>
            <p:cNvCxnSpPr>
              <a:cxnSpLocks/>
            </p:cNvCxnSpPr>
            <p:nvPr/>
          </p:nvCxnSpPr>
          <p:spPr>
            <a:xfrm>
              <a:off x="1036320" y="877824"/>
              <a:ext cx="0" cy="5339138"/>
            </a:xfrm>
            <a:prstGeom prst="line">
              <a:avLst/>
            </a:prstGeom>
            <a:ln w="25400" cmpd="sng">
              <a:solidFill>
                <a:schemeClr val="bg1">
                  <a:lumMod val="75000"/>
                </a:schemeClr>
              </a:solidFill>
              <a:prstDash val="dash"/>
              <a:headEnd type="none"/>
              <a:tailEnd type="none"/>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0F962CCA-A3AE-4AA5-8A31-7B575687B180}"/>
                </a:ext>
              </a:extLst>
            </p:cNvPr>
            <p:cNvCxnSpPr>
              <a:cxnSpLocks/>
            </p:cNvCxnSpPr>
            <p:nvPr/>
          </p:nvCxnSpPr>
          <p:spPr>
            <a:xfrm flipH="1">
              <a:off x="1036320" y="883920"/>
              <a:ext cx="8095488" cy="0"/>
            </a:xfrm>
            <a:prstGeom prst="line">
              <a:avLst/>
            </a:prstGeom>
            <a:ln w="25400" cmpd="sng">
              <a:solidFill>
                <a:schemeClr val="bg1">
                  <a:lumMod val="75000"/>
                </a:schemeClr>
              </a:solidFill>
              <a:prstDash val="dash"/>
              <a:headEnd type="none"/>
              <a:tailEnd type="none"/>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4C3AB1F5-C481-4D2B-857D-CC9446132C8D}"/>
                </a:ext>
              </a:extLst>
            </p:cNvPr>
            <p:cNvCxnSpPr>
              <a:cxnSpLocks/>
            </p:cNvCxnSpPr>
            <p:nvPr/>
          </p:nvCxnSpPr>
          <p:spPr>
            <a:xfrm flipH="1">
              <a:off x="2950464" y="1629728"/>
              <a:ext cx="4580464" cy="0"/>
            </a:xfrm>
            <a:prstGeom prst="line">
              <a:avLst/>
            </a:prstGeom>
            <a:ln w="25400" cmpd="sng">
              <a:solidFill>
                <a:schemeClr val="bg1">
                  <a:lumMod val="75000"/>
                </a:schemeClr>
              </a:solidFill>
              <a:prstDash val="dash"/>
              <a:headEnd type="none"/>
              <a:tailEnd type="none"/>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230808C0-1B5F-4D80-A27A-DF192D703033}"/>
                </a:ext>
              </a:extLst>
            </p:cNvPr>
            <p:cNvCxnSpPr>
              <a:cxnSpLocks/>
            </p:cNvCxnSpPr>
            <p:nvPr/>
          </p:nvCxnSpPr>
          <p:spPr>
            <a:xfrm>
              <a:off x="9131808" y="887666"/>
              <a:ext cx="0" cy="1954375"/>
            </a:xfrm>
            <a:prstGeom prst="line">
              <a:avLst/>
            </a:prstGeom>
            <a:ln w="25400" cmpd="sng">
              <a:solidFill>
                <a:schemeClr val="bg1">
                  <a:lumMod val="75000"/>
                </a:schemeClr>
              </a:solidFill>
              <a:prstDash val="dash"/>
              <a:headEnd type="none"/>
              <a:tailEnd type="none"/>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8282D03D-677E-4858-BC5B-7816DE99409E}"/>
                </a:ext>
              </a:extLst>
            </p:cNvPr>
            <p:cNvCxnSpPr>
              <a:cxnSpLocks/>
            </p:cNvCxnSpPr>
            <p:nvPr/>
          </p:nvCxnSpPr>
          <p:spPr>
            <a:xfrm flipH="1">
              <a:off x="7530928" y="2833929"/>
              <a:ext cx="1585796" cy="0"/>
            </a:xfrm>
            <a:prstGeom prst="line">
              <a:avLst/>
            </a:prstGeom>
            <a:ln w="25400" cmpd="sng">
              <a:solidFill>
                <a:schemeClr val="bg1">
                  <a:lumMod val="75000"/>
                </a:schemeClr>
              </a:solidFill>
              <a:prstDash val="dash"/>
              <a:headEnd type="none"/>
              <a:tailEnd type="none"/>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68B4B4E9-E91A-476A-94C3-983BA0C9B445}"/>
                </a:ext>
              </a:extLst>
            </p:cNvPr>
            <p:cNvCxnSpPr>
              <a:cxnSpLocks/>
            </p:cNvCxnSpPr>
            <p:nvPr/>
          </p:nvCxnSpPr>
          <p:spPr>
            <a:xfrm>
              <a:off x="7530928" y="1617786"/>
              <a:ext cx="0" cy="1224255"/>
            </a:xfrm>
            <a:prstGeom prst="line">
              <a:avLst/>
            </a:prstGeom>
            <a:ln w="25400" cmpd="sng">
              <a:solidFill>
                <a:schemeClr val="bg1">
                  <a:lumMod val="75000"/>
                </a:schemeClr>
              </a:solidFill>
              <a:prstDash val="dash"/>
              <a:headEnd type="none"/>
              <a:tailEnd type="none"/>
            </a:ln>
          </p:spPr>
          <p:style>
            <a:lnRef idx="1">
              <a:schemeClr val="accent1"/>
            </a:lnRef>
            <a:fillRef idx="0">
              <a:schemeClr val="accent1"/>
            </a:fillRef>
            <a:effectRef idx="0">
              <a:schemeClr val="accent1"/>
            </a:effectRef>
            <a:fontRef idx="minor">
              <a:schemeClr val="tx1"/>
            </a:fontRef>
          </p:style>
        </p:cxnSp>
      </p:grpSp>
      <p:sp>
        <p:nvSpPr>
          <p:cNvPr id="98" name="TextBox 97">
            <a:extLst>
              <a:ext uri="{FF2B5EF4-FFF2-40B4-BE49-F238E27FC236}">
                <a16:creationId xmlns:a16="http://schemas.microsoft.com/office/drawing/2014/main" id="{067D5863-75A3-4AA4-9F02-347B5008DC03}"/>
              </a:ext>
            </a:extLst>
          </p:cNvPr>
          <p:cNvSpPr txBox="1"/>
          <p:nvPr/>
        </p:nvSpPr>
        <p:spPr>
          <a:xfrm>
            <a:off x="2714505" y="2665684"/>
            <a:ext cx="1028295" cy="646331"/>
          </a:xfrm>
          <a:prstGeom prst="rect">
            <a:avLst/>
          </a:prstGeom>
          <a:noFill/>
        </p:spPr>
        <p:txBody>
          <a:bodyPr wrap="none" rtlCol="0">
            <a:spAutoFit/>
          </a:bodyPr>
          <a:lstStyle/>
          <a:p>
            <a:pPr algn="ctr"/>
            <a:r>
              <a:rPr lang="en-US" dirty="0"/>
              <a:t>instruct</a:t>
            </a:r>
          </a:p>
          <a:p>
            <a:pPr algn="ctr"/>
            <a:r>
              <a:rPr lang="en-US" dirty="0"/>
              <a:t>to delete</a:t>
            </a:r>
          </a:p>
        </p:txBody>
      </p:sp>
      <p:sp>
        <p:nvSpPr>
          <p:cNvPr id="99" name="Rectangle 98">
            <a:extLst>
              <a:ext uri="{FF2B5EF4-FFF2-40B4-BE49-F238E27FC236}">
                <a16:creationId xmlns:a16="http://schemas.microsoft.com/office/drawing/2014/main" id="{A63944EB-B6C1-41FD-ABE4-EB61DE65D0A6}"/>
              </a:ext>
            </a:extLst>
          </p:cNvPr>
          <p:cNvSpPr/>
          <p:nvPr/>
        </p:nvSpPr>
        <p:spPr>
          <a:xfrm>
            <a:off x="4021028" y="3941412"/>
            <a:ext cx="1219845" cy="999551"/>
          </a:xfrm>
          <a:prstGeom prst="rect">
            <a:avLst/>
          </a:prstGeom>
          <a:solidFill>
            <a:srgbClr val="EAEFF7"/>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History</a:t>
            </a:r>
          </a:p>
          <a:p>
            <a:pPr algn="ctr"/>
            <a:r>
              <a:rPr lang="en-US" dirty="0" err="1">
                <a:solidFill>
                  <a:schemeClr val="tx1"/>
                </a:solidFill>
              </a:rPr>
              <a:t>Indep</a:t>
            </a:r>
            <a:r>
              <a:rPr lang="en-US" dirty="0">
                <a:solidFill>
                  <a:schemeClr val="tx1"/>
                </a:solidFill>
              </a:rPr>
              <a:t>.</a:t>
            </a:r>
          </a:p>
          <a:p>
            <a:pPr algn="ctr"/>
            <a:r>
              <a:rPr lang="en-US" dirty="0">
                <a:solidFill>
                  <a:schemeClr val="tx1"/>
                </a:solidFill>
              </a:rPr>
              <a:t>Dictionary</a:t>
            </a:r>
          </a:p>
        </p:txBody>
      </p:sp>
      <p:sp>
        <p:nvSpPr>
          <p:cNvPr id="100" name="Rectangle 99">
            <a:extLst>
              <a:ext uri="{FF2B5EF4-FFF2-40B4-BE49-F238E27FC236}">
                <a16:creationId xmlns:a16="http://schemas.microsoft.com/office/drawing/2014/main" id="{9C49F91A-E63F-401A-92A1-7EE47FC1F762}"/>
              </a:ext>
            </a:extLst>
          </p:cNvPr>
          <p:cNvSpPr/>
          <p:nvPr/>
        </p:nvSpPr>
        <p:spPr>
          <a:xfrm>
            <a:off x="1308978" y="3942489"/>
            <a:ext cx="1219845" cy="999551"/>
          </a:xfrm>
          <a:prstGeom prst="rect">
            <a:avLst/>
          </a:prstGeom>
          <a:solidFill>
            <a:srgbClr val="EAEFF7"/>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History</a:t>
            </a:r>
          </a:p>
          <a:p>
            <a:pPr algn="ctr"/>
            <a:r>
              <a:rPr lang="en-US" dirty="0" err="1">
                <a:solidFill>
                  <a:schemeClr val="tx1"/>
                </a:solidFill>
              </a:rPr>
              <a:t>Indep</a:t>
            </a:r>
            <a:r>
              <a:rPr lang="en-US" dirty="0">
                <a:solidFill>
                  <a:schemeClr val="tx1"/>
                </a:solidFill>
              </a:rPr>
              <a:t>.</a:t>
            </a:r>
          </a:p>
          <a:p>
            <a:pPr algn="ctr"/>
            <a:r>
              <a:rPr lang="en-US" dirty="0">
                <a:solidFill>
                  <a:schemeClr val="tx1"/>
                </a:solidFill>
              </a:rPr>
              <a:t>Dictionary</a:t>
            </a:r>
          </a:p>
        </p:txBody>
      </p:sp>
      <p:sp>
        <p:nvSpPr>
          <p:cNvPr id="101" name="TextBox 100">
            <a:extLst>
              <a:ext uri="{FF2B5EF4-FFF2-40B4-BE49-F238E27FC236}">
                <a16:creationId xmlns:a16="http://schemas.microsoft.com/office/drawing/2014/main" id="{AA8F881F-97E2-4FE4-BC04-1C2C776230A7}"/>
              </a:ext>
            </a:extLst>
          </p:cNvPr>
          <p:cNvSpPr txBox="1"/>
          <p:nvPr/>
        </p:nvSpPr>
        <p:spPr>
          <a:xfrm>
            <a:off x="2800818" y="3234136"/>
            <a:ext cx="846707" cy="1200329"/>
          </a:xfrm>
          <a:prstGeom prst="rect">
            <a:avLst/>
          </a:prstGeom>
          <a:noFill/>
        </p:spPr>
        <p:txBody>
          <a:bodyPr wrap="none" rtlCol="0">
            <a:spAutoFit/>
          </a:bodyPr>
          <a:lstStyle/>
          <a:p>
            <a:pPr algn="ctr"/>
            <a:r>
              <a:rPr lang="en-US" dirty="0">
                <a:solidFill>
                  <a:srgbClr val="C00000"/>
                </a:solidFill>
              </a:rPr>
              <a:t>still</a:t>
            </a:r>
          </a:p>
          <a:p>
            <a:pPr algn="ctr"/>
            <a:r>
              <a:rPr lang="en-US" dirty="0">
                <a:solidFill>
                  <a:srgbClr val="C00000"/>
                </a:solidFill>
              </a:rPr>
              <a:t>reveals</a:t>
            </a:r>
          </a:p>
          <a:p>
            <a:pPr algn="ctr"/>
            <a:r>
              <a:rPr lang="en-US" dirty="0">
                <a:solidFill>
                  <a:srgbClr val="C00000"/>
                </a:solidFill>
              </a:rPr>
              <a:t>Alice’s</a:t>
            </a:r>
          </a:p>
          <a:p>
            <a:pPr algn="ctr"/>
            <a:r>
              <a:rPr lang="en-US" dirty="0">
                <a:solidFill>
                  <a:srgbClr val="C00000"/>
                </a:solidFill>
              </a:rPr>
              <a:t>data</a:t>
            </a:r>
          </a:p>
        </p:txBody>
      </p:sp>
    </p:spTree>
    <p:extLst>
      <p:ext uri="{BB962C8B-B14F-4D97-AF65-F5344CB8AC3E}">
        <p14:creationId xmlns:p14="http://schemas.microsoft.com/office/powerpoint/2010/main" val="174664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9" name="Straight Arrow Connector 48"/>
          <p:cNvCxnSpPr>
            <a:cxnSpLocks/>
          </p:cNvCxnSpPr>
          <p:nvPr/>
        </p:nvCxnSpPr>
        <p:spPr>
          <a:xfrm flipV="1">
            <a:off x="5651958" y="1887042"/>
            <a:ext cx="2023254" cy="344347"/>
          </a:xfrm>
          <a:prstGeom prst="straightConnector1">
            <a:avLst/>
          </a:prstGeom>
          <a:ln w="38100" cmpd="sng">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a:cxnSpLocks/>
          </p:cNvCxnSpPr>
          <p:nvPr/>
        </p:nvCxnSpPr>
        <p:spPr>
          <a:xfrm>
            <a:off x="5668603" y="3234136"/>
            <a:ext cx="2191352" cy="540510"/>
          </a:xfrm>
          <a:prstGeom prst="straightConnector1">
            <a:avLst/>
          </a:prstGeom>
          <a:ln w="38100" cmpd="sng">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cxnSpLocks/>
          </p:cNvCxnSpPr>
          <p:nvPr/>
        </p:nvCxnSpPr>
        <p:spPr>
          <a:xfrm>
            <a:off x="5671504" y="3648269"/>
            <a:ext cx="2188451" cy="531208"/>
          </a:xfrm>
          <a:prstGeom prst="straightConnector1">
            <a:avLst/>
          </a:prstGeom>
          <a:ln w="38100" cmpd="sng">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a:cxnSpLocks/>
            <a:endCxn id="36" idx="1"/>
          </p:cNvCxnSpPr>
          <p:nvPr/>
        </p:nvCxnSpPr>
        <p:spPr>
          <a:xfrm flipV="1">
            <a:off x="5651958" y="2325396"/>
            <a:ext cx="2103168" cy="346636"/>
          </a:xfrm>
          <a:prstGeom prst="straightConnector1">
            <a:avLst/>
          </a:prstGeom>
          <a:ln w="38100" cmpd="sng">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pic>
        <p:nvPicPr>
          <p:cNvPr id="20" name="Graphic 19">
            <a:extLst>
              <a:ext uri="{FF2B5EF4-FFF2-40B4-BE49-F238E27FC236}">
                <a16:creationId xmlns:a16="http://schemas.microsoft.com/office/drawing/2014/main" id="{63D57903-E198-4971-ABE4-DF45C58E302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59954" y="3554136"/>
            <a:ext cx="1005721" cy="1005721"/>
          </a:xfrm>
          <a:prstGeom prst="rect">
            <a:avLst/>
          </a:prstGeom>
        </p:spPr>
      </p:pic>
      <p:sp>
        <p:nvSpPr>
          <p:cNvPr id="29" name="TextBox 28">
            <a:extLst>
              <a:ext uri="{FF2B5EF4-FFF2-40B4-BE49-F238E27FC236}">
                <a16:creationId xmlns:a16="http://schemas.microsoft.com/office/drawing/2014/main" id="{5BDF36D5-ECF2-4F1B-A6F3-5B4953B6D26F}"/>
              </a:ext>
            </a:extLst>
          </p:cNvPr>
          <p:cNvSpPr txBox="1"/>
          <p:nvPr/>
        </p:nvSpPr>
        <p:spPr>
          <a:xfrm rot="827354">
            <a:off x="6150994" y="3174480"/>
            <a:ext cx="1545153" cy="369332"/>
          </a:xfrm>
          <a:prstGeom prst="rect">
            <a:avLst/>
          </a:prstGeom>
          <a:noFill/>
        </p:spPr>
        <p:txBody>
          <a:bodyPr wrap="square" rtlCol="0">
            <a:spAutoFit/>
          </a:bodyPr>
          <a:lstStyle/>
          <a:p>
            <a:r>
              <a:rPr lang="en-US" dirty="0"/>
              <a:t>my height is 5</a:t>
            </a:r>
          </a:p>
        </p:txBody>
      </p:sp>
      <p:sp>
        <p:nvSpPr>
          <p:cNvPr id="60" name="TextBox 59">
            <a:extLst>
              <a:ext uri="{FF2B5EF4-FFF2-40B4-BE49-F238E27FC236}">
                <a16:creationId xmlns:a16="http://schemas.microsoft.com/office/drawing/2014/main" id="{B26DD960-770E-4B08-BCE1-157FC97EB316}"/>
              </a:ext>
            </a:extLst>
          </p:cNvPr>
          <p:cNvSpPr txBox="1"/>
          <p:nvPr/>
        </p:nvSpPr>
        <p:spPr>
          <a:xfrm rot="826245">
            <a:off x="5931843" y="3572242"/>
            <a:ext cx="1789299" cy="369332"/>
          </a:xfrm>
          <a:prstGeom prst="rect">
            <a:avLst/>
          </a:prstGeom>
          <a:noFill/>
        </p:spPr>
        <p:txBody>
          <a:bodyPr wrap="square" rtlCol="0">
            <a:spAutoFit/>
          </a:bodyPr>
          <a:lstStyle/>
          <a:p>
            <a:r>
              <a:rPr lang="en-US" dirty="0"/>
              <a:t>delete my height</a:t>
            </a:r>
          </a:p>
        </p:txBody>
      </p:sp>
      <p:pic>
        <p:nvPicPr>
          <p:cNvPr id="36" name="Graphic 35">
            <a:extLst>
              <a:ext uri="{FF2B5EF4-FFF2-40B4-BE49-F238E27FC236}">
                <a16:creationId xmlns:a16="http://schemas.microsoft.com/office/drawing/2014/main" id="{B469D306-7F0A-4EAD-B01E-74970F55FF8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755126" y="2020596"/>
            <a:ext cx="609600" cy="609600"/>
          </a:xfrm>
          <a:prstGeom prst="rect">
            <a:avLst/>
          </a:prstGeom>
        </p:spPr>
      </p:pic>
      <p:grpSp>
        <p:nvGrpSpPr>
          <p:cNvPr id="5" name="Group 4">
            <a:extLst>
              <a:ext uri="{FF2B5EF4-FFF2-40B4-BE49-F238E27FC236}">
                <a16:creationId xmlns:a16="http://schemas.microsoft.com/office/drawing/2014/main" id="{338D04D9-4280-4FC4-9611-6B8894EA5FD9}"/>
              </a:ext>
            </a:extLst>
          </p:cNvPr>
          <p:cNvGrpSpPr/>
          <p:nvPr/>
        </p:nvGrpSpPr>
        <p:grpSpPr>
          <a:xfrm>
            <a:off x="7753215" y="1324928"/>
            <a:ext cx="611981" cy="609887"/>
            <a:chOff x="4496830" y="1589090"/>
            <a:chExt cx="611981" cy="609887"/>
          </a:xfrm>
        </p:grpSpPr>
        <p:pic>
          <p:nvPicPr>
            <p:cNvPr id="40" name="Graphic 39">
              <a:extLst>
                <a:ext uri="{FF2B5EF4-FFF2-40B4-BE49-F238E27FC236}">
                  <a16:creationId xmlns:a16="http://schemas.microsoft.com/office/drawing/2014/main" id="{6864EF30-3F9C-4EE4-A777-E22E71A4010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496830" y="1589090"/>
              <a:ext cx="609600" cy="609600"/>
            </a:xfrm>
            <a:prstGeom prst="rect">
              <a:avLst/>
            </a:prstGeom>
          </p:spPr>
        </p:pic>
        <p:pic>
          <p:nvPicPr>
            <p:cNvPr id="65" name="Graphic 64">
              <a:extLst>
                <a:ext uri="{FF2B5EF4-FFF2-40B4-BE49-F238E27FC236}">
                  <a16:creationId xmlns:a16="http://schemas.microsoft.com/office/drawing/2014/main" id="{0E64847B-1486-4D58-92DD-9C4DD519E6B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499211" y="1589377"/>
              <a:ext cx="609600" cy="609600"/>
            </a:xfrm>
            <a:prstGeom prst="rect">
              <a:avLst/>
            </a:prstGeom>
          </p:spPr>
        </p:pic>
      </p:grpSp>
      <p:pic>
        <p:nvPicPr>
          <p:cNvPr id="45" name="Graphic 44" descr="Server">
            <a:extLst>
              <a:ext uri="{FF2B5EF4-FFF2-40B4-BE49-F238E27FC236}">
                <a16:creationId xmlns:a16="http://schemas.microsoft.com/office/drawing/2014/main" id="{A7C1CE48-1901-433B-A482-31AAA988A5C7}"/>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3857772" y="2208542"/>
            <a:ext cx="1552276" cy="1552276"/>
          </a:xfrm>
          <a:prstGeom prst="rect">
            <a:avLst/>
          </a:prstGeom>
        </p:spPr>
      </p:pic>
      <p:sp>
        <p:nvSpPr>
          <p:cNvPr id="6" name="TextBox 5">
            <a:extLst>
              <a:ext uri="{FF2B5EF4-FFF2-40B4-BE49-F238E27FC236}">
                <a16:creationId xmlns:a16="http://schemas.microsoft.com/office/drawing/2014/main" id="{36B6D9AD-BC8A-4DC2-B452-FF788D616F47}"/>
              </a:ext>
            </a:extLst>
          </p:cNvPr>
          <p:cNvSpPr txBox="1"/>
          <p:nvPr/>
        </p:nvSpPr>
        <p:spPr>
          <a:xfrm>
            <a:off x="8072048" y="4571631"/>
            <a:ext cx="636713" cy="369332"/>
          </a:xfrm>
          <a:prstGeom prst="rect">
            <a:avLst/>
          </a:prstGeom>
          <a:noFill/>
        </p:spPr>
        <p:txBody>
          <a:bodyPr wrap="none" rtlCol="0">
            <a:spAutoFit/>
          </a:bodyPr>
          <a:lstStyle/>
          <a:p>
            <a:r>
              <a:rPr lang="en-US" dirty="0"/>
              <a:t>Alice</a:t>
            </a:r>
          </a:p>
        </p:txBody>
      </p:sp>
      <p:sp>
        <p:nvSpPr>
          <p:cNvPr id="23" name="TextBox 22">
            <a:extLst>
              <a:ext uri="{FF2B5EF4-FFF2-40B4-BE49-F238E27FC236}">
                <a16:creationId xmlns:a16="http://schemas.microsoft.com/office/drawing/2014/main" id="{DD24A296-BFEC-43C9-86F6-F8FB73F92C06}"/>
              </a:ext>
            </a:extLst>
          </p:cNvPr>
          <p:cNvSpPr txBox="1"/>
          <p:nvPr/>
        </p:nvSpPr>
        <p:spPr>
          <a:xfrm>
            <a:off x="8362815" y="1488435"/>
            <a:ext cx="643125" cy="369332"/>
          </a:xfrm>
          <a:prstGeom prst="rect">
            <a:avLst/>
          </a:prstGeom>
          <a:noFill/>
        </p:spPr>
        <p:txBody>
          <a:bodyPr wrap="none" rtlCol="0">
            <a:spAutoFit/>
          </a:bodyPr>
          <a:lstStyle/>
          <a:p>
            <a:r>
              <a:rPr lang="en-US" dirty="0" err="1"/>
              <a:t>Alicd</a:t>
            </a:r>
            <a:endParaRPr lang="en-US" dirty="0"/>
          </a:p>
        </p:txBody>
      </p:sp>
      <p:sp>
        <p:nvSpPr>
          <p:cNvPr id="24" name="TextBox 23">
            <a:extLst>
              <a:ext uri="{FF2B5EF4-FFF2-40B4-BE49-F238E27FC236}">
                <a16:creationId xmlns:a16="http://schemas.microsoft.com/office/drawing/2014/main" id="{2B104410-CC1D-4FCE-B232-E1673B89C4B8}"/>
              </a:ext>
            </a:extLst>
          </p:cNvPr>
          <p:cNvSpPr txBox="1"/>
          <p:nvPr/>
        </p:nvSpPr>
        <p:spPr>
          <a:xfrm>
            <a:off x="8362815" y="2140730"/>
            <a:ext cx="591829" cy="369332"/>
          </a:xfrm>
          <a:prstGeom prst="rect">
            <a:avLst/>
          </a:prstGeom>
          <a:noFill/>
        </p:spPr>
        <p:txBody>
          <a:bodyPr wrap="none" rtlCol="0">
            <a:spAutoFit/>
          </a:bodyPr>
          <a:lstStyle/>
          <a:p>
            <a:r>
              <a:rPr lang="en-US" dirty="0" err="1"/>
              <a:t>Alicf</a:t>
            </a:r>
            <a:endParaRPr lang="en-US" dirty="0"/>
          </a:p>
        </p:txBody>
      </p:sp>
      <p:sp>
        <p:nvSpPr>
          <p:cNvPr id="25" name="TextBox 24">
            <a:extLst>
              <a:ext uri="{FF2B5EF4-FFF2-40B4-BE49-F238E27FC236}">
                <a16:creationId xmlns:a16="http://schemas.microsoft.com/office/drawing/2014/main" id="{5FE4D39A-FD7D-4A30-B800-9634E3A8F881}"/>
              </a:ext>
            </a:extLst>
          </p:cNvPr>
          <p:cNvSpPr txBox="1"/>
          <p:nvPr/>
        </p:nvSpPr>
        <p:spPr>
          <a:xfrm rot="21003892">
            <a:off x="5900731" y="1658714"/>
            <a:ext cx="1511262" cy="369332"/>
          </a:xfrm>
          <a:prstGeom prst="rect">
            <a:avLst/>
          </a:prstGeom>
          <a:noFill/>
        </p:spPr>
        <p:txBody>
          <a:bodyPr wrap="square" rtlCol="0">
            <a:spAutoFit/>
          </a:bodyPr>
          <a:lstStyle/>
          <a:p>
            <a:r>
              <a:rPr lang="en-US" dirty="0"/>
              <a:t>my height is 6</a:t>
            </a:r>
          </a:p>
        </p:txBody>
      </p:sp>
      <p:sp>
        <p:nvSpPr>
          <p:cNvPr id="26" name="TextBox 25">
            <a:extLst>
              <a:ext uri="{FF2B5EF4-FFF2-40B4-BE49-F238E27FC236}">
                <a16:creationId xmlns:a16="http://schemas.microsoft.com/office/drawing/2014/main" id="{6F93032E-8AB5-445E-855F-87B96D9B28A1}"/>
              </a:ext>
            </a:extLst>
          </p:cNvPr>
          <p:cNvSpPr txBox="1"/>
          <p:nvPr/>
        </p:nvSpPr>
        <p:spPr>
          <a:xfrm rot="20989602">
            <a:off x="5958237" y="2124855"/>
            <a:ext cx="1552276" cy="369332"/>
          </a:xfrm>
          <a:prstGeom prst="rect">
            <a:avLst/>
          </a:prstGeom>
          <a:noFill/>
        </p:spPr>
        <p:txBody>
          <a:bodyPr wrap="square" rtlCol="0">
            <a:spAutoFit/>
          </a:bodyPr>
          <a:lstStyle/>
          <a:p>
            <a:r>
              <a:rPr lang="en-US" dirty="0"/>
              <a:t>my height is 7</a:t>
            </a:r>
          </a:p>
        </p:txBody>
      </p:sp>
      <p:sp>
        <p:nvSpPr>
          <p:cNvPr id="27" name="TextBox 26">
            <a:extLst>
              <a:ext uri="{FF2B5EF4-FFF2-40B4-BE49-F238E27FC236}">
                <a16:creationId xmlns:a16="http://schemas.microsoft.com/office/drawing/2014/main" id="{DC8AF0C0-F721-4B49-9339-0D51DA7F4A9F}"/>
              </a:ext>
            </a:extLst>
          </p:cNvPr>
          <p:cNvSpPr txBox="1"/>
          <p:nvPr/>
        </p:nvSpPr>
        <p:spPr>
          <a:xfrm>
            <a:off x="1479403" y="2102314"/>
            <a:ext cx="867545" cy="369332"/>
          </a:xfrm>
          <a:prstGeom prst="rect">
            <a:avLst/>
          </a:prstGeom>
          <a:noFill/>
        </p:spPr>
        <p:txBody>
          <a:bodyPr wrap="none" rtlCol="0">
            <a:spAutoFit/>
          </a:bodyPr>
          <a:lstStyle/>
          <a:p>
            <a:r>
              <a:rPr lang="en-US" dirty="0"/>
              <a:t>Journal</a:t>
            </a:r>
          </a:p>
        </p:txBody>
      </p:sp>
      <p:pic>
        <p:nvPicPr>
          <p:cNvPr id="42" name="Graphic 41" descr="Close">
            <a:extLst>
              <a:ext uri="{FF2B5EF4-FFF2-40B4-BE49-F238E27FC236}">
                <a16:creationId xmlns:a16="http://schemas.microsoft.com/office/drawing/2014/main" id="{322C1AAE-E577-4B51-86A9-096D26250232}"/>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925892" y="2600027"/>
            <a:ext cx="914400" cy="914400"/>
          </a:xfrm>
          <a:prstGeom prst="rect">
            <a:avLst/>
          </a:prstGeom>
        </p:spPr>
      </p:pic>
      <p:sp>
        <p:nvSpPr>
          <p:cNvPr id="44" name="Rectangle 43">
            <a:extLst>
              <a:ext uri="{FF2B5EF4-FFF2-40B4-BE49-F238E27FC236}">
                <a16:creationId xmlns:a16="http://schemas.microsoft.com/office/drawing/2014/main" id="{72FF0DF4-4E39-4DC8-A969-5AA9B1DFDB95}"/>
              </a:ext>
            </a:extLst>
          </p:cNvPr>
          <p:cNvSpPr/>
          <p:nvPr/>
        </p:nvSpPr>
        <p:spPr>
          <a:xfrm>
            <a:off x="4021028" y="3941412"/>
            <a:ext cx="1219845" cy="999551"/>
          </a:xfrm>
          <a:prstGeom prst="rect">
            <a:avLst/>
          </a:prstGeom>
          <a:solidFill>
            <a:srgbClr val="EAEFF7"/>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History</a:t>
            </a:r>
          </a:p>
          <a:p>
            <a:pPr algn="ctr"/>
            <a:r>
              <a:rPr lang="en-US" dirty="0" err="1">
                <a:solidFill>
                  <a:schemeClr val="tx1"/>
                </a:solidFill>
              </a:rPr>
              <a:t>Indep</a:t>
            </a:r>
            <a:r>
              <a:rPr lang="en-US" dirty="0">
                <a:solidFill>
                  <a:schemeClr val="tx1"/>
                </a:solidFill>
              </a:rPr>
              <a:t>.</a:t>
            </a:r>
          </a:p>
          <a:p>
            <a:pPr algn="ctr"/>
            <a:r>
              <a:rPr lang="en-US" dirty="0">
                <a:solidFill>
                  <a:schemeClr val="tx1"/>
                </a:solidFill>
              </a:rPr>
              <a:t>Dictionary</a:t>
            </a:r>
          </a:p>
        </p:txBody>
      </p:sp>
      <p:pic>
        <p:nvPicPr>
          <p:cNvPr id="46" name="Graphic 45" descr="Checkmark">
            <a:extLst>
              <a:ext uri="{FF2B5EF4-FFF2-40B4-BE49-F238E27FC236}">
                <a16:creationId xmlns:a16="http://schemas.microsoft.com/office/drawing/2014/main" id="{69397A48-90FA-481F-9794-1FF5935DBD30}"/>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9925891" y="4844267"/>
            <a:ext cx="914400" cy="914400"/>
          </a:xfrm>
          <a:prstGeom prst="rect">
            <a:avLst/>
          </a:prstGeom>
        </p:spPr>
      </p:pic>
      <p:grpSp>
        <p:nvGrpSpPr>
          <p:cNvPr id="2" name="Group 1">
            <a:extLst>
              <a:ext uri="{FF2B5EF4-FFF2-40B4-BE49-F238E27FC236}">
                <a16:creationId xmlns:a16="http://schemas.microsoft.com/office/drawing/2014/main" id="{B8F8AA37-AE1A-444F-84B9-7F452570E84E}"/>
              </a:ext>
            </a:extLst>
          </p:cNvPr>
          <p:cNvGrpSpPr/>
          <p:nvPr/>
        </p:nvGrpSpPr>
        <p:grpSpPr>
          <a:xfrm>
            <a:off x="1036320" y="877824"/>
            <a:ext cx="8095488" cy="3720907"/>
            <a:chOff x="1036320" y="877824"/>
            <a:chExt cx="8095488" cy="3720907"/>
          </a:xfrm>
        </p:grpSpPr>
        <p:sp>
          <p:nvSpPr>
            <p:cNvPr id="47" name="TextBox 46">
              <a:extLst>
                <a:ext uri="{FF2B5EF4-FFF2-40B4-BE49-F238E27FC236}">
                  <a16:creationId xmlns:a16="http://schemas.microsoft.com/office/drawing/2014/main" id="{429E0A00-5E57-4F23-BC8A-E9802D9B0A16}"/>
                </a:ext>
              </a:extLst>
            </p:cNvPr>
            <p:cNvSpPr txBox="1"/>
            <p:nvPr/>
          </p:nvSpPr>
          <p:spPr>
            <a:xfrm>
              <a:off x="3878710" y="1057526"/>
              <a:ext cx="1388457" cy="369332"/>
            </a:xfrm>
            <a:prstGeom prst="rect">
              <a:avLst/>
            </a:prstGeom>
            <a:noFill/>
          </p:spPr>
          <p:txBody>
            <a:bodyPr wrap="none" rtlCol="0">
              <a:spAutoFit/>
            </a:bodyPr>
            <a:lstStyle/>
            <a:p>
              <a:pPr algn="l"/>
              <a:r>
                <a:rPr lang="en-US" dirty="0"/>
                <a:t>Environment</a:t>
              </a:r>
            </a:p>
          </p:txBody>
        </p:sp>
        <p:cxnSp>
          <p:nvCxnSpPr>
            <p:cNvPr id="48" name="Straight Connector 47">
              <a:extLst>
                <a:ext uri="{FF2B5EF4-FFF2-40B4-BE49-F238E27FC236}">
                  <a16:creationId xmlns:a16="http://schemas.microsoft.com/office/drawing/2014/main" id="{449991B4-E986-4BB4-BF66-F1B925902440}"/>
                </a:ext>
              </a:extLst>
            </p:cNvPr>
            <p:cNvCxnSpPr>
              <a:cxnSpLocks/>
            </p:cNvCxnSpPr>
            <p:nvPr/>
          </p:nvCxnSpPr>
          <p:spPr>
            <a:xfrm>
              <a:off x="2950464" y="1629728"/>
              <a:ext cx="0" cy="2941903"/>
            </a:xfrm>
            <a:prstGeom prst="line">
              <a:avLst/>
            </a:prstGeom>
            <a:ln w="25400" cmpd="sng">
              <a:solidFill>
                <a:schemeClr val="bg1">
                  <a:lumMod val="75000"/>
                </a:schemeClr>
              </a:solidFill>
              <a:prstDash val="dash"/>
              <a:headEnd type="none"/>
              <a:tailEnd type="none"/>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307E77EB-5B74-4183-92B0-E2321359C23B}"/>
                </a:ext>
              </a:extLst>
            </p:cNvPr>
            <p:cNvCxnSpPr>
              <a:cxnSpLocks/>
            </p:cNvCxnSpPr>
            <p:nvPr/>
          </p:nvCxnSpPr>
          <p:spPr>
            <a:xfrm flipH="1">
              <a:off x="1036320" y="4598731"/>
              <a:ext cx="1914144" cy="0"/>
            </a:xfrm>
            <a:prstGeom prst="line">
              <a:avLst/>
            </a:prstGeom>
            <a:ln w="25400" cmpd="sng">
              <a:solidFill>
                <a:schemeClr val="bg1">
                  <a:lumMod val="75000"/>
                </a:schemeClr>
              </a:solidFill>
              <a:prstDash val="dash"/>
              <a:headEnd type="none"/>
              <a:tailEnd type="none"/>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77EE558B-1ED3-4087-AB11-DEA262005671}"/>
                </a:ext>
              </a:extLst>
            </p:cNvPr>
            <p:cNvCxnSpPr>
              <a:cxnSpLocks/>
            </p:cNvCxnSpPr>
            <p:nvPr/>
          </p:nvCxnSpPr>
          <p:spPr>
            <a:xfrm>
              <a:off x="1036320" y="877824"/>
              <a:ext cx="0" cy="3682033"/>
            </a:xfrm>
            <a:prstGeom prst="line">
              <a:avLst/>
            </a:prstGeom>
            <a:ln w="25400" cmpd="sng">
              <a:solidFill>
                <a:schemeClr val="bg1">
                  <a:lumMod val="75000"/>
                </a:schemeClr>
              </a:solidFill>
              <a:prstDash val="dash"/>
              <a:headEnd type="none"/>
              <a:tailEnd type="none"/>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88C7B9FA-5B18-43B4-A28A-3247C3454A6D}"/>
                </a:ext>
              </a:extLst>
            </p:cNvPr>
            <p:cNvCxnSpPr>
              <a:cxnSpLocks/>
            </p:cNvCxnSpPr>
            <p:nvPr/>
          </p:nvCxnSpPr>
          <p:spPr>
            <a:xfrm flipH="1">
              <a:off x="1036320" y="883920"/>
              <a:ext cx="8095488" cy="0"/>
            </a:xfrm>
            <a:prstGeom prst="line">
              <a:avLst/>
            </a:prstGeom>
            <a:ln w="25400" cmpd="sng">
              <a:solidFill>
                <a:schemeClr val="bg1">
                  <a:lumMod val="75000"/>
                </a:schemeClr>
              </a:solidFill>
              <a:prstDash val="dash"/>
              <a:headEnd type="none"/>
              <a:tailEnd type="none"/>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E63E7DE2-5E5C-447C-8861-BC4BEB3F407B}"/>
                </a:ext>
              </a:extLst>
            </p:cNvPr>
            <p:cNvCxnSpPr>
              <a:cxnSpLocks/>
            </p:cNvCxnSpPr>
            <p:nvPr/>
          </p:nvCxnSpPr>
          <p:spPr>
            <a:xfrm flipH="1">
              <a:off x="2950464" y="1629728"/>
              <a:ext cx="4580464" cy="0"/>
            </a:xfrm>
            <a:prstGeom prst="line">
              <a:avLst/>
            </a:prstGeom>
            <a:ln w="25400" cmpd="sng">
              <a:solidFill>
                <a:schemeClr val="bg1">
                  <a:lumMod val="75000"/>
                </a:schemeClr>
              </a:solidFill>
              <a:prstDash val="dash"/>
              <a:headEnd type="none"/>
              <a:tailEnd type="none"/>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F4205E1D-955B-4FF7-9796-0F7E11C6D13A}"/>
                </a:ext>
              </a:extLst>
            </p:cNvPr>
            <p:cNvCxnSpPr>
              <a:cxnSpLocks/>
            </p:cNvCxnSpPr>
            <p:nvPr/>
          </p:nvCxnSpPr>
          <p:spPr>
            <a:xfrm>
              <a:off x="9131808" y="887666"/>
              <a:ext cx="0" cy="1954375"/>
            </a:xfrm>
            <a:prstGeom prst="line">
              <a:avLst/>
            </a:prstGeom>
            <a:ln w="25400" cmpd="sng">
              <a:solidFill>
                <a:schemeClr val="bg1">
                  <a:lumMod val="75000"/>
                </a:schemeClr>
              </a:solidFill>
              <a:prstDash val="dash"/>
              <a:headEnd type="none"/>
              <a:tailEnd type="none"/>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2A88FAC8-88AF-4341-A11E-BBFFBDE384C9}"/>
                </a:ext>
              </a:extLst>
            </p:cNvPr>
            <p:cNvCxnSpPr>
              <a:cxnSpLocks/>
            </p:cNvCxnSpPr>
            <p:nvPr/>
          </p:nvCxnSpPr>
          <p:spPr>
            <a:xfrm flipH="1">
              <a:off x="7530928" y="2833929"/>
              <a:ext cx="1585796" cy="0"/>
            </a:xfrm>
            <a:prstGeom prst="line">
              <a:avLst/>
            </a:prstGeom>
            <a:ln w="25400" cmpd="sng">
              <a:solidFill>
                <a:schemeClr val="bg1">
                  <a:lumMod val="75000"/>
                </a:schemeClr>
              </a:solidFill>
              <a:prstDash val="dash"/>
              <a:headEnd type="none"/>
              <a:tailEnd type="none"/>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09231339-51B0-4F9E-B3AE-E94BCBB61A85}"/>
                </a:ext>
              </a:extLst>
            </p:cNvPr>
            <p:cNvCxnSpPr>
              <a:cxnSpLocks/>
            </p:cNvCxnSpPr>
            <p:nvPr/>
          </p:nvCxnSpPr>
          <p:spPr>
            <a:xfrm>
              <a:off x="7530928" y="1617786"/>
              <a:ext cx="0" cy="1224255"/>
            </a:xfrm>
            <a:prstGeom prst="line">
              <a:avLst/>
            </a:prstGeom>
            <a:ln w="25400" cmpd="sng">
              <a:solidFill>
                <a:schemeClr val="bg1">
                  <a:lumMod val="75000"/>
                </a:schemeClr>
              </a:solidFill>
              <a:prstDash val="dash"/>
              <a:headEnd type="none"/>
              <a:tailEnd type="none"/>
            </a:ln>
          </p:spPr>
          <p:style>
            <a:lnRef idx="1">
              <a:schemeClr val="accent1"/>
            </a:lnRef>
            <a:fillRef idx="0">
              <a:schemeClr val="accent1"/>
            </a:fillRef>
            <a:effectRef idx="0">
              <a:schemeClr val="accent1"/>
            </a:effectRef>
            <a:fontRef idx="minor">
              <a:schemeClr val="tx1"/>
            </a:fontRef>
          </p:style>
        </p:cxnSp>
      </p:grpSp>
      <p:pic>
        <p:nvPicPr>
          <p:cNvPr id="8" name="Graphic 7" descr="Newspaper">
            <a:extLst>
              <a:ext uri="{FF2B5EF4-FFF2-40B4-BE49-F238E27FC236}">
                <a16:creationId xmlns:a16="http://schemas.microsoft.com/office/drawing/2014/main" id="{0370C18C-5A01-401D-80A2-ABCABD2E320B}"/>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1349751" y="2422127"/>
            <a:ext cx="1147059" cy="1147059"/>
          </a:xfrm>
          <a:prstGeom prst="rect">
            <a:avLst/>
          </a:prstGeom>
        </p:spPr>
      </p:pic>
      <p:cxnSp>
        <p:nvCxnSpPr>
          <p:cNvPr id="61" name="Straight Arrow Connector 60">
            <a:extLst>
              <a:ext uri="{FF2B5EF4-FFF2-40B4-BE49-F238E27FC236}">
                <a16:creationId xmlns:a16="http://schemas.microsoft.com/office/drawing/2014/main" id="{35AD9B6D-0B64-427E-93C4-653687DC40E8}"/>
              </a:ext>
            </a:extLst>
          </p:cNvPr>
          <p:cNvCxnSpPr>
            <a:cxnSpLocks/>
          </p:cNvCxnSpPr>
          <p:nvPr/>
        </p:nvCxnSpPr>
        <p:spPr>
          <a:xfrm flipH="1">
            <a:off x="2621108" y="2995657"/>
            <a:ext cx="1201891" cy="0"/>
          </a:xfrm>
          <a:prstGeom prst="straightConnector1">
            <a:avLst/>
          </a:prstGeom>
          <a:ln w="38100" cmpd="sng">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415AEB59-5325-4BAD-A123-D26EBD1482AA}"/>
              </a:ext>
            </a:extLst>
          </p:cNvPr>
          <p:cNvSpPr txBox="1"/>
          <p:nvPr/>
        </p:nvSpPr>
        <p:spPr>
          <a:xfrm>
            <a:off x="2793489" y="2670570"/>
            <a:ext cx="1007520" cy="646331"/>
          </a:xfrm>
          <a:prstGeom prst="rect">
            <a:avLst/>
          </a:prstGeom>
          <a:noFill/>
        </p:spPr>
        <p:txBody>
          <a:bodyPr wrap="none" rtlCol="0">
            <a:spAutoFit/>
          </a:bodyPr>
          <a:lstStyle/>
          <a:p>
            <a:pPr algn="ctr"/>
            <a:r>
              <a:rPr lang="en-US" dirty="0"/>
              <a:t>Publish</a:t>
            </a:r>
          </a:p>
          <a:p>
            <a:pPr algn="ctr"/>
            <a:r>
              <a:rPr lang="en-US" dirty="0"/>
              <a:t>Statistics</a:t>
            </a:r>
          </a:p>
        </p:txBody>
      </p:sp>
      <p:sp>
        <p:nvSpPr>
          <p:cNvPr id="12" name="TextBox 11">
            <a:extLst>
              <a:ext uri="{FF2B5EF4-FFF2-40B4-BE49-F238E27FC236}">
                <a16:creationId xmlns:a16="http://schemas.microsoft.com/office/drawing/2014/main" id="{65845B75-7B78-4165-B934-822ACA18F679}"/>
              </a:ext>
            </a:extLst>
          </p:cNvPr>
          <p:cNvSpPr txBox="1"/>
          <p:nvPr/>
        </p:nvSpPr>
        <p:spPr>
          <a:xfrm>
            <a:off x="9825214" y="2175358"/>
            <a:ext cx="1115755" cy="369332"/>
          </a:xfrm>
          <a:prstGeom prst="rect">
            <a:avLst/>
          </a:prstGeom>
          <a:noFill/>
        </p:spPr>
        <p:txBody>
          <a:bodyPr wrap="none" rtlCol="0">
            <a:spAutoFit/>
          </a:bodyPr>
          <a:lstStyle/>
          <a:p>
            <a:pPr algn="l"/>
            <a:r>
              <a:rPr lang="en-US" dirty="0"/>
              <a:t>In general</a:t>
            </a:r>
          </a:p>
        </p:txBody>
      </p:sp>
      <p:sp>
        <p:nvSpPr>
          <p:cNvPr id="15" name="TextBox 14">
            <a:extLst>
              <a:ext uri="{FF2B5EF4-FFF2-40B4-BE49-F238E27FC236}">
                <a16:creationId xmlns:a16="http://schemas.microsoft.com/office/drawing/2014/main" id="{96AD6098-D0BF-4182-B2EE-5FDA96699C61}"/>
              </a:ext>
            </a:extLst>
          </p:cNvPr>
          <p:cNvSpPr txBox="1"/>
          <p:nvPr/>
        </p:nvSpPr>
        <p:spPr>
          <a:xfrm>
            <a:off x="9701217" y="3920937"/>
            <a:ext cx="1526123" cy="923330"/>
          </a:xfrm>
          <a:prstGeom prst="rect">
            <a:avLst/>
          </a:prstGeom>
          <a:noFill/>
        </p:spPr>
        <p:txBody>
          <a:bodyPr wrap="none" rtlCol="0">
            <a:spAutoFit/>
          </a:bodyPr>
          <a:lstStyle/>
          <a:p>
            <a:pPr algn="ctr"/>
            <a:r>
              <a:rPr lang="en-US" dirty="0"/>
              <a:t>If statistics are</a:t>
            </a:r>
          </a:p>
          <a:p>
            <a:pPr algn="ctr"/>
            <a:r>
              <a:rPr lang="en-US" dirty="0"/>
              <a:t>(differentially)</a:t>
            </a:r>
          </a:p>
          <a:p>
            <a:pPr algn="ctr"/>
            <a:r>
              <a:rPr lang="en-US" dirty="0"/>
              <a:t>private</a:t>
            </a:r>
          </a:p>
        </p:txBody>
      </p:sp>
      <p:sp>
        <p:nvSpPr>
          <p:cNvPr id="16" name="TextBox 15">
            <a:extLst>
              <a:ext uri="{FF2B5EF4-FFF2-40B4-BE49-F238E27FC236}">
                <a16:creationId xmlns:a16="http://schemas.microsoft.com/office/drawing/2014/main" id="{A4E8C95D-72C8-4B1B-895A-0601A998E8B8}"/>
              </a:ext>
            </a:extLst>
          </p:cNvPr>
          <p:cNvSpPr txBox="1"/>
          <p:nvPr/>
        </p:nvSpPr>
        <p:spPr>
          <a:xfrm>
            <a:off x="1026781" y="3618246"/>
            <a:ext cx="1933222" cy="646331"/>
          </a:xfrm>
          <a:prstGeom prst="rect">
            <a:avLst/>
          </a:prstGeom>
          <a:noFill/>
        </p:spPr>
        <p:txBody>
          <a:bodyPr wrap="none" rtlCol="0">
            <a:spAutoFit/>
          </a:bodyPr>
          <a:lstStyle/>
          <a:p>
            <a:pPr algn="l"/>
            <a:r>
              <a:rPr lang="en-US" dirty="0"/>
              <a:t>(public and cannot</a:t>
            </a:r>
          </a:p>
          <a:p>
            <a:pPr algn="ctr"/>
            <a:r>
              <a:rPr lang="en-US" dirty="0"/>
              <a:t>be modified later)</a:t>
            </a:r>
          </a:p>
        </p:txBody>
      </p:sp>
      <p:sp>
        <p:nvSpPr>
          <p:cNvPr id="62" name="Rectangle 61">
            <a:extLst>
              <a:ext uri="{FF2B5EF4-FFF2-40B4-BE49-F238E27FC236}">
                <a16:creationId xmlns:a16="http://schemas.microsoft.com/office/drawing/2014/main" id="{B0BA546C-63A7-43F9-BC61-BC3EBAF2F90E}"/>
              </a:ext>
            </a:extLst>
          </p:cNvPr>
          <p:cNvSpPr/>
          <p:nvPr/>
        </p:nvSpPr>
        <p:spPr>
          <a:xfrm>
            <a:off x="2786743" y="5534710"/>
            <a:ext cx="6618514" cy="1015663"/>
          </a:xfrm>
          <a:prstGeom prst="rect">
            <a:avLst/>
          </a:prstGeom>
        </p:spPr>
        <p:txBody>
          <a:bodyPr wrap="square">
            <a:spAutoFit/>
          </a:bodyPr>
          <a:lstStyle/>
          <a:p>
            <a:r>
              <a:rPr lang="en-US" sz="2000" b="1" dirty="0"/>
              <a:t>Differentially Private Algorithms [DMNS06]: </a:t>
            </a:r>
            <a:r>
              <a:rPr lang="en-US" sz="2000" dirty="0"/>
              <a:t>(very roughly) algorithms whose output distribution does not change by much if input is modified in a small number of locations</a:t>
            </a:r>
          </a:p>
        </p:txBody>
      </p:sp>
      <p:sp>
        <p:nvSpPr>
          <p:cNvPr id="41" name="TextBox 40">
            <a:extLst>
              <a:ext uri="{FF2B5EF4-FFF2-40B4-BE49-F238E27FC236}">
                <a16:creationId xmlns:a16="http://schemas.microsoft.com/office/drawing/2014/main" id="{4764EC50-6949-4EC2-9C40-A23CA9C31CB5}"/>
              </a:ext>
            </a:extLst>
          </p:cNvPr>
          <p:cNvSpPr txBox="1"/>
          <p:nvPr/>
        </p:nvSpPr>
        <p:spPr>
          <a:xfrm>
            <a:off x="3737069" y="1908439"/>
            <a:ext cx="1765483" cy="369332"/>
          </a:xfrm>
          <a:prstGeom prst="rect">
            <a:avLst/>
          </a:prstGeom>
          <a:noFill/>
        </p:spPr>
        <p:txBody>
          <a:bodyPr wrap="none" rtlCol="0">
            <a:spAutoFit/>
          </a:bodyPr>
          <a:lstStyle/>
          <a:p>
            <a:pPr algn="ctr"/>
            <a:r>
              <a:rPr lang="en-US" dirty="0"/>
              <a:t>Research Agency</a:t>
            </a:r>
          </a:p>
        </p:txBody>
      </p:sp>
      <p:sp>
        <p:nvSpPr>
          <p:cNvPr id="43" name="TextBox 42">
            <a:extLst>
              <a:ext uri="{FF2B5EF4-FFF2-40B4-BE49-F238E27FC236}">
                <a16:creationId xmlns:a16="http://schemas.microsoft.com/office/drawing/2014/main" id="{E67B91EF-2487-463B-B9F4-89811D950E13}"/>
              </a:ext>
            </a:extLst>
          </p:cNvPr>
          <p:cNvSpPr txBox="1"/>
          <p:nvPr/>
        </p:nvSpPr>
        <p:spPr>
          <a:xfrm>
            <a:off x="9228364" y="909429"/>
            <a:ext cx="2703882" cy="830997"/>
          </a:xfrm>
          <a:prstGeom prst="rect">
            <a:avLst/>
          </a:prstGeom>
          <a:noFill/>
        </p:spPr>
        <p:txBody>
          <a:bodyPr wrap="none" rtlCol="0">
            <a:spAutoFit/>
          </a:bodyPr>
          <a:lstStyle/>
          <a:p>
            <a:pPr algn="ctr"/>
            <a:r>
              <a:rPr lang="en-US" sz="2400" dirty="0"/>
              <a:t>Is this </a:t>
            </a:r>
          </a:p>
          <a:p>
            <a:pPr algn="ctr"/>
            <a:r>
              <a:rPr lang="en-US" sz="2400" dirty="0"/>
              <a:t>deletion-compliant?</a:t>
            </a:r>
          </a:p>
        </p:txBody>
      </p:sp>
    </p:spTree>
    <p:extLst>
      <p:ext uri="{BB962C8B-B14F-4D97-AF65-F5344CB8AC3E}">
        <p14:creationId xmlns:p14="http://schemas.microsoft.com/office/powerpoint/2010/main" val="1283614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5"/>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4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p:bldP spid="27" grpId="0"/>
      <p:bldP spid="11" grpId="0"/>
      <p:bldP spid="12" grpId="0"/>
      <p:bldP spid="15" grpId="0"/>
      <p:bldP spid="16" grpId="0"/>
      <p:bldP spid="62" grpId="0"/>
      <p:bldP spid="4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3397" y="1537953"/>
            <a:ext cx="10685205" cy="2067949"/>
          </a:xfrm>
        </p:spPr>
        <p:txBody>
          <a:bodyPr>
            <a:normAutofit/>
          </a:bodyPr>
          <a:lstStyle/>
          <a:p>
            <a:r>
              <a:rPr lang="en-US" b="1" dirty="0"/>
              <a:t>Privacy:</a:t>
            </a:r>
            <a:r>
              <a:rPr lang="en-US" dirty="0"/>
              <a:t> No information about anyone should be revealed </a:t>
            </a:r>
            <a:r>
              <a:rPr lang="en-US" i="1" dirty="0"/>
              <a:t>at any point</a:t>
            </a:r>
          </a:p>
          <a:p>
            <a:endParaRPr lang="en-US" dirty="0"/>
          </a:p>
          <a:p>
            <a:r>
              <a:rPr lang="en-US" b="1" dirty="0"/>
              <a:t>Deletion-Compliance:</a:t>
            </a:r>
            <a:r>
              <a:rPr lang="en-US" dirty="0"/>
              <a:t> Information about deleted data should not be revealed </a:t>
            </a:r>
            <a:r>
              <a:rPr lang="en-US" i="1" dirty="0"/>
              <a:t>after it has been deleted</a:t>
            </a:r>
          </a:p>
        </p:txBody>
      </p:sp>
      <p:sp>
        <p:nvSpPr>
          <p:cNvPr id="4" name="Title 1"/>
          <p:cNvSpPr txBox="1">
            <a:spLocks/>
          </p:cNvSpPr>
          <p:nvPr/>
        </p:nvSpPr>
        <p:spPr>
          <a:xfrm>
            <a:off x="279400" y="-63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Privacy and Deletion</a:t>
            </a:r>
          </a:p>
        </p:txBody>
      </p:sp>
      <p:sp>
        <p:nvSpPr>
          <p:cNvPr id="2" name="TextBox 1"/>
          <p:cNvSpPr txBox="1"/>
          <p:nvPr/>
        </p:nvSpPr>
        <p:spPr>
          <a:xfrm>
            <a:off x="668595" y="3989361"/>
            <a:ext cx="10225547" cy="1815882"/>
          </a:xfrm>
          <a:prstGeom prst="rect">
            <a:avLst/>
          </a:prstGeom>
          <a:noFill/>
        </p:spPr>
        <p:txBody>
          <a:bodyPr wrap="square" rtlCol="0">
            <a:spAutoFit/>
          </a:bodyPr>
          <a:lstStyle/>
          <a:p>
            <a:pPr algn="ctr"/>
            <a:r>
              <a:rPr lang="en-US" sz="2800" dirty="0"/>
              <a:t>Privacy is, broadly, a stronger requirement</a:t>
            </a:r>
          </a:p>
          <a:p>
            <a:pPr algn="ctr"/>
            <a:endParaRPr lang="en-US" sz="2800" dirty="0"/>
          </a:p>
          <a:p>
            <a:pPr algn="ctr"/>
            <a:r>
              <a:rPr lang="en-US" sz="2800" dirty="0"/>
              <a:t>Deletion-compliance also implies some notion of privacy – the data collector cannot reveal one user’s data to another.</a:t>
            </a:r>
          </a:p>
        </p:txBody>
      </p:sp>
    </p:spTree>
    <p:extLst>
      <p:ext uri="{BB962C8B-B14F-4D97-AF65-F5344CB8AC3E}">
        <p14:creationId xmlns:p14="http://schemas.microsoft.com/office/powerpoint/2010/main" val="716628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622323"/>
                <a:ext cx="10515600" cy="4554640"/>
              </a:xfrm>
            </p:spPr>
            <p:txBody>
              <a:bodyPr>
                <a:normAutofit fontScale="85000" lnSpcReduction="20000"/>
              </a:bodyPr>
              <a:lstStyle/>
              <a:p>
                <a:pPr>
                  <a:lnSpc>
                    <a:spcPct val="120000"/>
                  </a:lnSpc>
                </a:pPr>
                <a:r>
                  <a:rPr lang="en-US" dirty="0"/>
                  <a:t>Considerable recent work on deleting training data from machine learning models [GGVZ19, CY15,ECS+19,GAS19,Sch20,BCC+19,BSZ20,…]</a:t>
                </a:r>
              </a:p>
              <a:p>
                <a:endParaRPr lang="en-US" dirty="0"/>
              </a:p>
              <a:p>
                <a:r>
                  <a:rPr lang="en-US" dirty="0"/>
                  <a:t>Most are variations on: for a dataset </a:t>
                </a:r>
                <a14:m>
                  <m:oMath xmlns:m="http://schemas.openxmlformats.org/officeDocument/2006/math">
                    <m:r>
                      <a:rPr lang="en-US" b="0" i="1" smtClean="0">
                        <a:latin typeface="Cambria Math" panose="02040503050406030204" pitchFamily="18" charset="0"/>
                      </a:rPr>
                      <m:t>𝐷</m:t>
                    </m:r>
                  </m:oMath>
                </a14:m>
                <a:r>
                  <a:rPr lang="en-US" dirty="0"/>
                  <a:t> and index </a:t>
                </a:r>
                <a14:m>
                  <m:oMath xmlns:m="http://schemas.openxmlformats.org/officeDocument/2006/math">
                    <m:r>
                      <a:rPr lang="en-US" b="0" i="1" smtClean="0">
                        <a:latin typeface="Cambria Math" panose="02040503050406030204" pitchFamily="18" charset="0"/>
                      </a:rPr>
                      <m:t>𝑖</m:t>
                    </m:r>
                  </m:oMath>
                </a14:m>
                <a:r>
                  <a:rPr lang="en-US" dirty="0"/>
                  <a:t>,</a:t>
                </a:r>
              </a:p>
              <a:p>
                <a:endParaRPr lang="en-US" sz="600" dirty="0"/>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𝑙𝑒𝑎𝑟𝑛</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𝐷</m:t>
                              </m:r>
                            </m:e>
                            <m:sub>
                              <m:r>
                                <a:rPr lang="en-US" b="0" i="1" smtClean="0">
                                  <a:latin typeface="Cambria Math" panose="02040503050406030204" pitchFamily="18" charset="0"/>
                                </a:rPr>
                                <m:t>−</m:t>
                              </m:r>
                              <m:r>
                                <a:rPr lang="en-US" b="0" i="1" smtClean="0">
                                  <a:latin typeface="Cambria Math" panose="02040503050406030204" pitchFamily="18" charset="0"/>
                                </a:rPr>
                                <m:t>𝑖</m:t>
                              </m:r>
                            </m:sub>
                          </m:sSub>
                        </m:e>
                      </m:d>
                      <m:r>
                        <a:rPr lang="en-US" b="0" i="1" smtClean="0">
                          <a:latin typeface="Cambria Math" panose="02040503050406030204" pitchFamily="18" charset="0"/>
                        </a:rPr>
                        <m:t>≈</m:t>
                      </m:r>
                      <m:r>
                        <a:rPr lang="en-US" b="0" i="1" smtClean="0">
                          <a:latin typeface="Cambria Math" panose="02040503050406030204" pitchFamily="18" charset="0"/>
                        </a:rPr>
                        <m:t>𝑑𝑒𝑙𝑒𝑡𝑒</m:t>
                      </m:r>
                      <m:r>
                        <a:rPr lang="en-US" b="0" i="1" smtClean="0">
                          <a:latin typeface="Cambria Math" panose="02040503050406030204" pitchFamily="18" charset="0"/>
                        </a:rPr>
                        <m:t>(</m:t>
                      </m:r>
                      <m:r>
                        <a:rPr lang="en-US" b="0" i="1" smtClean="0">
                          <a:latin typeface="Cambria Math" panose="02040503050406030204" pitchFamily="18" charset="0"/>
                        </a:rPr>
                        <m:t>𝐷</m:t>
                      </m:r>
                      <m:r>
                        <a:rPr lang="en-US" b="0" i="1" smtClean="0">
                          <a:latin typeface="Cambria Math" panose="02040503050406030204" pitchFamily="18" charset="0"/>
                        </a:rPr>
                        <m:t>,</m:t>
                      </m:r>
                      <m:r>
                        <a:rPr lang="en-US" b="0" i="1" smtClean="0">
                          <a:latin typeface="Cambria Math" panose="02040503050406030204" pitchFamily="18" charset="0"/>
                        </a:rPr>
                        <m:t>𝑙𝑒𝑎𝑟𝑛</m:t>
                      </m:r>
                      <m:d>
                        <m:dPr>
                          <m:ctrlPr>
                            <a:rPr lang="en-US" b="0" i="1" smtClean="0">
                              <a:latin typeface="Cambria Math" panose="02040503050406030204" pitchFamily="18" charset="0"/>
                            </a:rPr>
                          </m:ctrlPr>
                        </m:dPr>
                        <m:e>
                          <m:r>
                            <a:rPr lang="en-US" b="0" i="1" smtClean="0">
                              <a:latin typeface="Cambria Math" panose="02040503050406030204" pitchFamily="18" charset="0"/>
                            </a:rPr>
                            <m:t>𝐷</m:t>
                          </m:r>
                        </m:e>
                      </m:d>
                      <m:r>
                        <a:rPr lang="en-US" b="0" i="1" smtClean="0">
                          <a:latin typeface="Cambria Math" panose="02040503050406030204" pitchFamily="18" charset="0"/>
                        </a:rPr>
                        <m:t>,</m:t>
                      </m:r>
                      <m:r>
                        <a:rPr lang="en-US" b="0" i="1" smtClean="0">
                          <a:latin typeface="Cambria Math" panose="02040503050406030204" pitchFamily="18" charset="0"/>
                        </a:rPr>
                        <m:t>𝑖</m:t>
                      </m:r>
                      <m:r>
                        <a:rPr lang="en-US" b="0" i="1" smtClean="0">
                          <a:latin typeface="Cambria Math" panose="02040503050406030204" pitchFamily="18" charset="0"/>
                        </a:rPr>
                        <m:t>)</m:t>
                      </m:r>
                    </m:oMath>
                  </m:oMathPara>
                </a14:m>
                <a:endParaRPr lang="en-US" dirty="0"/>
              </a:p>
              <a:p>
                <a:pPr marL="0" indent="0">
                  <a:buNone/>
                </a:pPr>
                <a:endParaRPr lang="en-US" sz="2600" dirty="0"/>
              </a:p>
              <a:p>
                <a:r>
                  <a:rPr lang="en-US" dirty="0"/>
                  <a:t>Challenge is to delete efficiently</a:t>
                </a:r>
              </a:p>
              <a:p>
                <a:endParaRPr lang="en-US" sz="2600" dirty="0"/>
              </a:p>
              <a:p>
                <a:r>
                  <a:rPr lang="en-US" dirty="0"/>
                  <a:t>“History independence”, in a sense, for ML models</a:t>
                </a:r>
              </a:p>
              <a:p>
                <a:endParaRPr lang="en-US" sz="2600" dirty="0"/>
              </a:p>
              <a:p>
                <a:r>
                  <a:rPr lang="en-US" dirty="0"/>
                  <a:t>Can be used to get deletion-compliance in manner similar to differential privacy</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622323"/>
                <a:ext cx="10515600" cy="4554640"/>
              </a:xfrm>
              <a:blipFill>
                <a:blip r:embed="rId3"/>
                <a:stretch>
                  <a:fillRect l="-812" t="-1071"/>
                </a:stretch>
              </a:blipFill>
            </p:spPr>
            <p:txBody>
              <a:bodyPr/>
              <a:lstStyle/>
              <a:p>
                <a:r>
                  <a:rPr lang="en-US">
                    <a:noFill/>
                  </a:rPr>
                  <a:t> </a:t>
                </a:r>
              </a:p>
            </p:txBody>
          </p:sp>
        </mc:Fallback>
      </mc:AlternateContent>
      <p:sp>
        <p:nvSpPr>
          <p:cNvPr id="4" name="Title 1"/>
          <p:cNvSpPr txBox="1">
            <a:spLocks/>
          </p:cNvSpPr>
          <p:nvPr/>
        </p:nvSpPr>
        <p:spPr>
          <a:xfrm>
            <a:off x="279400" y="-63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Deletion in ML</a:t>
            </a:r>
          </a:p>
        </p:txBody>
      </p:sp>
    </p:spTree>
    <p:extLst>
      <p:ext uri="{BB962C8B-B14F-4D97-AF65-F5344CB8AC3E}">
        <p14:creationId xmlns:p14="http://schemas.microsoft.com/office/powerpoint/2010/main" val="2309534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04335"/>
            <a:ext cx="10515600" cy="4672628"/>
          </a:xfrm>
        </p:spPr>
        <p:txBody>
          <a:bodyPr>
            <a:normAutofit lnSpcReduction="10000"/>
          </a:bodyPr>
          <a:lstStyle/>
          <a:p>
            <a:r>
              <a:rPr lang="en-US" dirty="0"/>
              <a:t>Need to classify and precisely discuss deletion behavior in general data collectors</a:t>
            </a:r>
          </a:p>
          <a:p>
            <a:endParaRPr lang="en-US" dirty="0"/>
          </a:p>
          <a:p>
            <a:r>
              <a:rPr lang="en-US" dirty="0"/>
              <a:t>Defined deletion-compliance, which captures a class of data collectors with strong deletion properties</a:t>
            </a:r>
          </a:p>
          <a:p>
            <a:endParaRPr lang="en-US" dirty="0"/>
          </a:p>
          <a:p>
            <a:r>
              <a:rPr lang="en-US" dirty="0"/>
              <a:t>Lessons learnt:</a:t>
            </a:r>
          </a:p>
          <a:p>
            <a:pPr lvl="1"/>
            <a:r>
              <a:rPr lang="en-US" dirty="0"/>
              <a:t>Need to allocate and handle memory carefully</a:t>
            </a:r>
          </a:p>
          <a:p>
            <a:pPr lvl="1"/>
            <a:r>
              <a:rPr lang="en-US" dirty="0"/>
              <a:t>Need good authentication mechanism</a:t>
            </a:r>
          </a:p>
          <a:p>
            <a:pPr lvl="1"/>
            <a:r>
              <a:rPr lang="en-US" dirty="0"/>
              <a:t>Can use privacy to “already have deleted” </a:t>
            </a:r>
          </a:p>
          <a:p>
            <a:pPr lvl="1"/>
            <a:r>
              <a:rPr lang="en-US" dirty="0"/>
              <a:t>Can use specific deletion algorithms</a:t>
            </a:r>
          </a:p>
        </p:txBody>
      </p:sp>
      <p:sp>
        <p:nvSpPr>
          <p:cNvPr id="4" name="Title 1"/>
          <p:cNvSpPr txBox="1">
            <a:spLocks/>
          </p:cNvSpPr>
          <p:nvPr/>
        </p:nvSpPr>
        <p:spPr>
          <a:xfrm>
            <a:off x="279400" y="-63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Summary</a:t>
            </a:r>
          </a:p>
        </p:txBody>
      </p:sp>
    </p:spTree>
    <p:extLst>
      <p:ext uri="{BB962C8B-B14F-4D97-AF65-F5344CB8AC3E}">
        <p14:creationId xmlns:p14="http://schemas.microsoft.com/office/powerpoint/2010/main" val="431180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5881" y="2482621"/>
            <a:ext cx="1142857" cy="1874286"/>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53228" y="4465199"/>
            <a:ext cx="1548534" cy="883238"/>
          </a:xfrm>
          <a:prstGeom prst="rect">
            <a:avLst/>
          </a:prstGeom>
        </p:spPr>
      </p:pic>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048049" y="1016000"/>
            <a:ext cx="1676400" cy="1117600"/>
          </a:xfrm>
          <a:prstGeom prst="rect">
            <a:avLst/>
          </a:prstGeom>
        </p:spPr>
      </p:pic>
      <p:pic>
        <p:nvPicPr>
          <p:cNvPr id="9" name="Pictur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25874" y="1574800"/>
            <a:ext cx="1612551" cy="1612551"/>
          </a:xfrm>
          <a:prstGeom prst="rect">
            <a:avLst/>
          </a:prstGeom>
        </p:spPr>
      </p:pic>
      <p:pic>
        <p:nvPicPr>
          <p:cNvPr id="10" name="Picture 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345055" y="3258728"/>
            <a:ext cx="1524000" cy="728472"/>
          </a:xfrm>
          <a:prstGeom prst="rect">
            <a:avLst/>
          </a:prstGeom>
        </p:spPr>
      </p:pic>
      <p:cxnSp>
        <p:nvCxnSpPr>
          <p:cNvPr id="14" name="Straight Arrow Connector 13"/>
          <p:cNvCxnSpPr/>
          <p:nvPr/>
        </p:nvCxnSpPr>
        <p:spPr>
          <a:xfrm flipV="1">
            <a:off x="6666563" y="2133600"/>
            <a:ext cx="1381486" cy="668653"/>
          </a:xfrm>
          <a:prstGeom prst="straightConnector1">
            <a:avLst/>
          </a:prstGeom>
          <a:ln w="25400" cmpd="sng">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6666563" y="3419764"/>
            <a:ext cx="1381486" cy="0"/>
          </a:xfrm>
          <a:prstGeom prst="straightConnector1">
            <a:avLst/>
          </a:prstGeom>
          <a:ln w="25400" cmpd="sng">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6666563" y="3987200"/>
            <a:ext cx="1288717" cy="696560"/>
          </a:xfrm>
          <a:prstGeom prst="straightConnector1">
            <a:avLst/>
          </a:prstGeom>
          <a:ln w="25400" cmpd="sng">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1" name="Elbow Connector 20"/>
          <p:cNvCxnSpPr/>
          <p:nvPr/>
        </p:nvCxnSpPr>
        <p:spPr>
          <a:xfrm rot="10800000" flipV="1">
            <a:off x="4945626" y="1574797"/>
            <a:ext cx="2526894" cy="1612554"/>
          </a:xfrm>
          <a:prstGeom prst="bentConnector3">
            <a:avLst>
              <a:gd name="adj1" fmla="val 186576"/>
            </a:avLst>
          </a:prstGeom>
          <a:ln w="25400" cmpd="sng">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31" name="Elbow Connector 30"/>
          <p:cNvCxnSpPr/>
          <p:nvPr/>
        </p:nvCxnSpPr>
        <p:spPr>
          <a:xfrm rot="10800000">
            <a:off x="4945627" y="3804863"/>
            <a:ext cx="2635047" cy="1337409"/>
          </a:xfrm>
          <a:prstGeom prst="bentConnector3">
            <a:avLst>
              <a:gd name="adj1" fmla="val 183582"/>
            </a:avLst>
          </a:prstGeom>
          <a:ln w="25400" cmpd="sng">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1061342" y="1807497"/>
            <a:ext cx="3695371" cy="461665"/>
          </a:xfrm>
          <a:prstGeom prst="rect">
            <a:avLst/>
          </a:prstGeom>
          <a:solidFill>
            <a:schemeClr val="bg1"/>
          </a:solidFill>
        </p:spPr>
        <p:txBody>
          <a:bodyPr wrap="none" rtlCol="0">
            <a:spAutoFit/>
          </a:bodyPr>
          <a:lstStyle/>
          <a:p>
            <a:r>
              <a:rPr lang="en-US" sz="2400" dirty="0"/>
              <a:t>Shopping recommendations</a:t>
            </a:r>
          </a:p>
        </p:txBody>
      </p:sp>
      <p:sp>
        <p:nvSpPr>
          <p:cNvPr id="37" name="TextBox 36"/>
          <p:cNvSpPr txBox="1"/>
          <p:nvPr/>
        </p:nvSpPr>
        <p:spPr>
          <a:xfrm>
            <a:off x="1703485" y="2501987"/>
            <a:ext cx="2150460" cy="461665"/>
          </a:xfrm>
          <a:prstGeom prst="rect">
            <a:avLst/>
          </a:prstGeom>
          <a:solidFill>
            <a:schemeClr val="bg1"/>
          </a:solidFill>
        </p:spPr>
        <p:txBody>
          <a:bodyPr wrap="none" rtlCol="0">
            <a:spAutoFit/>
          </a:bodyPr>
          <a:lstStyle/>
          <a:p>
            <a:r>
              <a:rPr lang="en-US" sz="2400" dirty="0"/>
              <a:t>Advertisements</a:t>
            </a:r>
          </a:p>
        </p:txBody>
      </p:sp>
      <p:sp>
        <p:nvSpPr>
          <p:cNvPr id="38" name="TextBox 37"/>
          <p:cNvSpPr txBox="1"/>
          <p:nvPr/>
        </p:nvSpPr>
        <p:spPr>
          <a:xfrm>
            <a:off x="1841190" y="3950943"/>
            <a:ext cx="1920654" cy="461665"/>
          </a:xfrm>
          <a:prstGeom prst="rect">
            <a:avLst/>
          </a:prstGeom>
          <a:solidFill>
            <a:schemeClr val="bg1"/>
          </a:solidFill>
        </p:spPr>
        <p:txBody>
          <a:bodyPr wrap="none" rtlCol="0">
            <a:spAutoFit/>
          </a:bodyPr>
          <a:lstStyle/>
          <a:p>
            <a:r>
              <a:rPr lang="en-US" sz="2400" dirty="0"/>
              <a:t>Credit reports</a:t>
            </a:r>
          </a:p>
        </p:txBody>
      </p:sp>
      <p:sp>
        <p:nvSpPr>
          <p:cNvPr id="39" name="TextBox 38"/>
          <p:cNvSpPr txBox="1"/>
          <p:nvPr/>
        </p:nvSpPr>
        <p:spPr>
          <a:xfrm>
            <a:off x="1979816" y="4541520"/>
            <a:ext cx="1582613" cy="461665"/>
          </a:xfrm>
          <a:prstGeom prst="rect">
            <a:avLst/>
          </a:prstGeom>
          <a:solidFill>
            <a:schemeClr val="bg1"/>
          </a:solidFill>
        </p:spPr>
        <p:txBody>
          <a:bodyPr wrap="none" rtlCol="0">
            <a:spAutoFit/>
          </a:bodyPr>
          <a:lstStyle/>
          <a:p>
            <a:r>
              <a:rPr lang="en-US" sz="2400" dirty="0"/>
              <a:t>Democracy</a:t>
            </a:r>
          </a:p>
        </p:txBody>
      </p:sp>
      <p:sp>
        <p:nvSpPr>
          <p:cNvPr id="40" name="TextBox 39"/>
          <p:cNvSpPr txBox="1"/>
          <p:nvPr/>
        </p:nvSpPr>
        <p:spPr>
          <a:xfrm>
            <a:off x="2779584" y="5841352"/>
            <a:ext cx="6110455" cy="553998"/>
          </a:xfrm>
          <a:prstGeom prst="rect">
            <a:avLst/>
          </a:prstGeom>
          <a:noFill/>
        </p:spPr>
        <p:txBody>
          <a:bodyPr wrap="none" rtlCol="0">
            <a:spAutoFit/>
          </a:bodyPr>
          <a:lstStyle/>
          <a:p>
            <a:r>
              <a:rPr lang="en-US" sz="3000" dirty="0"/>
              <a:t>With big data comes big responsibility</a:t>
            </a:r>
          </a:p>
        </p:txBody>
      </p:sp>
      <p:sp>
        <p:nvSpPr>
          <p:cNvPr id="41" name="TextBox 40"/>
          <p:cNvSpPr txBox="1"/>
          <p:nvPr/>
        </p:nvSpPr>
        <p:spPr>
          <a:xfrm>
            <a:off x="4389128" y="371535"/>
            <a:ext cx="2891369" cy="584775"/>
          </a:xfrm>
          <a:prstGeom prst="rect">
            <a:avLst/>
          </a:prstGeom>
          <a:noFill/>
        </p:spPr>
        <p:txBody>
          <a:bodyPr wrap="none" rtlCol="0">
            <a:spAutoFit/>
          </a:bodyPr>
          <a:lstStyle/>
          <a:p>
            <a:r>
              <a:rPr lang="en-US" sz="3200" dirty="0"/>
              <a:t>Data is in the air</a:t>
            </a:r>
          </a:p>
        </p:txBody>
      </p:sp>
    </p:spTree>
    <p:extLst>
      <p:ext uri="{BB962C8B-B14F-4D97-AF65-F5344CB8AC3E}">
        <p14:creationId xmlns:p14="http://schemas.microsoft.com/office/powerpoint/2010/main" val="404974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7"/>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animBg="1"/>
      <p:bldP spid="39" grpId="0" animBg="1"/>
      <p:bldP spid="4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79400" y="-635"/>
            <a:ext cx="10515600" cy="1325563"/>
          </a:xfrm>
        </p:spPr>
        <p:txBody>
          <a:bodyPr/>
          <a:lstStyle/>
          <a:p>
            <a:r>
              <a:rPr lang="en-US" dirty="0"/>
              <a:t>Not Featured</a:t>
            </a:r>
          </a:p>
        </p:txBody>
      </p:sp>
      <p:sp>
        <p:nvSpPr>
          <p:cNvPr id="5" name="Content Placeholder 2"/>
          <p:cNvSpPr>
            <a:spLocks noGrp="1"/>
          </p:cNvSpPr>
          <p:nvPr>
            <p:ph idx="1"/>
          </p:nvPr>
        </p:nvSpPr>
        <p:spPr>
          <a:xfrm>
            <a:off x="838200" y="1825625"/>
            <a:ext cx="10515600" cy="4162220"/>
          </a:xfrm>
        </p:spPr>
        <p:txBody>
          <a:bodyPr>
            <a:normAutofit/>
          </a:bodyPr>
          <a:lstStyle/>
          <a:p>
            <a:r>
              <a:rPr lang="en-US" dirty="0"/>
              <a:t>Memory allocation and scheduling</a:t>
            </a:r>
          </a:p>
          <a:p>
            <a:pPr lvl="1"/>
            <a:r>
              <a:rPr lang="en-US" dirty="0"/>
              <a:t>Modelling implies just one process running in system</a:t>
            </a:r>
          </a:p>
          <a:p>
            <a:pPr lvl="1"/>
            <a:endParaRPr lang="en-US" sz="1400" dirty="0"/>
          </a:p>
          <a:p>
            <a:r>
              <a:rPr lang="en-US" dirty="0"/>
              <a:t>Concurrency</a:t>
            </a:r>
          </a:p>
          <a:p>
            <a:pPr lvl="1"/>
            <a:r>
              <a:rPr lang="en-US" dirty="0"/>
              <a:t>All machines are taken to be sequential in our modelling</a:t>
            </a:r>
          </a:p>
          <a:p>
            <a:pPr lvl="1"/>
            <a:endParaRPr lang="en-US" sz="1400" dirty="0"/>
          </a:p>
          <a:p>
            <a:r>
              <a:rPr lang="en-US" dirty="0"/>
              <a:t>Timing-based attacks</a:t>
            </a:r>
          </a:p>
          <a:p>
            <a:endParaRPr lang="en-US" sz="1400" dirty="0"/>
          </a:p>
          <a:p>
            <a:r>
              <a:rPr lang="en-US" dirty="0"/>
              <a:t>Allowed leakage</a:t>
            </a:r>
          </a:p>
        </p:txBody>
      </p:sp>
    </p:spTree>
    <p:extLst>
      <p:ext uri="{BB962C8B-B14F-4D97-AF65-F5344CB8AC3E}">
        <p14:creationId xmlns:p14="http://schemas.microsoft.com/office/powerpoint/2010/main" val="2866335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3794" y="1238866"/>
            <a:ext cx="11257936" cy="5427406"/>
          </a:xfrm>
        </p:spPr>
        <p:txBody>
          <a:bodyPr>
            <a:normAutofit/>
          </a:bodyPr>
          <a:lstStyle/>
          <a:p>
            <a:r>
              <a:rPr lang="en-US" dirty="0"/>
              <a:t>A spectrum of definitions capturing various meaningful notions of deletion?</a:t>
            </a:r>
          </a:p>
          <a:p>
            <a:r>
              <a:rPr lang="en-US" dirty="0"/>
              <a:t>Better understanding of which definition would be useful where.</a:t>
            </a:r>
          </a:p>
          <a:p>
            <a:r>
              <a:rPr lang="en-US" dirty="0"/>
              <a:t>Composition of interacting compliant data collector subsystems?</a:t>
            </a:r>
          </a:p>
          <a:p>
            <a:r>
              <a:rPr lang="en-US" dirty="0"/>
              <a:t>Definition at different levels of systems (such as [GGVZ19] vs. our work)?</a:t>
            </a:r>
          </a:p>
          <a:p>
            <a:r>
              <a:rPr lang="en-US" dirty="0"/>
              <a:t>Definition that is more temporally accommodating</a:t>
            </a:r>
          </a:p>
          <a:p>
            <a:pPr lvl="1"/>
            <a:r>
              <a:rPr lang="en-US" dirty="0"/>
              <a:t>Perhaps the deletion guarantee only needs to hold several weeks after a request is received. </a:t>
            </a:r>
          </a:p>
          <a:p>
            <a:r>
              <a:rPr lang="en-US" dirty="0"/>
              <a:t>Some understanding of </a:t>
            </a:r>
            <a:r>
              <a:rPr lang="en-US" b="1" dirty="0"/>
              <a:t>whether </a:t>
            </a:r>
            <a:r>
              <a:rPr lang="en-US" dirty="0"/>
              <a:t>it is required of a data collector to </a:t>
            </a:r>
            <a:r>
              <a:rPr lang="en-US" dirty="0" err="1"/>
              <a:t>honour</a:t>
            </a:r>
            <a:r>
              <a:rPr lang="en-US" dirty="0"/>
              <a:t> a given deletion request.</a:t>
            </a:r>
          </a:p>
          <a:p>
            <a:r>
              <a:rPr lang="en-US" dirty="0"/>
              <a:t>Reasonable notion of “certification” of deletion? </a:t>
            </a:r>
          </a:p>
          <a:p>
            <a:pPr lvl="1"/>
            <a:r>
              <a:rPr lang="en-US" dirty="0"/>
              <a:t>Perhaps under some assumptions about the space available to the collector</a:t>
            </a:r>
          </a:p>
        </p:txBody>
      </p:sp>
      <p:sp>
        <p:nvSpPr>
          <p:cNvPr id="4" name="Title 1"/>
          <p:cNvSpPr txBox="1">
            <a:spLocks/>
          </p:cNvSpPr>
          <p:nvPr/>
        </p:nvSpPr>
        <p:spPr>
          <a:xfrm>
            <a:off x="279400" y="-63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Questions</a:t>
            </a:r>
          </a:p>
        </p:txBody>
      </p:sp>
    </p:spTree>
    <p:extLst>
      <p:ext uri="{BB962C8B-B14F-4D97-AF65-F5344CB8AC3E}">
        <p14:creationId xmlns:p14="http://schemas.microsoft.com/office/powerpoint/2010/main" val="1247188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32462"/>
            <a:ext cx="10515600" cy="5384097"/>
          </a:xfrm>
        </p:spPr>
        <p:txBody>
          <a:bodyPr>
            <a:normAutofit fontScale="92500" lnSpcReduction="10000"/>
          </a:bodyPr>
          <a:lstStyle/>
          <a:p>
            <a:r>
              <a:rPr lang="en-GB" dirty="0"/>
              <a:t>[SRS17] </a:t>
            </a:r>
            <a:r>
              <a:rPr lang="en-GB" dirty="0" err="1"/>
              <a:t>Congzheng</a:t>
            </a:r>
            <a:r>
              <a:rPr lang="en-GB" dirty="0"/>
              <a:t> Song, Thomas </a:t>
            </a:r>
            <a:r>
              <a:rPr lang="en-GB" dirty="0" err="1"/>
              <a:t>Ristenpart</a:t>
            </a:r>
            <a:r>
              <a:rPr lang="en-GB" dirty="0"/>
              <a:t>, and </a:t>
            </a:r>
            <a:r>
              <a:rPr lang="en-GB" dirty="0" err="1"/>
              <a:t>Vitaly</a:t>
            </a:r>
            <a:r>
              <a:rPr lang="en-GB" dirty="0"/>
              <a:t> </a:t>
            </a:r>
            <a:r>
              <a:rPr lang="en-GB" dirty="0" err="1"/>
              <a:t>Shmatikov</a:t>
            </a:r>
            <a:r>
              <a:rPr lang="en-GB" dirty="0"/>
              <a:t>. Machine learning models that remember too much. CCS 2017</a:t>
            </a:r>
          </a:p>
          <a:p>
            <a:r>
              <a:rPr lang="en-GB" dirty="0"/>
              <a:t>[VBE18] Michael Veale, Reuben </a:t>
            </a:r>
            <a:r>
              <a:rPr lang="en-GB" dirty="0" err="1"/>
              <a:t>Binns</a:t>
            </a:r>
            <a:r>
              <a:rPr lang="en-GB" dirty="0"/>
              <a:t>, and Lilian Edwards. Algorithms that remember: Model inversion attacks and data protection law. </a:t>
            </a:r>
          </a:p>
          <a:p>
            <a:r>
              <a:rPr lang="en-GB" dirty="0"/>
              <a:t>[Can01] Ran Canetti. Universally </a:t>
            </a:r>
            <a:r>
              <a:rPr lang="en-GB" dirty="0" err="1"/>
              <a:t>composable</a:t>
            </a:r>
            <a:r>
              <a:rPr lang="en-GB" dirty="0"/>
              <a:t> security: A new paradigm for cryptographic protocols. FOCS 2001</a:t>
            </a:r>
          </a:p>
          <a:p>
            <a:r>
              <a:rPr lang="en-GB" dirty="0"/>
              <a:t>[Mic97] Daniele </a:t>
            </a:r>
            <a:r>
              <a:rPr lang="en-GB" dirty="0" err="1"/>
              <a:t>Micciancio</a:t>
            </a:r>
            <a:r>
              <a:rPr lang="en-GB" dirty="0"/>
              <a:t>. Oblivious data structures: Applications to cryptography. STOC 1997</a:t>
            </a:r>
          </a:p>
          <a:p>
            <a:r>
              <a:rPr lang="en-GB" dirty="0"/>
              <a:t>[NT01] Moni </a:t>
            </a:r>
            <a:r>
              <a:rPr lang="en-GB" dirty="0" err="1"/>
              <a:t>Naor</a:t>
            </a:r>
            <a:r>
              <a:rPr lang="en-GB" dirty="0"/>
              <a:t> and Vanessa Teague. Anti-</a:t>
            </a:r>
            <a:r>
              <a:rPr lang="en-GB" dirty="0" err="1"/>
              <a:t>presistence</a:t>
            </a:r>
            <a:r>
              <a:rPr lang="en-GB" dirty="0"/>
              <a:t>: history independent data structures. STOC 2001</a:t>
            </a:r>
          </a:p>
          <a:p>
            <a:r>
              <a:rPr lang="en-GB" dirty="0"/>
              <a:t>[DMNS06] Cynthia </a:t>
            </a:r>
            <a:r>
              <a:rPr lang="en-GB" dirty="0" err="1"/>
              <a:t>Dwork</a:t>
            </a:r>
            <a:r>
              <a:rPr lang="en-GB" dirty="0"/>
              <a:t>, Frank </a:t>
            </a:r>
            <a:r>
              <a:rPr lang="en-GB" dirty="0" err="1"/>
              <a:t>McSherry</a:t>
            </a:r>
            <a:r>
              <a:rPr lang="en-GB" dirty="0"/>
              <a:t>, </a:t>
            </a:r>
            <a:r>
              <a:rPr lang="en-GB" dirty="0" err="1"/>
              <a:t>Kobbi</a:t>
            </a:r>
            <a:r>
              <a:rPr lang="en-GB" dirty="0"/>
              <a:t> </a:t>
            </a:r>
            <a:r>
              <a:rPr lang="en-GB" dirty="0" err="1"/>
              <a:t>Nissim</a:t>
            </a:r>
            <a:r>
              <a:rPr lang="en-GB" dirty="0"/>
              <a:t>, and Adam D. Smith. Calibrating noise to sensitivity in private data analysis. TCC 2006</a:t>
            </a:r>
          </a:p>
          <a:p>
            <a:r>
              <a:rPr lang="en-GB" dirty="0"/>
              <a:t>[GGVZ19] Antonio </a:t>
            </a:r>
            <a:r>
              <a:rPr lang="en-GB" dirty="0" err="1"/>
              <a:t>Ginart</a:t>
            </a:r>
            <a:r>
              <a:rPr lang="en-GB" dirty="0"/>
              <a:t>, Melody Y. Guan, Gregory Valiant, and James Zou. Making AI forget you: Data deletion in machine learning.</a:t>
            </a:r>
          </a:p>
          <a:p>
            <a:endParaRPr lang="en-GB" dirty="0"/>
          </a:p>
          <a:p>
            <a:endParaRPr lang="en-GB" dirty="0"/>
          </a:p>
          <a:p>
            <a:endParaRPr lang="en-GB" dirty="0"/>
          </a:p>
          <a:p>
            <a:endParaRPr lang="en-GB" dirty="0"/>
          </a:p>
          <a:p>
            <a:endParaRPr lang="en-US" dirty="0"/>
          </a:p>
        </p:txBody>
      </p:sp>
      <p:sp>
        <p:nvSpPr>
          <p:cNvPr id="4" name="Title 1"/>
          <p:cNvSpPr txBox="1">
            <a:spLocks/>
          </p:cNvSpPr>
          <p:nvPr/>
        </p:nvSpPr>
        <p:spPr>
          <a:xfrm>
            <a:off x="279400" y="-63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References</a:t>
            </a:r>
          </a:p>
        </p:txBody>
      </p:sp>
    </p:spTree>
    <p:extLst>
      <p:ext uri="{BB962C8B-B14F-4D97-AF65-F5344CB8AC3E}">
        <p14:creationId xmlns:p14="http://schemas.microsoft.com/office/powerpoint/2010/main" val="9134374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32462"/>
            <a:ext cx="10515600" cy="5384097"/>
          </a:xfrm>
        </p:spPr>
        <p:txBody>
          <a:bodyPr>
            <a:normAutofit fontScale="92500" lnSpcReduction="10000"/>
          </a:bodyPr>
          <a:lstStyle/>
          <a:p>
            <a:r>
              <a:rPr lang="en-US" dirty="0"/>
              <a:t>[CY15] </a:t>
            </a:r>
            <a:r>
              <a:rPr lang="en-US" dirty="0" err="1"/>
              <a:t>Yinzhi</a:t>
            </a:r>
            <a:r>
              <a:rPr lang="en-US" dirty="0"/>
              <a:t> Cao and </a:t>
            </a:r>
            <a:r>
              <a:rPr lang="en-US" dirty="0" err="1"/>
              <a:t>Junfeng</a:t>
            </a:r>
            <a:r>
              <a:rPr lang="en-US" dirty="0"/>
              <a:t> Yang. Towards making systems forget with machine unlearning. IEEE S&amp;P 2015</a:t>
            </a:r>
          </a:p>
          <a:p>
            <a:r>
              <a:rPr lang="en-US" dirty="0"/>
              <a:t>[ECS+19] Michael </a:t>
            </a:r>
            <a:r>
              <a:rPr lang="en-US" dirty="0" err="1"/>
              <a:t>Ellers</a:t>
            </a:r>
            <a:r>
              <a:rPr lang="en-US" dirty="0"/>
              <a:t>, Michael </a:t>
            </a:r>
            <a:r>
              <a:rPr lang="en-US" dirty="0" err="1"/>
              <a:t>Cochez</a:t>
            </a:r>
            <a:r>
              <a:rPr lang="en-US" dirty="0"/>
              <a:t>, Tobias Schumacher, Markus </a:t>
            </a:r>
            <a:r>
              <a:rPr lang="en-US" dirty="0" err="1"/>
              <a:t>Strohmaier</a:t>
            </a:r>
            <a:r>
              <a:rPr lang="en-US" dirty="0"/>
              <a:t>, and Florian </a:t>
            </a:r>
            <a:r>
              <a:rPr lang="en-US" dirty="0" err="1"/>
              <a:t>Lemmerich</a:t>
            </a:r>
            <a:r>
              <a:rPr lang="en-US" dirty="0"/>
              <a:t>. Privacy attacks on network embeddings.</a:t>
            </a:r>
          </a:p>
          <a:p>
            <a:r>
              <a:rPr lang="en-US" dirty="0"/>
              <a:t>[GAS19] Aditya </a:t>
            </a:r>
            <a:r>
              <a:rPr lang="en-US" dirty="0" err="1"/>
              <a:t>Golatkar</a:t>
            </a:r>
            <a:r>
              <a:rPr lang="en-US" dirty="0"/>
              <a:t>, Alessandro Achille, and Stefano </a:t>
            </a:r>
            <a:r>
              <a:rPr lang="en-US" dirty="0" err="1"/>
              <a:t>Soatto</a:t>
            </a:r>
            <a:r>
              <a:rPr lang="en-US" dirty="0"/>
              <a:t>. Eternal sunshine of the spotless net: Selective forgetting in deep networks.</a:t>
            </a:r>
          </a:p>
          <a:p>
            <a:r>
              <a:rPr lang="en-US" dirty="0"/>
              <a:t>[Sch20] Sebastian </a:t>
            </a:r>
            <a:r>
              <a:rPr lang="en-US" dirty="0" err="1"/>
              <a:t>Schelter</a:t>
            </a:r>
            <a:r>
              <a:rPr lang="en-US" dirty="0"/>
              <a:t>. ”amnesia” - machine learning models that can forget user data very fast. CIDR 2020</a:t>
            </a:r>
          </a:p>
          <a:p>
            <a:r>
              <a:rPr lang="en-US" dirty="0"/>
              <a:t>[BCC+19] Lucas </a:t>
            </a:r>
            <a:r>
              <a:rPr lang="en-US" dirty="0" err="1"/>
              <a:t>Bourtoule</a:t>
            </a:r>
            <a:r>
              <a:rPr lang="en-US" dirty="0"/>
              <a:t>, Varun Chandrasekaran, Christopher A. </a:t>
            </a:r>
            <a:r>
              <a:rPr lang="en-US" dirty="0" err="1"/>
              <a:t>Choquette</a:t>
            </a:r>
            <a:r>
              <a:rPr lang="en-US" dirty="0"/>
              <a:t>-Choo, </a:t>
            </a:r>
            <a:r>
              <a:rPr lang="en-US" dirty="0" err="1"/>
              <a:t>Hengrui</a:t>
            </a:r>
            <a:r>
              <a:rPr lang="en-US" dirty="0"/>
              <a:t> Jia, </a:t>
            </a:r>
            <a:r>
              <a:rPr lang="en-US" dirty="0" err="1"/>
              <a:t>Adelin</a:t>
            </a:r>
            <a:r>
              <a:rPr lang="en-US" dirty="0"/>
              <a:t> Travers, </a:t>
            </a:r>
            <a:r>
              <a:rPr lang="en-US" dirty="0" err="1"/>
              <a:t>Baiwu</a:t>
            </a:r>
            <a:r>
              <a:rPr lang="en-US" dirty="0"/>
              <a:t> Zhang, David Lie, and Nicolas </a:t>
            </a:r>
            <a:r>
              <a:rPr lang="en-US" dirty="0" err="1"/>
              <a:t>Papernot</a:t>
            </a:r>
            <a:r>
              <a:rPr lang="en-US" dirty="0"/>
              <a:t>. Machine unlearning.</a:t>
            </a:r>
          </a:p>
          <a:p>
            <a:r>
              <a:rPr lang="en-US" dirty="0"/>
              <a:t>[BSZ20] Thomas </a:t>
            </a:r>
            <a:r>
              <a:rPr lang="en-US" dirty="0" err="1"/>
              <a:t>Baumhauer</a:t>
            </a:r>
            <a:r>
              <a:rPr lang="en-US" dirty="0"/>
              <a:t>, Pascal </a:t>
            </a:r>
            <a:r>
              <a:rPr lang="en-US" dirty="0" err="1"/>
              <a:t>Schöttle</a:t>
            </a:r>
            <a:r>
              <a:rPr lang="en-US" dirty="0"/>
              <a:t>, and Matthias </a:t>
            </a:r>
            <a:r>
              <a:rPr lang="en-US" dirty="0" err="1"/>
              <a:t>Zeppelzauer</a:t>
            </a:r>
            <a:r>
              <a:rPr lang="en-US" dirty="0"/>
              <a:t>. Machine unlearning: Linear filtration for logit-based classifiers.</a:t>
            </a:r>
          </a:p>
          <a:p>
            <a:endParaRPr lang="en-GB" dirty="0"/>
          </a:p>
          <a:p>
            <a:endParaRPr lang="en-GB" dirty="0"/>
          </a:p>
          <a:p>
            <a:endParaRPr lang="en-GB" dirty="0"/>
          </a:p>
          <a:p>
            <a:endParaRPr lang="en-GB" dirty="0"/>
          </a:p>
          <a:p>
            <a:endParaRPr lang="en-US" dirty="0"/>
          </a:p>
        </p:txBody>
      </p:sp>
      <p:sp>
        <p:nvSpPr>
          <p:cNvPr id="4" name="Title 1"/>
          <p:cNvSpPr txBox="1">
            <a:spLocks/>
          </p:cNvSpPr>
          <p:nvPr/>
        </p:nvSpPr>
        <p:spPr>
          <a:xfrm>
            <a:off x="279400" y="-63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References</a:t>
            </a:r>
          </a:p>
        </p:txBody>
      </p:sp>
      <p:sp>
        <p:nvSpPr>
          <p:cNvPr id="5" name="TextBox 4">
            <a:extLst>
              <a:ext uri="{FF2B5EF4-FFF2-40B4-BE49-F238E27FC236}">
                <a16:creationId xmlns:a16="http://schemas.microsoft.com/office/drawing/2014/main" id="{4CFDD5F2-B9A6-45DD-A378-D7A52C9D690F}"/>
              </a:ext>
            </a:extLst>
          </p:cNvPr>
          <p:cNvSpPr txBox="1"/>
          <p:nvPr/>
        </p:nvSpPr>
        <p:spPr>
          <a:xfrm>
            <a:off x="6198756" y="6416504"/>
            <a:ext cx="5993244" cy="400110"/>
          </a:xfrm>
          <a:prstGeom prst="rect">
            <a:avLst/>
          </a:prstGeom>
          <a:noFill/>
        </p:spPr>
        <p:txBody>
          <a:bodyPr wrap="none" rtlCol="0">
            <a:spAutoFit/>
          </a:bodyPr>
          <a:lstStyle/>
          <a:p>
            <a:r>
              <a:rPr lang="en-US" sz="2000" dirty="0"/>
              <a:t>Icons from icons8.com, and </a:t>
            </a:r>
            <a:r>
              <a:rPr lang="en-US" sz="2000" dirty="0" err="1"/>
              <a:t>Smashicons</a:t>
            </a:r>
            <a:r>
              <a:rPr lang="en-US" sz="2000" dirty="0"/>
              <a:t> at flaticon.com.</a:t>
            </a:r>
          </a:p>
        </p:txBody>
      </p:sp>
    </p:spTree>
    <p:extLst>
      <p:ext uri="{BB962C8B-B14F-4D97-AF65-F5344CB8AC3E}">
        <p14:creationId xmlns:p14="http://schemas.microsoft.com/office/powerpoint/2010/main" val="40010999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 name="TextBox 12"/>
          <p:cNvSpPr txBox="1"/>
          <p:nvPr/>
        </p:nvSpPr>
        <p:spPr>
          <a:xfrm>
            <a:off x="559360" y="1908439"/>
            <a:ext cx="1514389" cy="369332"/>
          </a:xfrm>
          <a:prstGeom prst="rect">
            <a:avLst/>
          </a:prstGeom>
          <a:noFill/>
        </p:spPr>
        <p:txBody>
          <a:bodyPr wrap="none" rtlCol="0">
            <a:spAutoFit/>
          </a:bodyPr>
          <a:lstStyle/>
          <a:p>
            <a:r>
              <a:rPr lang="en-US" dirty="0"/>
              <a:t>Data Collector</a:t>
            </a:r>
          </a:p>
        </p:txBody>
      </p:sp>
      <p:cxnSp>
        <p:nvCxnSpPr>
          <p:cNvPr id="49" name="Straight Arrow Connector 48"/>
          <p:cNvCxnSpPr>
            <a:cxnSpLocks/>
          </p:cNvCxnSpPr>
          <p:nvPr/>
        </p:nvCxnSpPr>
        <p:spPr>
          <a:xfrm flipV="1">
            <a:off x="2395573" y="1768491"/>
            <a:ext cx="1891947" cy="462897"/>
          </a:xfrm>
          <a:prstGeom prst="straightConnector1">
            <a:avLst/>
          </a:prstGeom>
          <a:ln w="38100" cmpd="sng">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a:cxnSpLocks/>
          </p:cNvCxnSpPr>
          <p:nvPr/>
        </p:nvCxnSpPr>
        <p:spPr>
          <a:xfrm>
            <a:off x="2395573" y="3431538"/>
            <a:ext cx="1899920" cy="828376"/>
          </a:xfrm>
          <a:prstGeom prst="straightConnector1">
            <a:avLst/>
          </a:prstGeom>
          <a:ln w="38100" cmpd="sng">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cxnSpLocks/>
          </p:cNvCxnSpPr>
          <p:nvPr/>
        </p:nvCxnSpPr>
        <p:spPr>
          <a:xfrm>
            <a:off x="2314575" y="3766568"/>
            <a:ext cx="1969374" cy="928910"/>
          </a:xfrm>
          <a:prstGeom prst="straightConnector1">
            <a:avLst/>
          </a:prstGeom>
          <a:ln w="38100" cmpd="sng">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a:cxnSpLocks/>
          </p:cNvCxnSpPr>
          <p:nvPr/>
        </p:nvCxnSpPr>
        <p:spPr>
          <a:xfrm flipV="1">
            <a:off x="2384029" y="2420161"/>
            <a:ext cx="1911464" cy="458927"/>
          </a:xfrm>
          <a:prstGeom prst="straightConnector1">
            <a:avLst/>
          </a:prstGeom>
          <a:ln w="38100" cmpd="sng">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2" name="Rectangle 91"/>
          <p:cNvSpPr/>
          <p:nvPr/>
        </p:nvSpPr>
        <p:spPr>
          <a:xfrm>
            <a:off x="810882" y="3861742"/>
            <a:ext cx="1133286" cy="351328"/>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Memory</a:t>
            </a:r>
          </a:p>
        </p:txBody>
      </p:sp>
      <p:cxnSp>
        <p:nvCxnSpPr>
          <p:cNvPr id="64" name="Straight Connector 63"/>
          <p:cNvCxnSpPr/>
          <p:nvPr/>
        </p:nvCxnSpPr>
        <p:spPr>
          <a:xfrm>
            <a:off x="3333989" y="2145472"/>
            <a:ext cx="0" cy="331839"/>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DE67AC1B-4AEA-442B-AD41-246781AFC9F5}"/>
              </a:ext>
            </a:extLst>
          </p:cNvPr>
          <p:cNvSpPr txBox="1"/>
          <p:nvPr/>
        </p:nvSpPr>
        <p:spPr>
          <a:xfrm>
            <a:off x="2949054" y="3356159"/>
            <a:ext cx="1718099" cy="369332"/>
          </a:xfrm>
          <a:prstGeom prst="rect">
            <a:avLst/>
          </a:prstGeom>
          <a:noFill/>
        </p:spPr>
        <p:txBody>
          <a:bodyPr wrap="none" rtlCol="0">
            <a:spAutoFit/>
          </a:bodyPr>
          <a:lstStyle/>
          <a:p>
            <a:r>
              <a:rPr lang="en-US" dirty="0"/>
              <a:t>(</a:t>
            </a:r>
            <a:r>
              <a:rPr lang="en-US" dirty="0" err="1"/>
              <a:t>msgid</a:t>
            </a:r>
            <a:r>
              <a:rPr lang="en-US" dirty="0"/>
              <a:t>, content)</a:t>
            </a:r>
          </a:p>
        </p:txBody>
      </p:sp>
      <p:pic>
        <p:nvPicPr>
          <p:cNvPr id="45" name="Graphic 44" descr="Server">
            <a:extLst>
              <a:ext uri="{FF2B5EF4-FFF2-40B4-BE49-F238E27FC236}">
                <a16:creationId xmlns:a16="http://schemas.microsoft.com/office/drawing/2014/main" id="{A7C1CE48-1901-433B-A482-31AAA988A5C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01387" y="2208542"/>
            <a:ext cx="1552276" cy="1552276"/>
          </a:xfrm>
          <a:prstGeom prst="rect">
            <a:avLst/>
          </a:prstGeom>
        </p:spPr>
      </p:pic>
      <p:sp>
        <p:nvSpPr>
          <p:cNvPr id="6" name="TextBox 5">
            <a:extLst>
              <a:ext uri="{FF2B5EF4-FFF2-40B4-BE49-F238E27FC236}">
                <a16:creationId xmlns:a16="http://schemas.microsoft.com/office/drawing/2014/main" id="{36B6D9AD-BC8A-4DC2-B452-FF788D616F47}"/>
              </a:ext>
            </a:extLst>
          </p:cNvPr>
          <p:cNvSpPr txBox="1"/>
          <p:nvPr/>
        </p:nvSpPr>
        <p:spPr>
          <a:xfrm>
            <a:off x="4539689" y="4962169"/>
            <a:ext cx="617477" cy="369332"/>
          </a:xfrm>
          <a:prstGeom prst="rect">
            <a:avLst/>
          </a:prstGeom>
          <a:noFill/>
        </p:spPr>
        <p:txBody>
          <a:bodyPr wrap="none" rtlCol="0">
            <a:spAutoFit/>
          </a:bodyPr>
          <a:lstStyle/>
          <a:p>
            <a:r>
              <a:rPr lang="en-US" dirty="0"/>
              <a:t>User</a:t>
            </a:r>
          </a:p>
        </p:txBody>
      </p:sp>
      <p:sp>
        <p:nvSpPr>
          <p:cNvPr id="46" name="TextBox 45">
            <a:extLst>
              <a:ext uri="{FF2B5EF4-FFF2-40B4-BE49-F238E27FC236}">
                <a16:creationId xmlns:a16="http://schemas.microsoft.com/office/drawing/2014/main" id="{70B83F19-A4D1-4C78-8C01-61598312D268}"/>
              </a:ext>
            </a:extLst>
          </p:cNvPr>
          <p:cNvSpPr txBox="1"/>
          <p:nvPr/>
        </p:nvSpPr>
        <p:spPr>
          <a:xfrm>
            <a:off x="2532265" y="4258802"/>
            <a:ext cx="778868" cy="646331"/>
          </a:xfrm>
          <a:prstGeom prst="rect">
            <a:avLst/>
          </a:prstGeom>
          <a:noFill/>
        </p:spPr>
        <p:txBody>
          <a:bodyPr wrap="none" rtlCol="0">
            <a:spAutoFit/>
          </a:bodyPr>
          <a:lstStyle/>
          <a:p>
            <a:r>
              <a:rPr lang="en-US" dirty="0"/>
              <a:t>delete</a:t>
            </a:r>
          </a:p>
          <a:p>
            <a:r>
              <a:rPr lang="en-US" dirty="0" err="1"/>
              <a:t>msgid</a:t>
            </a:r>
            <a:endParaRPr lang="en-US" dirty="0"/>
          </a:p>
        </p:txBody>
      </p:sp>
      <p:sp>
        <p:nvSpPr>
          <p:cNvPr id="25" name="TextBox 24">
            <a:extLst>
              <a:ext uri="{FF2B5EF4-FFF2-40B4-BE49-F238E27FC236}">
                <a16:creationId xmlns:a16="http://schemas.microsoft.com/office/drawing/2014/main" id="{D0D9A361-0D62-423D-8C17-13B1C18D8B2D}"/>
              </a:ext>
            </a:extLst>
          </p:cNvPr>
          <p:cNvSpPr txBox="1"/>
          <p:nvPr/>
        </p:nvSpPr>
        <p:spPr>
          <a:xfrm>
            <a:off x="402009" y="1172493"/>
            <a:ext cx="1299138" cy="369332"/>
          </a:xfrm>
          <a:prstGeom prst="rect">
            <a:avLst/>
          </a:prstGeom>
          <a:noFill/>
        </p:spPr>
        <p:txBody>
          <a:bodyPr wrap="none" rtlCol="0">
            <a:spAutoFit/>
          </a:bodyPr>
          <a:lstStyle/>
          <a:p>
            <a:r>
              <a:rPr lang="en-US" b="1" u="sng" dirty="0"/>
              <a:t>Real World:</a:t>
            </a:r>
          </a:p>
        </p:txBody>
      </p:sp>
      <p:sp>
        <p:nvSpPr>
          <p:cNvPr id="26" name="TextBox 25">
            <a:extLst>
              <a:ext uri="{FF2B5EF4-FFF2-40B4-BE49-F238E27FC236}">
                <a16:creationId xmlns:a16="http://schemas.microsoft.com/office/drawing/2014/main" id="{69D34A05-2CA5-4689-A8B9-02CC3F1AE824}"/>
              </a:ext>
            </a:extLst>
          </p:cNvPr>
          <p:cNvSpPr txBox="1"/>
          <p:nvPr/>
        </p:nvSpPr>
        <p:spPr>
          <a:xfrm>
            <a:off x="6096000" y="1094095"/>
            <a:ext cx="1357038" cy="369332"/>
          </a:xfrm>
          <a:prstGeom prst="rect">
            <a:avLst/>
          </a:prstGeom>
          <a:noFill/>
        </p:spPr>
        <p:txBody>
          <a:bodyPr wrap="none" rtlCol="0">
            <a:spAutoFit/>
          </a:bodyPr>
          <a:lstStyle/>
          <a:p>
            <a:r>
              <a:rPr lang="en-US" b="1" u="sng" dirty="0"/>
              <a:t>Ideal World:</a:t>
            </a:r>
          </a:p>
        </p:txBody>
      </p:sp>
      <p:sp>
        <p:nvSpPr>
          <p:cNvPr id="27" name="TextBox 26">
            <a:extLst>
              <a:ext uri="{FF2B5EF4-FFF2-40B4-BE49-F238E27FC236}">
                <a16:creationId xmlns:a16="http://schemas.microsoft.com/office/drawing/2014/main" id="{387AC06B-5291-47DE-8E5D-68905FB853C7}"/>
              </a:ext>
            </a:extLst>
          </p:cNvPr>
          <p:cNvSpPr txBox="1"/>
          <p:nvPr/>
        </p:nvSpPr>
        <p:spPr>
          <a:xfrm>
            <a:off x="6216671" y="1908439"/>
            <a:ext cx="1514389" cy="369332"/>
          </a:xfrm>
          <a:prstGeom prst="rect">
            <a:avLst/>
          </a:prstGeom>
          <a:noFill/>
        </p:spPr>
        <p:txBody>
          <a:bodyPr wrap="none" rtlCol="0">
            <a:spAutoFit/>
          </a:bodyPr>
          <a:lstStyle/>
          <a:p>
            <a:r>
              <a:rPr lang="en-US" dirty="0"/>
              <a:t>Data Collector</a:t>
            </a:r>
          </a:p>
        </p:txBody>
      </p:sp>
      <p:sp>
        <p:nvSpPr>
          <p:cNvPr id="33" name="Rectangle 32">
            <a:extLst>
              <a:ext uri="{FF2B5EF4-FFF2-40B4-BE49-F238E27FC236}">
                <a16:creationId xmlns:a16="http://schemas.microsoft.com/office/drawing/2014/main" id="{BEEF4CF5-F619-4E48-AB08-A7C408BE5A4C}"/>
              </a:ext>
            </a:extLst>
          </p:cNvPr>
          <p:cNvSpPr/>
          <p:nvPr/>
        </p:nvSpPr>
        <p:spPr>
          <a:xfrm>
            <a:off x="6468193" y="3861742"/>
            <a:ext cx="1133286" cy="351328"/>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Memory</a:t>
            </a:r>
          </a:p>
        </p:txBody>
      </p:sp>
      <p:pic>
        <p:nvPicPr>
          <p:cNvPr id="38" name="Graphic 37" descr="Server">
            <a:extLst>
              <a:ext uri="{FF2B5EF4-FFF2-40B4-BE49-F238E27FC236}">
                <a16:creationId xmlns:a16="http://schemas.microsoft.com/office/drawing/2014/main" id="{5B35999B-557F-4C74-B613-455444858C0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58698" y="2208542"/>
            <a:ext cx="1552276" cy="1552276"/>
          </a:xfrm>
          <a:prstGeom prst="rect">
            <a:avLst/>
          </a:prstGeom>
        </p:spPr>
      </p:pic>
      <p:sp>
        <p:nvSpPr>
          <p:cNvPr id="39" name="TextBox 38">
            <a:extLst>
              <a:ext uri="{FF2B5EF4-FFF2-40B4-BE49-F238E27FC236}">
                <a16:creationId xmlns:a16="http://schemas.microsoft.com/office/drawing/2014/main" id="{872C0D5B-F2BD-4C8E-8D84-61D1F9F52373}"/>
              </a:ext>
            </a:extLst>
          </p:cNvPr>
          <p:cNvSpPr txBox="1"/>
          <p:nvPr/>
        </p:nvSpPr>
        <p:spPr>
          <a:xfrm>
            <a:off x="10197000" y="4962169"/>
            <a:ext cx="617477" cy="369332"/>
          </a:xfrm>
          <a:prstGeom prst="rect">
            <a:avLst/>
          </a:prstGeom>
          <a:noFill/>
        </p:spPr>
        <p:txBody>
          <a:bodyPr wrap="none" rtlCol="0">
            <a:spAutoFit/>
          </a:bodyPr>
          <a:lstStyle/>
          <a:p>
            <a:r>
              <a:rPr lang="en-US" dirty="0"/>
              <a:t>User</a:t>
            </a:r>
          </a:p>
        </p:txBody>
      </p:sp>
      <p:sp>
        <p:nvSpPr>
          <p:cNvPr id="47" name="TextBox 46">
            <a:extLst>
              <a:ext uri="{FF2B5EF4-FFF2-40B4-BE49-F238E27FC236}">
                <a16:creationId xmlns:a16="http://schemas.microsoft.com/office/drawing/2014/main" id="{83B4FC92-5995-4C9A-984E-05B078F474CD}"/>
              </a:ext>
            </a:extLst>
          </p:cNvPr>
          <p:cNvSpPr txBox="1"/>
          <p:nvPr/>
        </p:nvSpPr>
        <p:spPr>
          <a:xfrm>
            <a:off x="7810974" y="4262868"/>
            <a:ext cx="2083071" cy="369332"/>
          </a:xfrm>
          <a:prstGeom prst="rect">
            <a:avLst/>
          </a:prstGeom>
          <a:noFill/>
        </p:spPr>
        <p:txBody>
          <a:bodyPr wrap="none" rtlCol="0">
            <a:spAutoFit/>
          </a:bodyPr>
          <a:lstStyle/>
          <a:p>
            <a:r>
              <a:rPr lang="en-US" dirty="0"/>
              <a:t>(no communication)</a:t>
            </a:r>
          </a:p>
        </p:txBody>
      </p:sp>
      <mc:AlternateContent xmlns:mc="http://schemas.openxmlformats.org/markup-compatibility/2006" xmlns:a14="http://schemas.microsoft.com/office/drawing/2010/main">
        <mc:Choice Requires="a14">
          <p:sp>
            <p:nvSpPr>
              <p:cNvPr id="40" name="TextBox 39">
                <a:extLst>
                  <a:ext uri="{FF2B5EF4-FFF2-40B4-BE49-F238E27FC236}">
                    <a16:creationId xmlns:a16="http://schemas.microsoft.com/office/drawing/2014/main" id="{D4D2D2A4-4631-40D2-B694-CA36131D3367}"/>
                  </a:ext>
                </a:extLst>
              </p:cNvPr>
              <p:cNvSpPr txBox="1"/>
              <p:nvPr/>
            </p:nvSpPr>
            <p:spPr>
              <a:xfrm>
                <a:off x="751939" y="4349024"/>
                <a:ext cx="1443407" cy="47846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smtClean="0">
                          <a:solidFill>
                            <a:srgbClr val="FF6464"/>
                          </a:solidFill>
                          <a:latin typeface="Cambria Math" panose="02040503050406030204" pitchFamily="18" charset="0"/>
                        </a:rPr>
                        <m:t>𝑚𝑒</m:t>
                      </m:r>
                      <m:sSubSup>
                        <m:sSubSupPr>
                          <m:ctrlPr>
                            <a:rPr lang="en-US" sz="2400" b="0" i="1" smtClean="0">
                              <a:solidFill>
                                <a:srgbClr val="FF6464"/>
                              </a:solidFill>
                              <a:latin typeface="Cambria Math" panose="02040503050406030204" pitchFamily="18" charset="0"/>
                            </a:rPr>
                          </m:ctrlPr>
                        </m:sSubSupPr>
                        <m:e>
                          <m:r>
                            <a:rPr lang="en-US" sz="2400" b="0" i="1" smtClean="0">
                              <a:solidFill>
                                <a:srgbClr val="FF6464"/>
                              </a:solidFill>
                              <a:latin typeface="Cambria Math" panose="02040503050406030204" pitchFamily="18" charset="0"/>
                            </a:rPr>
                            <m:t>𝑚</m:t>
                          </m:r>
                        </m:e>
                        <m:sub>
                          <m:r>
                            <a:rPr lang="en-US" sz="2400" b="0" i="1" smtClean="0">
                              <a:solidFill>
                                <a:srgbClr val="FF6464"/>
                              </a:solidFill>
                              <a:latin typeface="Cambria Math" panose="02040503050406030204" pitchFamily="18" charset="0"/>
                            </a:rPr>
                            <m:t>𝐷𝐶</m:t>
                          </m:r>
                        </m:sub>
                        <m:sup>
                          <m:r>
                            <a:rPr lang="en-US" sz="2400" b="0" i="1" smtClean="0">
                              <a:solidFill>
                                <a:srgbClr val="FF6464"/>
                              </a:solidFill>
                              <a:latin typeface="Cambria Math" panose="02040503050406030204" pitchFamily="18" charset="0"/>
                            </a:rPr>
                            <m:t>𝑅𝑒𝑎𝑙</m:t>
                          </m:r>
                        </m:sup>
                      </m:sSubSup>
                    </m:oMath>
                  </m:oMathPara>
                </a14:m>
                <a:endParaRPr lang="en-US" sz="2400" dirty="0">
                  <a:solidFill>
                    <a:srgbClr val="FF6464"/>
                  </a:solidFill>
                </a:endParaRPr>
              </a:p>
            </p:txBody>
          </p:sp>
        </mc:Choice>
        <mc:Fallback xmlns="">
          <p:sp>
            <p:nvSpPr>
              <p:cNvPr id="40" name="TextBox 39">
                <a:extLst>
                  <a:ext uri="{FF2B5EF4-FFF2-40B4-BE49-F238E27FC236}">
                    <a16:creationId xmlns:a16="http://schemas.microsoft.com/office/drawing/2014/main" id="{D4D2D2A4-4631-40D2-B694-CA36131D3367}"/>
                  </a:ext>
                </a:extLst>
              </p:cNvPr>
              <p:cNvSpPr txBox="1">
                <a:spLocks noRot="1" noChangeAspect="1" noMove="1" noResize="1" noEditPoints="1" noAdjustHandles="1" noChangeArrowheads="1" noChangeShapeType="1" noTextEdit="1"/>
              </p:cNvSpPr>
              <p:nvPr/>
            </p:nvSpPr>
            <p:spPr>
              <a:xfrm>
                <a:off x="751939" y="4349024"/>
                <a:ext cx="1443407" cy="478464"/>
              </a:xfrm>
              <a:prstGeom prst="rect">
                <a:avLst/>
              </a:prstGeom>
              <a:blipFill>
                <a:blip r:embed="rId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2" name="TextBox 51">
                <a:extLst>
                  <a:ext uri="{FF2B5EF4-FFF2-40B4-BE49-F238E27FC236}">
                    <a16:creationId xmlns:a16="http://schemas.microsoft.com/office/drawing/2014/main" id="{8A6BE094-6B53-4D20-AA1A-262FD9F20206}"/>
                  </a:ext>
                </a:extLst>
              </p:cNvPr>
              <p:cNvSpPr txBox="1"/>
              <p:nvPr/>
            </p:nvSpPr>
            <p:spPr>
              <a:xfrm>
                <a:off x="6351817" y="4349024"/>
                <a:ext cx="1528367" cy="48096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smtClean="0">
                          <a:solidFill>
                            <a:srgbClr val="FF6464"/>
                          </a:solidFill>
                          <a:latin typeface="Cambria Math" panose="02040503050406030204" pitchFamily="18" charset="0"/>
                        </a:rPr>
                        <m:t>𝑚𝑒</m:t>
                      </m:r>
                      <m:sSubSup>
                        <m:sSubSupPr>
                          <m:ctrlPr>
                            <a:rPr lang="en-US" sz="2400" b="0" i="1" smtClean="0">
                              <a:solidFill>
                                <a:srgbClr val="FF6464"/>
                              </a:solidFill>
                              <a:latin typeface="Cambria Math" panose="02040503050406030204" pitchFamily="18" charset="0"/>
                            </a:rPr>
                          </m:ctrlPr>
                        </m:sSubSupPr>
                        <m:e>
                          <m:r>
                            <a:rPr lang="en-US" sz="2400" b="0" i="1" smtClean="0">
                              <a:solidFill>
                                <a:srgbClr val="FF6464"/>
                              </a:solidFill>
                              <a:latin typeface="Cambria Math" panose="02040503050406030204" pitchFamily="18" charset="0"/>
                            </a:rPr>
                            <m:t>𝑚</m:t>
                          </m:r>
                        </m:e>
                        <m:sub>
                          <m:r>
                            <a:rPr lang="en-US" sz="2400" b="0" i="1" smtClean="0">
                              <a:solidFill>
                                <a:srgbClr val="FF6464"/>
                              </a:solidFill>
                              <a:latin typeface="Cambria Math" panose="02040503050406030204" pitchFamily="18" charset="0"/>
                            </a:rPr>
                            <m:t>𝐷𝐶</m:t>
                          </m:r>
                        </m:sub>
                        <m:sup>
                          <m:r>
                            <a:rPr lang="en-US" sz="2400" b="0" i="1" smtClean="0">
                              <a:solidFill>
                                <a:srgbClr val="FF6464"/>
                              </a:solidFill>
                              <a:latin typeface="Cambria Math" panose="02040503050406030204" pitchFamily="18" charset="0"/>
                            </a:rPr>
                            <m:t>𝐼𝑑𝑒𝑎𝑙</m:t>
                          </m:r>
                        </m:sup>
                      </m:sSubSup>
                    </m:oMath>
                  </m:oMathPara>
                </a14:m>
                <a:endParaRPr lang="en-US" sz="2400" dirty="0">
                  <a:solidFill>
                    <a:srgbClr val="FF6464"/>
                  </a:solidFill>
                </a:endParaRPr>
              </a:p>
            </p:txBody>
          </p:sp>
        </mc:Choice>
        <mc:Fallback xmlns="">
          <p:sp>
            <p:nvSpPr>
              <p:cNvPr id="52" name="TextBox 51">
                <a:extLst>
                  <a:ext uri="{FF2B5EF4-FFF2-40B4-BE49-F238E27FC236}">
                    <a16:creationId xmlns:a16="http://schemas.microsoft.com/office/drawing/2014/main" id="{8A6BE094-6B53-4D20-AA1A-262FD9F20206}"/>
                  </a:ext>
                </a:extLst>
              </p:cNvPr>
              <p:cNvSpPr txBox="1">
                <a:spLocks noRot="1" noChangeAspect="1" noMove="1" noResize="1" noEditPoints="1" noAdjustHandles="1" noChangeArrowheads="1" noChangeShapeType="1" noTextEdit="1"/>
              </p:cNvSpPr>
              <p:nvPr/>
            </p:nvSpPr>
            <p:spPr>
              <a:xfrm>
                <a:off x="6351817" y="4349024"/>
                <a:ext cx="1528367" cy="480966"/>
              </a:xfrm>
              <a:prstGeom prst="rect">
                <a:avLst/>
              </a:prstGeom>
              <a:blipFill>
                <a:blip r:embed="rId10"/>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3" name="TextBox 52">
                <a:extLst>
                  <a:ext uri="{FF2B5EF4-FFF2-40B4-BE49-F238E27FC236}">
                    <a16:creationId xmlns:a16="http://schemas.microsoft.com/office/drawing/2014/main" id="{35EA7346-F072-45A9-B76D-EFF3EDC53F80}"/>
                  </a:ext>
                </a:extLst>
              </p:cNvPr>
              <p:cNvSpPr txBox="1"/>
              <p:nvPr/>
            </p:nvSpPr>
            <p:spPr>
              <a:xfrm>
                <a:off x="549450" y="5397367"/>
                <a:ext cx="11118675" cy="1390381"/>
              </a:xfrm>
              <a:prstGeom prst="rect">
                <a:avLst/>
              </a:prstGeom>
              <a:noFill/>
            </p:spPr>
            <p:txBody>
              <a:bodyPr wrap="square" rtlCol="0">
                <a:spAutoFit/>
              </a:bodyPr>
              <a:lstStyle/>
              <a:p>
                <a:r>
                  <a:rPr lang="en-US" sz="2400" dirty="0"/>
                  <a:t>Data collector is conditionally </a:t>
                </a:r>
                <a14:m>
                  <m:oMath xmlns:m="http://schemas.openxmlformats.org/officeDocument/2006/math">
                    <m:r>
                      <a:rPr lang="en-US" sz="2400" b="0" i="1" smtClean="0">
                        <a:solidFill>
                          <a:schemeClr val="accent1"/>
                        </a:solidFill>
                        <a:latin typeface="Cambria Math" panose="02040503050406030204" pitchFamily="18" charset="0"/>
                      </a:rPr>
                      <m:t>𝜖</m:t>
                    </m:r>
                  </m:oMath>
                </a14:m>
                <a:r>
                  <a:rPr lang="en-US" sz="2400" i="1" dirty="0">
                    <a:solidFill>
                      <a:schemeClr val="accent1"/>
                    </a:solidFill>
                  </a:rPr>
                  <a:t>-deletion-compliant</a:t>
                </a:r>
                <a:r>
                  <a:rPr lang="en-US" sz="2400" dirty="0"/>
                  <a:t> if for all well-behaved users and “deletion-compliant” environments,</a:t>
                </a:r>
                <a:endParaRPr lang="en-US" sz="600" dirty="0"/>
              </a:p>
              <a:p>
                <a:endParaRPr lang="en-US" sz="600" dirty="0"/>
              </a:p>
              <a:p>
                <a:pPr/>
                <a14:m>
                  <m:oMathPara xmlns:m="http://schemas.openxmlformats.org/officeDocument/2006/math">
                    <m:oMathParaPr>
                      <m:jc m:val="centerGroup"/>
                    </m:oMathParaPr>
                    <m:oMath xmlns:m="http://schemas.openxmlformats.org/officeDocument/2006/math">
                      <m:sSub>
                        <m:sSubPr>
                          <m:ctrlPr>
                            <a:rPr lang="en-US" sz="2400" b="0" i="1" smtClean="0">
                              <a:latin typeface="Cambria Math" panose="02040503050406030204" pitchFamily="18" charset="0"/>
                            </a:rPr>
                          </m:ctrlPr>
                        </m:sSubPr>
                        <m:e>
                          <m:d>
                            <m:dPr>
                              <m:begChr m:val="|"/>
                              <m:endChr m:val="|"/>
                              <m:ctrlPr>
                                <a:rPr lang="en-US" sz="2400" b="0" i="1" smtClean="0">
                                  <a:latin typeface="Cambria Math" panose="02040503050406030204" pitchFamily="18" charset="0"/>
                                </a:rPr>
                              </m:ctrlPr>
                            </m:dPr>
                            <m:e>
                              <m:d>
                                <m:dPr>
                                  <m:ctrlPr>
                                    <a:rPr lang="en-US" sz="2400" b="0" i="1" smtClean="0">
                                      <a:latin typeface="Cambria Math" panose="02040503050406030204" pitchFamily="18" charset="0"/>
                                    </a:rPr>
                                  </m:ctrlPr>
                                </m:dPr>
                                <m:e>
                                  <m:r>
                                    <a:rPr lang="en-US" sz="2400" b="0" i="1" smtClean="0">
                                      <a:latin typeface="Cambria Math" panose="02040503050406030204" pitchFamily="18" charset="0"/>
                                    </a:rPr>
                                    <m:t>𝑚𝑒</m:t>
                                  </m:r>
                                  <m:sSubSup>
                                    <m:sSubSupPr>
                                      <m:ctrlPr>
                                        <a:rPr lang="en-US" sz="2400" b="0" i="1" smtClean="0">
                                          <a:latin typeface="Cambria Math" panose="02040503050406030204" pitchFamily="18" charset="0"/>
                                        </a:rPr>
                                      </m:ctrlPr>
                                    </m:sSubSupPr>
                                    <m:e>
                                      <m:r>
                                        <a:rPr lang="en-US" sz="2400" b="0" i="1" smtClean="0">
                                          <a:latin typeface="Cambria Math" panose="02040503050406030204" pitchFamily="18" charset="0"/>
                                        </a:rPr>
                                        <m:t>𝑚</m:t>
                                      </m:r>
                                    </m:e>
                                    <m:sub>
                                      <m:r>
                                        <a:rPr lang="en-US" sz="2400" b="0" i="1" smtClean="0">
                                          <a:latin typeface="Cambria Math" panose="02040503050406030204" pitchFamily="18" charset="0"/>
                                        </a:rPr>
                                        <m:t>𝐷𝐶</m:t>
                                      </m:r>
                                    </m:sub>
                                    <m:sup>
                                      <m:r>
                                        <a:rPr lang="en-US" sz="2400" b="0" i="1" smtClean="0">
                                          <a:latin typeface="Cambria Math" panose="02040503050406030204" pitchFamily="18" charset="0"/>
                                        </a:rPr>
                                        <m:t>𝑅𝑒𝑎𝑙</m:t>
                                      </m:r>
                                    </m:sup>
                                  </m:sSubSup>
                                  <m:r>
                                    <a:rPr lang="en-US" sz="2400" b="0" i="1" smtClean="0">
                                      <a:latin typeface="Cambria Math" panose="02040503050406030204" pitchFamily="18" charset="0"/>
                                    </a:rPr>
                                    <m:t>,</m:t>
                                  </m:r>
                                  <m:r>
                                    <a:rPr lang="en-US" sz="2400" b="0" i="1" smtClean="0">
                                      <a:latin typeface="Cambria Math" panose="02040503050406030204" pitchFamily="18" charset="0"/>
                                    </a:rPr>
                                    <m:t>𝑚𝑒</m:t>
                                  </m:r>
                                  <m:sSubSup>
                                    <m:sSubSupPr>
                                      <m:ctrlPr>
                                        <a:rPr lang="en-US" sz="2400" b="0" i="1" smtClean="0">
                                          <a:latin typeface="Cambria Math" panose="02040503050406030204" pitchFamily="18" charset="0"/>
                                        </a:rPr>
                                      </m:ctrlPr>
                                    </m:sSubSupPr>
                                    <m:e>
                                      <m:r>
                                        <a:rPr lang="en-US" sz="2400" b="0" i="1" smtClean="0">
                                          <a:latin typeface="Cambria Math" panose="02040503050406030204" pitchFamily="18" charset="0"/>
                                        </a:rPr>
                                        <m:t>𝑚</m:t>
                                      </m:r>
                                    </m:e>
                                    <m:sub>
                                      <m:r>
                                        <a:rPr lang="en-US" sz="2400" b="0" i="1" smtClean="0">
                                          <a:latin typeface="Cambria Math" panose="02040503050406030204" pitchFamily="18" charset="0"/>
                                        </a:rPr>
                                        <m:t>𝐸𝑛𝑣</m:t>
                                      </m:r>
                                    </m:sub>
                                    <m:sup>
                                      <m:r>
                                        <a:rPr lang="en-US" sz="2400" b="0" i="1" smtClean="0">
                                          <a:latin typeface="Cambria Math" panose="02040503050406030204" pitchFamily="18" charset="0"/>
                                        </a:rPr>
                                        <m:t>𝑅𝑒𝑎𝑙</m:t>
                                      </m:r>
                                    </m:sup>
                                  </m:sSubSup>
                                </m:e>
                              </m:d>
                              <m:r>
                                <a:rPr lang="en-US" sz="2400" b="0" i="1" smtClean="0">
                                  <a:latin typeface="Cambria Math" panose="02040503050406030204" pitchFamily="18" charset="0"/>
                                </a:rPr>
                                <m:t>−</m:t>
                              </m:r>
                              <m:d>
                                <m:dPr>
                                  <m:ctrlPr>
                                    <a:rPr lang="en-US" sz="2400" b="0" i="1" smtClean="0">
                                      <a:latin typeface="Cambria Math" panose="02040503050406030204" pitchFamily="18" charset="0"/>
                                    </a:rPr>
                                  </m:ctrlPr>
                                </m:dPr>
                                <m:e>
                                  <m:r>
                                    <a:rPr lang="en-US" sz="2400" b="0" i="1" smtClean="0">
                                      <a:latin typeface="Cambria Math" panose="02040503050406030204" pitchFamily="18" charset="0"/>
                                    </a:rPr>
                                    <m:t>𝑚𝑒</m:t>
                                  </m:r>
                                  <m:sSubSup>
                                    <m:sSubSupPr>
                                      <m:ctrlPr>
                                        <a:rPr lang="en-US" sz="2400" b="0" i="1" smtClean="0">
                                          <a:latin typeface="Cambria Math" panose="02040503050406030204" pitchFamily="18" charset="0"/>
                                        </a:rPr>
                                      </m:ctrlPr>
                                    </m:sSubSupPr>
                                    <m:e>
                                      <m:r>
                                        <a:rPr lang="en-US" sz="2400" b="0" i="1" smtClean="0">
                                          <a:latin typeface="Cambria Math" panose="02040503050406030204" pitchFamily="18" charset="0"/>
                                        </a:rPr>
                                        <m:t>𝑚</m:t>
                                      </m:r>
                                    </m:e>
                                    <m:sub>
                                      <m:r>
                                        <a:rPr lang="en-US" sz="2400" b="0" i="1" smtClean="0">
                                          <a:latin typeface="Cambria Math" panose="02040503050406030204" pitchFamily="18" charset="0"/>
                                        </a:rPr>
                                        <m:t>𝐷𝐶</m:t>
                                      </m:r>
                                    </m:sub>
                                    <m:sup>
                                      <m:r>
                                        <a:rPr lang="en-US" sz="2400" b="0" i="1" smtClean="0">
                                          <a:latin typeface="Cambria Math" panose="02040503050406030204" pitchFamily="18" charset="0"/>
                                        </a:rPr>
                                        <m:t>𝐼𝑑𝑒𝑎𝑙</m:t>
                                      </m:r>
                                    </m:sup>
                                  </m:sSubSup>
                                  <m:r>
                                    <a:rPr lang="en-US" sz="2400" b="0" i="1" smtClean="0">
                                      <a:latin typeface="Cambria Math" panose="02040503050406030204" pitchFamily="18" charset="0"/>
                                    </a:rPr>
                                    <m:t>,</m:t>
                                  </m:r>
                                  <m:r>
                                    <a:rPr lang="en-US" sz="2400" b="0" i="1" smtClean="0">
                                      <a:latin typeface="Cambria Math" panose="02040503050406030204" pitchFamily="18" charset="0"/>
                                    </a:rPr>
                                    <m:t>𝑚𝑒</m:t>
                                  </m:r>
                                  <m:sSubSup>
                                    <m:sSubSupPr>
                                      <m:ctrlPr>
                                        <a:rPr lang="en-US" sz="2400" b="0" i="1" smtClean="0">
                                          <a:latin typeface="Cambria Math" panose="02040503050406030204" pitchFamily="18" charset="0"/>
                                        </a:rPr>
                                      </m:ctrlPr>
                                    </m:sSubSupPr>
                                    <m:e>
                                      <m:r>
                                        <a:rPr lang="en-US" sz="2400" b="0" i="1" smtClean="0">
                                          <a:latin typeface="Cambria Math" panose="02040503050406030204" pitchFamily="18" charset="0"/>
                                        </a:rPr>
                                        <m:t>𝑚</m:t>
                                      </m:r>
                                    </m:e>
                                    <m:sub>
                                      <m:r>
                                        <a:rPr lang="en-US" sz="2400" b="0" i="1" smtClean="0">
                                          <a:latin typeface="Cambria Math" panose="02040503050406030204" pitchFamily="18" charset="0"/>
                                        </a:rPr>
                                        <m:t>𝐸𝑛𝑣</m:t>
                                      </m:r>
                                    </m:sub>
                                    <m:sup>
                                      <m:r>
                                        <a:rPr lang="en-US" sz="2400" b="0" i="1" smtClean="0">
                                          <a:latin typeface="Cambria Math" panose="02040503050406030204" pitchFamily="18" charset="0"/>
                                        </a:rPr>
                                        <m:t>𝐼𝑑𝑒𝑎𝑙</m:t>
                                      </m:r>
                                    </m:sup>
                                  </m:sSubSup>
                                </m:e>
                              </m:d>
                            </m:e>
                          </m:d>
                        </m:e>
                        <m:sub>
                          <m:r>
                            <a:rPr lang="en-US" sz="2400" b="0" i="1" smtClean="0">
                              <a:latin typeface="Cambria Math" panose="02040503050406030204" pitchFamily="18" charset="0"/>
                            </a:rPr>
                            <m:t>𝑇𝑉</m:t>
                          </m:r>
                        </m:sub>
                      </m:sSub>
                      <m:r>
                        <a:rPr lang="en-US" sz="2400" b="0" i="1" smtClean="0">
                          <a:latin typeface="Cambria Math" panose="02040503050406030204" pitchFamily="18" charset="0"/>
                        </a:rPr>
                        <m:t>≤</m:t>
                      </m:r>
                      <m:r>
                        <a:rPr lang="en-US" sz="2400" b="0" i="1" smtClean="0">
                          <a:latin typeface="Cambria Math" panose="02040503050406030204" pitchFamily="18" charset="0"/>
                        </a:rPr>
                        <m:t>𝜖</m:t>
                      </m:r>
                    </m:oMath>
                  </m:oMathPara>
                </a14:m>
                <a:endParaRPr lang="en-US" sz="2400" dirty="0"/>
              </a:p>
            </p:txBody>
          </p:sp>
        </mc:Choice>
        <mc:Fallback xmlns="">
          <p:sp>
            <p:nvSpPr>
              <p:cNvPr id="53" name="TextBox 52">
                <a:extLst>
                  <a:ext uri="{FF2B5EF4-FFF2-40B4-BE49-F238E27FC236}">
                    <a16:creationId xmlns:a16="http://schemas.microsoft.com/office/drawing/2014/main" id="{35EA7346-F072-45A9-B76D-EFF3EDC53F80}"/>
                  </a:ext>
                </a:extLst>
              </p:cNvPr>
              <p:cNvSpPr txBox="1">
                <a:spLocks noRot="1" noChangeAspect="1" noMove="1" noResize="1" noEditPoints="1" noAdjustHandles="1" noChangeArrowheads="1" noChangeShapeType="1" noTextEdit="1"/>
              </p:cNvSpPr>
              <p:nvPr/>
            </p:nvSpPr>
            <p:spPr>
              <a:xfrm>
                <a:off x="549450" y="5397367"/>
                <a:ext cx="11118675" cy="1390381"/>
              </a:xfrm>
              <a:prstGeom prst="rect">
                <a:avLst/>
              </a:prstGeom>
              <a:blipFill>
                <a:blip r:embed="rId11"/>
                <a:stretch>
                  <a:fillRect l="-822" t="-3509"/>
                </a:stretch>
              </a:blipFill>
            </p:spPr>
            <p:txBody>
              <a:bodyPr/>
              <a:lstStyle/>
              <a:p>
                <a:r>
                  <a:rPr lang="en-US">
                    <a:noFill/>
                  </a:rPr>
                  <a:t> </a:t>
                </a:r>
              </a:p>
            </p:txBody>
          </p:sp>
        </mc:Fallback>
      </mc:AlternateContent>
      <p:pic>
        <p:nvPicPr>
          <p:cNvPr id="54" name="Graphic 53">
            <a:extLst>
              <a:ext uri="{FF2B5EF4-FFF2-40B4-BE49-F238E27FC236}">
                <a16:creationId xmlns:a16="http://schemas.microsoft.com/office/drawing/2014/main" id="{C9081BBE-CC06-451B-95CC-123408285DC5}"/>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4376134" y="3992735"/>
            <a:ext cx="930933" cy="930933"/>
          </a:xfrm>
          <a:prstGeom prst="rect">
            <a:avLst/>
          </a:prstGeom>
        </p:spPr>
      </p:pic>
      <p:cxnSp>
        <p:nvCxnSpPr>
          <p:cNvPr id="55" name="Straight Arrow Connector 54">
            <a:extLst>
              <a:ext uri="{FF2B5EF4-FFF2-40B4-BE49-F238E27FC236}">
                <a16:creationId xmlns:a16="http://schemas.microsoft.com/office/drawing/2014/main" id="{F3ADAADF-B6C7-46BF-8B49-69BE134E5122}"/>
              </a:ext>
            </a:extLst>
          </p:cNvPr>
          <p:cNvCxnSpPr/>
          <p:nvPr/>
        </p:nvCxnSpPr>
        <p:spPr>
          <a:xfrm>
            <a:off x="4852368" y="2665640"/>
            <a:ext cx="0" cy="1196102"/>
          </a:xfrm>
          <a:prstGeom prst="straightConnector1">
            <a:avLst/>
          </a:prstGeom>
          <a:ln w="38100" cmpd="sng">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pic>
        <p:nvPicPr>
          <p:cNvPr id="57" name="Graphic 56">
            <a:extLst>
              <a:ext uri="{FF2B5EF4-FFF2-40B4-BE49-F238E27FC236}">
                <a16:creationId xmlns:a16="http://schemas.microsoft.com/office/drawing/2014/main" id="{C7D117E1-B7FA-490A-8C09-2F8068C448AA}"/>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4376134" y="1534472"/>
            <a:ext cx="930933" cy="930933"/>
          </a:xfrm>
          <a:prstGeom prst="rect">
            <a:avLst/>
          </a:prstGeom>
        </p:spPr>
      </p:pic>
      <p:sp>
        <p:nvSpPr>
          <p:cNvPr id="59" name="TextBox 58">
            <a:extLst>
              <a:ext uri="{FF2B5EF4-FFF2-40B4-BE49-F238E27FC236}">
                <a16:creationId xmlns:a16="http://schemas.microsoft.com/office/drawing/2014/main" id="{3DC324FA-F594-44A5-A064-54F17060A11F}"/>
              </a:ext>
            </a:extLst>
          </p:cNvPr>
          <p:cNvSpPr txBox="1"/>
          <p:nvPr/>
        </p:nvSpPr>
        <p:spPr>
          <a:xfrm>
            <a:off x="4107401" y="1099185"/>
            <a:ext cx="1388457" cy="369332"/>
          </a:xfrm>
          <a:prstGeom prst="rect">
            <a:avLst/>
          </a:prstGeom>
          <a:noFill/>
        </p:spPr>
        <p:txBody>
          <a:bodyPr wrap="none" rtlCol="0">
            <a:spAutoFit/>
          </a:bodyPr>
          <a:lstStyle/>
          <a:p>
            <a:pPr algn="l"/>
            <a:r>
              <a:rPr lang="en-US" dirty="0"/>
              <a:t>Environment</a:t>
            </a:r>
          </a:p>
        </p:txBody>
      </p:sp>
      <p:pic>
        <p:nvPicPr>
          <p:cNvPr id="60" name="Graphic 59">
            <a:extLst>
              <a:ext uri="{FF2B5EF4-FFF2-40B4-BE49-F238E27FC236}">
                <a16:creationId xmlns:a16="http://schemas.microsoft.com/office/drawing/2014/main" id="{6606602D-60F7-4D21-8319-CB6874E1379A}"/>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0029771" y="3974200"/>
            <a:ext cx="930933" cy="930933"/>
          </a:xfrm>
          <a:prstGeom prst="rect">
            <a:avLst/>
          </a:prstGeom>
        </p:spPr>
      </p:pic>
      <p:cxnSp>
        <p:nvCxnSpPr>
          <p:cNvPr id="61" name="Straight Arrow Connector 60">
            <a:extLst>
              <a:ext uri="{FF2B5EF4-FFF2-40B4-BE49-F238E27FC236}">
                <a16:creationId xmlns:a16="http://schemas.microsoft.com/office/drawing/2014/main" id="{4E600314-D25E-413D-AC38-65092F9BED40}"/>
              </a:ext>
            </a:extLst>
          </p:cNvPr>
          <p:cNvCxnSpPr/>
          <p:nvPr/>
        </p:nvCxnSpPr>
        <p:spPr>
          <a:xfrm>
            <a:off x="10506005" y="2647105"/>
            <a:ext cx="0" cy="1196102"/>
          </a:xfrm>
          <a:prstGeom prst="straightConnector1">
            <a:avLst/>
          </a:prstGeom>
          <a:ln w="38100" cmpd="sng">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pic>
        <p:nvPicPr>
          <p:cNvPr id="62" name="Graphic 61">
            <a:extLst>
              <a:ext uri="{FF2B5EF4-FFF2-40B4-BE49-F238E27FC236}">
                <a16:creationId xmlns:a16="http://schemas.microsoft.com/office/drawing/2014/main" id="{E6C8E45A-BB91-40EE-9AB1-0902C7E4E7F9}"/>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0029771" y="1515937"/>
            <a:ext cx="930933" cy="930933"/>
          </a:xfrm>
          <a:prstGeom prst="rect">
            <a:avLst/>
          </a:prstGeom>
        </p:spPr>
      </p:pic>
      <p:sp>
        <p:nvSpPr>
          <p:cNvPr id="63" name="TextBox 62">
            <a:extLst>
              <a:ext uri="{FF2B5EF4-FFF2-40B4-BE49-F238E27FC236}">
                <a16:creationId xmlns:a16="http://schemas.microsoft.com/office/drawing/2014/main" id="{F66CEC54-968E-4B75-A76C-0C4EE9AC21E7}"/>
              </a:ext>
            </a:extLst>
          </p:cNvPr>
          <p:cNvSpPr txBox="1"/>
          <p:nvPr/>
        </p:nvSpPr>
        <p:spPr>
          <a:xfrm>
            <a:off x="9761038" y="1080650"/>
            <a:ext cx="1388457" cy="369332"/>
          </a:xfrm>
          <a:prstGeom prst="rect">
            <a:avLst/>
          </a:prstGeom>
          <a:noFill/>
        </p:spPr>
        <p:txBody>
          <a:bodyPr wrap="none" rtlCol="0">
            <a:spAutoFit/>
          </a:bodyPr>
          <a:lstStyle/>
          <a:p>
            <a:pPr algn="l"/>
            <a:r>
              <a:rPr lang="en-US" dirty="0"/>
              <a:t>Environment</a:t>
            </a:r>
          </a:p>
        </p:txBody>
      </p:sp>
      <p:cxnSp>
        <p:nvCxnSpPr>
          <p:cNvPr id="65" name="Straight Arrow Connector 64">
            <a:extLst>
              <a:ext uri="{FF2B5EF4-FFF2-40B4-BE49-F238E27FC236}">
                <a16:creationId xmlns:a16="http://schemas.microsoft.com/office/drawing/2014/main" id="{2AD98091-E63E-4A09-9828-5F7799347868}"/>
              </a:ext>
            </a:extLst>
          </p:cNvPr>
          <p:cNvCxnSpPr>
            <a:cxnSpLocks/>
          </p:cNvCxnSpPr>
          <p:nvPr/>
        </p:nvCxnSpPr>
        <p:spPr>
          <a:xfrm flipV="1">
            <a:off x="8051494" y="1774104"/>
            <a:ext cx="1891947" cy="462897"/>
          </a:xfrm>
          <a:prstGeom prst="straightConnector1">
            <a:avLst/>
          </a:prstGeom>
          <a:ln w="38100" cmpd="sng">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CC3DCC86-1296-4CE0-8738-AEFAADC588F6}"/>
              </a:ext>
            </a:extLst>
          </p:cNvPr>
          <p:cNvCxnSpPr>
            <a:cxnSpLocks/>
          </p:cNvCxnSpPr>
          <p:nvPr/>
        </p:nvCxnSpPr>
        <p:spPr>
          <a:xfrm flipV="1">
            <a:off x="8039950" y="2415942"/>
            <a:ext cx="1911464" cy="458927"/>
          </a:xfrm>
          <a:prstGeom prst="straightConnector1">
            <a:avLst/>
          </a:prstGeom>
          <a:ln w="38100" cmpd="sng">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FD8BB84F-0455-481E-8E07-D01A5D4CB7E2}"/>
              </a:ext>
            </a:extLst>
          </p:cNvPr>
          <p:cNvCxnSpPr/>
          <p:nvPr/>
        </p:nvCxnSpPr>
        <p:spPr>
          <a:xfrm>
            <a:off x="8989910" y="2141253"/>
            <a:ext cx="0" cy="331839"/>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1" name="Title 1">
            <a:extLst>
              <a:ext uri="{FF2B5EF4-FFF2-40B4-BE49-F238E27FC236}">
                <a16:creationId xmlns:a16="http://schemas.microsoft.com/office/drawing/2014/main" id="{2802E6DD-9A93-43F5-B046-EF0F27BAC238}"/>
              </a:ext>
            </a:extLst>
          </p:cNvPr>
          <p:cNvSpPr>
            <a:spLocks noGrp="1"/>
          </p:cNvSpPr>
          <p:nvPr>
            <p:ph type="title"/>
          </p:nvPr>
        </p:nvSpPr>
        <p:spPr>
          <a:xfrm>
            <a:off x="279400" y="-635"/>
            <a:ext cx="10515600" cy="1325563"/>
          </a:xfrm>
        </p:spPr>
        <p:txBody>
          <a:bodyPr/>
          <a:lstStyle/>
          <a:p>
            <a:r>
              <a:rPr lang="en-US" dirty="0"/>
              <a:t>Conditional Deletion-Compliance</a:t>
            </a:r>
          </a:p>
        </p:txBody>
      </p:sp>
      <mc:AlternateContent xmlns:mc="http://schemas.openxmlformats.org/markup-compatibility/2006" xmlns:a14="http://schemas.microsoft.com/office/drawing/2010/main">
        <mc:Choice Requires="a14">
          <p:sp>
            <p:nvSpPr>
              <p:cNvPr id="43" name="TextBox 42">
                <a:extLst>
                  <a:ext uri="{FF2B5EF4-FFF2-40B4-BE49-F238E27FC236}">
                    <a16:creationId xmlns:a16="http://schemas.microsoft.com/office/drawing/2014/main" id="{793117F1-99D7-4B00-BAC6-987C009E99A9}"/>
                  </a:ext>
                </a:extLst>
              </p:cNvPr>
              <p:cNvSpPr txBox="1"/>
              <p:nvPr/>
            </p:nvSpPr>
            <p:spPr>
              <a:xfrm>
                <a:off x="2705029" y="1231213"/>
                <a:ext cx="1443407" cy="47846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smtClean="0">
                          <a:solidFill>
                            <a:srgbClr val="FF6464"/>
                          </a:solidFill>
                          <a:latin typeface="Cambria Math" panose="02040503050406030204" pitchFamily="18" charset="0"/>
                        </a:rPr>
                        <m:t>𝑚𝑒</m:t>
                      </m:r>
                      <m:sSubSup>
                        <m:sSubSupPr>
                          <m:ctrlPr>
                            <a:rPr lang="en-US" sz="2400" b="0" i="1" smtClean="0">
                              <a:solidFill>
                                <a:srgbClr val="FF6464"/>
                              </a:solidFill>
                              <a:latin typeface="Cambria Math" panose="02040503050406030204" pitchFamily="18" charset="0"/>
                            </a:rPr>
                          </m:ctrlPr>
                        </m:sSubSupPr>
                        <m:e>
                          <m:r>
                            <a:rPr lang="en-US" sz="2400" b="0" i="1" smtClean="0">
                              <a:solidFill>
                                <a:srgbClr val="FF6464"/>
                              </a:solidFill>
                              <a:latin typeface="Cambria Math" panose="02040503050406030204" pitchFamily="18" charset="0"/>
                            </a:rPr>
                            <m:t>𝑚</m:t>
                          </m:r>
                        </m:e>
                        <m:sub>
                          <m:r>
                            <a:rPr lang="en-US" sz="2400" b="0" i="1" smtClean="0">
                              <a:solidFill>
                                <a:srgbClr val="FF6464"/>
                              </a:solidFill>
                              <a:latin typeface="Cambria Math" panose="02040503050406030204" pitchFamily="18" charset="0"/>
                            </a:rPr>
                            <m:t>𝐸𝑛𝑣</m:t>
                          </m:r>
                        </m:sub>
                        <m:sup>
                          <m:r>
                            <a:rPr lang="en-US" sz="2400" b="0" i="1" smtClean="0">
                              <a:solidFill>
                                <a:srgbClr val="FF6464"/>
                              </a:solidFill>
                              <a:latin typeface="Cambria Math" panose="02040503050406030204" pitchFamily="18" charset="0"/>
                            </a:rPr>
                            <m:t>𝑅𝑒𝑎𝑙</m:t>
                          </m:r>
                        </m:sup>
                      </m:sSubSup>
                    </m:oMath>
                  </m:oMathPara>
                </a14:m>
                <a:endParaRPr lang="en-US" sz="2400" dirty="0">
                  <a:solidFill>
                    <a:srgbClr val="FF6464"/>
                  </a:solidFill>
                </a:endParaRPr>
              </a:p>
            </p:txBody>
          </p:sp>
        </mc:Choice>
        <mc:Fallback xmlns="">
          <p:sp>
            <p:nvSpPr>
              <p:cNvPr id="43" name="TextBox 42">
                <a:extLst>
                  <a:ext uri="{FF2B5EF4-FFF2-40B4-BE49-F238E27FC236}">
                    <a16:creationId xmlns:a16="http://schemas.microsoft.com/office/drawing/2014/main" id="{793117F1-99D7-4B00-BAC6-987C009E99A9}"/>
                  </a:ext>
                </a:extLst>
              </p:cNvPr>
              <p:cNvSpPr txBox="1">
                <a:spLocks noRot="1" noChangeAspect="1" noMove="1" noResize="1" noEditPoints="1" noAdjustHandles="1" noChangeArrowheads="1" noChangeShapeType="1" noTextEdit="1"/>
              </p:cNvSpPr>
              <p:nvPr/>
            </p:nvSpPr>
            <p:spPr>
              <a:xfrm>
                <a:off x="2705029" y="1231213"/>
                <a:ext cx="1443407" cy="478464"/>
              </a:xfrm>
              <a:prstGeom prst="rect">
                <a:avLst/>
              </a:prstGeom>
              <a:blipFill>
                <a:blip r:embed="rId14"/>
                <a:stretch>
                  <a:fillRect b="-256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4" name="TextBox 43">
                <a:extLst>
                  <a:ext uri="{FF2B5EF4-FFF2-40B4-BE49-F238E27FC236}">
                    <a16:creationId xmlns:a16="http://schemas.microsoft.com/office/drawing/2014/main" id="{CE04CD9A-A5C0-4D3E-B67C-875CF296A915}"/>
                  </a:ext>
                </a:extLst>
              </p:cNvPr>
              <p:cNvSpPr txBox="1"/>
              <p:nvPr/>
            </p:nvSpPr>
            <p:spPr>
              <a:xfrm>
                <a:off x="8360950" y="1236826"/>
                <a:ext cx="1517851" cy="47846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smtClean="0">
                          <a:solidFill>
                            <a:srgbClr val="FF6464"/>
                          </a:solidFill>
                          <a:latin typeface="Cambria Math" panose="02040503050406030204" pitchFamily="18" charset="0"/>
                        </a:rPr>
                        <m:t>𝑚𝑒</m:t>
                      </m:r>
                      <m:sSubSup>
                        <m:sSubSupPr>
                          <m:ctrlPr>
                            <a:rPr lang="en-US" sz="2400" b="0" i="1" smtClean="0">
                              <a:solidFill>
                                <a:srgbClr val="FF6464"/>
                              </a:solidFill>
                              <a:latin typeface="Cambria Math" panose="02040503050406030204" pitchFamily="18" charset="0"/>
                            </a:rPr>
                          </m:ctrlPr>
                        </m:sSubSupPr>
                        <m:e>
                          <m:r>
                            <a:rPr lang="en-US" sz="2400" b="0" i="1" smtClean="0">
                              <a:solidFill>
                                <a:srgbClr val="FF6464"/>
                              </a:solidFill>
                              <a:latin typeface="Cambria Math" panose="02040503050406030204" pitchFamily="18" charset="0"/>
                            </a:rPr>
                            <m:t>𝑚</m:t>
                          </m:r>
                        </m:e>
                        <m:sub>
                          <m:r>
                            <a:rPr lang="en-US" sz="2400" b="0" i="1" smtClean="0">
                              <a:solidFill>
                                <a:srgbClr val="FF6464"/>
                              </a:solidFill>
                              <a:latin typeface="Cambria Math" panose="02040503050406030204" pitchFamily="18" charset="0"/>
                            </a:rPr>
                            <m:t>𝐸𝑛𝑣</m:t>
                          </m:r>
                        </m:sub>
                        <m:sup>
                          <m:r>
                            <a:rPr lang="en-US" sz="2400" b="0" i="1" smtClean="0">
                              <a:solidFill>
                                <a:srgbClr val="FF6464"/>
                              </a:solidFill>
                              <a:latin typeface="Cambria Math" panose="02040503050406030204" pitchFamily="18" charset="0"/>
                            </a:rPr>
                            <m:t>𝐼𝑑𝑒𝑎𝑙</m:t>
                          </m:r>
                        </m:sup>
                      </m:sSubSup>
                    </m:oMath>
                  </m:oMathPara>
                </a14:m>
                <a:endParaRPr lang="en-US" sz="2400" dirty="0">
                  <a:solidFill>
                    <a:srgbClr val="FF6464"/>
                  </a:solidFill>
                </a:endParaRPr>
              </a:p>
            </p:txBody>
          </p:sp>
        </mc:Choice>
        <mc:Fallback xmlns="">
          <p:sp>
            <p:nvSpPr>
              <p:cNvPr id="44" name="TextBox 43">
                <a:extLst>
                  <a:ext uri="{FF2B5EF4-FFF2-40B4-BE49-F238E27FC236}">
                    <a16:creationId xmlns:a16="http://schemas.microsoft.com/office/drawing/2014/main" id="{CE04CD9A-A5C0-4D3E-B67C-875CF296A915}"/>
                  </a:ext>
                </a:extLst>
              </p:cNvPr>
              <p:cNvSpPr txBox="1">
                <a:spLocks noRot="1" noChangeAspect="1" noMove="1" noResize="1" noEditPoints="1" noAdjustHandles="1" noChangeArrowheads="1" noChangeShapeType="1" noTextEdit="1"/>
              </p:cNvSpPr>
              <p:nvPr/>
            </p:nvSpPr>
            <p:spPr>
              <a:xfrm>
                <a:off x="8360950" y="1236826"/>
                <a:ext cx="1517851" cy="478464"/>
              </a:xfrm>
              <a:prstGeom prst="rect">
                <a:avLst/>
              </a:prstGeom>
              <a:blipFill>
                <a:blip r:embed="rId15"/>
                <a:stretch>
                  <a:fillRect b="-2564"/>
                </a:stretch>
              </a:blipFill>
            </p:spPr>
            <p:txBody>
              <a:bodyPr/>
              <a:lstStyle/>
              <a:p>
                <a:r>
                  <a:rPr lang="en-US">
                    <a:noFill/>
                  </a:rPr>
                  <a:t> </a:t>
                </a:r>
              </a:p>
            </p:txBody>
          </p:sp>
        </mc:Fallback>
      </mc:AlternateContent>
      <p:cxnSp>
        <p:nvCxnSpPr>
          <p:cNvPr id="3" name="Straight Arrow Connector 2">
            <a:extLst>
              <a:ext uri="{FF2B5EF4-FFF2-40B4-BE49-F238E27FC236}">
                <a16:creationId xmlns:a16="http://schemas.microsoft.com/office/drawing/2014/main" id="{71DAC3AB-57E4-4DEC-8282-21A3DDB93F03}"/>
              </a:ext>
            </a:extLst>
          </p:cNvPr>
          <p:cNvCxnSpPr/>
          <p:nvPr/>
        </p:nvCxnSpPr>
        <p:spPr>
          <a:xfrm>
            <a:off x="4107401" y="1612490"/>
            <a:ext cx="432288" cy="0"/>
          </a:xfrm>
          <a:prstGeom prst="straightConnector1">
            <a:avLst/>
          </a:prstGeom>
          <a:ln w="25400" cmpd="sng">
            <a:solidFill>
              <a:srgbClr val="FF6464"/>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583CFE2E-0AC2-40E9-A91E-5783701C5E9D}"/>
              </a:ext>
            </a:extLst>
          </p:cNvPr>
          <p:cNvCxnSpPr/>
          <p:nvPr/>
        </p:nvCxnSpPr>
        <p:spPr>
          <a:xfrm>
            <a:off x="9727297" y="1612490"/>
            <a:ext cx="432288" cy="0"/>
          </a:xfrm>
          <a:prstGeom prst="straightConnector1">
            <a:avLst/>
          </a:prstGeom>
          <a:ln w="25400" cmpd="sng">
            <a:solidFill>
              <a:srgbClr val="FF6464"/>
            </a:solidFill>
            <a:headEnd type="non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0494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52" grpId="0"/>
      <p:bldP spid="53" grpId="0"/>
      <p:bldP spid="43" grpId="0"/>
      <p:bldP spid="4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012" y="0"/>
            <a:ext cx="10515600" cy="1325563"/>
          </a:xfrm>
        </p:spPr>
        <p:txBody>
          <a:bodyPr/>
          <a:lstStyle/>
          <a:p>
            <a:r>
              <a:rPr lang="en-US" dirty="0"/>
              <a:t>Data Protection Laws</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83493" y="1692549"/>
            <a:ext cx="8830294" cy="2525210"/>
          </a:xfrm>
          <a:prstGeom prst="rect">
            <a:avLst/>
          </a:prstGeom>
          <a:ln w="25400">
            <a:solidFill>
              <a:schemeClr val="tx1"/>
            </a:solidFill>
          </a:ln>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51402" y="4447982"/>
            <a:ext cx="6047238" cy="2237003"/>
          </a:xfrm>
          <a:prstGeom prst="rect">
            <a:avLst/>
          </a:prstGeom>
          <a:ln w="25400">
            <a:solidFill>
              <a:schemeClr val="tx1"/>
            </a:solidFill>
          </a:ln>
        </p:spPr>
      </p:pic>
      <p:sp>
        <p:nvSpPr>
          <p:cNvPr id="7" name="TextBox 6"/>
          <p:cNvSpPr txBox="1"/>
          <p:nvPr/>
        </p:nvSpPr>
        <p:spPr>
          <a:xfrm>
            <a:off x="456553" y="1917276"/>
            <a:ext cx="1518109" cy="1938992"/>
          </a:xfrm>
          <a:prstGeom prst="rect">
            <a:avLst/>
          </a:prstGeom>
          <a:noFill/>
        </p:spPr>
        <p:txBody>
          <a:bodyPr wrap="none" rtlCol="0">
            <a:spAutoFit/>
          </a:bodyPr>
          <a:lstStyle/>
          <a:p>
            <a:pPr algn="ctr"/>
            <a:r>
              <a:rPr lang="en-US" sz="2400" dirty="0"/>
              <a:t>General</a:t>
            </a:r>
          </a:p>
          <a:p>
            <a:pPr algn="ctr"/>
            <a:r>
              <a:rPr lang="en-US" sz="2400" dirty="0"/>
              <a:t>Data</a:t>
            </a:r>
          </a:p>
          <a:p>
            <a:pPr algn="ctr"/>
            <a:r>
              <a:rPr lang="en-US" sz="2400" dirty="0"/>
              <a:t>Protection</a:t>
            </a:r>
          </a:p>
          <a:p>
            <a:pPr algn="ctr"/>
            <a:r>
              <a:rPr lang="en-US" sz="2400" dirty="0"/>
              <a:t>Regulation</a:t>
            </a:r>
          </a:p>
          <a:p>
            <a:pPr algn="ctr"/>
            <a:r>
              <a:rPr lang="en-US" sz="2400" dirty="0"/>
              <a:t>(GDPR)</a:t>
            </a:r>
          </a:p>
        </p:txBody>
      </p:sp>
      <p:sp>
        <p:nvSpPr>
          <p:cNvPr id="8" name="TextBox 7"/>
          <p:cNvSpPr txBox="1"/>
          <p:nvPr/>
        </p:nvSpPr>
        <p:spPr>
          <a:xfrm>
            <a:off x="7380019" y="5181090"/>
            <a:ext cx="4155561" cy="830997"/>
          </a:xfrm>
          <a:prstGeom prst="rect">
            <a:avLst/>
          </a:prstGeom>
          <a:noFill/>
        </p:spPr>
        <p:txBody>
          <a:bodyPr wrap="none" rtlCol="0">
            <a:spAutoFit/>
          </a:bodyPr>
          <a:lstStyle/>
          <a:p>
            <a:pPr algn="ctr"/>
            <a:r>
              <a:rPr lang="en-US" sz="2400" dirty="0"/>
              <a:t>California Consumer Privacy Act</a:t>
            </a:r>
          </a:p>
          <a:p>
            <a:pPr algn="ctr"/>
            <a:r>
              <a:rPr lang="en-US" sz="2400" dirty="0"/>
              <a:t>(CCPA)</a:t>
            </a:r>
          </a:p>
        </p:txBody>
      </p:sp>
      <p:sp>
        <p:nvSpPr>
          <p:cNvPr id="3" name="TextBox 2"/>
          <p:cNvSpPr txBox="1"/>
          <p:nvPr/>
        </p:nvSpPr>
        <p:spPr>
          <a:xfrm>
            <a:off x="2818694" y="1064402"/>
            <a:ext cx="5446235" cy="461665"/>
          </a:xfrm>
          <a:prstGeom prst="rect">
            <a:avLst/>
          </a:prstGeom>
          <a:noFill/>
        </p:spPr>
        <p:txBody>
          <a:bodyPr wrap="none" rtlCol="0">
            <a:spAutoFit/>
          </a:bodyPr>
          <a:lstStyle/>
          <a:p>
            <a:pPr algn="ctr"/>
            <a:r>
              <a:rPr lang="en-US" sz="2400" dirty="0"/>
              <a:t>Older laws: HIPAA, FERPA, Title 13, DPD, …</a:t>
            </a:r>
          </a:p>
        </p:txBody>
      </p:sp>
      <p:sp>
        <p:nvSpPr>
          <p:cNvPr id="9" name="Rectangle 8"/>
          <p:cNvSpPr/>
          <p:nvPr/>
        </p:nvSpPr>
        <p:spPr>
          <a:xfrm>
            <a:off x="4956232" y="3605859"/>
            <a:ext cx="5843380" cy="197305"/>
          </a:xfrm>
          <a:prstGeom prst="rect">
            <a:avLst/>
          </a:prstGeom>
          <a:solidFill>
            <a:srgbClr val="FF0000">
              <a:alpha val="25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899584" y="3803164"/>
            <a:ext cx="1888173" cy="224306"/>
          </a:xfrm>
          <a:prstGeom prst="rect">
            <a:avLst/>
          </a:prstGeom>
          <a:solidFill>
            <a:srgbClr val="FF0000">
              <a:alpha val="25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760969" y="5747296"/>
            <a:ext cx="4680928" cy="219587"/>
          </a:xfrm>
          <a:prstGeom prst="rect">
            <a:avLst/>
          </a:prstGeom>
          <a:solidFill>
            <a:srgbClr val="FF0000">
              <a:alpha val="25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12250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3" grpId="0"/>
      <p:bldP spid="9" grpId="0" animBg="1"/>
      <p:bldP spid="10" grpId="0" animBg="1"/>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84012" y="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The Right to be Forgotten</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4012" y="1325563"/>
            <a:ext cx="11643168" cy="2484437"/>
          </a:xfrm>
          <a:prstGeom prst="rect">
            <a:avLst/>
          </a:prstGeom>
          <a:ln w="25400">
            <a:solidFill>
              <a:schemeClr val="tx1"/>
            </a:solidFill>
          </a:ln>
        </p:spPr>
      </p:pic>
      <p:sp>
        <p:nvSpPr>
          <p:cNvPr id="9" name="TextBox 8"/>
          <p:cNvSpPr txBox="1"/>
          <p:nvPr/>
        </p:nvSpPr>
        <p:spPr>
          <a:xfrm>
            <a:off x="1127760" y="1717040"/>
            <a:ext cx="893193" cy="461665"/>
          </a:xfrm>
          <a:prstGeom prst="rect">
            <a:avLst/>
          </a:prstGeom>
          <a:noFill/>
        </p:spPr>
        <p:txBody>
          <a:bodyPr wrap="none" rtlCol="0">
            <a:spAutoFit/>
          </a:bodyPr>
          <a:lstStyle/>
          <a:p>
            <a:r>
              <a:rPr lang="en-US" sz="2400" dirty="0"/>
              <a:t>GDPR</a:t>
            </a:r>
          </a:p>
        </p:txBody>
      </p:sp>
      <p:sp>
        <p:nvSpPr>
          <p:cNvPr id="10" name="TextBox 9"/>
          <p:cNvSpPr txBox="1"/>
          <p:nvPr/>
        </p:nvSpPr>
        <p:spPr>
          <a:xfrm>
            <a:off x="10386806" y="5039360"/>
            <a:ext cx="825611" cy="461665"/>
          </a:xfrm>
          <a:prstGeom prst="rect">
            <a:avLst/>
          </a:prstGeom>
          <a:noFill/>
        </p:spPr>
        <p:txBody>
          <a:bodyPr wrap="none" rtlCol="0">
            <a:spAutoFit/>
          </a:bodyPr>
          <a:lstStyle/>
          <a:p>
            <a:r>
              <a:rPr lang="en-US" sz="2400" dirty="0"/>
              <a:t>CCPA</a:t>
            </a:r>
          </a:p>
        </p:txBody>
      </p:sp>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4012" y="4634500"/>
            <a:ext cx="9834880" cy="1476708"/>
          </a:xfrm>
          <a:prstGeom prst="rect">
            <a:avLst/>
          </a:prstGeom>
          <a:ln w="25400">
            <a:solidFill>
              <a:schemeClr val="tx1"/>
            </a:solidFill>
          </a:ln>
        </p:spPr>
      </p:pic>
    </p:spTree>
    <p:extLst>
      <p:ext uri="{BB962C8B-B14F-4D97-AF65-F5344CB8AC3E}">
        <p14:creationId xmlns:p14="http://schemas.microsoft.com/office/powerpoint/2010/main" val="3423041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1"/>
          <p:cNvSpPr txBox="1">
            <a:spLocks/>
          </p:cNvSpPr>
          <p:nvPr/>
        </p:nvSpPr>
        <p:spPr>
          <a:xfrm>
            <a:off x="284012" y="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Complications with Processing</a:t>
            </a: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0664" y="1574800"/>
            <a:ext cx="10872807" cy="2399793"/>
          </a:xfrm>
          <a:prstGeom prst="rect">
            <a:avLst/>
          </a:prstGeom>
          <a:ln w="25400">
            <a:solidFill>
              <a:schemeClr val="tx1"/>
            </a:solidFill>
          </a:ln>
        </p:spPr>
      </p:pic>
      <p:sp>
        <p:nvSpPr>
          <p:cNvPr id="5" name="Content Placeholder 2"/>
          <p:cNvSpPr>
            <a:spLocks noGrp="1"/>
          </p:cNvSpPr>
          <p:nvPr>
            <p:ph idx="1"/>
          </p:nvPr>
        </p:nvSpPr>
        <p:spPr>
          <a:xfrm>
            <a:off x="869266" y="4307726"/>
            <a:ext cx="10515600" cy="2185000"/>
          </a:xfrm>
          <a:solidFill>
            <a:schemeClr val="bg1"/>
          </a:solidFill>
        </p:spPr>
        <p:txBody>
          <a:bodyPr>
            <a:normAutofit fontScale="92500" lnSpcReduction="10000"/>
          </a:bodyPr>
          <a:lstStyle/>
          <a:p>
            <a:r>
              <a:rPr lang="en-US" dirty="0"/>
              <a:t>Perhaps acceptable for simple statistics of lots of data</a:t>
            </a:r>
          </a:p>
          <a:p>
            <a:r>
              <a:rPr lang="en-US" dirty="0"/>
              <a:t>But processed data could retain all of data to be deleted!</a:t>
            </a:r>
          </a:p>
          <a:p>
            <a:r>
              <a:rPr lang="en-US" dirty="0"/>
              <a:t>Could happen in seemingly benign situations!</a:t>
            </a:r>
          </a:p>
          <a:p>
            <a:pPr lvl="1"/>
            <a:r>
              <a:rPr lang="en-US" dirty="0"/>
              <a:t>E.g., some machine learning models end up memorizing training data [SRS17,VBE18]</a:t>
            </a:r>
          </a:p>
          <a:p>
            <a:r>
              <a:rPr lang="en-US" dirty="0"/>
              <a:t>Need for quantitative and precise understanding</a:t>
            </a:r>
          </a:p>
        </p:txBody>
      </p:sp>
      <p:sp>
        <p:nvSpPr>
          <p:cNvPr id="2" name="Rectangle 1"/>
          <p:cNvSpPr/>
          <p:nvPr/>
        </p:nvSpPr>
        <p:spPr>
          <a:xfrm>
            <a:off x="8367252" y="3080514"/>
            <a:ext cx="2703871" cy="219587"/>
          </a:xfrm>
          <a:prstGeom prst="rect">
            <a:avLst/>
          </a:prstGeom>
          <a:solidFill>
            <a:srgbClr val="FF0000">
              <a:alpha val="25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113012" y="3300101"/>
            <a:ext cx="6557788" cy="237613"/>
          </a:xfrm>
          <a:prstGeom prst="rect">
            <a:avLst/>
          </a:prstGeom>
          <a:solidFill>
            <a:srgbClr val="FF0000">
              <a:alpha val="25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1127760" y="1717040"/>
            <a:ext cx="893193" cy="461665"/>
          </a:xfrm>
          <a:prstGeom prst="rect">
            <a:avLst/>
          </a:prstGeom>
          <a:noFill/>
        </p:spPr>
        <p:txBody>
          <a:bodyPr wrap="none" rtlCol="0">
            <a:spAutoFit/>
          </a:bodyPr>
          <a:lstStyle/>
          <a:p>
            <a:r>
              <a:rPr lang="en-US" sz="2400" dirty="0"/>
              <a:t>GDPR</a:t>
            </a:r>
          </a:p>
        </p:txBody>
      </p:sp>
    </p:spTree>
    <p:extLst>
      <p:ext uri="{BB962C8B-B14F-4D97-AF65-F5344CB8AC3E}">
        <p14:creationId xmlns:p14="http://schemas.microsoft.com/office/powerpoint/2010/main" val="1915566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bg/>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animBg="1"/>
      <p:bldP spid="2" grpId="0" animBg="1"/>
      <p:bldP spid="7" grpId="0" animBg="1"/>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3751167" y="1908439"/>
            <a:ext cx="1765483" cy="369332"/>
          </a:xfrm>
          <a:prstGeom prst="rect">
            <a:avLst/>
          </a:prstGeom>
          <a:noFill/>
        </p:spPr>
        <p:txBody>
          <a:bodyPr wrap="none" rtlCol="0">
            <a:spAutoFit/>
          </a:bodyPr>
          <a:lstStyle/>
          <a:p>
            <a:pPr algn="ctr"/>
            <a:r>
              <a:rPr lang="en-US" dirty="0"/>
              <a:t>Research Agency</a:t>
            </a:r>
          </a:p>
        </p:txBody>
      </p:sp>
      <p:cxnSp>
        <p:nvCxnSpPr>
          <p:cNvPr id="49" name="Straight Arrow Connector 48"/>
          <p:cNvCxnSpPr>
            <a:cxnSpLocks/>
          </p:cNvCxnSpPr>
          <p:nvPr/>
        </p:nvCxnSpPr>
        <p:spPr>
          <a:xfrm flipV="1">
            <a:off x="5651958" y="1887042"/>
            <a:ext cx="2023254" cy="344347"/>
          </a:xfrm>
          <a:prstGeom prst="straightConnector1">
            <a:avLst/>
          </a:prstGeom>
          <a:ln w="38100" cmpd="sng">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a:cxnSpLocks/>
          </p:cNvCxnSpPr>
          <p:nvPr/>
        </p:nvCxnSpPr>
        <p:spPr>
          <a:xfrm>
            <a:off x="5668603" y="3234136"/>
            <a:ext cx="2191352" cy="540510"/>
          </a:xfrm>
          <a:prstGeom prst="straightConnector1">
            <a:avLst/>
          </a:prstGeom>
          <a:ln w="38100" cmpd="sng">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cxnSpLocks/>
          </p:cNvCxnSpPr>
          <p:nvPr/>
        </p:nvCxnSpPr>
        <p:spPr>
          <a:xfrm>
            <a:off x="5671504" y="3648269"/>
            <a:ext cx="2188451" cy="531208"/>
          </a:xfrm>
          <a:prstGeom prst="straightConnector1">
            <a:avLst/>
          </a:prstGeom>
          <a:ln w="38100" cmpd="sng">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a:cxnSpLocks/>
            <a:endCxn id="36" idx="1"/>
          </p:cNvCxnSpPr>
          <p:nvPr/>
        </p:nvCxnSpPr>
        <p:spPr>
          <a:xfrm flipV="1">
            <a:off x="5651958" y="2325396"/>
            <a:ext cx="2103168" cy="346636"/>
          </a:xfrm>
          <a:prstGeom prst="straightConnector1">
            <a:avLst/>
          </a:prstGeom>
          <a:ln w="38100" cmpd="sng">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pic>
        <p:nvPicPr>
          <p:cNvPr id="20" name="Graphic 19">
            <a:extLst>
              <a:ext uri="{FF2B5EF4-FFF2-40B4-BE49-F238E27FC236}">
                <a16:creationId xmlns:a16="http://schemas.microsoft.com/office/drawing/2014/main" id="{63D57903-E198-4971-ABE4-DF45C58E302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59954" y="3554136"/>
            <a:ext cx="1005721" cy="1005721"/>
          </a:xfrm>
          <a:prstGeom prst="rect">
            <a:avLst/>
          </a:prstGeom>
        </p:spPr>
      </p:pic>
      <p:sp>
        <p:nvSpPr>
          <p:cNvPr id="29" name="TextBox 28">
            <a:extLst>
              <a:ext uri="{FF2B5EF4-FFF2-40B4-BE49-F238E27FC236}">
                <a16:creationId xmlns:a16="http://schemas.microsoft.com/office/drawing/2014/main" id="{5BDF36D5-ECF2-4F1B-A6F3-5B4953B6D26F}"/>
              </a:ext>
            </a:extLst>
          </p:cNvPr>
          <p:cNvSpPr txBox="1"/>
          <p:nvPr/>
        </p:nvSpPr>
        <p:spPr>
          <a:xfrm rot="827354">
            <a:off x="6150994" y="3174480"/>
            <a:ext cx="1545153" cy="369332"/>
          </a:xfrm>
          <a:prstGeom prst="rect">
            <a:avLst/>
          </a:prstGeom>
          <a:noFill/>
        </p:spPr>
        <p:txBody>
          <a:bodyPr wrap="square" rtlCol="0">
            <a:spAutoFit/>
          </a:bodyPr>
          <a:lstStyle/>
          <a:p>
            <a:r>
              <a:rPr lang="en-US" dirty="0"/>
              <a:t>my height is 5</a:t>
            </a:r>
          </a:p>
        </p:txBody>
      </p:sp>
      <p:sp>
        <p:nvSpPr>
          <p:cNvPr id="60" name="TextBox 59">
            <a:extLst>
              <a:ext uri="{FF2B5EF4-FFF2-40B4-BE49-F238E27FC236}">
                <a16:creationId xmlns:a16="http://schemas.microsoft.com/office/drawing/2014/main" id="{B26DD960-770E-4B08-BCE1-157FC97EB316}"/>
              </a:ext>
            </a:extLst>
          </p:cNvPr>
          <p:cNvSpPr txBox="1"/>
          <p:nvPr/>
        </p:nvSpPr>
        <p:spPr>
          <a:xfrm rot="826245">
            <a:off x="5931843" y="3572242"/>
            <a:ext cx="1789299" cy="369332"/>
          </a:xfrm>
          <a:prstGeom prst="rect">
            <a:avLst/>
          </a:prstGeom>
          <a:noFill/>
        </p:spPr>
        <p:txBody>
          <a:bodyPr wrap="square" rtlCol="0">
            <a:spAutoFit/>
          </a:bodyPr>
          <a:lstStyle/>
          <a:p>
            <a:r>
              <a:rPr lang="en-US" dirty="0"/>
              <a:t>delete my height</a:t>
            </a:r>
          </a:p>
        </p:txBody>
      </p:sp>
      <p:pic>
        <p:nvPicPr>
          <p:cNvPr id="36" name="Graphic 35">
            <a:extLst>
              <a:ext uri="{FF2B5EF4-FFF2-40B4-BE49-F238E27FC236}">
                <a16:creationId xmlns:a16="http://schemas.microsoft.com/office/drawing/2014/main" id="{B469D306-7F0A-4EAD-B01E-74970F55FF8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755126" y="2020596"/>
            <a:ext cx="609600" cy="609600"/>
          </a:xfrm>
          <a:prstGeom prst="rect">
            <a:avLst/>
          </a:prstGeom>
        </p:spPr>
      </p:pic>
      <p:grpSp>
        <p:nvGrpSpPr>
          <p:cNvPr id="5" name="Group 4">
            <a:extLst>
              <a:ext uri="{FF2B5EF4-FFF2-40B4-BE49-F238E27FC236}">
                <a16:creationId xmlns:a16="http://schemas.microsoft.com/office/drawing/2014/main" id="{338D04D9-4280-4FC4-9611-6B8894EA5FD9}"/>
              </a:ext>
            </a:extLst>
          </p:cNvPr>
          <p:cNvGrpSpPr/>
          <p:nvPr/>
        </p:nvGrpSpPr>
        <p:grpSpPr>
          <a:xfrm>
            <a:off x="7753215" y="1324928"/>
            <a:ext cx="611981" cy="609887"/>
            <a:chOff x="4496830" y="1589090"/>
            <a:chExt cx="611981" cy="609887"/>
          </a:xfrm>
        </p:grpSpPr>
        <p:pic>
          <p:nvPicPr>
            <p:cNvPr id="40" name="Graphic 39">
              <a:extLst>
                <a:ext uri="{FF2B5EF4-FFF2-40B4-BE49-F238E27FC236}">
                  <a16:creationId xmlns:a16="http://schemas.microsoft.com/office/drawing/2014/main" id="{6864EF30-3F9C-4EE4-A777-E22E71A4010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496830" y="1589090"/>
              <a:ext cx="609600" cy="609600"/>
            </a:xfrm>
            <a:prstGeom prst="rect">
              <a:avLst/>
            </a:prstGeom>
          </p:spPr>
        </p:pic>
        <p:pic>
          <p:nvPicPr>
            <p:cNvPr id="65" name="Graphic 64">
              <a:extLst>
                <a:ext uri="{FF2B5EF4-FFF2-40B4-BE49-F238E27FC236}">
                  <a16:creationId xmlns:a16="http://schemas.microsoft.com/office/drawing/2014/main" id="{0E64847B-1486-4D58-92DD-9C4DD519E6B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499211" y="1589377"/>
              <a:ext cx="609600" cy="609600"/>
            </a:xfrm>
            <a:prstGeom prst="rect">
              <a:avLst/>
            </a:prstGeom>
          </p:spPr>
        </p:pic>
      </p:grpSp>
      <p:pic>
        <p:nvPicPr>
          <p:cNvPr id="45" name="Graphic 44" descr="Server">
            <a:extLst>
              <a:ext uri="{FF2B5EF4-FFF2-40B4-BE49-F238E27FC236}">
                <a16:creationId xmlns:a16="http://schemas.microsoft.com/office/drawing/2014/main" id="{A7C1CE48-1901-433B-A482-31AAA988A5C7}"/>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3857772" y="2208542"/>
            <a:ext cx="1552276" cy="1552276"/>
          </a:xfrm>
          <a:prstGeom prst="rect">
            <a:avLst/>
          </a:prstGeom>
        </p:spPr>
      </p:pic>
      <p:sp>
        <p:nvSpPr>
          <p:cNvPr id="6" name="TextBox 5">
            <a:extLst>
              <a:ext uri="{FF2B5EF4-FFF2-40B4-BE49-F238E27FC236}">
                <a16:creationId xmlns:a16="http://schemas.microsoft.com/office/drawing/2014/main" id="{36B6D9AD-BC8A-4DC2-B452-FF788D616F47}"/>
              </a:ext>
            </a:extLst>
          </p:cNvPr>
          <p:cNvSpPr txBox="1"/>
          <p:nvPr/>
        </p:nvSpPr>
        <p:spPr>
          <a:xfrm>
            <a:off x="8072048" y="4571631"/>
            <a:ext cx="636713" cy="369332"/>
          </a:xfrm>
          <a:prstGeom prst="rect">
            <a:avLst/>
          </a:prstGeom>
          <a:noFill/>
        </p:spPr>
        <p:txBody>
          <a:bodyPr wrap="none" rtlCol="0">
            <a:spAutoFit/>
          </a:bodyPr>
          <a:lstStyle/>
          <a:p>
            <a:r>
              <a:rPr lang="en-US" dirty="0"/>
              <a:t>Alice</a:t>
            </a:r>
          </a:p>
        </p:txBody>
      </p:sp>
      <p:graphicFrame>
        <p:nvGraphicFramePr>
          <p:cNvPr id="3" name="Table 3">
            <a:extLst>
              <a:ext uri="{FF2B5EF4-FFF2-40B4-BE49-F238E27FC236}">
                <a16:creationId xmlns:a16="http://schemas.microsoft.com/office/drawing/2014/main" id="{E4760944-10A4-4CF9-BE61-DF4F503F3E11}"/>
              </a:ext>
            </a:extLst>
          </p:cNvPr>
          <p:cNvGraphicFramePr>
            <a:graphicFrameLocks noGrp="1"/>
          </p:cNvGraphicFramePr>
          <p:nvPr>
            <p:extLst>
              <p:ext uri="{D42A27DB-BD31-4B8C-83A1-F6EECF244321}">
                <p14:modId xmlns:p14="http://schemas.microsoft.com/office/powerpoint/2010/main" val="2714534224"/>
              </p:ext>
            </p:extLst>
          </p:nvPr>
        </p:nvGraphicFramePr>
        <p:xfrm>
          <a:off x="4050827" y="3944674"/>
          <a:ext cx="1219845" cy="1854200"/>
        </p:xfrm>
        <a:graphic>
          <a:graphicData uri="http://schemas.openxmlformats.org/drawingml/2006/table">
            <a:tbl>
              <a:tblPr>
                <a:tableStyleId>{5C22544A-7EE6-4342-B048-85BDC9FD1C3A}</a:tableStyleId>
              </a:tblPr>
              <a:tblGrid>
                <a:gridCol w="1219845">
                  <a:extLst>
                    <a:ext uri="{9D8B030D-6E8A-4147-A177-3AD203B41FA5}">
                      <a16:colId xmlns:a16="http://schemas.microsoft.com/office/drawing/2014/main" val="3707636364"/>
                    </a:ext>
                  </a:extLst>
                </a:gridCol>
              </a:tblGrid>
              <a:tr h="370840">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95063301"/>
                  </a:ext>
                </a:extLst>
              </a:tr>
              <a:tr h="370840">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0853527"/>
                  </a:ext>
                </a:extLst>
              </a:tr>
              <a:tr h="370840">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70498004"/>
                  </a:ext>
                </a:extLst>
              </a:tr>
              <a:tr h="370840">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6600600"/>
                  </a:ext>
                </a:extLst>
              </a:tr>
              <a:tr h="370840">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8066785"/>
                  </a:ext>
                </a:extLst>
              </a:tr>
            </a:tbl>
          </a:graphicData>
        </a:graphic>
      </p:graphicFrame>
      <p:sp>
        <p:nvSpPr>
          <p:cNvPr id="23" name="TextBox 22">
            <a:extLst>
              <a:ext uri="{FF2B5EF4-FFF2-40B4-BE49-F238E27FC236}">
                <a16:creationId xmlns:a16="http://schemas.microsoft.com/office/drawing/2014/main" id="{DD24A296-BFEC-43C9-86F6-F8FB73F92C06}"/>
              </a:ext>
            </a:extLst>
          </p:cNvPr>
          <p:cNvSpPr txBox="1"/>
          <p:nvPr/>
        </p:nvSpPr>
        <p:spPr>
          <a:xfrm>
            <a:off x="8362815" y="1488435"/>
            <a:ext cx="643125" cy="369332"/>
          </a:xfrm>
          <a:prstGeom prst="rect">
            <a:avLst/>
          </a:prstGeom>
          <a:noFill/>
        </p:spPr>
        <p:txBody>
          <a:bodyPr wrap="none" rtlCol="0">
            <a:spAutoFit/>
          </a:bodyPr>
          <a:lstStyle/>
          <a:p>
            <a:r>
              <a:rPr lang="en-US" dirty="0" err="1"/>
              <a:t>Alicd</a:t>
            </a:r>
            <a:endParaRPr lang="en-US" dirty="0"/>
          </a:p>
        </p:txBody>
      </p:sp>
      <p:sp>
        <p:nvSpPr>
          <p:cNvPr id="24" name="TextBox 23">
            <a:extLst>
              <a:ext uri="{FF2B5EF4-FFF2-40B4-BE49-F238E27FC236}">
                <a16:creationId xmlns:a16="http://schemas.microsoft.com/office/drawing/2014/main" id="{2B104410-CC1D-4FCE-B232-E1673B89C4B8}"/>
              </a:ext>
            </a:extLst>
          </p:cNvPr>
          <p:cNvSpPr txBox="1"/>
          <p:nvPr/>
        </p:nvSpPr>
        <p:spPr>
          <a:xfrm>
            <a:off x="8362815" y="2140730"/>
            <a:ext cx="591829" cy="369332"/>
          </a:xfrm>
          <a:prstGeom prst="rect">
            <a:avLst/>
          </a:prstGeom>
          <a:noFill/>
        </p:spPr>
        <p:txBody>
          <a:bodyPr wrap="none" rtlCol="0">
            <a:spAutoFit/>
          </a:bodyPr>
          <a:lstStyle/>
          <a:p>
            <a:r>
              <a:rPr lang="en-US" dirty="0" err="1"/>
              <a:t>Alicf</a:t>
            </a:r>
            <a:endParaRPr lang="en-US" dirty="0"/>
          </a:p>
        </p:txBody>
      </p:sp>
      <p:sp>
        <p:nvSpPr>
          <p:cNvPr id="25" name="TextBox 24">
            <a:extLst>
              <a:ext uri="{FF2B5EF4-FFF2-40B4-BE49-F238E27FC236}">
                <a16:creationId xmlns:a16="http://schemas.microsoft.com/office/drawing/2014/main" id="{5FE4D39A-FD7D-4A30-B800-9634E3A8F881}"/>
              </a:ext>
            </a:extLst>
          </p:cNvPr>
          <p:cNvSpPr txBox="1"/>
          <p:nvPr/>
        </p:nvSpPr>
        <p:spPr>
          <a:xfrm rot="21003892">
            <a:off x="5900731" y="1658714"/>
            <a:ext cx="1511262" cy="369332"/>
          </a:xfrm>
          <a:prstGeom prst="rect">
            <a:avLst/>
          </a:prstGeom>
          <a:noFill/>
        </p:spPr>
        <p:txBody>
          <a:bodyPr wrap="square" rtlCol="0">
            <a:spAutoFit/>
          </a:bodyPr>
          <a:lstStyle/>
          <a:p>
            <a:r>
              <a:rPr lang="en-US" dirty="0"/>
              <a:t>my height is 6</a:t>
            </a:r>
          </a:p>
        </p:txBody>
      </p:sp>
      <p:sp>
        <p:nvSpPr>
          <p:cNvPr id="26" name="TextBox 25">
            <a:extLst>
              <a:ext uri="{FF2B5EF4-FFF2-40B4-BE49-F238E27FC236}">
                <a16:creationId xmlns:a16="http://schemas.microsoft.com/office/drawing/2014/main" id="{6F93032E-8AB5-445E-855F-87B96D9B28A1}"/>
              </a:ext>
            </a:extLst>
          </p:cNvPr>
          <p:cNvSpPr txBox="1"/>
          <p:nvPr/>
        </p:nvSpPr>
        <p:spPr>
          <a:xfrm rot="20989602">
            <a:off x="5958237" y="2124855"/>
            <a:ext cx="1552276" cy="369332"/>
          </a:xfrm>
          <a:prstGeom prst="rect">
            <a:avLst/>
          </a:prstGeom>
          <a:noFill/>
        </p:spPr>
        <p:txBody>
          <a:bodyPr wrap="square" rtlCol="0">
            <a:spAutoFit/>
          </a:bodyPr>
          <a:lstStyle/>
          <a:p>
            <a:r>
              <a:rPr lang="en-US" dirty="0"/>
              <a:t>my height is 7</a:t>
            </a:r>
          </a:p>
        </p:txBody>
      </p:sp>
      <p:sp>
        <p:nvSpPr>
          <p:cNvPr id="8" name="Thought Bubble: Cloud 7">
            <a:extLst>
              <a:ext uri="{FF2B5EF4-FFF2-40B4-BE49-F238E27FC236}">
                <a16:creationId xmlns:a16="http://schemas.microsoft.com/office/drawing/2014/main" id="{D6CE07C3-2C38-455D-9221-D3F705EDA52D}"/>
              </a:ext>
            </a:extLst>
          </p:cNvPr>
          <p:cNvSpPr/>
          <p:nvPr/>
        </p:nvSpPr>
        <p:spPr>
          <a:xfrm>
            <a:off x="1142223" y="3429000"/>
            <a:ext cx="2081117" cy="1688973"/>
          </a:xfrm>
          <a:prstGeom prst="cloudCallout">
            <a:avLst>
              <a:gd name="adj1" fmla="val 84451"/>
              <a:gd name="adj2" fmla="val -77317"/>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a:t>
            </a:r>
            <a:r>
              <a:rPr lang="en-US" sz="1600" dirty="0" err="1">
                <a:solidFill>
                  <a:schemeClr val="tx1"/>
                </a:solidFill>
              </a:rPr>
              <a:t>Alic</a:t>
            </a:r>
            <a:r>
              <a:rPr lang="en-US" sz="1600" dirty="0">
                <a:solidFill>
                  <a:schemeClr val="tx1"/>
                </a:solidFill>
              </a:rPr>
              <a:t>___” deleted their height</a:t>
            </a:r>
          </a:p>
        </p:txBody>
      </p:sp>
      <p:sp>
        <p:nvSpPr>
          <p:cNvPr id="14" name="TextBox 13">
            <a:extLst>
              <a:ext uri="{FF2B5EF4-FFF2-40B4-BE49-F238E27FC236}">
                <a16:creationId xmlns:a16="http://schemas.microsoft.com/office/drawing/2014/main" id="{FA2CA4B8-D48D-4217-ACC7-D86CD0BB095A}"/>
              </a:ext>
            </a:extLst>
          </p:cNvPr>
          <p:cNvSpPr txBox="1"/>
          <p:nvPr/>
        </p:nvSpPr>
        <p:spPr>
          <a:xfrm>
            <a:off x="9228364" y="2842041"/>
            <a:ext cx="2236190" cy="830997"/>
          </a:xfrm>
          <a:prstGeom prst="rect">
            <a:avLst/>
          </a:prstGeom>
          <a:noFill/>
        </p:spPr>
        <p:txBody>
          <a:bodyPr wrap="none" rtlCol="0">
            <a:spAutoFit/>
          </a:bodyPr>
          <a:lstStyle/>
          <a:p>
            <a:pPr algn="l"/>
            <a:r>
              <a:rPr lang="en-US" sz="2400" dirty="0"/>
              <a:t>Is this </a:t>
            </a:r>
            <a:r>
              <a:rPr lang="en-US" sz="2400" dirty="0" err="1"/>
              <a:t>behaviour</a:t>
            </a:r>
            <a:endParaRPr lang="en-US" sz="2400" dirty="0"/>
          </a:p>
          <a:p>
            <a:pPr algn="ctr"/>
            <a:r>
              <a:rPr lang="en-US" sz="2400" dirty="0"/>
              <a:t>acceptable?</a:t>
            </a:r>
          </a:p>
        </p:txBody>
      </p:sp>
      <p:sp>
        <p:nvSpPr>
          <p:cNvPr id="28" name="TextBox 27">
            <a:extLst>
              <a:ext uri="{FF2B5EF4-FFF2-40B4-BE49-F238E27FC236}">
                <a16:creationId xmlns:a16="http://schemas.microsoft.com/office/drawing/2014/main" id="{E90553AA-6FEE-42E7-A64A-29D5DC970B76}"/>
              </a:ext>
            </a:extLst>
          </p:cNvPr>
          <p:cNvSpPr txBox="1"/>
          <p:nvPr/>
        </p:nvSpPr>
        <p:spPr>
          <a:xfrm rot="793126">
            <a:off x="6361145" y="3934950"/>
            <a:ext cx="665567" cy="369332"/>
          </a:xfrm>
          <a:prstGeom prst="rect">
            <a:avLst/>
          </a:prstGeom>
          <a:noFill/>
        </p:spPr>
        <p:txBody>
          <a:bodyPr wrap="none" rtlCol="0">
            <a:spAutoFit/>
          </a:bodyPr>
          <a:lstStyle/>
          <a:p>
            <a:pPr algn="l"/>
            <a:r>
              <a:rPr lang="en-US" dirty="0"/>
              <a:t>done</a:t>
            </a:r>
          </a:p>
        </p:txBody>
      </p:sp>
      <p:cxnSp>
        <p:nvCxnSpPr>
          <p:cNvPr id="30" name="Straight Arrow Connector 29">
            <a:extLst>
              <a:ext uri="{FF2B5EF4-FFF2-40B4-BE49-F238E27FC236}">
                <a16:creationId xmlns:a16="http://schemas.microsoft.com/office/drawing/2014/main" id="{7EF0253D-C444-4663-A174-F56588FF16EE}"/>
              </a:ext>
            </a:extLst>
          </p:cNvPr>
          <p:cNvCxnSpPr>
            <a:cxnSpLocks/>
          </p:cNvCxnSpPr>
          <p:nvPr/>
        </p:nvCxnSpPr>
        <p:spPr>
          <a:xfrm flipH="1" flipV="1">
            <a:off x="5651958" y="4034462"/>
            <a:ext cx="2265619" cy="558827"/>
          </a:xfrm>
          <a:prstGeom prst="straightConnector1">
            <a:avLst/>
          </a:prstGeom>
          <a:ln w="38100" cmpd="sng">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1A76F480-3AEF-42B6-900F-F4D9D46E762B}"/>
              </a:ext>
            </a:extLst>
          </p:cNvPr>
          <p:cNvSpPr txBox="1"/>
          <p:nvPr/>
        </p:nvSpPr>
        <p:spPr>
          <a:xfrm>
            <a:off x="4139447" y="5982730"/>
            <a:ext cx="988925" cy="369332"/>
          </a:xfrm>
          <a:prstGeom prst="rect">
            <a:avLst/>
          </a:prstGeom>
          <a:noFill/>
        </p:spPr>
        <p:txBody>
          <a:bodyPr wrap="none" rtlCol="0">
            <a:spAutoFit/>
          </a:bodyPr>
          <a:lstStyle/>
          <a:p>
            <a:pPr algn="l"/>
            <a:r>
              <a:rPr lang="en-US" dirty="0"/>
              <a:t>Memory</a:t>
            </a:r>
          </a:p>
        </p:txBody>
      </p:sp>
      <p:sp>
        <p:nvSpPr>
          <p:cNvPr id="4" name="TextBox 3">
            <a:extLst>
              <a:ext uri="{FF2B5EF4-FFF2-40B4-BE49-F238E27FC236}">
                <a16:creationId xmlns:a16="http://schemas.microsoft.com/office/drawing/2014/main" id="{11AFFB63-19E0-4DB5-951E-28306A5D4EEA}"/>
              </a:ext>
            </a:extLst>
          </p:cNvPr>
          <p:cNvSpPr txBox="1"/>
          <p:nvPr/>
        </p:nvSpPr>
        <p:spPr>
          <a:xfrm>
            <a:off x="4236006" y="4687108"/>
            <a:ext cx="869149" cy="369332"/>
          </a:xfrm>
          <a:prstGeom prst="rect">
            <a:avLst/>
          </a:prstGeom>
          <a:noFill/>
        </p:spPr>
        <p:txBody>
          <a:bodyPr wrap="none" rtlCol="0">
            <a:spAutoFit/>
          </a:bodyPr>
          <a:lstStyle/>
          <a:p>
            <a:pPr algn="l"/>
            <a:r>
              <a:rPr lang="en-US" dirty="0"/>
              <a:t>Alice: 5</a:t>
            </a:r>
          </a:p>
        </p:txBody>
      </p:sp>
      <p:sp>
        <p:nvSpPr>
          <p:cNvPr id="7" name="TextBox 6">
            <a:extLst>
              <a:ext uri="{FF2B5EF4-FFF2-40B4-BE49-F238E27FC236}">
                <a16:creationId xmlns:a16="http://schemas.microsoft.com/office/drawing/2014/main" id="{AC14DF50-7CEC-43FB-8B2E-E7E7E75CBFC4}"/>
              </a:ext>
            </a:extLst>
          </p:cNvPr>
          <p:cNvSpPr txBox="1"/>
          <p:nvPr/>
        </p:nvSpPr>
        <p:spPr>
          <a:xfrm>
            <a:off x="4236006" y="4322646"/>
            <a:ext cx="875561" cy="369332"/>
          </a:xfrm>
          <a:prstGeom prst="rect">
            <a:avLst/>
          </a:prstGeom>
          <a:noFill/>
        </p:spPr>
        <p:txBody>
          <a:bodyPr wrap="none" rtlCol="0">
            <a:spAutoFit/>
          </a:bodyPr>
          <a:lstStyle/>
          <a:p>
            <a:r>
              <a:rPr lang="en-US" dirty="0" err="1"/>
              <a:t>Alicd</a:t>
            </a:r>
            <a:r>
              <a:rPr lang="en-US" dirty="0"/>
              <a:t>: 6</a:t>
            </a:r>
          </a:p>
        </p:txBody>
      </p:sp>
      <p:sp>
        <p:nvSpPr>
          <p:cNvPr id="9" name="TextBox 8">
            <a:extLst>
              <a:ext uri="{FF2B5EF4-FFF2-40B4-BE49-F238E27FC236}">
                <a16:creationId xmlns:a16="http://schemas.microsoft.com/office/drawing/2014/main" id="{C1770310-38D5-4ADA-BCB5-BF4458006EA2}"/>
              </a:ext>
            </a:extLst>
          </p:cNvPr>
          <p:cNvSpPr txBox="1"/>
          <p:nvPr/>
        </p:nvSpPr>
        <p:spPr>
          <a:xfrm>
            <a:off x="4257992" y="5069950"/>
            <a:ext cx="824265" cy="369332"/>
          </a:xfrm>
          <a:prstGeom prst="rect">
            <a:avLst/>
          </a:prstGeom>
          <a:noFill/>
        </p:spPr>
        <p:txBody>
          <a:bodyPr wrap="none" rtlCol="0">
            <a:spAutoFit/>
          </a:bodyPr>
          <a:lstStyle/>
          <a:p>
            <a:r>
              <a:rPr lang="en-US" dirty="0" err="1"/>
              <a:t>Alicf</a:t>
            </a:r>
            <a:r>
              <a:rPr lang="en-US" dirty="0"/>
              <a:t>: 7</a:t>
            </a:r>
          </a:p>
        </p:txBody>
      </p:sp>
      <p:sp>
        <p:nvSpPr>
          <p:cNvPr id="10" name="TextBox 9">
            <a:extLst>
              <a:ext uri="{FF2B5EF4-FFF2-40B4-BE49-F238E27FC236}">
                <a16:creationId xmlns:a16="http://schemas.microsoft.com/office/drawing/2014/main" id="{E2E86A86-7513-4FAB-987A-0F9AB2468621}"/>
              </a:ext>
            </a:extLst>
          </p:cNvPr>
          <p:cNvSpPr txBox="1"/>
          <p:nvPr/>
        </p:nvSpPr>
        <p:spPr>
          <a:xfrm>
            <a:off x="4438787" y="3941154"/>
            <a:ext cx="463588" cy="369332"/>
          </a:xfrm>
          <a:prstGeom prst="rect">
            <a:avLst/>
          </a:prstGeom>
          <a:noFill/>
        </p:spPr>
        <p:txBody>
          <a:bodyPr wrap="none" rtlCol="0">
            <a:spAutoFit/>
          </a:bodyPr>
          <a:lstStyle/>
          <a:p>
            <a:r>
              <a:rPr lang="en-US" dirty="0"/>
              <a:t>. . .</a:t>
            </a:r>
          </a:p>
        </p:txBody>
      </p:sp>
      <p:sp>
        <p:nvSpPr>
          <p:cNvPr id="31" name="TextBox 30">
            <a:extLst>
              <a:ext uri="{FF2B5EF4-FFF2-40B4-BE49-F238E27FC236}">
                <a16:creationId xmlns:a16="http://schemas.microsoft.com/office/drawing/2014/main" id="{F0C5C695-46F7-4DAD-AC47-35568D604243}"/>
              </a:ext>
            </a:extLst>
          </p:cNvPr>
          <p:cNvSpPr txBox="1"/>
          <p:nvPr/>
        </p:nvSpPr>
        <p:spPr>
          <a:xfrm>
            <a:off x="4428955" y="5411202"/>
            <a:ext cx="463588" cy="369332"/>
          </a:xfrm>
          <a:prstGeom prst="rect">
            <a:avLst/>
          </a:prstGeom>
          <a:noFill/>
        </p:spPr>
        <p:txBody>
          <a:bodyPr wrap="none" rtlCol="0">
            <a:spAutoFit/>
          </a:bodyPr>
          <a:lstStyle/>
          <a:p>
            <a:r>
              <a:rPr lang="en-US" dirty="0"/>
              <a:t>. . .</a:t>
            </a:r>
          </a:p>
        </p:txBody>
      </p:sp>
      <p:sp>
        <p:nvSpPr>
          <p:cNvPr id="11" name="TextBox 10">
            <a:extLst>
              <a:ext uri="{FF2B5EF4-FFF2-40B4-BE49-F238E27FC236}">
                <a16:creationId xmlns:a16="http://schemas.microsoft.com/office/drawing/2014/main" id="{A11AF3C0-2513-4534-BC84-3A38979D103F}"/>
              </a:ext>
            </a:extLst>
          </p:cNvPr>
          <p:cNvSpPr txBox="1"/>
          <p:nvPr/>
        </p:nvSpPr>
        <p:spPr>
          <a:xfrm>
            <a:off x="4259968" y="4690628"/>
            <a:ext cx="780983" cy="369332"/>
          </a:xfrm>
          <a:prstGeom prst="rect">
            <a:avLst/>
          </a:prstGeom>
          <a:noFill/>
        </p:spPr>
        <p:txBody>
          <a:bodyPr wrap="none" rtlCol="0">
            <a:spAutoFit/>
          </a:bodyPr>
          <a:lstStyle/>
          <a:p>
            <a:pPr algn="l"/>
            <a:r>
              <a:rPr lang="en-US" dirty="0" err="1"/>
              <a:t>xxxxxx</a:t>
            </a:r>
            <a:endParaRPr lang="en-US" dirty="0"/>
          </a:p>
        </p:txBody>
      </p:sp>
      <p:sp>
        <p:nvSpPr>
          <p:cNvPr id="32" name="Title 1">
            <a:extLst>
              <a:ext uri="{FF2B5EF4-FFF2-40B4-BE49-F238E27FC236}">
                <a16:creationId xmlns:a16="http://schemas.microsoft.com/office/drawing/2014/main" id="{B1AF7966-1997-4DB5-A678-12B7B24162B5}"/>
              </a:ext>
            </a:extLst>
          </p:cNvPr>
          <p:cNvSpPr txBox="1">
            <a:spLocks/>
          </p:cNvSpPr>
          <p:nvPr/>
        </p:nvSpPr>
        <p:spPr>
          <a:xfrm>
            <a:off x="284012" y="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Complications with Processing</a:t>
            </a:r>
          </a:p>
        </p:txBody>
      </p:sp>
      <p:sp>
        <p:nvSpPr>
          <p:cNvPr id="33" name="TextBox 32">
            <a:extLst>
              <a:ext uri="{FF2B5EF4-FFF2-40B4-BE49-F238E27FC236}">
                <a16:creationId xmlns:a16="http://schemas.microsoft.com/office/drawing/2014/main" id="{E516BDF6-2CDB-438F-A28C-F4A5AC9DCCF0}"/>
              </a:ext>
            </a:extLst>
          </p:cNvPr>
          <p:cNvSpPr txBox="1"/>
          <p:nvPr/>
        </p:nvSpPr>
        <p:spPr>
          <a:xfrm>
            <a:off x="9228364" y="2842041"/>
            <a:ext cx="2236190" cy="830997"/>
          </a:xfrm>
          <a:prstGeom prst="rect">
            <a:avLst/>
          </a:prstGeom>
          <a:noFill/>
        </p:spPr>
        <p:txBody>
          <a:bodyPr wrap="none" rtlCol="0">
            <a:spAutoFit/>
          </a:bodyPr>
          <a:lstStyle/>
          <a:p>
            <a:pPr algn="l"/>
            <a:r>
              <a:rPr lang="en-US" sz="2400" dirty="0"/>
              <a:t>Is </a:t>
            </a:r>
            <a:r>
              <a:rPr lang="en-US" sz="2400" dirty="0">
                <a:solidFill>
                  <a:srgbClr val="00B050"/>
                </a:solidFill>
              </a:rPr>
              <a:t>this </a:t>
            </a:r>
            <a:r>
              <a:rPr lang="en-US" sz="2400" dirty="0" err="1">
                <a:solidFill>
                  <a:srgbClr val="00B050"/>
                </a:solidFill>
              </a:rPr>
              <a:t>behaviour</a:t>
            </a:r>
            <a:endParaRPr lang="en-US" sz="2400" dirty="0">
              <a:solidFill>
                <a:srgbClr val="00B050"/>
              </a:solidFill>
            </a:endParaRPr>
          </a:p>
          <a:p>
            <a:pPr algn="ctr"/>
            <a:r>
              <a:rPr lang="en-US" sz="2400" dirty="0"/>
              <a:t>acceptable?</a:t>
            </a:r>
          </a:p>
        </p:txBody>
      </p:sp>
    </p:spTree>
    <p:extLst>
      <p:ext uri="{BB962C8B-B14F-4D97-AF65-F5344CB8AC3E}">
        <p14:creationId xmlns:p14="http://schemas.microsoft.com/office/powerpoint/2010/main" val="2999574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6"/>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49"/>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5"/>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7"/>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6"/>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50"/>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9"/>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31"/>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58"/>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60"/>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xit" presetSubtype="0" fill="hold" grpId="1" nodeType="clickEffect">
                                  <p:stCondLst>
                                    <p:cond delay="0"/>
                                  </p:stCondLst>
                                  <p:childTnLst>
                                    <p:set>
                                      <p:cBhvr>
                                        <p:cTn id="72" dur="1" fill="hold">
                                          <p:stCondLst>
                                            <p:cond delay="0"/>
                                          </p:stCondLst>
                                        </p:cTn>
                                        <p:tgtEl>
                                          <p:spTgt spid="4"/>
                                        </p:tgtEl>
                                        <p:attrNameLst>
                                          <p:attrName>style.visibility</p:attrName>
                                        </p:attrNameLst>
                                      </p:cBhvr>
                                      <p:to>
                                        <p:strVal val="hidden"/>
                                      </p:to>
                                    </p:set>
                                  </p:childTnLst>
                                </p:cTn>
                              </p:par>
                              <p:par>
                                <p:cTn id="73" presetID="1" presetClass="entr" presetSubtype="0" fill="hold" grpId="0" nodeType="withEffect">
                                  <p:stCondLst>
                                    <p:cond delay="0"/>
                                  </p:stCondLst>
                                  <p:childTnLst>
                                    <p:set>
                                      <p:cBhvr>
                                        <p:cTn id="74" dur="1" fill="hold">
                                          <p:stCondLst>
                                            <p:cond delay="0"/>
                                          </p:stCondLst>
                                        </p:cTn>
                                        <p:tgtEl>
                                          <p:spTgt spid="11"/>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8"/>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30"/>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14"/>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8"/>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33"/>
                                        </p:tgtEl>
                                        <p:attrNameLst>
                                          <p:attrName>style.visibility</p:attrName>
                                        </p:attrNameLst>
                                      </p:cBhvr>
                                      <p:to>
                                        <p:strVal val="visible"/>
                                      </p:to>
                                    </p:set>
                                  </p:childTnLst>
                                </p:cTn>
                              </p:par>
                              <p:par>
                                <p:cTn id="93" presetID="1" presetClass="exit" presetSubtype="0" fill="hold" grpId="1" nodeType="withEffect">
                                  <p:stCondLst>
                                    <p:cond delay="0"/>
                                  </p:stCondLst>
                                  <p:childTnLst>
                                    <p:set>
                                      <p:cBhvr>
                                        <p:cTn id="94" dur="1" fill="hold">
                                          <p:stCondLst>
                                            <p:cond delay="0"/>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29" grpId="0"/>
      <p:bldP spid="60" grpId="0"/>
      <p:bldP spid="6" grpId="0"/>
      <p:bldP spid="23" grpId="0"/>
      <p:bldP spid="24" grpId="0"/>
      <p:bldP spid="25" grpId="0"/>
      <p:bldP spid="26" grpId="0"/>
      <p:bldP spid="8" grpId="0" animBg="1"/>
      <p:bldP spid="14" grpId="0"/>
      <p:bldP spid="14" grpId="1"/>
      <p:bldP spid="28" grpId="0"/>
      <p:bldP spid="2" grpId="0"/>
      <p:bldP spid="4" grpId="0"/>
      <p:bldP spid="4" grpId="1"/>
      <p:bldP spid="7" grpId="0"/>
      <p:bldP spid="9" grpId="0"/>
      <p:bldP spid="10" grpId="0"/>
      <p:bldP spid="31" grpId="0"/>
      <p:bldP spid="11" grpId="0"/>
      <p:bldP spid="3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3751168" y="1908439"/>
            <a:ext cx="1765483" cy="369332"/>
          </a:xfrm>
          <a:prstGeom prst="rect">
            <a:avLst/>
          </a:prstGeom>
          <a:noFill/>
        </p:spPr>
        <p:txBody>
          <a:bodyPr wrap="none" rtlCol="0">
            <a:spAutoFit/>
          </a:bodyPr>
          <a:lstStyle/>
          <a:p>
            <a:pPr algn="ctr"/>
            <a:r>
              <a:rPr lang="en-US" dirty="0"/>
              <a:t>Research Agency</a:t>
            </a:r>
          </a:p>
        </p:txBody>
      </p:sp>
      <p:cxnSp>
        <p:nvCxnSpPr>
          <p:cNvPr id="49" name="Straight Arrow Connector 48"/>
          <p:cNvCxnSpPr>
            <a:cxnSpLocks/>
          </p:cNvCxnSpPr>
          <p:nvPr/>
        </p:nvCxnSpPr>
        <p:spPr>
          <a:xfrm flipV="1">
            <a:off x="5651958" y="1887042"/>
            <a:ext cx="2023254" cy="344347"/>
          </a:xfrm>
          <a:prstGeom prst="straightConnector1">
            <a:avLst/>
          </a:prstGeom>
          <a:ln w="38100" cmpd="sng">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a:cxnSpLocks/>
          </p:cNvCxnSpPr>
          <p:nvPr/>
        </p:nvCxnSpPr>
        <p:spPr>
          <a:xfrm>
            <a:off x="5668603" y="3234136"/>
            <a:ext cx="2191352" cy="540510"/>
          </a:xfrm>
          <a:prstGeom prst="straightConnector1">
            <a:avLst/>
          </a:prstGeom>
          <a:ln w="38100" cmpd="sng">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cxnSpLocks/>
          </p:cNvCxnSpPr>
          <p:nvPr/>
        </p:nvCxnSpPr>
        <p:spPr>
          <a:xfrm>
            <a:off x="5671504" y="3648269"/>
            <a:ext cx="2188451" cy="531208"/>
          </a:xfrm>
          <a:prstGeom prst="straightConnector1">
            <a:avLst/>
          </a:prstGeom>
          <a:ln w="38100" cmpd="sng">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a:cxnSpLocks/>
            <a:endCxn id="36" idx="1"/>
          </p:cNvCxnSpPr>
          <p:nvPr/>
        </p:nvCxnSpPr>
        <p:spPr>
          <a:xfrm flipV="1">
            <a:off x="5651958" y="2325396"/>
            <a:ext cx="2103168" cy="346636"/>
          </a:xfrm>
          <a:prstGeom prst="straightConnector1">
            <a:avLst/>
          </a:prstGeom>
          <a:ln w="38100" cmpd="sng">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pic>
        <p:nvPicPr>
          <p:cNvPr id="20" name="Graphic 19">
            <a:extLst>
              <a:ext uri="{FF2B5EF4-FFF2-40B4-BE49-F238E27FC236}">
                <a16:creationId xmlns:a16="http://schemas.microsoft.com/office/drawing/2014/main" id="{63D57903-E198-4971-ABE4-DF45C58E302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59954" y="3554136"/>
            <a:ext cx="1005721" cy="1005721"/>
          </a:xfrm>
          <a:prstGeom prst="rect">
            <a:avLst/>
          </a:prstGeom>
        </p:spPr>
      </p:pic>
      <p:sp>
        <p:nvSpPr>
          <p:cNvPr id="29" name="TextBox 28">
            <a:extLst>
              <a:ext uri="{FF2B5EF4-FFF2-40B4-BE49-F238E27FC236}">
                <a16:creationId xmlns:a16="http://schemas.microsoft.com/office/drawing/2014/main" id="{5BDF36D5-ECF2-4F1B-A6F3-5B4953B6D26F}"/>
              </a:ext>
            </a:extLst>
          </p:cNvPr>
          <p:cNvSpPr txBox="1"/>
          <p:nvPr/>
        </p:nvSpPr>
        <p:spPr>
          <a:xfrm rot="827354">
            <a:off x="6150994" y="3174480"/>
            <a:ext cx="1545153" cy="369332"/>
          </a:xfrm>
          <a:prstGeom prst="rect">
            <a:avLst/>
          </a:prstGeom>
          <a:noFill/>
        </p:spPr>
        <p:txBody>
          <a:bodyPr wrap="square" rtlCol="0">
            <a:spAutoFit/>
          </a:bodyPr>
          <a:lstStyle/>
          <a:p>
            <a:r>
              <a:rPr lang="en-US" dirty="0"/>
              <a:t>my height is 5</a:t>
            </a:r>
          </a:p>
        </p:txBody>
      </p:sp>
      <p:sp>
        <p:nvSpPr>
          <p:cNvPr id="60" name="TextBox 59">
            <a:extLst>
              <a:ext uri="{FF2B5EF4-FFF2-40B4-BE49-F238E27FC236}">
                <a16:creationId xmlns:a16="http://schemas.microsoft.com/office/drawing/2014/main" id="{B26DD960-770E-4B08-BCE1-157FC97EB316}"/>
              </a:ext>
            </a:extLst>
          </p:cNvPr>
          <p:cNvSpPr txBox="1"/>
          <p:nvPr/>
        </p:nvSpPr>
        <p:spPr>
          <a:xfrm rot="826245">
            <a:off x="5931843" y="3572242"/>
            <a:ext cx="1789299" cy="369332"/>
          </a:xfrm>
          <a:prstGeom prst="rect">
            <a:avLst/>
          </a:prstGeom>
          <a:noFill/>
        </p:spPr>
        <p:txBody>
          <a:bodyPr wrap="square" rtlCol="0">
            <a:spAutoFit/>
          </a:bodyPr>
          <a:lstStyle/>
          <a:p>
            <a:r>
              <a:rPr lang="en-US" dirty="0"/>
              <a:t>delete my height</a:t>
            </a:r>
          </a:p>
        </p:txBody>
      </p:sp>
      <p:pic>
        <p:nvPicPr>
          <p:cNvPr id="36" name="Graphic 35">
            <a:extLst>
              <a:ext uri="{FF2B5EF4-FFF2-40B4-BE49-F238E27FC236}">
                <a16:creationId xmlns:a16="http://schemas.microsoft.com/office/drawing/2014/main" id="{B469D306-7F0A-4EAD-B01E-74970F55FF8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755126" y="2020596"/>
            <a:ext cx="609600" cy="609600"/>
          </a:xfrm>
          <a:prstGeom prst="rect">
            <a:avLst/>
          </a:prstGeom>
        </p:spPr>
      </p:pic>
      <p:grpSp>
        <p:nvGrpSpPr>
          <p:cNvPr id="5" name="Group 4">
            <a:extLst>
              <a:ext uri="{FF2B5EF4-FFF2-40B4-BE49-F238E27FC236}">
                <a16:creationId xmlns:a16="http://schemas.microsoft.com/office/drawing/2014/main" id="{338D04D9-4280-4FC4-9611-6B8894EA5FD9}"/>
              </a:ext>
            </a:extLst>
          </p:cNvPr>
          <p:cNvGrpSpPr/>
          <p:nvPr/>
        </p:nvGrpSpPr>
        <p:grpSpPr>
          <a:xfrm>
            <a:off x="7753215" y="1324928"/>
            <a:ext cx="611981" cy="609887"/>
            <a:chOff x="4496830" y="1589090"/>
            <a:chExt cx="611981" cy="609887"/>
          </a:xfrm>
        </p:grpSpPr>
        <p:pic>
          <p:nvPicPr>
            <p:cNvPr id="40" name="Graphic 39">
              <a:extLst>
                <a:ext uri="{FF2B5EF4-FFF2-40B4-BE49-F238E27FC236}">
                  <a16:creationId xmlns:a16="http://schemas.microsoft.com/office/drawing/2014/main" id="{6864EF30-3F9C-4EE4-A777-E22E71A4010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496830" y="1589090"/>
              <a:ext cx="609600" cy="609600"/>
            </a:xfrm>
            <a:prstGeom prst="rect">
              <a:avLst/>
            </a:prstGeom>
          </p:spPr>
        </p:pic>
        <p:pic>
          <p:nvPicPr>
            <p:cNvPr id="65" name="Graphic 64">
              <a:extLst>
                <a:ext uri="{FF2B5EF4-FFF2-40B4-BE49-F238E27FC236}">
                  <a16:creationId xmlns:a16="http://schemas.microsoft.com/office/drawing/2014/main" id="{0E64847B-1486-4D58-92DD-9C4DD519E6B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499211" y="1589377"/>
              <a:ext cx="609600" cy="609600"/>
            </a:xfrm>
            <a:prstGeom prst="rect">
              <a:avLst/>
            </a:prstGeom>
          </p:spPr>
        </p:pic>
      </p:grpSp>
      <p:pic>
        <p:nvPicPr>
          <p:cNvPr id="45" name="Graphic 44" descr="Server">
            <a:extLst>
              <a:ext uri="{FF2B5EF4-FFF2-40B4-BE49-F238E27FC236}">
                <a16:creationId xmlns:a16="http://schemas.microsoft.com/office/drawing/2014/main" id="{A7C1CE48-1901-433B-A482-31AAA988A5C7}"/>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3857772" y="2208542"/>
            <a:ext cx="1552276" cy="1552276"/>
          </a:xfrm>
          <a:prstGeom prst="rect">
            <a:avLst/>
          </a:prstGeom>
        </p:spPr>
      </p:pic>
      <p:sp>
        <p:nvSpPr>
          <p:cNvPr id="6" name="TextBox 5">
            <a:extLst>
              <a:ext uri="{FF2B5EF4-FFF2-40B4-BE49-F238E27FC236}">
                <a16:creationId xmlns:a16="http://schemas.microsoft.com/office/drawing/2014/main" id="{36B6D9AD-BC8A-4DC2-B452-FF788D616F47}"/>
              </a:ext>
            </a:extLst>
          </p:cNvPr>
          <p:cNvSpPr txBox="1"/>
          <p:nvPr/>
        </p:nvSpPr>
        <p:spPr>
          <a:xfrm>
            <a:off x="8072048" y="4571631"/>
            <a:ext cx="636713" cy="369332"/>
          </a:xfrm>
          <a:prstGeom prst="rect">
            <a:avLst/>
          </a:prstGeom>
          <a:noFill/>
        </p:spPr>
        <p:txBody>
          <a:bodyPr wrap="none" rtlCol="0">
            <a:spAutoFit/>
          </a:bodyPr>
          <a:lstStyle/>
          <a:p>
            <a:r>
              <a:rPr lang="en-US" dirty="0"/>
              <a:t>Alice</a:t>
            </a:r>
          </a:p>
        </p:txBody>
      </p:sp>
      <p:sp>
        <p:nvSpPr>
          <p:cNvPr id="23" name="TextBox 22">
            <a:extLst>
              <a:ext uri="{FF2B5EF4-FFF2-40B4-BE49-F238E27FC236}">
                <a16:creationId xmlns:a16="http://schemas.microsoft.com/office/drawing/2014/main" id="{DD24A296-BFEC-43C9-86F6-F8FB73F92C06}"/>
              </a:ext>
            </a:extLst>
          </p:cNvPr>
          <p:cNvSpPr txBox="1"/>
          <p:nvPr/>
        </p:nvSpPr>
        <p:spPr>
          <a:xfrm>
            <a:off x="8362815" y="1488435"/>
            <a:ext cx="643125" cy="369332"/>
          </a:xfrm>
          <a:prstGeom prst="rect">
            <a:avLst/>
          </a:prstGeom>
          <a:noFill/>
        </p:spPr>
        <p:txBody>
          <a:bodyPr wrap="none" rtlCol="0">
            <a:spAutoFit/>
          </a:bodyPr>
          <a:lstStyle/>
          <a:p>
            <a:r>
              <a:rPr lang="en-US" dirty="0" err="1"/>
              <a:t>Alicd</a:t>
            </a:r>
            <a:endParaRPr lang="en-US" dirty="0"/>
          </a:p>
        </p:txBody>
      </p:sp>
      <p:sp>
        <p:nvSpPr>
          <p:cNvPr id="24" name="TextBox 23">
            <a:extLst>
              <a:ext uri="{FF2B5EF4-FFF2-40B4-BE49-F238E27FC236}">
                <a16:creationId xmlns:a16="http://schemas.microsoft.com/office/drawing/2014/main" id="{2B104410-CC1D-4FCE-B232-E1673B89C4B8}"/>
              </a:ext>
            </a:extLst>
          </p:cNvPr>
          <p:cNvSpPr txBox="1"/>
          <p:nvPr/>
        </p:nvSpPr>
        <p:spPr>
          <a:xfrm>
            <a:off x="8362815" y="2140730"/>
            <a:ext cx="591829" cy="369332"/>
          </a:xfrm>
          <a:prstGeom prst="rect">
            <a:avLst/>
          </a:prstGeom>
          <a:noFill/>
        </p:spPr>
        <p:txBody>
          <a:bodyPr wrap="none" rtlCol="0">
            <a:spAutoFit/>
          </a:bodyPr>
          <a:lstStyle/>
          <a:p>
            <a:r>
              <a:rPr lang="en-US" dirty="0" err="1"/>
              <a:t>Alicf</a:t>
            </a:r>
            <a:endParaRPr lang="en-US" dirty="0"/>
          </a:p>
        </p:txBody>
      </p:sp>
      <p:sp>
        <p:nvSpPr>
          <p:cNvPr id="25" name="TextBox 24">
            <a:extLst>
              <a:ext uri="{FF2B5EF4-FFF2-40B4-BE49-F238E27FC236}">
                <a16:creationId xmlns:a16="http://schemas.microsoft.com/office/drawing/2014/main" id="{5FE4D39A-FD7D-4A30-B800-9634E3A8F881}"/>
              </a:ext>
            </a:extLst>
          </p:cNvPr>
          <p:cNvSpPr txBox="1"/>
          <p:nvPr/>
        </p:nvSpPr>
        <p:spPr>
          <a:xfrm rot="21003892">
            <a:off x="5900731" y="1658714"/>
            <a:ext cx="1511262" cy="369332"/>
          </a:xfrm>
          <a:prstGeom prst="rect">
            <a:avLst/>
          </a:prstGeom>
          <a:noFill/>
        </p:spPr>
        <p:txBody>
          <a:bodyPr wrap="square" rtlCol="0">
            <a:spAutoFit/>
          </a:bodyPr>
          <a:lstStyle/>
          <a:p>
            <a:r>
              <a:rPr lang="en-US" dirty="0"/>
              <a:t>my height is 6</a:t>
            </a:r>
          </a:p>
        </p:txBody>
      </p:sp>
      <p:sp>
        <p:nvSpPr>
          <p:cNvPr id="26" name="TextBox 25">
            <a:extLst>
              <a:ext uri="{FF2B5EF4-FFF2-40B4-BE49-F238E27FC236}">
                <a16:creationId xmlns:a16="http://schemas.microsoft.com/office/drawing/2014/main" id="{6F93032E-8AB5-445E-855F-87B96D9B28A1}"/>
              </a:ext>
            </a:extLst>
          </p:cNvPr>
          <p:cNvSpPr txBox="1"/>
          <p:nvPr/>
        </p:nvSpPr>
        <p:spPr>
          <a:xfrm rot="20989602">
            <a:off x="5958237" y="2124855"/>
            <a:ext cx="1552276" cy="369332"/>
          </a:xfrm>
          <a:prstGeom prst="rect">
            <a:avLst/>
          </a:prstGeom>
          <a:noFill/>
        </p:spPr>
        <p:txBody>
          <a:bodyPr wrap="square" rtlCol="0">
            <a:spAutoFit/>
          </a:bodyPr>
          <a:lstStyle/>
          <a:p>
            <a:r>
              <a:rPr lang="en-US" dirty="0"/>
              <a:t>my height is 7</a:t>
            </a:r>
          </a:p>
        </p:txBody>
      </p:sp>
      <p:sp>
        <p:nvSpPr>
          <p:cNvPr id="28" name="TextBox 27">
            <a:extLst>
              <a:ext uri="{FF2B5EF4-FFF2-40B4-BE49-F238E27FC236}">
                <a16:creationId xmlns:a16="http://schemas.microsoft.com/office/drawing/2014/main" id="{E90553AA-6FEE-42E7-A64A-29D5DC970B76}"/>
              </a:ext>
            </a:extLst>
          </p:cNvPr>
          <p:cNvSpPr txBox="1"/>
          <p:nvPr/>
        </p:nvSpPr>
        <p:spPr>
          <a:xfrm rot="793126">
            <a:off x="6361145" y="3934950"/>
            <a:ext cx="665567" cy="369332"/>
          </a:xfrm>
          <a:prstGeom prst="rect">
            <a:avLst/>
          </a:prstGeom>
          <a:noFill/>
        </p:spPr>
        <p:txBody>
          <a:bodyPr wrap="none" rtlCol="0">
            <a:spAutoFit/>
          </a:bodyPr>
          <a:lstStyle/>
          <a:p>
            <a:pPr algn="l"/>
            <a:r>
              <a:rPr lang="en-US" dirty="0"/>
              <a:t>done</a:t>
            </a:r>
          </a:p>
        </p:txBody>
      </p:sp>
      <p:cxnSp>
        <p:nvCxnSpPr>
          <p:cNvPr id="30" name="Straight Arrow Connector 29">
            <a:extLst>
              <a:ext uri="{FF2B5EF4-FFF2-40B4-BE49-F238E27FC236}">
                <a16:creationId xmlns:a16="http://schemas.microsoft.com/office/drawing/2014/main" id="{7EF0253D-C444-4663-A174-F56588FF16EE}"/>
              </a:ext>
            </a:extLst>
          </p:cNvPr>
          <p:cNvCxnSpPr>
            <a:cxnSpLocks/>
          </p:cNvCxnSpPr>
          <p:nvPr/>
        </p:nvCxnSpPr>
        <p:spPr>
          <a:xfrm flipH="1" flipV="1">
            <a:off x="5651958" y="4034462"/>
            <a:ext cx="2265619" cy="558827"/>
          </a:xfrm>
          <a:prstGeom prst="straightConnector1">
            <a:avLst/>
          </a:prstGeom>
          <a:ln w="38100" cmpd="sng">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DC8AF0C0-F721-4B49-9339-0D51DA7F4A9F}"/>
              </a:ext>
            </a:extLst>
          </p:cNvPr>
          <p:cNvSpPr txBox="1"/>
          <p:nvPr/>
        </p:nvSpPr>
        <p:spPr>
          <a:xfrm>
            <a:off x="719274" y="1940189"/>
            <a:ext cx="2393476" cy="369332"/>
          </a:xfrm>
          <a:prstGeom prst="rect">
            <a:avLst/>
          </a:prstGeom>
          <a:noFill/>
        </p:spPr>
        <p:txBody>
          <a:bodyPr wrap="none" rtlCol="0">
            <a:spAutoFit/>
          </a:bodyPr>
          <a:lstStyle/>
          <a:p>
            <a:pPr algn="ctr"/>
            <a:r>
              <a:rPr lang="en-US" dirty="0"/>
              <a:t>Data Processing Service</a:t>
            </a:r>
          </a:p>
        </p:txBody>
      </p:sp>
      <p:pic>
        <p:nvPicPr>
          <p:cNvPr id="34" name="Graphic 33" descr="Server">
            <a:extLst>
              <a:ext uri="{FF2B5EF4-FFF2-40B4-BE49-F238E27FC236}">
                <a16:creationId xmlns:a16="http://schemas.microsoft.com/office/drawing/2014/main" id="{DB631E79-13B3-44FD-BADB-2FC7A1D29523}"/>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139862" y="2209453"/>
            <a:ext cx="1552276" cy="1552276"/>
          </a:xfrm>
          <a:prstGeom prst="rect">
            <a:avLst/>
          </a:prstGeom>
        </p:spPr>
      </p:pic>
      <p:graphicFrame>
        <p:nvGraphicFramePr>
          <p:cNvPr id="31" name="Table 3">
            <a:extLst>
              <a:ext uri="{FF2B5EF4-FFF2-40B4-BE49-F238E27FC236}">
                <a16:creationId xmlns:a16="http://schemas.microsoft.com/office/drawing/2014/main" id="{6E654222-B9D9-4C22-B988-76C2A1C6FE6F}"/>
              </a:ext>
            </a:extLst>
          </p:cNvPr>
          <p:cNvGraphicFramePr>
            <a:graphicFrameLocks noGrp="1"/>
          </p:cNvGraphicFramePr>
          <p:nvPr>
            <p:extLst>
              <p:ext uri="{D42A27DB-BD31-4B8C-83A1-F6EECF244321}">
                <p14:modId xmlns:p14="http://schemas.microsoft.com/office/powerpoint/2010/main" val="1536658701"/>
              </p:ext>
            </p:extLst>
          </p:nvPr>
        </p:nvGraphicFramePr>
        <p:xfrm>
          <a:off x="1308325" y="3944674"/>
          <a:ext cx="1219845" cy="1854200"/>
        </p:xfrm>
        <a:graphic>
          <a:graphicData uri="http://schemas.openxmlformats.org/drawingml/2006/table">
            <a:tbl>
              <a:tblPr>
                <a:tableStyleId>{5C22544A-7EE6-4342-B048-85BDC9FD1C3A}</a:tableStyleId>
              </a:tblPr>
              <a:tblGrid>
                <a:gridCol w="1219845">
                  <a:extLst>
                    <a:ext uri="{9D8B030D-6E8A-4147-A177-3AD203B41FA5}">
                      <a16:colId xmlns:a16="http://schemas.microsoft.com/office/drawing/2014/main" val="3707636364"/>
                    </a:ext>
                  </a:extLst>
                </a:gridCol>
              </a:tblGrid>
              <a:tr h="370840">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95063301"/>
                  </a:ext>
                </a:extLst>
              </a:tr>
              <a:tr h="370840">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0853527"/>
                  </a:ext>
                </a:extLst>
              </a:tr>
              <a:tr h="370840">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70498004"/>
                  </a:ext>
                </a:extLst>
              </a:tr>
              <a:tr h="370840">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56600600"/>
                  </a:ext>
                </a:extLst>
              </a:tr>
              <a:tr h="370840">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58066785"/>
                  </a:ext>
                </a:extLst>
              </a:tr>
            </a:tbl>
          </a:graphicData>
        </a:graphic>
      </p:graphicFrame>
      <p:sp>
        <p:nvSpPr>
          <p:cNvPr id="35" name="TextBox 34">
            <a:extLst>
              <a:ext uri="{FF2B5EF4-FFF2-40B4-BE49-F238E27FC236}">
                <a16:creationId xmlns:a16="http://schemas.microsoft.com/office/drawing/2014/main" id="{0DA78E32-35C7-41FF-9C3E-A26CE67CC1FD}"/>
              </a:ext>
            </a:extLst>
          </p:cNvPr>
          <p:cNvSpPr txBox="1"/>
          <p:nvPr/>
        </p:nvSpPr>
        <p:spPr>
          <a:xfrm>
            <a:off x="1493504" y="4687108"/>
            <a:ext cx="869149" cy="369332"/>
          </a:xfrm>
          <a:prstGeom prst="rect">
            <a:avLst/>
          </a:prstGeom>
          <a:noFill/>
        </p:spPr>
        <p:txBody>
          <a:bodyPr wrap="none" rtlCol="0">
            <a:spAutoFit/>
          </a:bodyPr>
          <a:lstStyle/>
          <a:p>
            <a:pPr algn="l"/>
            <a:r>
              <a:rPr lang="en-US" dirty="0"/>
              <a:t>Alice: 5</a:t>
            </a:r>
          </a:p>
        </p:txBody>
      </p:sp>
      <p:sp>
        <p:nvSpPr>
          <p:cNvPr id="37" name="TextBox 36">
            <a:extLst>
              <a:ext uri="{FF2B5EF4-FFF2-40B4-BE49-F238E27FC236}">
                <a16:creationId xmlns:a16="http://schemas.microsoft.com/office/drawing/2014/main" id="{4D379DC5-2E13-49A4-A188-56CC3B4CC8A9}"/>
              </a:ext>
            </a:extLst>
          </p:cNvPr>
          <p:cNvSpPr txBox="1"/>
          <p:nvPr/>
        </p:nvSpPr>
        <p:spPr>
          <a:xfrm>
            <a:off x="1493504" y="4322646"/>
            <a:ext cx="875561" cy="369332"/>
          </a:xfrm>
          <a:prstGeom prst="rect">
            <a:avLst/>
          </a:prstGeom>
          <a:noFill/>
        </p:spPr>
        <p:txBody>
          <a:bodyPr wrap="none" rtlCol="0">
            <a:spAutoFit/>
          </a:bodyPr>
          <a:lstStyle/>
          <a:p>
            <a:r>
              <a:rPr lang="en-US" dirty="0" err="1"/>
              <a:t>Alicd</a:t>
            </a:r>
            <a:r>
              <a:rPr lang="en-US" dirty="0"/>
              <a:t>: 6</a:t>
            </a:r>
          </a:p>
        </p:txBody>
      </p:sp>
      <p:sp>
        <p:nvSpPr>
          <p:cNvPr id="38" name="TextBox 37">
            <a:extLst>
              <a:ext uri="{FF2B5EF4-FFF2-40B4-BE49-F238E27FC236}">
                <a16:creationId xmlns:a16="http://schemas.microsoft.com/office/drawing/2014/main" id="{EA0D75B9-BE4A-4F65-88FD-6E0F9D842130}"/>
              </a:ext>
            </a:extLst>
          </p:cNvPr>
          <p:cNvSpPr txBox="1"/>
          <p:nvPr/>
        </p:nvSpPr>
        <p:spPr>
          <a:xfrm>
            <a:off x="1515490" y="5069950"/>
            <a:ext cx="824265" cy="369332"/>
          </a:xfrm>
          <a:prstGeom prst="rect">
            <a:avLst/>
          </a:prstGeom>
          <a:noFill/>
        </p:spPr>
        <p:txBody>
          <a:bodyPr wrap="none" rtlCol="0">
            <a:spAutoFit/>
          </a:bodyPr>
          <a:lstStyle/>
          <a:p>
            <a:r>
              <a:rPr lang="en-US" dirty="0" err="1"/>
              <a:t>Alicf</a:t>
            </a:r>
            <a:r>
              <a:rPr lang="en-US" dirty="0"/>
              <a:t>: 7</a:t>
            </a:r>
          </a:p>
        </p:txBody>
      </p:sp>
      <p:sp>
        <p:nvSpPr>
          <p:cNvPr id="39" name="TextBox 38">
            <a:extLst>
              <a:ext uri="{FF2B5EF4-FFF2-40B4-BE49-F238E27FC236}">
                <a16:creationId xmlns:a16="http://schemas.microsoft.com/office/drawing/2014/main" id="{27263A77-8F1B-4EE8-BDA8-CE649F649696}"/>
              </a:ext>
            </a:extLst>
          </p:cNvPr>
          <p:cNvSpPr txBox="1"/>
          <p:nvPr/>
        </p:nvSpPr>
        <p:spPr>
          <a:xfrm>
            <a:off x="1696285" y="3941154"/>
            <a:ext cx="463588" cy="369332"/>
          </a:xfrm>
          <a:prstGeom prst="rect">
            <a:avLst/>
          </a:prstGeom>
          <a:noFill/>
        </p:spPr>
        <p:txBody>
          <a:bodyPr wrap="none" rtlCol="0">
            <a:spAutoFit/>
          </a:bodyPr>
          <a:lstStyle/>
          <a:p>
            <a:r>
              <a:rPr lang="en-US" dirty="0"/>
              <a:t>. . .</a:t>
            </a:r>
          </a:p>
        </p:txBody>
      </p:sp>
      <p:sp>
        <p:nvSpPr>
          <p:cNvPr id="41" name="TextBox 40">
            <a:extLst>
              <a:ext uri="{FF2B5EF4-FFF2-40B4-BE49-F238E27FC236}">
                <a16:creationId xmlns:a16="http://schemas.microsoft.com/office/drawing/2014/main" id="{27CF8734-744F-4C2A-973C-5270393B222E}"/>
              </a:ext>
            </a:extLst>
          </p:cNvPr>
          <p:cNvSpPr txBox="1"/>
          <p:nvPr/>
        </p:nvSpPr>
        <p:spPr>
          <a:xfrm>
            <a:off x="1686453" y="5411202"/>
            <a:ext cx="463588" cy="369332"/>
          </a:xfrm>
          <a:prstGeom prst="rect">
            <a:avLst/>
          </a:prstGeom>
          <a:noFill/>
        </p:spPr>
        <p:txBody>
          <a:bodyPr wrap="none" rtlCol="0">
            <a:spAutoFit/>
          </a:bodyPr>
          <a:lstStyle/>
          <a:p>
            <a:r>
              <a:rPr lang="en-US" dirty="0"/>
              <a:t>. . .</a:t>
            </a:r>
          </a:p>
        </p:txBody>
      </p:sp>
      <p:cxnSp>
        <p:nvCxnSpPr>
          <p:cNvPr id="42" name="Straight Arrow Connector 41">
            <a:extLst>
              <a:ext uri="{FF2B5EF4-FFF2-40B4-BE49-F238E27FC236}">
                <a16:creationId xmlns:a16="http://schemas.microsoft.com/office/drawing/2014/main" id="{C4A976E1-C319-4E11-B8E9-EF4460DA5374}"/>
              </a:ext>
            </a:extLst>
          </p:cNvPr>
          <p:cNvCxnSpPr>
            <a:cxnSpLocks/>
          </p:cNvCxnSpPr>
          <p:nvPr/>
        </p:nvCxnSpPr>
        <p:spPr>
          <a:xfrm flipH="1">
            <a:off x="2621108" y="2995657"/>
            <a:ext cx="1201891" cy="0"/>
          </a:xfrm>
          <a:prstGeom prst="straightConnector1">
            <a:avLst/>
          </a:prstGeom>
          <a:ln w="38100" cmpd="sng">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graphicFrame>
        <p:nvGraphicFramePr>
          <p:cNvPr id="55" name="Table 3">
            <a:extLst>
              <a:ext uri="{FF2B5EF4-FFF2-40B4-BE49-F238E27FC236}">
                <a16:creationId xmlns:a16="http://schemas.microsoft.com/office/drawing/2014/main" id="{0D4DA33A-44CF-4F6B-A2A9-60CD81EA484A}"/>
              </a:ext>
            </a:extLst>
          </p:cNvPr>
          <p:cNvGraphicFramePr>
            <a:graphicFrameLocks noGrp="1"/>
          </p:cNvGraphicFramePr>
          <p:nvPr>
            <p:extLst>
              <p:ext uri="{D42A27DB-BD31-4B8C-83A1-F6EECF244321}">
                <p14:modId xmlns:p14="http://schemas.microsoft.com/office/powerpoint/2010/main" val="2468029116"/>
              </p:ext>
            </p:extLst>
          </p:nvPr>
        </p:nvGraphicFramePr>
        <p:xfrm>
          <a:off x="4050827" y="3944674"/>
          <a:ext cx="1219845" cy="1854200"/>
        </p:xfrm>
        <a:graphic>
          <a:graphicData uri="http://schemas.openxmlformats.org/drawingml/2006/table">
            <a:tbl>
              <a:tblPr>
                <a:tableStyleId>{5C22544A-7EE6-4342-B048-85BDC9FD1C3A}</a:tableStyleId>
              </a:tblPr>
              <a:tblGrid>
                <a:gridCol w="1219845">
                  <a:extLst>
                    <a:ext uri="{9D8B030D-6E8A-4147-A177-3AD203B41FA5}">
                      <a16:colId xmlns:a16="http://schemas.microsoft.com/office/drawing/2014/main" val="3707636364"/>
                    </a:ext>
                  </a:extLst>
                </a:gridCol>
              </a:tblGrid>
              <a:tr h="370840">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95063301"/>
                  </a:ext>
                </a:extLst>
              </a:tr>
              <a:tr h="370840">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0853527"/>
                  </a:ext>
                </a:extLst>
              </a:tr>
              <a:tr h="370840">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70498004"/>
                  </a:ext>
                </a:extLst>
              </a:tr>
              <a:tr h="370840">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6600600"/>
                  </a:ext>
                </a:extLst>
              </a:tr>
              <a:tr h="370840">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8066785"/>
                  </a:ext>
                </a:extLst>
              </a:tr>
            </a:tbl>
          </a:graphicData>
        </a:graphic>
      </p:graphicFrame>
      <p:sp>
        <p:nvSpPr>
          <p:cNvPr id="59" name="TextBox 58">
            <a:extLst>
              <a:ext uri="{FF2B5EF4-FFF2-40B4-BE49-F238E27FC236}">
                <a16:creationId xmlns:a16="http://schemas.microsoft.com/office/drawing/2014/main" id="{8A6107D9-11CC-484A-936D-A24402B8A3E9}"/>
              </a:ext>
            </a:extLst>
          </p:cNvPr>
          <p:cNvSpPr txBox="1"/>
          <p:nvPr/>
        </p:nvSpPr>
        <p:spPr>
          <a:xfrm>
            <a:off x="4236006" y="4687108"/>
            <a:ext cx="869149" cy="369332"/>
          </a:xfrm>
          <a:prstGeom prst="rect">
            <a:avLst/>
          </a:prstGeom>
          <a:noFill/>
        </p:spPr>
        <p:txBody>
          <a:bodyPr wrap="none" rtlCol="0">
            <a:spAutoFit/>
          </a:bodyPr>
          <a:lstStyle/>
          <a:p>
            <a:pPr algn="l"/>
            <a:r>
              <a:rPr lang="en-US" dirty="0"/>
              <a:t>Alice: 5</a:t>
            </a:r>
          </a:p>
        </p:txBody>
      </p:sp>
      <p:sp>
        <p:nvSpPr>
          <p:cNvPr id="61" name="TextBox 60">
            <a:extLst>
              <a:ext uri="{FF2B5EF4-FFF2-40B4-BE49-F238E27FC236}">
                <a16:creationId xmlns:a16="http://schemas.microsoft.com/office/drawing/2014/main" id="{AD06D465-AD71-4E86-8F58-53461974A4D9}"/>
              </a:ext>
            </a:extLst>
          </p:cNvPr>
          <p:cNvSpPr txBox="1"/>
          <p:nvPr/>
        </p:nvSpPr>
        <p:spPr>
          <a:xfrm>
            <a:off x="4236006" y="4322646"/>
            <a:ext cx="875561" cy="369332"/>
          </a:xfrm>
          <a:prstGeom prst="rect">
            <a:avLst/>
          </a:prstGeom>
          <a:noFill/>
        </p:spPr>
        <p:txBody>
          <a:bodyPr wrap="none" rtlCol="0">
            <a:spAutoFit/>
          </a:bodyPr>
          <a:lstStyle/>
          <a:p>
            <a:r>
              <a:rPr lang="en-US" dirty="0" err="1"/>
              <a:t>Alicd</a:t>
            </a:r>
            <a:r>
              <a:rPr lang="en-US" dirty="0"/>
              <a:t>: 6</a:t>
            </a:r>
          </a:p>
        </p:txBody>
      </p:sp>
      <p:sp>
        <p:nvSpPr>
          <p:cNvPr id="62" name="TextBox 61">
            <a:extLst>
              <a:ext uri="{FF2B5EF4-FFF2-40B4-BE49-F238E27FC236}">
                <a16:creationId xmlns:a16="http://schemas.microsoft.com/office/drawing/2014/main" id="{6CD4DE82-3710-4CB1-9EDF-B07F34B055C6}"/>
              </a:ext>
            </a:extLst>
          </p:cNvPr>
          <p:cNvSpPr txBox="1"/>
          <p:nvPr/>
        </p:nvSpPr>
        <p:spPr>
          <a:xfrm>
            <a:off x="4257992" y="5069950"/>
            <a:ext cx="824265" cy="369332"/>
          </a:xfrm>
          <a:prstGeom prst="rect">
            <a:avLst/>
          </a:prstGeom>
          <a:noFill/>
        </p:spPr>
        <p:txBody>
          <a:bodyPr wrap="none" rtlCol="0">
            <a:spAutoFit/>
          </a:bodyPr>
          <a:lstStyle/>
          <a:p>
            <a:r>
              <a:rPr lang="en-US" dirty="0" err="1"/>
              <a:t>Alicf</a:t>
            </a:r>
            <a:r>
              <a:rPr lang="en-US" dirty="0"/>
              <a:t>: 7</a:t>
            </a:r>
          </a:p>
        </p:txBody>
      </p:sp>
      <p:sp>
        <p:nvSpPr>
          <p:cNvPr id="63" name="TextBox 62">
            <a:extLst>
              <a:ext uri="{FF2B5EF4-FFF2-40B4-BE49-F238E27FC236}">
                <a16:creationId xmlns:a16="http://schemas.microsoft.com/office/drawing/2014/main" id="{0C0D5949-8C03-42B4-8049-22F0D6D5E9C0}"/>
              </a:ext>
            </a:extLst>
          </p:cNvPr>
          <p:cNvSpPr txBox="1"/>
          <p:nvPr/>
        </p:nvSpPr>
        <p:spPr>
          <a:xfrm>
            <a:off x="4438787" y="3941154"/>
            <a:ext cx="463588" cy="369332"/>
          </a:xfrm>
          <a:prstGeom prst="rect">
            <a:avLst/>
          </a:prstGeom>
          <a:noFill/>
        </p:spPr>
        <p:txBody>
          <a:bodyPr wrap="none" rtlCol="0">
            <a:spAutoFit/>
          </a:bodyPr>
          <a:lstStyle/>
          <a:p>
            <a:r>
              <a:rPr lang="en-US" dirty="0"/>
              <a:t>. . .</a:t>
            </a:r>
          </a:p>
        </p:txBody>
      </p:sp>
      <p:sp>
        <p:nvSpPr>
          <p:cNvPr id="64" name="TextBox 63">
            <a:extLst>
              <a:ext uri="{FF2B5EF4-FFF2-40B4-BE49-F238E27FC236}">
                <a16:creationId xmlns:a16="http://schemas.microsoft.com/office/drawing/2014/main" id="{60521A84-9CC0-4781-AE59-6CD0E0E1EAC4}"/>
              </a:ext>
            </a:extLst>
          </p:cNvPr>
          <p:cNvSpPr txBox="1"/>
          <p:nvPr/>
        </p:nvSpPr>
        <p:spPr>
          <a:xfrm>
            <a:off x="4428955" y="5411202"/>
            <a:ext cx="463588" cy="369332"/>
          </a:xfrm>
          <a:prstGeom prst="rect">
            <a:avLst/>
          </a:prstGeom>
          <a:noFill/>
        </p:spPr>
        <p:txBody>
          <a:bodyPr wrap="none" rtlCol="0">
            <a:spAutoFit/>
          </a:bodyPr>
          <a:lstStyle/>
          <a:p>
            <a:r>
              <a:rPr lang="en-US" dirty="0"/>
              <a:t>. . .</a:t>
            </a:r>
          </a:p>
        </p:txBody>
      </p:sp>
      <p:sp>
        <p:nvSpPr>
          <p:cNvPr id="66" name="TextBox 65">
            <a:extLst>
              <a:ext uri="{FF2B5EF4-FFF2-40B4-BE49-F238E27FC236}">
                <a16:creationId xmlns:a16="http://schemas.microsoft.com/office/drawing/2014/main" id="{AD8B2507-D7C7-4D88-BCE8-8BB55327C2C0}"/>
              </a:ext>
            </a:extLst>
          </p:cNvPr>
          <p:cNvSpPr txBox="1"/>
          <p:nvPr/>
        </p:nvSpPr>
        <p:spPr>
          <a:xfrm>
            <a:off x="4259968" y="4690628"/>
            <a:ext cx="780983" cy="369332"/>
          </a:xfrm>
          <a:prstGeom prst="rect">
            <a:avLst/>
          </a:prstGeom>
          <a:noFill/>
        </p:spPr>
        <p:txBody>
          <a:bodyPr wrap="none" rtlCol="0">
            <a:spAutoFit/>
          </a:bodyPr>
          <a:lstStyle/>
          <a:p>
            <a:pPr algn="l"/>
            <a:r>
              <a:rPr lang="en-US" dirty="0" err="1"/>
              <a:t>xxxxxx</a:t>
            </a:r>
            <a:endParaRPr lang="en-US" dirty="0"/>
          </a:p>
        </p:txBody>
      </p:sp>
      <p:sp>
        <p:nvSpPr>
          <p:cNvPr id="43" name="Title 1">
            <a:extLst>
              <a:ext uri="{FF2B5EF4-FFF2-40B4-BE49-F238E27FC236}">
                <a16:creationId xmlns:a16="http://schemas.microsoft.com/office/drawing/2014/main" id="{964B9053-B54D-4B87-8DB6-23C76E01D19F}"/>
              </a:ext>
            </a:extLst>
          </p:cNvPr>
          <p:cNvSpPr txBox="1">
            <a:spLocks/>
          </p:cNvSpPr>
          <p:nvPr/>
        </p:nvSpPr>
        <p:spPr>
          <a:xfrm>
            <a:off x="284012" y="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Complications with Processing</a:t>
            </a:r>
          </a:p>
        </p:txBody>
      </p:sp>
      <p:sp>
        <p:nvSpPr>
          <p:cNvPr id="46" name="TextBox 45">
            <a:extLst>
              <a:ext uri="{FF2B5EF4-FFF2-40B4-BE49-F238E27FC236}">
                <a16:creationId xmlns:a16="http://schemas.microsoft.com/office/drawing/2014/main" id="{8FED8ED0-8AF2-411F-8439-E616B1C51B2F}"/>
              </a:ext>
            </a:extLst>
          </p:cNvPr>
          <p:cNvSpPr txBox="1"/>
          <p:nvPr/>
        </p:nvSpPr>
        <p:spPr>
          <a:xfrm>
            <a:off x="9228364" y="2842041"/>
            <a:ext cx="2236190" cy="830997"/>
          </a:xfrm>
          <a:prstGeom prst="rect">
            <a:avLst/>
          </a:prstGeom>
          <a:noFill/>
        </p:spPr>
        <p:txBody>
          <a:bodyPr wrap="none" rtlCol="0">
            <a:spAutoFit/>
          </a:bodyPr>
          <a:lstStyle/>
          <a:p>
            <a:pPr algn="l"/>
            <a:r>
              <a:rPr lang="en-US" sz="2400" dirty="0"/>
              <a:t>Is this </a:t>
            </a:r>
            <a:r>
              <a:rPr lang="en-US" sz="2400" dirty="0" err="1"/>
              <a:t>behaviour</a:t>
            </a:r>
            <a:endParaRPr lang="en-US" sz="2400" dirty="0"/>
          </a:p>
          <a:p>
            <a:pPr algn="ctr"/>
            <a:r>
              <a:rPr lang="en-US" sz="2400" dirty="0"/>
              <a:t>acceptable?</a:t>
            </a:r>
          </a:p>
        </p:txBody>
      </p:sp>
      <p:sp>
        <p:nvSpPr>
          <p:cNvPr id="48" name="TextBox 47">
            <a:extLst>
              <a:ext uri="{FF2B5EF4-FFF2-40B4-BE49-F238E27FC236}">
                <a16:creationId xmlns:a16="http://schemas.microsoft.com/office/drawing/2014/main" id="{041F3B02-BC75-46D9-9601-6ADBFA59266C}"/>
              </a:ext>
            </a:extLst>
          </p:cNvPr>
          <p:cNvSpPr txBox="1"/>
          <p:nvPr/>
        </p:nvSpPr>
        <p:spPr>
          <a:xfrm>
            <a:off x="9228364" y="2842040"/>
            <a:ext cx="2236190" cy="830997"/>
          </a:xfrm>
          <a:prstGeom prst="rect">
            <a:avLst/>
          </a:prstGeom>
          <a:noFill/>
        </p:spPr>
        <p:txBody>
          <a:bodyPr wrap="none" rtlCol="0">
            <a:spAutoFit/>
          </a:bodyPr>
          <a:lstStyle/>
          <a:p>
            <a:pPr algn="l"/>
            <a:r>
              <a:rPr lang="en-US" sz="2400" dirty="0"/>
              <a:t>Is </a:t>
            </a:r>
            <a:r>
              <a:rPr lang="en-US" sz="2400" dirty="0">
                <a:solidFill>
                  <a:srgbClr val="00B050"/>
                </a:solidFill>
              </a:rPr>
              <a:t>this </a:t>
            </a:r>
            <a:r>
              <a:rPr lang="en-US" sz="2400" dirty="0" err="1">
                <a:solidFill>
                  <a:srgbClr val="00B050"/>
                </a:solidFill>
              </a:rPr>
              <a:t>behaviour</a:t>
            </a:r>
            <a:endParaRPr lang="en-US" sz="2400" dirty="0">
              <a:solidFill>
                <a:srgbClr val="00B050"/>
              </a:solidFill>
            </a:endParaRPr>
          </a:p>
          <a:p>
            <a:pPr algn="ctr"/>
            <a:r>
              <a:rPr lang="en-US" sz="2400" dirty="0"/>
              <a:t>acceptable?</a:t>
            </a:r>
          </a:p>
        </p:txBody>
      </p:sp>
    </p:spTree>
    <p:extLst>
      <p:ext uri="{BB962C8B-B14F-4D97-AF65-F5344CB8AC3E}">
        <p14:creationId xmlns:p14="http://schemas.microsoft.com/office/powerpoint/2010/main" val="267416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6"/>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5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8"/>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62"/>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9"/>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64"/>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6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58"/>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60"/>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xit" presetSubtype="0" fill="hold" grpId="1" nodeType="clickEffect">
                                  <p:stCondLst>
                                    <p:cond delay="0"/>
                                  </p:stCondLst>
                                  <p:childTnLst>
                                    <p:set>
                                      <p:cBhvr>
                                        <p:cTn id="60" dur="1" fill="hold">
                                          <p:stCondLst>
                                            <p:cond delay="0"/>
                                          </p:stCondLst>
                                        </p:cTn>
                                        <p:tgtEl>
                                          <p:spTgt spid="59"/>
                                        </p:tgtEl>
                                        <p:attrNameLst>
                                          <p:attrName>style.visibility</p:attrName>
                                        </p:attrNameLst>
                                      </p:cBhvr>
                                      <p:to>
                                        <p:strVal val="hidden"/>
                                      </p:to>
                                    </p:set>
                                  </p:childTnLst>
                                </p:cTn>
                              </p:par>
                              <p:par>
                                <p:cTn id="61" presetID="1" presetClass="entr" presetSubtype="0" fill="hold" grpId="0" nodeType="withEffect">
                                  <p:stCondLst>
                                    <p:cond delay="0"/>
                                  </p:stCondLst>
                                  <p:childTnLst>
                                    <p:set>
                                      <p:cBhvr>
                                        <p:cTn id="62" dur="1" fill="hold">
                                          <p:stCondLst>
                                            <p:cond delay="0"/>
                                          </p:stCondLst>
                                        </p:cTn>
                                        <p:tgtEl>
                                          <p:spTgt spid="66"/>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0"/>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28"/>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46"/>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48"/>
                                        </p:tgtEl>
                                        <p:attrNameLst>
                                          <p:attrName>style.visibility</p:attrName>
                                        </p:attrNameLst>
                                      </p:cBhvr>
                                      <p:to>
                                        <p:strVal val="visible"/>
                                      </p:to>
                                    </p:set>
                                  </p:childTnLst>
                                </p:cTn>
                              </p:par>
                              <p:par>
                                <p:cTn id="77" presetID="1" presetClass="exit" presetSubtype="0" fill="hold" grpId="1" nodeType="withEffect">
                                  <p:stCondLst>
                                    <p:cond delay="0"/>
                                  </p:stCondLst>
                                  <p:childTnLst>
                                    <p:set>
                                      <p:cBhvr>
                                        <p:cTn id="78" dur="1" fill="hold">
                                          <p:stCondLst>
                                            <p:cond delay="0"/>
                                          </p:stCondLst>
                                        </p:cTn>
                                        <p:tgtEl>
                                          <p:spTgt spid="4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60" grpId="0"/>
      <p:bldP spid="25" grpId="0"/>
      <p:bldP spid="26" grpId="0"/>
      <p:bldP spid="28" grpId="0"/>
      <p:bldP spid="27" grpId="0"/>
      <p:bldP spid="35" grpId="0"/>
      <p:bldP spid="37" grpId="0"/>
      <p:bldP spid="38" grpId="0"/>
      <p:bldP spid="39" grpId="0"/>
      <p:bldP spid="41" grpId="0"/>
      <p:bldP spid="59" grpId="0"/>
      <p:bldP spid="59" grpId="1"/>
      <p:bldP spid="61" grpId="0"/>
      <p:bldP spid="62" grpId="0"/>
      <p:bldP spid="63" grpId="0"/>
      <p:bldP spid="64" grpId="0"/>
      <p:bldP spid="66" grpId="0"/>
      <p:bldP spid="46" grpId="0"/>
      <p:bldP spid="46" grpId="1"/>
      <p:bldP spid="4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4FF6017-9FA5-489B-AA71-88A3E07B5C0A}"/>
              </a:ext>
            </a:extLst>
          </p:cNvPr>
          <p:cNvSpPr txBox="1"/>
          <p:nvPr/>
        </p:nvSpPr>
        <p:spPr>
          <a:xfrm>
            <a:off x="2574440" y="2890391"/>
            <a:ext cx="7043147" cy="1077218"/>
          </a:xfrm>
          <a:prstGeom prst="rect">
            <a:avLst/>
          </a:prstGeom>
          <a:noFill/>
        </p:spPr>
        <p:txBody>
          <a:bodyPr wrap="none" rtlCol="0">
            <a:spAutoFit/>
          </a:bodyPr>
          <a:lstStyle/>
          <a:p>
            <a:pPr algn="ctr"/>
            <a:r>
              <a:rPr lang="en-US" sz="3200" dirty="0"/>
              <a:t>Need to </a:t>
            </a:r>
            <a:r>
              <a:rPr lang="en-US" sz="3200" dirty="0">
                <a:solidFill>
                  <a:schemeClr val="accent1"/>
                </a:solidFill>
              </a:rPr>
              <a:t>precisely define and understand</a:t>
            </a:r>
            <a:r>
              <a:rPr lang="en-US" sz="3200" dirty="0"/>
              <a:t> </a:t>
            </a:r>
          </a:p>
          <a:p>
            <a:pPr algn="ctr"/>
            <a:r>
              <a:rPr lang="en-US" sz="3200" dirty="0" err="1"/>
              <a:t>behaviour</a:t>
            </a:r>
            <a:r>
              <a:rPr lang="en-US" sz="3200" dirty="0"/>
              <a:t> of systems </a:t>
            </a:r>
            <a:r>
              <a:rPr lang="en-US" sz="3200" dirty="0" err="1"/>
              <a:t>w.r.t.</a:t>
            </a:r>
            <a:r>
              <a:rPr lang="en-US" sz="3200" dirty="0"/>
              <a:t> data deletion</a:t>
            </a:r>
          </a:p>
        </p:txBody>
      </p:sp>
    </p:spTree>
    <p:extLst>
      <p:ext uri="{BB962C8B-B14F-4D97-AF65-F5344CB8AC3E}">
        <p14:creationId xmlns:p14="http://schemas.microsoft.com/office/powerpoint/2010/main" val="36788734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559360" y="1906683"/>
            <a:ext cx="1514389" cy="369332"/>
          </a:xfrm>
          <a:prstGeom prst="rect">
            <a:avLst/>
          </a:prstGeom>
          <a:noFill/>
        </p:spPr>
        <p:txBody>
          <a:bodyPr wrap="none" rtlCol="0">
            <a:spAutoFit/>
          </a:bodyPr>
          <a:lstStyle/>
          <a:p>
            <a:r>
              <a:rPr lang="en-US" dirty="0"/>
              <a:t>Data Collector</a:t>
            </a:r>
          </a:p>
        </p:txBody>
      </p:sp>
      <p:cxnSp>
        <p:nvCxnSpPr>
          <p:cNvPr id="49" name="Straight Arrow Connector 48"/>
          <p:cNvCxnSpPr>
            <a:cxnSpLocks/>
          </p:cNvCxnSpPr>
          <p:nvPr/>
        </p:nvCxnSpPr>
        <p:spPr>
          <a:xfrm flipV="1">
            <a:off x="2384029" y="1863730"/>
            <a:ext cx="1943566" cy="459910"/>
          </a:xfrm>
          <a:prstGeom prst="straightConnector1">
            <a:avLst/>
          </a:prstGeom>
          <a:ln w="38100" cmpd="sng">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a:cxnSpLocks/>
          </p:cNvCxnSpPr>
          <p:nvPr/>
        </p:nvCxnSpPr>
        <p:spPr>
          <a:xfrm>
            <a:off x="2395573" y="3429782"/>
            <a:ext cx="1899920" cy="828376"/>
          </a:xfrm>
          <a:prstGeom prst="straightConnector1">
            <a:avLst/>
          </a:prstGeom>
          <a:ln w="38100" cmpd="sng">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cxnSpLocks/>
          </p:cNvCxnSpPr>
          <p:nvPr/>
        </p:nvCxnSpPr>
        <p:spPr>
          <a:xfrm>
            <a:off x="2314575" y="3774143"/>
            <a:ext cx="1969374" cy="928910"/>
          </a:xfrm>
          <a:prstGeom prst="straightConnector1">
            <a:avLst/>
          </a:prstGeom>
          <a:ln w="38100" cmpd="sng">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a:cxnSpLocks/>
          </p:cNvCxnSpPr>
          <p:nvPr/>
        </p:nvCxnSpPr>
        <p:spPr>
          <a:xfrm flipV="1">
            <a:off x="2384029" y="2418405"/>
            <a:ext cx="1911464" cy="458927"/>
          </a:xfrm>
          <a:prstGeom prst="straightConnector1">
            <a:avLst/>
          </a:prstGeom>
          <a:ln w="38100" cmpd="sng">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20" name="Graphic 19">
            <a:extLst>
              <a:ext uri="{FF2B5EF4-FFF2-40B4-BE49-F238E27FC236}">
                <a16:creationId xmlns:a16="http://schemas.microsoft.com/office/drawing/2014/main" id="{63D57903-E198-4971-ABE4-DF45C58E302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327595" y="3942918"/>
            <a:ext cx="1005721" cy="1005721"/>
          </a:xfrm>
          <a:prstGeom prst="rect">
            <a:avLst/>
          </a:prstGeom>
        </p:spPr>
      </p:pic>
      <p:sp>
        <p:nvSpPr>
          <p:cNvPr id="29" name="TextBox 28">
            <a:extLst>
              <a:ext uri="{FF2B5EF4-FFF2-40B4-BE49-F238E27FC236}">
                <a16:creationId xmlns:a16="http://schemas.microsoft.com/office/drawing/2014/main" id="{5BDF36D5-ECF2-4F1B-A6F3-5B4953B6D26F}"/>
              </a:ext>
            </a:extLst>
          </p:cNvPr>
          <p:cNvSpPr txBox="1"/>
          <p:nvPr/>
        </p:nvSpPr>
        <p:spPr>
          <a:xfrm rot="1402085">
            <a:off x="2780457" y="3563249"/>
            <a:ext cx="1559601" cy="369332"/>
          </a:xfrm>
          <a:prstGeom prst="rect">
            <a:avLst/>
          </a:prstGeom>
          <a:noFill/>
        </p:spPr>
        <p:txBody>
          <a:bodyPr wrap="square" rtlCol="0">
            <a:spAutoFit/>
          </a:bodyPr>
          <a:lstStyle/>
          <a:p>
            <a:r>
              <a:rPr lang="en-US" dirty="0"/>
              <a:t>my height is x</a:t>
            </a:r>
          </a:p>
        </p:txBody>
      </p:sp>
      <p:sp>
        <p:nvSpPr>
          <p:cNvPr id="60" name="TextBox 59">
            <a:extLst>
              <a:ext uri="{FF2B5EF4-FFF2-40B4-BE49-F238E27FC236}">
                <a16:creationId xmlns:a16="http://schemas.microsoft.com/office/drawing/2014/main" id="{B26DD960-770E-4B08-BCE1-157FC97EB316}"/>
              </a:ext>
            </a:extLst>
          </p:cNvPr>
          <p:cNvSpPr txBox="1"/>
          <p:nvPr/>
        </p:nvSpPr>
        <p:spPr>
          <a:xfrm rot="1496191">
            <a:off x="2379629" y="4181243"/>
            <a:ext cx="1764714" cy="369332"/>
          </a:xfrm>
          <a:prstGeom prst="rect">
            <a:avLst/>
          </a:prstGeom>
          <a:noFill/>
        </p:spPr>
        <p:txBody>
          <a:bodyPr wrap="none" rtlCol="0">
            <a:spAutoFit/>
          </a:bodyPr>
          <a:lstStyle/>
          <a:p>
            <a:r>
              <a:rPr lang="en-US" dirty="0"/>
              <a:t>delete my height</a:t>
            </a:r>
          </a:p>
        </p:txBody>
      </p:sp>
      <p:pic>
        <p:nvPicPr>
          <p:cNvPr id="36" name="Graphic 35">
            <a:extLst>
              <a:ext uri="{FF2B5EF4-FFF2-40B4-BE49-F238E27FC236}">
                <a16:creationId xmlns:a16="http://schemas.microsoft.com/office/drawing/2014/main" id="{B469D306-7F0A-4EAD-B01E-74970F55FF8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498741" y="2018840"/>
            <a:ext cx="609600" cy="609600"/>
          </a:xfrm>
          <a:prstGeom prst="rect">
            <a:avLst/>
          </a:prstGeom>
        </p:spPr>
      </p:pic>
      <p:pic>
        <p:nvPicPr>
          <p:cNvPr id="45" name="Graphic 44" descr="Server">
            <a:extLst>
              <a:ext uri="{FF2B5EF4-FFF2-40B4-BE49-F238E27FC236}">
                <a16:creationId xmlns:a16="http://schemas.microsoft.com/office/drawing/2014/main" id="{A7C1CE48-1901-433B-A482-31AAA988A5C7}"/>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01387" y="2206786"/>
            <a:ext cx="1552276" cy="1552276"/>
          </a:xfrm>
          <a:prstGeom prst="rect">
            <a:avLst/>
          </a:prstGeom>
        </p:spPr>
      </p:pic>
      <p:sp>
        <p:nvSpPr>
          <p:cNvPr id="6" name="TextBox 5">
            <a:extLst>
              <a:ext uri="{FF2B5EF4-FFF2-40B4-BE49-F238E27FC236}">
                <a16:creationId xmlns:a16="http://schemas.microsoft.com/office/drawing/2014/main" id="{36B6D9AD-BC8A-4DC2-B452-FF788D616F47}"/>
              </a:ext>
            </a:extLst>
          </p:cNvPr>
          <p:cNvSpPr txBox="1"/>
          <p:nvPr/>
        </p:nvSpPr>
        <p:spPr>
          <a:xfrm>
            <a:off x="4539689" y="4960413"/>
            <a:ext cx="617477" cy="369332"/>
          </a:xfrm>
          <a:prstGeom prst="rect">
            <a:avLst/>
          </a:prstGeom>
          <a:noFill/>
        </p:spPr>
        <p:txBody>
          <a:bodyPr wrap="none" rtlCol="0">
            <a:spAutoFit/>
          </a:bodyPr>
          <a:lstStyle/>
          <a:p>
            <a:r>
              <a:rPr lang="en-US" dirty="0"/>
              <a:t>User</a:t>
            </a:r>
          </a:p>
        </p:txBody>
      </p:sp>
      <p:sp>
        <p:nvSpPr>
          <p:cNvPr id="7" name="TextBox 6">
            <a:extLst>
              <a:ext uri="{FF2B5EF4-FFF2-40B4-BE49-F238E27FC236}">
                <a16:creationId xmlns:a16="http://schemas.microsoft.com/office/drawing/2014/main" id="{7C2ACC50-2DF5-483F-8FEE-1CFDD94E77E3}"/>
              </a:ext>
            </a:extLst>
          </p:cNvPr>
          <p:cNvSpPr txBox="1"/>
          <p:nvPr/>
        </p:nvSpPr>
        <p:spPr>
          <a:xfrm>
            <a:off x="3938692" y="866037"/>
            <a:ext cx="1819469" cy="369332"/>
          </a:xfrm>
          <a:prstGeom prst="rect">
            <a:avLst/>
          </a:prstGeom>
          <a:noFill/>
        </p:spPr>
        <p:txBody>
          <a:bodyPr wrap="square" rtlCol="0">
            <a:spAutoFit/>
          </a:bodyPr>
          <a:lstStyle/>
          <a:p>
            <a:r>
              <a:rPr lang="en-US" dirty="0"/>
              <a:t>Other users, etc.</a:t>
            </a:r>
          </a:p>
        </p:txBody>
      </p:sp>
      <p:sp>
        <p:nvSpPr>
          <p:cNvPr id="22" name="Rectangle 21">
            <a:extLst>
              <a:ext uri="{FF2B5EF4-FFF2-40B4-BE49-F238E27FC236}">
                <a16:creationId xmlns:a16="http://schemas.microsoft.com/office/drawing/2014/main" id="{02D2E299-94BB-4582-8F94-4E9E7D55C8D5}"/>
              </a:ext>
            </a:extLst>
          </p:cNvPr>
          <p:cNvSpPr/>
          <p:nvPr/>
        </p:nvSpPr>
        <p:spPr>
          <a:xfrm>
            <a:off x="810882" y="3859986"/>
            <a:ext cx="1133286" cy="351328"/>
          </a:xfrm>
          <a:prstGeom prst="rect">
            <a:avLst/>
          </a:prstGeom>
          <a:solidFill>
            <a:srgbClr val="EAEFF7"/>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Memory</a:t>
            </a:r>
          </a:p>
        </p:txBody>
      </p:sp>
      <p:pic>
        <p:nvPicPr>
          <p:cNvPr id="48" name="Graphic 47" descr="Server">
            <a:extLst>
              <a:ext uri="{FF2B5EF4-FFF2-40B4-BE49-F238E27FC236}">
                <a16:creationId xmlns:a16="http://schemas.microsoft.com/office/drawing/2014/main" id="{48C9E232-E677-4118-ACAB-A374257EDD4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456373" y="1301601"/>
            <a:ext cx="705465" cy="705465"/>
          </a:xfrm>
          <a:prstGeom prst="rect">
            <a:avLst/>
          </a:prstGeom>
        </p:spPr>
      </p:pic>
      <p:cxnSp>
        <p:nvCxnSpPr>
          <p:cNvPr id="52" name="Straight Arrow Connector 51">
            <a:extLst>
              <a:ext uri="{FF2B5EF4-FFF2-40B4-BE49-F238E27FC236}">
                <a16:creationId xmlns:a16="http://schemas.microsoft.com/office/drawing/2014/main" id="{D1A7A150-0D74-4E2E-A8F3-F40044B74E85}"/>
              </a:ext>
            </a:extLst>
          </p:cNvPr>
          <p:cNvCxnSpPr>
            <a:cxnSpLocks/>
          </p:cNvCxnSpPr>
          <p:nvPr/>
        </p:nvCxnSpPr>
        <p:spPr>
          <a:xfrm flipV="1">
            <a:off x="8258508" y="1863730"/>
            <a:ext cx="1943566" cy="459910"/>
          </a:xfrm>
          <a:prstGeom prst="straightConnector1">
            <a:avLst/>
          </a:prstGeom>
          <a:ln w="38100" cmpd="sng">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AAB86776-0BAF-44D9-8002-F41BC00FF8BF}"/>
              </a:ext>
            </a:extLst>
          </p:cNvPr>
          <p:cNvCxnSpPr>
            <a:cxnSpLocks/>
          </p:cNvCxnSpPr>
          <p:nvPr/>
        </p:nvCxnSpPr>
        <p:spPr>
          <a:xfrm flipV="1">
            <a:off x="8258508" y="2418405"/>
            <a:ext cx="1911464" cy="458927"/>
          </a:xfrm>
          <a:prstGeom prst="straightConnector1">
            <a:avLst/>
          </a:prstGeom>
          <a:ln w="38100" cmpd="sng">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57" name="Graphic 56">
            <a:extLst>
              <a:ext uri="{FF2B5EF4-FFF2-40B4-BE49-F238E27FC236}">
                <a16:creationId xmlns:a16="http://schemas.microsoft.com/office/drawing/2014/main" id="{9B885DCE-DD27-44F6-A696-D04877C535C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202074" y="3942918"/>
            <a:ext cx="1005721" cy="1005721"/>
          </a:xfrm>
          <a:prstGeom prst="rect">
            <a:avLst/>
          </a:prstGeom>
        </p:spPr>
      </p:pic>
      <p:pic>
        <p:nvPicPr>
          <p:cNvPr id="62" name="Graphic 61">
            <a:extLst>
              <a:ext uri="{FF2B5EF4-FFF2-40B4-BE49-F238E27FC236}">
                <a16:creationId xmlns:a16="http://schemas.microsoft.com/office/drawing/2014/main" id="{74582B3D-B8C7-468D-A3DC-B32458EB72C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373220" y="2018840"/>
            <a:ext cx="609600" cy="609600"/>
          </a:xfrm>
          <a:prstGeom prst="rect">
            <a:avLst/>
          </a:prstGeom>
        </p:spPr>
      </p:pic>
      <p:pic>
        <p:nvPicPr>
          <p:cNvPr id="63" name="Graphic 62" descr="Server">
            <a:extLst>
              <a:ext uri="{FF2B5EF4-FFF2-40B4-BE49-F238E27FC236}">
                <a16:creationId xmlns:a16="http://schemas.microsoft.com/office/drawing/2014/main" id="{FDD6956A-0A64-4BB3-86FD-FAF4D163F294}"/>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475866" y="2206786"/>
            <a:ext cx="1552276" cy="1552276"/>
          </a:xfrm>
          <a:prstGeom prst="rect">
            <a:avLst/>
          </a:prstGeom>
        </p:spPr>
      </p:pic>
      <p:sp>
        <p:nvSpPr>
          <p:cNvPr id="67" name="Rectangle 66">
            <a:extLst>
              <a:ext uri="{FF2B5EF4-FFF2-40B4-BE49-F238E27FC236}">
                <a16:creationId xmlns:a16="http://schemas.microsoft.com/office/drawing/2014/main" id="{DE91CCC9-86EC-4003-B40E-E306A563C2DC}"/>
              </a:ext>
            </a:extLst>
          </p:cNvPr>
          <p:cNvSpPr/>
          <p:nvPr/>
        </p:nvSpPr>
        <p:spPr>
          <a:xfrm>
            <a:off x="6685361" y="3859986"/>
            <a:ext cx="1133286" cy="351328"/>
          </a:xfrm>
          <a:prstGeom prst="rect">
            <a:avLst/>
          </a:prstGeom>
          <a:solidFill>
            <a:srgbClr val="EAEFF7"/>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Memory</a:t>
            </a:r>
          </a:p>
        </p:txBody>
      </p:sp>
      <p:pic>
        <p:nvPicPr>
          <p:cNvPr id="68" name="Graphic 67" descr="Server">
            <a:extLst>
              <a:ext uri="{FF2B5EF4-FFF2-40B4-BE49-F238E27FC236}">
                <a16:creationId xmlns:a16="http://schemas.microsoft.com/office/drawing/2014/main" id="{06764D28-9C1A-4591-A06C-C6A7A8191AA0}"/>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0330852" y="1301601"/>
            <a:ext cx="705465" cy="705465"/>
          </a:xfrm>
          <a:prstGeom prst="rect">
            <a:avLst/>
          </a:prstGeom>
        </p:spPr>
      </p:pic>
      <p:sp>
        <p:nvSpPr>
          <p:cNvPr id="27" name="TextBox 26">
            <a:extLst>
              <a:ext uri="{FF2B5EF4-FFF2-40B4-BE49-F238E27FC236}">
                <a16:creationId xmlns:a16="http://schemas.microsoft.com/office/drawing/2014/main" id="{57053F3B-3336-4836-8B82-4C2CCF77BE1D}"/>
              </a:ext>
            </a:extLst>
          </p:cNvPr>
          <p:cNvSpPr txBox="1"/>
          <p:nvPr/>
        </p:nvSpPr>
        <p:spPr>
          <a:xfrm>
            <a:off x="8016256" y="4262868"/>
            <a:ext cx="2083071" cy="369332"/>
          </a:xfrm>
          <a:prstGeom prst="rect">
            <a:avLst/>
          </a:prstGeom>
          <a:noFill/>
        </p:spPr>
        <p:txBody>
          <a:bodyPr wrap="none" rtlCol="0">
            <a:spAutoFit/>
          </a:bodyPr>
          <a:lstStyle/>
          <a:p>
            <a:r>
              <a:rPr lang="en-US" dirty="0"/>
              <a:t>(no communication)</a:t>
            </a:r>
          </a:p>
        </p:txBody>
      </p:sp>
      <p:sp>
        <p:nvSpPr>
          <p:cNvPr id="28" name="TextBox 27">
            <a:extLst>
              <a:ext uri="{FF2B5EF4-FFF2-40B4-BE49-F238E27FC236}">
                <a16:creationId xmlns:a16="http://schemas.microsoft.com/office/drawing/2014/main" id="{18428802-C3D8-434C-B001-5C23EDDF0222}"/>
              </a:ext>
            </a:extLst>
          </p:cNvPr>
          <p:cNvSpPr txBox="1"/>
          <p:nvPr/>
        </p:nvSpPr>
        <p:spPr>
          <a:xfrm>
            <a:off x="6301282" y="1094095"/>
            <a:ext cx="1597553" cy="369332"/>
          </a:xfrm>
          <a:prstGeom prst="rect">
            <a:avLst/>
          </a:prstGeom>
          <a:noFill/>
        </p:spPr>
        <p:txBody>
          <a:bodyPr wrap="none" rtlCol="0">
            <a:spAutoFit/>
          </a:bodyPr>
          <a:lstStyle/>
          <a:p>
            <a:r>
              <a:rPr lang="en-US" b="1" dirty="0"/>
              <a:t>Compare with:</a:t>
            </a:r>
          </a:p>
        </p:txBody>
      </p:sp>
      <p:sp>
        <p:nvSpPr>
          <p:cNvPr id="30" name="TextBox 29">
            <a:extLst>
              <a:ext uri="{FF2B5EF4-FFF2-40B4-BE49-F238E27FC236}">
                <a16:creationId xmlns:a16="http://schemas.microsoft.com/office/drawing/2014/main" id="{FA23C8D5-95BD-4BBA-B6AA-B128D99ED713}"/>
              </a:ext>
            </a:extLst>
          </p:cNvPr>
          <p:cNvSpPr txBox="1"/>
          <p:nvPr/>
        </p:nvSpPr>
        <p:spPr>
          <a:xfrm rot="1496191">
            <a:off x="2567180" y="4181243"/>
            <a:ext cx="1389611" cy="369332"/>
          </a:xfrm>
          <a:prstGeom prst="rect">
            <a:avLst/>
          </a:prstGeom>
          <a:noFill/>
        </p:spPr>
        <p:txBody>
          <a:bodyPr wrap="none" rtlCol="0">
            <a:spAutoFit/>
          </a:bodyPr>
          <a:lstStyle/>
          <a:p>
            <a:r>
              <a:rPr lang="en-US" dirty="0">
                <a:solidFill>
                  <a:srgbClr val="00B050"/>
                </a:solidFill>
              </a:rPr>
              <a:t>delete </a:t>
            </a:r>
            <a:r>
              <a:rPr lang="en-US" dirty="0" err="1">
                <a:solidFill>
                  <a:srgbClr val="00B050"/>
                </a:solidFill>
              </a:rPr>
              <a:t>msgid</a:t>
            </a:r>
            <a:endParaRPr lang="en-US" dirty="0">
              <a:solidFill>
                <a:srgbClr val="00B050"/>
              </a:solidFill>
            </a:endParaRPr>
          </a:p>
        </p:txBody>
      </p:sp>
      <p:sp>
        <p:nvSpPr>
          <p:cNvPr id="31" name="TextBox 30">
            <a:extLst>
              <a:ext uri="{FF2B5EF4-FFF2-40B4-BE49-F238E27FC236}">
                <a16:creationId xmlns:a16="http://schemas.microsoft.com/office/drawing/2014/main" id="{BF48F949-525C-4974-82CD-AE9199B571BD}"/>
              </a:ext>
            </a:extLst>
          </p:cNvPr>
          <p:cNvSpPr txBox="1"/>
          <p:nvPr/>
        </p:nvSpPr>
        <p:spPr>
          <a:xfrm rot="1433602">
            <a:off x="2670233" y="3554179"/>
            <a:ext cx="1735161" cy="369332"/>
          </a:xfrm>
          <a:prstGeom prst="rect">
            <a:avLst/>
          </a:prstGeom>
          <a:noFill/>
        </p:spPr>
        <p:txBody>
          <a:bodyPr wrap="square" rtlCol="0">
            <a:spAutoFit/>
          </a:bodyPr>
          <a:lstStyle/>
          <a:p>
            <a:r>
              <a:rPr lang="en-US" dirty="0">
                <a:solidFill>
                  <a:srgbClr val="00B050"/>
                </a:solidFill>
              </a:rPr>
              <a:t>(</a:t>
            </a:r>
            <a:r>
              <a:rPr lang="en-US" dirty="0" err="1">
                <a:solidFill>
                  <a:srgbClr val="00B050"/>
                </a:solidFill>
              </a:rPr>
              <a:t>msgid</a:t>
            </a:r>
            <a:r>
              <a:rPr lang="en-US" dirty="0">
                <a:solidFill>
                  <a:srgbClr val="00B050"/>
                </a:solidFill>
              </a:rPr>
              <a:t>, content)</a:t>
            </a:r>
          </a:p>
        </p:txBody>
      </p:sp>
    </p:spTree>
    <p:extLst>
      <p:ext uri="{BB962C8B-B14F-4D97-AF65-F5344CB8AC3E}">
        <p14:creationId xmlns:p14="http://schemas.microsoft.com/office/powerpoint/2010/main" val="3699542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hidden"/>
                                      </p:to>
                                    </p:set>
                                  </p:childTnLst>
                                </p:cTn>
                              </p:par>
                              <p:par>
                                <p:cTn id="7" presetID="1" presetClass="entr" presetSubtype="0" fill="hold" grpId="0" nodeType="withEffect">
                                  <p:stCondLst>
                                    <p:cond delay="0"/>
                                  </p:stCondLst>
                                  <p:childTnLst>
                                    <p:set>
                                      <p:cBhvr>
                                        <p:cTn id="8" dur="1" fill="hold">
                                          <p:stCondLst>
                                            <p:cond delay="0"/>
                                          </p:stCondLst>
                                        </p:cTn>
                                        <p:tgtEl>
                                          <p:spTgt spid="3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0" nodeType="clickEffect">
                                  <p:stCondLst>
                                    <p:cond delay="0"/>
                                  </p:stCondLst>
                                  <p:childTnLst>
                                    <p:set>
                                      <p:cBhvr>
                                        <p:cTn id="12" dur="1" fill="hold">
                                          <p:stCondLst>
                                            <p:cond delay="0"/>
                                          </p:stCondLst>
                                        </p:cTn>
                                        <p:tgtEl>
                                          <p:spTgt spid="60"/>
                                        </p:tgtEl>
                                        <p:attrNameLst>
                                          <p:attrName>style.visibility</p:attrName>
                                        </p:attrNameLst>
                                      </p:cBhvr>
                                      <p:to>
                                        <p:strVal val="hidden"/>
                                      </p:to>
                                    </p:set>
                                  </p:childTnLst>
                                </p:cTn>
                              </p:par>
                              <p:par>
                                <p:cTn id="13" presetID="1" presetClass="entr" presetSubtype="0" fill="hold" grpId="0" nodeType="withEffect">
                                  <p:stCondLst>
                                    <p:cond delay="0"/>
                                  </p:stCondLst>
                                  <p:childTnLst>
                                    <p:set>
                                      <p:cBhvr>
                                        <p:cTn id="14" dur="1" fill="hold">
                                          <p:stCondLst>
                                            <p:cond delay="0"/>
                                          </p:stCondLst>
                                        </p:cTn>
                                        <p:tgtEl>
                                          <p:spTgt spid="3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7"/>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2"/>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7"/>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6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60" grpId="0"/>
      <p:bldP spid="67" grpId="0" animBg="1"/>
      <p:bldP spid="27" grpId="0"/>
      <p:bldP spid="28" grpId="0"/>
      <p:bldP spid="30" grpId="0"/>
      <p:bldP spid="3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25400">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cmpd="sng">
          <a:solidFill>
            <a:schemeClr val="tx1"/>
          </a:solidFill>
          <a:headEnd type="none"/>
          <a:tailEnd type="triangle"/>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5603</TotalTime>
  <Words>3536</Words>
  <Application>Microsoft Office PowerPoint</Application>
  <PresentationFormat>Widescreen</PresentationFormat>
  <Paragraphs>465</Paragraphs>
  <Slides>24</Slides>
  <Notes>23</Notes>
  <HiddenSlides>2</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Cambria Math</vt:lpstr>
      <vt:lpstr>Office Theme</vt:lpstr>
      <vt:lpstr>Formalizing Data Deletion in the Context of the Right to be Forgotten</vt:lpstr>
      <vt:lpstr>PowerPoint Presentation</vt:lpstr>
      <vt:lpstr>Data Protection Laws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Not Featured</vt:lpstr>
      <vt:lpstr>PowerPoint Presentation</vt:lpstr>
      <vt:lpstr>PowerPoint Presentation</vt:lpstr>
      <vt:lpstr>PowerPoint Presentation</vt:lpstr>
      <vt:lpstr>Conditional Deletion-Compliance</vt:lpstr>
    </vt:vector>
  </TitlesOfParts>
  <Company>Massachusetts Institute of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Formalizing Data Deletion in the Context of the Right to be Forgotten</dc:title>
  <dc:creator>Prashant</dc:creator>
  <cp:lastModifiedBy>Prashant Vasudevan</cp:lastModifiedBy>
  <cp:revision>380</cp:revision>
  <dcterms:created xsi:type="dcterms:W3CDTF">2019-10-21T02:49:52Z</dcterms:created>
  <dcterms:modified xsi:type="dcterms:W3CDTF">2020-05-07T03:23:40Z</dcterms:modified>
</cp:coreProperties>
</file>