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47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slide+xml" PartName="/ppt/slides/slide40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6.xml"/><Relationship Id="rId42" Type="http://schemas.openxmlformats.org/officeDocument/2006/relationships/slide" Target="slides/slide38.xml"/><Relationship Id="rId41" Type="http://schemas.openxmlformats.org/officeDocument/2006/relationships/slide" Target="slides/slide37.xml"/><Relationship Id="rId44" Type="http://schemas.openxmlformats.org/officeDocument/2006/relationships/slide" Target="slides/slide40.xml"/><Relationship Id="rId43" Type="http://schemas.openxmlformats.org/officeDocument/2006/relationships/slide" Target="slides/slide39.xml"/><Relationship Id="rId46" Type="http://schemas.openxmlformats.org/officeDocument/2006/relationships/slide" Target="slides/slide42.xml"/><Relationship Id="rId45" Type="http://schemas.openxmlformats.org/officeDocument/2006/relationships/slide" Target="slides/slide41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48" Type="http://schemas.openxmlformats.org/officeDocument/2006/relationships/slide" Target="slides/slide44.xml"/><Relationship Id="rId47" Type="http://schemas.openxmlformats.org/officeDocument/2006/relationships/slide" Target="slides/slide43.xml"/><Relationship Id="rId49" Type="http://schemas.openxmlformats.org/officeDocument/2006/relationships/slide" Target="slides/slide4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33" Type="http://schemas.openxmlformats.org/officeDocument/2006/relationships/slide" Target="slides/slide29.xml"/><Relationship Id="rId32" Type="http://schemas.openxmlformats.org/officeDocument/2006/relationships/slide" Target="slides/slide28.xml"/><Relationship Id="rId35" Type="http://schemas.openxmlformats.org/officeDocument/2006/relationships/slide" Target="slides/slide31.xml"/><Relationship Id="rId34" Type="http://schemas.openxmlformats.org/officeDocument/2006/relationships/slide" Target="slides/slide30.xml"/><Relationship Id="rId37" Type="http://schemas.openxmlformats.org/officeDocument/2006/relationships/slide" Target="slides/slide33.xml"/><Relationship Id="rId36" Type="http://schemas.openxmlformats.org/officeDocument/2006/relationships/slide" Target="slides/slide32.xml"/><Relationship Id="rId39" Type="http://schemas.openxmlformats.org/officeDocument/2006/relationships/slide" Target="slides/slide35.xml"/><Relationship Id="rId38" Type="http://schemas.openxmlformats.org/officeDocument/2006/relationships/slide" Target="slides/slide34.xml"/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9" Type="http://schemas.openxmlformats.org/officeDocument/2006/relationships/slide" Target="slides/slide25.xml"/><Relationship Id="rId51" Type="http://schemas.openxmlformats.org/officeDocument/2006/relationships/slide" Target="slides/slide47.xml"/><Relationship Id="rId50" Type="http://schemas.openxmlformats.org/officeDocument/2006/relationships/slide" Target="slides/slide46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7460354a3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7460354a3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ISN93 - Ito, Saito, Nishizeki. SJM91 - Simmons, Jackson, Martin. Bri89 - Brickell. BI93 - Bertilsson, Ingemarsson. KW93 - Karchmer, Wigderson. BL90 - Benaloh, Leichter. Mention that lot more work has been done, but this is what is relevant. BR89 - Benaloh, Rudich. BW05 - Beimel, Weinreb. Sim88 - Simmons.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7460354a3_0_8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Google Shape;229;g7460354a3_0_8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Mention that we don’t need perfect secret sharing, only statistical.</a:t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7466b0ebd_1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Google Shape;235;g7466b0ebd_1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Mention that we don’t need perfect secret sharing, only statistical.</a:t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d9a868d81_0_3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Google Shape;242;gd9a868d81_0_3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gd9a868d81_0_3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8" name="Google Shape;248;gd9a868d81_0_3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g7460354a3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7" name="Google Shape;257;g7460354a3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g7460354a3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8" name="Google Shape;268;g7460354a3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g7460354a3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6" name="Google Shape;286;g7460354a3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g7460354a3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6" name="Google Shape;306;g7460354a3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g744afdba8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9" name="Google Shape;329;g744afdba8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534991f946647e00_1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534991f946647e00_1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Bla79 - Blakley, Sha79 - Shamir.</a:t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4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gd9be575e7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6" name="Google Shape;356;gd9be575e7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9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g7466b0ebd_1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1" name="Google Shape;381;g7466b0ebd_1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6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gd9a868d81_0_1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8" name="Google Shape;388;gd9a868d81_0_1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Motivation for this definition? SS as complexity theoretic object, what functions can we have it for?</a:t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7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g534991f946647e00_6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9" name="Google Shape;409;g534991f946647e00_6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3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g534991f946647e00_4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5" name="Google Shape;435;g534991f946647e00_4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9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Google Shape;460;g534991f946647e00_5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1" name="Google Shape;461;g534991f946647e00_5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95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Google Shape;496;g534991f946647e00_5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7" name="Google Shape;497;g534991f946647e00_5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33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g55ce1662067ff6c7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5" name="Google Shape;535;g55ce1662067ff6c7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38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Google Shape;539;gd6ae28bf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0" name="Google Shape;540;gd6ae28bf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Note that complexity of computing membership in access structure in GSS is same as complexity of f. So results from non-threshold SS carry over.</a:t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45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gd65fb8c74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7" name="Google Shape;547;gd65fb8c74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534991f946647e00_1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534991f946647e00_1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4" name="Shape 5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" name="Google Shape;555;g7460354a3_0_1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6" name="Google Shape;556;g7460354a3_0_1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6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Google Shape;567;g7460354a3_0_1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8" name="Google Shape;568;g7460354a3_0_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0" name="Shape 5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" name="Google Shape;581;g7460354a3_0_1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2" name="Google Shape;582;g7460354a3_0_1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7" name="Shape 5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" name="Google Shape;598;g7460354a3_0_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9" name="Google Shape;599;g7460354a3_0_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5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g7460354a3_0_6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7" name="Google Shape;617;g7460354a3_0_6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Assign roles - verifier is sharer, prover is reconstructor, message that verifier sends is the sharing. But verifier needs to know x to share, but sharer doesn’t. Solution is RE.</a:t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4" name="Shape 6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" name="Google Shape;625;g7460354a3_0_5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6" name="Google Shape;626;g7460354a3_0_5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4" name="Shape 6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" name="Google Shape;635;g7460354a3_0_6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6" name="Google Shape;636;g7460354a3_0_6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6" name="Shape 6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" name="Google Shape;647;g7460354a3_0_6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8" name="Google Shape;648;g7460354a3_0_6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3" name="Shape 6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" name="Google Shape;664;g7460354a3_0_5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5" name="Google Shape;665;g7460354a3_0_5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3" name="Shape 6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Google Shape;694;g7460354a3_0_6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5" name="Google Shape;695;g7460354a3_0_6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534991f946647e00_2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534991f946647e00_2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8" name="Shape 7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" name="Google Shape;729;g7460354a3_0_7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0" name="Google Shape;730;g7460354a3_0_7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8" name="Shape 7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" name="Google Shape;769;g7460354a3_0_2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0" name="Google Shape;770;g7460354a3_0_2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6" name="Shape 7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" name="Google Shape;787;g7460354a3_0_7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8" name="Google Shape;788;g7460354a3_0_7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5" name="Shape 8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6" name="Google Shape;816;g7460354a3_0_7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7" name="Google Shape;817;g7460354a3_0_7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9" name="Shape 8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" name="Google Shape;850;g7460354a3_0_8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1" name="Google Shape;851;g7460354a3_0_8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4" name="Shape 8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5" name="Google Shape;885;g534991f946647e0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6" name="Google Shape;886;g534991f946647e0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6" name="Shape 9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7" name="Google Shape;917;g534991f946647e00_1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8" name="Google Shape;918;g534991f946647e00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Efficient prover is not generically implied.</a:t>
            </a:r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2" name="Shape 9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" name="Google Shape;923;g534991f946647e00_1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4" name="Google Shape;924;g534991f946647e00_1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d9a868d81_0_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d9a868d81_0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ISN93 - Ito, Saito, Nishizeki.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534991f946647e00_2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534991f946647e00_2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534991f946647e00_3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534991f946647e00_3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534991f946647e00_3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534991f946647e00_3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534991f946647e00_4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534991f946647e00_4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Mention ISN93 for starting this question?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7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Secret Sharing and Statistical Zero Knowledge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 Vinod Vaikuntanathan   Prashant Nalini Vasudevan</a:t>
            </a:r>
            <a:endParaRPr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MIT CSAIL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Prior Work</a:t>
            </a:r>
            <a:endParaRPr/>
          </a:p>
        </p:txBody>
      </p:sp>
      <p:sp>
        <p:nvSpPr>
          <p:cNvPr id="226" name="Google Shape;226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Inefficient schemes for all monotone functions. [ISN93, SJM91, Bri89, BI93]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Efficient schemes for logspace classes. [KW93, BL90]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Schemes with efficient sharing for some functions that are not known to be in </a:t>
            </a:r>
            <a:r>
              <a:rPr b="1" lang="en">
                <a:solidFill>
                  <a:srgbClr val="000000"/>
                </a:solidFill>
              </a:rPr>
              <a:t>NC</a:t>
            </a:r>
            <a:r>
              <a:rPr lang="en">
                <a:solidFill>
                  <a:srgbClr val="000000"/>
                </a:solidFill>
              </a:rPr>
              <a:t>. [BI01]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Several constructions for specific functions. [BR89, BW05, Sim88, …]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Efficient linear schemes possible only for functions in </a:t>
            </a:r>
            <a:r>
              <a:rPr b="1" lang="en">
                <a:solidFill>
                  <a:srgbClr val="000000"/>
                </a:solidFill>
              </a:rPr>
              <a:t>NC</a:t>
            </a:r>
            <a:r>
              <a:rPr lang="en">
                <a:solidFill>
                  <a:srgbClr val="000000"/>
                </a:solidFill>
              </a:rPr>
              <a:t>. [KW93]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3"/>
          <p:cNvSpPr txBox="1"/>
          <p:nvPr>
            <p:ph type="title"/>
          </p:nvPr>
        </p:nvSpPr>
        <p:spPr>
          <a:xfrm>
            <a:off x="3450200" y="863950"/>
            <a:ext cx="1903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This Work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232" name="Google Shape;232;p23"/>
          <p:cNvSpPr txBox="1"/>
          <p:nvPr>
            <p:ph idx="1" type="body"/>
          </p:nvPr>
        </p:nvSpPr>
        <p:spPr>
          <a:xfrm>
            <a:off x="235500" y="1640875"/>
            <a:ext cx="8520600" cy="99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Which functions have secret sharing with a </a:t>
            </a:r>
            <a:br>
              <a:rPr lang="en">
                <a:solidFill>
                  <a:schemeClr val="dk1"/>
                </a:solidFill>
              </a:rPr>
            </a:br>
            <a:r>
              <a:rPr i="1" lang="en">
                <a:solidFill>
                  <a:schemeClr val="dk1"/>
                </a:solidFill>
              </a:rPr>
              <a:t>computationally efficient </a:t>
            </a:r>
            <a:r>
              <a:rPr lang="en">
                <a:solidFill>
                  <a:schemeClr val="dk1"/>
                </a:solidFill>
              </a:rPr>
              <a:t>sharing algorithm?</a:t>
            </a:r>
            <a:endParaRPr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24"/>
          <p:cNvSpPr txBox="1"/>
          <p:nvPr>
            <p:ph type="title"/>
          </p:nvPr>
        </p:nvSpPr>
        <p:spPr>
          <a:xfrm>
            <a:off x="3450200" y="863950"/>
            <a:ext cx="1903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This Work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238" name="Google Shape;238;p24"/>
          <p:cNvSpPr txBox="1"/>
          <p:nvPr>
            <p:ph idx="1" type="body"/>
          </p:nvPr>
        </p:nvSpPr>
        <p:spPr>
          <a:xfrm>
            <a:off x="235500" y="1640875"/>
            <a:ext cx="8520600" cy="99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Which functions have secret sharing with a </a:t>
            </a:r>
            <a:br>
              <a:rPr lang="en">
                <a:solidFill>
                  <a:schemeClr val="dk1"/>
                </a:solidFill>
              </a:rPr>
            </a:br>
            <a:r>
              <a:rPr i="1" lang="en">
                <a:solidFill>
                  <a:schemeClr val="dk1"/>
                </a:solidFill>
              </a:rPr>
              <a:t>computationally efficient </a:t>
            </a:r>
            <a:r>
              <a:rPr lang="en">
                <a:solidFill>
                  <a:schemeClr val="dk1"/>
                </a:solidFill>
              </a:rPr>
              <a:t>sharing algorithm?</a:t>
            </a:r>
            <a:endParaRPr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239" name="Google Shape;239;p24"/>
          <p:cNvSpPr txBox="1"/>
          <p:nvPr>
            <p:ph type="title"/>
          </p:nvPr>
        </p:nvSpPr>
        <p:spPr>
          <a:xfrm>
            <a:off x="2081350" y="4026600"/>
            <a:ext cx="5275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</a:rPr>
              <a:t>Spoiler Alert: Statistical ZK! </a:t>
            </a:r>
            <a:endParaRPr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Theorem 1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245" name="Google Shape;245;p25"/>
          <p:cNvSpPr txBox="1"/>
          <p:nvPr>
            <p:ph idx="1" type="body"/>
          </p:nvPr>
        </p:nvSpPr>
        <p:spPr>
          <a:xfrm>
            <a:off x="311700" y="2160325"/>
            <a:ext cx="8520600" cy="176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Let </a:t>
            </a:r>
            <a:r>
              <a:rPr b="1" lang="en">
                <a:solidFill>
                  <a:schemeClr val="dk1"/>
                </a:solidFill>
              </a:rPr>
              <a:t>SS </a:t>
            </a:r>
            <a:r>
              <a:rPr lang="en">
                <a:solidFill>
                  <a:schemeClr val="dk1"/>
                </a:solidFill>
              </a:rPr>
              <a:t>be the class of functions for which there exist Non-Threshold Secret Sharing Schemes with </a:t>
            </a:r>
            <a:r>
              <a:rPr i="1" lang="en">
                <a:solidFill>
                  <a:schemeClr val="dk1"/>
                </a:solidFill>
              </a:rPr>
              <a:t>efficient sharing</a:t>
            </a:r>
            <a:r>
              <a:rPr lang="en">
                <a:solidFill>
                  <a:schemeClr val="dk1"/>
                </a:solidFill>
              </a:rPr>
              <a:t>, and SZK be the class of functions for which there are statistical zero knowledge proofs. Then:</a:t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chemeClr val="dk1"/>
                </a:solidFill>
              </a:rPr>
              <a:t>SS </a:t>
            </a:r>
            <a:r>
              <a:rPr lang="en">
                <a:solidFill>
                  <a:schemeClr val="dk1"/>
                </a:solidFill>
              </a:rPr>
              <a:t>⊆</a:t>
            </a:r>
            <a:r>
              <a:rPr b="1" lang="en">
                <a:solidFill>
                  <a:schemeClr val="dk1"/>
                </a:solidFill>
              </a:rPr>
              <a:t> SZK</a:t>
            </a:r>
            <a:endParaRPr b="1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SS ⊆ SZK</a:t>
            </a:r>
            <a:endParaRPr/>
          </a:p>
        </p:txBody>
      </p:sp>
      <p:sp>
        <p:nvSpPr>
          <p:cNvPr id="251" name="Google Shape;251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252" name="Google Shape;252;p26"/>
          <p:cNvSpPr/>
          <p:nvPr/>
        </p:nvSpPr>
        <p:spPr>
          <a:xfrm>
            <a:off x="1326350" y="1244451"/>
            <a:ext cx="368100" cy="3681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P</a:t>
            </a:r>
            <a:endParaRPr b="1"/>
          </a:p>
        </p:txBody>
      </p:sp>
      <p:sp>
        <p:nvSpPr>
          <p:cNvPr id="253" name="Google Shape;253;p26"/>
          <p:cNvSpPr/>
          <p:nvPr/>
        </p:nvSpPr>
        <p:spPr>
          <a:xfrm>
            <a:off x="6169291" y="1244451"/>
            <a:ext cx="368100" cy="3681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V</a:t>
            </a:r>
            <a:endParaRPr b="1"/>
          </a:p>
        </p:txBody>
      </p:sp>
      <p:sp>
        <p:nvSpPr>
          <p:cNvPr id="254" name="Google Shape;254;p26"/>
          <p:cNvSpPr/>
          <p:nvPr/>
        </p:nvSpPr>
        <p:spPr>
          <a:xfrm>
            <a:off x="3177825" y="1225250"/>
            <a:ext cx="1251600" cy="406500"/>
          </a:xfrm>
          <a:prstGeom prst="rect">
            <a:avLst/>
          </a:prstGeom>
          <a:solidFill>
            <a:srgbClr val="F6B26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x = 101...0</a:t>
            </a:r>
            <a:endParaRPr i="1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SS ⊆ SZK</a:t>
            </a:r>
            <a:endParaRPr/>
          </a:p>
        </p:txBody>
      </p:sp>
      <p:sp>
        <p:nvSpPr>
          <p:cNvPr id="260" name="Google Shape;260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261" name="Google Shape;261;p27"/>
          <p:cNvSpPr/>
          <p:nvPr/>
        </p:nvSpPr>
        <p:spPr>
          <a:xfrm>
            <a:off x="1326350" y="1244451"/>
            <a:ext cx="368100" cy="3681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P</a:t>
            </a:r>
            <a:endParaRPr b="1"/>
          </a:p>
        </p:txBody>
      </p:sp>
      <p:sp>
        <p:nvSpPr>
          <p:cNvPr id="262" name="Google Shape;262;p27"/>
          <p:cNvSpPr/>
          <p:nvPr/>
        </p:nvSpPr>
        <p:spPr>
          <a:xfrm>
            <a:off x="6169291" y="1244451"/>
            <a:ext cx="368100" cy="3681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V</a:t>
            </a:r>
            <a:endParaRPr b="1"/>
          </a:p>
        </p:txBody>
      </p:sp>
      <p:sp>
        <p:nvSpPr>
          <p:cNvPr id="263" name="Google Shape;263;p27"/>
          <p:cNvSpPr/>
          <p:nvPr/>
        </p:nvSpPr>
        <p:spPr>
          <a:xfrm>
            <a:off x="7544538" y="1943160"/>
            <a:ext cx="282300" cy="282300"/>
          </a:xfrm>
          <a:prstGeom prst="rect">
            <a:avLst/>
          </a:prstGeom>
          <a:solidFill>
            <a:srgbClr val="E6B8A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s</a:t>
            </a:r>
            <a:endParaRPr i="1"/>
          </a:p>
        </p:txBody>
      </p:sp>
      <p:sp>
        <p:nvSpPr>
          <p:cNvPr id="264" name="Google Shape;264;p27"/>
          <p:cNvSpPr/>
          <p:nvPr/>
        </p:nvSpPr>
        <p:spPr>
          <a:xfrm>
            <a:off x="3177825" y="1225250"/>
            <a:ext cx="1251600" cy="406500"/>
          </a:xfrm>
          <a:prstGeom prst="rect">
            <a:avLst/>
          </a:prstGeom>
          <a:solidFill>
            <a:srgbClr val="F6B26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x = 101...0</a:t>
            </a:r>
            <a:endParaRPr i="1"/>
          </a:p>
        </p:txBody>
      </p:sp>
      <p:pic>
        <p:nvPicPr>
          <p:cNvPr id="265" name="Google Shape;265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04800" y="1660588"/>
            <a:ext cx="695025" cy="695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SS ⊆ SZK</a:t>
            </a:r>
            <a:endParaRPr/>
          </a:p>
        </p:txBody>
      </p:sp>
      <p:sp>
        <p:nvSpPr>
          <p:cNvPr id="271" name="Google Shape;271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272" name="Google Shape;272;p28"/>
          <p:cNvSpPr/>
          <p:nvPr/>
        </p:nvSpPr>
        <p:spPr>
          <a:xfrm>
            <a:off x="1326350" y="1244451"/>
            <a:ext cx="368100" cy="3681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P</a:t>
            </a:r>
            <a:endParaRPr b="1"/>
          </a:p>
        </p:txBody>
      </p:sp>
      <p:sp>
        <p:nvSpPr>
          <p:cNvPr id="273" name="Google Shape;273;p28"/>
          <p:cNvSpPr/>
          <p:nvPr/>
        </p:nvSpPr>
        <p:spPr>
          <a:xfrm>
            <a:off x="6169291" y="1244451"/>
            <a:ext cx="368100" cy="3681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V</a:t>
            </a:r>
            <a:endParaRPr b="1"/>
          </a:p>
        </p:txBody>
      </p:sp>
      <p:sp>
        <p:nvSpPr>
          <p:cNvPr id="274" name="Google Shape;274;p28"/>
          <p:cNvSpPr/>
          <p:nvPr/>
        </p:nvSpPr>
        <p:spPr>
          <a:xfrm>
            <a:off x="5710002" y="1808678"/>
            <a:ext cx="1286700" cy="54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Share</a:t>
            </a:r>
            <a:r>
              <a:rPr b="1" baseline="-25000" i="1" lang="en"/>
              <a:t>L</a:t>
            </a:r>
            <a:endParaRPr b="1" baseline="-25000" i="1"/>
          </a:p>
        </p:txBody>
      </p:sp>
      <p:sp>
        <p:nvSpPr>
          <p:cNvPr id="275" name="Google Shape;275;p28"/>
          <p:cNvSpPr/>
          <p:nvPr/>
        </p:nvSpPr>
        <p:spPr>
          <a:xfrm>
            <a:off x="7544538" y="1943160"/>
            <a:ext cx="282300" cy="282300"/>
          </a:xfrm>
          <a:prstGeom prst="rect">
            <a:avLst/>
          </a:prstGeom>
          <a:solidFill>
            <a:srgbClr val="E6B8A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s</a:t>
            </a:r>
            <a:endParaRPr i="1"/>
          </a:p>
        </p:txBody>
      </p:sp>
      <p:sp>
        <p:nvSpPr>
          <p:cNvPr id="276" name="Google Shape;276;p28"/>
          <p:cNvSpPr/>
          <p:nvPr/>
        </p:nvSpPr>
        <p:spPr>
          <a:xfrm>
            <a:off x="7579024" y="3000849"/>
            <a:ext cx="440100" cy="4404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sh</a:t>
            </a:r>
            <a:r>
              <a:rPr baseline="-25000" i="1" lang="en" sz="1200"/>
              <a:t>n</a:t>
            </a:r>
            <a:endParaRPr baseline="-25000" i="1" sz="1200"/>
          </a:p>
        </p:txBody>
      </p:sp>
      <p:sp>
        <p:nvSpPr>
          <p:cNvPr id="277" name="Google Shape;277;p28"/>
          <p:cNvSpPr/>
          <p:nvPr/>
        </p:nvSpPr>
        <p:spPr>
          <a:xfrm>
            <a:off x="5946156" y="3000849"/>
            <a:ext cx="440100" cy="4404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sh</a:t>
            </a:r>
            <a:r>
              <a:rPr baseline="-25000" i="1" lang="en" sz="1200"/>
              <a:t>3</a:t>
            </a:r>
            <a:endParaRPr baseline="-25000" i="1" sz="1200"/>
          </a:p>
        </p:txBody>
      </p:sp>
      <p:cxnSp>
        <p:nvCxnSpPr>
          <p:cNvPr id="278" name="Google Shape;278;p28"/>
          <p:cNvCxnSpPr/>
          <p:nvPr/>
        </p:nvCxnSpPr>
        <p:spPr>
          <a:xfrm>
            <a:off x="6573155" y="3220984"/>
            <a:ext cx="8190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279" name="Google Shape;279;p28"/>
          <p:cNvSpPr/>
          <p:nvPr/>
        </p:nvSpPr>
        <p:spPr>
          <a:xfrm>
            <a:off x="4692186" y="3000849"/>
            <a:ext cx="440100" cy="4404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sh</a:t>
            </a:r>
            <a:r>
              <a:rPr baseline="-25000" i="1" lang="en" sz="1200"/>
              <a:t>1</a:t>
            </a:r>
            <a:endParaRPr baseline="-25000" i="1" sz="1200"/>
          </a:p>
        </p:txBody>
      </p:sp>
      <p:sp>
        <p:nvSpPr>
          <p:cNvPr id="280" name="Google Shape;280;p28"/>
          <p:cNvSpPr/>
          <p:nvPr/>
        </p:nvSpPr>
        <p:spPr>
          <a:xfrm>
            <a:off x="5319173" y="3000849"/>
            <a:ext cx="440100" cy="4404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sh</a:t>
            </a:r>
            <a:r>
              <a:rPr baseline="-25000" i="1" lang="en" sz="1200"/>
              <a:t>2</a:t>
            </a:r>
            <a:endParaRPr baseline="-25000" i="1" sz="1200"/>
          </a:p>
        </p:txBody>
      </p:sp>
      <p:cxnSp>
        <p:nvCxnSpPr>
          <p:cNvPr id="281" name="Google Shape;281;p28"/>
          <p:cNvCxnSpPr>
            <a:stCxn id="275" idx="1"/>
            <a:endCxn id="274" idx="3"/>
          </p:cNvCxnSpPr>
          <p:nvPr/>
        </p:nvCxnSpPr>
        <p:spPr>
          <a:xfrm rot="10800000">
            <a:off x="6996738" y="2079510"/>
            <a:ext cx="547800" cy="4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82" name="Google Shape;282;p28"/>
          <p:cNvCxnSpPr/>
          <p:nvPr/>
        </p:nvCxnSpPr>
        <p:spPr>
          <a:xfrm>
            <a:off x="6355650" y="2357100"/>
            <a:ext cx="0" cy="509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83" name="Google Shape;283;p28"/>
          <p:cNvSpPr/>
          <p:nvPr/>
        </p:nvSpPr>
        <p:spPr>
          <a:xfrm>
            <a:off x="3177825" y="1225250"/>
            <a:ext cx="1251600" cy="406500"/>
          </a:xfrm>
          <a:prstGeom prst="rect">
            <a:avLst/>
          </a:prstGeom>
          <a:solidFill>
            <a:srgbClr val="F6B26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x = 101...0</a:t>
            </a:r>
            <a:endParaRPr i="1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SS ⊆ SZK</a:t>
            </a:r>
            <a:endParaRPr/>
          </a:p>
        </p:txBody>
      </p:sp>
      <p:sp>
        <p:nvSpPr>
          <p:cNvPr id="289" name="Google Shape;289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290" name="Google Shape;290;p29"/>
          <p:cNvSpPr/>
          <p:nvPr/>
        </p:nvSpPr>
        <p:spPr>
          <a:xfrm>
            <a:off x="1326350" y="1244451"/>
            <a:ext cx="368100" cy="3681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P</a:t>
            </a:r>
            <a:endParaRPr b="1"/>
          </a:p>
        </p:txBody>
      </p:sp>
      <p:sp>
        <p:nvSpPr>
          <p:cNvPr id="291" name="Google Shape;291;p29"/>
          <p:cNvSpPr/>
          <p:nvPr/>
        </p:nvSpPr>
        <p:spPr>
          <a:xfrm>
            <a:off x="6169291" y="1244451"/>
            <a:ext cx="368100" cy="3681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V</a:t>
            </a:r>
            <a:endParaRPr b="1"/>
          </a:p>
        </p:txBody>
      </p:sp>
      <p:sp>
        <p:nvSpPr>
          <p:cNvPr id="292" name="Google Shape;292;p29"/>
          <p:cNvSpPr/>
          <p:nvPr/>
        </p:nvSpPr>
        <p:spPr>
          <a:xfrm>
            <a:off x="5710002" y="1808678"/>
            <a:ext cx="1286700" cy="54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Share</a:t>
            </a:r>
            <a:r>
              <a:rPr b="1" baseline="-25000" i="1" lang="en"/>
              <a:t>L</a:t>
            </a:r>
            <a:endParaRPr b="1" baseline="-25000" i="1"/>
          </a:p>
        </p:txBody>
      </p:sp>
      <p:sp>
        <p:nvSpPr>
          <p:cNvPr id="293" name="Google Shape;293;p29"/>
          <p:cNvSpPr/>
          <p:nvPr/>
        </p:nvSpPr>
        <p:spPr>
          <a:xfrm>
            <a:off x="7544538" y="1943160"/>
            <a:ext cx="282300" cy="282300"/>
          </a:xfrm>
          <a:prstGeom prst="rect">
            <a:avLst/>
          </a:prstGeom>
          <a:solidFill>
            <a:srgbClr val="E6B8A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s</a:t>
            </a:r>
            <a:endParaRPr i="1"/>
          </a:p>
        </p:txBody>
      </p:sp>
      <p:sp>
        <p:nvSpPr>
          <p:cNvPr id="294" name="Google Shape;294;p29"/>
          <p:cNvSpPr/>
          <p:nvPr/>
        </p:nvSpPr>
        <p:spPr>
          <a:xfrm>
            <a:off x="7579024" y="3000849"/>
            <a:ext cx="440100" cy="4404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sh</a:t>
            </a:r>
            <a:r>
              <a:rPr baseline="-25000" i="1" lang="en" sz="1200"/>
              <a:t>n</a:t>
            </a:r>
            <a:endParaRPr baseline="-25000" i="1" sz="1200"/>
          </a:p>
        </p:txBody>
      </p:sp>
      <p:sp>
        <p:nvSpPr>
          <p:cNvPr id="295" name="Google Shape;295;p29"/>
          <p:cNvSpPr/>
          <p:nvPr/>
        </p:nvSpPr>
        <p:spPr>
          <a:xfrm>
            <a:off x="5946156" y="3000849"/>
            <a:ext cx="440100" cy="4404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sh</a:t>
            </a:r>
            <a:r>
              <a:rPr baseline="-25000" i="1" lang="en" sz="1200"/>
              <a:t>3</a:t>
            </a:r>
            <a:endParaRPr baseline="-25000" i="1" sz="1200"/>
          </a:p>
        </p:txBody>
      </p:sp>
      <p:cxnSp>
        <p:nvCxnSpPr>
          <p:cNvPr id="296" name="Google Shape;296;p29"/>
          <p:cNvCxnSpPr/>
          <p:nvPr/>
        </p:nvCxnSpPr>
        <p:spPr>
          <a:xfrm>
            <a:off x="6573155" y="3220984"/>
            <a:ext cx="8190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297" name="Google Shape;297;p29"/>
          <p:cNvSpPr/>
          <p:nvPr/>
        </p:nvSpPr>
        <p:spPr>
          <a:xfrm>
            <a:off x="4692186" y="3000849"/>
            <a:ext cx="440100" cy="4404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sh</a:t>
            </a:r>
            <a:r>
              <a:rPr baseline="-25000" i="1" lang="en" sz="1200"/>
              <a:t>1</a:t>
            </a:r>
            <a:endParaRPr baseline="-25000" i="1" sz="1200"/>
          </a:p>
        </p:txBody>
      </p:sp>
      <p:sp>
        <p:nvSpPr>
          <p:cNvPr id="298" name="Google Shape;298;p29"/>
          <p:cNvSpPr/>
          <p:nvPr/>
        </p:nvSpPr>
        <p:spPr>
          <a:xfrm>
            <a:off x="5319173" y="3000849"/>
            <a:ext cx="440100" cy="4404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sh</a:t>
            </a:r>
            <a:r>
              <a:rPr baseline="-25000" i="1" lang="en" sz="1200"/>
              <a:t>2</a:t>
            </a:r>
            <a:endParaRPr baseline="-25000" i="1" sz="1200"/>
          </a:p>
        </p:txBody>
      </p:sp>
      <p:cxnSp>
        <p:nvCxnSpPr>
          <p:cNvPr id="299" name="Google Shape;299;p29"/>
          <p:cNvCxnSpPr>
            <a:stCxn id="293" idx="1"/>
            <a:endCxn id="292" idx="3"/>
          </p:cNvCxnSpPr>
          <p:nvPr/>
        </p:nvCxnSpPr>
        <p:spPr>
          <a:xfrm rot="10800000">
            <a:off x="6996738" y="2079510"/>
            <a:ext cx="547800" cy="4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00" name="Google Shape;300;p29"/>
          <p:cNvCxnSpPr/>
          <p:nvPr/>
        </p:nvCxnSpPr>
        <p:spPr>
          <a:xfrm>
            <a:off x="6355650" y="2357100"/>
            <a:ext cx="0" cy="509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01" name="Google Shape;301;p29"/>
          <p:cNvSpPr/>
          <p:nvPr/>
        </p:nvSpPr>
        <p:spPr>
          <a:xfrm>
            <a:off x="3177825" y="1225250"/>
            <a:ext cx="1251600" cy="406500"/>
          </a:xfrm>
          <a:prstGeom prst="rect">
            <a:avLst/>
          </a:prstGeom>
          <a:solidFill>
            <a:srgbClr val="F6B26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x = 101...0</a:t>
            </a:r>
            <a:endParaRPr i="1"/>
          </a:p>
        </p:txBody>
      </p:sp>
      <p:cxnSp>
        <p:nvCxnSpPr>
          <p:cNvPr id="302" name="Google Shape;302;p29"/>
          <p:cNvCxnSpPr/>
          <p:nvPr/>
        </p:nvCxnSpPr>
        <p:spPr>
          <a:xfrm rot="10800000">
            <a:off x="2446350" y="3249900"/>
            <a:ext cx="2149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03" name="Google Shape;303;p29"/>
          <p:cNvSpPr txBox="1"/>
          <p:nvPr/>
        </p:nvSpPr>
        <p:spPr>
          <a:xfrm>
            <a:off x="2898225" y="2714400"/>
            <a:ext cx="1744500" cy="44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</a:rPr>
              <a:t>{sh</a:t>
            </a:r>
            <a:r>
              <a:rPr b="1" baseline="-25000" lang="en" sz="1600">
                <a:solidFill>
                  <a:srgbClr val="FF0000"/>
                </a:solidFill>
              </a:rPr>
              <a:t>i</a:t>
            </a:r>
            <a:r>
              <a:rPr b="1" lang="en" sz="1600">
                <a:solidFill>
                  <a:srgbClr val="FF0000"/>
                </a:solidFill>
              </a:rPr>
              <a:t> | x</a:t>
            </a:r>
            <a:r>
              <a:rPr b="1" baseline="-25000" lang="en" sz="1600">
                <a:solidFill>
                  <a:srgbClr val="FF0000"/>
                </a:solidFill>
              </a:rPr>
              <a:t>i</a:t>
            </a:r>
            <a:r>
              <a:rPr b="1" lang="en" sz="1600">
                <a:solidFill>
                  <a:srgbClr val="FF0000"/>
                </a:solidFill>
              </a:rPr>
              <a:t> = 1}</a:t>
            </a:r>
            <a:endParaRPr b="1" baseline="-25000" sz="16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SS ⊆ SZK</a:t>
            </a:r>
            <a:endParaRPr/>
          </a:p>
        </p:txBody>
      </p:sp>
      <p:sp>
        <p:nvSpPr>
          <p:cNvPr id="309" name="Google Shape;309;p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310" name="Google Shape;310;p30"/>
          <p:cNvSpPr/>
          <p:nvPr/>
        </p:nvSpPr>
        <p:spPr>
          <a:xfrm>
            <a:off x="1326350" y="1244451"/>
            <a:ext cx="368100" cy="3681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P</a:t>
            </a:r>
            <a:endParaRPr b="1"/>
          </a:p>
        </p:txBody>
      </p:sp>
      <p:sp>
        <p:nvSpPr>
          <p:cNvPr id="311" name="Google Shape;311;p30"/>
          <p:cNvSpPr/>
          <p:nvPr/>
        </p:nvSpPr>
        <p:spPr>
          <a:xfrm>
            <a:off x="6169291" y="1244451"/>
            <a:ext cx="368100" cy="3681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V</a:t>
            </a:r>
            <a:endParaRPr b="1"/>
          </a:p>
        </p:txBody>
      </p:sp>
      <p:sp>
        <p:nvSpPr>
          <p:cNvPr id="312" name="Google Shape;312;p30"/>
          <p:cNvSpPr/>
          <p:nvPr/>
        </p:nvSpPr>
        <p:spPr>
          <a:xfrm>
            <a:off x="5710002" y="1808678"/>
            <a:ext cx="1286700" cy="54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Share</a:t>
            </a:r>
            <a:r>
              <a:rPr b="1" baseline="-25000" i="1" lang="en"/>
              <a:t>L</a:t>
            </a:r>
            <a:endParaRPr b="1" baseline="-25000" i="1"/>
          </a:p>
        </p:txBody>
      </p:sp>
      <p:sp>
        <p:nvSpPr>
          <p:cNvPr id="313" name="Google Shape;313;p30"/>
          <p:cNvSpPr/>
          <p:nvPr/>
        </p:nvSpPr>
        <p:spPr>
          <a:xfrm>
            <a:off x="7544538" y="1943160"/>
            <a:ext cx="282300" cy="282300"/>
          </a:xfrm>
          <a:prstGeom prst="rect">
            <a:avLst/>
          </a:prstGeom>
          <a:solidFill>
            <a:srgbClr val="E6B8A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s</a:t>
            </a:r>
            <a:endParaRPr i="1"/>
          </a:p>
        </p:txBody>
      </p:sp>
      <p:sp>
        <p:nvSpPr>
          <p:cNvPr id="314" name="Google Shape;314;p30"/>
          <p:cNvSpPr/>
          <p:nvPr/>
        </p:nvSpPr>
        <p:spPr>
          <a:xfrm>
            <a:off x="7579024" y="3000849"/>
            <a:ext cx="440100" cy="4404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sh</a:t>
            </a:r>
            <a:r>
              <a:rPr baseline="-25000" i="1" lang="en" sz="1200"/>
              <a:t>n</a:t>
            </a:r>
            <a:endParaRPr baseline="-25000" i="1" sz="1200"/>
          </a:p>
        </p:txBody>
      </p:sp>
      <p:sp>
        <p:nvSpPr>
          <p:cNvPr id="315" name="Google Shape;315;p30"/>
          <p:cNvSpPr/>
          <p:nvPr/>
        </p:nvSpPr>
        <p:spPr>
          <a:xfrm>
            <a:off x="5946156" y="3000849"/>
            <a:ext cx="440100" cy="4404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sh</a:t>
            </a:r>
            <a:r>
              <a:rPr baseline="-25000" i="1" lang="en" sz="1200"/>
              <a:t>3</a:t>
            </a:r>
            <a:endParaRPr baseline="-25000" i="1" sz="1200"/>
          </a:p>
        </p:txBody>
      </p:sp>
      <p:cxnSp>
        <p:nvCxnSpPr>
          <p:cNvPr id="316" name="Google Shape;316;p30"/>
          <p:cNvCxnSpPr/>
          <p:nvPr/>
        </p:nvCxnSpPr>
        <p:spPr>
          <a:xfrm>
            <a:off x="6573155" y="3220984"/>
            <a:ext cx="8190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317" name="Google Shape;317;p30"/>
          <p:cNvSpPr/>
          <p:nvPr/>
        </p:nvSpPr>
        <p:spPr>
          <a:xfrm>
            <a:off x="4692186" y="3000849"/>
            <a:ext cx="440100" cy="4404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sh</a:t>
            </a:r>
            <a:r>
              <a:rPr baseline="-25000" i="1" lang="en" sz="1200"/>
              <a:t>1</a:t>
            </a:r>
            <a:endParaRPr baseline="-25000" i="1" sz="1200"/>
          </a:p>
        </p:txBody>
      </p:sp>
      <p:sp>
        <p:nvSpPr>
          <p:cNvPr id="318" name="Google Shape;318;p30"/>
          <p:cNvSpPr/>
          <p:nvPr/>
        </p:nvSpPr>
        <p:spPr>
          <a:xfrm>
            <a:off x="5319173" y="3000849"/>
            <a:ext cx="440100" cy="4404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sh</a:t>
            </a:r>
            <a:r>
              <a:rPr baseline="-25000" i="1" lang="en" sz="1200"/>
              <a:t>2</a:t>
            </a:r>
            <a:endParaRPr baseline="-25000" i="1" sz="1200"/>
          </a:p>
        </p:txBody>
      </p:sp>
      <p:cxnSp>
        <p:nvCxnSpPr>
          <p:cNvPr id="319" name="Google Shape;319;p30"/>
          <p:cNvCxnSpPr>
            <a:stCxn id="313" idx="1"/>
            <a:endCxn id="312" idx="3"/>
          </p:cNvCxnSpPr>
          <p:nvPr/>
        </p:nvCxnSpPr>
        <p:spPr>
          <a:xfrm rot="10800000">
            <a:off x="6996738" y="2079510"/>
            <a:ext cx="547800" cy="4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20" name="Google Shape;320;p30"/>
          <p:cNvCxnSpPr/>
          <p:nvPr/>
        </p:nvCxnSpPr>
        <p:spPr>
          <a:xfrm>
            <a:off x="6355650" y="2357100"/>
            <a:ext cx="0" cy="509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21" name="Google Shape;321;p30"/>
          <p:cNvSpPr/>
          <p:nvPr/>
        </p:nvSpPr>
        <p:spPr>
          <a:xfrm>
            <a:off x="3177825" y="1225250"/>
            <a:ext cx="1251600" cy="406500"/>
          </a:xfrm>
          <a:prstGeom prst="rect">
            <a:avLst/>
          </a:prstGeom>
          <a:solidFill>
            <a:srgbClr val="F6B26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x = 101...0</a:t>
            </a:r>
            <a:endParaRPr i="1"/>
          </a:p>
        </p:txBody>
      </p:sp>
      <p:cxnSp>
        <p:nvCxnSpPr>
          <p:cNvPr id="322" name="Google Shape;322;p30"/>
          <p:cNvCxnSpPr/>
          <p:nvPr/>
        </p:nvCxnSpPr>
        <p:spPr>
          <a:xfrm rot="10800000">
            <a:off x="2446350" y="3249900"/>
            <a:ext cx="2149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23" name="Google Shape;323;p30"/>
          <p:cNvCxnSpPr/>
          <p:nvPr/>
        </p:nvCxnSpPr>
        <p:spPr>
          <a:xfrm rot="10800000">
            <a:off x="2446350" y="4339975"/>
            <a:ext cx="2149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triangle"/>
            <a:tailEnd len="med" w="med" type="none"/>
          </a:ln>
        </p:spPr>
      </p:cxnSp>
      <p:sp>
        <p:nvSpPr>
          <p:cNvPr id="324" name="Google Shape;324;p30"/>
          <p:cNvSpPr txBox="1"/>
          <p:nvPr/>
        </p:nvSpPr>
        <p:spPr>
          <a:xfrm>
            <a:off x="3351600" y="3888325"/>
            <a:ext cx="597000" cy="44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</a:rPr>
              <a:t>s’</a:t>
            </a:r>
            <a:endParaRPr b="1" sz="1600">
              <a:solidFill>
                <a:srgbClr val="FF0000"/>
              </a:solidFill>
            </a:endParaRPr>
          </a:p>
        </p:txBody>
      </p:sp>
      <p:sp>
        <p:nvSpPr>
          <p:cNvPr id="325" name="Google Shape;325;p30"/>
          <p:cNvSpPr txBox="1"/>
          <p:nvPr/>
        </p:nvSpPr>
        <p:spPr>
          <a:xfrm>
            <a:off x="5615250" y="4119775"/>
            <a:ext cx="2076600" cy="44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/>
              <a:t>Accept if </a:t>
            </a:r>
            <a:r>
              <a:rPr b="1" i="1" lang="en" sz="1600"/>
              <a:t>s’ = s</a:t>
            </a:r>
            <a:r>
              <a:rPr b="1" lang="en" sz="1600"/>
              <a:t>.</a:t>
            </a:r>
            <a:endParaRPr b="1" sz="1600"/>
          </a:p>
        </p:txBody>
      </p:sp>
      <p:sp>
        <p:nvSpPr>
          <p:cNvPr id="326" name="Google Shape;326;p30"/>
          <p:cNvSpPr txBox="1"/>
          <p:nvPr/>
        </p:nvSpPr>
        <p:spPr>
          <a:xfrm>
            <a:off x="2898225" y="2714400"/>
            <a:ext cx="1744500" cy="44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</a:rPr>
              <a:t>{sh</a:t>
            </a:r>
            <a:r>
              <a:rPr b="1" baseline="-25000" lang="en" sz="1600">
                <a:solidFill>
                  <a:srgbClr val="FF0000"/>
                </a:solidFill>
              </a:rPr>
              <a:t>i</a:t>
            </a:r>
            <a:r>
              <a:rPr b="1" lang="en" sz="1600">
                <a:solidFill>
                  <a:srgbClr val="FF0000"/>
                </a:solidFill>
              </a:rPr>
              <a:t> | x</a:t>
            </a:r>
            <a:r>
              <a:rPr b="1" baseline="-25000" lang="en" sz="1600">
                <a:solidFill>
                  <a:srgbClr val="FF0000"/>
                </a:solidFill>
              </a:rPr>
              <a:t>i</a:t>
            </a:r>
            <a:r>
              <a:rPr b="1" lang="en" sz="1600">
                <a:solidFill>
                  <a:srgbClr val="FF0000"/>
                </a:solidFill>
              </a:rPr>
              <a:t> = 1}</a:t>
            </a:r>
            <a:endParaRPr b="1" baseline="-25000" sz="16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SS ⊆ SZK</a:t>
            </a:r>
            <a:endParaRPr/>
          </a:p>
        </p:txBody>
      </p:sp>
      <p:sp>
        <p:nvSpPr>
          <p:cNvPr id="332" name="Google Shape;332;p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333" name="Google Shape;333;p31"/>
          <p:cNvSpPr/>
          <p:nvPr/>
        </p:nvSpPr>
        <p:spPr>
          <a:xfrm>
            <a:off x="1326350" y="1244451"/>
            <a:ext cx="368100" cy="3681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P</a:t>
            </a:r>
            <a:endParaRPr b="1"/>
          </a:p>
        </p:txBody>
      </p:sp>
      <p:sp>
        <p:nvSpPr>
          <p:cNvPr id="334" name="Google Shape;334;p31"/>
          <p:cNvSpPr/>
          <p:nvPr/>
        </p:nvSpPr>
        <p:spPr>
          <a:xfrm>
            <a:off x="6169291" y="1244451"/>
            <a:ext cx="368100" cy="3681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V</a:t>
            </a:r>
            <a:endParaRPr b="1"/>
          </a:p>
        </p:txBody>
      </p:sp>
      <p:sp>
        <p:nvSpPr>
          <p:cNvPr id="335" name="Google Shape;335;p31"/>
          <p:cNvSpPr/>
          <p:nvPr/>
        </p:nvSpPr>
        <p:spPr>
          <a:xfrm>
            <a:off x="5710002" y="1808678"/>
            <a:ext cx="1286700" cy="54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Share</a:t>
            </a:r>
            <a:r>
              <a:rPr b="1" baseline="-25000" i="1" lang="en"/>
              <a:t>L</a:t>
            </a:r>
            <a:endParaRPr b="1" baseline="-25000" i="1"/>
          </a:p>
        </p:txBody>
      </p:sp>
      <p:sp>
        <p:nvSpPr>
          <p:cNvPr id="336" name="Google Shape;336;p31"/>
          <p:cNvSpPr/>
          <p:nvPr/>
        </p:nvSpPr>
        <p:spPr>
          <a:xfrm>
            <a:off x="7544538" y="1943160"/>
            <a:ext cx="282300" cy="282300"/>
          </a:xfrm>
          <a:prstGeom prst="rect">
            <a:avLst/>
          </a:prstGeom>
          <a:solidFill>
            <a:srgbClr val="E6B8A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s</a:t>
            </a:r>
            <a:endParaRPr i="1"/>
          </a:p>
        </p:txBody>
      </p:sp>
      <p:sp>
        <p:nvSpPr>
          <p:cNvPr id="337" name="Google Shape;337;p31"/>
          <p:cNvSpPr/>
          <p:nvPr/>
        </p:nvSpPr>
        <p:spPr>
          <a:xfrm>
            <a:off x="7579024" y="3000849"/>
            <a:ext cx="440100" cy="4404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sh</a:t>
            </a:r>
            <a:r>
              <a:rPr baseline="-25000" i="1" lang="en" sz="1200"/>
              <a:t>n</a:t>
            </a:r>
            <a:endParaRPr baseline="-25000" i="1" sz="1200"/>
          </a:p>
        </p:txBody>
      </p:sp>
      <p:sp>
        <p:nvSpPr>
          <p:cNvPr id="338" name="Google Shape;338;p31"/>
          <p:cNvSpPr/>
          <p:nvPr/>
        </p:nvSpPr>
        <p:spPr>
          <a:xfrm>
            <a:off x="5946156" y="3000849"/>
            <a:ext cx="440100" cy="4404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sh</a:t>
            </a:r>
            <a:r>
              <a:rPr baseline="-25000" i="1" lang="en" sz="1200"/>
              <a:t>3</a:t>
            </a:r>
            <a:endParaRPr baseline="-25000" i="1" sz="1200"/>
          </a:p>
        </p:txBody>
      </p:sp>
      <p:cxnSp>
        <p:nvCxnSpPr>
          <p:cNvPr id="339" name="Google Shape;339;p31"/>
          <p:cNvCxnSpPr/>
          <p:nvPr/>
        </p:nvCxnSpPr>
        <p:spPr>
          <a:xfrm>
            <a:off x="6573155" y="3220984"/>
            <a:ext cx="8190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340" name="Google Shape;340;p31"/>
          <p:cNvSpPr/>
          <p:nvPr/>
        </p:nvSpPr>
        <p:spPr>
          <a:xfrm>
            <a:off x="4692186" y="3000849"/>
            <a:ext cx="440100" cy="4404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sh</a:t>
            </a:r>
            <a:r>
              <a:rPr baseline="-25000" i="1" lang="en" sz="1200"/>
              <a:t>1</a:t>
            </a:r>
            <a:endParaRPr baseline="-25000" i="1" sz="1200"/>
          </a:p>
        </p:txBody>
      </p:sp>
      <p:sp>
        <p:nvSpPr>
          <p:cNvPr id="341" name="Google Shape;341;p31"/>
          <p:cNvSpPr/>
          <p:nvPr/>
        </p:nvSpPr>
        <p:spPr>
          <a:xfrm>
            <a:off x="5319173" y="3000849"/>
            <a:ext cx="440100" cy="4404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sh</a:t>
            </a:r>
            <a:r>
              <a:rPr baseline="-25000" i="1" lang="en" sz="1200"/>
              <a:t>2</a:t>
            </a:r>
            <a:endParaRPr baseline="-25000" i="1" sz="1200"/>
          </a:p>
        </p:txBody>
      </p:sp>
      <p:cxnSp>
        <p:nvCxnSpPr>
          <p:cNvPr id="342" name="Google Shape;342;p31"/>
          <p:cNvCxnSpPr>
            <a:stCxn id="336" idx="1"/>
            <a:endCxn id="335" idx="3"/>
          </p:cNvCxnSpPr>
          <p:nvPr/>
        </p:nvCxnSpPr>
        <p:spPr>
          <a:xfrm rot="10800000">
            <a:off x="6996738" y="2079510"/>
            <a:ext cx="547800" cy="4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43" name="Google Shape;343;p31"/>
          <p:cNvCxnSpPr/>
          <p:nvPr/>
        </p:nvCxnSpPr>
        <p:spPr>
          <a:xfrm>
            <a:off x="6355650" y="2357100"/>
            <a:ext cx="0" cy="509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44" name="Google Shape;344;p31"/>
          <p:cNvSpPr/>
          <p:nvPr/>
        </p:nvSpPr>
        <p:spPr>
          <a:xfrm>
            <a:off x="3177825" y="1225250"/>
            <a:ext cx="1251600" cy="406500"/>
          </a:xfrm>
          <a:prstGeom prst="rect">
            <a:avLst/>
          </a:prstGeom>
          <a:solidFill>
            <a:srgbClr val="F6B26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x = 101...0</a:t>
            </a:r>
            <a:endParaRPr i="1"/>
          </a:p>
        </p:txBody>
      </p:sp>
      <p:cxnSp>
        <p:nvCxnSpPr>
          <p:cNvPr id="345" name="Google Shape;345;p31"/>
          <p:cNvCxnSpPr/>
          <p:nvPr/>
        </p:nvCxnSpPr>
        <p:spPr>
          <a:xfrm rot="10800000">
            <a:off x="2446350" y="3249900"/>
            <a:ext cx="2149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46" name="Google Shape;346;p31"/>
          <p:cNvSpPr/>
          <p:nvPr/>
        </p:nvSpPr>
        <p:spPr>
          <a:xfrm>
            <a:off x="786500" y="2940150"/>
            <a:ext cx="1447800" cy="61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Reconstruct</a:t>
            </a:r>
            <a:r>
              <a:rPr b="1" baseline="-25000" i="1" lang="en"/>
              <a:t>L</a:t>
            </a:r>
            <a:endParaRPr b="1" baseline="-25000" i="1"/>
          </a:p>
        </p:txBody>
      </p:sp>
      <p:sp>
        <p:nvSpPr>
          <p:cNvPr id="347" name="Google Shape;347;p31"/>
          <p:cNvSpPr/>
          <p:nvPr/>
        </p:nvSpPr>
        <p:spPr>
          <a:xfrm>
            <a:off x="1369238" y="4198835"/>
            <a:ext cx="282300" cy="282300"/>
          </a:xfrm>
          <a:prstGeom prst="rect">
            <a:avLst/>
          </a:prstGeom>
          <a:solidFill>
            <a:srgbClr val="E6B8A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s</a:t>
            </a:r>
            <a:endParaRPr i="1"/>
          </a:p>
        </p:txBody>
      </p:sp>
      <p:cxnSp>
        <p:nvCxnSpPr>
          <p:cNvPr id="348" name="Google Shape;348;p31"/>
          <p:cNvCxnSpPr>
            <a:stCxn id="346" idx="2"/>
            <a:endCxn id="347" idx="0"/>
          </p:cNvCxnSpPr>
          <p:nvPr/>
        </p:nvCxnSpPr>
        <p:spPr>
          <a:xfrm>
            <a:off x="1510400" y="3559650"/>
            <a:ext cx="0" cy="639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49" name="Google Shape;349;p31"/>
          <p:cNvSpPr txBox="1"/>
          <p:nvPr/>
        </p:nvSpPr>
        <p:spPr>
          <a:xfrm>
            <a:off x="557900" y="2365900"/>
            <a:ext cx="2013900" cy="44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Completeness: If </a:t>
            </a:r>
            <a:r>
              <a:rPr i="1" lang="en"/>
              <a:t>x</a:t>
            </a:r>
            <a:r>
              <a:rPr lang="en"/>
              <a:t>∈</a:t>
            </a:r>
            <a:r>
              <a:rPr i="1" lang="en"/>
              <a:t>L</a:t>
            </a:r>
            <a:endParaRPr/>
          </a:p>
        </p:txBody>
      </p:sp>
      <p:cxnSp>
        <p:nvCxnSpPr>
          <p:cNvPr id="350" name="Google Shape;350;p31"/>
          <p:cNvCxnSpPr/>
          <p:nvPr/>
        </p:nvCxnSpPr>
        <p:spPr>
          <a:xfrm rot="10800000">
            <a:off x="2446350" y="4339975"/>
            <a:ext cx="2149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triangle"/>
            <a:tailEnd len="med" w="med" type="none"/>
          </a:ln>
        </p:spPr>
      </p:cxnSp>
      <p:sp>
        <p:nvSpPr>
          <p:cNvPr id="351" name="Google Shape;351;p31"/>
          <p:cNvSpPr txBox="1"/>
          <p:nvPr/>
        </p:nvSpPr>
        <p:spPr>
          <a:xfrm>
            <a:off x="2898225" y="2714400"/>
            <a:ext cx="1744500" cy="44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</a:rPr>
              <a:t>{sh</a:t>
            </a:r>
            <a:r>
              <a:rPr b="1" baseline="-25000" lang="en" sz="1600">
                <a:solidFill>
                  <a:srgbClr val="FF0000"/>
                </a:solidFill>
              </a:rPr>
              <a:t>i</a:t>
            </a:r>
            <a:r>
              <a:rPr b="1" lang="en" sz="1600">
                <a:solidFill>
                  <a:srgbClr val="FF0000"/>
                </a:solidFill>
              </a:rPr>
              <a:t> | x</a:t>
            </a:r>
            <a:r>
              <a:rPr b="1" baseline="-25000" lang="en" sz="1600">
                <a:solidFill>
                  <a:srgbClr val="FF0000"/>
                </a:solidFill>
              </a:rPr>
              <a:t>i</a:t>
            </a:r>
            <a:r>
              <a:rPr b="1" lang="en" sz="1600">
                <a:solidFill>
                  <a:srgbClr val="FF0000"/>
                </a:solidFill>
              </a:rPr>
              <a:t> = 1}</a:t>
            </a:r>
            <a:endParaRPr b="1" baseline="-25000" sz="1600">
              <a:solidFill>
                <a:srgbClr val="FF0000"/>
              </a:solidFill>
            </a:endParaRPr>
          </a:p>
        </p:txBody>
      </p:sp>
      <p:sp>
        <p:nvSpPr>
          <p:cNvPr id="352" name="Google Shape;352;p31"/>
          <p:cNvSpPr txBox="1"/>
          <p:nvPr/>
        </p:nvSpPr>
        <p:spPr>
          <a:xfrm>
            <a:off x="3351600" y="3888325"/>
            <a:ext cx="597000" cy="44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</a:rPr>
              <a:t>s’</a:t>
            </a:r>
            <a:endParaRPr b="1" sz="1600">
              <a:solidFill>
                <a:srgbClr val="FF0000"/>
              </a:solidFill>
            </a:endParaRPr>
          </a:p>
        </p:txBody>
      </p:sp>
      <p:sp>
        <p:nvSpPr>
          <p:cNvPr id="353" name="Google Shape;353;p31"/>
          <p:cNvSpPr txBox="1"/>
          <p:nvPr/>
        </p:nvSpPr>
        <p:spPr>
          <a:xfrm>
            <a:off x="5615250" y="4119775"/>
            <a:ext cx="2076600" cy="44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/>
              <a:t>Accept if </a:t>
            </a:r>
            <a:r>
              <a:rPr b="1" i="1" lang="en" sz="1600"/>
              <a:t>s’ = s</a:t>
            </a:r>
            <a:r>
              <a:rPr b="1" lang="en" sz="1600"/>
              <a:t>.</a:t>
            </a:r>
            <a:endParaRPr b="1" sz="1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Secret Sharing (Threshold) </a:t>
            </a:r>
            <a:r>
              <a:rPr lang="en" sz="1800"/>
              <a:t>[Shamir’79, Blakley’79]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62" name="Google Shape;62;p14"/>
          <p:cNvSpPr/>
          <p:nvPr/>
        </p:nvSpPr>
        <p:spPr>
          <a:xfrm>
            <a:off x="1183450" y="1963925"/>
            <a:ext cx="1471200" cy="61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Share</a:t>
            </a:r>
            <a:r>
              <a:rPr b="1" baseline="-25000" lang="en"/>
              <a:t>k</a:t>
            </a:r>
            <a:endParaRPr b="1" baseline="-25000"/>
          </a:p>
        </p:txBody>
      </p:sp>
      <p:sp>
        <p:nvSpPr>
          <p:cNvPr id="63" name="Google Shape;63;p14"/>
          <p:cNvSpPr/>
          <p:nvPr/>
        </p:nvSpPr>
        <p:spPr>
          <a:xfrm>
            <a:off x="415450" y="2112275"/>
            <a:ext cx="322500" cy="322800"/>
          </a:xfrm>
          <a:prstGeom prst="rect">
            <a:avLst/>
          </a:prstGeom>
          <a:solidFill>
            <a:srgbClr val="E6B8A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s</a:t>
            </a:r>
            <a:endParaRPr i="1"/>
          </a:p>
        </p:txBody>
      </p:sp>
      <p:cxnSp>
        <p:nvCxnSpPr>
          <p:cNvPr id="64" name="Google Shape;64;p14"/>
          <p:cNvCxnSpPr>
            <a:stCxn id="63" idx="3"/>
          </p:cNvCxnSpPr>
          <p:nvPr/>
        </p:nvCxnSpPr>
        <p:spPr>
          <a:xfrm>
            <a:off x="737950" y="2273675"/>
            <a:ext cx="445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65" name="Google Shape;65;p14"/>
          <p:cNvSpPr/>
          <p:nvPr/>
        </p:nvSpPr>
        <p:spPr>
          <a:xfrm>
            <a:off x="3374625" y="2041325"/>
            <a:ext cx="464700" cy="4647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sh</a:t>
            </a:r>
            <a:r>
              <a:rPr baseline="-25000" i="1" lang="en"/>
              <a:t>1</a:t>
            </a:r>
            <a:endParaRPr baseline="-25000" i="1"/>
          </a:p>
        </p:txBody>
      </p:sp>
      <p:sp>
        <p:nvSpPr>
          <p:cNvPr id="66" name="Google Shape;66;p14"/>
          <p:cNvSpPr/>
          <p:nvPr/>
        </p:nvSpPr>
        <p:spPr>
          <a:xfrm>
            <a:off x="6421725" y="2041325"/>
            <a:ext cx="464700" cy="4647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sh</a:t>
            </a:r>
            <a:r>
              <a:rPr baseline="-25000" i="1" lang="en"/>
              <a:t>n</a:t>
            </a:r>
            <a:endParaRPr baseline="-25000" i="1"/>
          </a:p>
        </p:txBody>
      </p:sp>
      <p:sp>
        <p:nvSpPr>
          <p:cNvPr id="67" name="Google Shape;67;p14"/>
          <p:cNvSpPr/>
          <p:nvPr/>
        </p:nvSpPr>
        <p:spPr>
          <a:xfrm>
            <a:off x="4036413" y="2041325"/>
            <a:ext cx="464700" cy="4647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sh</a:t>
            </a:r>
            <a:r>
              <a:rPr baseline="-25000" i="1" lang="en"/>
              <a:t>2</a:t>
            </a:r>
            <a:endParaRPr baseline="-25000" i="1"/>
          </a:p>
        </p:txBody>
      </p:sp>
      <p:sp>
        <p:nvSpPr>
          <p:cNvPr id="68" name="Google Shape;68;p14"/>
          <p:cNvSpPr/>
          <p:nvPr/>
        </p:nvSpPr>
        <p:spPr>
          <a:xfrm>
            <a:off x="4698225" y="2041325"/>
            <a:ext cx="464700" cy="4647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sh</a:t>
            </a:r>
            <a:r>
              <a:rPr baseline="-25000" i="1" lang="en"/>
              <a:t>3</a:t>
            </a:r>
            <a:endParaRPr baseline="-25000" i="1"/>
          </a:p>
        </p:txBody>
      </p:sp>
      <p:cxnSp>
        <p:nvCxnSpPr>
          <p:cNvPr id="69" name="Google Shape;69;p14"/>
          <p:cNvCxnSpPr/>
          <p:nvPr/>
        </p:nvCxnSpPr>
        <p:spPr>
          <a:xfrm>
            <a:off x="5360025" y="2273675"/>
            <a:ext cx="8646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70" name="Google Shape;70;p14"/>
          <p:cNvCxnSpPr>
            <a:stCxn id="62" idx="3"/>
          </p:cNvCxnSpPr>
          <p:nvPr/>
        </p:nvCxnSpPr>
        <p:spPr>
          <a:xfrm>
            <a:off x="2654650" y="2273675"/>
            <a:ext cx="600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7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SS ⊆ SZK</a:t>
            </a:r>
            <a:endParaRPr/>
          </a:p>
        </p:txBody>
      </p:sp>
      <p:sp>
        <p:nvSpPr>
          <p:cNvPr id="359" name="Google Shape;359;p3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360" name="Google Shape;360;p32"/>
          <p:cNvSpPr/>
          <p:nvPr/>
        </p:nvSpPr>
        <p:spPr>
          <a:xfrm>
            <a:off x="1326350" y="1244451"/>
            <a:ext cx="368100" cy="3681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P</a:t>
            </a:r>
            <a:endParaRPr b="1"/>
          </a:p>
        </p:txBody>
      </p:sp>
      <p:sp>
        <p:nvSpPr>
          <p:cNvPr id="361" name="Google Shape;361;p32"/>
          <p:cNvSpPr/>
          <p:nvPr/>
        </p:nvSpPr>
        <p:spPr>
          <a:xfrm>
            <a:off x="6169291" y="1244451"/>
            <a:ext cx="368100" cy="3681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V</a:t>
            </a:r>
            <a:endParaRPr b="1"/>
          </a:p>
        </p:txBody>
      </p:sp>
      <p:sp>
        <p:nvSpPr>
          <p:cNvPr id="362" name="Google Shape;362;p32"/>
          <p:cNvSpPr/>
          <p:nvPr/>
        </p:nvSpPr>
        <p:spPr>
          <a:xfrm>
            <a:off x="5710002" y="1808678"/>
            <a:ext cx="1286700" cy="54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Share</a:t>
            </a:r>
            <a:r>
              <a:rPr b="1" baseline="-25000" i="1" lang="en"/>
              <a:t>L</a:t>
            </a:r>
            <a:endParaRPr b="1" baseline="-25000" i="1"/>
          </a:p>
        </p:txBody>
      </p:sp>
      <p:sp>
        <p:nvSpPr>
          <p:cNvPr id="363" name="Google Shape;363;p32"/>
          <p:cNvSpPr/>
          <p:nvPr/>
        </p:nvSpPr>
        <p:spPr>
          <a:xfrm>
            <a:off x="7544538" y="1943160"/>
            <a:ext cx="282300" cy="282300"/>
          </a:xfrm>
          <a:prstGeom prst="rect">
            <a:avLst/>
          </a:prstGeom>
          <a:solidFill>
            <a:srgbClr val="E6B8A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s</a:t>
            </a:r>
            <a:endParaRPr i="1"/>
          </a:p>
        </p:txBody>
      </p:sp>
      <p:cxnSp>
        <p:nvCxnSpPr>
          <p:cNvPr id="364" name="Google Shape;364;p32"/>
          <p:cNvCxnSpPr>
            <a:stCxn id="363" idx="1"/>
            <a:endCxn id="362" idx="3"/>
          </p:cNvCxnSpPr>
          <p:nvPr/>
        </p:nvCxnSpPr>
        <p:spPr>
          <a:xfrm rot="10800000">
            <a:off x="6996738" y="2079510"/>
            <a:ext cx="547800" cy="4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65" name="Google Shape;365;p32"/>
          <p:cNvSpPr/>
          <p:nvPr/>
        </p:nvSpPr>
        <p:spPr>
          <a:xfrm>
            <a:off x="3177825" y="1225250"/>
            <a:ext cx="1251600" cy="406500"/>
          </a:xfrm>
          <a:prstGeom prst="rect">
            <a:avLst/>
          </a:prstGeom>
          <a:solidFill>
            <a:srgbClr val="F6B26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x = 101...0</a:t>
            </a:r>
            <a:endParaRPr i="1"/>
          </a:p>
        </p:txBody>
      </p:sp>
      <p:cxnSp>
        <p:nvCxnSpPr>
          <p:cNvPr id="366" name="Google Shape;366;p32"/>
          <p:cNvCxnSpPr/>
          <p:nvPr/>
        </p:nvCxnSpPr>
        <p:spPr>
          <a:xfrm rot="10800000">
            <a:off x="2446350" y="3249900"/>
            <a:ext cx="2149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67" name="Google Shape;367;p32"/>
          <p:cNvSpPr/>
          <p:nvPr/>
        </p:nvSpPr>
        <p:spPr>
          <a:xfrm>
            <a:off x="786500" y="2940150"/>
            <a:ext cx="1447800" cy="619500"/>
          </a:xfrm>
          <a:prstGeom prst="rect">
            <a:avLst/>
          </a:prstGeom>
          <a:solidFill>
            <a:schemeClr val="accent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No information about </a:t>
            </a:r>
            <a:r>
              <a:rPr b="1" i="1" lang="en"/>
              <a:t>s</a:t>
            </a:r>
            <a:r>
              <a:rPr b="1" lang="en"/>
              <a:t>.</a:t>
            </a:r>
            <a:endParaRPr b="1" baseline="-25000" i="1"/>
          </a:p>
        </p:txBody>
      </p:sp>
      <p:sp>
        <p:nvSpPr>
          <p:cNvPr id="368" name="Google Shape;368;p32"/>
          <p:cNvSpPr txBox="1"/>
          <p:nvPr/>
        </p:nvSpPr>
        <p:spPr>
          <a:xfrm>
            <a:off x="710300" y="2365900"/>
            <a:ext cx="1789800" cy="44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Soundness: If </a:t>
            </a:r>
            <a:r>
              <a:rPr i="1" lang="en"/>
              <a:t>x</a:t>
            </a:r>
            <a:r>
              <a:rPr lang="en"/>
              <a:t>∉</a:t>
            </a:r>
            <a:r>
              <a:rPr i="1" lang="en"/>
              <a:t>L</a:t>
            </a:r>
            <a:endParaRPr/>
          </a:p>
        </p:txBody>
      </p:sp>
      <p:cxnSp>
        <p:nvCxnSpPr>
          <p:cNvPr id="369" name="Google Shape;369;p32"/>
          <p:cNvCxnSpPr/>
          <p:nvPr/>
        </p:nvCxnSpPr>
        <p:spPr>
          <a:xfrm rot="10800000">
            <a:off x="2446350" y="4339975"/>
            <a:ext cx="2149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triangle"/>
            <a:tailEnd len="med" w="med" type="none"/>
          </a:ln>
        </p:spPr>
      </p:cxnSp>
      <p:sp>
        <p:nvSpPr>
          <p:cNvPr id="370" name="Google Shape;370;p32"/>
          <p:cNvSpPr/>
          <p:nvPr/>
        </p:nvSpPr>
        <p:spPr>
          <a:xfrm>
            <a:off x="7579024" y="3000849"/>
            <a:ext cx="440100" cy="4404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sh</a:t>
            </a:r>
            <a:r>
              <a:rPr baseline="-25000" i="1" lang="en" sz="1200"/>
              <a:t>n</a:t>
            </a:r>
            <a:endParaRPr baseline="-25000" i="1" sz="1200"/>
          </a:p>
        </p:txBody>
      </p:sp>
      <p:sp>
        <p:nvSpPr>
          <p:cNvPr id="371" name="Google Shape;371;p32"/>
          <p:cNvSpPr/>
          <p:nvPr/>
        </p:nvSpPr>
        <p:spPr>
          <a:xfrm>
            <a:off x="5946156" y="3000849"/>
            <a:ext cx="440100" cy="4404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sh</a:t>
            </a:r>
            <a:r>
              <a:rPr baseline="-25000" i="1" lang="en" sz="1200"/>
              <a:t>3</a:t>
            </a:r>
            <a:endParaRPr baseline="-25000" i="1" sz="1200"/>
          </a:p>
        </p:txBody>
      </p:sp>
      <p:cxnSp>
        <p:nvCxnSpPr>
          <p:cNvPr id="372" name="Google Shape;372;p32"/>
          <p:cNvCxnSpPr/>
          <p:nvPr/>
        </p:nvCxnSpPr>
        <p:spPr>
          <a:xfrm>
            <a:off x="6573155" y="3220984"/>
            <a:ext cx="8190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373" name="Google Shape;373;p32"/>
          <p:cNvSpPr/>
          <p:nvPr/>
        </p:nvSpPr>
        <p:spPr>
          <a:xfrm>
            <a:off x="4692186" y="3000849"/>
            <a:ext cx="440100" cy="4404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sh</a:t>
            </a:r>
            <a:r>
              <a:rPr baseline="-25000" i="1" lang="en" sz="1200"/>
              <a:t>1</a:t>
            </a:r>
            <a:endParaRPr baseline="-25000" i="1" sz="1200"/>
          </a:p>
        </p:txBody>
      </p:sp>
      <p:sp>
        <p:nvSpPr>
          <p:cNvPr id="374" name="Google Shape;374;p32"/>
          <p:cNvSpPr/>
          <p:nvPr/>
        </p:nvSpPr>
        <p:spPr>
          <a:xfrm>
            <a:off x="5319173" y="3000849"/>
            <a:ext cx="440100" cy="4404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sh</a:t>
            </a:r>
            <a:r>
              <a:rPr baseline="-25000" i="1" lang="en" sz="1200"/>
              <a:t>2</a:t>
            </a:r>
            <a:endParaRPr baseline="-25000" i="1" sz="1200"/>
          </a:p>
        </p:txBody>
      </p:sp>
      <p:cxnSp>
        <p:nvCxnSpPr>
          <p:cNvPr id="375" name="Google Shape;375;p32"/>
          <p:cNvCxnSpPr/>
          <p:nvPr/>
        </p:nvCxnSpPr>
        <p:spPr>
          <a:xfrm>
            <a:off x="6355650" y="2357100"/>
            <a:ext cx="0" cy="509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76" name="Google Shape;376;p32"/>
          <p:cNvSpPr txBox="1"/>
          <p:nvPr/>
        </p:nvSpPr>
        <p:spPr>
          <a:xfrm>
            <a:off x="2898225" y="2714400"/>
            <a:ext cx="1744500" cy="44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</a:rPr>
              <a:t>{sh</a:t>
            </a:r>
            <a:r>
              <a:rPr b="1" baseline="-25000" lang="en" sz="1600">
                <a:solidFill>
                  <a:srgbClr val="FF0000"/>
                </a:solidFill>
              </a:rPr>
              <a:t>i</a:t>
            </a:r>
            <a:r>
              <a:rPr b="1" lang="en" sz="1600">
                <a:solidFill>
                  <a:srgbClr val="FF0000"/>
                </a:solidFill>
              </a:rPr>
              <a:t> | x</a:t>
            </a:r>
            <a:r>
              <a:rPr b="1" baseline="-25000" lang="en" sz="1600">
                <a:solidFill>
                  <a:srgbClr val="FF0000"/>
                </a:solidFill>
              </a:rPr>
              <a:t>i</a:t>
            </a:r>
            <a:r>
              <a:rPr b="1" lang="en" sz="1600">
                <a:solidFill>
                  <a:srgbClr val="FF0000"/>
                </a:solidFill>
              </a:rPr>
              <a:t> = 1}</a:t>
            </a:r>
            <a:endParaRPr b="1" baseline="-25000" sz="1600">
              <a:solidFill>
                <a:srgbClr val="FF0000"/>
              </a:solidFill>
            </a:endParaRPr>
          </a:p>
        </p:txBody>
      </p:sp>
      <p:sp>
        <p:nvSpPr>
          <p:cNvPr id="377" name="Google Shape;377;p32"/>
          <p:cNvSpPr txBox="1"/>
          <p:nvPr/>
        </p:nvSpPr>
        <p:spPr>
          <a:xfrm>
            <a:off x="3351600" y="3888325"/>
            <a:ext cx="597000" cy="44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FF0000"/>
                </a:solidFill>
              </a:rPr>
              <a:t>s’</a:t>
            </a:r>
            <a:endParaRPr b="1" sz="1600">
              <a:solidFill>
                <a:srgbClr val="FF0000"/>
              </a:solidFill>
            </a:endParaRPr>
          </a:p>
        </p:txBody>
      </p:sp>
      <p:sp>
        <p:nvSpPr>
          <p:cNvPr id="378" name="Google Shape;378;p32"/>
          <p:cNvSpPr txBox="1"/>
          <p:nvPr/>
        </p:nvSpPr>
        <p:spPr>
          <a:xfrm>
            <a:off x="5615250" y="4119775"/>
            <a:ext cx="2076600" cy="44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/>
              <a:t>Accept if </a:t>
            </a:r>
            <a:r>
              <a:rPr b="1" i="1" lang="en" sz="1600"/>
              <a:t>s’ = s</a:t>
            </a:r>
            <a:r>
              <a:rPr b="1" lang="en" sz="1600"/>
              <a:t>.</a:t>
            </a:r>
            <a:endParaRPr b="1" sz="16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2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Theorem 1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384" name="Google Shape;384;p33"/>
          <p:cNvSpPr txBox="1"/>
          <p:nvPr>
            <p:ph idx="1" type="body"/>
          </p:nvPr>
        </p:nvSpPr>
        <p:spPr>
          <a:xfrm>
            <a:off x="311700" y="2160325"/>
            <a:ext cx="8520600" cy="176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Let </a:t>
            </a:r>
            <a:r>
              <a:rPr b="1" lang="en">
                <a:solidFill>
                  <a:schemeClr val="dk1"/>
                </a:solidFill>
              </a:rPr>
              <a:t>SS </a:t>
            </a:r>
            <a:r>
              <a:rPr lang="en">
                <a:solidFill>
                  <a:schemeClr val="dk1"/>
                </a:solidFill>
              </a:rPr>
              <a:t>be the class of functions for which there exist Non-Threshold Secret Sharing Schemes with </a:t>
            </a:r>
            <a:r>
              <a:rPr i="1" lang="en">
                <a:solidFill>
                  <a:schemeClr val="dk1"/>
                </a:solidFill>
              </a:rPr>
              <a:t>efficient sharing</a:t>
            </a:r>
            <a:r>
              <a:rPr lang="en">
                <a:solidFill>
                  <a:schemeClr val="dk1"/>
                </a:solidFill>
              </a:rPr>
              <a:t>, and SZK be the class of functions for which there are statistical zero knowledge proofs. Then:</a:t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chemeClr val="dk1"/>
                </a:solidFill>
              </a:rPr>
              <a:t>SS </a:t>
            </a:r>
            <a:r>
              <a:rPr lang="en">
                <a:solidFill>
                  <a:schemeClr val="dk1"/>
                </a:solidFill>
              </a:rPr>
              <a:t>⊆</a:t>
            </a:r>
            <a:r>
              <a:rPr b="1" lang="en">
                <a:solidFill>
                  <a:schemeClr val="dk1"/>
                </a:solidFill>
              </a:rPr>
              <a:t> SZK</a:t>
            </a:r>
            <a:endParaRPr b="1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385" name="Google Shape;385;p33"/>
          <p:cNvSpPr txBox="1"/>
          <p:nvPr/>
        </p:nvSpPr>
        <p:spPr>
          <a:xfrm>
            <a:off x="3030800" y="4448975"/>
            <a:ext cx="3547200" cy="45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1800">
                <a:solidFill>
                  <a:srgbClr val="0000FF"/>
                </a:solidFill>
              </a:rPr>
              <a:t>What about the converse?</a:t>
            </a:r>
            <a:endParaRPr b="1" sz="18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9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p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Secret Sharing (Generalized) </a:t>
            </a:r>
            <a:r>
              <a:rPr lang="en" sz="1800"/>
              <a:t>[Beimel-Ishai’01]</a:t>
            </a:r>
            <a:endParaRPr/>
          </a:p>
        </p:txBody>
      </p:sp>
      <p:sp>
        <p:nvSpPr>
          <p:cNvPr id="391" name="Google Shape;391;p3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392" name="Google Shape;392;p34"/>
          <p:cNvSpPr/>
          <p:nvPr/>
        </p:nvSpPr>
        <p:spPr>
          <a:xfrm>
            <a:off x="1183450" y="2191925"/>
            <a:ext cx="1471200" cy="61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Share</a:t>
            </a:r>
            <a:r>
              <a:rPr b="1" baseline="-25000" i="1" lang="en"/>
              <a:t>f</a:t>
            </a:r>
            <a:endParaRPr b="1" baseline="-25000" i="1"/>
          </a:p>
        </p:txBody>
      </p:sp>
      <p:sp>
        <p:nvSpPr>
          <p:cNvPr id="393" name="Google Shape;393;p34"/>
          <p:cNvSpPr/>
          <p:nvPr/>
        </p:nvSpPr>
        <p:spPr>
          <a:xfrm>
            <a:off x="415450" y="2340275"/>
            <a:ext cx="322500" cy="322800"/>
          </a:xfrm>
          <a:prstGeom prst="rect">
            <a:avLst/>
          </a:prstGeom>
          <a:solidFill>
            <a:srgbClr val="E6B8A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s</a:t>
            </a:r>
            <a:endParaRPr i="1"/>
          </a:p>
        </p:txBody>
      </p:sp>
      <p:cxnSp>
        <p:nvCxnSpPr>
          <p:cNvPr id="394" name="Google Shape;394;p34"/>
          <p:cNvCxnSpPr>
            <a:stCxn id="393" idx="3"/>
          </p:cNvCxnSpPr>
          <p:nvPr/>
        </p:nvCxnSpPr>
        <p:spPr>
          <a:xfrm>
            <a:off x="737950" y="2501675"/>
            <a:ext cx="445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95" name="Google Shape;395;p34"/>
          <p:cNvSpPr/>
          <p:nvPr/>
        </p:nvSpPr>
        <p:spPr>
          <a:xfrm>
            <a:off x="3374625" y="2574725"/>
            <a:ext cx="464700" cy="4647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sh</a:t>
            </a:r>
            <a:r>
              <a:rPr baseline="-25000" i="1" lang="en" sz="1200"/>
              <a:t>11</a:t>
            </a:r>
            <a:endParaRPr baseline="-25000" i="1" sz="1200"/>
          </a:p>
        </p:txBody>
      </p:sp>
      <p:sp>
        <p:nvSpPr>
          <p:cNvPr id="396" name="Google Shape;396;p34"/>
          <p:cNvSpPr/>
          <p:nvPr/>
        </p:nvSpPr>
        <p:spPr>
          <a:xfrm>
            <a:off x="6421725" y="2574725"/>
            <a:ext cx="464700" cy="4647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sh</a:t>
            </a:r>
            <a:r>
              <a:rPr baseline="-25000" i="1" lang="en" sz="1200"/>
              <a:t>n1</a:t>
            </a:r>
            <a:endParaRPr baseline="-25000" i="1" sz="1200"/>
          </a:p>
        </p:txBody>
      </p:sp>
      <p:sp>
        <p:nvSpPr>
          <p:cNvPr id="397" name="Google Shape;397;p34"/>
          <p:cNvSpPr/>
          <p:nvPr/>
        </p:nvSpPr>
        <p:spPr>
          <a:xfrm>
            <a:off x="4036413" y="2574725"/>
            <a:ext cx="464700" cy="4647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sh</a:t>
            </a:r>
            <a:r>
              <a:rPr baseline="-25000" i="1" lang="en"/>
              <a:t>21</a:t>
            </a:r>
            <a:endParaRPr baseline="-25000" i="1"/>
          </a:p>
        </p:txBody>
      </p:sp>
      <p:sp>
        <p:nvSpPr>
          <p:cNvPr id="398" name="Google Shape;398;p34"/>
          <p:cNvSpPr/>
          <p:nvPr/>
        </p:nvSpPr>
        <p:spPr>
          <a:xfrm>
            <a:off x="4698225" y="2574725"/>
            <a:ext cx="464700" cy="4647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sh</a:t>
            </a:r>
            <a:r>
              <a:rPr baseline="-25000" i="1" lang="en" sz="1200"/>
              <a:t>31</a:t>
            </a:r>
            <a:endParaRPr baseline="-25000" i="1" sz="1200"/>
          </a:p>
        </p:txBody>
      </p:sp>
      <p:cxnSp>
        <p:nvCxnSpPr>
          <p:cNvPr id="399" name="Google Shape;399;p34"/>
          <p:cNvCxnSpPr/>
          <p:nvPr/>
        </p:nvCxnSpPr>
        <p:spPr>
          <a:xfrm>
            <a:off x="5360025" y="2807075"/>
            <a:ext cx="8646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400" name="Google Shape;400;p34"/>
          <p:cNvCxnSpPr>
            <a:stCxn id="392" idx="3"/>
          </p:cNvCxnSpPr>
          <p:nvPr/>
        </p:nvCxnSpPr>
        <p:spPr>
          <a:xfrm>
            <a:off x="2654650" y="2501675"/>
            <a:ext cx="600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01" name="Google Shape;401;p34"/>
          <p:cNvSpPr/>
          <p:nvPr/>
        </p:nvSpPr>
        <p:spPr>
          <a:xfrm>
            <a:off x="7371900" y="1267025"/>
            <a:ext cx="619500" cy="61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</a:t>
            </a:r>
            <a:endParaRPr/>
          </a:p>
        </p:txBody>
      </p:sp>
      <p:sp>
        <p:nvSpPr>
          <p:cNvPr id="402" name="Google Shape;402;p34"/>
          <p:cNvSpPr/>
          <p:nvPr/>
        </p:nvSpPr>
        <p:spPr>
          <a:xfrm>
            <a:off x="3374625" y="1959575"/>
            <a:ext cx="464700" cy="4647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sh</a:t>
            </a:r>
            <a:r>
              <a:rPr baseline="-25000" i="1" lang="en" sz="1200"/>
              <a:t>10</a:t>
            </a:r>
            <a:endParaRPr baseline="-25000" i="1" sz="1200"/>
          </a:p>
        </p:txBody>
      </p:sp>
      <p:sp>
        <p:nvSpPr>
          <p:cNvPr id="403" name="Google Shape;403;p34"/>
          <p:cNvSpPr/>
          <p:nvPr/>
        </p:nvSpPr>
        <p:spPr>
          <a:xfrm>
            <a:off x="6421725" y="1959575"/>
            <a:ext cx="464700" cy="4647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sh</a:t>
            </a:r>
            <a:r>
              <a:rPr baseline="-25000" i="1" lang="en" sz="1200"/>
              <a:t>n0</a:t>
            </a:r>
            <a:endParaRPr baseline="-25000" i="1" sz="1200"/>
          </a:p>
        </p:txBody>
      </p:sp>
      <p:sp>
        <p:nvSpPr>
          <p:cNvPr id="404" name="Google Shape;404;p34"/>
          <p:cNvSpPr/>
          <p:nvPr/>
        </p:nvSpPr>
        <p:spPr>
          <a:xfrm>
            <a:off x="4036413" y="1959575"/>
            <a:ext cx="464700" cy="4647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sh</a:t>
            </a:r>
            <a:r>
              <a:rPr baseline="-25000" i="1" lang="en" sz="1200"/>
              <a:t>20</a:t>
            </a:r>
            <a:endParaRPr baseline="-25000" i="1" sz="1200"/>
          </a:p>
        </p:txBody>
      </p:sp>
      <p:sp>
        <p:nvSpPr>
          <p:cNvPr id="405" name="Google Shape;405;p34"/>
          <p:cNvSpPr/>
          <p:nvPr/>
        </p:nvSpPr>
        <p:spPr>
          <a:xfrm>
            <a:off x="4698225" y="1959575"/>
            <a:ext cx="464700" cy="4647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sh</a:t>
            </a:r>
            <a:r>
              <a:rPr baseline="-25000" i="1" lang="en" sz="1200"/>
              <a:t>30</a:t>
            </a:r>
            <a:endParaRPr baseline="-25000" i="1" sz="1200"/>
          </a:p>
        </p:txBody>
      </p:sp>
      <p:cxnSp>
        <p:nvCxnSpPr>
          <p:cNvPr id="406" name="Google Shape;406;p34"/>
          <p:cNvCxnSpPr/>
          <p:nvPr/>
        </p:nvCxnSpPr>
        <p:spPr>
          <a:xfrm>
            <a:off x="5360025" y="2191925"/>
            <a:ext cx="8646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0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p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Secret Sharing (Generalized)</a:t>
            </a:r>
            <a:endParaRPr/>
          </a:p>
        </p:txBody>
      </p:sp>
      <p:sp>
        <p:nvSpPr>
          <p:cNvPr id="412" name="Google Shape;412;p3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413" name="Google Shape;413;p35"/>
          <p:cNvSpPr/>
          <p:nvPr/>
        </p:nvSpPr>
        <p:spPr>
          <a:xfrm>
            <a:off x="1183450" y="2191925"/>
            <a:ext cx="1471200" cy="61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Share</a:t>
            </a:r>
            <a:r>
              <a:rPr b="1" baseline="-25000" i="1" lang="en"/>
              <a:t>f</a:t>
            </a:r>
            <a:endParaRPr b="1" baseline="-25000" i="1"/>
          </a:p>
        </p:txBody>
      </p:sp>
      <p:sp>
        <p:nvSpPr>
          <p:cNvPr id="414" name="Google Shape;414;p35"/>
          <p:cNvSpPr/>
          <p:nvPr/>
        </p:nvSpPr>
        <p:spPr>
          <a:xfrm>
            <a:off x="415450" y="2340275"/>
            <a:ext cx="322500" cy="322800"/>
          </a:xfrm>
          <a:prstGeom prst="rect">
            <a:avLst/>
          </a:prstGeom>
          <a:solidFill>
            <a:srgbClr val="E6B8A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s</a:t>
            </a:r>
            <a:endParaRPr i="1"/>
          </a:p>
        </p:txBody>
      </p:sp>
      <p:cxnSp>
        <p:nvCxnSpPr>
          <p:cNvPr id="415" name="Google Shape;415;p35"/>
          <p:cNvCxnSpPr>
            <a:stCxn id="414" idx="3"/>
          </p:cNvCxnSpPr>
          <p:nvPr/>
        </p:nvCxnSpPr>
        <p:spPr>
          <a:xfrm>
            <a:off x="737950" y="2501675"/>
            <a:ext cx="445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16" name="Google Shape;416;p35"/>
          <p:cNvSpPr/>
          <p:nvPr/>
        </p:nvSpPr>
        <p:spPr>
          <a:xfrm>
            <a:off x="3374625" y="2574725"/>
            <a:ext cx="464700" cy="4647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sh</a:t>
            </a:r>
            <a:r>
              <a:rPr baseline="-25000" i="1" lang="en" sz="1200"/>
              <a:t>11</a:t>
            </a:r>
            <a:endParaRPr baseline="-25000" i="1" sz="1200"/>
          </a:p>
        </p:txBody>
      </p:sp>
      <p:sp>
        <p:nvSpPr>
          <p:cNvPr id="417" name="Google Shape;417;p35"/>
          <p:cNvSpPr/>
          <p:nvPr/>
        </p:nvSpPr>
        <p:spPr>
          <a:xfrm>
            <a:off x="6421725" y="2574725"/>
            <a:ext cx="464700" cy="4647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sh</a:t>
            </a:r>
            <a:r>
              <a:rPr baseline="-25000" i="1" lang="en" sz="1200"/>
              <a:t>n1</a:t>
            </a:r>
            <a:endParaRPr baseline="-25000" i="1" sz="1200"/>
          </a:p>
        </p:txBody>
      </p:sp>
      <p:sp>
        <p:nvSpPr>
          <p:cNvPr id="418" name="Google Shape;418;p35"/>
          <p:cNvSpPr/>
          <p:nvPr/>
        </p:nvSpPr>
        <p:spPr>
          <a:xfrm>
            <a:off x="4036413" y="2574725"/>
            <a:ext cx="464700" cy="4647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sh</a:t>
            </a:r>
            <a:r>
              <a:rPr baseline="-25000" i="1" lang="en"/>
              <a:t>21</a:t>
            </a:r>
            <a:endParaRPr baseline="-25000" i="1"/>
          </a:p>
        </p:txBody>
      </p:sp>
      <p:sp>
        <p:nvSpPr>
          <p:cNvPr id="419" name="Google Shape;419;p35"/>
          <p:cNvSpPr/>
          <p:nvPr/>
        </p:nvSpPr>
        <p:spPr>
          <a:xfrm>
            <a:off x="4698225" y="2574725"/>
            <a:ext cx="464700" cy="4647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sh</a:t>
            </a:r>
            <a:r>
              <a:rPr baseline="-25000" i="1" lang="en" sz="1200"/>
              <a:t>31</a:t>
            </a:r>
            <a:endParaRPr baseline="-25000" i="1" sz="1200"/>
          </a:p>
        </p:txBody>
      </p:sp>
      <p:cxnSp>
        <p:nvCxnSpPr>
          <p:cNvPr id="420" name="Google Shape;420;p35"/>
          <p:cNvCxnSpPr/>
          <p:nvPr/>
        </p:nvCxnSpPr>
        <p:spPr>
          <a:xfrm>
            <a:off x="5360025" y="2807075"/>
            <a:ext cx="8646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421" name="Google Shape;421;p35"/>
          <p:cNvCxnSpPr>
            <a:stCxn id="413" idx="3"/>
          </p:cNvCxnSpPr>
          <p:nvPr/>
        </p:nvCxnSpPr>
        <p:spPr>
          <a:xfrm>
            <a:off x="2654650" y="2501675"/>
            <a:ext cx="600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22" name="Google Shape;422;p35"/>
          <p:cNvSpPr/>
          <p:nvPr/>
        </p:nvSpPr>
        <p:spPr>
          <a:xfrm>
            <a:off x="3374625" y="3581450"/>
            <a:ext cx="3511800" cy="61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Reconstruct</a:t>
            </a:r>
            <a:r>
              <a:rPr b="1" baseline="-25000" i="1" lang="en"/>
              <a:t>f</a:t>
            </a:r>
            <a:endParaRPr b="1" baseline="-25000" i="1"/>
          </a:p>
        </p:txBody>
      </p:sp>
      <p:cxnSp>
        <p:nvCxnSpPr>
          <p:cNvPr id="423" name="Google Shape;423;p35"/>
          <p:cNvCxnSpPr>
            <a:stCxn id="422" idx="3"/>
          </p:cNvCxnSpPr>
          <p:nvPr/>
        </p:nvCxnSpPr>
        <p:spPr>
          <a:xfrm>
            <a:off x="6886425" y="3891200"/>
            <a:ext cx="6183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24" name="Google Shape;424;p35"/>
          <p:cNvSpPr/>
          <p:nvPr/>
        </p:nvSpPr>
        <p:spPr>
          <a:xfrm>
            <a:off x="7504725" y="3729800"/>
            <a:ext cx="322500" cy="322800"/>
          </a:xfrm>
          <a:prstGeom prst="rect">
            <a:avLst/>
          </a:prstGeom>
          <a:solidFill>
            <a:srgbClr val="E6B8A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s</a:t>
            </a:r>
            <a:endParaRPr i="1"/>
          </a:p>
        </p:txBody>
      </p:sp>
      <p:sp>
        <p:nvSpPr>
          <p:cNvPr id="425" name="Google Shape;425;p35"/>
          <p:cNvSpPr/>
          <p:nvPr/>
        </p:nvSpPr>
        <p:spPr>
          <a:xfrm>
            <a:off x="7371900" y="1267025"/>
            <a:ext cx="619500" cy="61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</a:t>
            </a:r>
            <a:endParaRPr/>
          </a:p>
        </p:txBody>
      </p:sp>
      <p:sp>
        <p:nvSpPr>
          <p:cNvPr id="426" name="Google Shape;426;p35"/>
          <p:cNvSpPr/>
          <p:nvPr/>
        </p:nvSpPr>
        <p:spPr>
          <a:xfrm>
            <a:off x="3374625" y="1959575"/>
            <a:ext cx="464700" cy="4647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sh</a:t>
            </a:r>
            <a:r>
              <a:rPr baseline="-25000" i="1" lang="en" sz="1200"/>
              <a:t>10</a:t>
            </a:r>
            <a:endParaRPr baseline="-25000" i="1" sz="1200"/>
          </a:p>
        </p:txBody>
      </p:sp>
      <p:sp>
        <p:nvSpPr>
          <p:cNvPr id="427" name="Google Shape;427;p35"/>
          <p:cNvSpPr/>
          <p:nvPr/>
        </p:nvSpPr>
        <p:spPr>
          <a:xfrm>
            <a:off x="6421725" y="1959575"/>
            <a:ext cx="464700" cy="4647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sh</a:t>
            </a:r>
            <a:r>
              <a:rPr baseline="-25000" i="1" lang="en" sz="1200"/>
              <a:t>n0</a:t>
            </a:r>
            <a:endParaRPr baseline="-25000" i="1" sz="1200"/>
          </a:p>
        </p:txBody>
      </p:sp>
      <p:sp>
        <p:nvSpPr>
          <p:cNvPr id="428" name="Google Shape;428;p35"/>
          <p:cNvSpPr/>
          <p:nvPr/>
        </p:nvSpPr>
        <p:spPr>
          <a:xfrm>
            <a:off x="4036413" y="1959575"/>
            <a:ext cx="464700" cy="4647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sh</a:t>
            </a:r>
            <a:r>
              <a:rPr baseline="-25000" i="1" lang="en" sz="1200"/>
              <a:t>20</a:t>
            </a:r>
            <a:endParaRPr baseline="-25000" i="1" sz="1200"/>
          </a:p>
        </p:txBody>
      </p:sp>
      <p:sp>
        <p:nvSpPr>
          <p:cNvPr id="429" name="Google Shape;429;p35"/>
          <p:cNvSpPr/>
          <p:nvPr/>
        </p:nvSpPr>
        <p:spPr>
          <a:xfrm>
            <a:off x="4698225" y="1959575"/>
            <a:ext cx="464700" cy="4647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sh</a:t>
            </a:r>
            <a:r>
              <a:rPr baseline="-25000" i="1" lang="en" sz="1200"/>
              <a:t>30</a:t>
            </a:r>
            <a:endParaRPr baseline="-25000" i="1" sz="1200"/>
          </a:p>
        </p:txBody>
      </p:sp>
      <p:cxnSp>
        <p:nvCxnSpPr>
          <p:cNvPr id="430" name="Google Shape;430;p35"/>
          <p:cNvCxnSpPr/>
          <p:nvPr/>
        </p:nvCxnSpPr>
        <p:spPr>
          <a:xfrm>
            <a:off x="5360025" y="2191925"/>
            <a:ext cx="8646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431" name="Google Shape;431;p35"/>
          <p:cNvCxnSpPr/>
          <p:nvPr/>
        </p:nvCxnSpPr>
        <p:spPr>
          <a:xfrm flipH="1" rot="-5400000">
            <a:off x="3843387" y="2835275"/>
            <a:ext cx="1389600" cy="102900"/>
          </a:xfrm>
          <a:prstGeom prst="bentConnector3">
            <a:avLst>
              <a:gd fmla="val 1866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32" name="Google Shape;432;p35"/>
          <p:cNvCxnSpPr>
            <a:stCxn id="418" idx="3"/>
          </p:cNvCxnSpPr>
          <p:nvPr/>
        </p:nvCxnSpPr>
        <p:spPr>
          <a:xfrm>
            <a:off x="4501112" y="2807075"/>
            <a:ext cx="93600" cy="774300"/>
          </a:xfrm>
          <a:prstGeom prst="bentConnector2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36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p3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Secret Sharing (Generalized)</a:t>
            </a:r>
            <a:endParaRPr/>
          </a:p>
        </p:txBody>
      </p:sp>
      <p:sp>
        <p:nvSpPr>
          <p:cNvPr id="438" name="Google Shape;438;p3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439" name="Google Shape;439;p36"/>
          <p:cNvSpPr/>
          <p:nvPr/>
        </p:nvSpPr>
        <p:spPr>
          <a:xfrm>
            <a:off x="1183450" y="2191925"/>
            <a:ext cx="1471200" cy="61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Share</a:t>
            </a:r>
            <a:r>
              <a:rPr b="1" baseline="-25000" i="1" lang="en"/>
              <a:t>f</a:t>
            </a:r>
            <a:endParaRPr b="1" baseline="-25000" i="1"/>
          </a:p>
        </p:txBody>
      </p:sp>
      <p:sp>
        <p:nvSpPr>
          <p:cNvPr id="440" name="Google Shape;440;p36"/>
          <p:cNvSpPr/>
          <p:nvPr/>
        </p:nvSpPr>
        <p:spPr>
          <a:xfrm>
            <a:off x="415450" y="2340275"/>
            <a:ext cx="322500" cy="322800"/>
          </a:xfrm>
          <a:prstGeom prst="rect">
            <a:avLst/>
          </a:prstGeom>
          <a:solidFill>
            <a:srgbClr val="E6B8A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s</a:t>
            </a:r>
            <a:endParaRPr i="1"/>
          </a:p>
        </p:txBody>
      </p:sp>
      <p:cxnSp>
        <p:nvCxnSpPr>
          <p:cNvPr id="441" name="Google Shape;441;p36"/>
          <p:cNvCxnSpPr>
            <a:stCxn id="440" idx="3"/>
          </p:cNvCxnSpPr>
          <p:nvPr/>
        </p:nvCxnSpPr>
        <p:spPr>
          <a:xfrm>
            <a:off x="737950" y="2501675"/>
            <a:ext cx="445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42" name="Google Shape;442;p36"/>
          <p:cNvSpPr/>
          <p:nvPr/>
        </p:nvSpPr>
        <p:spPr>
          <a:xfrm>
            <a:off x="3374625" y="2574725"/>
            <a:ext cx="464700" cy="4647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sh</a:t>
            </a:r>
            <a:r>
              <a:rPr baseline="-25000" i="1" lang="en" sz="1200"/>
              <a:t>11</a:t>
            </a:r>
            <a:endParaRPr baseline="-25000" i="1" sz="1200"/>
          </a:p>
        </p:txBody>
      </p:sp>
      <p:sp>
        <p:nvSpPr>
          <p:cNvPr id="443" name="Google Shape;443;p36"/>
          <p:cNvSpPr/>
          <p:nvPr/>
        </p:nvSpPr>
        <p:spPr>
          <a:xfrm>
            <a:off x="6421725" y="2574725"/>
            <a:ext cx="464700" cy="4647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sh</a:t>
            </a:r>
            <a:r>
              <a:rPr baseline="-25000" i="1" lang="en" sz="1200"/>
              <a:t>n1</a:t>
            </a:r>
            <a:endParaRPr baseline="-25000" i="1" sz="1200"/>
          </a:p>
        </p:txBody>
      </p:sp>
      <p:sp>
        <p:nvSpPr>
          <p:cNvPr id="444" name="Google Shape;444;p36"/>
          <p:cNvSpPr/>
          <p:nvPr/>
        </p:nvSpPr>
        <p:spPr>
          <a:xfrm>
            <a:off x="4036413" y="2574725"/>
            <a:ext cx="464700" cy="4647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sh</a:t>
            </a:r>
            <a:r>
              <a:rPr baseline="-25000" i="1" lang="en"/>
              <a:t>21</a:t>
            </a:r>
            <a:endParaRPr baseline="-25000" i="1"/>
          </a:p>
        </p:txBody>
      </p:sp>
      <p:sp>
        <p:nvSpPr>
          <p:cNvPr id="445" name="Google Shape;445;p36"/>
          <p:cNvSpPr/>
          <p:nvPr/>
        </p:nvSpPr>
        <p:spPr>
          <a:xfrm>
            <a:off x="4698225" y="2574725"/>
            <a:ext cx="464700" cy="4647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sh</a:t>
            </a:r>
            <a:r>
              <a:rPr baseline="-25000" i="1" lang="en" sz="1200"/>
              <a:t>31</a:t>
            </a:r>
            <a:endParaRPr baseline="-25000" i="1" sz="1200"/>
          </a:p>
        </p:txBody>
      </p:sp>
      <p:cxnSp>
        <p:nvCxnSpPr>
          <p:cNvPr id="446" name="Google Shape;446;p36"/>
          <p:cNvCxnSpPr/>
          <p:nvPr/>
        </p:nvCxnSpPr>
        <p:spPr>
          <a:xfrm>
            <a:off x="5360025" y="2807075"/>
            <a:ext cx="8646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447" name="Google Shape;447;p36"/>
          <p:cNvCxnSpPr>
            <a:stCxn id="439" idx="3"/>
          </p:cNvCxnSpPr>
          <p:nvPr/>
        </p:nvCxnSpPr>
        <p:spPr>
          <a:xfrm>
            <a:off x="2654650" y="2501675"/>
            <a:ext cx="600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48" name="Google Shape;448;p36"/>
          <p:cNvSpPr/>
          <p:nvPr/>
        </p:nvSpPr>
        <p:spPr>
          <a:xfrm>
            <a:off x="3374625" y="1344425"/>
            <a:ext cx="464700" cy="464700"/>
          </a:xfrm>
          <a:prstGeom prst="rect">
            <a:avLst/>
          </a:prstGeom>
          <a:solidFill>
            <a:srgbClr val="F6B26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</a:t>
            </a:r>
            <a:endParaRPr/>
          </a:p>
        </p:txBody>
      </p:sp>
      <p:sp>
        <p:nvSpPr>
          <p:cNvPr id="449" name="Google Shape;449;p36"/>
          <p:cNvSpPr/>
          <p:nvPr/>
        </p:nvSpPr>
        <p:spPr>
          <a:xfrm>
            <a:off x="4036425" y="1344425"/>
            <a:ext cx="464700" cy="464700"/>
          </a:xfrm>
          <a:prstGeom prst="rect">
            <a:avLst/>
          </a:prstGeom>
          <a:solidFill>
            <a:srgbClr val="F6B26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endParaRPr/>
          </a:p>
        </p:txBody>
      </p:sp>
      <p:sp>
        <p:nvSpPr>
          <p:cNvPr id="450" name="Google Shape;450;p36"/>
          <p:cNvSpPr/>
          <p:nvPr/>
        </p:nvSpPr>
        <p:spPr>
          <a:xfrm>
            <a:off x="4698225" y="1344425"/>
            <a:ext cx="464700" cy="464700"/>
          </a:xfrm>
          <a:prstGeom prst="rect">
            <a:avLst/>
          </a:prstGeom>
          <a:solidFill>
            <a:srgbClr val="F6B26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</a:t>
            </a:r>
            <a:endParaRPr/>
          </a:p>
        </p:txBody>
      </p:sp>
      <p:sp>
        <p:nvSpPr>
          <p:cNvPr id="451" name="Google Shape;451;p36"/>
          <p:cNvSpPr/>
          <p:nvPr/>
        </p:nvSpPr>
        <p:spPr>
          <a:xfrm>
            <a:off x="6421725" y="1344425"/>
            <a:ext cx="464700" cy="464700"/>
          </a:xfrm>
          <a:prstGeom prst="rect">
            <a:avLst/>
          </a:prstGeom>
          <a:solidFill>
            <a:srgbClr val="F6B26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endParaRPr/>
          </a:p>
        </p:txBody>
      </p:sp>
      <p:cxnSp>
        <p:nvCxnSpPr>
          <p:cNvPr id="452" name="Google Shape;452;p36"/>
          <p:cNvCxnSpPr/>
          <p:nvPr/>
        </p:nvCxnSpPr>
        <p:spPr>
          <a:xfrm>
            <a:off x="5360025" y="1576775"/>
            <a:ext cx="8646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453" name="Google Shape;453;p36"/>
          <p:cNvSpPr/>
          <p:nvPr/>
        </p:nvSpPr>
        <p:spPr>
          <a:xfrm>
            <a:off x="7371900" y="1267025"/>
            <a:ext cx="619500" cy="61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</a:t>
            </a:r>
            <a:endParaRPr/>
          </a:p>
        </p:txBody>
      </p:sp>
      <p:sp>
        <p:nvSpPr>
          <p:cNvPr id="454" name="Google Shape;454;p36"/>
          <p:cNvSpPr/>
          <p:nvPr/>
        </p:nvSpPr>
        <p:spPr>
          <a:xfrm>
            <a:off x="3374625" y="1959575"/>
            <a:ext cx="464700" cy="4647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sh</a:t>
            </a:r>
            <a:r>
              <a:rPr baseline="-25000" i="1" lang="en" sz="1200"/>
              <a:t>10</a:t>
            </a:r>
            <a:endParaRPr baseline="-25000" i="1" sz="1200"/>
          </a:p>
        </p:txBody>
      </p:sp>
      <p:sp>
        <p:nvSpPr>
          <p:cNvPr id="455" name="Google Shape;455;p36"/>
          <p:cNvSpPr/>
          <p:nvPr/>
        </p:nvSpPr>
        <p:spPr>
          <a:xfrm>
            <a:off x="6421725" y="1959575"/>
            <a:ext cx="464700" cy="4647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sh</a:t>
            </a:r>
            <a:r>
              <a:rPr baseline="-25000" i="1" lang="en" sz="1200"/>
              <a:t>n0</a:t>
            </a:r>
            <a:endParaRPr baseline="-25000" i="1" sz="1200"/>
          </a:p>
        </p:txBody>
      </p:sp>
      <p:sp>
        <p:nvSpPr>
          <p:cNvPr id="456" name="Google Shape;456;p36"/>
          <p:cNvSpPr/>
          <p:nvPr/>
        </p:nvSpPr>
        <p:spPr>
          <a:xfrm>
            <a:off x="4036413" y="1959575"/>
            <a:ext cx="464700" cy="4647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sh</a:t>
            </a:r>
            <a:r>
              <a:rPr baseline="-25000" i="1" lang="en" sz="1200"/>
              <a:t>20</a:t>
            </a:r>
            <a:endParaRPr baseline="-25000" i="1" sz="1200"/>
          </a:p>
        </p:txBody>
      </p:sp>
      <p:sp>
        <p:nvSpPr>
          <p:cNvPr id="457" name="Google Shape;457;p36"/>
          <p:cNvSpPr/>
          <p:nvPr/>
        </p:nvSpPr>
        <p:spPr>
          <a:xfrm>
            <a:off x="4698225" y="1959575"/>
            <a:ext cx="464700" cy="4647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sh</a:t>
            </a:r>
            <a:r>
              <a:rPr baseline="-25000" i="1" lang="en" sz="1200"/>
              <a:t>30</a:t>
            </a:r>
            <a:endParaRPr baseline="-25000" i="1" sz="1200"/>
          </a:p>
        </p:txBody>
      </p:sp>
      <p:cxnSp>
        <p:nvCxnSpPr>
          <p:cNvPr id="458" name="Google Shape;458;p36"/>
          <p:cNvCxnSpPr/>
          <p:nvPr/>
        </p:nvCxnSpPr>
        <p:spPr>
          <a:xfrm>
            <a:off x="5360025" y="2191925"/>
            <a:ext cx="8646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62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Google Shape;463;p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Secret Sharing (Generalized)</a:t>
            </a:r>
            <a:endParaRPr/>
          </a:p>
        </p:txBody>
      </p:sp>
      <p:sp>
        <p:nvSpPr>
          <p:cNvPr id="464" name="Google Shape;464;p3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465" name="Google Shape;465;p37"/>
          <p:cNvSpPr/>
          <p:nvPr/>
        </p:nvSpPr>
        <p:spPr>
          <a:xfrm>
            <a:off x="1183450" y="2191925"/>
            <a:ext cx="1471200" cy="61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Share</a:t>
            </a:r>
            <a:r>
              <a:rPr b="1" baseline="-25000" i="1" lang="en"/>
              <a:t>f</a:t>
            </a:r>
            <a:endParaRPr b="1" baseline="-25000" i="1"/>
          </a:p>
        </p:txBody>
      </p:sp>
      <p:sp>
        <p:nvSpPr>
          <p:cNvPr id="466" name="Google Shape;466;p37"/>
          <p:cNvSpPr/>
          <p:nvPr/>
        </p:nvSpPr>
        <p:spPr>
          <a:xfrm>
            <a:off x="415450" y="2340275"/>
            <a:ext cx="322500" cy="322800"/>
          </a:xfrm>
          <a:prstGeom prst="rect">
            <a:avLst/>
          </a:prstGeom>
          <a:solidFill>
            <a:srgbClr val="E6B8A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s</a:t>
            </a:r>
            <a:endParaRPr i="1"/>
          </a:p>
        </p:txBody>
      </p:sp>
      <p:cxnSp>
        <p:nvCxnSpPr>
          <p:cNvPr id="467" name="Google Shape;467;p37"/>
          <p:cNvCxnSpPr>
            <a:stCxn id="466" idx="3"/>
          </p:cNvCxnSpPr>
          <p:nvPr/>
        </p:nvCxnSpPr>
        <p:spPr>
          <a:xfrm>
            <a:off x="737950" y="2501675"/>
            <a:ext cx="445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68" name="Google Shape;468;p37"/>
          <p:cNvSpPr/>
          <p:nvPr/>
        </p:nvSpPr>
        <p:spPr>
          <a:xfrm>
            <a:off x="3374625" y="2574725"/>
            <a:ext cx="464700" cy="4647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sh</a:t>
            </a:r>
            <a:r>
              <a:rPr baseline="-25000" i="1" lang="en" sz="1200"/>
              <a:t>11</a:t>
            </a:r>
            <a:endParaRPr baseline="-25000" i="1" sz="1200"/>
          </a:p>
        </p:txBody>
      </p:sp>
      <p:sp>
        <p:nvSpPr>
          <p:cNvPr id="469" name="Google Shape;469;p37"/>
          <p:cNvSpPr/>
          <p:nvPr/>
        </p:nvSpPr>
        <p:spPr>
          <a:xfrm>
            <a:off x="6421725" y="2574725"/>
            <a:ext cx="464700" cy="4647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sh</a:t>
            </a:r>
            <a:r>
              <a:rPr baseline="-25000" i="1" lang="en" sz="1200"/>
              <a:t>n1</a:t>
            </a:r>
            <a:endParaRPr baseline="-25000" i="1" sz="1200"/>
          </a:p>
        </p:txBody>
      </p:sp>
      <p:sp>
        <p:nvSpPr>
          <p:cNvPr id="470" name="Google Shape;470;p37"/>
          <p:cNvSpPr/>
          <p:nvPr/>
        </p:nvSpPr>
        <p:spPr>
          <a:xfrm>
            <a:off x="4036413" y="2574725"/>
            <a:ext cx="464700" cy="4647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sh</a:t>
            </a:r>
            <a:r>
              <a:rPr baseline="-25000" i="1" lang="en"/>
              <a:t>21</a:t>
            </a:r>
            <a:endParaRPr baseline="-25000" i="1"/>
          </a:p>
        </p:txBody>
      </p:sp>
      <p:sp>
        <p:nvSpPr>
          <p:cNvPr id="471" name="Google Shape;471;p37"/>
          <p:cNvSpPr/>
          <p:nvPr/>
        </p:nvSpPr>
        <p:spPr>
          <a:xfrm>
            <a:off x="4698225" y="2574725"/>
            <a:ext cx="464700" cy="4647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sh</a:t>
            </a:r>
            <a:r>
              <a:rPr baseline="-25000" i="1" lang="en" sz="1200"/>
              <a:t>31</a:t>
            </a:r>
            <a:endParaRPr baseline="-25000" i="1" sz="1200"/>
          </a:p>
        </p:txBody>
      </p:sp>
      <p:cxnSp>
        <p:nvCxnSpPr>
          <p:cNvPr id="472" name="Google Shape;472;p37"/>
          <p:cNvCxnSpPr/>
          <p:nvPr/>
        </p:nvCxnSpPr>
        <p:spPr>
          <a:xfrm>
            <a:off x="5360025" y="2807075"/>
            <a:ext cx="8646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473" name="Google Shape;473;p37"/>
          <p:cNvCxnSpPr>
            <a:stCxn id="465" idx="3"/>
          </p:cNvCxnSpPr>
          <p:nvPr/>
        </p:nvCxnSpPr>
        <p:spPr>
          <a:xfrm>
            <a:off x="2654650" y="2501675"/>
            <a:ext cx="600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74" name="Google Shape;474;p37"/>
          <p:cNvSpPr/>
          <p:nvPr/>
        </p:nvSpPr>
        <p:spPr>
          <a:xfrm>
            <a:off x="3374625" y="3581450"/>
            <a:ext cx="3511800" cy="61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Reconstruct</a:t>
            </a:r>
            <a:r>
              <a:rPr b="1" baseline="-25000" i="1" lang="en"/>
              <a:t>f</a:t>
            </a:r>
            <a:endParaRPr b="1" baseline="-25000" i="1"/>
          </a:p>
        </p:txBody>
      </p:sp>
      <p:cxnSp>
        <p:nvCxnSpPr>
          <p:cNvPr id="475" name="Google Shape;475;p37"/>
          <p:cNvCxnSpPr>
            <a:stCxn id="474" idx="3"/>
          </p:cNvCxnSpPr>
          <p:nvPr/>
        </p:nvCxnSpPr>
        <p:spPr>
          <a:xfrm>
            <a:off x="6886425" y="3891200"/>
            <a:ext cx="6183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76" name="Google Shape;476;p37"/>
          <p:cNvSpPr/>
          <p:nvPr/>
        </p:nvSpPr>
        <p:spPr>
          <a:xfrm>
            <a:off x="7504725" y="3729800"/>
            <a:ext cx="322500" cy="322800"/>
          </a:xfrm>
          <a:prstGeom prst="rect">
            <a:avLst/>
          </a:prstGeom>
          <a:solidFill>
            <a:srgbClr val="E6B8A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s</a:t>
            </a:r>
            <a:endParaRPr i="1"/>
          </a:p>
        </p:txBody>
      </p:sp>
      <p:sp>
        <p:nvSpPr>
          <p:cNvPr id="477" name="Google Shape;477;p37"/>
          <p:cNvSpPr/>
          <p:nvPr/>
        </p:nvSpPr>
        <p:spPr>
          <a:xfrm>
            <a:off x="3374625" y="1344425"/>
            <a:ext cx="464700" cy="464700"/>
          </a:xfrm>
          <a:prstGeom prst="rect">
            <a:avLst/>
          </a:prstGeom>
          <a:solidFill>
            <a:srgbClr val="F6B26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</a:t>
            </a:r>
            <a:endParaRPr/>
          </a:p>
        </p:txBody>
      </p:sp>
      <p:sp>
        <p:nvSpPr>
          <p:cNvPr id="478" name="Google Shape;478;p37"/>
          <p:cNvSpPr/>
          <p:nvPr/>
        </p:nvSpPr>
        <p:spPr>
          <a:xfrm>
            <a:off x="4036425" y="1344425"/>
            <a:ext cx="464700" cy="464700"/>
          </a:xfrm>
          <a:prstGeom prst="rect">
            <a:avLst/>
          </a:prstGeom>
          <a:solidFill>
            <a:srgbClr val="F6B26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endParaRPr/>
          </a:p>
        </p:txBody>
      </p:sp>
      <p:sp>
        <p:nvSpPr>
          <p:cNvPr id="479" name="Google Shape;479;p37"/>
          <p:cNvSpPr/>
          <p:nvPr/>
        </p:nvSpPr>
        <p:spPr>
          <a:xfrm>
            <a:off x="4698225" y="1344425"/>
            <a:ext cx="464700" cy="464700"/>
          </a:xfrm>
          <a:prstGeom prst="rect">
            <a:avLst/>
          </a:prstGeom>
          <a:solidFill>
            <a:srgbClr val="F6B26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</a:t>
            </a:r>
            <a:endParaRPr/>
          </a:p>
        </p:txBody>
      </p:sp>
      <p:sp>
        <p:nvSpPr>
          <p:cNvPr id="480" name="Google Shape;480;p37"/>
          <p:cNvSpPr/>
          <p:nvPr/>
        </p:nvSpPr>
        <p:spPr>
          <a:xfrm>
            <a:off x="6421725" y="1344425"/>
            <a:ext cx="464700" cy="464700"/>
          </a:xfrm>
          <a:prstGeom prst="rect">
            <a:avLst/>
          </a:prstGeom>
          <a:solidFill>
            <a:srgbClr val="F6B26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endParaRPr/>
          </a:p>
        </p:txBody>
      </p:sp>
      <p:cxnSp>
        <p:nvCxnSpPr>
          <p:cNvPr id="481" name="Google Shape;481;p37"/>
          <p:cNvCxnSpPr/>
          <p:nvPr/>
        </p:nvCxnSpPr>
        <p:spPr>
          <a:xfrm>
            <a:off x="5360025" y="1576775"/>
            <a:ext cx="8646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482" name="Google Shape;482;p37"/>
          <p:cNvCxnSpPr/>
          <p:nvPr/>
        </p:nvCxnSpPr>
        <p:spPr>
          <a:xfrm>
            <a:off x="7008000" y="1576775"/>
            <a:ext cx="36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83" name="Google Shape;483;p37"/>
          <p:cNvSpPr/>
          <p:nvPr/>
        </p:nvSpPr>
        <p:spPr>
          <a:xfrm>
            <a:off x="7371900" y="1267025"/>
            <a:ext cx="619500" cy="61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</a:t>
            </a:r>
            <a:endParaRPr/>
          </a:p>
        </p:txBody>
      </p:sp>
      <p:cxnSp>
        <p:nvCxnSpPr>
          <p:cNvPr id="484" name="Google Shape;484;p37"/>
          <p:cNvCxnSpPr/>
          <p:nvPr/>
        </p:nvCxnSpPr>
        <p:spPr>
          <a:xfrm>
            <a:off x="7991400" y="1576775"/>
            <a:ext cx="36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85" name="Google Shape;485;p37"/>
          <p:cNvSpPr/>
          <p:nvPr/>
        </p:nvSpPr>
        <p:spPr>
          <a:xfrm>
            <a:off x="8355300" y="1415525"/>
            <a:ext cx="322500" cy="3225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endParaRPr/>
          </a:p>
        </p:txBody>
      </p:sp>
      <p:sp>
        <p:nvSpPr>
          <p:cNvPr id="486" name="Google Shape;486;p37"/>
          <p:cNvSpPr/>
          <p:nvPr/>
        </p:nvSpPr>
        <p:spPr>
          <a:xfrm>
            <a:off x="3374625" y="1959575"/>
            <a:ext cx="464700" cy="4647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sh</a:t>
            </a:r>
            <a:r>
              <a:rPr baseline="-25000" i="1" lang="en" sz="1200"/>
              <a:t>10</a:t>
            </a:r>
            <a:endParaRPr baseline="-25000" i="1" sz="1200"/>
          </a:p>
        </p:txBody>
      </p:sp>
      <p:sp>
        <p:nvSpPr>
          <p:cNvPr id="487" name="Google Shape;487;p37"/>
          <p:cNvSpPr/>
          <p:nvPr/>
        </p:nvSpPr>
        <p:spPr>
          <a:xfrm>
            <a:off x="6421725" y="1959575"/>
            <a:ext cx="464700" cy="4647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sh</a:t>
            </a:r>
            <a:r>
              <a:rPr baseline="-25000" i="1" lang="en" sz="1200"/>
              <a:t>n0</a:t>
            </a:r>
            <a:endParaRPr baseline="-25000" i="1" sz="1200"/>
          </a:p>
        </p:txBody>
      </p:sp>
      <p:sp>
        <p:nvSpPr>
          <p:cNvPr id="488" name="Google Shape;488;p37"/>
          <p:cNvSpPr/>
          <p:nvPr/>
        </p:nvSpPr>
        <p:spPr>
          <a:xfrm>
            <a:off x="4036413" y="1959575"/>
            <a:ext cx="464700" cy="4647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sh</a:t>
            </a:r>
            <a:r>
              <a:rPr baseline="-25000" i="1" lang="en" sz="1200"/>
              <a:t>20</a:t>
            </a:r>
            <a:endParaRPr baseline="-25000" i="1" sz="1200"/>
          </a:p>
        </p:txBody>
      </p:sp>
      <p:sp>
        <p:nvSpPr>
          <p:cNvPr id="489" name="Google Shape;489;p37"/>
          <p:cNvSpPr/>
          <p:nvPr/>
        </p:nvSpPr>
        <p:spPr>
          <a:xfrm>
            <a:off x="4698225" y="1959575"/>
            <a:ext cx="464700" cy="4647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sh</a:t>
            </a:r>
            <a:r>
              <a:rPr baseline="-25000" i="1" lang="en" sz="1200"/>
              <a:t>30</a:t>
            </a:r>
            <a:endParaRPr baseline="-25000" i="1" sz="1200"/>
          </a:p>
        </p:txBody>
      </p:sp>
      <p:cxnSp>
        <p:nvCxnSpPr>
          <p:cNvPr id="490" name="Google Shape;490;p37"/>
          <p:cNvCxnSpPr/>
          <p:nvPr/>
        </p:nvCxnSpPr>
        <p:spPr>
          <a:xfrm>
            <a:off x="5360025" y="2191925"/>
            <a:ext cx="8646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491" name="Google Shape;491;p37"/>
          <p:cNvCxnSpPr>
            <a:stCxn id="486" idx="3"/>
          </p:cNvCxnSpPr>
          <p:nvPr/>
        </p:nvCxnSpPr>
        <p:spPr>
          <a:xfrm>
            <a:off x="3839325" y="2191925"/>
            <a:ext cx="103500" cy="1389600"/>
          </a:xfrm>
          <a:prstGeom prst="bentConnector2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92" name="Google Shape;492;p37"/>
          <p:cNvCxnSpPr>
            <a:stCxn id="489" idx="3"/>
          </p:cNvCxnSpPr>
          <p:nvPr/>
        </p:nvCxnSpPr>
        <p:spPr>
          <a:xfrm>
            <a:off x="5162925" y="2191925"/>
            <a:ext cx="102900" cy="1389600"/>
          </a:xfrm>
          <a:prstGeom prst="bentConnector2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93" name="Google Shape;493;p37"/>
          <p:cNvCxnSpPr>
            <a:stCxn id="470" idx="3"/>
          </p:cNvCxnSpPr>
          <p:nvPr/>
        </p:nvCxnSpPr>
        <p:spPr>
          <a:xfrm>
            <a:off x="4501112" y="2807075"/>
            <a:ext cx="93600" cy="774300"/>
          </a:xfrm>
          <a:prstGeom prst="bentConnector2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94" name="Google Shape;494;p37"/>
          <p:cNvCxnSpPr>
            <a:stCxn id="469" idx="1"/>
          </p:cNvCxnSpPr>
          <p:nvPr/>
        </p:nvCxnSpPr>
        <p:spPr>
          <a:xfrm flipH="1">
            <a:off x="6311025" y="2807075"/>
            <a:ext cx="110700" cy="768000"/>
          </a:xfrm>
          <a:prstGeom prst="bentConnector2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98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Google Shape;499;p3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Secret Sharing (Generalized)</a:t>
            </a:r>
            <a:endParaRPr/>
          </a:p>
        </p:txBody>
      </p:sp>
      <p:sp>
        <p:nvSpPr>
          <p:cNvPr id="500" name="Google Shape;500;p3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501" name="Google Shape;501;p38"/>
          <p:cNvSpPr/>
          <p:nvPr/>
        </p:nvSpPr>
        <p:spPr>
          <a:xfrm>
            <a:off x="1183450" y="2192525"/>
            <a:ext cx="1471200" cy="61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Share</a:t>
            </a:r>
            <a:r>
              <a:rPr b="1" baseline="-25000" i="1" lang="en"/>
              <a:t>f</a:t>
            </a:r>
            <a:endParaRPr b="1" baseline="-25000" i="1"/>
          </a:p>
        </p:txBody>
      </p:sp>
      <p:sp>
        <p:nvSpPr>
          <p:cNvPr id="502" name="Google Shape;502;p38"/>
          <p:cNvSpPr/>
          <p:nvPr/>
        </p:nvSpPr>
        <p:spPr>
          <a:xfrm>
            <a:off x="415450" y="2340875"/>
            <a:ext cx="322500" cy="322800"/>
          </a:xfrm>
          <a:prstGeom prst="rect">
            <a:avLst/>
          </a:prstGeom>
          <a:solidFill>
            <a:srgbClr val="E6B8A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s</a:t>
            </a:r>
            <a:endParaRPr i="1"/>
          </a:p>
        </p:txBody>
      </p:sp>
      <p:cxnSp>
        <p:nvCxnSpPr>
          <p:cNvPr id="503" name="Google Shape;503;p38"/>
          <p:cNvCxnSpPr>
            <a:stCxn id="502" idx="3"/>
          </p:cNvCxnSpPr>
          <p:nvPr/>
        </p:nvCxnSpPr>
        <p:spPr>
          <a:xfrm>
            <a:off x="737950" y="2502275"/>
            <a:ext cx="445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504" name="Google Shape;504;p38"/>
          <p:cNvSpPr/>
          <p:nvPr/>
        </p:nvSpPr>
        <p:spPr>
          <a:xfrm>
            <a:off x="6421725" y="2574725"/>
            <a:ext cx="464700" cy="4647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sh</a:t>
            </a:r>
            <a:r>
              <a:rPr baseline="-25000" i="1" lang="en" sz="1200"/>
              <a:t>n1</a:t>
            </a:r>
            <a:endParaRPr baseline="-25000" i="1" sz="1200"/>
          </a:p>
        </p:txBody>
      </p:sp>
      <p:sp>
        <p:nvSpPr>
          <p:cNvPr id="505" name="Google Shape;505;p38"/>
          <p:cNvSpPr/>
          <p:nvPr/>
        </p:nvSpPr>
        <p:spPr>
          <a:xfrm>
            <a:off x="4036413" y="2574725"/>
            <a:ext cx="464700" cy="4647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sh</a:t>
            </a:r>
            <a:r>
              <a:rPr baseline="-25000" i="1" lang="en" sz="1200"/>
              <a:t>21</a:t>
            </a:r>
            <a:endParaRPr baseline="-25000" i="1" sz="1200"/>
          </a:p>
        </p:txBody>
      </p:sp>
      <p:sp>
        <p:nvSpPr>
          <p:cNvPr id="506" name="Google Shape;506;p38"/>
          <p:cNvSpPr/>
          <p:nvPr/>
        </p:nvSpPr>
        <p:spPr>
          <a:xfrm>
            <a:off x="4698225" y="2574725"/>
            <a:ext cx="464700" cy="4647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sh</a:t>
            </a:r>
            <a:r>
              <a:rPr baseline="-25000" i="1" lang="en" sz="1200"/>
              <a:t>31</a:t>
            </a:r>
            <a:endParaRPr baseline="-25000" i="1" sz="1200"/>
          </a:p>
        </p:txBody>
      </p:sp>
      <p:cxnSp>
        <p:nvCxnSpPr>
          <p:cNvPr id="507" name="Google Shape;507;p38"/>
          <p:cNvCxnSpPr/>
          <p:nvPr/>
        </p:nvCxnSpPr>
        <p:spPr>
          <a:xfrm>
            <a:off x="5360025" y="2807075"/>
            <a:ext cx="8646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508" name="Google Shape;508;p38"/>
          <p:cNvCxnSpPr>
            <a:stCxn id="501" idx="3"/>
          </p:cNvCxnSpPr>
          <p:nvPr/>
        </p:nvCxnSpPr>
        <p:spPr>
          <a:xfrm>
            <a:off x="2654650" y="2502275"/>
            <a:ext cx="600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509" name="Google Shape;509;p38"/>
          <p:cNvSpPr/>
          <p:nvPr/>
        </p:nvSpPr>
        <p:spPr>
          <a:xfrm>
            <a:off x="3374625" y="1344425"/>
            <a:ext cx="464700" cy="464700"/>
          </a:xfrm>
          <a:prstGeom prst="rect">
            <a:avLst/>
          </a:prstGeom>
          <a:solidFill>
            <a:srgbClr val="F6B26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endParaRPr/>
          </a:p>
        </p:txBody>
      </p:sp>
      <p:sp>
        <p:nvSpPr>
          <p:cNvPr id="510" name="Google Shape;510;p38"/>
          <p:cNvSpPr/>
          <p:nvPr/>
        </p:nvSpPr>
        <p:spPr>
          <a:xfrm>
            <a:off x="4036425" y="1344425"/>
            <a:ext cx="464700" cy="464700"/>
          </a:xfrm>
          <a:prstGeom prst="rect">
            <a:avLst/>
          </a:prstGeom>
          <a:solidFill>
            <a:srgbClr val="F6B26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</a:t>
            </a:r>
            <a:endParaRPr/>
          </a:p>
        </p:txBody>
      </p:sp>
      <p:sp>
        <p:nvSpPr>
          <p:cNvPr id="511" name="Google Shape;511;p38"/>
          <p:cNvSpPr/>
          <p:nvPr/>
        </p:nvSpPr>
        <p:spPr>
          <a:xfrm>
            <a:off x="4698225" y="1344425"/>
            <a:ext cx="464700" cy="464700"/>
          </a:xfrm>
          <a:prstGeom prst="rect">
            <a:avLst/>
          </a:prstGeom>
          <a:solidFill>
            <a:srgbClr val="F6B26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endParaRPr/>
          </a:p>
        </p:txBody>
      </p:sp>
      <p:sp>
        <p:nvSpPr>
          <p:cNvPr id="512" name="Google Shape;512;p38"/>
          <p:cNvSpPr/>
          <p:nvPr/>
        </p:nvSpPr>
        <p:spPr>
          <a:xfrm>
            <a:off x="6421725" y="1344425"/>
            <a:ext cx="464700" cy="464700"/>
          </a:xfrm>
          <a:prstGeom prst="rect">
            <a:avLst/>
          </a:prstGeom>
          <a:solidFill>
            <a:srgbClr val="F6B26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</a:t>
            </a:r>
            <a:endParaRPr/>
          </a:p>
        </p:txBody>
      </p:sp>
      <p:cxnSp>
        <p:nvCxnSpPr>
          <p:cNvPr id="513" name="Google Shape;513;p38"/>
          <p:cNvCxnSpPr/>
          <p:nvPr/>
        </p:nvCxnSpPr>
        <p:spPr>
          <a:xfrm>
            <a:off x="5360025" y="1576775"/>
            <a:ext cx="8646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514" name="Google Shape;514;p38"/>
          <p:cNvCxnSpPr/>
          <p:nvPr/>
        </p:nvCxnSpPr>
        <p:spPr>
          <a:xfrm>
            <a:off x="7008000" y="1576775"/>
            <a:ext cx="36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515" name="Google Shape;515;p38"/>
          <p:cNvSpPr/>
          <p:nvPr/>
        </p:nvSpPr>
        <p:spPr>
          <a:xfrm>
            <a:off x="7371900" y="1267025"/>
            <a:ext cx="619500" cy="61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</a:t>
            </a:r>
            <a:endParaRPr/>
          </a:p>
        </p:txBody>
      </p:sp>
      <p:cxnSp>
        <p:nvCxnSpPr>
          <p:cNvPr id="516" name="Google Shape;516;p38"/>
          <p:cNvCxnSpPr/>
          <p:nvPr/>
        </p:nvCxnSpPr>
        <p:spPr>
          <a:xfrm>
            <a:off x="7991400" y="1576775"/>
            <a:ext cx="36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517" name="Google Shape;517;p38"/>
          <p:cNvSpPr/>
          <p:nvPr/>
        </p:nvSpPr>
        <p:spPr>
          <a:xfrm>
            <a:off x="8355300" y="1415525"/>
            <a:ext cx="322500" cy="322500"/>
          </a:xfrm>
          <a:prstGeom prst="rect">
            <a:avLst/>
          </a:prstGeom>
          <a:solidFill>
            <a:srgbClr val="E0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</a:t>
            </a:r>
            <a:endParaRPr/>
          </a:p>
        </p:txBody>
      </p:sp>
      <p:sp>
        <p:nvSpPr>
          <p:cNvPr id="518" name="Google Shape;518;p38"/>
          <p:cNvSpPr/>
          <p:nvPr/>
        </p:nvSpPr>
        <p:spPr>
          <a:xfrm>
            <a:off x="3374625" y="1959575"/>
            <a:ext cx="464700" cy="4647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sh</a:t>
            </a:r>
            <a:r>
              <a:rPr baseline="-25000" i="1" lang="en" sz="1200"/>
              <a:t>10</a:t>
            </a:r>
            <a:endParaRPr baseline="-25000" i="1" sz="1200"/>
          </a:p>
        </p:txBody>
      </p:sp>
      <p:sp>
        <p:nvSpPr>
          <p:cNvPr id="519" name="Google Shape;519;p38"/>
          <p:cNvSpPr/>
          <p:nvPr/>
        </p:nvSpPr>
        <p:spPr>
          <a:xfrm>
            <a:off x="6421725" y="1959575"/>
            <a:ext cx="464700" cy="4647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sh</a:t>
            </a:r>
            <a:r>
              <a:rPr baseline="-25000" i="1" lang="en" sz="1200"/>
              <a:t>n0</a:t>
            </a:r>
            <a:endParaRPr baseline="-25000" i="1" sz="1200"/>
          </a:p>
        </p:txBody>
      </p:sp>
      <p:sp>
        <p:nvSpPr>
          <p:cNvPr id="520" name="Google Shape;520;p38"/>
          <p:cNvSpPr/>
          <p:nvPr/>
        </p:nvSpPr>
        <p:spPr>
          <a:xfrm>
            <a:off x="4036413" y="1959575"/>
            <a:ext cx="464700" cy="4647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sh</a:t>
            </a:r>
            <a:r>
              <a:rPr baseline="-25000" i="1" lang="en" sz="1200"/>
              <a:t>20</a:t>
            </a:r>
            <a:endParaRPr baseline="-25000" i="1" sz="1200"/>
          </a:p>
        </p:txBody>
      </p:sp>
      <p:sp>
        <p:nvSpPr>
          <p:cNvPr id="521" name="Google Shape;521;p38"/>
          <p:cNvSpPr/>
          <p:nvPr/>
        </p:nvSpPr>
        <p:spPr>
          <a:xfrm>
            <a:off x="4698225" y="1959575"/>
            <a:ext cx="464700" cy="4647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sh</a:t>
            </a:r>
            <a:r>
              <a:rPr baseline="-25000" i="1" lang="en" sz="1200"/>
              <a:t>30</a:t>
            </a:r>
            <a:endParaRPr baseline="-25000" i="1" sz="1200"/>
          </a:p>
        </p:txBody>
      </p:sp>
      <p:cxnSp>
        <p:nvCxnSpPr>
          <p:cNvPr id="522" name="Google Shape;522;p38"/>
          <p:cNvCxnSpPr/>
          <p:nvPr/>
        </p:nvCxnSpPr>
        <p:spPr>
          <a:xfrm>
            <a:off x="5360025" y="2191925"/>
            <a:ext cx="8646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523" name="Google Shape;523;p38"/>
          <p:cNvSpPr/>
          <p:nvPr/>
        </p:nvSpPr>
        <p:spPr>
          <a:xfrm>
            <a:off x="3374625" y="2574725"/>
            <a:ext cx="464700" cy="4647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sh</a:t>
            </a:r>
            <a:r>
              <a:rPr baseline="-25000" i="1" lang="en" sz="1200"/>
              <a:t>11</a:t>
            </a:r>
            <a:endParaRPr baseline="-25000" i="1" sz="1200"/>
          </a:p>
        </p:txBody>
      </p:sp>
      <p:cxnSp>
        <p:nvCxnSpPr>
          <p:cNvPr id="524" name="Google Shape;524;p38"/>
          <p:cNvCxnSpPr>
            <a:stCxn id="523" idx="3"/>
          </p:cNvCxnSpPr>
          <p:nvPr/>
        </p:nvCxnSpPr>
        <p:spPr>
          <a:xfrm>
            <a:off x="3839325" y="2807075"/>
            <a:ext cx="103500" cy="768000"/>
          </a:xfrm>
          <a:prstGeom prst="bentConnector2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25" name="Google Shape;525;p38"/>
          <p:cNvCxnSpPr>
            <a:stCxn id="520" idx="3"/>
          </p:cNvCxnSpPr>
          <p:nvPr/>
        </p:nvCxnSpPr>
        <p:spPr>
          <a:xfrm>
            <a:off x="4501112" y="2191925"/>
            <a:ext cx="99900" cy="1389600"/>
          </a:xfrm>
          <a:prstGeom prst="bentConnector2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26" name="Google Shape;526;p38"/>
          <p:cNvCxnSpPr/>
          <p:nvPr/>
        </p:nvCxnSpPr>
        <p:spPr>
          <a:xfrm flipH="1" rot="-5400000">
            <a:off x="4827075" y="3141313"/>
            <a:ext cx="768000" cy="103500"/>
          </a:xfrm>
          <a:prstGeom prst="bentConnector3">
            <a:avLst>
              <a:gd fmla="val 584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27" name="Google Shape;527;p38"/>
          <p:cNvCxnSpPr/>
          <p:nvPr/>
        </p:nvCxnSpPr>
        <p:spPr>
          <a:xfrm rot="5400000">
            <a:off x="5665112" y="2824925"/>
            <a:ext cx="1389600" cy="123600"/>
          </a:xfrm>
          <a:prstGeom prst="bentConnector3">
            <a:avLst>
              <a:gd fmla="val -311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528" name="Google Shape;528;p38"/>
          <p:cNvSpPr/>
          <p:nvPr/>
        </p:nvSpPr>
        <p:spPr>
          <a:xfrm>
            <a:off x="3374625" y="3581450"/>
            <a:ext cx="3511800" cy="61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Reconstruct</a:t>
            </a:r>
            <a:r>
              <a:rPr b="1" baseline="-25000" i="1" lang="en"/>
              <a:t>f</a:t>
            </a:r>
            <a:endParaRPr b="1" baseline="-25000" i="1"/>
          </a:p>
        </p:txBody>
      </p:sp>
      <p:cxnSp>
        <p:nvCxnSpPr>
          <p:cNvPr id="529" name="Google Shape;529;p38"/>
          <p:cNvCxnSpPr>
            <a:stCxn id="528" idx="3"/>
          </p:cNvCxnSpPr>
          <p:nvPr/>
        </p:nvCxnSpPr>
        <p:spPr>
          <a:xfrm>
            <a:off x="6886425" y="3891200"/>
            <a:ext cx="6183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530" name="Google Shape;530;p38"/>
          <p:cNvSpPr/>
          <p:nvPr/>
        </p:nvSpPr>
        <p:spPr>
          <a:xfrm>
            <a:off x="7504725" y="3729800"/>
            <a:ext cx="322500" cy="322800"/>
          </a:xfrm>
          <a:prstGeom prst="rect">
            <a:avLst/>
          </a:prstGeom>
          <a:solidFill>
            <a:srgbClr val="E6B8A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s</a:t>
            </a:r>
            <a:endParaRPr i="1"/>
          </a:p>
        </p:txBody>
      </p:sp>
      <p:cxnSp>
        <p:nvCxnSpPr>
          <p:cNvPr id="531" name="Google Shape;531;p38"/>
          <p:cNvCxnSpPr/>
          <p:nvPr/>
        </p:nvCxnSpPr>
        <p:spPr>
          <a:xfrm>
            <a:off x="7026325" y="3545225"/>
            <a:ext cx="374400" cy="78900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32" name="Google Shape;532;p38"/>
          <p:cNvCxnSpPr/>
          <p:nvPr/>
        </p:nvCxnSpPr>
        <p:spPr>
          <a:xfrm flipH="1">
            <a:off x="7032075" y="3545225"/>
            <a:ext cx="267600" cy="81210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6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39"/>
          <p:cNvSpPr txBox="1"/>
          <p:nvPr/>
        </p:nvSpPr>
        <p:spPr>
          <a:xfrm>
            <a:off x="1174500" y="2135250"/>
            <a:ext cx="6795000" cy="8730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Q: For which functions </a:t>
            </a:r>
            <a:r>
              <a:rPr i="1" lang="en" sz="2400"/>
              <a:t>f</a:t>
            </a:r>
            <a:r>
              <a:rPr lang="en" sz="2400"/>
              <a:t> can Generalized Secret Sharing Schemes exist?</a:t>
            </a:r>
            <a:endParaRPr sz="24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41" name="Shape 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" name="Google Shape;542;p4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Theorem 2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543" name="Google Shape;543;p40"/>
          <p:cNvSpPr txBox="1"/>
          <p:nvPr>
            <p:ph idx="1" type="body"/>
          </p:nvPr>
        </p:nvSpPr>
        <p:spPr>
          <a:xfrm>
            <a:off x="311700" y="2160325"/>
            <a:ext cx="8520600" cy="176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Let </a:t>
            </a:r>
            <a:r>
              <a:rPr b="1" lang="en">
                <a:solidFill>
                  <a:schemeClr val="dk1"/>
                </a:solidFill>
              </a:rPr>
              <a:t>GSS </a:t>
            </a:r>
            <a:r>
              <a:rPr lang="en">
                <a:solidFill>
                  <a:schemeClr val="dk1"/>
                </a:solidFill>
              </a:rPr>
              <a:t>be the class of functions for which there exist Generalised Secret Sharing Schemes with </a:t>
            </a:r>
            <a:r>
              <a:rPr i="1" lang="en">
                <a:solidFill>
                  <a:schemeClr val="dk1"/>
                </a:solidFill>
              </a:rPr>
              <a:t>efficient sharing</a:t>
            </a:r>
            <a:r>
              <a:rPr lang="en">
                <a:solidFill>
                  <a:schemeClr val="dk1"/>
                </a:solidFill>
              </a:rPr>
              <a:t>, and </a:t>
            </a:r>
            <a:r>
              <a:rPr b="1" lang="en">
                <a:solidFill>
                  <a:schemeClr val="dk1"/>
                </a:solidFill>
              </a:rPr>
              <a:t>SZKL</a:t>
            </a:r>
            <a:r>
              <a:rPr lang="en">
                <a:solidFill>
                  <a:schemeClr val="dk1"/>
                </a:solidFill>
              </a:rPr>
              <a:t> be the class of functions for which there are statistical zero knowledge proofs with logspace verifiers and simulators. Then:</a:t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chemeClr val="dk1"/>
                </a:solidFill>
              </a:rPr>
              <a:t>SZKL </a:t>
            </a:r>
            <a:r>
              <a:rPr lang="en">
                <a:solidFill>
                  <a:schemeClr val="dk1"/>
                </a:solidFill>
              </a:rPr>
              <a:t>⊆</a:t>
            </a:r>
            <a:r>
              <a:rPr b="1" lang="en">
                <a:solidFill>
                  <a:schemeClr val="dk1"/>
                </a:solidFill>
              </a:rPr>
              <a:t> GSS</a:t>
            </a:r>
            <a:endParaRPr b="1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544" name="Google Shape;544;p40"/>
          <p:cNvSpPr txBox="1"/>
          <p:nvPr/>
        </p:nvSpPr>
        <p:spPr>
          <a:xfrm>
            <a:off x="3030800" y="4448975"/>
            <a:ext cx="3547200" cy="45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b="1" sz="18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p4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Generic SZKL Protocol</a:t>
            </a:r>
            <a:endParaRPr/>
          </a:p>
        </p:txBody>
      </p:sp>
      <p:sp>
        <p:nvSpPr>
          <p:cNvPr id="550" name="Google Shape;550;p4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Every </a:t>
            </a:r>
            <a:r>
              <a:rPr i="1" lang="en">
                <a:solidFill>
                  <a:schemeClr val="dk1"/>
                </a:solidFill>
              </a:rPr>
              <a:t>L</a:t>
            </a:r>
            <a:r>
              <a:rPr lang="en">
                <a:solidFill>
                  <a:schemeClr val="dk1"/>
                </a:solidFill>
              </a:rPr>
              <a:t> in </a:t>
            </a:r>
            <a:r>
              <a:rPr b="1" lang="en">
                <a:solidFill>
                  <a:schemeClr val="dk1"/>
                </a:solidFill>
              </a:rPr>
              <a:t>SZKL</a:t>
            </a:r>
            <a:r>
              <a:rPr lang="en">
                <a:solidFill>
                  <a:schemeClr val="dk1"/>
                </a:solidFill>
              </a:rPr>
              <a:t> has an SZKL protocol of the following form. [SV00]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551" name="Google Shape;551;p41"/>
          <p:cNvSpPr/>
          <p:nvPr/>
        </p:nvSpPr>
        <p:spPr>
          <a:xfrm>
            <a:off x="1783550" y="1930251"/>
            <a:ext cx="368100" cy="3681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P</a:t>
            </a:r>
            <a:endParaRPr b="1"/>
          </a:p>
        </p:txBody>
      </p:sp>
      <p:sp>
        <p:nvSpPr>
          <p:cNvPr id="552" name="Google Shape;552;p41"/>
          <p:cNvSpPr/>
          <p:nvPr/>
        </p:nvSpPr>
        <p:spPr>
          <a:xfrm>
            <a:off x="6626491" y="1930251"/>
            <a:ext cx="368100" cy="3681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V</a:t>
            </a:r>
            <a:endParaRPr b="1"/>
          </a:p>
        </p:txBody>
      </p:sp>
      <p:sp>
        <p:nvSpPr>
          <p:cNvPr id="553" name="Google Shape;553;p41"/>
          <p:cNvSpPr/>
          <p:nvPr/>
        </p:nvSpPr>
        <p:spPr>
          <a:xfrm>
            <a:off x="3993350" y="1930251"/>
            <a:ext cx="368100" cy="368100"/>
          </a:xfrm>
          <a:prstGeom prst="rect">
            <a:avLst/>
          </a:prstGeom>
          <a:solidFill>
            <a:srgbClr val="F6B26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/>
              <a:t>x</a:t>
            </a:r>
            <a:endParaRPr b="1" i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Secret Sharing (Threshold)</a:t>
            </a:r>
            <a:endParaRPr/>
          </a:p>
        </p:txBody>
      </p:sp>
      <p:sp>
        <p:nvSpPr>
          <p:cNvPr id="76" name="Google Shape;76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5"/>
          <p:cNvSpPr/>
          <p:nvPr/>
        </p:nvSpPr>
        <p:spPr>
          <a:xfrm>
            <a:off x="1183450" y="1963925"/>
            <a:ext cx="1471200" cy="61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Share</a:t>
            </a:r>
            <a:r>
              <a:rPr b="1" baseline="-25000" lang="en"/>
              <a:t>k</a:t>
            </a:r>
            <a:endParaRPr b="1" baseline="-25000"/>
          </a:p>
        </p:txBody>
      </p:sp>
      <p:sp>
        <p:nvSpPr>
          <p:cNvPr id="78" name="Google Shape;78;p15"/>
          <p:cNvSpPr/>
          <p:nvPr/>
        </p:nvSpPr>
        <p:spPr>
          <a:xfrm>
            <a:off x="415450" y="2112275"/>
            <a:ext cx="322500" cy="322800"/>
          </a:xfrm>
          <a:prstGeom prst="rect">
            <a:avLst/>
          </a:prstGeom>
          <a:solidFill>
            <a:srgbClr val="E6B8A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s</a:t>
            </a:r>
            <a:endParaRPr i="1"/>
          </a:p>
        </p:txBody>
      </p:sp>
      <p:cxnSp>
        <p:nvCxnSpPr>
          <p:cNvPr id="79" name="Google Shape;79;p15"/>
          <p:cNvCxnSpPr>
            <a:stCxn id="78" idx="3"/>
          </p:cNvCxnSpPr>
          <p:nvPr/>
        </p:nvCxnSpPr>
        <p:spPr>
          <a:xfrm>
            <a:off x="737950" y="2273675"/>
            <a:ext cx="445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80" name="Google Shape;80;p15"/>
          <p:cNvSpPr/>
          <p:nvPr/>
        </p:nvSpPr>
        <p:spPr>
          <a:xfrm>
            <a:off x="3374625" y="2041325"/>
            <a:ext cx="464700" cy="4647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sh</a:t>
            </a:r>
            <a:r>
              <a:rPr baseline="-25000" i="1" lang="en"/>
              <a:t>1</a:t>
            </a:r>
            <a:endParaRPr baseline="-25000" i="1"/>
          </a:p>
        </p:txBody>
      </p:sp>
      <p:sp>
        <p:nvSpPr>
          <p:cNvPr id="81" name="Google Shape;81;p15"/>
          <p:cNvSpPr/>
          <p:nvPr/>
        </p:nvSpPr>
        <p:spPr>
          <a:xfrm>
            <a:off x="6421725" y="2041325"/>
            <a:ext cx="464700" cy="4647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sh</a:t>
            </a:r>
            <a:r>
              <a:rPr baseline="-25000" i="1" lang="en"/>
              <a:t>n</a:t>
            </a:r>
            <a:endParaRPr baseline="-25000" i="1"/>
          </a:p>
        </p:txBody>
      </p:sp>
      <p:sp>
        <p:nvSpPr>
          <p:cNvPr id="82" name="Google Shape;82;p15"/>
          <p:cNvSpPr/>
          <p:nvPr/>
        </p:nvSpPr>
        <p:spPr>
          <a:xfrm>
            <a:off x="4036413" y="2041325"/>
            <a:ext cx="464700" cy="4647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sh</a:t>
            </a:r>
            <a:r>
              <a:rPr baseline="-25000" i="1" lang="en"/>
              <a:t>2</a:t>
            </a:r>
            <a:endParaRPr baseline="-25000" i="1"/>
          </a:p>
        </p:txBody>
      </p:sp>
      <p:sp>
        <p:nvSpPr>
          <p:cNvPr id="83" name="Google Shape;83;p15"/>
          <p:cNvSpPr/>
          <p:nvPr/>
        </p:nvSpPr>
        <p:spPr>
          <a:xfrm>
            <a:off x="4698225" y="2041325"/>
            <a:ext cx="464700" cy="4647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sh</a:t>
            </a:r>
            <a:r>
              <a:rPr baseline="-25000" i="1" lang="en"/>
              <a:t>3</a:t>
            </a:r>
            <a:endParaRPr baseline="-25000" i="1"/>
          </a:p>
        </p:txBody>
      </p:sp>
      <p:cxnSp>
        <p:nvCxnSpPr>
          <p:cNvPr id="84" name="Google Shape;84;p15"/>
          <p:cNvCxnSpPr/>
          <p:nvPr/>
        </p:nvCxnSpPr>
        <p:spPr>
          <a:xfrm>
            <a:off x="5360025" y="2273675"/>
            <a:ext cx="8646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85" name="Google Shape;85;p15"/>
          <p:cNvCxnSpPr>
            <a:stCxn id="77" idx="3"/>
          </p:cNvCxnSpPr>
          <p:nvPr/>
        </p:nvCxnSpPr>
        <p:spPr>
          <a:xfrm>
            <a:off x="2654650" y="2273675"/>
            <a:ext cx="600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6" name="Google Shape;86;p15"/>
          <p:cNvCxnSpPr/>
          <p:nvPr/>
        </p:nvCxnSpPr>
        <p:spPr>
          <a:xfrm>
            <a:off x="4954125" y="2506025"/>
            <a:ext cx="0" cy="535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7" name="Google Shape;87;p15"/>
          <p:cNvCxnSpPr/>
          <p:nvPr/>
        </p:nvCxnSpPr>
        <p:spPr>
          <a:xfrm>
            <a:off x="6654075" y="2512550"/>
            <a:ext cx="0" cy="535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8" name="Google Shape;88;p15"/>
          <p:cNvCxnSpPr/>
          <p:nvPr/>
        </p:nvCxnSpPr>
        <p:spPr>
          <a:xfrm>
            <a:off x="4268775" y="2506025"/>
            <a:ext cx="0" cy="535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89" name="Google Shape;89;p15"/>
          <p:cNvSpPr/>
          <p:nvPr/>
        </p:nvSpPr>
        <p:spPr>
          <a:xfrm>
            <a:off x="3374625" y="3048050"/>
            <a:ext cx="3511800" cy="61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Reconstruct</a:t>
            </a:r>
            <a:r>
              <a:rPr b="1" baseline="-25000" lang="en"/>
              <a:t>k</a:t>
            </a:r>
            <a:endParaRPr b="1" baseline="-25000"/>
          </a:p>
        </p:txBody>
      </p:sp>
      <p:sp>
        <p:nvSpPr>
          <p:cNvPr id="90" name="Google Shape;90;p15"/>
          <p:cNvSpPr/>
          <p:nvPr/>
        </p:nvSpPr>
        <p:spPr>
          <a:xfrm>
            <a:off x="7504725" y="3196400"/>
            <a:ext cx="322500" cy="322800"/>
          </a:xfrm>
          <a:prstGeom prst="rect">
            <a:avLst/>
          </a:prstGeom>
          <a:solidFill>
            <a:srgbClr val="E6B8A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s</a:t>
            </a:r>
            <a:endParaRPr i="1"/>
          </a:p>
        </p:txBody>
      </p:sp>
      <p:cxnSp>
        <p:nvCxnSpPr>
          <p:cNvPr id="91" name="Google Shape;91;p15"/>
          <p:cNvCxnSpPr>
            <a:stCxn id="89" idx="3"/>
          </p:cNvCxnSpPr>
          <p:nvPr/>
        </p:nvCxnSpPr>
        <p:spPr>
          <a:xfrm>
            <a:off x="6886425" y="3357800"/>
            <a:ext cx="6183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92" name="Google Shape;92;p15"/>
          <p:cNvSpPr txBox="1"/>
          <p:nvPr/>
        </p:nvSpPr>
        <p:spPr>
          <a:xfrm>
            <a:off x="3374625" y="3879250"/>
            <a:ext cx="3511800" cy="79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At least </a:t>
            </a:r>
            <a:r>
              <a:rPr i="1" lang="en"/>
              <a:t>k</a:t>
            </a:r>
            <a:r>
              <a:rPr lang="en"/>
              <a:t> shares: can reconstruct s</a:t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57" name="Shape 5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" name="Google Shape;558;p4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Generic SZKL Protocol</a:t>
            </a:r>
            <a:endParaRPr/>
          </a:p>
        </p:txBody>
      </p:sp>
      <p:sp>
        <p:nvSpPr>
          <p:cNvPr id="559" name="Google Shape;559;p4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Every </a:t>
            </a:r>
            <a:r>
              <a:rPr i="1" lang="en">
                <a:solidFill>
                  <a:schemeClr val="dk1"/>
                </a:solidFill>
              </a:rPr>
              <a:t>L</a:t>
            </a:r>
            <a:r>
              <a:rPr lang="en">
                <a:solidFill>
                  <a:schemeClr val="dk1"/>
                </a:solidFill>
              </a:rPr>
              <a:t> in </a:t>
            </a:r>
            <a:r>
              <a:rPr b="1" lang="en">
                <a:solidFill>
                  <a:schemeClr val="dk1"/>
                </a:solidFill>
              </a:rPr>
              <a:t>SZKL</a:t>
            </a:r>
            <a:r>
              <a:rPr lang="en">
                <a:solidFill>
                  <a:schemeClr val="dk1"/>
                </a:solidFill>
              </a:rPr>
              <a:t> has an SZKL protocol of the following form. [SV00]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560" name="Google Shape;560;p42"/>
          <p:cNvSpPr/>
          <p:nvPr/>
        </p:nvSpPr>
        <p:spPr>
          <a:xfrm>
            <a:off x="1783550" y="1930251"/>
            <a:ext cx="368100" cy="3681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P</a:t>
            </a:r>
            <a:endParaRPr b="1"/>
          </a:p>
        </p:txBody>
      </p:sp>
      <p:sp>
        <p:nvSpPr>
          <p:cNvPr id="561" name="Google Shape;561;p42"/>
          <p:cNvSpPr/>
          <p:nvPr/>
        </p:nvSpPr>
        <p:spPr>
          <a:xfrm>
            <a:off x="6626491" y="1930251"/>
            <a:ext cx="368100" cy="3681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V</a:t>
            </a:r>
            <a:endParaRPr b="1"/>
          </a:p>
        </p:txBody>
      </p:sp>
      <p:sp>
        <p:nvSpPr>
          <p:cNvPr id="562" name="Google Shape;562;p42"/>
          <p:cNvSpPr/>
          <p:nvPr/>
        </p:nvSpPr>
        <p:spPr>
          <a:xfrm>
            <a:off x="6669388" y="2587910"/>
            <a:ext cx="282300" cy="282300"/>
          </a:xfrm>
          <a:prstGeom prst="rect">
            <a:avLst/>
          </a:prstGeom>
          <a:solidFill>
            <a:srgbClr val="E6B8A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s</a:t>
            </a:r>
            <a:endParaRPr i="1"/>
          </a:p>
        </p:txBody>
      </p:sp>
      <p:sp>
        <p:nvSpPr>
          <p:cNvPr id="563" name="Google Shape;563;p42"/>
          <p:cNvSpPr/>
          <p:nvPr/>
        </p:nvSpPr>
        <p:spPr>
          <a:xfrm>
            <a:off x="3993350" y="1930251"/>
            <a:ext cx="368100" cy="368100"/>
          </a:xfrm>
          <a:prstGeom prst="rect">
            <a:avLst/>
          </a:prstGeom>
          <a:solidFill>
            <a:srgbClr val="F6B26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/>
              <a:t>x</a:t>
            </a:r>
            <a:endParaRPr b="1" i="1"/>
          </a:p>
        </p:txBody>
      </p:sp>
      <p:cxnSp>
        <p:nvCxnSpPr>
          <p:cNvPr id="564" name="Google Shape;564;p42"/>
          <p:cNvCxnSpPr/>
          <p:nvPr/>
        </p:nvCxnSpPr>
        <p:spPr>
          <a:xfrm rot="10800000">
            <a:off x="7004156" y="2729050"/>
            <a:ext cx="430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565" name="Google Shape;565;p42"/>
          <p:cNvSpPr txBox="1"/>
          <p:nvPr/>
        </p:nvSpPr>
        <p:spPr>
          <a:xfrm>
            <a:off x="7382050" y="2517125"/>
            <a:ext cx="7077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{0,1}</a:t>
            </a:r>
            <a:endParaRPr i="1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69" name="Shape 5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" name="Google Shape;570;p4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Generic SZKL Protocol</a:t>
            </a:r>
            <a:endParaRPr/>
          </a:p>
        </p:txBody>
      </p:sp>
      <p:sp>
        <p:nvSpPr>
          <p:cNvPr id="571" name="Google Shape;571;p4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Every </a:t>
            </a:r>
            <a:r>
              <a:rPr i="1" lang="en">
                <a:solidFill>
                  <a:schemeClr val="dk1"/>
                </a:solidFill>
              </a:rPr>
              <a:t>L</a:t>
            </a:r>
            <a:r>
              <a:rPr lang="en">
                <a:solidFill>
                  <a:schemeClr val="dk1"/>
                </a:solidFill>
              </a:rPr>
              <a:t> in </a:t>
            </a:r>
            <a:r>
              <a:rPr b="1" lang="en">
                <a:solidFill>
                  <a:schemeClr val="dk1"/>
                </a:solidFill>
              </a:rPr>
              <a:t>SZKL</a:t>
            </a:r>
            <a:r>
              <a:rPr lang="en">
                <a:solidFill>
                  <a:schemeClr val="dk1"/>
                </a:solidFill>
              </a:rPr>
              <a:t> has an SZKL protocol of the following form. [SV00]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572" name="Google Shape;572;p43"/>
          <p:cNvSpPr/>
          <p:nvPr/>
        </p:nvSpPr>
        <p:spPr>
          <a:xfrm>
            <a:off x="1783550" y="1930251"/>
            <a:ext cx="368100" cy="3681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P</a:t>
            </a:r>
            <a:endParaRPr b="1"/>
          </a:p>
        </p:txBody>
      </p:sp>
      <p:sp>
        <p:nvSpPr>
          <p:cNvPr id="573" name="Google Shape;573;p43"/>
          <p:cNvSpPr/>
          <p:nvPr/>
        </p:nvSpPr>
        <p:spPr>
          <a:xfrm>
            <a:off x="6626491" y="1930251"/>
            <a:ext cx="368100" cy="3681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V</a:t>
            </a:r>
            <a:endParaRPr b="1"/>
          </a:p>
        </p:txBody>
      </p:sp>
      <p:sp>
        <p:nvSpPr>
          <p:cNvPr id="574" name="Google Shape;574;p43"/>
          <p:cNvSpPr/>
          <p:nvPr/>
        </p:nvSpPr>
        <p:spPr>
          <a:xfrm>
            <a:off x="6669388" y="2587910"/>
            <a:ext cx="282300" cy="282300"/>
          </a:xfrm>
          <a:prstGeom prst="rect">
            <a:avLst/>
          </a:prstGeom>
          <a:solidFill>
            <a:srgbClr val="E6B8A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s</a:t>
            </a:r>
            <a:endParaRPr i="1"/>
          </a:p>
        </p:txBody>
      </p:sp>
      <p:cxnSp>
        <p:nvCxnSpPr>
          <p:cNvPr id="575" name="Google Shape;575;p43"/>
          <p:cNvCxnSpPr/>
          <p:nvPr/>
        </p:nvCxnSpPr>
        <p:spPr>
          <a:xfrm rot="10800000">
            <a:off x="3132150" y="3402300"/>
            <a:ext cx="2149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576" name="Google Shape;576;p43"/>
          <p:cNvSpPr/>
          <p:nvPr/>
        </p:nvSpPr>
        <p:spPr>
          <a:xfrm>
            <a:off x="3993350" y="1930251"/>
            <a:ext cx="368100" cy="368100"/>
          </a:xfrm>
          <a:prstGeom prst="rect">
            <a:avLst/>
          </a:prstGeom>
          <a:solidFill>
            <a:srgbClr val="F6B26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/>
              <a:t>x</a:t>
            </a:r>
            <a:endParaRPr b="1" i="1"/>
          </a:p>
        </p:txBody>
      </p:sp>
      <p:cxnSp>
        <p:nvCxnSpPr>
          <p:cNvPr id="577" name="Google Shape;577;p43"/>
          <p:cNvCxnSpPr/>
          <p:nvPr/>
        </p:nvCxnSpPr>
        <p:spPr>
          <a:xfrm rot="10800000">
            <a:off x="7004156" y="2729050"/>
            <a:ext cx="430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578" name="Google Shape;578;p43"/>
          <p:cNvSpPr txBox="1"/>
          <p:nvPr/>
        </p:nvSpPr>
        <p:spPr>
          <a:xfrm>
            <a:off x="7382050" y="2517125"/>
            <a:ext cx="7077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{0,1}</a:t>
            </a:r>
            <a:endParaRPr i="1"/>
          </a:p>
        </p:txBody>
      </p:sp>
      <p:sp>
        <p:nvSpPr>
          <p:cNvPr id="579" name="Google Shape;579;p43"/>
          <p:cNvSpPr txBox="1"/>
          <p:nvPr/>
        </p:nvSpPr>
        <p:spPr>
          <a:xfrm>
            <a:off x="3965025" y="3019200"/>
            <a:ext cx="1744500" cy="44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y(s,x)</a:t>
            </a:r>
            <a:endParaRPr baseline="-25000" i="1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3" name="Shape 5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" name="Google Shape;584;p4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Generic SZKL Protocol</a:t>
            </a:r>
            <a:endParaRPr/>
          </a:p>
        </p:txBody>
      </p:sp>
      <p:sp>
        <p:nvSpPr>
          <p:cNvPr id="585" name="Google Shape;585;p4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Every </a:t>
            </a:r>
            <a:r>
              <a:rPr i="1" lang="en">
                <a:solidFill>
                  <a:schemeClr val="dk1"/>
                </a:solidFill>
              </a:rPr>
              <a:t>L</a:t>
            </a:r>
            <a:r>
              <a:rPr lang="en">
                <a:solidFill>
                  <a:schemeClr val="dk1"/>
                </a:solidFill>
              </a:rPr>
              <a:t> in </a:t>
            </a:r>
            <a:r>
              <a:rPr b="1" lang="en">
                <a:solidFill>
                  <a:schemeClr val="dk1"/>
                </a:solidFill>
              </a:rPr>
              <a:t>SZKL</a:t>
            </a:r>
            <a:r>
              <a:rPr lang="en">
                <a:solidFill>
                  <a:schemeClr val="dk1"/>
                </a:solidFill>
              </a:rPr>
              <a:t> has an SZKL protocol of the following form. [SV00]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586" name="Google Shape;586;p44"/>
          <p:cNvSpPr/>
          <p:nvPr/>
        </p:nvSpPr>
        <p:spPr>
          <a:xfrm>
            <a:off x="1783550" y="1930251"/>
            <a:ext cx="368100" cy="3681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P</a:t>
            </a:r>
            <a:endParaRPr b="1"/>
          </a:p>
        </p:txBody>
      </p:sp>
      <p:sp>
        <p:nvSpPr>
          <p:cNvPr id="587" name="Google Shape;587;p44"/>
          <p:cNvSpPr/>
          <p:nvPr/>
        </p:nvSpPr>
        <p:spPr>
          <a:xfrm>
            <a:off x="6626491" y="1930251"/>
            <a:ext cx="368100" cy="3681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V</a:t>
            </a:r>
            <a:endParaRPr b="1"/>
          </a:p>
        </p:txBody>
      </p:sp>
      <p:sp>
        <p:nvSpPr>
          <p:cNvPr id="588" name="Google Shape;588;p44"/>
          <p:cNvSpPr/>
          <p:nvPr/>
        </p:nvSpPr>
        <p:spPr>
          <a:xfrm>
            <a:off x="6669388" y="2587910"/>
            <a:ext cx="282300" cy="282300"/>
          </a:xfrm>
          <a:prstGeom prst="rect">
            <a:avLst/>
          </a:prstGeom>
          <a:solidFill>
            <a:srgbClr val="E6B8A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s</a:t>
            </a:r>
            <a:endParaRPr i="1"/>
          </a:p>
        </p:txBody>
      </p:sp>
      <p:cxnSp>
        <p:nvCxnSpPr>
          <p:cNvPr id="589" name="Google Shape;589;p44"/>
          <p:cNvCxnSpPr/>
          <p:nvPr/>
        </p:nvCxnSpPr>
        <p:spPr>
          <a:xfrm rot="10800000">
            <a:off x="3132150" y="3402300"/>
            <a:ext cx="2149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90" name="Google Shape;590;p44"/>
          <p:cNvCxnSpPr/>
          <p:nvPr/>
        </p:nvCxnSpPr>
        <p:spPr>
          <a:xfrm rot="10800000">
            <a:off x="3132150" y="4492375"/>
            <a:ext cx="2149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triangle"/>
            <a:tailEnd len="med" w="med" type="none"/>
          </a:ln>
        </p:spPr>
      </p:cxnSp>
      <p:sp>
        <p:nvSpPr>
          <p:cNvPr id="591" name="Google Shape;591;p44"/>
          <p:cNvSpPr txBox="1"/>
          <p:nvPr/>
        </p:nvSpPr>
        <p:spPr>
          <a:xfrm>
            <a:off x="4037400" y="4193125"/>
            <a:ext cx="338700" cy="44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s’</a:t>
            </a:r>
            <a:endParaRPr i="1"/>
          </a:p>
        </p:txBody>
      </p:sp>
      <p:sp>
        <p:nvSpPr>
          <p:cNvPr id="592" name="Google Shape;592;p44"/>
          <p:cNvSpPr txBox="1"/>
          <p:nvPr/>
        </p:nvSpPr>
        <p:spPr>
          <a:xfrm>
            <a:off x="6072450" y="4272175"/>
            <a:ext cx="1480800" cy="44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Accept if </a:t>
            </a:r>
            <a:r>
              <a:rPr i="1" lang="en"/>
              <a:t>s’ = s</a:t>
            </a:r>
            <a:r>
              <a:rPr lang="en"/>
              <a:t>.</a:t>
            </a:r>
            <a:endParaRPr/>
          </a:p>
        </p:txBody>
      </p:sp>
      <p:sp>
        <p:nvSpPr>
          <p:cNvPr id="593" name="Google Shape;593;p44"/>
          <p:cNvSpPr/>
          <p:nvPr/>
        </p:nvSpPr>
        <p:spPr>
          <a:xfrm>
            <a:off x="3993350" y="1930251"/>
            <a:ext cx="368100" cy="368100"/>
          </a:xfrm>
          <a:prstGeom prst="rect">
            <a:avLst/>
          </a:prstGeom>
          <a:solidFill>
            <a:srgbClr val="F6B26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/>
              <a:t>x</a:t>
            </a:r>
            <a:endParaRPr b="1" i="1"/>
          </a:p>
        </p:txBody>
      </p:sp>
      <p:cxnSp>
        <p:nvCxnSpPr>
          <p:cNvPr id="594" name="Google Shape;594;p44"/>
          <p:cNvCxnSpPr/>
          <p:nvPr/>
        </p:nvCxnSpPr>
        <p:spPr>
          <a:xfrm rot="10800000">
            <a:off x="7004156" y="2729050"/>
            <a:ext cx="430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595" name="Google Shape;595;p44"/>
          <p:cNvSpPr txBox="1"/>
          <p:nvPr/>
        </p:nvSpPr>
        <p:spPr>
          <a:xfrm>
            <a:off x="7382050" y="2517125"/>
            <a:ext cx="7077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{0,1}</a:t>
            </a:r>
            <a:endParaRPr i="1"/>
          </a:p>
        </p:txBody>
      </p:sp>
      <p:sp>
        <p:nvSpPr>
          <p:cNvPr id="596" name="Google Shape;596;p44"/>
          <p:cNvSpPr txBox="1"/>
          <p:nvPr/>
        </p:nvSpPr>
        <p:spPr>
          <a:xfrm>
            <a:off x="3965025" y="3019200"/>
            <a:ext cx="1744500" cy="44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y(s,x)</a:t>
            </a:r>
            <a:endParaRPr baseline="-25000" i="1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0" name="Shape 6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" name="Google Shape;601;p4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Generic SZKL Protocol</a:t>
            </a:r>
            <a:endParaRPr/>
          </a:p>
        </p:txBody>
      </p:sp>
      <p:sp>
        <p:nvSpPr>
          <p:cNvPr id="602" name="Google Shape;602;p4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</a:rPr>
              <a:t>Every </a:t>
            </a:r>
            <a:r>
              <a:rPr i="1" lang="en">
                <a:solidFill>
                  <a:srgbClr val="000000"/>
                </a:solidFill>
              </a:rPr>
              <a:t>L</a:t>
            </a:r>
            <a:r>
              <a:rPr lang="en">
                <a:solidFill>
                  <a:srgbClr val="000000"/>
                </a:solidFill>
              </a:rPr>
              <a:t> in </a:t>
            </a:r>
            <a:r>
              <a:rPr b="1" lang="en">
                <a:solidFill>
                  <a:srgbClr val="000000"/>
                </a:solidFill>
              </a:rPr>
              <a:t>SZKL</a:t>
            </a:r>
            <a:r>
              <a:rPr lang="en">
                <a:solidFill>
                  <a:srgbClr val="000000"/>
                </a:solidFill>
              </a:rPr>
              <a:t> has an SZKL protocol of the following form. [SV00]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603" name="Google Shape;603;p45"/>
          <p:cNvSpPr/>
          <p:nvPr/>
        </p:nvSpPr>
        <p:spPr>
          <a:xfrm>
            <a:off x="1783550" y="1930251"/>
            <a:ext cx="368100" cy="3681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P</a:t>
            </a:r>
            <a:endParaRPr b="1"/>
          </a:p>
        </p:txBody>
      </p:sp>
      <p:sp>
        <p:nvSpPr>
          <p:cNvPr id="604" name="Google Shape;604;p45"/>
          <p:cNvSpPr/>
          <p:nvPr/>
        </p:nvSpPr>
        <p:spPr>
          <a:xfrm>
            <a:off x="6626491" y="1930251"/>
            <a:ext cx="368100" cy="3681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V</a:t>
            </a:r>
            <a:endParaRPr b="1"/>
          </a:p>
        </p:txBody>
      </p:sp>
      <p:sp>
        <p:nvSpPr>
          <p:cNvPr id="605" name="Google Shape;605;p45"/>
          <p:cNvSpPr/>
          <p:nvPr/>
        </p:nvSpPr>
        <p:spPr>
          <a:xfrm>
            <a:off x="6669388" y="2587910"/>
            <a:ext cx="282300" cy="282300"/>
          </a:xfrm>
          <a:prstGeom prst="rect">
            <a:avLst/>
          </a:prstGeom>
          <a:solidFill>
            <a:srgbClr val="E6B8A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s</a:t>
            </a:r>
            <a:endParaRPr i="1"/>
          </a:p>
        </p:txBody>
      </p:sp>
      <p:cxnSp>
        <p:nvCxnSpPr>
          <p:cNvPr id="606" name="Google Shape;606;p45"/>
          <p:cNvCxnSpPr/>
          <p:nvPr/>
        </p:nvCxnSpPr>
        <p:spPr>
          <a:xfrm rot="10800000">
            <a:off x="3132150" y="3402300"/>
            <a:ext cx="2149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07" name="Google Shape;607;p45"/>
          <p:cNvCxnSpPr/>
          <p:nvPr/>
        </p:nvCxnSpPr>
        <p:spPr>
          <a:xfrm rot="10800000">
            <a:off x="3132150" y="4492375"/>
            <a:ext cx="2149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triangle"/>
            <a:tailEnd len="med" w="med" type="none"/>
          </a:ln>
        </p:spPr>
      </p:cxnSp>
      <p:sp>
        <p:nvSpPr>
          <p:cNvPr id="608" name="Google Shape;608;p45"/>
          <p:cNvSpPr txBox="1"/>
          <p:nvPr/>
        </p:nvSpPr>
        <p:spPr>
          <a:xfrm>
            <a:off x="4037400" y="4193125"/>
            <a:ext cx="338700" cy="44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s’</a:t>
            </a:r>
            <a:endParaRPr i="1"/>
          </a:p>
        </p:txBody>
      </p:sp>
      <p:sp>
        <p:nvSpPr>
          <p:cNvPr id="609" name="Google Shape;609;p45"/>
          <p:cNvSpPr txBox="1"/>
          <p:nvPr/>
        </p:nvSpPr>
        <p:spPr>
          <a:xfrm>
            <a:off x="6072450" y="4272175"/>
            <a:ext cx="1480800" cy="44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Accept if </a:t>
            </a:r>
            <a:r>
              <a:rPr i="1" lang="en"/>
              <a:t>s’ = s</a:t>
            </a:r>
            <a:r>
              <a:rPr lang="en"/>
              <a:t>.</a:t>
            </a:r>
            <a:endParaRPr/>
          </a:p>
        </p:txBody>
      </p:sp>
      <p:sp>
        <p:nvSpPr>
          <p:cNvPr id="610" name="Google Shape;610;p45"/>
          <p:cNvSpPr txBox="1"/>
          <p:nvPr/>
        </p:nvSpPr>
        <p:spPr>
          <a:xfrm>
            <a:off x="3965025" y="3019200"/>
            <a:ext cx="1744500" cy="44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y(s,x)</a:t>
            </a:r>
            <a:endParaRPr baseline="-25000" i="1"/>
          </a:p>
        </p:txBody>
      </p:sp>
      <p:sp>
        <p:nvSpPr>
          <p:cNvPr id="611" name="Google Shape;611;p45"/>
          <p:cNvSpPr/>
          <p:nvPr/>
        </p:nvSpPr>
        <p:spPr>
          <a:xfrm>
            <a:off x="3993350" y="1930251"/>
            <a:ext cx="368100" cy="368100"/>
          </a:xfrm>
          <a:prstGeom prst="rect">
            <a:avLst/>
          </a:prstGeom>
          <a:solidFill>
            <a:srgbClr val="F6B26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/>
              <a:t>x</a:t>
            </a:r>
            <a:endParaRPr b="1" i="1"/>
          </a:p>
        </p:txBody>
      </p:sp>
      <p:sp>
        <p:nvSpPr>
          <p:cNvPr id="612" name="Google Shape;612;p45"/>
          <p:cNvSpPr txBox="1"/>
          <p:nvPr/>
        </p:nvSpPr>
        <p:spPr>
          <a:xfrm>
            <a:off x="768900" y="3630175"/>
            <a:ext cx="1800000" cy="6195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Can predict </a:t>
            </a:r>
            <a:r>
              <a:rPr i="1" lang="en"/>
              <a:t>s</a:t>
            </a:r>
            <a:r>
              <a:rPr lang="en"/>
              <a:t> if and only if </a:t>
            </a:r>
            <a:r>
              <a:rPr i="1" lang="en">
                <a:solidFill>
                  <a:schemeClr val="dk1"/>
                </a:solidFill>
              </a:rPr>
              <a:t>x</a:t>
            </a:r>
            <a:r>
              <a:rPr i="1" lang="en" sz="1800">
                <a:solidFill>
                  <a:schemeClr val="dk1"/>
                </a:solidFill>
              </a:rPr>
              <a:t>∈</a:t>
            </a:r>
            <a:r>
              <a:rPr i="1" lang="en">
                <a:solidFill>
                  <a:schemeClr val="dk1"/>
                </a:solidFill>
              </a:rPr>
              <a:t>L.</a:t>
            </a:r>
            <a:endParaRPr/>
          </a:p>
        </p:txBody>
      </p:sp>
      <p:cxnSp>
        <p:nvCxnSpPr>
          <p:cNvPr id="613" name="Google Shape;613;p45"/>
          <p:cNvCxnSpPr/>
          <p:nvPr/>
        </p:nvCxnSpPr>
        <p:spPr>
          <a:xfrm rot="10800000">
            <a:off x="7004156" y="2729050"/>
            <a:ext cx="430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614" name="Google Shape;614;p45"/>
          <p:cNvSpPr txBox="1"/>
          <p:nvPr/>
        </p:nvSpPr>
        <p:spPr>
          <a:xfrm>
            <a:off x="7382050" y="2517125"/>
            <a:ext cx="7077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{0,1}</a:t>
            </a:r>
            <a:endParaRPr i="1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8" name="Shape 6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" name="Google Shape;619;p4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SZKL ⊆ GSS</a:t>
            </a:r>
            <a:endParaRPr/>
          </a:p>
        </p:txBody>
      </p:sp>
      <p:sp>
        <p:nvSpPr>
          <p:cNvPr id="620" name="Google Shape;620;p46"/>
          <p:cNvSpPr/>
          <p:nvPr/>
        </p:nvSpPr>
        <p:spPr>
          <a:xfrm>
            <a:off x="1362428" y="1533768"/>
            <a:ext cx="1428000" cy="6015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V</a:t>
            </a:r>
            <a:endParaRPr b="1" baseline="-25000" i="1"/>
          </a:p>
        </p:txBody>
      </p:sp>
      <p:sp>
        <p:nvSpPr>
          <p:cNvPr id="621" name="Google Shape;621;p46"/>
          <p:cNvSpPr txBox="1"/>
          <p:nvPr/>
        </p:nvSpPr>
        <p:spPr>
          <a:xfrm>
            <a:off x="403025" y="1115025"/>
            <a:ext cx="984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Have:</a:t>
            </a:r>
            <a:endParaRPr sz="1800"/>
          </a:p>
        </p:txBody>
      </p:sp>
      <p:sp>
        <p:nvSpPr>
          <p:cNvPr id="622" name="Google Shape;622;p46"/>
          <p:cNvSpPr/>
          <p:nvPr/>
        </p:nvSpPr>
        <p:spPr>
          <a:xfrm>
            <a:off x="616950" y="1677767"/>
            <a:ext cx="313200" cy="313500"/>
          </a:xfrm>
          <a:prstGeom prst="rect">
            <a:avLst/>
          </a:prstGeom>
          <a:solidFill>
            <a:srgbClr val="F6B26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x</a:t>
            </a:r>
            <a:endParaRPr i="1"/>
          </a:p>
        </p:txBody>
      </p:sp>
      <p:cxnSp>
        <p:nvCxnSpPr>
          <p:cNvPr id="623" name="Google Shape;623;p46"/>
          <p:cNvCxnSpPr/>
          <p:nvPr/>
        </p:nvCxnSpPr>
        <p:spPr>
          <a:xfrm>
            <a:off x="930150" y="1834517"/>
            <a:ext cx="4323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7" name="Shape 6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" name="Google Shape;628;p4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SZKL ⊆ GSS</a:t>
            </a:r>
            <a:endParaRPr/>
          </a:p>
        </p:txBody>
      </p:sp>
      <p:sp>
        <p:nvSpPr>
          <p:cNvPr id="629" name="Google Shape;629;p47"/>
          <p:cNvSpPr/>
          <p:nvPr/>
        </p:nvSpPr>
        <p:spPr>
          <a:xfrm>
            <a:off x="1362428" y="1533768"/>
            <a:ext cx="1428000" cy="6015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V</a:t>
            </a:r>
            <a:endParaRPr b="1" baseline="-25000" i="1"/>
          </a:p>
        </p:txBody>
      </p:sp>
      <p:sp>
        <p:nvSpPr>
          <p:cNvPr id="630" name="Google Shape;630;p47"/>
          <p:cNvSpPr/>
          <p:nvPr/>
        </p:nvSpPr>
        <p:spPr>
          <a:xfrm>
            <a:off x="1507150" y="1677767"/>
            <a:ext cx="313200" cy="313500"/>
          </a:xfrm>
          <a:prstGeom prst="rect">
            <a:avLst/>
          </a:prstGeom>
          <a:solidFill>
            <a:srgbClr val="E6B8A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s</a:t>
            </a:r>
            <a:endParaRPr i="1"/>
          </a:p>
        </p:txBody>
      </p:sp>
      <p:sp>
        <p:nvSpPr>
          <p:cNvPr id="631" name="Google Shape;631;p47"/>
          <p:cNvSpPr txBox="1"/>
          <p:nvPr/>
        </p:nvSpPr>
        <p:spPr>
          <a:xfrm>
            <a:off x="403025" y="1115025"/>
            <a:ext cx="984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Have:</a:t>
            </a:r>
            <a:endParaRPr sz="1800"/>
          </a:p>
        </p:txBody>
      </p:sp>
      <p:sp>
        <p:nvSpPr>
          <p:cNvPr id="632" name="Google Shape;632;p47"/>
          <p:cNvSpPr/>
          <p:nvPr/>
        </p:nvSpPr>
        <p:spPr>
          <a:xfrm>
            <a:off x="616950" y="1677767"/>
            <a:ext cx="313200" cy="313500"/>
          </a:xfrm>
          <a:prstGeom prst="rect">
            <a:avLst/>
          </a:prstGeom>
          <a:solidFill>
            <a:srgbClr val="F6B26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x</a:t>
            </a:r>
            <a:endParaRPr i="1"/>
          </a:p>
        </p:txBody>
      </p:sp>
      <p:cxnSp>
        <p:nvCxnSpPr>
          <p:cNvPr id="633" name="Google Shape;633;p47"/>
          <p:cNvCxnSpPr/>
          <p:nvPr/>
        </p:nvCxnSpPr>
        <p:spPr>
          <a:xfrm>
            <a:off x="930150" y="1834517"/>
            <a:ext cx="4323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7" name="Shape 6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" name="Google Shape;638;p4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SZKL ⊆ GSS</a:t>
            </a:r>
            <a:endParaRPr/>
          </a:p>
        </p:txBody>
      </p:sp>
      <p:sp>
        <p:nvSpPr>
          <p:cNvPr id="639" name="Google Shape;639;p48"/>
          <p:cNvSpPr/>
          <p:nvPr/>
        </p:nvSpPr>
        <p:spPr>
          <a:xfrm>
            <a:off x="1362428" y="1533768"/>
            <a:ext cx="1428000" cy="6015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V</a:t>
            </a:r>
            <a:endParaRPr b="1" baseline="-25000" i="1"/>
          </a:p>
        </p:txBody>
      </p:sp>
      <p:sp>
        <p:nvSpPr>
          <p:cNvPr id="640" name="Google Shape;640;p48"/>
          <p:cNvSpPr/>
          <p:nvPr/>
        </p:nvSpPr>
        <p:spPr>
          <a:xfrm>
            <a:off x="1507150" y="1677767"/>
            <a:ext cx="313200" cy="313500"/>
          </a:xfrm>
          <a:prstGeom prst="rect">
            <a:avLst/>
          </a:prstGeom>
          <a:solidFill>
            <a:srgbClr val="E6B8A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s</a:t>
            </a:r>
            <a:endParaRPr i="1"/>
          </a:p>
        </p:txBody>
      </p:sp>
      <p:cxnSp>
        <p:nvCxnSpPr>
          <p:cNvPr id="641" name="Google Shape;641;p48"/>
          <p:cNvCxnSpPr>
            <a:stCxn id="639" idx="3"/>
          </p:cNvCxnSpPr>
          <p:nvPr/>
        </p:nvCxnSpPr>
        <p:spPr>
          <a:xfrm>
            <a:off x="2790428" y="1834518"/>
            <a:ext cx="582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642" name="Google Shape;642;p48"/>
          <p:cNvSpPr txBox="1"/>
          <p:nvPr/>
        </p:nvSpPr>
        <p:spPr>
          <a:xfrm>
            <a:off x="403025" y="1115025"/>
            <a:ext cx="984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Have:</a:t>
            </a:r>
            <a:endParaRPr sz="1800"/>
          </a:p>
        </p:txBody>
      </p:sp>
      <p:sp>
        <p:nvSpPr>
          <p:cNvPr id="643" name="Google Shape;643;p48"/>
          <p:cNvSpPr/>
          <p:nvPr/>
        </p:nvSpPr>
        <p:spPr>
          <a:xfrm>
            <a:off x="616950" y="1677767"/>
            <a:ext cx="313200" cy="313500"/>
          </a:xfrm>
          <a:prstGeom prst="rect">
            <a:avLst/>
          </a:prstGeom>
          <a:solidFill>
            <a:srgbClr val="F6B26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x</a:t>
            </a:r>
            <a:endParaRPr i="1"/>
          </a:p>
        </p:txBody>
      </p:sp>
      <p:sp>
        <p:nvSpPr>
          <p:cNvPr id="644" name="Google Shape;644;p48"/>
          <p:cNvSpPr/>
          <p:nvPr/>
        </p:nvSpPr>
        <p:spPr>
          <a:xfrm>
            <a:off x="3489350" y="1608925"/>
            <a:ext cx="2766600" cy="4512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y</a:t>
            </a:r>
            <a:endParaRPr i="1"/>
          </a:p>
        </p:txBody>
      </p:sp>
      <p:cxnSp>
        <p:nvCxnSpPr>
          <p:cNvPr id="645" name="Google Shape;645;p48"/>
          <p:cNvCxnSpPr/>
          <p:nvPr/>
        </p:nvCxnSpPr>
        <p:spPr>
          <a:xfrm>
            <a:off x="930150" y="1834517"/>
            <a:ext cx="4323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9" name="Shape 6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" name="Google Shape;650;p4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SZKL ⊆ GSS</a:t>
            </a:r>
            <a:endParaRPr/>
          </a:p>
        </p:txBody>
      </p:sp>
      <p:sp>
        <p:nvSpPr>
          <p:cNvPr id="651" name="Google Shape;651;p49"/>
          <p:cNvSpPr/>
          <p:nvPr/>
        </p:nvSpPr>
        <p:spPr>
          <a:xfrm>
            <a:off x="1362428" y="1533768"/>
            <a:ext cx="1428000" cy="6015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V</a:t>
            </a:r>
            <a:endParaRPr b="1" baseline="-25000" i="1"/>
          </a:p>
        </p:txBody>
      </p:sp>
      <p:sp>
        <p:nvSpPr>
          <p:cNvPr id="652" name="Google Shape;652;p49"/>
          <p:cNvSpPr/>
          <p:nvPr/>
        </p:nvSpPr>
        <p:spPr>
          <a:xfrm>
            <a:off x="1507150" y="1677767"/>
            <a:ext cx="313200" cy="313500"/>
          </a:xfrm>
          <a:prstGeom prst="rect">
            <a:avLst/>
          </a:prstGeom>
          <a:solidFill>
            <a:srgbClr val="E6B8A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s</a:t>
            </a:r>
            <a:endParaRPr i="1"/>
          </a:p>
        </p:txBody>
      </p:sp>
      <p:cxnSp>
        <p:nvCxnSpPr>
          <p:cNvPr id="653" name="Google Shape;653;p49"/>
          <p:cNvCxnSpPr>
            <a:stCxn id="651" idx="3"/>
          </p:cNvCxnSpPr>
          <p:nvPr/>
        </p:nvCxnSpPr>
        <p:spPr>
          <a:xfrm>
            <a:off x="2790428" y="1834518"/>
            <a:ext cx="582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654" name="Google Shape;654;p49"/>
          <p:cNvSpPr txBox="1"/>
          <p:nvPr/>
        </p:nvSpPr>
        <p:spPr>
          <a:xfrm>
            <a:off x="403025" y="1115025"/>
            <a:ext cx="984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Have:</a:t>
            </a:r>
            <a:endParaRPr sz="1800"/>
          </a:p>
        </p:txBody>
      </p:sp>
      <p:sp>
        <p:nvSpPr>
          <p:cNvPr id="655" name="Google Shape;655;p49"/>
          <p:cNvSpPr/>
          <p:nvPr/>
        </p:nvSpPr>
        <p:spPr>
          <a:xfrm>
            <a:off x="616950" y="1677767"/>
            <a:ext cx="313200" cy="313500"/>
          </a:xfrm>
          <a:prstGeom prst="rect">
            <a:avLst/>
          </a:prstGeom>
          <a:solidFill>
            <a:srgbClr val="F6B26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x</a:t>
            </a:r>
            <a:endParaRPr i="1"/>
          </a:p>
        </p:txBody>
      </p:sp>
      <p:sp>
        <p:nvSpPr>
          <p:cNvPr id="656" name="Google Shape;656;p49"/>
          <p:cNvSpPr/>
          <p:nvPr/>
        </p:nvSpPr>
        <p:spPr>
          <a:xfrm>
            <a:off x="3489350" y="1608925"/>
            <a:ext cx="2766600" cy="4512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y</a:t>
            </a:r>
            <a:endParaRPr i="1"/>
          </a:p>
        </p:txBody>
      </p:sp>
      <p:cxnSp>
        <p:nvCxnSpPr>
          <p:cNvPr id="657" name="Google Shape;657;p49"/>
          <p:cNvCxnSpPr/>
          <p:nvPr/>
        </p:nvCxnSpPr>
        <p:spPr>
          <a:xfrm>
            <a:off x="930150" y="1834517"/>
            <a:ext cx="4323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58" name="Google Shape;658;p49"/>
          <p:cNvCxnSpPr>
            <a:endCxn id="659" idx="1"/>
          </p:cNvCxnSpPr>
          <p:nvPr/>
        </p:nvCxnSpPr>
        <p:spPr>
          <a:xfrm>
            <a:off x="6448103" y="1834518"/>
            <a:ext cx="774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660" name="Google Shape;660;p49"/>
          <p:cNvSpPr/>
          <p:nvPr/>
        </p:nvSpPr>
        <p:spPr>
          <a:xfrm>
            <a:off x="7554950" y="2515967"/>
            <a:ext cx="313200" cy="313500"/>
          </a:xfrm>
          <a:prstGeom prst="rect">
            <a:avLst/>
          </a:prstGeom>
          <a:solidFill>
            <a:srgbClr val="E6B8A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s</a:t>
            </a:r>
            <a:endParaRPr i="1"/>
          </a:p>
        </p:txBody>
      </p:sp>
      <p:sp>
        <p:nvSpPr>
          <p:cNvPr id="661" name="Google Shape;661;p49"/>
          <p:cNvSpPr txBox="1"/>
          <p:nvPr/>
        </p:nvSpPr>
        <p:spPr>
          <a:xfrm>
            <a:off x="7955300" y="2473531"/>
            <a:ext cx="984300" cy="39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 </a:t>
            </a:r>
            <a:r>
              <a:rPr i="1" lang="en"/>
              <a:t>x</a:t>
            </a:r>
            <a:r>
              <a:rPr lang="en"/>
              <a:t> ∈ </a:t>
            </a:r>
            <a:r>
              <a:rPr i="1" lang="en"/>
              <a:t>L</a:t>
            </a:r>
            <a:endParaRPr i="1"/>
          </a:p>
        </p:txBody>
      </p:sp>
      <p:sp>
        <p:nvSpPr>
          <p:cNvPr id="659" name="Google Shape;659;p49"/>
          <p:cNvSpPr/>
          <p:nvPr/>
        </p:nvSpPr>
        <p:spPr>
          <a:xfrm>
            <a:off x="7222703" y="1533768"/>
            <a:ext cx="1428000" cy="6015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P</a:t>
            </a:r>
            <a:endParaRPr b="1" baseline="-25000" i="1"/>
          </a:p>
        </p:txBody>
      </p:sp>
      <p:cxnSp>
        <p:nvCxnSpPr>
          <p:cNvPr id="662" name="Google Shape;662;p49"/>
          <p:cNvCxnSpPr/>
          <p:nvPr/>
        </p:nvCxnSpPr>
        <p:spPr>
          <a:xfrm>
            <a:off x="7711550" y="2165267"/>
            <a:ext cx="0" cy="274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6" name="Shape 6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" name="Google Shape;667;p50"/>
          <p:cNvSpPr/>
          <p:nvPr/>
        </p:nvSpPr>
        <p:spPr>
          <a:xfrm>
            <a:off x="5804660" y="3657359"/>
            <a:ext cx="451200" cy="4512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sh</a:t>
            </a:r>
            <a:r>
              <a:rPr baseline="-25000" i="1" lang="en" sz="1200"/>
              <a:t>n1</a:t>
            </a:r>
            <a:endParaRPr baseline="-25000" i="1" sz="1200"/>
          </a:p>
        </p:txBody>
      </p:sp>
      <p:sp>
        <p:nvSpPr>
          <p:cNvPr id="668" name="Google Shape;668;p50"/>
          <p:cNvSpPr/>
          <p:nvPr/>
        </p:nvSpPr>
        <p:spPr>
          <a:xfrm>
            <a:off x="4131725" y="3657359"/>
            <a:ext cx="451200" cy="4512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sh</a:t>
            </a:r>
            <a:r>
              <a:rPr baseline="-25000" i="1" lang="en" sz="1200"/>
              <a:t>21</a:t>
            </a:r>
            <a:endParaRPr baseline="-25000" i="1" sz="1200"/>
          </a:p>
        </p:txBody>
      </p:sp>
      <p:sp>
        <p:nvSpPr>
          <p:cNvPr id="669" name="Google Shape;669;p50"/>
          <p:cNvSpPr/>
          <p:nvPr/>
        </p:nvSpPr>
        <p:spPr>
          <a:xfrm>
            <a:off x="3489345" y="3060249"/>
            <a:ext cx="451200" cy="4512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sh</a:t>
            </a:r>
            <a:r>
              <a:rPr baseline="-25000" i="1" lang="en" sz="1200"/>
              <a:t>10</a:t>
            </a:r>
            <a:endParaRPr baseline="-25000" i="1" sz="1200"/>
          </a:p>
        </p:txBody>
      </p:sp>
      <p:sp>
        <p:nvSpPr>
          <p:cNvPr id="670" name="Google Shape;670;p50"/>
          <p:cNvSpPr/>
          <p:nvPr/>
        </p:nvSpPr>
        <p:spPr>
          <a:xfrm>
            <a:off x="5804660" y="3060249"/>
            <a:ext cx="451200" cy="4512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sh</a:t>
            </a:r>
            <a:r>
              <a:rPr baseline="-25000" i="1" lang="en" sz="1200"/>
              <a:t>n0</a:t>
            </a:r>
            <a:endParaRPr baseline="-25000" i="1" sz="1200"/>
          </a:p>
        </p:txBody>
      </p:sp>
      <p:sp>
        <p:nvSpPr>
          <p:cNvPr id="671" name="Google Shape;671;p50"/>
          <p:cNvSpPr/>
          <p:nvPr/>
        </p:nvSpPr>
        <p:spPr>
          <a:xfrm>
            <a:off x="4131725" y="3060249"/>
            <a:ext cx="451200" cy="4512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sh</a:t>
            </a:r>
            <a:r>
              <a:rPr baseline="-25000" i="1" lang="en" sz="1200"/>
              <a:t>20</a:t>
            </a:r>
            <a:endParaRPr baseline="-25000" i="1" sz="1200"/>
          </a:p>
        </p:txBody>
      </p:sp>
      <p:sp>
        <p:nvSpPr>
          <p:cNvPr id="672" name="Google Shape;672;p50"/>
          <p:cNvSpPr/>
          <p:nvPr/>
        </p:nvSpPr>
        <p:spPr>
          <a:xfrm>
            <a:off x="3489345" y="3657359"/>
            <a:ext cx="451200" cy="4512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sh</a:t>
            </a:r>
            <a:r>
              <a:rPr baseline="-25000" i="1" lang="en" sz="1200"/>
              <a:t>11</a:t>
            </a:r>
            <a:endParaRPr baseline="-25000" i="1" sz="1200"/>
          </a:p>
        </p:txBody>
      </p:sp>
      <p:sp>
        <p:nvSpPr>
          <p:cNvPr id="673" name="Google Shape;673;p5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SZKL ⊆ GSS</a:t>
            </a:r>
            <a:endParaRPr/>
          </a:p>
        </p:txBody>
      </p:sp>
      <p:sp>
        <p:nvSpPr>
          <p:cNvPr id="674" name="Google Shape;674;p50"/>
          <p:cNvSpPr/>
          <p:nvPr/>
        </p:nvSpPr>
        <p:spPr>
          <a:xfrm>
            <a:off x="1362428" y="3286368"/>
            <a:ext cx="1428000" cy="60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Share</a:t>
            </a:r>
            <a:r>
              <a:rPr b="1" baseline="-25000" i="1" lang="en"/>
              <a:t>L</a:t>
            </a:r>
            <a:endParaRPr b="1" baseline="-25000" i="1"/>
          </a:p>
        </p:txBody>
      </p:sp>
      <p:sp>
        <p:nvSpPr>
          <p:cNvPr id="675" name="Google Shape;675;p50"/>
          <p:cNvSpPr/>
          <p:nvPr/>
        </p:nvSpPr>
        <p:spPr>
          <a:xfrm>
            <a:off x="616950" y="3430367"/>
            <a:ext cx="313200" cy="313500"/>
          </a:xfrm>
          <a:prstGeom prst="rect">
            <a:avLst/>
          </a:prstGeom>
          <a:solidFill>
            <a:srgbClr val="E6B8A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s</a:t>
            </a:r>
            <a:endParaRPr i="1"/>
          </a:p>
        </p:txBody>
      </p:sp>
      <p:cxnSp>
        <p:nvCxnSpPr>
          <p:cNvPr id="676" name="Google Shape;676;p50"/>
          <p:cNvCxnSpPr>
            <a:stCxn id="675" idx="3"/>
          </p:cNvCxnSpPr>
          <p:nvPr/>
        </p:nvCxnSpPr>
        <p:spPr>
          <a:xfrm>
            <a:off x="930150" y="3587117"/>
            <a:ext cx="4323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77" name="Google Shape;677;p50"/>
          <p:cNvCxnSpPr/>
          <p:nvPr/>
        </p:nvCxnSpPr>
        <p:spPr>
          <a:xfrm>
            <a:off x="4774096" y="3882895"/>
            <a:ext cx="8394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678" name="Google Shape;678;p50"/>
          <p:cNvCxnSpPr>
            <a:stCxn id="674" idx="3"/>
          </p:cNvCxnSpPr>
          <p:nvPr/>
        </p:nvCxnSpPr>
        <p:spPr>
          <a:xfrm>
            <a:off x="2790428" y="3587118"/>
            <a:ext cx="582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79" name="Google Shape;679;p50"/>
          <p:cNvCxnSpPr/>
          <p:nvPr/>
        </p:nvCxnSpPr>
        <p:spPr>
          <a:xfrm>
            <a:off x="4774096" y="3285786"/>
            <a:ext cx="8394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680" name="Google Shape;680;p50"/>
          <p:cNvSpPr txBox="1"/>
          <p:nvPr/>
        </p:nvSpPr>
        <p:spPr>
          <a:xfrm>
            <a:off x="403025" y="2791425"/>
            <a:ext cx="984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Want:</a:t>
            </a:r>
            <a:endParaRPr sz="1800"/>
          </a:p>
        </p:txBody>
      </p:sp>
      <p:sp>
        <p:nvSpPr>
          <p:cNvPr id="681" name="Google Shape;681;p50"/>
          <p:cNvSpPr/>
          <p:nvPr/>
        </p:nvSpPr>
        <p:spPr>
          <a:xfrm>
            <a:off x="1362428" y="1533768"/>
            <a:ext cx="1428000" cy="6015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V</a:t>
            </a:r>
            <a:endParaRPr b="1" baseline="-25000" i="1"/>
          </a:p>
        </p:txBody>
      </p:sp>
      <p:sp>
        <p:nvSpPr>
          <p:cNvPr id="682" name="Google Shape;682;p50"/>
          <p:cNvSpPr/>
          <p:nvPr/>
        </p:nvSpPr>
        <p:spPr>
          <a:xfrm>
            <a:off x="1507150" y="1677767"/>
            <a:ext cx="313200" cy="313500"/>
          </a:xfrm>
          <a:prstGeom prst="rect">
            <a:avLst/>
          </a:prstGeom>
          <a:solidFill>
            <a:srgbClr val="E6B8A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s</a:t>
            </a:r>
            <a:endParaRPr i="1"/>
          </a:p>
        </p:txBody>
      </p:sp>
      <p:cxnSp>
        <p:nvCxnSpPr>
          <p:cNvPr id="683" name="Google Shape;683;p50"/>
          <p:cNvCxnSpPr>
            <a:stCxn id="681" idx="3"/>
          </p:cNvCxnSpPr>
          <p:nvPr/>
        </p:nvCxnSpPr>
        <p:spPr>
          <a:xfrm>
            <a:off x="2790428" y="1834518"/>
            <a:ext cx="582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684" name="Google Shape;684;p50"/>
          <p:cNvSpPr txBox="1"/>
          <p:nvPr/>
        </p:nvSpPr>
        <p:spPr>
          <a:xfrm>
            <a:off x="403025" y="1115025"/>
            <a:ext cx="984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Have:</a:t>
            </a:r>
            <a:endParaRPr sz="1800"/>
          </a:p>
        </p:txBody>
      </p:sp>
      <p:sp>
        <p:nvSpPr>
          <p:cNvPr id="685" name="Google Shape;685;p50"/>
          <p:cNvSpPr/>
          <p:nvPr/>
        </p:nvSpPr>
        <p:spPr>
          <a:xfrm>
            <a:off x="616950" y="1677767"/>
            <a:ext cx="313200" cy="313500"/>
          </a:xfrm>
          <a:prstGeom prst="rect">
            <a:avLst/>
          </a:prstGeom>
          <a:solidFill>
            <a:srgbClr val="F6B26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x</a:t>
            </a:r>
            <a:endParaRPr i="1"/>
          </a:p>
        </p:txBody>
      </p:sp>
      <p:sp>
        <p:nvSpPr>
          <p:cNvPr id="686" name="Google Shape;686;p50"/>
          <p:cNvSpPr/>
          <p:nvPr/>
        </p:nvSpPr>
        <p:spPr>
          <a:xfrm>
            <a:off x="3489350" y="1608925"/>
            <a:ext cx="2766600" cy="4512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y</a:t>
            </a:r>
            <a:endParaRPr i="1"/>
          </a:p>
        </p:txBody>
      </p:sp>
      <p:cxnSp>
        <p:nvCxnSpPr>
          <p:cNvPr id="687" name="Google Shape;687;p50"/>
          <p:cNvCxnSpPr/>
          <p:nvPr/>
        </p:nvCxnSpPr>
        <p:spPr>
          <a:xfrm>
            <a:off x="930150" y="1834517"/>
            <a:ext cx="4323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88" name="Google Shape;688;p50"/>
          <p:cNvCxnSpPr>
            <a:endCxn id="689" idx="1"/>
          </p:cNvCxnSpPr>
          <p:nvPr/>
        </p:nvCxnSpPr>
        <p:spPr>
          <a:xfrm>
            <a:off x="6448103" y="1834518"/>
            <a:ext cx="774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690" name="Google Shape;690;p50"/>
          <p:cNvSpPr/>
          <p:nvPr/>
        </p:nvSpPr>
        <p:spPr>
          <a:xfrm>
            <a:off x="7554950" y="2515967"/>
            <a:ext cx="313200" cy="313500"/>
          </a:xfrm>
          <a:prstGeom prst="rect">
            <a:avLst/>
          </a:prstGeom>
          <a:solidFill>
            <a:srgbClr val="E6B8A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s</a:t>
            </a:r>
            <a:endParaRPr i="1"/>
          </a:p>
        </p:txBody>
      </p:sp>
      <p:sp>
        <p:nvSpPr>
          <p:cNvPr id="691" name="Google Shape;691;p50"/>
          <p:cNvSpPr txBox="1"/>
          <p:nvPr/>
        </p:nvSpPr>
        <p:spPr>
          <a:xfrm>
            <a:off x="7955300" y="2473531"/>
            <a:ext cx="984300" cy="39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 </a:t>
            </a:r>
            <a:r>
              <a:rPr i="1" lang="en"/>
              <a:t>x</a:t>
            </a:r>
            <a:r>
              <a:rPr lang="en"/>
              <a:t> ∈ </a:t>
            </a:r>
            <a:r>
              <a:rPr i="1" lang="en"/>
              <a:t>L</a:t>
            </a:r>
            <a:endParaRPr i="1"/>
          </a:p>
        </p:txBody>
      </p:sp>
      <p:sp>
        <p:nvSpPr>
          <p:cNvPr id="689" name="Google Shape;689;p50"/>
          <p:cNvSpPr/>
          <p:nvPr/>
        </p:nvSpPr>
        <p:spPr>
          <a:xfrm>
            <a:off x="7222703" y="1533768"/>
            <a:ext cx="1428000" cy="6015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P</a:t>
            </a:r>
            <a:endParaRPr b="1" baseline="-25000" i="1"/>
          </a:p>
        </p:txBody>
      </p:sp>
      <p:cxnSp>
        <p:nvCxnSpPr>
          <p:cNvPr id="692" name="Google Shape;692;p50"/>
          <p:cNvCxnSpPr/>
          <p:nvPr/>
        </p:nvCxnSpPr>
        <p:spPr>
          <a:xfrm>
            <a:off x="7711550" y="2165267"/>
            <a:ext cx="0" cy="274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6" name="Shape 6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" name="Google Shape;697;p51"/>
          <p:cNvSpPr/>
          <p:nvPr/>
        </p:nvSpPr>
        <p:spPr>
          <a:xfrm>
            <a:off x="5804660" y="3657359"/>
            <a:ext cx="451200" cy="4512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sh</a:t>
            </a:r>
            <a:r>
              <a:rPr baseline="-25000" i="1" lang="en" sz="1200"/>
              <a:t>n1</a:t>
            </a:r>
            <a:endParaRPr baseline="-25000" i="1" sz="1200"/>
          </a:p>
        </p:txBody>
      </p:sp>
      <p:sp>
        <p:nvSpPr>
          <p:cNvPr id="698" name="Google Shape;698;p51"/>
          <p:cNvSpPr/>
          <p:nvPr/>
        </p:nvSpPr>
        <p:spPr>
          <a:xfrm>
            <a:off x="4131725" y="3657359"/>
            <a:ext cx="451200" cy="4512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sh</a:t>
            </a:r>
            <a:r>
              <a:rPr baseline="-25000" i="1" lang="en" sz="1200"/>
              <a:t>21</a:t>
            </a:r>
            <a:endParaRPr baseline="-25000" i="1" sz="1200"/>
          </a:p>
        </p:txBody>
      </p:sp>
      <p:sp>
        <p:nvSpPr>
          <p:cNvPr id="699" name="Google Shape;699;p51"/>
          <p:cNvSpPr/>
          <p:nvPr/>
        </p:nvSpPr>
        <p:spPr>
          <a:xfrm>
            <a:off x="3489345" y="3060249"/>
            <a:ext cx="451200" cy="4512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sh</a:t>
            </a:r>
            <a:r>
              <a:rPr baseline="-25000" i="1" lang="en" sz="1200"/>
              <a:t>10</a:t>
            </a:r>
            <a:endParaRPr baseline="-25000" i="1" sz="1200"/>
          </a:p>
        </p:txBody>
      </p:sp>
      <p:sp>
        <p:nvSpPr>
          <p:cNvPr id="700" name="Google Shape;700;p51"/>
          <p:cNvSpPr/>
          <p:nvPr/>
        </p:nvSpPr>
        <p:spPr>
          <a:xfrm>
            <a:off x="5804660" y="3060249"/>
            <a:ext cx="451200" cy="4512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sh</a:t>
            </a:r>
            <a:r>
              <a:rPr baseline="-25000" i="1" lang="en" sz="1200"/>
              <a:t>n0</a:t>
            </a:r>
            <a:endParaRPr baseline="-25000" i="1" sz="1200"/>
          </a:p>
        </p:txBody>
      </p:sp>
      <p:sp>
        <p:nvSpPr>
          <p:cNvPr id="701" name="Google Shape;701;p51"/>
          <p:cNvSpPr/>
          <p:nvPr/>
        </p:nvSpPr>
        <p:spPr>
          <a:xfrm>
            <a:off x="4131725" y="3060249"/>
            <a:ext cx="451200" cy="4512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sh</a:t>
            </a:r>
            <a:r>
              <a:rPr baseline="-25000" i="1" lang="en" sz="1200"/>
              <a:t>20</a:t>
            </a:r>
            <a:endParaRPr baseline="-25000" i="1" sz="1200"/>
          </a:p>
        </p:txBody>
      </p:sp>
      <p:sp>
        <p:nvSpPr>
          <p:cNvPr id="702" name="Google Shape;702;p51"/>
          <p:cNvSpPr/>
          <p:nvPr/>
        </p:nvSpPr>
        <p:spPr>
          <a:xfrm>
            <a:off x="3489345" y="3657359"/>
            <a:ext cx="451200" cy="4512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sh</a:t>
            </a:r>
            <a:r>
              <a:rPr baseline="-25000" i="1" lang="en" sz="1200"/>
              <a:t>11</a:t>
            </a:r>
            <a:endParaRPr baseline="-25000" i="1" sz="1200"/>
          </a:p>
        </p:txBody>
      </p:sp>
      <p:sp>
        <p:nvSpPr>
          <p:cNvPr id="703" name="Google Shape;703;p5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SZKL ⊆ GSS</a:t>
            </a:r>
            <a:endParaRPr/>
          </a:p>
        </p:txBody>
      </p:sp>
      <p:sp>
        <p:nvSpPr>
          <p:cNvPr id="704" name="Google Shape;704;p51"/>
          <p:cNvSpPr/>
          <p:nvPr/>
        </p:nvSpPr>
        <p:spPr>
          <a:xfrm>
            <a:off x="1362428" y="3286368"/>
            <a:ext cx="1428000" cy="60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Share</a:t>
            </a:r>
            <a:r>
              <a:rPr b="1" baseline="-25000" i="1" lang="en"/>
              <a:t>L</a:t>
            </a:r>
            <a:endParaRPr b="1" baseline="-25000" i="1"/>
          </a:p>
        </p:txBody>
      </p:sp>
      <p:sp>
        <p:nvSpPr>
          <p:cNvPr id="705" name="Google Shape;705;p51"/>
          <p:cNvSpPr/>
          <p:nvPr/>
        </p:nvSpPr>
        <p:spPr>
          <a:xfrm>
            <a:off x="616950" y="3430367"/>
            <a:ext cx="313200" cy="313500"/>
          </a:xfrm>
          <a:prstGeom prst="rect">
            <a:avLst/>
          </a:prstGeom>
          <a:solidFill>
            <a:srgbClr val="E6B8A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s</a:t>
            </a:r>
            <a:endParaRPr i="1"/>
          </a:p>
        </p:txBody>
      </p:sp>
      <p:cxnSp>
        <p:nvCxnSpPr>
          <p:cNvPr id="706" name="Google Shape;706;p51"/>
          <p:cNvCxnSpPr>
            <a:stCxn id="705" idx="3"/>
          </p:cNvCxnSpPr>
          <p:nvPr/>
        </p:nvCxnSpPr>
        <p:spPr>
          <a:xfrm>
            <a:off x="930150" y="3587117"/>
            <a:ext cx="4323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07" name="Google Shape;707;p51"/>
          <p:cNvCxnSpPr/>
          <p:nvPr/>
        </p:nvCxnSpPr>
        <p:spPr>
          <a:xfrm>
            <a:off x="4774096" y="3882895"/>
            <a:ext cx="8394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708" name="Google Shape;708;p51"/>
          <p:cNvCxnSpPr>
            <a:stCxn id="704" idx="3"/>
          </p:cNvCxnSpPr>
          <p:nvPr/>
        </p:nvCxnSpPr>
        <p:spPr>
          <a:xfrm>
            <a:off x="2790428" y="3587118"/>
            <a:ext cx="582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09" name="Google Shape;709;p51"/>
          <p:cNvCxnSpPr/>
          <p:nvPr/>
        </p:nvCxnSpPr>
        <p:spPr>
          <a:xfrm>
            <a:off x="4774096" y="3285786"/>
            <a:ext cx="8394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710" name="Google Shape;710;p51"/>
          <p:cNvSpPr txBox="1"/>
          <p:nvPr/>
        </p:nvSpPr>
        <p:spPr>
          <a:xfrm>
            <a:off x="403025" y="2791425"/>
            <a:ext cx="984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Want:</a:t>
            </a:r>
            <a:endParaRPr sz="1800"/>
          </a:p>
        </p:txBody>
      </p:sp>
      <p:sp>
        <p:nvSpPr>
          <p:cNvPr id="711" name="Google Shape;711;p51"/>
          <p:cNvSpPr/>
          <p:nvPr/>
        </p:nvSpPr>
        <p:spPr>
          <a:xfrm>
            <a:off x="1362428" y="1533768"/>
            <a:ext cx="1428000" cy="6015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V</a:t>
            </a:r>
            <a:endParaRPr b="1" baseline="-25000" i="1"/>
          </a:p>
        </p:txBody>
      </p:sp>
      <p:sp>
        <p:nvSpPr>
          <p:cNvPr id="712" name="Google Shape;712;p51"/>
          <p:cNvSpPr/>
          <p:nvPr/>
        </p:nvSpPr>
        <p:spPr>
          <a:xfrm>
            <a:off x="1507150" y="1677767"/>
            <a:ext cx="313200" cy="313500"/>
          </a:xfrm>
          <a:prstGeom prst="rect">
            <a:avLst/>
          </a:prstGeom>
          <a:solidFill>
            <a:srgbClr val="E6B8A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s</a:t>
            </a:r>
            <a:endParaRPr i="1"/>
          </a:p>
        </p:txBody>
      </p:sp>
      <p:cxnSp>
        <p:nvCxnSpPr>
          <p:cNvPr id="713" name="Google Shape;713;p51"/>
          <p:cNvCxnSpPr>
            <a:stCxn id="711" idx="3"/>
          </p:cNvCxnSpPr>
          <p:nvPr/>
        </p:nvCxnSpPr>
        <p:spPr>
          <a:xfrm>
            <a:off x="2790428" y="1834518"/>
            <a:ext cx="582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714" name="Google Shape;714;p51"/>
          <p:cNvSpPr txBox="1"/>
          <p:nvPr/>
        </p:nvSpPr>
        <p:spPr>
          <a:xfrm>
            <a:off x="403025" y="1115025"/>
            <a:ext cx="984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Have:</a:t>
            </a:r>
            <a:endParaRPr sz="1800"/>
          </a:p>
        </p:txBody>
      </p:sp>
      <p:sp>
        <p:nvSpPr>
          <p:cNvPr id="715" name="Google Shape;715;p51"/>
          <p:cNvSpPr/>
          <p:nvPr/>
        </p:nvSpPr>
        <p:spPr>
          <a:xfrm>
            <a:off x="616950" y="1677767"/>
            <a:ext cx="313200" cy="313500"/>
          </a:xfrm>
          <a:prstGeom prst="rect">
            <a:avLst/>
          </a:prstGeom>
          <a:solidFill>
            <a:srgbClr val="F6B26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x</a:t>
            </a:r>
            <a:endParaRPr i="1"/>
          </a:p>
        </p:txBody>
      </p:sp>
      <p:sp>
        <p:nvSpPr>
          <p:cNvPr id="716" name="Google Shape;716;p51"/>
          <p:cNvSpPr/>
          <p:nvPr/>
        </p:nvSpPr>
        <p:spPr>
          <a:xfrm>
            <a:off x="3489350" y="1608925"/>
            <a:ext cx="2766600" cy="4512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y</a:t>
            </a:r>
            <a:endParaRPr i="1"/>
          </a:p>
        </p:txBody>
      </p:sp>
      <p:sp>
        <p:nvSpPr>
          <p:cNvPr id="717" name="Google Shape;717;p51"/>
          <p:cNvSpPr/>
          <p:nvPr/>
        </p:nvSpPr>
        <p:spPr>
          <a:xfrm>
            <a:off x="3489345" y="4296275"/>
            <a:ext cx="451200" cy="451200"/>
          </a:xfrm>
          <a:prstGeom prst="rect">
            <a:avLst/>
          </a:prstGeom>
          <a:solidFill>
            <a:srgbClr val="F6B26B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endParaRPr/>
          </a:p>
        </p:txBody>
      </p:sp>
      <p:sp>
        <p:nvSpPr>
          <p:cNvPr id="718" name="Google Shape;718;p51"/>
          <p:cNvSpPr/>
          <p:nvPr/>
        </p:nvSpPr>
        <p:spPr>
          <a:xfrm>
            <a:off x="4131737" y="4296275"/>
            <a:ext cx="451200" cy="451200"/>
          </a:xfrm>
          <a:prstGeom prst="rect">
            <a:avLst/>
          </a:prstGeom>
          <a:solidFill>
            <a:srgbClr val="F6B26B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</a:t>
            </a:r>
            <a:endParaRPr/>
          </a:p>
        </p:txBody>
      </p:sp>
      <p:sp>
        <p:nvSpPr>
          <p:cNvPr id="719" name="Google Shape;719;p51"/>
          <p:cNvSpPr/>
          <p:nvPr/>
        </p:nvSpPr>
        <p:spPr>
          <a:xfrm>
            <a:off x="5804660" y="4296275"/>
            <a:ext cx="451200" cy="451200"/>
          </a:xfrm>
          <a:prstGeom prst="rect">
            <a:avLst/>
          </a:prstGeom>
          <a:solidFill>
            <a:srgbClr val="F6B26B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</a:t>
            </a:r>
            <a:endParaRPr/>
          </a:p>
        </p:txBody>
      </p:sp>
      <p:cxnSp>
        <p:nvCxnSpPr>
          <p:cNvPr id="720" name="Google Shape;720;p51"/>
          <p:cNvCxnSpPr/>
          <p:nvPr/>
        </p:nvCxnSpPr>
        <p:spPr>
          <a:xfrm>
            <a:off x="4774096" y="4521811"/>
            <a:ext cx="839400" cy="0"/>
          </a:xfrm>
          <a:prstGeom prst="straightConnector1">
            <a:avLst/>
          </a:prstGeom>
          <a:noFill/>
          <a:ln cap="flat" cmpd="sng" w="19050">
            <a:solidFill>
              <a:srgbClr val="595959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721" name="Google Shape;721;p51"/>
          <p:cNvSpPr txBox="1"/>
          <p:nvPr/>
        </p:nvSpPr>
        <p:spPr>
          <a:xfrm>
            <a:off x="2906940" y="4296287"/>
            <a:ext cx="582600" cy="4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/>
              <a:t>x = </a:t>
            </a:r>
            <a:endParaRPr i="1" sz="1800"/>
          </a:p>
        </p:txBody>
      </p:sp>
      <p:cxnSp>
        <p:nvCxnSpPr>
          <p:cNvPr id="722" name="Google Shape;722;p51"/>
          <p:cNvCxnSpPr/>
          <p:nvPr/>
        </p:nvCxnSpPr>
        <p:spPr>
          <a:xfrm>
            <a:off x="930150" y="1834517"/>
            <a:ext cx="4323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23" name="Google Shape;723;p51"/>
          <p:cNvCxnSpPr>
            <a:endCxn id="724" idx="1"/>
          </p:cNvCxnSpPr>
          <p:nvPr/>
        </p:nvCxnSpPr>
        <p:spPr>
          <a:xfrm>
            <a:off x="6448103" y="1834518"/>
            <a:ext cx="774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725" name="Google Shape;725;p51"/>
          <p:cNvSpPr/>
          <p:nvPr/>
        </p:nvSpPr>
        <p:spPr>
          <a:xfrm>
            <a:off x="7554950" y="2515967"/>
            <a:ext cx="313200" cy="313500"/>
          </a:xfrm>
          <a:prstGeom prst="rect">
            <a:avLst/>
          </a:prstGeom>
          <a:solidFill>
            <a:srgbClr val="E6B8A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s</a:t>
            </a:r>
            <a:endParaRPr i="1"/>
          </a:p>
        </p:txBody>
      </p:sp>
      <p:sp>
        <p:nvSpPr>
          <p:cNvPr id="726" name="Google Shape;726;p51"/>
          <p:cNvSpPr txBox="1"/>
          <p:nvPr/>
        </p:nvSpPr>
        <p:spPr>
          <a:xfrm>
            <a:off x="7955300" y="2473531"/>
            <a:ext cx="984300" cy="39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 </a:t>
            </a:r>
            <a:r>
              <a:rPr i="1" lang="en"/>
              <a:t>x</a:t>
            </a:r>
            <a:r>
              <a:rPr lang="en"/>
              <a:t> ∈ </a:t>
            </a:r>
            <a:r>
              <a:rPr i="1" lang="en"/>
              <a:t>L</a:t>
            </a:r>
            <a:endParaRPr i="1"/>
          </a:p>
        </p:txBody>
      </p:sp>
      <p:sp>
        <p:nvSpPr>
          <p:cNvPr id="724" name="Google Shape;724;p51"/>
          <p:cNvSpPr/>
          <p:nvPr/>
        </p:nvSpPr>
        <p:spPr>
          <a:xfrm>
            <a:off x="7222703" y="1533768"/>
            <a:ext cx="1428000" cy="6015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P</a:t>
            </a:r>
            <a:endParaRPr b="1" baseline="-25000" i="1"/>
          </a:p>
        </p:txBody>
      </p:sp>
      <p:cxnSp>
        <p:nvCxnSpPr>
          <p:cNvPr id="727" name="Google Shape;727;p51"/>
          <p:cNvCxnSpPr/>
          <p:nvPr/>
        </p:nvCxnSpPr>
        <p:spPr>
          <a:xfrm>
            <a:off x="7711550" y="2165267"/>
            <a:ext cx="0" cy="274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Secret Sharing (Threshold)</a:t>
            </a:r>
            <a:endParaRPr/>
          </a:p>
        </p:txBody>
      </p:sp>
      <p:sp>
        <p:nvSpPr>
          <p:cNvPr id="98" name="Google Shape;98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6"/>
          <p:cNvSpPr/>
          <p:nvPr/>
        </p:nvSpPr>
        <p:spPr>
          <a:xfrm>
            <a:off x="1183450" y="1963925"/>
            <a:ext cx="1471200" cy="61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chemeClr val="dk1"/>
                </a:solidFill>
              </a:rPr>
              <a:t>Share</a:t>
            </a:r>
            <a:r>
              <a:rPr b="1" baseline="-25000" lang="en">
                <a:solidFill>
                  <a:schemeClr val="dk1"/>
                </a:solidFill>
              </a:rPr>
              <a:t>k</a:t>
            </a:r>
            <a:endParaRPr b="1" baseline="-25000">
              <a:solidFill>
                <a:schemeClr val="dk1"/>
              </a:solidFill>
            </a:endParaRPr>
          </a:p>
        </p:txBody>
      </p:sp>
      <p:sp>
        <p:nvSpPr>
          <p:cNvPr id="100" name="Google Shape;100;p16"/>
          <p:cNvSpPr/>
          <p:nvPr/>
        </p:nvSpPr>
        <p:spPr>
          <a:xfrm>
            <a:off x="415450" y="2112275"/>
            <a:ext cx="322500" cy="322800"/>
          </a:xfrm>
          <a:prstGeom prst="rect">
            <a:avLst/>
          </a:prstGeom>
          <a:solidFill>
            <a:srgbClr val="E6B8A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s</a:t>
            </a:r>
            <a:endParaRPr i="1"/>
          </a:p>
        </p:txBody>
      </p:sp>
      <p:cxnSp>
        <p:nvCxnSpPr>
          <p:cNvPr id="101" name="Google Shape;101;p16"/>
          <p:cNvCxnSpPr>
            <a:stCxn id="100" idx="3"/>
          </p:cNvCxnSpPr>
          <p:nvPr/>
        </p:nvCxnSpPr>
        <p:spPr>
          <a:xfrm>
            <a:off x="737950" y="2273675"/>
            <a:ext cx="445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02" name="Google Shape;102;p16"/>
          <p:cNvSpPr/>
          <p:nvPr/>
        </p:nvSpPr>
        <p:spPr>
          <a:xfrm>
            <a:off x="3374625" y="2041325"/>
            <a:ext cx="464700" cy="4647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sh</a:t>
            </a:r>
            <a:r>
              <a:rPr baseline="-25000" i="1" lang="en"/>
              <a:t>1</a:t>
            </a:r>
            <a:endParaRPr baseline="-25000" i="1"/>
          </a:p>
        </p:txBody>
      </p:sp>
      <p:sp>
        <p:nvSpPr>
          <p:cNvPr id="103" name="Google Shape;103;p16"/>
          <p:cNvSpPr/>
          <p:nvPr/>
        </p:nvSpPr>
        <p:spPr>
          <a:xfrm>
            <a:off x="6421725" y="2041325"/>
            <a:ext cx="464700" cy="4647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sh</a:t>
            </a:r>
            <a:r>
              <a:rPr baseline="-25000" i="1" lang="en"/>
              <a:t>n</a:t>
            </a:r>
            <a:endParaRPr baseline="-25000" i="1"/>
          </a:p>
        </p:txBody>
      </p:sp>
      <p:sp>
        <p:nvSpPr>
          <p:cNvPr id="104" name="Google Shape;104;p16"/>
          <p:cNvSpPr/>
          <p:nvPr/>
        </p:nvSpPr>
        <p:spPr>
          <a:xfrm>
            <a:off x="4036413" y="2041325"/>
            <a:ext cx="464700" cy="4647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sh</a:t>
            </a:r>
            <a:r>
              <a:rPr baseline="-25000" i="1" lang="en"/>
              <a:t>2</a:t>
            </a:r>
            <a:endParaRPr baseline="-25000" i="1"/>
          </a:p>
        </p:txBody>
      </p:sp>
      <p:sp>
        <p:nvSpPr>
          <p:cNvPr id="105" name="Google Shape;105;p16"/>
          <p:cNvSpPr/>
          <p:nvPr/>
        </p:nvSpPr>
        <p:spPr>
          <a:xfrm>
            <a:off x="4698225" y="2041325"/>
            <a:ext cx="464700" cy="4647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sh</a:t>
            </a:r>
            <a:r>
              <a:rPr baseline="-25000" i="1" lang="en"/>
              <a:t>3</a:t>
            </a:r>
            <a:endParaRPr baseline="-25000" i="1"/>
          </a:p>
        </p:txBody>
      </p:sp>
      <p:cxnSp>
        <p:nvCxnSpPr>
          <p:cNvPr id="106" name="Google Shape;106;p16"/>
          <p:cNvCxnSpPr/>
          <p:nvPr/>
        </p:nvCxnSpPr>
        <p:spPr>
          <a:xfrm>
            <a:off x="5360025" y="2273675"/>
            <a:ext cx="8646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07" name="Google Shape;107;p16"/>
          <p:cNvCxnSpPr>
            <a:stCxn id="99" idx="3"/>
          </p:cNvCxnSpPr>
          <p:nvPr/>
        </p:nvCxnSpPr>
        <p:spPr>
          <a:xfrm>
            <a:off x="2654650" y="2273675"/>
            <a:ext cx="600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8" name="Google Shape;108;p16"/>
          <p:cNvCxnSpPr/>
          <p:nvPr/>
        </p:nvCxnSpPr>
        <p:spPr>
          <a:xfrm>
            <a:off x="3606975" y="2506025"/>
            <a:ext cx="0" cy="535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9" name="Google Shape;109;p16"/>
          <p:cNvCxnSpPr/>
          <p:nvPr/>
        </p:nvCxnSpPr>
        <p:spPr>
          <a:xfrm>
            <a:off x="4930575" y="2512550"/>
            <a:ext cx="0" cy="535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10" name="Google Shape;110;p16"/>
          <p:cNvSpPr txBox="1"/>
          <p:nvPr/>
        </p:nvSpPr>
        <p:spPr>
          <a:xfrm>
            <a:off x="3222225" y="3955450"/>
            <a:ext cx="3778500" cy="79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Fewer than </a:t>
            </a:r>
            <a:r>
              <a:rPr i="1" lang="en"/>
              <a:t>k</a:t>
            </a:r>
            <a:r>
              <a:rPr lang="en"/>
              <a:t> shares: NO information about s</a:t>
            </a:r>
            <a:endParaRPr/>
          </a:p>
        </p:txBody>
      </p:sp>
      <p:sp>
        <p:nvSpPr>
          <p:cNvPr id="111" name="Google Shape;111;p16"/>
          <p:cNvSpPr/>
          <p:nvPr/>
        </p:nvSpPr>
        <p:spPr>
          <a:xfrm>
            <a:off x="3374625" y="3048050"/>
            <a:ext cx="3511800" cy="61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Reconstruct</a:t>
            </a:r>
            <a:r>
              <a:rPr b="1" baseline="-25000" lang="en"/>
              <a:t>k</a:t>
            </a:r>
            <a:endParaRPr b="1" baseline="-25000"/>
          </a:p>
        </p:txBody>
      </p:sp>
      <p:sp>
        <p:nvSpPr>
          <p:cNvPr id="112" name="Google Shape;112;p16"/>
          <p:cNvSpPr/>
          <p:nvPr/>
        </p:nvSpPr>
        <p:spPr>
          <a:xfrm>
            <a:off x="7504725" y="3196400"/>
            <a:ext cx="322500" cy="322800"/>
          </a:xfrm>
          <a:prstGeom prst="rect">
            <a:avLst/>
          </a:prstGeom>
          <a:solidFill>
            <a:srgbClr val="E6B8A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s</a:t>
            </a:r>
            <a:endParaRPr i="1"/>
          </a:p>
        </p:txBody>
      </p:sp>
      <p:cxnSp>
        <p:nvCxnSpPr>
          <p:cNvPr id="113" name="Google Shape;113;p16"/>
          <p:cNvCxnSpPr>
            <a:stCxn id="111" idx="3"/>
          </p:cNvCxnSpPr>
          <p:nvPr/>
        </p:nvCxnSpPr>
        <p:spPr>
          <a:xfrm>
            <a:off x="6886425" y="3357800"/>
            <a:ext cx="6183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14" name="Google Shape;114;p16"/>
          <p:cNvCxnSpPr/>
          <p:nvPr/>
        </p:nvCxnSpPr>
        <p:spPr>
          <a:xfrm>
            <a:off x="7026325" y="3011825"/>
            <a:ext cx="374400" cy="78900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5" name="Google Shape;115;p16"/>
          <p:cNvCxnSpPr/>
          <p:nvPr/>
        </p:nvCxnSpPr>
        <p:spPr>
          <a:xfrm flipH="1">
            <a:off x="7032075" y="3011825"/>
            <a:ext cx="267600" cy="81210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1" name="Shape 7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" name="Google Shape;732;p52"/>
          <p:cNvSpPr/>
          <p:nvPr/>
        </p:nvSpPr>
        <p:spPr>
          <a:xfrm>
            <a:off x="5804660" y="3657359"/>
            <a:ext cx="451200" cy="4512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sh</a:t>
            </a:r>
            <a:r>
              <a:rPr baseline="-25000" i="1" lang="en" sz="1200"/>
              <a:t>n1</a:t>
            </a:r>
            <a:endParaRPr baseline="-25000" i="1" sz="1200"/>
          </a:p>
        </p:txBody>
      </p:sp>
      <p:sp>
        <p:nvSpPr>
          <p:cNvPr id="733" name="Google Shape;733;p52"/>
          <p:cNvSpPr/>
          <p:nvPr/>
        </p:nvSpPr>
        <p:spPr>
          <a:xfrm>
            <a:off x="4131725" y="3657359"/>
            <a:ext cx="451200" cy="4512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sh</a:t>
            </a:r>
            <a:r>
              <a:rPr baseline="-25000" i="1" lang="en" sz="1200"/>
              <a:t>21</a:t>
            </a:r>
            <a:endParaRPr baseline="-25000" i="1" sz="1200"/>
          </a:p>
        </p:txBody>
      </p:sp>
      <p:sp>
        <p:nvSpPr>
          <p:cNvPr id="734" name="Google Shape;734;p52"/>
          <p:cNvSpPr/>
          <p:nvPr/>
        </p:nvSpPr>
        <p:spPr>
          <a:xfrm>
            <a:off x="3489345" y="3060249"/>
            <a:ext cx="451200" cy="4512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sh</a:t>
            </a:r>
            <a:r>
              <a:rPr baseline="-25000" i="1" lang="en" sz="1200"/>
              <a:t>10</a:t>
            </a:r>
            <a:endParaRPr baseline="-25000" i="1" sz="1200"/>
          </a:p>
        </p:txBody>
      </p:sp>
      <p:sp>
        <p:nvSpPr>
          <p:cNvPr id="735" name="Google Shape;735;p52"/>
          <p:cNvSpPr/>
          <p:nvPr/>
        </p:nvSpPr>
        <p:spPr>
          <a:xfrm>
            <a:off x="5804660" y="3060249"/>
            <a:ext cx="451200" cy="4512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sh</a:t>
            </a:r>
            <a:r>
              <a:rPr baseline="-25000" i="1" lang="en" sz="1200"/>
              <a:t>n0</a:t>
            </a:r>
            <a:endParaRPr baseline="-25000" i="1" sz="1200"/>
          </a:p>
        </p:txBody>
      </p:sp>
      <p:sp>
        <p:nvSpPr>
          <p:cNvPr id="736" name="Google Shape;736;p52"/>
          <p:cNvSpPr/>
          <p:nvPr/>
        </p:nvSpPr>
        <p:spPr>
          <a:xfrm>
            <a:off x="4131725" y="3060249"/>
            <a:ext cx="451200" cy="4512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sh</a:t>
            </a:r>
            <a:r>
              <a:rPr baseline="-25000" i="1" lang="en" sz="1200"/>
              <a:t>20</a:t>
            </a:r>
            <a:endParaRPr baseline="-25000" i="1" sz="1200"/>
          </a:p>
        </p:txBody>
      </p:sp>
      <p:sp>
        <p:nvSpPr>
          <p:cNvPr id="737" name="Google Shape;737;p52"/>
          <p:cNvSpPr/>
          <p:nvPr/>
        </p:nvSpPr>
        <p:spPr>
          <a:xfrm>
            <a:off x="3489345" y="3657359"/>
            <a:ext cx="451200" cy="4512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sh</a:t>
            </a:r>
            <a:r>
              <a:rPr baseline="-25000" i="1" lang="en" sz="1200"/>
              <a:t>11</a:t>
            </a:r>
            <a:endParaRPr baseline="-25000" i="1" sz="1200"/>
          </a:p>
        </p:txBody>
      </p:sp>
      <p:sp>
        <p:nvSpPr>
          <p:cNvPr id="738" name="Google Shape;738;p5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SZKL ⊆ GSS</a:t>
            </a:r>
            <a:endParaRPr/>
          </a:p>
        </p:txBody>
      </p:sp>
      <p:sp>
        <p:nvSpPr>
          <p:cNvPr id="739" name="Google Shape;739;p52"/>
          <p:cNvSpPr/>
          <p:nvPr/>
        </p:nvSpPr>
        <p:spPr>
          <a:xfrm>
            <a:off x="1362428" y="3286368"/>
            <a:ext cx="1428000" cy="60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Share</a:t>
            </a:r>
            <a:r>
              <a:rPr b="1" baseline="-25000" i="1" lang="en"/>
              <a:t>L</a:t>
            </a:r>
            <a:endParaRPr b="1" baseline="-25000" i="1"/>
          </a:p>
        </p:txBody>
      </p:sp>
      <p:sp>
        <p:nvSpPr>
          <p:cNvPr id="740" name="Google Shape;740;p52"/>
          <p:cNvSpPr/>
          <p:nvPr/>
        </p:nvSpPr>
        <p:spPr>
          <a:xfrm>
            <a:off x="616950" y="3430367"/>
            <a:ext cx="313200" cy="313500"/>
          </a:xfrm>
          <a:prstGeom prst="rect">
            <a:avLst/>
          </a:prstGeom>
          <a:solidFill>
            <a:srgbClr val="E6B8A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s</a:t>
            </a:r>
            <a:endParaRPr i="1"/>
          </a:p>
        </p:txBody>
      </p:sp>
      <p:cxnSp>
        <p:nvCxnSpPr>
          <p:cNvPr id="741" name="Google Shape;741;p52"/>
          <p:cNvCxnSpPr>
            <a:stCxn id="740" idx="3"/>
          </p:cNvCxnSpPr>
          <p:nvPr/>
        </p:nvCxnSpPr>
        <p:spPr>
          <a:xfrm>
            <a:off x="930150" y="3587117"/>
            <a:ext cx="4323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42" name="Google Shape;742;p52"/>
          <p:cNvCxnSpPr/>
          <p:nvPr/>
        </p:nvCxnSpPr>
        <p:spPr>
          <a:xfrm>
            <a:off x="4774096" y="3882895"/>
            <a:ext cx="8394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743" name="Google Shape;743;p52"/>
          <p:cNvCxnSpPr>
            <a:stCxn id="739" idx="3"/>
          </p:cNvCxnSpPr>
          <p:nvPr/>
        </p:nvCxnSpPr>
        <p:spPr>
          <a:xfrm>
            <a:off x="2790428" y="3587118"/>
            <a:ext cx="582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44" name="Google Shape;744;p52"/>
          <p:cNvCxnSpPr/>
          <p:nvPr/>
        </p:nvCxnSpPr>
        <p:spPr>
          <a:xfrm>
            <a:off x="4774096" y="3285786"/>
            <a:ext cx="8394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745" name="Google Shape;745;p52"/>
          <p:cNvSpPr txBox="1"/>
          <p:nvPr/>
        </p:nvSpPr>
        <p:spPr>
          <a:xfrm>
            <a:off x="403025" y="2791425"/>
            <a:ext cx="984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Want:</a:t>
            </a:r>
            <a:endParaRPr sz="1800"/>
          </a:p>
        </p:txBody>
      </p:sp>
      <p:sp>
        <p:nvSpPr>
          <p:cNvPr id="746" name="Google Shape;746;p52"/>
          <p:cNvSpPr/>
          <p:nvPr/>
        </p:nvSpPr>
        <p:spPr>
          <a:xfrm>
            <a:off x="1362428" y="1533768"/>
            <a:ext cx="1428000" cy="6015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V</a:t>
            </a:r>
            <a:endParaRPr b="1" baseline="-25000" i="1"/>
          </a:p>
        </p:txBody>
      </p:sp>
      <p:sp>
        <p:nvSpPr>
          <p:cNvPr id="747" name="Google Shape;747;p52"/>
          <p:cNvSpPr/>
          <p:nvPr/>
        </p:nvSpPr>
        <p:spPr>
          <a:xfrm>
            <a:off x="1507150" y="1677767"/>
            <a:ext cx="313200" cy="313500"/>
          </a:xfrm>
          <a:prstGeom prst="rect">
            <a:avLst/>
          </a:prstGeom>
          <a:solidFill>
            <a:srgbClr val="E6B8A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s</a:t>
            </a:r>
            <a:endParaRPr i="1"/>
          </a:p>
        </p:txBody>
      </p:sp>
      <p:cxnSp>
        <p:nvCxnSpPr>
          <p:cNvPr id="748" name="Google Shape;748;p52"/>
          <p:cNvCxnSpPr>
            <a:stCxn id="746" idx="3"/>
          </p:cNvCxnSpPr>
          <p:nvPr/>
        </p:nvCxnSpPr>
        <p:spPr>
          <a:xfrm>
            <a:off x="2790428" y="1834518"/>
            <a:ext cx="582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749" name="Google Shape;749;p52"/>
          <p:cNvSpPr txBox="1"/>
          <p:nvPr/>
        </p:nvSpPr>
        <p:spPr>
          <a:xfrm>
            <a:off x="403025" y="1115025"/>
            <a:ext cx="984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Have:</a:t>
            </a:r>
            <a:endParaRPr sz="1800"/>
          </a:p>
        </p:txBody>
      </p:sp>
      <p:sp>
        <p:nvSpPr>
          <p:cNvPr id="750" name="Google Shape;750;p52"/>
          <p:cNvSpPr/>
          <p:nvPr/>
        </p:nvSpPr>
        <p:spPr>
          <a:xfrm>
            <a:off x="616950" y="1677767"/>
            <a:ext cx="313200" cy="313500"/>
          </a:xfrm>
          <a:prstGeom prst="rect">
            <a:avLst/>
          </a:prstGeom>
          <a:solidFill>
            <a:srgbClr val="F6B26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x</a:t>
            </a:r>
            <a:endParaRPr i="1"/>
          </a:p>
        </p:txBody>
      </p:sp>
      <p:sp>
        <p:nvSpPr>
          <p:cNvPr id="751" name="Google Shape;751;p52"/>
          <p:cNvSpPr/>
          <p:nvPr/>
        </p:nvSpPr>
        <p:spPr>
          <a:xfrm>
            <a:off x="3489350" y="1608925"/>
            <a:ext cx="2766600" cy="4512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y</a:t>
            </a:r>
            <a:endParaRPr i="1"/>
          </a:p>
        </p:txBody>
      </p:sp>
      <p:sp>
        <p:nvSpPr>
          <p:cNvPr id="752" name="Google Shape;752;p52"/>
          <p:cNvSpPr/>
          <p:nvPr/>
        </p:nvSpPr>
        <p:spPr>
          <a:xfrm>
            <a:off x="3489345" y="4296275"/>
            <a:ext cx="451200" cy="451200"/>
          </a:xfrm>
          <a:prstGeom prst="rect">
            <a:avLst/>
          </a:prstGeom>
          <a:solidFill>
            <a:srgbClr val="F6B26B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endParaRPr/>
          </a:p>
        </p:txBody>
      </p:sp>
      <p:sp>
        <p:nvSpPr>
          <p:cNvPr id="753" name="Google Shape;753;p52"/>
          <p:cNvSpPr/>
          <p:nvPr/>
        </p:nvSpPr>
        <p:spPr>
          <a:xfrm>
            <a:off x="4131737" y="4296275"/>
            <a:ext cx="451200" cy="451200"/>
          </a:xfrm>
          <a:prstGeom prst="rect">
            <a:avLst/>
          </a:prstGeom>
          <a:solidFill>
            <a:srgbClr val="F6B26B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</a:t>
            </a:r>
            <a:endParaRPr/>
          </a:p>
        </p:txBody>
      </p:sp>
      <p:sp>
        <p:nvSpPr>
          <p:cNvPr id="754" name="Google Shape;754;p52"/>
          <p:cNvSpPr/>
          <p:nvPr/>
        </p:nvSpPr>
        <p:spPr>
          <a:xfrm>
            <a:off x="5804660" y="4296275"/>
            <a:ext cx="451200" cy="451200"/>
          </a:xfrm>
          <a:prstGeom prst="rect">
            <a:avLst/>
          </a:prstGeom>
          <a:solidFill>
            <a:srgbClr val="F6B26B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</a:t>
            </a:r>
            <a:endParaRPr/>
          </a:p>
        </p:txBody>
      </p:sp>
      <p:cxnSp>
        <p:nvCxnSpPr>
          <p:cNvPr id="755" name="Google Shape;755;p52"/>
          <p:cNvCxnSpPr/>
          <p:nvPr/>
        </p:nvCxnSpPr>
        <p:spPr>
          <a:xfrm>
            <a:off x="4774096" y="4521811"/>
            <a:ext cx="839400" cy="0"/>
          </a:xfrm>
          <a:prstGeom prst="straightConnector1">
            <a:avLst/>
          </a:prstGeom>
          <a:noFill/>
          <a:ln cap="flat" cmpd="sng" w="19050">
            <a:solidFill>
              <a:srgbClr val="595959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756" name="Google Shape;756;p52"/>
          <p:cNvSpPr txBox="1"/>
          <p:nvPr/>
        </p:nvSpPr>
        <p:spPr>
          <a:xfrm>
            <a:off x="2906940" y="4296287"/>
            <a:ext cx="582600" cy="4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/>
              <a:t>x = </a:t>
            </a:r>
            <a:endParaRPr i="1" sz="1800"/>
          </a:p>
        </p:txBody>
      </p:sp>
      <p:cxnSp>
        <p:nvCxnSpPr>
          <p:cNvPr id="757" name="Google Shape;757;p52"/>
          <p:cNvCxnSpPr/>
          <p:nvPr/>
        </p:nvCxnSpPr>
        <p:spPr>
          <a:xfrm>
            <a:off x="930150" y="1834517"/>
            <a:ext cx="4323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58" name="Google Shape;758;p52"/>
          <p:cNvCxnSpPr>
            <a:endCxn id="759" idx="1"/>
          </p:cNvCxnSpPr>
          <p:nvPr/>
        </p:nvCxnSpPr>
        <p:spPr>
          <a:xfrm>
            <a:off x="6448103" y="1834518"/>
            <a:ext cx="774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760" name="Google Shape;760;p52"/>
          <p:cNvSpPr/>
          <p:nvPr/>
        </p:nvSpPr>
        <p:spPr>
          <a:xfrm>
            <a:off x="7554950" y="2515967"/>
            <a:ext cx="313200" cy="313500"/>
          </a:xfrm>
          <a:prstGeom prst="rect">
            <a:avLst/>
          </a:prstGeom>
          <a:solidFill>
            <a:srgbClr val="E6B8A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s</a:t>
            </a:r>
            <a:endParaRPr i="1"/>
          </a:p>
        </p:txBody>
      </p:sp>
      <p:sp>
        <p:nvSpPr>
          <p:cNvPr id="761" name="Google Shape;761;p52"/>
          <p:cNvSpPr txBox="1"/>
          <p:nvPr/>
        </p:nvSpPr>
        <p:spPr>
          <a:xfrm>
            <a:off x="7955300" y="2473531"/>
            <a:ext cx="984300" cy="39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 </a:t>
            </a:r>
            <a:r>
              <a:rPr i="1" lang="en"/>
              <a:t>x</a:t>
            </a:r>
            <a:r>
              <a:rPr lang="en"/>
              <a:t> ∈ </a:t>
            </a:r>
            <a:r>
              <a:rPr i="1" lang="en"/>
              <a:t>L</a:t>
            </a:r>
            <a:endParaRPr i="1"/>
          </a:p>
        </p:txBody>
      </p:sp>
      <p:cxnSp>
        <p:nvCxnSpPr>
          <p:cNvPr id="762" name="Google Shape;762;p52"/>
          <p:cNvCxnSpPr>
            <a:endCxn id="763" idx="1"/>
          </p:cNvCxnSpPr>
          <p:nvPr/>
        </p:nvCxnSpPr>
        <p:spPr>
          <a:xfrm>
            <a:off x="6429503" y="3510918"/>
            <a:ext cx="793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764" name="Google Shape;764;p52"/>
          <p:cNvSpPr/>
          <p:nvPr/>
        </p:nvSpPr>
        <p:spPr>
          <a:xfrm>
            <a:off x="7526950" y="4192367"/>
            <a:ext cx="313200" cy="313500"/>
          </a:xfrm>
          <a:prstGeom prst="rect">
            <a:avLst/>
          </a:prstGeom>
          <a:solidFill>
            <a:srgbClr val="E6B8A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s</a:t>
            </a:r>
            <a:endParaRPr i="1"/>
          </a:p>
        </p:txBody>
      </p:sp>
      <p:sp>
        <p:nvSpPr>
          <p:cNvPr id="765" name="Google Shape;765;p52"/>
          <p:cNvSpPr txBox="1"/>
          <p:nvPr/>
        </p:nvSpPr>
        <p:spPr>
          <a:xfrm>
            <a:off x="7955300" y="4149931"/>
            <a:ext cx="984300" cy="39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 </a:t>
            </a:r>
            <a:r>
              <a:rPr i="1" lang="en"/>
              <a:t>x</a:t>
            </a:r>
            <a:r>
              <a:rPr lang="en"/>
              <a:t> ∈ </a:t>
            </a:r>
            <a:r>
              <a:rPr i="1" lang="en"/>
              <a:t>L</a:t>
            </a:r>
            <a:endParaRPr i="1"/>
          </a:p>
        </p:txBody>
      </p:sp>
      <p:sp>
        <p:nvSpPr>
          <p:cNvPr id="763" name="Google Shape;763;p52"/>
          <p:cNvSpPr/>
          <p:nvPr/>
        </p:nvSpPr>
        <p:spPr>
          <a:xfrm>
            <a:off x="7222703" y="3210168"/>
            <a:ext cx="1428000" cy="60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Reconstruct</a:t>
            </a:r>
            <a:r>
              <a:rPr b="1" baseline="-25000" i="1" lang="en"/>
              <a:t>L</a:t>
            </a:r>
            <a:endParaRPr b="1" baseline="-25000" i="1"/>
          </a:p>
        </p:txBody>
      </p:sp>
      <p:sp>
        <p:nvSpPr>
          <p:cNvPr id="759" name="Google Shape;759;p52"/>
          <p:cNvSpPr/>
          <p:nvPr/>
        </p:nvSpPr>
        <p:spPr>
          <a:xfrm>
            <a:off x="7222703" y="1533768"/>
            <a:ext cx="1428000" cy="6015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P</a:t>
            </a:r>
            <a:endParaRPr b="1" baseline="-25000" i="1"/>
          </a:p>
        </p:txBody>
      </p:sp>
      <p:cxnSp>
        <p:nvCxnSpPr>
          <p:cNvPr id="766" name="Google Shape;766;p52"/>
          <p:cNvCxnSpPr/>
          <p:nvPr/>
        </p:nvCxnSpPr>
        <p:spPr>
          <a:xfrm>
            <a:off x="7711550" y="2165267"/>
            <a:ext cx="0" cy="274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67" name="Google Shape;767;p52"/>
          <p:cNvCxnSpPr/>
          <p:nvPr/>
        </p:nvCxnSpPr>
        <p:spPr>
          <a:xfrm>
            <a:off x="7711550" y="3841667"/>
            <a:ext cx="0" cy="274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Google Shape;772;p5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SZKL ⊆ GSS</a:t>
            </a:r>
            <a:endParaRPr/>
          </a:p>
        </p:txBody>
      </p:sp>
      <p:sp>
        <p:nvSpPr>
          <p:cNvPr id="773" name="Google Shape;773;p53"/>
          <p:cNvSpPr/>
          <p:nvPr/>
        </p:nvSpPr>
        <p:spPr>
          <a:xfrm>
            <a:off x="524228" y="1762368"/>
            <a:ext cx="1428000" cy="6015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V</a:t>
            </a:r>
            <a:endParaRPr b="1" baseline="-25000" i="1"/>
          </a:p>
        </p:txBody>
      </p:sp>
      <p:sp>
        <p:nvSpPr>
          <p:cNvPr id="774" name="Google Shape;774;p53"/>
          <p:cNvSpPr/>
          <p:nvPr/>
        </p:nvSpPr>
        <p:spPr>
          <a:xfrm>
            <a:off x="668950" y="1906367"/>
            <a:ext cx="313200" cy="313500"/>
          </a:xfrm>
          <a:prstGeom prst="rect">
            <a:avLst/>
          </a:prstGeom>
          <a:solidFill>
            <a:srgbClr val="E6B8A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s</a:t>
            </a:r>
            <a:endParaRPr i="1"/>
          </a:p>
        </p:txBody>
      </p:sp>
      <p:cxnSp>
        <p:nvCxnSpPr>
          <p:cNvPr id="775" name="Google Shape;775;p53"/>
          <p:cNvCxnSpPr/>
          <p:nvPr/>
        </p:nvCxnSpPr>
        <p:spPr>
          <a:xfrm>
            <a:off x="2121900" y="2051725"/>
            <a:ext cx="13812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776" name="Google Shape;776;p53"/>
          <p:cNvSpPr txBox="1"/>
          <p:nvPr/>
        </p:nvSpPr>
        <p:spPr>
          <a:xfrm>
            <a:off x="2405969" y="1721741"/>
            <a:ext cx="1108800" cy="39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Garble</a:t>
            </a:r>
            <a:endParaRPr/>
          </a:p>
        </p:txBody>
      </p:sp>
      <p:sp>
        <p:nvSpPr>
          <p:cNvPr id="777" name="Google Shape;777;p53"/>
          <p:cNvSpPr/>
          <p:nvPr/>
        </p:nvSpPr>
        <p:spPr>
          <a:xfrm>
            <a:off x="3800825" y="1381375"/>
            <a:ext cx="2766600" cy="60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GC</a:t>
            </a:r>
            <a:endParaRPr b="1" baseline="-25000" i="1"/>
          </a:p>
        </p:txBody>
      </p:sp>
      <p:sp>
        <p:nvSpPr>
          <p:cNvPr id="778" name="Google Shape;778;p53"/>
          <p:cNvSpPr/>
          <p:nvPr/>
        </p:nvSpPr>
        <p:spPr>
          <a:xfrm>
            <a:off x="6109460" y="2819159"/>
            <a:ext cx="451200" cy="4512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gi</a:t>
            </a:r>
            <a:r>
              <a:rPr baseline="-25000" i="1" lang="en" sz="1200"/>
              <a:t>n1</a:t>
            </a:r>
            <a:endParaRPr baseline="-25000" i="1" sz="1200"/>
          </a:p>
        </p:txBody>
      </p:sp>
      <p:sp>
        <p:nvSpPr>
          <p:cNvPr id="779" name="Google Shape;779;p53"/>
          <p:cNvSpPr/>
          <p:nvPr/>
        </p:nvSpPr>
        <p:spPr>
          <a:xfrm>
            <a:off x="4436525" y="2819159"/>
            <a:ext cx="451200" cy="4512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gi</a:t>
            </a:r>
            <a:r>
              <a:rPr baseline="-25000" i="1" lang="en" sz="1200"/>
              <a:t>21</a:t>
            </a:r>
            <a:endParaRPr baseline="-25000" i="1" sz="1200"/>
          </a:p>
        </p:txBody>
      </p:sp>
      <p:sp>
        <p:nvSpPr>
          <p:cNvPr id="780" name="Google Shape;780;p53"/>
          <p:cNvSpPr/>
          <p:nvPr/>
        </p:nvSpPr>
        <p:spPr>
          <a:xfrm>
            <a:off x="3794145" y="2222049"/>
            <a:ext cx="451200" cy="4512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gi</a:t>
            </a:r>
            <a:r>
              <a:rPr baseline="-25000" i="1" lang="en" sz="1200"/>
              <a:t>10</a:t>
            </a:r>
            <a:endParaRPr baseline="-25000" i="1" sz="1200"/>
          </a:p>
        </p:txBody>
      </p:sp>
      <p:sp>
        <p:nvSpPr>
          <p:cNvPr id="781" name="Google Shape;781;p53"/>
          <p:cNvSpPr/>
          <p:nvPr/>
        </p:nvSpPr>
        <p:spPr>
          <a:xfrm>
            <a:off x="6109460" y="2222049"/>
            <a:ext cx="451200" cy="4512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gi</a:t>
            </a:r>
            <a:r>
              <a:rPr baseline="-25000" i="1" lang="en" sz="1200"/>
              <a:t>n0</a:t>
            </a:r>
            <a:endParaRPr baseline="-25000" i="1" sz="1200"/>
          </a:p>
        </p:txBody>
      </p:sp>
      <p:sp>
        <p:nvSpPr>
          <p:cNvPr id="782" name="Google Shape;782;p53"/>
          <p:cNvSpPr/>
          <p:nvPr/>
        </p:nvSpPr>
        <p:spPr>
          <a:xfrm>
            <a:off x="4436525" y="2222049"/>
            <a:ext cx="451200" cy="4512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gi</a:t>
            </a:r>
            <a:r>
              <a:rPr baseline="-25000" i="1" lang="en" sz="1200"/>
              <a:t>20</a:t>
            </a:r>
            <a:endParaRPr baseline="-25000" i="1" sz="1200"/>
          </a:p>
        </p:txBody>
      </p:sp>
      <p:sp>
        <p:nvSpPr>
          <p:cNvPr id="783" name="Google Shape;783;p53"/>
          <p:cNvSpPr/>
          <p:nvPr/>
        </p:nvSpPr>
        <p:spPr>
          <a:xfrm>
            <a:off x="3794145" y="2819159"/>
            <a:ext cx="451200" cy="4512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gi</a:t>
            </a:r>
            <a:r>
              <a:rPr baseline="-25000" i="1" lang="en" sz="1200"/>
              <a:t>11</a:t>
            </a:r>
            <a:endParaRPr baseline="-25000" i="1" sz="1200"/>
          </a:p>
        </p:txBody>
      </p:sp>
      <p:cxnSp>
        <p:nvCxnSpPr>
          <p:cNvPr id="784" name="Google Shape;784;p53"/>
          <p:cNvCxnSpPr/>
          <p:nvPr/>
        </p:nvCxnSpPr>
        <p:spPr>
          <a:xfrm>
            <a:off x="5078896" y="3044696"/>
            <a:ext cx="8394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785" name="Google Shape;785;p53"/>
          <p:cNvCxnSpPr/>
          <p:nvPr/>
        </p:nvCxnSpPr>
        <p:spPr>
          <a:xfrm>
            <a:off x="5078896" y="2447585"/>
            <a:ext cx="8394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9" name="Shape 7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0" name="Google Shape;790;p5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SZKL ⊆ GSS</a:t>
            </a:r>
            <a:endParaRPr/>
          </a:p>
        </p:txBody>
      </p:sp>
      <p:sp>
        <p:nvSpPr>
          <p:cNvPr id="791" name="Google Shape;791;p54"/>
          <p:cNvSpPr/>
          <p:nvPr/>
        </p:nvSpPr>
        <p:spPr>
          <a:xfrm>
            <a:off x="524228" y="1762368"/>
            <a:ext cx="1428000" cy="6015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V</a:t>
            </a:r>
            <a:endParaRPr b="1" baseline="-25000" i="1"/>
          </a:p>
        </p:txBody>
      </p:sp>
      <p:sp>
        <p:nvSpPr>
          <p:cNvPr id="792" name="Google Shape;792;p54"/>
          <p:cNvSpPr/>
          <p:nvPr/>
        </p:nvSpPr>
        <p:spPr>
          <a:xfrm>
            <a:off x="668950" y="1906367"/>
            <a:ext cx="313200" cy="313500"/>
          </a:xfrm>
          <a:prstGeom prst="rect">
            <a:avLst/>
          </a:prstGeom>
          <a:solidFill>
            <a:srgbClr val="E6B8A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s</a:t>
            </a:r>
            <a:endParaRPr i="1"/>
          </a:p>
        </p:txBody>
      </p:sp>
      <p:cxnSp>
        <p:nvCxnSpPr>
          <p:cNvPr id="793" name="Google Shape;793;p54"/>
          <p:cNvCxnSpPr/>
          <p:nvPr/>
        </p:nvCxnSpPr>
        <p:spPr>
          <a:xfrm>
            <a:off x="7023050" y="2447568"/>
            <a:ext cx="582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94" name="Google Shape;794;p54"/>
          <p:cNvCxnSpPr/>
          <p:nvPr/>
        </p:nvCxnSpPr>
        <p:spPr>
          <a:xfrm>
            <a:off x="2121900" y="2051725"/>
            <a:ext cx="13812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795" name="Google Shape;795;p54"/>
          <p:cNvSpPr txBox="1"/>
          <p:nvPr/>
        </p:nvSpPr>
        <p:spPr>
          <a:xfrm>
            <a:off x="2405969" y="1721741"/>
            <a:ext cx="1108800" cy="39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Garble</a:t>
            </a:r>
            <a:endParaRPr/>
          </a:p>
        </p:txBody>
      </p:sp>
      <p:sp>
        <p:nvSpPr>
          <p:cNvPr id="796" name="Google Shape;796;p54"/>
          <p:cNvSpPr/>
          <p:nvPr/>
        </p:nvSpPr>
        <p:spPr>
          <a:xfrm>
            <a:off x="3800825" y="1381375"/>
            <a:ext cx="2766600" cy="60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GC</a:t>
            </a:r>
            <a:endParaRPr b="1" baseline="-25000" i="1"/>
          </a:p>
        </p:txBody>
      </p:sp>
      <p:sp>
        <p:nvSpPr>
          <p:cNvPr id="797" name="Google Shape;797;p54"/>
          <p:cNvSpPr/>
          <p:nvPr/>
        </p:nvSpPr>
        <p:spPr>
          <a:xfrm>
            <a:off x="6109460" y="2819159"/>
            <a:ext cx="451200" cy="4512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gi</a:t>
            </a:r>
            <a:r>
              <a:rPr baseline="-25000" i="1" lang="en" sz="1200"/>
              <a:t>n1</a:t>
            </a:r>
            <a:endParaRPr baseline="-25000" i="1" sz="1200"/>
          </a:p>
        </p:txBody>
      </p:sp>
      <p:sp>
        <p:nvSpPr>
          <p:cNvPr id="798" name="Google Shape;798;p54"/>
          <p:cNvSpPr/>
          <p:nvPr/>
        </p:nvSpPr>
        <p:spPr>
          <a:xfrm>
            <a:off x="4436525" y="2819159"/>
            <a:ext cx="451200" cy="4512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gi</a:t>
            </a:r>
            <a:r>
              <a:rPr baseline="-25000" i="1" lang="en" sz="1200"/>
              <a:t>21</a:t>
            </a:r>
            <a:endParaRPr baseline="-25000" i="1" sz="1200"/>
          </a:p>
        </p:txBody>
      </p:sp>
      <p:sp>
        <p:nvSpPr>
          <p:cNvPr id="799" name="Google Shape;799;p54"/>
          <p:cNvSpPr/>
          <p:nvPr/>
        </p:nvSpPr>
        <p:spPr>
          <a:xfrm>
            <a:off x="3794145" y="2222049"/>
            <a:ext cx="451200" cy="4512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gi</a:t>
            </a:r>
            <a:r>
              <a:rPr baseline="-25000" i="1" lang="en" sz="1200"/>
              <a:t>10</a:t>
            </a:r>
            <a:endParaRPr baseline="-25000" i="1" sz="1200"/>
          </a:p>
        </p:txBody>
      </p:sp>
      <p:sp>
        <p:nvSpPr>
          <p:cNvPr id="800" name="Google Shape;800;p54"/>
          <p:cNvSpPr/>
          <p:nvPr/>
        </p:nvSpPr>
        <p:spPr>
          <a:xfrm>
            <a:off x="6109460" y="2222049"/>
            <a:ext cx="451200" cy="4512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gi</a:t>
            </a:r>
            <a:r>
              <a:rPr baseline="-25000" i="1" lang="en" sz="1200"/>
              <a:t>n0</a:t>
            </a:r>
            <a:endParaRPr baseline="-25000" i="1" sz="1200"/>
          </a:p>
        </p:txBody>
      </p:sp>
      <p:sp>
        <p:nvSpPr>
          <p:cNvPr id="801" name="Google Shape;801;p54"/>
          <p:cNvSpPr/>
          <p:nvPr/>
        </p:nvSpPr>
        <p:spPr>
          <a:xfrm>
            <a:off x="4436525" y="2222049"/>
            <a:ext cx="451200" cy="4512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gi</a:t>
            </a:r>
            <a:r>
              <a:rPr baseline="-25000" i="1" lang="en" sz="1200"/>
              <a:t>20</a:t>
            </a:r>
            <a:endParaRPr baseline="-25000" i="1" sz="1200"/>
          </a:p>
        </p:txBody>
      </p:sp>
      <p:sp>
        <p:nvSpPr>
          <p:cNvPr id="802" name="Google Shape;802;p54"/>
          <p:cNvSpPr/>
          <p:nvPr/>
        </p:nvSpPr>
        <p:spPr>
          <a:xfrm>
            <a:off x="3794145" y="2819159"/>
            <a:ext cx="451200" cy="4512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gi</a:t>
            </a:r>
            <a:r>
              <a:rPr baseline="-25000" i="1" lang="en" sz="1200"/>
              <a:t>11</a:t>
            </a:r>
            <a:endParaRPr baseline="-25000" i="1" sz="1200"/>
          </a:p>
        </p:txBody>
      </p:sp>
      <p:cxnSp>
        <p:nvCxnSpPr>
          <p:cNvPr id="803" name="Google Shape;803;p54"/>
          <p:cNvCxnSpPr/>
          <p:nvPr/>
        </p:nvCxnSpPr>
        <p:spPr>
          <a:xfrm>
            <a:off x="5078896" y="3044696"/>
            <a:ext cx="8394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804" name="Google Shape;804;p54"/>
          <p:cNvCxnSpPr/>
          <p:nvPr/>
        </p:nvCxnSpPr>
        <p:spPr>
          <a:xfrm>
            <a:off x="5078896" y="2447585"/>
            <a:ext cx="8394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805" name="Google Shape;805;p54"/>
          <p:cNvSpPr/>
          <p:nvPr/>
        </p:nvSpPr>
        <p:spPr>
          <a:xfrm>
            <a:off x="3794134" y="3431735"/>
            <a:ext cx="451200" cy="451200"/>
          </a:xfrm>
          <a:prstGeom prst="rect">
            <a:avLst/>
          </a:prstGeom>
          <a:solidFill>
            <a:srgbClr val="F6B26B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endParaRPr/>
          </a:p>
        </p:txBody>
      </p:sp>
      <p:sp>
        <p:nvSpPr>
          <p:cNvPr id="806" name="Google Shape;806;p54"/>
          <p:cNvSpPr/>
          <p:nvPr/>
        </p:nvSpPr>
        <p:spPr>
          <a:xfrm>
            <a:off x="4436527" y="3431735"/>
            <a:ext cx="451200" cy="451200"/>
          </a:xfrm>
          <a:prstGeom prst="rect">
            <a:avLst/>
          </a:prstGeom>
          <a:solidFill>
            <a:srgbClr val="F6B26B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</a:t>
            </a:r>
            <a:endParaRPr/>
          </a:p>
        </p:txBody>
      </p:sp>
      <p:sp>
        <p:nvSpPr>
          <p:cNvPr id="807" name="Google Shape;807;p54"/>
          <p:cNvSpPr/>
          <p:nvPr/>
        </p:nvSpPr>
        <p:spPr>
          <a:xfrm>
            <a:off x="6109450" y="3431735"/>
            <a:ext cx="451200" cy="451200"/>
          </a:xfrm>
          <a:prstGeom prst="rect">
            <a:avLst/>
          </a:prstGeom>
          <a:solidFill>
            <a:srgbClr val="F6B26B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</a:t>
            </a:r>
            <a:endParaRPr/>
          </a:p>
        </p:txBody>
      </p:sp>
      <p:cxnSp>
        <p:nvCxnSpPr>
          <p:cNvPr id="808" name="Google Shape;808;p54"/>
          <p:cNvCxnSpPr/>
          <p:nvPr/>
        </p:nvCxnSpPr>
        <p:spPr>
          <a:xfrm>
            <a:off x="5078886" y="3657271"/>
            <a:ext cx="839400" cy="0"/>
          </a:xfrm>
          <a:prstGeom prst="straightConnector1">
            <a:avLst/>
          </a:prstGeom>
          <a:noFill/>
          <a:ln cap="flat" cmpd="sng" w="19050">
            <a:solidFill>
              <a:srgbClr val="595959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809" name="Google Shape;809;p54"/>
          <p:cNvSpPr txBox="1"/>
          <p:nvPr/>
        </p:nvSpPr>
        <p:spPr>
          <a:xfrm>
            <a:off x="3211730" y="3431747"/>
            <a:ext cx="582600" cy="4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/>
              <a:t>x = </a:t>
            </a:r>
            <a:endParaRPr i="1" sz="1800"/>
          </a:p>
        </p:txBody>
      </p:sp>
      <p:sp>
        <p:nvSpPr>
          <p:cNvPr id="810" name="Google Shape;810;p54"/>
          <p:cNvSpPr/>
          <p:nvPr/>
        </p:nvSpPr>
        <p:spPr>
          <a:xfrm>
            <a:off x="7709660" y="2222049"/>
            <a:ext cx="451200" cy="4512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y</a:t>
            </a:r>
            <a:endParaRPr baseline="-25000" i="1"/>
          </a:p>
        </p:txBody>
      </p:sp>
      <p:cxnSp>
        <p:nvCxnSpPr>
          <p:cNvPr id="811" name="Google Shape;811;p54"/>
          <p:cNvCxnSpPr/>
          <p:nvPr/>
        </p:nvCxnSpPr>
        <p:spPr>
          <a:xfrm>
            <a:off x="6632725" y="1662900"/>
            <a:ext cx="394200" cy="0"/>
          </a:xfrm>
          <a:prstGeom prst="straightConnector1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12" name="Google Shape;812;p54"/>
          <p:cNvCxnSpPr/>
          <p:nvPr/>
        </p:nvCxnSpPr>
        <p:spPr>
          <a:xfrm>
            <a:off x="6632725" y="3040405"/>
            <a:ext cx="394200" cy="0"/>
          </a:xfrm>
          <a:prstGeom prst="straightConnector1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13" name="Google Shape;813;p54"/>
          <p:cNvCxnSpPr/>
          <p:nvPr/>
        </p:nvCxnSpPr>
        <p:spPr>
          <a:xfrm>
            <a:off x="7026951" y="1662900"/>
            <a:ext cx="0" cy="1381800"/>
          </a:xfrm>
          <a:prstGeom prst="straightConnector1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14" name="Google Shape;814;p54"/>
          <p:cNvSpPr txBox="1"/>
          <p:nvPr/>
        </p:nvSpPr>
        <p:spPr>
          <a:xfrm>
            <a:off x="7032600" y="1839100"/>
            <a:ext cx="1203300" cy="4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Evaluate</a:t>
            </a:r>
            <a:endParaRPr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8" name="Shape 8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" name="Google Shape;819;p5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SZKL ⊆ GSS</a:t>
            </a:r>
            <a:endParaRPr/>
          </a:p>
        </p:txBody>
      </p:sp>
      <p:sp>
        <p:nvSpPr>
          <p:cNvPr id="820" name="Google Shape;820;p55"/>
          <p:cNvSpPr/>
          <p:nvPr/>
        </p:nvSpPr>
        <p:spPr>
          <a:xfrm>
            <a:off x="524228" y="1762368"/>
            <a:ext cx="1428000" cy="6015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V</a:t>
            </a:r>
            <a:endParaRPr b="1" baseline="-25000" i="1"/>
          </a:p>
        </p:txBody>
      </p:sp>
      <p:sp>
        <p:nvSpPr>
          <p:cNvPr id="821" name="Google Shape;821;p55"/>
          <p:cNvSpPr/>
          <p:nvPr/>
        </p:nvSpPr>
        <p:spPr>
          <a:xfrm>
            <a:off x="668950" y="1906367"/>
            <a:ext cx="313200" cy="313500"/>
          </a:xfrm>
          <a:prstGeom prst="rect">
            <a:avLst/>
          </a:prstGeom>
          <a:solidFill>
            <a:srgbClr val="E6B8A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s</a:t>
            </a:r>
            <a:endParaRPr i="1"/>
          </a:p>
        </p:txBody>
      </p:sp>
      <p:cxnSp>
        <p:nvCxnSpPr>
          <p:cNvPr id="822" name="Google Shape;822;p55"/>
          <p:cNvCxnSpPr/>
          <p:nvPr/>
        </p:nvCxnSpPr>
        <p:spPr>
          <a:xfrm>
            <a:off x="7023050" y="2447568"/>
            <a:ext cx="582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23" name="Google Shape;823;p55"/>
          <p:cNvCxnSpPr/>
          <p:nvPr/>
        </p:nvCxnSpPr>
        <p:spPr>
          <a:xfrm>
            <a:off x="2121900" y="2051725"/>
            <a:ext cx="13812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824" name="Google Shape;824;p55"/>
          <p:cNvSpPr txBox="1"/>
          <p:nvPr/>
        </p:nvSpPr>
        <p:spPr>
          <a:xfrm>
            <a:off x="2405969" y="1721741"/>
            <a:ext cx="1108800" cy="39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Garble</a:t>
            </a:r>
            <a:endParaRPr/>
          </a:p>
        </p:txBody>
      </p:sp>
      <p:sp>
        <p:nvSpPr>
          <p:cNvPr id="825" name="Google Shape;825;p55"/>
          <p:cNvSpPr/>
          <p:nvPr/>
        </p:nvSpPr>
        <p:spPr>
          <a:xfrm>
            <a:off x="3800825" y="1381375"/>
            <a:ext cx="2766600" cy="60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GC</a:t>
            </a:r>
            <a:endParaRPr b="1" baseline="-25000" i="1"/>
          </a:p>
        </p:txBody>
      </p:sp>
      <p:sp>
        <p:nvSpPr>
          <p:cNvPr id="826" name="Google Shape;826;p55"/>
          <p:cNvSpPr/>
          <p:nvPr/>
        </p:nvSpPr>
        <p:spPr>
          <a:xfrm>
            <a:off x="6109460" y="2819159"/>
            <a:ext cx="451200" cy="4512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gi</a:t>
            </a:r>
            <a:r>
              <a:rPr baseline="-25000" i="1" lang="en" sz="1200"/>
              <a:t>n1</a:t>
            </a:r>
            <a:endParaRPr baseline="-25000" i="1" sz="1200"/>
          </a:p>
        </p:txBody>
      </p:sp>
      <p:sp>
        <p:nvSpPr>
          <p:cNvPr id="827" name="Google Shape;827;p55"/>
          <p:cNvSpPr/>
          <p:nvPr/>
        </p:nvSpPr>
        <p:spPr>
          <a:xfrm>
            <a:off x="4436525" y="2819159"/>
            <a:ext cx="451200" cy="4512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gi</a:t>
            </a:r>
            <a:r>
              <a:rPr baseline="-25000" i="1" lang="en" sz="1200"/>
              <a:t>21</a:t>
            </a:r>
            <a:endParaRPr baseline="-25000" i="1" sz="1200"/>
          </a:p>
        </p:txBody>
      </p:sp>
      <p:sp>
        <p:nvSpPr>
          <p:cNvPr id="828" name="Google Shape;828;p55"/>
          <p:cNvSpPr/>
          <p:nvPr/>
        </p:nvSpPr>
        <p:spPr>
          <a:xfrm>
            <a:off x="3794145" y="2222049"/>
            <a:ext cx="451200" cy="4512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gi</a:t>
            </a:r>
            <a:r>
              <a:rPr baseline="-25000" i="1" lang="en" sz="1200"/>
              <a:t>10</a:t>
            </a:r>
            <a:endParaRPr baseline="-25000" i="1" sz="1200"/>
          </a:p>
        </p:txBody>
      </p:sp>
      <p:sp>
        <p:nvSpPr>
          <p:cNvPr id="829" name="Google Shape;829;p55"/>
          <p:cNvSpPr/>
          <p:nvPr/>
        </p:nvSpPr>
        <p:spPr>
          <a:xfrm>
            <a:off x="6109460" y="2222049"/>
            <a:ext cx="451200" cy="4512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gi</a:t>
            </a:r>
            <a:r>
              <a:rPr baseline="-25000" i="1" lang="en" sz="1200"/>
              <a:t>n0</a:t>
            </a:r>
            <a:endParaRPr baseline="-25000" i="1" sz="1200"/>
          </a:p>
        </p:txBody>
      </p:sp>
      <p:sp>
        <p:nvSpPr>
          <p:cNvPr id="830" name="Google Shape;830;p55"/>
          <p:cNvSpPr/>
          <p:nvPr/>
        </p:nvSpPr>
        <p:spPr>
          <a:xfrm>
            <a:off x="4436525" y="2222049"/>
            <a:ext cx="451200" cy="4512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gi</a:t>
            </a:r>
            <a:r>
              <a:rPr baseline="-25000" i="1" lang="en" sz="1200"/>
              <a:t>20</a:t>
            </a:r>
            <a:endParaRPr baseline="-25000" i="1" sz="1200"/>
          </a:p>
        </p:txBody>
      </p:sp>
      <p:sp>
        <p:nvSpPr>
          <p:cNvPr id="831" name="Google Shape;831;p55"/>
          <p:cNvSpPr/>
          <p:nvPr/>
        </p:nvSpPr>
        <p:spPr>
          <a:xfrm>
            <a:off x="3794145" y="2819159"/>
            <a:ext cx="451200" cy="4512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gi</a:t>
            </a:r>
            <a:r>
              <a:rPr baseline="-25000" i="1" lang="en" sz="1200"/>
              <a:t>11</a:t>
            </a:r>
            <a:endParaRPr baseline="-25000" i="1" sz="1200"/>
          </a:p>
        </p:txBody>
      </p:sp>
      <p:cxnSp>
        <p:nvCxnSpPr>
          <p:cNvPr id="832" name="Google Shape;832;p55"/>
          <p:cNvCxnSpPr/>
          <p:nvPr/>
        </p:nvCxnSpPr>
        <p:spPr>
          <a:xfrm>
            <a:off x="5078896" y="3044696"/>
            <a:ext cx="8394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833" name="Google Shape;833;p55"/>
          <p:cNvCxnSpPr/>
          <p:nvPr/>
        </p:nvCxnSpPr>
        <p:spPr>
          <a:xfrm>
            <a:off x="5078896" y="2447585"/>
            <a:ext cx="8394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834" name="Google Shape;834;p55"/>
          <p:cNvSpPr/>
          <p:nvPr/>
        </p:nvSpPr>
        <p:spPr>
          <a:xfrm>
            <a:off x="3794134" y="3431735"/>
            <a:ext cx="451200" cy="451200"/>
          </a:xfrm>
          <a:prstGeom prst="rect">
            <a:avLst/>
          </a:prstGeom>
          <a:solidFill>
            <a:srgbClr val="F6B26B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endParaRPr/>
          </a:p>
        </p:txBody>
      </p:sp>
      <p:sp>
        <p:nvSpPr>
          <p:cNvPr id="835" name="Google Shape;835;p55"/>
          <p:cNvSpPr/>
          <p:nvPr/>
        </p:nvSpPr>
        <p:spPr>
          <a:xfrm>
            <a:off x="4436527" y="3431735"/>
            <a:ext cx="451200" cy="451200"/>
          </a:xfrm>
          <a:prstGeom prst="rect">
            <a:avLst/>
          </a:prstGeom>
          <a:solidFill>
            <a:srgbClr val="F6B26B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</a:t>
            </a:r>
            <a:endParaRPr/>
          </a:p>
        </p:txBody>
      </p:sp>
      <p:sp>
        <p:nvSpPr>
          <p:cNvPr id="836" name="Google Shape;836;p55"/>
          <p:cNvSpPr/>
          <p:nvPr/>
        </p:nvSpPr>
        <p:spPr>
          <a:xfrm>
            <a:off x="6109450" y="3431735"/>
            <a:ext cx="451200" cy="451200"/>
          </a:xfrm>
          <a:prstGeom prst="rect">
            <a:avLst/>
          </a:prstGeom>
          <a:solidFill>
            <a:srgbClr val="F6B26B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</a:t>
            </a:r>
            <a:endParaRPr/>
          </a:p>
        </p:txBody>
      </p:sp>
      <p:cxnSp>
        <p:nvCxnSpPr>
          <p:cNvPr id="837" name="Google Shape;837;p55"/>
          <p:cNvCxnSpPr/>
          <p:nvPr/>
        </p:nvCxnSpPr>
        <p:spPr>
          <a:xfrm>
            <a:off x="5078886" y="3657271"/>
            <a:ext cx="839400" cy="0"/>
          </a:xfrm>
          <a:prstGeom prst="straightConnector1">
            <a:avLst/>
          </a:prstGeom>
          <a:noFill/>
          <a:ln cap="flat" cmpd="sng" w="19050">
            <a:solidFill>
              <a:srgbClr val="595959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838" name="Google Shape;838;p55"/>
          <p:cNvSpPr txBox="1"/>
          <p:nvPr/>
        </p:nvSpPr>
        <p:spPr>
          <a:xfrm>
            <a:off x="3211730" y="3431747"/>
            <a:ext cx="582600" cy="4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/>
              <a:t>x = </a:t>
            </a:r>
            <a:endParaRPr i="1" sz="1800"/>
          </a:p>
        </p:txBody>
      </p:sp>
      <p:sp>
        <p:nvSpPr>
          <p:cNvPr id="839" name="Google Shape;839;p55"/>
          <p:cNvSpPr/>
          <p:nvPr/>
        </p:nvSpPr>
        <p:spPr>
          <a:xfrm>
            <a:off x="7709660" y="2222049"/>
            <a:ext cx="451200" cy="4512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y</a:t>
            </a:r>
            <a:endParaRPr baseline="-25000" i="1"/>
          </a:p>
        </p:txBody>
      </p:sp>
      <p:cxnSp>
        <p:nvCxnSpPr>
          <p:cNvPr id="840" name="Google Shape;840;p55"/>
          <p:cNvCxnSpPr/>
          <p:nvPr/>
        </p:nvCxnSpPr>
        <p:spPr>
          <a:xfrm>
            <a:off x="6632725" y="1662900"/>
            <a:ext cx="394200" cy="0"/>
          </a:xfrm>
          <a:prstGeom prst="straightConnector1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41" name="Google Shape;841;p55"/>
          <p:cNvCxnSpPr/>
          <p:nvPr/>
        </p:nvCxnSpPr>
        <p:spPr>
          <a:xfrm>
            <a:off x="6632725" y="3040405"/>
            <a:ext cx="394200" cy="0"/>
          </a:xfrm>
          <a:prstGeom prst="straightConnector1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42" name="Google Shape;842;p55"/>
          <p:cNvCxnSpPr/>
          <p:nvPr/>
        </p:nvCxnSpPr>
        <p:spPr>
          <a:xfrm>
            <a:off x="7026951" y="1662900"/>
            <a:ext cx="0" cy="1381800"/>
          </a:xfrm>
          <a:prstGeom prst="straightConnector1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43" name="Google Shape;843;p55"/>
          <p:cNvSpPr txBox="1"/>
          <p:nvPr/>
        </p:nvSpPr>
        <p:spPr>
          <a:xfrm>
            <a:off x="7032600" y="1839100"/>
            <a:ext cx="1203300" cy="4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Evaluate</a:t>
            </a:r>
            <a:endParaRPr/>
          </a:p>
        </p:txBody>
      </p:sp>
      <p:cxnSp>
        <p:nvCxnSpPr>
          <p:cNvPr id="844" name="Google Shape;844;p55"/>
          <p:cNvCxnSpPr/>
          <p:nvPr/>
        </p:nvCxnSpPr>
        <p:spPr>
          <a:xfrm>
            <a:off x="7923947" y="2720664"/>
            <a:ext cx="0" cy="299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845" name="Google Shape;845;p55"/>
          <p:cNvSpPr/>
          <p:nvPr/>
        </p:nvSpPr>
        <p:spPr>
          <a:xfrm>
            <a:off x="7767347" y="3963767"/>
            <a:ext cx="313200" cy="313500"/>
          </a:xfrm>
          <a:prstGeom prst="rect">
            <a:avLst/>
          </a:prstGeom>
          <a:solidFill>
            <a:srgbClr val="E6B8A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s</a:t>
            </a:r>
            <a:endParaRPr i="1"/>
          </a:p>
        </p:txBody>
      </p:sp>
      <p:sp>
        <p:nvSpPr>
          <p:cNvPr id="846" name="Google Shape;846;p55"/>
          <p:cNvSpPr/>
          <p:nvPr/>
        </p:nvSpPr>
        <p:spPr>
          <a:xfrm>
            <a:off x="7750744" y="3125857"/>
            <a:ext cx="368100" cy="3681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P</a:t>
            </a:r>
            <a:endParaRPr b="1"/>
          </a:p>
        </p:txBody>
      </p:sp>
      <p:cxnSp>
        <p:nvCxnSpPr>
          <p:cNvPr id="847" name="Google Shape;847;p55"/>
          <p:cNvCxnSpPr/>
          <p:nvPr/>
        </p:nvCxnSpPr>
        <p:spPr>
          <a:xfrm>
            <a:off x="7923950" y="3550900"/>
            <a:ext cx="0" cy="348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848" name="Google Shape;848;p55"/>
          <p:cNvSpPr txBox="1"/>
          <p:nvPr/>
        </p:nvSpPr>
        <p:spPr>
          <a:xfrm>
            <a:off x="7579718" y="4295952"/>
            <a:ext cx="984300" cy="39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 </a:t>
            </a:r>
            <a:r>
              <a:rPr i="1" lang="en"/>
              <a:t>x</a:t>
            </a:r>
            <a:r>
              <a:rPr lang="en"/>
              <a:t> ∈ </a:t>
            </a:r>
            <a:r>
              <a:rPr i="1" lang="en"/>
              <a:t>L</a:t>
            </a:r>
            <a:endParaRPr i="1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2" name="Shape 8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3" name="Google Shape;853;p5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SZKL ⊆ GSS</a:t>
            </a:r>
            <a:endParaRPr/>
          </a:p>
        </p:txBody>
      </p:sp>
      <p:sp>
        <p:nvSpPr>
          <p:cNvPr id="854" name="Google Shape;854;p56"/>
          <p:cNvSpPr/>
          <p:nvPr/>
        </p:nvSpPr>
        <p:spPr>
          <a:xfrm>
            <a:off x="524228" y="1762368"/>
            <a:ext cx="1428000" cy="6015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V</a:t>
            </a:r>
            <a:endParaRPr b="1" baseline="-25000" i="1"/>
          </a:p>
        </p:txBody>
      </p:sp>
      <p:sp>
        <p:nvSpPr>
          <p:cNvPr id="855" name="Google Shape;855;p56"/>
          <p:cNvSpPr/>
          <p:nvPr/>
        </p:nvSpPr>
        <p:spPr>
          <a:xfrm>
            <a:off x="668950" y="1906367"/>
            <a:ext cx="313200" cy="313500"/>
          </a:xfrm>
          <a:prstGeom prst="rect">
            <a:avLst/>
          </a:prstGeom>
          <a:solidFill>
            <a:srgbClr val="E6B8A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s</a:t>
            </a:r>
            <a:endParaRPr i="1"/>
          </a:p>
        </p:txBody>
      </p:sp>
      <p:cxnSp>
        <p:nvCxnSpPr>
          <p:cNvPr id="856" name="Google Shape;856;p56"/>
          <p:cNvCxnSpPr/>
          <p:nvPr/>
        </p:nvCxnSpPr>
        <p:spPr>
          <a:xfrm>
            <a:off x="7023050" y="2447568"/>
            <a:ext cx="582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57" name="Google Shape;857;p56"/>
          <p:cNvCxnSpPr/>
          <p:nvPr/>
        </p:nvCxnSpPr>
        <p:spPr>
          <a:xfrm>
            <a:off x="2121900" y="2051725"/>
            <a:ext cx="13812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858" name="Google Shape;858;p56"/>
          <p:cNvSpPr txBox="1"/>
          <p:nvPr/>
        </p:nvSpPr>
        <p:spPr>
          <a:xfrm>
            <a:off x="2405969" y="1721741"/>
            <a:ext cx="1108800" cy="39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Garble</a:t>
            </a:r>
            <a:endParaRPr/>
          </a:p>
        </p:txBody>
      </p:sp>
      <p:sp>
        <p:nvSpPr>
          <p:cNvPr id="859" name="Google Shape;859;p56"/>
          <p:cNvSpPr/>
          <p:nvPr/>
        </p:nvSpPr>
        <p:spPr>
          <a:xfrm>
            <a:off x="3800825" y="1381375"/>
            <a:ext cx="2766600" cy="60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GC</a:t>
            </a:r>
            <a:endParaRPr b="1" baseline="-25000" i="1"/>
          </a:p>
        </p:txBody>
      </p:sp>
      <p:sp>
        <p:nvSpPr>
          <p:cNvPr id="860" name="Google Shape;860;p56"/>
          <p:cNvSpPr/>
          <p:nvPr/>
        </p:nvSpPr>
        <p:spPr>
          <a:xfrm>
            <a:off x="6109460" y="2819159"/>
            <a:ext cx="451200" cy="4512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gi</a:t>
            </a:r>
            <a:r>
              <a:rPr baseline="-25000" i="1" lang="en" sz="1200"/>
              <a:t>n1</a:t>
            </a:r>
            <a:endParaRPr baseline="-25000" i="1" sz="1200"/>
          </a:p>
        </p:txBody>
      </p:sp>
      <p:sp>
        <p:nvSpPr>
          <p:cNvPr id="861" name="Google Shape;861;p56"/>
          <p:cNvSpPr/>
          <p:nvPr/>
        </p:nvSpPr>
        <p:spPr>
          <a:xfrm>
            <a:off x="4436525" y="2819159"/>
            <a:ext cx="451200" cy="4512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gi</a:t>
            </a:r>
            <a:r>
              <a:rPr baseline="-25000" i="1" lang="en" sz="1200"/>
              <a:t>21</a:t>
            </a:r>
            <a:endParaRPr baseline="-25000" i="1" sz="1200"/>
          </a:p>
        </p:txBody>
      </p:sp>
      <p:sp>
        <p:nvSpPr>
          <p:cNvPr id="862" name="Google Shape;862;p56"/>
          <p:cNvSpPr/>
          <p:nvPr/>
        </p:nvSpPr>
        <p:spPr>
          <a:xfrm>
            <a:off x="3794145" y="2222049"/>
            <a:ext cx="451200" cy="4512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gi</a:t>
            </a:r>
            <a:r>
              <a:rPr baseline="-25000" i="1" lang="en" sz="1200"/>
              <a:t>10</a:t>
            </a:r>
            <a:endParaRPr baseline="-25000" i="1" sz="1200"/>
          </a:p>
        </p:txBody>
      </p:sp>
      <p:sp>
        <p:nvSpPr>
          <p:cNvPr id="863" name="Google Shape;863;p56"/>
          <p:cNvSpPr/>
          <p:nvPr/>
        </p:nvSpPr>
        <p:spPr>
          <a:xfrm>
            <a:off x="6109460" y="2222049"/>
            <a:ext cx="451200" cy="4512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gi</a:t>
            </a:r>
            <a:r>
              <a:rPr baseline="-25000" i="1" lang="en" sz="1200"/>
              <a:t>n0</a:t>
            </a:r>
            <a:endParaRPr baseline="-25000" i="1" sz="1200"/>
          </a:p>
        </p:txBody>
      </p:sp>
      <p:sp>
        <p:nvSpPr>
          <p:cNvPr id="864" name="Google Shape;864;p56"/>
          <p:cNvSpPr/>
          <p:nvPr/>
        </p:nvSpPr>
        <p:spPr>
          <a:xfrm>
            <a:off x="4436525" y="2222049"/>
            <a:ext cx="451200" cy="4512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gi</a:t>
            </a:r>
            <a:r>
              <a:rPr baseline="-25000" i="1" lang="en" sz="1200"/>
              <a:t>20</a:t>
            </a:r>
            <a:endParaRPr baseline="-25000" i="1" sz="1200"/>
          </a:p>
        </p:txBody>
      </p:sp>
      <p:sp>
        <p:nvSpPr>
          <p:cNvPr id="865" name="Google Shape;865;p56"/>
          <p:cNvSpPr/>
          <p:nvPr/>
        </p:nvSpPr>
        <p:spPr>
          <a:xfrm>
            <a:off x="3794145" y="2819159"/>
            <a:ext cx="451200" cy="4512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gi</a:t>
            </a:r>
            <a:r>
              <a:rPr baseline="-25000" i="1" lang="en" sz="1200"/>
              <a:t>11</a:t>
            </a:r>
            <a:endParaRPr baseline="-25000" i="1" sz="1200"/>
          </a:p>
        </p:txBody>
      </p:sp>
      <p:cxnSp>
        <p:nvCxnSpPr>
          <p:cNvPr id="866" name="Google Shape;866;p56"/>
          <p:cNvCxnSpPr/>
          <p:nvPr/>
        </p:nvCxnSpPr>
        <p:spPr>
          <a:xfrm>
            <a:off x="5078896" y="3044696"/>
            <a:ext cx="8394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867" name="Google Shape;867;p56"/>
          <p:cNvCxnSpPr/>
          <p:nvPr/>
        </p:nvCxnSpPr>
        <p:spPr>
          <a:xfrm>
            <a:off x="5078896" y="2447585"/>
            <a:ext cx="8394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868" name="Google Shape;868;p56"/>
          <p:cNvSpPr/>
          <p:nvPr/>
        </p:nvSpPr>
        <p:spPr>
          <a:xfrm>
            <a:off x="3794134" y="3431735"/>
            <a:ext cx="451200" cy="451200"/>
          </a:xfrm>
          <a:prstGeom prst="rect">
            <a:avLst/>
          </a:prstGeom>
          <a:solidFill>
            <a:srgbClr val="F6B26B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endParaRPr/>
          </a:p>
        </p:txBody>
      </p:sp>
      <p:sp>
        <p:nvSpPr>
          <p:cNvPr id="869" name="Google Shape;869;p56"/>
          <p:cNvSpPr/>
          <p:nvPr/>
        </p:nvSpPr>
        <p:spPr>
          <a:xfrm>
            <a:off x="4436527" y="3431735"/>
            <a:ext cx="451200" cy="451200"/>
          </a:xfrm>
          <a:prstGeom prst="rect">
            <a:avLst/>
          </a:prstGeom>
          <a:solidFill>
            <a:srgbClr val="F6B26B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</a:t>
            </a:r>
            <a:endParaRPr/>
          </a:p>
        </p:txBody>
      </p:sp>
      <p:sp>
        <p:nvSpPr>
          <p:cNvPr id="870" name="Google Shape;870;p56"/>
          <p:cNvSpPr/>
          <p:nvPr/>
        </p:nvSpPr>
        <p:spPr>
          <a:xfrm>
            <a:off x="6109450" y="3431735"/>
            <a:ext cx="451200" cy="451200"/>
          </a:xfrm>
          <a:prstGeom prst="rect">
            <a:avLst/>
          </a:prstGeom>
          <a:solidFill>
            <a:srgbClr val="F6B26B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</a:t>
            </a:r>
            <a:endParaRPr/>
          </a:p>
        </p:txBody>
      </p:sp>
      <p:cxnSp>
        <p:nvCxnSpPr>
          <p:cNvPr id="871" name="Google Shape;871;p56"/>
          <p:cNvCxnSpPr/>
          <p:nvPr/>
        </p:nvCxnSpPr>
        <p:spPr>
          <a:xfrm>
            <a:off x="5078886" y="3657271"/>
            <a:ext cx="839400" cy="0"/>
          </a:xfrm>
          <a:prstGeom prst="straightConnector1">
            <a:avLst/>
          </a:prstGeom>
          <a:noFill/>
          <a:ln cap="flat" cmpd="sng" w="19050">
            <a:solidFill>
              <a:srgbClr val="595959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872" name="Google Shape;872;p56"/>
          <p:cNvSpPr txBox="1"/>
          <p:nvPr/>
        </p:nvSpPr>
        <p:spPr>
          <a:xfrm>
            <a:off x="3211730" y="3431747"/>
            <a:ext cx="582600" cy="4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/>
              <a:t>x = </a:t>
            </a:r>
            <a:endParaRPr i="1" sz="1800"/>
          </a:p>
        </p:txBody>
      </p:sp>
      <p:sp>
        <p:nvSpPr>
          <p:cNvPr id="873" name="Google Shape;873;p56"/>
          <p:cNvSpPr/>
          <p:nvPr/>
        </p:nvSpPr>
        <p:spPr>
          <a:xfrm>
            <a:off x="7709660" y="2222049"/>
            <a:ext cx="451200" cy="4512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y</a:t>
            </a:r>
            <a:endParaRPr baseline="-25000" i="1"/>
          </a:p>
        </p:txBody>
      </p:sp>
      <p:cxnSp>
        <p:nvCxnSpPr>
          <p:cNvPr id="874" name="Google Shape;874;p56"/>
          <p:cNvCxnSpPr/>
          <p:nvPr/>
        </p:nvCxnSpPr>
        <p:spPr>
          <a:xfrm>
            <a:off x="6632725" y="1662900"/>
            <a:ext cx="394200" cy="0"/>
          </a:xfrm>
          <a:prstGeom prst="straightConnector1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75" name="Google Shape;875;p56"/>
          <p:cNvCxnSpPr/>
          <p:nvPr/>
        </p:nvCxnSpPr>
        <p:spPr>
          <a:xfrm>
            <a:off x="6632725" y="3040405"/>
            <a:ext cx="394200" cy="0"/>
          </a:xfrm>
          <a:prstGeom prst="straightConnector1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76" name="Google Shape;876;p56"/>
          <p:cNvCxnSpPr/>
          <p:nvPr/>
        </p:nvCxnSpPr>
        <p:spPr>
          <a:xfrm>
            <a:off x="7026951" y="1662900"/>
            <a:ext cx="0" cy="1381800"/>
          </a:xfrm>
          <a:prstGeom prst="straightConnector1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77" name="Google Shape;877;p56"/>
          <p:cNvSpPr txBox="1"/>
          <p:nvPr/>
        </p:nvSpPr>
        <p:spPr>
          <a:xfrm>
            <a:off x="7032600" y="1839100"/>
            <a:ext cx="1203300" cy="4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Evaluate</a:t>
            </a:r>
            <a:endParaRPr/>
          </a:p>
        </p:txBody>
      </p:sp>
      <p:cxnSp>
        <p:nvCxnSpPr>
          <p:cNvPr id="878" name="Google Shape;878;p56"/>
          <p:cNvCxnSpPr/>
          <p:nvPr/>
        </p:nvCxnSpPr>
        <p:spPr>
          <a:xfrm>
            <a:off x="7923947" y="2720664"/>
            <a:ext cx="0" cy="299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879" name="Google Shape;879;p56"/>
          <p:cNvSpPr/>
          <p:nvPr/>
        </p:nvSpPr>
        <p:spPr>
          <a:xfrm>
            <a:off x="7767347" y="3963767"/>
            <a:ext cx="313200" cy="313500"/>
          </a:xfrm>
          <a:prstGeom prst="rect">
            <a:avLst/>
          </a:prstGeom>
          <a:solidFill>
            <a:srgbClr val="E6B8A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s</a:t>
            </a:r>
            <a:endParaRPr i="1"/>
          </a:p>
        </p:txBody>
      </p:sp>
      <p:sp>
        <p:nvSpPr>
          <p:cNvPr id="880" name="Google Shape;880;p56"/>
          <p:cNvSpPr/>
          <p:nvPr/>
        </p:nvSpPr>
        <p:spPr>
          <a:xfrm>
            <a:off x="7750744" y="3125857"/>
            <a:ext cx="368100" cy="3681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P</a:t>
            </a:r>
            <a:endParaRPr b="1"/>
          </a:p>
        </p:txBody>
      </p:sp>
      <p:cxnSp>
        <p:nvCxnSpPr>
          <p:cNvPr id="881" name="Google Shape;881;p56"/>
          <p:cNvCxnSpPr/>
          <p:nvPr/>
        </p:nvCxnSpPr>
        <p:spPr>
          <a:xfrm>
            <a:off x="7923950" y="3550900"/>
            <a:ext cx="0" cy="348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882" name="Google Shape;882;p56"/>
          <p:cNvSpPr txBox="1"/>
          <p:nvPr/>
        </p:nvSpPr>
        <p:spPr>
          <a:xfrm>
            <a:off x="7579718" y="4295952"/>
            <a:ext cx="984300" cy="39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 </a:t>
            </a:r>
            <a:r>
              <a:rPr i="1" lang="en"/>
              <a:t>x</a:t>
            </a:r>
            <a:r>
              <a:rPr lang="en"/>
              <a:t> ∈ </a:t>
            </a:r>
            <a:r>
              <a:rPr i="1" lang="en"/>
              <a:t>L</a:t>
            </a:r>
            <a:endParaRPr i="1"/>
          </a:p>
        </p:txBody>
      </p:sp>
      <p:sp>
        <p:nvSpPr>
          <p:cNvPr id="883" name="Google Shape;883;p56"/>
          <p:cNvSpPr txBox="1"/>
          <p:nvPr/>
        </p:nvSpPr>
        <p:spPr>
          <a:xfrm>
            <a:off x="524225" y="4164350"/>
            <a:ext cx="6795000" cy="79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Information-theoretic constructions for </a:t>
            </a:r>
            <a:r>
              <a:rPr b="1" lang="en"/>
              <a:t>NC</a:t>
            </a:r>
            <a:r>
              <a:rPr b="1" baseline="30000" lang="en"/>
              <a:t>1</a:t>
            </a:r>
            <a:r>
              <a:rPr b="1" lang="en"/>
              <a:t>.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Can use Decomposable Randomised Encodings for </a:t>
            </a:r>
            <a:r>
              <a:rPr b="1" lang="en"/>
              <a:t>L</a:t>
            </a:r>
            <a:r>
              <a:rPr lang="en"/>
              <a:t>. [IK00, IW14]</a:t>
            </a:r>
            <a:endParaRPr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7" name="Shape 8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8" name="Google Shape;888;p57"/>
          <p:cNvSpPr/>
          <p:nvPr/>
        </p:nvSpPr>
        <p:spPr>
          <a:xfrm>
            <a:off x="1556475" y="3439300"/>
            <a:ext cx="6937500" cy="1303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Reconstruct</a:t>
            </a:r>
            <a:r>
              <a:rPr b="1" baseline="-25000" lang="en"/>
              <a:t>L</a:t>
            </a:r>
            <a:endParaRPr b="1" baseline="-25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9" name="Google Shape;889;p5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SZKL ⊆ GSS</a:t>
            </a:r>
            <a:endParaRPr/>
          </a:p>
        </p:txBody>
      </p:sp>
      <p:sp>
        <p:nvSpPr>
          <p:cNvPr id="890" name="Google Shape;890;p5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891" name="Google Shape;891;p57"/>
          <p:cNvSpPr/>
          <p:nvPr/>
        </p:nvSpPr>
        <p:spPr>
          <a:xfrm>
            <a:off x="4099712" y="1802733"/>
            <a:ext cx="745800" cy="5397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GC, gi</a:t>
            </a:r>
            <a:r>
              <a:rPr baseline="-25000" i="1" lang="en" sz="1200"/>
              <a:t>10</a:t>
            </a:r>
            <a:endParaRPr baseline="-25000" i="1" sz="1200"/>
          </a:p>
        </p:txBody>
      </p:sp>
      <p:sp>
        <p:nvSpPr>
          <p:cNvPr id="892" name="Google Shape;892;p57"/>
          <p:cNvSpPr/>
          <p:nvPr/>
        </p:nvSpPr>
        <p:spPr>
          <a:xfrm>
            <a:off x="4099712" y="2516721"/>
            <a:ext cx="745800" cy="5397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>
                <a:solidFill>
                  <a:schemeClr val="dk1"/>
                </a:solidFill>
              </a:rPr>
              <a:t>GC, gi</a:t>
            </a:r>
            <a:r>
              <a:rPr baseline="-25000" i="1" lang="en" sz="1200">
                <a:solidFill>
                  <a:schemeClr val="dk1"/>
                </a:solidFill>
              </a:rPr>
              <a:t>11</a:t>
            </a:r>
            <a:endParaRPr baseline="-25000" i="1" sz="1200"/>
          </a:p>
        </p:txBody>
      </p:sp>
      <p:sp>
        <p:nvSpPr>
          <p:cNvPr id="893" name="Google Shape;893;p57"/>
          <p:cNvSpPr/>
          <p:nvPr/>
        </p:nvSpPr>
        <p:spPr>
          <a:xfrm>
            <a:off x="1556487" y="2073116"/>
            <a:ext cx="1707900" cy="719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Share</a:t>
            </a:r>
            <a:r>
              <a:rPr b="1" baseline="-25000" i="1" lang="en"/>
              <a:t>L</a:t>
            </a:r>
            <a:endParaRPr b="1" baseline="-25000" i="1"/>
          </a:p>
        </p:txBody>
      </p:sp>
      <p:sp>
        <p:nvSpPr>
          <p:cNvPr id="894" name="Google Shape;894;p57"/>
          <p:cNvSpPr/>
          <p:nvPr/>
        </p:nvSpPr>
        <p:spPr>
          <a:xfrm>
            <a:off x="665100" y="2245303"/>
            <a:ext cx="374400" cy="374700"/>
          </a:xfrm>
          <a:prstGeom prst="rect">
            <a:avLst/>
          </a:prstGeom>
          <a:solidFill>
            <a:srgbClr val="E6B8A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s</a:t>
            </a:r>
            <a:endParaRPr i="1"/>
          </a:p>
        </p:txBody>
      </p:sp>
      <p:cxnSp>
        <p:nvCxnSpPr>
          <p:cNvPr id="895" name="Google Shape;895;p57"/>
          <p:cNvCxnSpPr>
            <a:stCxn id="894" idx="3"/>
          </p:cNvCxnSpPr>
          <p:nvPr/>
        </p:nvCxnSpPr>
        <p:spPr>
          <a:xfrm>
            <a:off x="1039500" y="2432653"/>
            <a:ext cx="516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96" name="Google Shape;896;p57"/>
          <p:cNvCxnSpPr/>
          <p:nvPr/>
        </p:nvCxnSpPr>
        <p:spPr>
          <a:xfrm>
            <a:off x="6184948" y="2786410"/>
            <a:ext cx="10035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897" name="Google Shape;897;p57"/>
          <p:cNvCxnSpPr>
            <a:stCxn id="893" idx="3"/>
          </p:cNvCxnSpPr>
          <p:nvPr/>
        </p:nvCxnSpPr>
        <p:spPr>
          <a:xfrm>
            <a:off x="3264387" y="2432966"/>
            <a:ext cx="696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98" name="Google Shape;898;p57"/>
          <p:cNvCxnSpPr/>
          <p:nvPr/>
        </p:nvCxnSpPr>
        <p:spPr>
          <a:xfrm>
            <a:off x="6184948" y="2072420"/>
            <a:ext cx="10035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899" name="Google Shape;899;p57"/>
          <p:cNvSpPr/>
          <p:nvPr/>
        </p:nvSpPr>
        <p:spPr>
          <a:xfrm>
            <a:off x="4099712" y="1064100"/>
            <a:ext cx="745800" cy="539700"/>
          </a:xfrm>
          <a:prstGeom prst="rect">
            <a:avLst/>
          </a:prstGeom>
          <a:solidFill>
            <a:srgbClr val="F6B26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endParaRPr/>
          </a:p>
        </p:txBody>
      </p:sp>
      <p:cxnSp>
        <p:nvCxnSpPr>
          <p:cNvPr id="900" name="Google Shape;900;p57"/>
          <p:cNvCxnSpPr/>
          <p:nvPr/>
        </p:nvCxnSpPr>
        <p:spPr>
          <a:xfrm>
            <a:off x="6184948" y="1333783"/>
            <a:ext cx="10035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901" name="Google Shape;901;p57"/>
          <p:cNvSpPr txBox="1"/>
          <p:nvPr/>
        </p:nvSpPr>
        <p:spPr>
          <a:xfrm>
            <a:off x="3403300" y="1064115"/>
            <a:ext cx="696900" cy="5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/>
              <a:t>x = </a:t>
            </a:r>
            <a:endParaRPr i="1" sz="1800"/>
          </a:p>
        </p:txBody>
      </p:sp>
      <p:sp>
        <p:nvSpPr>
          <p:cNvPr id="902" name="Google Shape;902;p57"/>
          <p:cNvSpPr/>
          <p:nvPr/>
        </p:nvSpPr>
        <p:spPr>
          <a:xfrm>
            <a:off x="5077269" y="1802733"/>
            <a:ext cx="745800" cy="5397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GC, gi</a:t>
            </a:r>
            <a:r>
              <a:rPr baseline="-25000" i="1" lang="en" sz="1200"/>
              <a:t>20</a:t>
            </a:r>
            <a:endParaRPr baseline="-25000" i="1" sz="1200"/>
          </a:p>
        </p:txBody>
      </p:sp>
      <p:sp>
        <p:nvSpPr>
          <p:cNvPr id="903" name="Google Shape;903;p57"/>
          <p:cNvSpPr/>
          <p:nvPr/>
        </p:nvSpPr>
        <p:spPr>
          <a:xfrm>
            <a:off x="5077269" y="2516721"/>
            <a:ext cx="745800" cy="5397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>
                <a:solidFill>
                  <a:schemeClr val="dk1"/>
                </a:solidFill>
              </a:rPr>
              <a:t>GC, gi</a:t>
            </a:r>
            <a:r>
              <a:rPr baseline="-25000" i="1" lang="en" sz="1200">
                <a:solidFill>
                  <a:schemeClr val="dk1"/>
                </a:solidFill>
              </a:rPr>
              <a:t>21</a:t>
            </a:r>
            <a:endParaRPr baseline="-25000" i="1" sz="1200"/>
          </a:p>
        </p:txBody>
      </p:sp>
      <p:sp>
        <p:nvSpPr>
          <p:cNvPr id="904" name="Google Shape;904;p57"/>
          <p:cNvSpPr/>
          <p:nvPr/>
        </p:nvSpPr>
        <p:spPr>
          <a:xfrm>
            <a:off x="5077269" y="1064100"/>
            <a:ext cx="745800" cy="539700"/>
          </a:xfrm>
          <a:prstGeom prst="rect">
            <a:avLst/>
          </a:prstGeom>
          <a:solidFill>
            <a:srgbClr val="F6B26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</a:t>
            </a:r>
            <a:endParaRPr/>
          </a:p>
        </p:txBody>
      </p:sp>
      <p:sp>
        <p:nvSpPr>
          <p:cNvPr id="905" name="Google Shape;905;p57"/>
          <p:cNvSpPr/>
          <p:nvPr/>
        </p:nvSpPr>
        <p:spPr>
          <a:xfrm>
            <a:off x="7550248" y="1802733"/>
            <a:ext cx="745800" cy="5397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/>
              <a:t>GC, gi</a:t>
            </a:r>
            <a:r>
              <a:rPr baseline="-25000" i="1" lang="en" sz="1200"/>
              <a:t>n0</a:t>
            </a:r>
            <a:endParaRPr baseline="-25000" i="1" sz="1200"/>
          </a:p>
        </p:txBody>
      </p:sp>
      <p:sp>
        <p:nvSpPr>
          <p:cNvPr id="906" name="Google Shape;906;p57"/>
          <p:cNvSpPr/>
          <p:nvPr/>
        </p:nvSpPr>
        <p:spPr>
          <a:xfrm>
            <a:off x="7550248" y="2516721"/>
            <a:ext cx="745800" cy="5397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>
                <a:solidFill>
                  <a:schemeClr val="dk1"/>
                </a:solidFill>
              </a:rPr>
              <a:t>GC, gi</a:t>
            </a:r>
            <a:r>
              <a:rPr baseline="-25000" i="1" lang="en" sz="1200">
                <a:solidFill>
                  <a:schemeClr val="dk1"/>
                </a:solidFill>
              </a:rPr>
              <a:t>n1</a:t>
            </a:r>
            <a:endParaRPr baseline="-25000" i="1" sz="1200"/>
          </a:p>
        </p:txBody>
      </p:sp>
      <p:sp>
        <p:nvSpPr>
          <p:cNvPr id="907" name="Google Shape;907;p57"/>
          <p:cNvSpPr/>
          <p:nvPr/>
        </p:nvSpPr>
        <p:spPr>
          <a:xfrm>
            <a:off x="7550248" y="1064100"/>
            <a:ext cx="745800" cy="539700"/>
          </a:xfrm>
          <a:prstGeom prst="rect">
            <a:avLst/>
          </a:prstGeom>
          <a:solidFill>
            <a:srgbClr val="F6B26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</a:t>
            </a:r>
            <a:endParaRPr/>
          </a:p>
        </p:txBody>
      </p:sp>
      <p:sp>
        <p:nvSpPr>
          <p:cNvPr id="908" name="Google Shape;908;p57"/>
          <p:cNvSpPr/>
          <p:nvPr/>
        </p:nvSpPr>
        <p:spPr>
          <a:xfrm>
            <a:off x="4099700" y="4018300"/>
            <a:ext cx="4196400" cy="4512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y</a:t>
            </a:r>
            <a:endParaRPr i="1"/>
          </a:p>
        </p:txBody>
      </p:sp>
      <p:cxnSp>
        <p:nvCxnSpPr>
          <p:cNvPr id="909" name="Google Shape;909;p57"/>
          <p:cNvCxnSpPr/>
          <p:nvPr/>
        </p:nvCxnSpPr>
        <p:spPr>
          <a:xfrm>
            <a:off x="6197900" y="3262250"/>
            <a:ext cx="0" cy="679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910" name="Google Shape;910;p57"/>
          <p:cNvSpPr txBox="1"/>
          <p:nvPr/>
        </p:nvSpPr>
        <p:spPr>
          <a:xfrm>
            <a:off x="6194400" y="3439300"/>
            <a:ext cx="1203300" cy="4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Evaluate</a:t>
            </a:r>
            <a:endParaRPr/>
          </a:p>
        </p:txBody>
      </p:sp>
      <p:sp>
        <p:nvSpPr>
          <p:cNvPr id="911" name="Google Shape;911;p57"/>
          <p:cNvSpPr/>
          <p:nvPr/>
        </p:nvSpPr>
        <p:spPr>
          <a:xfrm>
            <a:off x="2621750" y="4063851"/>
            <a:ext cx="368100" cy="3681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P</a:t>
            </a:r>
            <a:endParaRPr b="1"/>
          </a:p>
        </p:txBody>
      </p:sp>
      <p:cxnSp>
        <p:nvCxnSpPr>
          <p:cNvPr id="912" name="Google Shape;912;p57"/>
          <p:cNvCxnSpPr/>
          <p:nvPr/>
        </p:nvCxnSpPr>
        <p:spPr>
          <a:xfrm flipH="1">
            <a:off x="3066050" y="4247001"/>
            <a:ext cx="975000" cy="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13" name="Google Shape;913;p57"/>
          <p:cNvCxnSpPr>
            <a:stCxn id="911" idx="1"/>
            <a:endCxn id="914" idx="3"/>
          </p:cNvCxnSpPr>
          <p:nvPr/>
        </p:nvCxnSpPr>
        <p:spPr>
          <a:xfrm rot="10800000">
            <a:off x="1039550" y="4244001"/>
            <a:ext cx="1582200" cy="3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914" name="Google Shape;914;p57"/>
          <p:cNvSpPr/>
          <p:nvPr/>
        </p:nvSpPr>
        <p:spPr>
          <a:xfrm>
            <a:off x="665100" y="4056552"/>
            <a:ext cx="374400" cy="374700"/>
          </a:xfrm>
          <a:prstGeom prst="rect">
            <a:avLst/>
          </a:prstGeom>
          <a:solidFill>
            <a:srgbClr val="E6B8A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s</a:t>
            </a:r>
            <a:endParaRPr i="1"/>
          </a:p>
        </p:txBody>
      </p:sp>
      <p:sp>
        <p:nvSpPr>
          <p:cNvPr id="915" name="Google Shape;915;p57"/>
          <p:cNvSpPr txBox="1"/>
          <p:nvPr/>
        </p:nvSpPr>
        <p:spPr>
          <a:xfrm>
            <a:off x="1829327" y="3914952"/>
            <a:ext cx="984300" cy="39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 </a:t>
            </a:r>
            <a:r>
              <a:rPr i="1" lang="en"/>
              <a:t>x</a:t>
            </a:r>
            <a:r>
              <a:rPr lang="en"/>
              <a:t> ∈ </a:t>
            </a:r>
            <a:r>
              <a:rPr i="1" lang="en"/>
              <a:t>L</a:t>
            </a:r>
            <a:endParaRPr i="1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9" name="Shape 9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" name="Google Shape;920;p5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Some Implications</a:t>
            </a:r>
            <a:endParaRPr/>
          </a:p>
        </p:txBody>
      </p:sp>
      <p:sp>
        <p:nvSpPr>
          <p:cNvPr id="921" name="Google Shape;921;p5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Secret sharing schemes with efficient sharing and reconstruction for the following languages: 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Bounded Degree Graph Non-Isomorphism.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Gap CVP for constant-dimensional lattices.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Co-Primality (this was done even earlier, in [BI01]).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These problems are in </a:t>
            </a:r>
            <a:r>
              <a:rPr b="1" lang="en">
                <a:solidFill>
                  <a:srgbClr val="000000"/>
                </a:solidFill>
              </a:rPr>
              <a:t>P</a:t>
            </a:r>
            <a:r>
              <a:rPr lang="en">
                <a:solidFill>
                  <a:srgbClr val="000000"/>
                </a:solidFill>
              </a:rPr>
              <a:t>, but are not known to be in </a:t>
            </a:r>
            <a:r>
              <a:rPr b="1" lang="en">
                <a:solidFill>
                  <a:srgbClr val="000000"/>
                </a:solidFill>
              </a:rPr>
              <a:t>NC.</a:t>
            </a:r>
            <a:endParaRPr b="1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5" name="Shape 9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6" name="Google Shape;926;p5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Future Directions</a:t>
            </a:r>
            <a:endParaRPr/>
          </a:p>
        </p:txBody>
      </p:sp>
      <p:sp>
        <p:nvSpPr>
          <p:cNvPr id="927" name="Google Shape;927;p5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Extend results about </a:t>
            </a:r>
            <a:r>
              <a:rPr b="1" lang="en">
                <a:solidFill>
                  <a:srgbClr val="000000"/>
                </a:solidFill>
              </a:rPr>
              <a:t>GSS</a:t>
            </a:r>
            <a:r>
              <a:rPr lang="en">
                <a:solidFill>
                  <a:srgbClr val="000000"/>
                </a:solidFill>
              </a:rPr>
              <a:t> to </a:t>
            </a:r>
            <a:r>
              <a:rPr b="1" lang="en">
                <a:solidFill>
                  <a:srgbClr val="000000"/>
                </a:solidFill>
              </a:rPr>
              <a:t>SS</a:t>
            </a:r>
            <a:r>
              <a:rPr lang="en">
                <a:solidFill>
                  <a:srgbClr val="000000"/>
                </a:solidFill>
              </a:rPr>
              <a:t>.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Is monotone </a:t>
            </a:r>
            <a:r>
              <a:rPr b="1" lang="en">
                <a:solidFill>
                  <a:srgbClr val="000000"/>
                </a:solidFill>
              </a:rPr>
              <a:t>SZKL </a:t>
            </a:r>
            <a:r>
              <a:rPr lang="en">
                <a:solidFill>
                  <a:schemeClr val="dk1"/>
                </a:solidFill>
              </a:rPr>
              <a:t>⊆</a:t>
            </a:r>
            <a:r>
              <a:rPr lang="en">
                <a:solidFill>
                  <a:srgbClr val="000000"/>
                </a:solidFill>
              </a:rPr>
              <a:t> </a:t>
            </a:r>
            <a:r>
              <a:rPr b="1" lang="en">
                <a:solidFill>
                  <a:srgbClr val="000000"/>
                </a:solidFill>
              </a:rPr>
              <a:t>SS</a:t>
            </a:r>
            <a:r>
              <a:rPr lang="en">
                <a:solidFill>
                  <a:srgbClr val="000000"/>
                </a:solidFill>
              </a:rPr>
              <a:t>?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Which functions have secret sharing schemes with efficient sharing </a:t>
            </a:r>
            <a:r>
              <a:rPr i="1" lang="en">
                <a:solidFill>
                  <a:srgbClr val="000000"/>
                </a:solidFill>
              </a:rPr>
              <a:t>and</a:t>
            </a:r>
            <a:r>
              <a:rPr lang="en">
                <a:solidFill>
                  <a:srgbClr val="000000"/>
                </a:solidFill>
              </a:rPr>
              <a:t> efficient reconstruction?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Secret Sharing (Non-Threshold) </a:t>
            </a:r>
            <a:r>
              <a:rPr lang="en" sz="1800"/>
              <a:t>[Ito-Saito-Nishizeki’93]</a:t>
            </a:r>
            <a:endParaRPr/>
          </a:p>
        </p:txBody>
      </p:sp>
      <p:sp>
        <p:nvSpPr>
          <p:cNvPr id="121" name="Google Shape;121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22" name="Google Shape;122;p17"/>
          <p:cNvSpPr/>
          <p:nvPr/>
        </p:nvSpPr>
        <p:spPr>
          <a:xfrm>
            <a:off x="1183450" y="1963925"/>
            <a:ext cx="1471200" cy="61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Share</a:t>
            </a:r>
            <a:r>
              <a:rPr b="1" baseline="-25000" i="1" lang="en"/>
              <a:t>f</a:t>
            </a:r>
            <a:endParaRPr b="1" baseline="-25000" i="1"/>
          </a:p>
        </p:txBody>
      </p:sp>
      <p:sp>
        <p:nvSpPr>
          <p:cNvPr id="123" name="Google Shape;123;p17"/>
          <p:cNvSpPr/>
          <p:nvPr/>
        </p:nvSpPr>
        <p:spPr>
          <a:xfrm>
            <a:off x="415450" y="2112275"/>
            <a:ext cx="322500" cy="322800"/>
          </a:xfrm>
          <a:prstGeom prst="rect">
            <a:avLst/>
          </a:prstGeom>
          <a:solidFill>
            <a:srgbClr val="E6B8A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s</a:t>
            </a:r>
            <a:endParaRPr i="1"/>
          </a:p>
        </p:txBody>
      </p:sp>
      <p:cxnSp>
        <p:nvCxnSpPr>
          <p:cNvPr id="124" name="Google Shape;124;p17"/>
          <p:cNvCxnSpPr>
            <a:stCxn id="123" idx="3"/>
          </p:cNvCxnSpPr>
          <p:nvPr/>
        </p:nvCxnSpPr>
        <p:spPr>
          <a:xfrm>
            <a:off x="737950" y="2273675"/>
            <a:ext cx="445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25" name="Google Shape;125;p17"/>
          <p:cNvSpPr/>
          <p:nvPr/>
        </p:nvSpPr>
        <p:spPr>
          <a:xfrm>
            <a:off x="3374625" y="2041325"/>
            <a:ext cx="464700" cy="4647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sh</a:t>
            </a:r>
            <a:r>
              <a:rPr baseline="-25000" i="1" lang="en"/>
              <a:t>1</a:t>
            </a:r>
            <a:endParaRPr baseline="-25000" i="1"/>
          </a:p>
        </p:txBody>
      </p:sp>
      <p:sp>
        <p:nvSpPr>
          <p:cNvPr id="126" name="Google Shape;126;p17"/>
          <p:cNvSpPr/>
          <p:nvPr/>
        </p:nvSpPr>
        <p:spPr>
          <a:xfrm>
            <a:off x="6421725" y="2041325"/>
            <a:ext cx="464700" cy="4647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sh</a:t>
            </a:r>
            <a:r>
              <a:rPr baseline="-25000" i="1" lang="en"/>
              <a:t>n</a:t>
            </a:r>
            <a:endParaRPr baseline="-25000" i="1"/>
          </a:p>
        </p:txBody>
      </p:sp>
      <p:sp>
        <p:nvSpPr>
          <p:cNvPr id="127" name="Google Shape;127;p17"/>
          <p:cNvSpPr/>
          <p:nvPr/>
        </p:nvSpPr>
        <p:spPr>
          <a:xfrm>
            <a:off x="4036413" y="2041325"/>
            <a:ext cx="464700" cy="4647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sh</a:t>
            </a:r>
            <a:r>
              <a:rPr baseline="-25000" i="1" lang="en"/>
              <a:t>2</a:t>
            </a:r>
            <a:endParaRPr baseline="-25000" i="1"/>
          </a:p>
        </p:txBody>
      </p:sp>
      <p:sp>
        <p:nvSpPr>
          <p:cNvPr id="128" name="Google Shape;128;p17"/>
          <p:cNvSpPr/>
          <p:nvPr/>
        </p:nvSpPr>
        <p:spPr>
          <a:xfrm>
            <a:off x="4698225" y="2041325"/>
            <a:ext cx="464700" cy="4647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sh</a:t>
            </a:r>
            <a:r>
              <a:rPr baseline="-25000" i="1" lang="en"/>
              <a:t>3</a:t>
            </a:r>
            <a:endParaRPr baseline="-25000" i="1"/>
          </a:p>
        </p:txBody>
      </p:sp>
      <p:cxnSp>
        <p:nvCxnSpPr>
          <p:cNvPr id="129" name="Google Shape;129;p17"/>
          <p:cNvCxnSpPr/>
          <p:nvPr/>
        </p:nvCxnSpPr>
        <p:spPr>
          <a:xfrm>
            <a:off x="5360025" y="2273675"/>
            <a:ext cx="8646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30" name="Google Shape;130;p17"/>
          <p:cNvCxnSpPr>
            <a:stCxn id="122" idx="3"/>
          </p:cNvCxnSpPr>
          <p:nvPr/>
        </p:nvCxnSpPr>
        <p:spPr>
          <a:xfrm>
            <a:off x="2654650" y="2273675"/>
            <a:ext cx="600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31" name="Google Shape;131;p17"/>
          <p:cNvSpPr/>
          <p:nvPr/>
        </p:nvSpPr>
        <p:spPr>
          <a:xfrm>
            <a:off x="7371900" y="1267025"/>
            <a:ext cx="619500" cy="61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</a:t>
            </a:r>
            <a:endParaRPr/>
          </a:p>
        </p:txBody>
      </p:sp>
      <p:sp>
        <p:nvSpPr>
          <p:cNvPr id="132" name="Google Shape;132;p17"/>
          <p:cNvSpPr txBox="1"/>
          <p:nvPr/>
        </p:nvSpPr>
        <p:spPr>
          <a:xfrm>
            <a:off x="8040775" y="1445825"/>
            <a:ext cx="2121300" cy="26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000">
                <a:solidFill>
                  <a:schemeClr val="dk1"/>
                </a:solidFill>
              </a:rPr>
              <a:t>f: monotone </a:t>
            </a:r>
            <a:br>
              <a:rPr lang="en" sz="1000">
                <a:solidFill>
                  <a:schemeClr val="dk1"/>
                </a:solidFill>
              </a:rPr>
            </a:br>
            <a:r>
              <a:rPr lang="en" sz="1000">
                <a:solidFill>
                  <a:schemeClr val="dk1"/>
                </a:solidFill>
              </a:rPr>
              <a:t>function.</a:t>
            </a:r>
            <a:endParaRPr sz="1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Secret Sharing (Non-Threshold)</a:t>
            </a:r>
            <a:endParaRPr/>
          </a:p>
        </p:txBody>
      </p:sp>
      <p:sp>
        <p:nvSpPr>
          <p:cNvPr id="138" name="Google Shape;138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18"/>
          <p:cNvSpPr/>
          <p:nvPr/>
        </p:nvSpPr>
        <p:spPr>
          <a:xfrm>
            <a:off x="1183450" y="1963925"/>
            <a:ext cx="1471200" cy="61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Share</a:t>
            </a:r>
            <a:r>
              <a:rPr b="1" baseline="-25000" i="1" lang="en"/>
              <a:t>f</a:t>
            </a:r>
            <a:endParaRPr b="1" baseline="-25000" i="1"/>
          </a:p>
        </p:txBody>
      </p:sp>
      <p:sp>
        <p:nvSpPr>
          <p:cNvPr id="140" name="Google Shape;140;p18"/>
          <p:cNvSpPr/>
          <p:nvPr/>
        </p:nvSpPr>
        <p:spPr>
          <a:xfrm>
            <a:off x="415450" y="2112275"/>
            <a:ext cx="322500" cy="322800"/>
          </a:xfrm>
          <a:prstGeom prst="rect">
            <a:avLst/>
          </a:prstGeom>
          <a:solidFill>
            <a:srgbClr val="E6B8A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s</a:t>
            </a:r>
            <a:endParaRPr i="1"/>
          </a:p>
        </p:txBody>
      </p:sp>
      <p:cxnSp>
        <p:nvCxnSpPr>
          <p:cNvPr id="141" name="Google Shape;141;p18"/>
          <p:cNvCxnSpPr>
            <a:stCxn id="140" idx="3"/>
          </p:cNvCxnSpPr>
          <p:nvPr/>
        </p:nvCxnSpPr>
        <p:spPr>
          <a:xfrm>
            <a:off x="737950" y="2273675"/>
            <a:ext cx="445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42" name="Google Shape;142;p18"/>
          <p:cNvSpPr/>
          <p:nvPr/>
        </p:nvSpPr>
        <p:spPr>
          <a:xfrm>
            <a:off x="3374625" y="2041325"/>
            <a:ext cx="464700" cy="4647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sh</a:t>
            </a:r>
            <a:r>
              <a:rPr baseline="-25000" i="1" lang="en"/>
              <a:t>1</a:t>
            </a:r>
            <a:endParaRPr baseline="-25000" i="1"/>
          </a:p>
        </p:txBody>
      </p:sp>
      <p:sp>
        <p:nvSpPr>
          <p:cNvPr id="143" name="Google Shape;143;p18"/>
          <p:cNvSpPr/>
          <p:nvPr/>
        </p:nvSpPr>
        <p:spPr>
          <a:xfrm>
            <a:off x="6421725" y="2041325"/>
            <a:ext cx="464700" cy="4647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sh</a:t>
            </a:r>
            <a:r>
              <a:rPr baseline="-25000" i="1" lang="en"/>
              <a:t>n</a:t>
            </a:r>
            <a:endParaRPr baseline="-25000" i="1"/>
          </a:p>
        </p:txBody>
      </p:sp>
      <p:sp>
        <p:nvSpPr>
          <p:cNvPr id="144" name="Google Shape;144;p18"/>
          <p:cNvSpPr/>
          <p:nvPr/>
        </p:nvSpPr>
        <p:spPr>
          <a:xfrm>
            <a:off x="4036413" y="2041325"/>
            <a:ext cx="464700" cy="4647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sh</a:t>
            </a:r>
            <a:r>
              <a:rPr baseline="-25000" i="1" lang="en"/>
              <a:t>2</a:t>
            </a:r>
            <a:endParaRPr baseline="-25000" i="1"/>
          </a:p>
        </p:txBody>
      </p:sp>
      <p:sp>
        <p:nvSpPr>
          <p:cNvPr id="145" name="Google Shape;145;p18"/>
          <p:cNvSpPr/>
          <p:nvPr/>
        </p:nvSpPr>
        <p:spPr>
          <a:xfrm>
            <a:off x="4698225" y="2041325"/>
            <a:ext cx="464700" cy="4647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sh</a:t>
            </a:r>
            <a:r>
              <a:rPr baseline="-25000" i="1" lang="en"/>
              <a:t>3</a:t>
            </a:r>
            <a:endParaRPr baseline="-25000" i="1"/>
          </a:p>
        </p:txBody>
      </p:sp>
      <p:cxnSp>
        <p:nvCxnSpPr>
          <p:cNvPr id="146" name="Google Shape;146;p18"/>
          <p:cNvCxnSpPr/>
          <p:nvPr/>
        </p:nvCxnSpPr>
        <p:spPr>
          <a:xfrm>
            <a:off x="5360025" y="2273675"/>
            <a:ext cx="8646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47" name="Google Shape;147;p18"/>
          <p:cNvCxnSpPr>
            <a:stCxn id="139" idx="3"/>
          </p:cNvCxnSpPr>
          <p:nvPr/>
        </p:nvCxnSpPr>
        <p:spPr>
          <a:xfrm>
            <a:off x="2654650" y="2273675"/>
            <a:ext cx="600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48" name="Google Shape;148;p18"/>
          <p:cNvSpPr/>
          <p:nvPr/>
        </p:nvSpPr>
        <p:spPr>
          <a:xfrm>
            <a:off x="3374625" y="1344425"/>
            <a:ext cx="464700" cy="464700"/>
          </a:xfrm>
          <a:prstGeom prst="rect">
            <a:avLst/>
          </a:prstGeom>
          <a:solidFill>
            <a:srgbClr val="F6B26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</a:t>
            </a:r>
            <a:endParaRPr/>
          </a:p>
        </p:txBody>
      </p:sp>
      <p:sp>
        <p:nvSpPr>
          <p:cNvPr id="149" name="Google Shape;149;p18"/>
          <p:cNvSpPr/>
          <p:nvPr/>
        </p:nvSpPr>
        <p:spPr>
          <a:xfrm>
            <a:off x="4036425" y="1344425"/>
            <a:ext cx="464700" cy="464700"/>
          </a:xfrm>
          <a:prstGeom prst="rect">
            <a:avLst/>
          </a:prstGeom>
          <a:solidFill>
            <a:srgbClr val="F6B26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endParaRPr/>
          </a:p>
        </p:txBody>
      </p:sp>
      <p:sp>
        <p:nvSpPr>
          <p:cNvPr id="150" name="Google Shape;150;p18"/>
          <p:cNvSpPr/>
          <p:nvPr/>
        </p:nvSpPr>
        <p:spPr>
          <a:xfrm>
            <a:off x="4698225" y="1344425"/>
            <a:ext cx="464700" cy="464700"/>
          </a:xfrm>
          <a:prstGeom prst="rect">
            <a:avLst/>
          </a:prstGeom>
          <a:solidFill>
            <a:srgbClr val="F6B26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</a:t>
            </a:r>
            <a:endParaRPr/>
          </a:p>
        </p:txBody>
      </p:sp>
      <p:sp>
        <p:nvSpPr>
          <p:cNvPr id="151" name="Google Shape;151;p18"/>
          <p:cNvSpPr/>
          <p:nvPr/>
        </p:nvSpPr>
        <p:spPr>
          <a:xfrm>
            <a:off x="6421725" y="1344425"/>
            <a:ext cx="464700" cy="464700"/>
          </a:xfrm>
          <a:prstGeom prst="rect">
            <a:avLst/>
          </a:prstGeom>
          <a:solidFill>
            <a:srgbClr val="F6B26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endParaRPr/>
          </a:p>
        </p:txBody>
      </p:sp>
      <p:cxnSp>
        <p:nvCxnSpPr>
          <p:cNvPr id="152" name="Google Shape;152;p18"/>
          <p:cNvCxnSpPr/>
          <p:nvPr/>
        </p:nvCxnSpPr>
        <p:spPr>
          <a:xfrm>
            <a:off x="5360025" y="1576775"/>
            <a:ext cx="8646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153" name="Google Shape;153;p18"/>
          <p:cNvSpPr/>
          <p:nvPr/>
        </p:nvSpPr>
        <p:spPr>
          <a:xfrm>
            <a:off x="7371900" y="1267025"/>
            <a:ext cx="619500" cy="61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Secret Sharing (Non-Threshold)</a:t>
            </a:r>
            <a:endParaRPr/>
          </a:p>
        </p:txBody>
      </p:sp>
      <p:sp>
        <p:nvSpPr>
          <p:cNvPr id="159" name="Google Shape;159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19"/>
          <p:cNvSpPr/>
          <p:nvPr/>
        </p:nvSpPr>
        <p:spPr>
          <a:xfrm>
            <a:off x="1183450" y="1963925"/>
            <a:ext cx="1471200" cy="61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Share</a:t>
            </a:r>
            <a:r>
              <a:rPr b="1" baseline="-25000" i="1" lang="en"/>
              <a:t>f</a:t>
            </a:r>
            <a:endParaRPr b="1" baseline="-25000" i="1"/>
          </a:p>
        </p:txBody>
      </p:sp>
      <p:sp>
        <p:nvSpPr>
          <p:cNvPr id="161" name="Google Shape;161;p19"/>
          <p:cNvSpPr/>
          <p:nvPr/>
        </p:nvSpPr>
        <p:spPr>
          <a:xfrm>
            <a:off x="415450" y="2112275"/>
            <a:ext cx="322500" cy="322800"/>
          </a:xfrm>
          <a:prstGeom prst="rect">
            <a:avLst/>
          </a:prstGeom>
          <a:solidFill>
            <a:srgbClr val="E6B8A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s</a:t>
            </a:r>
            <a:endParaRPr i="1"/>
          </a:p>
        </p:txBody>
      </p:sp>
      <p:cxnSp>
        <p:nvCxnSpPr>
          <p:cNvPr id="162" name="Google Shape;162;p19"/>
          <p:cNvCxnSpPr>
            <a:stCxn id="161" idx="3"/>
          </p:cNvCxnSpPr>
          <p:nvPr/>
        </p:nvCxnSpPr>
        <p:spPr>
          <a:xfrm>
            <a:off x="737950" y="2273675"/>
            <a:ext cx="445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63" name="Google Shape;163;p19"/>
          <p:cNvSpPr/>
          <p:nvPr/>
        </p:nvSpPr>
        <p:spPr>
          <a:xfrm>
            <a:off x="3374625" y="2041325"/>
            <a:ext cx="464700" cy="4647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sh</a:t>
            </a:r>
            <a:r>
              <a:rPr baseline="-25000" i="1" lang="en"/>
              <a:t>1</a:t>
            </a:r>
            <a:endParaRPr baseline="-25000" i="1"/>
          </a:p>
        </p:txBody>
      </p:sp>
      <p:sp>
        <p:nvSpPr>
          <p:cNvPr id="164" name="Google Shape;164;p19"/>
          <p:cNvSpPr/>
          <p:nvPr/>
        </p:nvSpPr>
        <p:spPr>
          <a:xfrm>
            <a:off x="6421725" y="2041325"/>
            <a:ext cx="464700" cy="4647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sh</a:t>
            </a:r>
            <a:r>
              <a:rPr baseline="-25000" i="1" lang="en"/>
              <a:t>n</a:t>
            </a:r>
            <a:endParaRPr baseline="-25000" i="1"/>
          </a:p>
        </p:txBody>
      </p:sp>
      <p:sp>
        <p:nvSpPr>
          <p:cNvPr id="165" name="Google Shape;165;p19"/>
          <p:cNvSpPr/>
          <p:nvPr/>
        </p:nvSpPr>
        <p:spPr>
          <a:xfrm>
            <a:off x="4036413" y="2041325"/>
            <a:ext cx="464700" cy="4647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sh</a:t>
            </a:r>
            <a:r>
              <a:rPr baseline="-25000" i="1" lang="en"/>
              <a:t>2</a:t>
            </a:r>
            <a:endParaRPr baseline="-25000" i="1"/>
          </a:p>
        </p:txBody>
      </p:sp>
      <p:sp>
        <p:nvSpPr>
          <p:cNvPr id="166" name="Google Shape;166;p19"/>
          <p:cNvSpPr/>
          <p:nvPr/>
        </p:nvSpPr>
        <p:spPr>
          <a:xfrm>
            <a:off x="4698225" y="2041325"/>
            <a:ext cx="464700" cy="4647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sh</a:t>
            </a:r>
            <a:r>
              <a:rPr baseline="-25000" i="1" lang="en"/>
              <a:t>3</a:t>
            </a:r>
            <a:endParaRPr baseline="-25000" i="1"/>
          </a:p>
        </p:txBody>
      </p:sp>
      <p:cxnSp>
        <p:nvCxnSpPr>
          <p:cNvPr id="167" name="Google Shape;167;p19"/>
          <p:cNvCxnSpPr/>
          <p:nvPr/>
        </p:nvCxnSpPr>
        <p:spPr>
          <a:xfrm>
            <a:off x="5360025" y="2273675"/>
            <a:ext cx="8646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68" name="Google Shape;168;p19"/>
          <p:cNvCxnSpPr>
            <a:stCxn id="160" idx="3"/>
          </p:cNvCxnSpPr>
          <p:nvPr/>
        </p:nvCxnSpPr>
        <p:spPr>
          <a:xfrm>
            <a:off x="2654650" y="2273675"/>
            <a:ext cx="600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69" name="Google Shape;169;p19"/>
          <p:cNvSpPr/>
          <p:nvPr/>
        </p:nvSpPr>
        <p:spPr>
          <a:xfrm>
            <a:off x="3374625" y="3048050"/>
            <a:ext cx="3511800" cy="61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Reconstruct</a:t>
            </a:r>
            <a:r>
              <a:rPr b="1" baseline="-25000" i="1" lang="en"/>
              <a:t>f</a:t>
            </a:r>
            <a:endParaRPr b="1" baseline="-25000" i="1"/>
          </a:p>
        </p:txBody>
      </p:sp>
      <p:cxnSp>
        <p:nvCxnSpPr>
          <p:cNvPr id="170" name="Google Shape;170;p19"/>
          <p:cNvCxnSpPr/>
          <p:nvPr/>
        </p:nvCxnSpPr>
        <p:spPr>
          <a:xfrm>
            <a:off x="4268775" y="2506025"/>
            <a:ext cx="0" cy="535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71" name="Google Shape;171;p19"/>
          <p:cNvCxnSpPr>
            <a:stCxn id="169" idx="3"/>
          </p:cNvCxnSpPr>
          <p:nvPr/>
        </p:nvCxnSpPr>
        <p:spPr>
          <a:xfrm>
            <a:off x="6886425" y="3357800"/>
            <a:ext cx="6183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72" name="Google Shape;172;p19"/>
          <p:cNvSpPr/>
          <p:nvPr/>
        </p:nvSpPr>
        <p:spPr>
          <a:xfrm>
            <a:off x="7504725" y="3196400"/>
            <a:ext cx="322500" cy="322800"/>
          </a:xfrm>
          <a:prstGeom prst="rect">
            <a:avLst/>
          </a:prstGeom>
          <a:solidFill>
            <a:srgbClr val="E6B8A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s</a:t>
            </a:r>
            <a:endParaRPr i="1"/>
          </a:p>
        </p:txBody>
      </p:sp>
      <p:cxnSp>
        <p:nvCxnSpPr>
          <p:cNvPr id="173" name="Google Shape;173;p19"/>
          <p:cNvCxnSpPr/>
          <p:nvPr/>
        </p:nvCxnSpPr>
        <p:spPr>
          <a:xfrm>
            <a:off x="6654075" y="2512550"/>
            <a:ext cx="0" cy="535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74" name="Google Shape;174;p19"/>
          <p:cNvSpPr/>
          <p:nvPr/>
        </p:nvSpPr>
        <p:spPr>
          <a:xfrm>
            <a:off x="3374625" y="1344425"/>
            <a:ext cx="464700" cy="464700"/>
          </a:xfrm>
          <a:prstGeom prst="rect">
            <a:avLst/>
          </a:prstGeom>
          <a:solidFill>
            <a:srgbClr val="F6B26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</a:t>
            </a:r>
            <a:endParaRPr/>
          </a:p>
        </p:txBody>
      </p:sp>
      <p:sp>
        <p:nvSpPr>
          <p:cNvPr id="175" name="Google Shape;175;p19"/>
          <p:cNvSpPr/>
          <p:nvPr/>
        </p:nvSpPr>
        <p:spPr>
          <a:xfrm>
            <a:off x="4036425" y="1344425"/>
            <a:ext cx="464700" cy="464700"/>
          </a:xfrm>
          <a:prstGeom prst="rect">
            <a:avLst/>
          </a:prstGeom>
          <a:solidFill>
            <a:srgbClr val="F6B26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endParaRPr/>
          </a:p>
        </p:txBody>
      </p:sp>
      <p:sp>
        <p:nvSpPr>
          <p:cNvPr id="176" name="Google Shape;176;p19"/>
          <p:cNvSpPr/>
          <p:nvPr/>
        </p:nvSpPr>
        <p:spPr>
          <a:xfrm>
            <a:off x="4698225" y="1344425"/>
            <a:ext cx="464700" cy="464700"/>
          </a:xfrm>
          <a:prstGeom prst="rect">
            <a:avLst/>
          </a:prstGeom>
          <a:solidFill>
            <a:srgbClr val="F6B26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</a:t>
            </a:r>
            <a:endParaRPr/>
          </a:p>
        </p:txBody>
      </p:sp>
      <p:sp>
        <p:nvSpPr>
          <p:cNvPr id="177" name="Google Shape;177;p19"/>
          <p:cNvSpPr/>
          <p:nvPr/>
        </p:nvSpPr>
        <p:spPr>
          <a:xfrm>
            <a:off x="6421725" y="1344425"/>
            <a:ext cx="464700" cy="464700"/>
          </a:xfrm>
          <a:prstGeom prst="rect">
            <a:avLst/>
          </a:prstGeom>
          <a:solidFill>
            <a:srgbClr val="F6B26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endParaRPr/>
          </a:p>
        </p:txBody>
      </p:sp>
      <p:cxnSp>
        <p:nvCxnSpPr>
          <p:cNvPr id="178" name="Google Shape;178;p19"/>
          <p:cNvCxnSpPr/>
          <p:nvPr/>
        </p:nvCxnSpPr>
        <p:spPr>
          <a:xfrm>
            <a:off x="5360025" y="1576775"/>
            <a:ext cx="8646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79" name="Google Shape;179;p19"/>
          <p:cNvCxnSpPr/>
          <p:nvPr/>
        </p:nvCxnSpPr>
        <p:spPr>
          <a:xfrm>
            <a:off x="7008000" y="1576775"/>
            <a:ext cx="36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80" name="Google Shape;180;p19"/>
          <p:cNvSpPr/>
          <p:nvPr/>
        </p:nvSpPr>
        <p:spPr>
          <a:xfrm>
            <a:off x="7371900" y="1267025"/>
            <a:ext cx="619500" cy="61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</a:t>
            </a:r>
            <a:endParaRPr/>
          </a:p>
        </p:txBody>
      </p:sp>
      <p:cxnSp>
        <p:nvCxnSpPr>
          <p:cNvPr id="181" name="Google Shape;181;p19"/>
          <p:cNvCxnSpPr/>
          <p:nvPr/>
        </p:nvCxnSpPr>
        <p:spPr>
          <a:xfrm>
            <a:off x="7991400" y="1576775"/>
            <a:ext cx="36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82" name="Google Shape;182;p19"/>
          <p:cNvSpPr/>
          <p:nvPr/>
        </p:nvSpPr>
        <p:spPr>
          <a:xfrm>
            <a:off x="8355300" y="1415525"/>
            <a:ext cx="322500" cy="3225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Secret Sharing (Non-Threshold)</a:t>
            </a:r>
            <a:endParaRPr/>
          </a:p>
        </p:txBody>
      </p:sp>
      <p:sp>
        <p:nvSpPr>
          <p:cNvPr id="188" name="Google Shape;188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89" name="Google Shape;189;p20"/>
          <p:cNvSpPr/>
          <p:nvPr/>
        </p:nvSpPr>
        <p:spPr>
          <a:xfrm>
            <a:off x="1183450" y="1963925"/>
            <a:ext cx="1471200" cy="61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Share</a:t>
            </a:r>
            <a:r>
              <a:rPr b="1" baseline="-25000" i="1" lang="en"/>
              <a:t>f</a:t>
            </a:r>
            <a:endParaRPr b="1" baseline="-25000" i="1"/>
          </a:p>
        </p:txBody>
      </p:sp>
      <p:sp>
        <p:nvSpPr>
          <p:cNvPr id="190" name="Google Shape;190;p20"/>
          <p:cNvSpPr/>
          <p:nvPr/>
        </p:nvSpPr>
        <p:spPr>
          <a:xfrm>
            <a:off x="415450" y="2112275"/>
            <a:ext cx="322500" cy="322800"/>
          </a:xfrm>
          <a:prstGeom prst="rect">
            <a:avLst/>
          </a:prstGeom>
          <a:solidFill>
            <a:srgbClr val="E6B8A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s</a:t>
            </a:r>
            <a:endParaRPr i="1"/>
          </a:p>
        </p:txBody>
      </p:sp>
      <p:cxnSp>
        <p:nvCxnSpPr>
          <p:cNvPr id="191" name="Google Shape;191;p20"/>
          <p:cNvCxnSpPr>
            <a:stCxn id="190" idx="3"/>
          </p:cNvCxnSpPr>
          <p:nvPr/>
        </p:nvCxnSpPr>
        <p:spPr>
          <a:xfrm>
            <a:off x="737950" y="2273675"/>
            <a:ext cx="445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92" name="Google Shape;192;p20"/>
          <p:cNvSpPr/>
          <p:nvPr/>
        </p:nvSpPr>
        <p:spPr>
          <a:xfrm>
            <a:off x="3374625" y="2041325"/>
            <a:ext cx="464700" cy="4647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sh</a:t>
            </a:r>
            <a:r>
              <a:rPr baseline="-25000" i="1" lang="en"/>
              <a:t>1</a:t>
            </a:r>
            <a:endParaRPr baseline="-25000" i="1"/>
          </a:p>
        </p:txBody>
      </p:sp>
      <p:sp>
        <p:nvSpPr>
          <p:cNvPr id="193" name="Google Shape;193;p20"/>
          <p:cNvSpPr/>
          <p:nvPr/>
        </p:nvSpPr>
        <p:spPr>
          <a:xfrm>
            <a:off x="6421725" y="2041325"/>
            <a:ext cx="464700" cy="4647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sh</a:t>
            </a:r>
            <a:r>
              <a:rPr baseline="-25000" i="1" lang="en"/>
              <a:t>n</a:t>
            </a:r>
            <a:endParaRPr baseline="-25000" i="1"/>
          </a:p>
        </p:txBody>
      </p:sp>
      <p:sp>
        <p:nvSpPr>
          <p:cNvPr id="194" name="Google Shape;194;p20"/>
          <p:cNvSpPr/>
          <p:nvPr/>
        </p:nvSpPr>
        <p:spPr>
          <a:xfrm>
            <a:off x="4036413" y="2041325"/>
            <a:ext cx="464700" cy="4647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sh</a:t>
            </a:r>
            <a:r>
              <a:rPr baseline="-25000" i="1" lang="en"/>
              <a:t>2</a:t>
            </a:r>
            <a:endParaRPr baseline="-25000" i="1"/>
          </a:p>
        </p:txBody>
      </p:sp>
      <p:sp>
        <p:nvSpPr>
          <p:cNvPr id="195" name="Google Shape;195;p20"/>
          <p:cNvSpPr/>
          <p:nvPr/>
        </p:nvSpPr>
        <p:spPr>
          <a:xfrm>
            <a:off x="4698225" y="2041325"/>
            <a:ext cx="464700" cy="4647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sh</a:t>
            </a:r>
            <a:r>
              <a:rPr baseline="-25000" i="1" lang="en"/>
              <a:t>3</a:t>
            </a:r>
            <a:endParaRPr baseline="-25000" i="1"/>
          </a:p>
        </p:txBody>
      </p:sp>
      <p:cxnSp>
        <p:nvCxnSpPr>
          <p:cNvPr id="196" name="Google Shape;196;p20"/>
          <p:cNvCxnSpPr/>
          <p:nvPr/>
        </p:nvCxnSpPr>
        <p:spPr>
          <a:xfrm>
            <a:off x="5360025" y="2273675"/>
            <a:ext cx="8646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97" name="Google Shape;197;p20"/>
          <p:cNvCxnSpPr>
            <a:stCxn id="189" idx="3"/>
          </p:cNvCxnSpPr>
          <p:nvPr/>
        </p:nvCxnSpPr>
        <p:spPr>
          <a:xfrm>
            <a:off x="2654650" y="2273675"/>
            <a:ext cx="600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98" name="Google Shape;198;p20"/>
          <p:cNvCxnSpPr/>
          <p:nvPr/>
        </p:nvCxnSpPr>
        <p:spPr>
          <a:xfrm>
            <a:off x="3606975" y="2506025"/>
            <a:ext cx="0" cy="535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99" name="Google Shape;199;p20"/>
          <p:cNvCxnSpPr/>
          <p:nvPr/>
        </p:nvCxnSpPr>
        <p:spPr>
          <a:xfrm>
            <a:off x="4930575" y="2506025"/>
            <a:ext cx="0" cy="535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00" name="Google Shape;200;p20"/>
          <p:cNvSpPr/>
          <p:nvPr/>
        </p:nvSpPr>
        <p:spPr>
          <a:xfrm>
            <a:off x="3374625" y="1344425"/>
            <a:ext cx="464700" cy="464700"/>
          </a:xfrm>
          <a:prstGeom prst="rect">
            <a:avLst/>
          </a:prstGeom>
          <a:solidFill>
            <a:srgbClr val="F6B26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endParaRPr/>
          </a:p>
        </p:txBody>
      </p:sp>
      <p:sp>
        <p:nvSpPr>
          <p:cNvPr id="201" name="Google Shape;201;p20"/>
          <p:cNvSpPr/>
          <p:nvPr/>
        </p:nvSpPr>
        <p:spPr>
          <a:xfrm>
            <a:off x="4036425" y="1344425"/>
            <a:ext cx="464700" cy="464700"/>
          </a:xfrm>
          <a:prstGeom prst="rect">
            <a:avLst/>
          </a:prstGeom>
          <a:solidFill>
            <a:srgbClr val="F6B26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</a:t>
            </a:r>
            <a:endParaRPr/>
          </a:p>
        </p:txBody>
      </p:sp>
      <p:sp>
        <p:nvSpPr>
          <p:cNvPr id="202" name="Google Shape;202;p20"/>
          <p:cNvSpPr/>
          <p:nvPr/>
        </p:nvSpPr>
        <p:spPr>
          <a:xfrm>
            <a:off x="4698225" y="1344425"/>
            <a:ext cx="464700" cy="464700"/>
          </a:xfrm>
          <a:prstGeom prst="rect">
            <a:avLst/>
          </a:prstGeom>
          <a:solidFill>
            <a:srgbClr val="F6B26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endParaRPr/>
          </a:p>
        </p:txBody>
      </p:sp>
      <p:sp>
        <p:nvSpPr>
          <p:cNvPr id="203" name="Google Shape;203;p20"/>
          <p:cNvSpPr/>
          <p:nvPr/>
        </p:nvSpPr>
        <p:spPr>
          <a:xfrm>
            <a:off x="6421725" y="1344425"/>
            <a:ext cx="464700" cy="464700"/>
          </a:xfrm>
          <a:prstGeom prst="rect">
            <a:avLst/>
          </a:prstGeom>
          <a:solidFill>
            <a:srgbClr val="F6B26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</a:t>
            </a:r>
            <a:endParaRPr/>
          </a:p>
        </p:txBody>
      </p:sp>
      <p:cxnSp>
        <p:nvCxnSpPr>
          <p:cNvPr id="204" name="Google Shape;204;p20"/>
          <p:cNvCxnSpPr/>
          <p:nvPr/>
        </p:nvCxnSpPr>
        <p:spPr>
          <a:xfrm>
            <a:off x="5360025" y="1576775"/>
            <a:ext cx="8646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205" name="Google Shape;205;p20"/>
          <p:cNvCxnSpPr/>
          <p:nvPr/>
        </p:nvCxnSpPr>
        <p:spPr>
          <a:xfrm>
            <a:off x="7008000" y="1576775"/>
            <a:ext cx="36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06" name="Google Shape;206;p20"/>
          <p:cNvSpPr/>
          <p:nvPr/>
        </p:nvSpPr>
        <p:spPr>
          <a:xfrm>
            <a:off x="7371900" y="1267025"/>
            <a:ext cx="619500" cy="61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</a:t>
            </a:r>
            <a:endParaRPr/>
          </a:p>
        </p:txBody>
      </p:sp>
      <p:cxnSp>
        <p:nvCxnSpPr>
          <p:cNvPr id="207" name="Google Shape;207;p20"/>
          <p:cNvCxnSpPr/>
          <p:nvPr/>
        </p:nvCxnSpPr>
        <p:spPr>
          <a:xfrm>
            <a:off x="7991400" y="1576775"/>
            <a:ext cx="36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08" name="Google Shape;208;p20"/>
          <p:cNvSpPr/>
          <p:nvPr/>
        </p:nvSpPr>
        <p:spPr>
          <a:xfrm>
            <a:off x="8355300" y="1415525"/>
            <a:ext cx="322500" cy="322500"/>
          </a:xfrm>
          <a:prstGeom prst="rect">
            <a:avLst/>
          </a:prstGeom>
          <a:solidFill>
            <a:srgbClr val="E066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</a:t>
            </a:r>
            <a:endParaRPr/>
          </a:p>
        </p:txBody>
      </p:sp>
      <p:sp>
        <p:nvSpPr>
          <p:cNvPr id="209" name="Google Shape;209;p20"/>
          <p:cNvSpPr/>
          <p:nvPr/>
        </p:nvSpPr>
        <p:spPr>
          <a:xfrm>
            <a:off x="3374625" y="3048050"/>
            <a:ext cx="3511800" cy="61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Reconstruct</a:t>
            </a:r>
            <a:r>
              <a:rPr b="1" baseline="-25000" i="1" lang="en"/>
              <a:t>f</a:t>
            </a:r>
            <a:endParaRPr b="1" baseline="-25000" i="1"/>
          </a:p>
        </p:txBody>
      </p:sp>
      <p:cxnSp>
        <p:nvCxnSpPr>
          <p:cNvPr id="210" name="Google Shape;210;p20"/>
          <p:cNvCxnSpPr>
            <a:stCxn id="209" idx="3"/>
          </p:cNvCxnSpPr>
          <p:nvPr/>
        </p:nvCxnSpPr>
        <p:spPr>
          <a:xfrm>
            <a:off x="6886425" y="3357800"/>
            <a:ext cx="6183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11" name="Google Shape;211;p20"/>
          <p:cNvSpPr/>
          <p:nvPr/>
        </p:nvSpPr>
        <p:spPr>
          <a:xfrm>
            <a:off x="7504725" y="3196400"/>
            <a:ext cx="322500" cy="322800"/>
          </a:xfrm>
          <a:prstGeom prst="rect">
            <a:avLst/>
          </a:prstGeom>
          <a:solidFill>
            <a:srgbClr val="E6B8A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s</a:t>
            </a:r>
            <a:endParaRPr i="1"/>
          </a:p>
        </p:txBody>
      </p:sp>
      <p:cxnSp>
        <p:nvCxnSpPr>
          <p:cNvPr id="212" name="Google Shape;212;p20"/>
          <p:cNvCxnSpPr/>
          <p:nvPr/>
        </p:nvCxnSpPr>
        <p:spPr>
          <a:xfrm>
            <a:off x="7026325" y="3011825"/>
            <a:ext cx="374400" cy="78900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13" name="Google Shape;213;p20"/>
          <p:cNvCxnSpPr/>
          <p:nvPr/>
        </p:nvCxnSpPr>
        <p:spPr>
          <a:xfrm flipH="1">
            <a:off x="7032075" y="3011825"/>
            <a:ext cx="267600" cy="81210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19" name="Google Shape;219;p21"/>
          <p:cNvSpPr txBox="1"/>
          <p:nvPr/>
        </p:nvSpPr>
        <p:spPr>
          <a:xfrm>
            <a:off x="1174500" y="2135250"/>
            <a:ext cx="6795000" cy="8730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Q: For which functions* </a:t>
            </a:r>
            <a:r>
              <a:rPr i="1" lang="en" sz="2400"/>
              <a:t>f</a:t>
            </a:r>
            <a:r>
              <a:rPr lang="en" sz="2400"/>
              <a:t> can Non-Threshold Secret Sharing Schemes exist?</a:t>
            </a:r>
            <a:endParaRPr sz="2400"/>
          </a:p>
        </p:txBody>
      </p:sp>
      <p:sp>
        <p:nvSpPr>
          <p:cNvPr id="220" name="Google Shape;220;p21"/>
          <p:cNvSpPr txBox="1"/>
          <p:nvPr/>
        </p:nvSpPr>
        <p:spPr>
          <a:xfrm>
            <a:off x="7175100" y="5014725"/>
            <a:ext cx="2121300" cy="26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000">
                <a:solidFill>
                  <a:schemeClr val="dk1"/>
                </a:solidFill>
              </a:rPr>
              <a:t>*also called an access structure</a:t>
            </a:r>
            <a:endParaRPr sz="1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