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74" r:id="rId2"/>
    <p:sldId id="475" r:id="rId3"/>
    <p:sldId id="347" r:id="rId4"/>
    <p:sldId id="485" r:id="rId5"/>
    <p:sldId id="506" r:id="rId6"/>
    <p:sldId id="486" r:id="rId7"/>
    <p:sldId id="350" r:id="rId8"/>
    <p:sldId id="351" r:id="rId9"/>
    <p:sldId id="487" r:id="rId10"/>
    <p:sldId id="358" r:id="rId11"/>
    <p:sldId id="488" r:id="rId12"/>
    <p:sldId id="397" r:id="rId13"/>
    <p:sldId id="490" r:id="rId14"/>
    <p:sldId id="491" r:id="rId15"/>
    <p:sldId id="456" r:id="rId16"/>
    <p:sldId id="360" r:id="rId17"/>
    <p:sldId id="492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88" r:id="rId32"/>
    <p:sldId id="389" r:id="rId33"/>
    <p:sldId id="477" r:id="rId34"/>
    <p:sldId id="376" r:id="rId35"/>
    <p:sldId id="377" r:id="rId36"/>
    <p:sldId id="493" r:id="rId37"/>
    <p:sldId id="494" r:id="rId38"/>
    <p:sldId id="495" r:id="rId39"/>
    <p:sldId id="381" r:id="rId40"/>
    <p:sldId id="476" r:id="rId41"/>
    <p:sldId id="496" r:id="rId42"/>
    <p:sldId id="497" r:id="rId43"/>
    <p:sldId id="498" r:id="rId44"/>
    <p:sldId id="390" r:id="rId45"/>
    <p:sldId id="386" r:id="rId46"/>
    <p:sldId id="499" r:id="rId47"/>
    <p:sldId id="501" r:id="rId48"/>
    <p:sldId id="502" r:id="rId49"/>
    <p:sldId id="392" r:id="rId50"/>
    <p:sldId id="503" r:id="rId51"/>
    <p:sldId id="504" r:id="rId52"/>
    <p:sldId id="505" r:id="rId53"/>
    <p:sldId id="396" r:id="rId54"/>
    <p:sldId id="48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6080" autoAdjust="0"/>
  </p:normalViewPr>
  <p:slideViewPr>
    <p:cSldViewPr snapToGrid="0">
      <p:cViewPr varScale="1">
        <p:scale>
          <a:sx n="90" d="100"/>
          <a:sy n="90" d="100"/>
        </p:scale>
        <p:origin x="10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D4697-AF74-45FD-9683-24626C454E0D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456F4-F4CB-4FAE-AF04-8C8CE9C1D62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242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A993-FD20-3A47-B605-6A1DAB7A6F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456F4-F4CB-4FAE-AF04-8C8CE9C1D621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396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456F4-F4CB-4FAE-AF04-8C8CE9C1D621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965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95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65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67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5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470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8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581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017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701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4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6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151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778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827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749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AE730-7BD9-4A37-9DC7-A120D2679672}" type="datetimeFigureOut">
              <a:rPr lang="en-SG" smtClean="0"/>
              <a:t>20/1/2024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AEE37-EA21-42D9-ACB6-CA16283D45F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832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isualgo.net/en/recursion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isualgo.net/en/recursion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4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28625" y="620688"/>
            <a:ext cx="9555807" cy="152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" sz="4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Design and Analysis of Algorithms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76404" y="4398497"/>
            <a:ext cx="3814842" cy="1532127"/>
          </a:xfrm>
        </p:spPr>
        <p:txBody>
          <a:bodyPr>
            <a:noAutofit/>
          </a:bodyPr>
          <a:lstStyle/>
          <a:p>
            <a:r>
              <a:rPr lang="en-US" sz="2800" b="1" dirty="0" err="1"/>
              <a:t>Diptarka</a:t>
            </a:r>
            <a:r>
              <a:rPr lang="en-US" sz="2800" b="1" dirty="0"/>
              <a:t> Chakraborty</a:t>
            </a:r>
          </a:p>
          <a:p>
            <a:r>
              <a:rPr lang="en-US" sz="2800" b="1" dirty="0"/>
              <a:t>Steven Halim</a:t>
            </a:r>
          </a:p>
          <a:p>
            <a:r>
              <a:rPr lang="en-US" sz="2800" b="1" dirty="0"/>
              <a:t>Sanjay Jain</a:t>
            </a:r>
          </a:p>
          <a:p>
            <a:endParaRPr lang="en-US" sz="28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73797" y="2459505"/>
            <a:ext cx="95558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4000" dirty="0"/>
              <a:t>L2: Solving Recurrences and Master Theorem</a:t>
            </a:r>
          </a:p>
          <a:p>
            <a:pPr>
              <a:buClr>
                <a:schemeClr val="accent2"/>
              </a:buClr>
            </a:pP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7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Telescoping method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18699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Telescoping Method</a:t>
            </a:r>
            <a:endParaRPr lang="en-SG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Consider any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b="0" dirty="0"/>
              </a:p>
              <a:p>
                <a:r>
                  <a:rPr lang="en-US" sz="3200" dirty="0"/>
                  <a:t>Suppose we need to find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)+(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dirty="0"/>
                  <a:t>Except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in the beginning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at the end, all other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appear exactly once as positive and once as negative in the sum</a:t>
                </a:r>
              </a:p>
              <a:p>
                <a:r>
                  <a:rPr lang="en-US" sz="3200" dirty="0"/>
                  <a:t>So the sum would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3200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sz="3200" dirty="0"/>
                  <a:t>Starting with </a:t>
                </a:r>
                <a:r>
                  <a:rPr lang="en-US" sz="3200" dirty="0">
                    <a:solidFill>
                      <a:srgbClr val="0070C0"/>
                    </a:solidFill>
                  </a:rPr>
                  <a:t>0</a:t>
                </a:r>
                <a:r>
                  <a:rPr lang="en-US" sz="3200" dirty="0"/>
                  <a:t> and ending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b="0" dirty="0"/>
                  <a:t> </a:t>
                </a:r>
                <a:r>
                  <a:rPr lang="en-US" sz="3200" dirty="0"/>
                  <a:t> may change based on usage</a:t>
                </a:r>
                <a:endParaRPr lang="en-US" sz="3200" b="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SG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3782" r="-696" b="-39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19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Telescoping series</a:t>
            </a:r>
            <a:endParaRPr lang="en-SG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9658"/>
                <a:ext cx="10614102" cy="518531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Example</a:t>
                </a:r>
                <a:r>
                  <a:rPr lang="en-US" sz="3200" b="1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:endParaRPr lang="en-US" sz="2800" dirty="0"/>
              </a:p>
              <a:p>
                <a:pPr lvl="1"/>
                <a:r>
                  <a:rPr lang="en-US" sz="2800" dirty="0"/>
                  <a:t>Thus,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(</m:t>
                        </m:r>
                        <m:f>
                          <m:f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 ….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800" dirty="0"/>
                  <a:t>Sum is: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1 −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i="0" dirty="0">
                    <a:solidFill>
                      <a:srgbClr val="0070C0"/>
                    </a:solidFill>
                    <a:latin typeface="+mj-lt"/>
                  </a:rPr>
                  <a:t>  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9658"/>
                <a:ext cx="10614102" cy="5185317"/>
              </a:xfrm>
              <a:blipFill>
                <a:blip r:embed="rId3"/>
                <a:stretch>
                  <a:fillRect l="-1493" t="-24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94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Telescoping Method</a:t>
            </a:r>
            <a:endParaRPr lang="en-SG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Often, main issue is now to try to convert equation we have into the form similar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)</a:t>
                </a:r>
              </a:p>
              <a:p>
                <a:r>
                  <a:rPr lang="en-US" sz="3200" dirty="0"/>
                  <a:t>Consider merge sort, taking the constant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  <a:p>
                <a:r>
                  <a:rPr lang="en-US" sz="3200" dirty="0"/>
                  <a:t>This can be written as (after dividing both sides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).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b="0" dirty="0">
                    <a:solidFill>
                      <a:srgbClr val="0070C0"/>
                    </a:solidFill>
                  </a:rPr>
                  <a:t>,   or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b="0" dirty="0">
                  <a:solidFill>
                    <a:srgbClr val="0070C0"/>
                  </a:solidFill>
                </a:endParaRPr>
              </a:p>
              <a:p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SG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92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Telescoping Method</a:t>
            </a:r>
            <a:endParaRPr lang="en-SG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4624"/>
                <a:ext cx="10515600" cy="45823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200" b="0" dirty="0"/>
              </a:p>
              <a:p>
                <a:r>
                  <a:rPr lang="en-US" sz="3200" b="0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0" dirty="0"/>
                  <a:t>.   Then,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b="0" dirty="0"/>
              </a:p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=⌈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⌉. </m:t>
                        </m:r>
                      </m:e>
                    </m:func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b="0" dirty="0"/>
                  <a:t>Then,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  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sz="3200" b="0" dirty="0"/>
              </a:p>
              <a:p>
                <a:endParaRPr lang="en-US" sz="3200" b="0" dirty="0"/>
              </a:p>
              <a:p>
                <a:r>
                  <a:rPr lang="en-US" sz="3200" dirty="0"/>
                  <a:t>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   That is,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den>
                    </m:f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="0" dirty="0">
                  <a:solidFill>
                    <a:srgbClr val="0070C0"/>
                  </a:solidFill>
                </a:endParaRPr>
              </a:p>
              <a:p>
                <a:r>
                  <a:rPr lang="en-US" sz="3200" b="0" dirty="0"/>
                  <a:t>So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r>
                  <a:rPr lang="en-US" sz="3200" b="0" dirty="0"/>
                  <a:t>      </a:t>
                </a:r>
              </a:p>
              <a:p>
                <a:r>
                  <a:rPr lang="en-US" sz="3200" dirty="0"/>
                  <a:t>So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rgbClr val="0070C0"/>
                  </a:solidFill>
                </a:endParaRPr>
              </a:p>
              <a:p>
                <a:endParaRPr lang="en-US" sz="3200" b="0" dirty="0"/>
              </a:p>
              <a:p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SG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4624"/>
                <a:ext cx="10515600" cy="4582339"/>
              </a:xfrm>
              <a:blipFill>
                <a:blip r:embed="rId2"/>
                <a:stretch>
                  <a:fillRect l="-1333" b="-106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78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recurrences using Telescoping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What should we divide both sides by?</a:t>
                </a:r>
              </a:p>
              <a:p>
                <a:r>
                  <a:rPr lang="en-US" dirty="0"/>
                  <a:t>Aim is to express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some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Which will give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And then do summation as in Telescoping method (need to sum up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which may not always be easy)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7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Recursion tree</a:t>
            </a:r>
            <a:endParaRPr lang="en-SG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0A142-FBE7-621A-7370-140CA0AEB977}"/>
              </a:ext>
            </a:extLst>
          </p:cNvPr>
          <p:cNvSpPr txBox="1"/>
          <p:nvPr/>
        </p:nvSpPr>
        <p:spPr>
          <a:xfrm>
            <a:off x="3697941" y="3818965"/>
            <a:ext cx="479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Also see </a:t>
            </a:r>
            <a:r>
              <a:rPr lang="en-US" dirty="0">
                <a:hlinkClick r:id="rId2"/>
              </a:rPr>
              <a:t>https://visualgo.net/en/recursion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5165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Recursion 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             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 </a:t>
                </a:r>
                <a:r>
                  <a:rPr lang="en-US" b="0" dirty="0"/>
                  <a:t>is a constant</a:t>
                </a:r>
                <a:r>
                  <a:rPr lang="en-US" b="0" dirty="0">
                    <a:solidFill>
                      <a:srgbClr val="0070C0"/>
                    </a:solidFill>
                  </a:rPr>
                  <a:t>)</a:t>
                </a:r>
              </a:p>
              <a:p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=2∗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=4∗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= 8T(n/8)+3cn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…..</a:t>
                </a:r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b="0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𝑘𝑐𝑛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b="0" dirty="0"/>
                  <a:t>When</a:t>
                </a:r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 </a:t>
                </a:r>
                <a:r>
                  <a:rPr lang="en-US" b="0" dirty="0">
                    <a:solidFill>
                      <a:schemeClr val="tx1"/>
                    </a:solidFill>
                  </a:rPr>
                  <a:t>(assume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to be power of 2),  it becomes</a:t>
                </a:r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b="0" dirty="0"/>
                  <a:t>Above looks like a “tree”, see next few slides</a:t>
                </a:r>
                <a:r>
                  <a:rPr lang="en-US" b="0" dirty="0">
                    <a:solidFill>
                      <a:srgbClr val="0070C0"/>
                    </a:solidFill>
                  </a:rPr>
                  <a:t>.</a:t>
                </a:r>
                <a:br>
                  <a:rPr lang="en-US" b="0" dirty="0">
                    <a:solidFill>
                      <a:srgbClr val="0070C0"/>
                    </a:solidFill>
                  </a:rPr>
                </a:br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5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/>
              <a:t>Recursion tree: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84364" y="1543050"/>
            <a:ext cx="6272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Solve 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) = 2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/2) + </a:t>
            </a:r>
            <a:r>
              <a:rPr lang="en-US" altLang="en-US" sz="2400" i="1" dirty="0" err="1">
                <a:solidFill>
                  <a:srgbClr val="009999"/>
                </a:solidFill>
              </a:rPr>
              <a:t>cn</a:t>
            </a:r>
            <a:r>
              <a:rPr lang="en-US" altLang="en-US" sz="2400" dirty="0"/>
              <a:t>, where </a:t>
            </a:r>
            <a:r>
              <a:rPr lang="en-US" altLang="en-US" sz="2400" i="1" dirty="0">
                <a:solidFill>
                  <a:srgbClr val="009999"/>
                </a:solidFill>
              </a:rPr>
              <a:t>c </a:t>
            </a:r>
            <a:r>
              <a:rPr lang="en-US" altLang="en-US" sz="2400" dirty="0">
                <a:solidFill>
                  <a:srgbClr val="009999"/>
                </a:solidFill>
              </a:rPr>
              <a:t>&gt; 0</a:t>
            </a:r>
            <a:r>
              <a:rPr lang="en-US" altLang="en-US" sz="2400" dirty="0"/>
              <a:t> is constant.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654676" y="2209800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T</a:t>
            </a:r>
            <a:r>
              <a:rPr lang="en-US" altLang="en-US">
                <a:solidFill>
                  <a:srgbClr val="009999"/>
                </a:solidFill>
              </a:rPr>
              <a:t>(</a:t>
            </a:r>
            <a:r>
              <a:rPr lang="en-US" altLang="en-US" i="1">
                <a:solidFill>
                  <a:srgbClr val="009999"/>
                </a:solidFill>
              </a:rPr>
              <a:t>n</a:t>
            </a:r>
            <a:r>
              <a:rPr lang="en-US" altLang="en-US">
                <a:solidFill>
                  <a:srgbClr val="009999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EAB0D-C5A2-F24E-0D88-AD419EBC0BCE}"/>
              </a:ext>
            </a:extLst>
          </p:cNvPr>
          <p:cNvSpPr txBox="1"/>
          <p:nvPr/>
        </p:nvSpPr>
        <p:spPr>
          <a:xfrm>
            <a:off x="63873" y="5799825"/>
            <a:ext cx="634010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Use this custom code at </a:t>
            </a:r>
            <a:r>
              <a:rPr lang="en-US" sz="1200" dirty="0">
                <a:hlinkClick r:id="rId2"/>
              </a:rPr>
              <a:t>https://visualgo.net/en/recursion</a:t>
            </a:r>
            <a:r>
              <a:rPr lang="en-US" sz="1200" dirty="0"/>
              <a:t> for a visualization of this recursion tree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if (n == 1) /* base case */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1;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else /* recursive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f(n/2) + f(n/2);</a:t>
            </a:r>
            <a:endParaRPr lang="en-SG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1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Recursion tree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84364" y="1543050"/>
            <a:ext cx="6272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Solve 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) = 2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/2) + </a:t>
            </a:r>
            <a:r>
              <a:rPr lang="en-US" altLang="en-US" sz="2400" i="1" dirty="0" err="1">
                <a:solidFill>
                  <a:srgbClr val="009999"/>
                </a:solidFill>
              </a:rPr>
              <a:t>cn</a:t>
            </a:r>
            <a:r>
              <a:rPr lang="en-US" altLang="en-US" sz="2400" dirty="0"/>
              <a:t>, where </a:t>
            </a:r>
            <a:r>
              <a:rPr lang="en-US" altLang="en-US" sz="2400" i="1" dirty="0">
                <a:solidFill>
                  <a:srgbClr val="009999"/>
                </a:solidFill>
              </a:rPr>
              <a:t>c </a:t>
            </a:r>
            <a:r>
              <a:rPr lang="en-US" altLang="en-US" sz="2400" dirty="0">
                <a:solidFill>
                  <a:srgbClr val="009999"/>
                </a:solidFill>
              </a:rPr>
              <a:t>&gt; 0</a:t>
            </a:r>
            <a:r>
              <a:rPr lang="en-US" altLang="en-US" sz="2400" dirty="0"/>
              <a:t> is constant.</a:t>
            </a:r>
          </a:p>
        </p:txBody>
      </p:sp>
      <p:grpSp>
        <p:nvGrpSpPr>
          <p:cNvPr id="28682" name="Group 10"/>
          <p:cNvGrpSpPr>
            <a:grpSpLocks/>
          </p:cNvGrpSpPr>
          <p:nvPr/>
        </p:nvGrpSpPr>
        <p:grpSpPr bwMode="auto">
          <a:xfrm>
            <a:off x="3886201" y="2133601"/>
            <a:ext cx="3984625" cy="1147763"/>
            <a:chOff x="1488" y="1488"/>
            <a:chExt cx="2510" cy="723"/>
          </a:xfrm>
        </p:grpSpPr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H="1">
              <a:off x="1920" y="1728"/>
              <a:ext cx="96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2880" y="1728"/>
              <a:ext cx="1056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28679" name="Group 7"/>
            <p:cNvGrpSpPr>
              <a:grpSpLocks/>
            </p:cNvGrpSpPr>
            <p:nvPr/>
          </p:nvGrpSpPr>
          <p:grpSpPr bwMode="auto">
            <a:xfrm>
              <a:off x="1488" y="1968"/>
              <a:ext cx="2510" cy="243"/>
              <a:chOff x="1488" y="1968"/>
              <a:chExt cx="2510" cy="243"/>
            </a:xfrm>
          </p:grpSpPr>
          <p:sp>
            <p:nvSpPr>
              <p:cNvPr id="28677" name="Rectangle 5"/>
              <p:cNvSpPr>
                <a:spLocks noChangeArrowheads="1"/>
              </p:cNvSpPr>
              <p:nvPr/>
            </p:nvSpPr>
            <p:spPr bwMode="auto">
              <a:xfrm>
                <a:off x="1488" y="1978"/>
                <a:ext cx="481" cy="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9999"/>
                    </a:solidFill>
                  </a:rPr>
                  <a:t>T</a:t>
                </a:r>
                <a:r>
                  <a:rPr lang="en-US" altLang="en-US">
                    <a:solidFill>
                      <a:srgbClr val="009999"/>
                    </a:solidFill>
                  </a:rPr>
                  <a:t>(</a:t>
                </a:r>
                <a:r>
                  <a:rPr lang="en-US" altLang="en-US" i="1">
                    <a:solidFill>
                      <a:srgbClr val="009999"/>
                    </a:solidFill>
                  </a:rPr>
                  <a:t>n</a:t>
                </a:r>
                <a:r>
                  <a:rPr lang="en-US" altLang="en-US">
                    <a:solidFill>
                      <a:srgbClr val="009999"/>
                    </a:solidFill>
                  </a:rPr>
                  <a:t>/2)</a:t>
                </a:r>
              </a:p>
            </p:txBody>
          </p:sp>
          <p:sp>
            <p:nvSpPr>
              <p:cNvPr id="28678" name="Rectangle 6"/>
              <p:cNvSpPr>
                <a:spLocks noChangeArrowheads="1"/>
              </p:cNvSpPr>
              <p:nvPr/>
            </p:nvSpPr>
            <p:spPr bwMode="auto">
              <a:xfrm>
                <a:off x="3517" y="1968"/>
                <a:ext cx="481" cy="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9999"/>
                    </a:solidFill>
                  </a:rPr>
                  <a:t>T</a:t>
                </a:r>
                <a:r>
                  <a:rPr lang="en-US" altLang="en-US">
                    <a:solidFill>
                      <a:srgbClr val="009999"/>
                    </a:solidFill>
                  </a:rPr>
                  <a:t>(</a:t>
                </a:r>
                <a:r>
                  <a:rPr lang="en-US" altLang="en-US" i="1">
                    <a:solidFill>
                      <a:srgbClr val="009999"/>
                    </a:solidFill>
                  </a:rPr>
                  <a:t>n</a:t>
                </a:r>
                <a:r>
                  <a:rPr lang="en-US" altLang="en-US">
                    <a:solidFill>
                      <a:srgbClr val="009999"/>
                    </a:solidFill>
                  </a:rPr>
                  <a:t>/2)</a:t>
                </a:r>
              </a:p>
            </p:txBody>
          </p:sp>
        </p:grpSp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2700" y="1488"/>
              <a:ext cx="25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9999"/>
                  </a:solidFill>
                </a:rPr>
                <a:t>cn</a:t>
              </a:r>
              <a:endParaRPr lang="en-US" altLang="en-US">
                <a:solidFill>
                  <a:srgbClr val="0099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808882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Design and Analysis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35145" cy="4351338"/>
          </a:xfrm>
        </p:spPr>
        <p:txBody>
          <a:bodyPr/>
          <a:lstStyle/>
          <a:p>
            <a:r>
              <a:rPr lang="en-US" dirty="0"/>
              <a:t>Last week: We studied about algorithms and </a:t>
            </a:r>
            <a:r>
              <a:rPr lang="en-US" dirty="0" err="1"/>
              <a:t>asymptotics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Asymptotic analysis (to express running time as a function of </a:t>
            </a:r>
            <a:r>
              <a:rPr lang="en-US" u="sng" dirty="0"/>
              <a:t>input size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232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Recursion tree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884364" y="1543050"/>
            <a:ext cx="6272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Solve 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) = 2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/2) + </a:t>
            </a:r>
            <a:r>
              <a:rPr lang="en-US" altLang="en-US" sz="2400" i="1" dirty="0" err="1">
                <a:solidFill>
                  <a:srgbClr val="009999"/>
                </a:solidFill>
              </a:rPr>
              <a:t>cn</a:t>
            </a:r>
            <a:r>
              <a:rPr lang="en-US" altLang="en-US" sz="2400" dirty="0"/>
              <a:t>, where </a:t>
            </a:r>
            <a:r>
              <a:rPr lang="en-US" altLang="en-US" sz="2400" i="1" dirty="0">
                <a:solidFill>
                  <a:srgbClr val="009999"/>
                </a:solidFill>
              </a:rPr>
              <a:t>c </a:t>
            </a:r>
            <a:r>
              <a:rPr lang="en-US" altLang="en-US" sz="2400" dirty="0">
                <a:solidFill>
                  <a:srgbClr val="009999"/>
                </a:solidFill>
              </a:rPr>
              <a:t>&gt; 0</a:t>
            </a:r>
            <a:r>
              <a:rPr lang="en-US" altLang="en-US" sz="2400" dirty="0"/>
              <a:t> is constant.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3048000" y="2133600"/>
            <a:ext cx="5614988" cy="1970088"/>
            <a:chOff x="960" y="1488"/>
            <a:chExt cx="3537" cy="1241"/>
          </a:xfrm>
        </p:grpSpPr>
        <p:sp>
          <p:nvSpPr>
            <p:cNvPr id="29700" name="Line 4"/>
            <p:cNvSpPr>
              <a:spLocks noChangeShapeType="1"/>
            </p:cNvSpPr>
            <p:nvPr/>
          </p:nvSpPr>
          <p:spPr bwMode="auto">
            <a:xfrm flipH="1">
              <a:off x="1920" y="1728"/>
              <a:ext cx="96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>
              <a:off x="2880" y="1728"/>
              <a:ext cx="1056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2700" y="1488"/>
              <a:ext cx="25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9999"/>
                  </a:solidFill>
                </a:rPr>
                <a:t>cn</a:t>
              </a:r>
              <a:endParaRPr lang="en-US" altLang="en-US">
                <a:solidFill>
                  <a:srgbClr val="009999"/>
                </a:solidFill>
              </a:endParaRPr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 flipH="1">
              <a:off x="1392" y="2160"/>
              <a:ext cx="52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flipH="1">
              <a:off x="3360" y="2160"/>
              <a:ext cx="52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>
              <a:off x="3888" y="2160"/>
              <a:ext cx="57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1920" y="2160"/>
              <a:ext cx="57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481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9999"/>
                  </a:solidFill>
                </a:rPr>
                <a:t>T</a:t>
              </a:r>
              <a:r>
                <a:rPr lang="en-US" altLang="en-US">
                  <a:solidFill>
                    <a:srgbClr val="009999"/>
                  </a:solidFill>
                </a:rPr>
                <a:t>(</a:t>
              </a:r>
              <a:r>
                <a:rPr lang="en-US" altLang="en-US" i="1">
                  <a:solidFill>
                    <a:srgbClr val="009999"/>
                  </a:solidFill>
                </a:rPr>
                <a:t>n</a:t>
              </a:r>
              <a:r>
                <a:rPr lang="en-US" altLang="en-US">
                  <a:solidFill>
                    <a:srgbClr val="009999"/>
                  </a:solidFill>
                </a:rPr>
                <a:t>/4)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2000" y="2496"/>
              <a:ext cx="481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9999"/>
                  </a:solidFill>
                </a:rPr>
                <a:t>T</a:t>
              </a:r>
              <a:r>
                <a:rPr lang="en-US" altLang="en-US">
                  <a:solidFill>
                    <a:srgbClr val="009999"/>
                  </a:solidFill>
                </a:rPr>
                <a:t>(</a:t>
              </a:r>
              <a:r>
                <a:rPr lang="en-US" altLang="en-US" i="1">
                  <a:solidFill>
                    <a:srgbClr val="009999"/>
                  </a:solidFill>
                </a:rPr>
                <a:t>n</a:t>
              </a:r>
              <a:r>
                <a:rPr lang="en-US" altLang="en-US">
                  <a:solidFill>
                    <a:srgbClr val="009999"/>
                  </a:solidFill>
                </a:rPr>
                <a:t>/4)</a:t>
              </a: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2976" y="2495"/>
              <a:ext cx="481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9999"/>
                  </a:solidFill>
                </a:rPr>
                <a:t>T</a:t>
              </a:r>
              <a:r>
                <a:rPr lang="en-US" altLang="en-US">
                  <a:solidFill>
                    <a:srgbClr val="009999"/>
                  </a:solidFill>
                </a:rPr>
                <a:t>(</a:t>
              </a:r>
              <a:r>
                <a:rPr lang="en-US" altLang="en-US" i="1">
                  <a:solidFill>
                    <a:srgbClr val="009999"/>
                  </a:solidFill>
                </a:rPr>
                <a:t>n</a:t>
              </a:r>
              <a:r>
                <a:rPr lang="en-US" altLang="en-US">
                  <a:solidFill>
                    <a:srgbClr val="009999"/>
                  </a:solidFill>
                </a:rPr>
                <a:t>/4)</a:t>
              </a: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4016" y="2495"/>
              <a:ext cx="481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9999"/>
                  </a:solidFill>
                </a:rPr>
                <a:t>T</a:t>
              </a:r>
              <a:r>
                <a:rPr lang="en-US" altLang="en-US">
                  <a:solidFill>
                    <a:srgbClr val="009999"/>
                  </a:solidFill>
                </a:rPr>
                <a:t>(</a:t>
              </a:r>
              <a:r>
                <a:rPr lang="en-US" altLang="en-US" i="1">
                  <a:solidFill>
                    <a:srgbClr val="009999"/>
                  </a:solidFill>
                </a:rPr>
                <a:t>n</a:t>
              </a:r>
              <a:r>
                <a:rPr lang="en-US" altLang="en-US">
                  <a:solidFill>
                    <a:srgbClr val="009999"/>
                  </a:solidFill>
                </a:rPr>
                <a:t>/4)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587" y="1978"/>
              <a:ext cx="38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9999"/>
                  </a:solidFill>
                </a:rPr>
                <a:t>cn</a:t>
              </a:r>
              <a:r>
                <a:rPr lang="en-US" altLang="en-US">
                  <a:solidFill>
                    <a:srgbClr val="009999"/>
                  </a:solidFill>
                </a:rPr>
                <a:t>/2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616" y="1968"/>
              <a:ext cx="38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9999"/>
                  </a:solidFill>
                </a:rPr>
                <a:t>cn</a:t>
              </a:r>
              <a:r>
                <a:rPr lang="en-US" altLang="en-US">
                  <a:solidFill>
                    <a:srgbClr val="009999"/>
                  </a:solidFill>
                </a:rPr>
                <a:t>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538302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Recursion tree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84364" y="1543050"/>
            <a:ext cx="6272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Solve 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) = 2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/2) + </a:t>
            </a:r>
            <a:r>
              <a:rPr lang="en-US" altLang="en-US" sz="2400" i="1" dirty="0" err="1">
                <a:solidFill>
                  <a:srgbClr val="009999"/>
                </a:solidFill>
              </a:rPr>
              <a:t>cn</a:t>
            </a:r>
            <a:r>
              <a:rPr lang="en-US" altLang="en-US" sz="2400" dirty="0"/>
              <a:t>, where </a:t>
            </a:r>
            <a:r>
              <a:rPr lang="en-US" altLang="en-US" sz="2400" i="1" dirty="0">
                <a:solidFill>
                  <a:srgbClr val="009999"/>
                </a:solidFill>
              </a:rPr>
              <a:t>c </a:t>
            </a:r>
            <a:r>
              <a:rPr lang="en-US" altLang="en-US" sz="2400" dirty="0">
                <a:solidFill>
                  <a:srgbClr val="009999"/>
                </a:solidFill>
              </a:rPr>
              <a:t>&gt; 0</a:t>
            </a:r>
            <a:r>
              <a:rPr lang="en-US" altLang="en-US" sz="2400" dirty="0"/>
              <a:t> is constant.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3200400" y="4038600"/>
            <a:ext cx="5334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4572000" y="2514600"/>
            <a:ext cx="1524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6096000" y="2514600"/>
            <a:ext cx="1676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81025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37338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68580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76962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45720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205163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854575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6403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8054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043363" y="2911475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7264400" y="28956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851151" y="5181600"/>
            <a:ext cx="6142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  <a:latin typeface="Symbol" panose="05050102010706020507" pitchFamily="18" charset="2"/>
              </a:rPr>
              <a:t>Q</a:t>
            </a:r>
            <a:r>
              <a:rPr lang="en-US" altLang="en-US">
                <a:solidFill>
                  <a:srgbClr val="009999"/>
                </a:solidFill>
              </a:rPr>
              <a:t>(1)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 rot="17366799">
            <a:off x="3196200" y="4530208"/>
            <a:ext cx="34336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6211327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Recursion</a:t>
            </a:r>
            <a:r>
              <a:rPr lang="en-US" altLang="en-US" dirty="0"/>
              <a:t> </a:t>
            </a:r>
            <a:r>
              <a:rPr lang="en-US" altLang="en-US" b="1" dirty="0"/>
              <a:t>tree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84364" y="1543050"/>
            <a:ext cx="6272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Solve 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) = 2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/2) + </a:t>
            </a:r>
            <a:r>
              <a:rPr lang="en-US" altLang="en-US" sz="2400" i="1" dirty="0" err="1">
                <a:solidFill>
                  <a:srgbClr val="009999"/>
                </a:solidFill>
              </a:rPr>
              <a:t>cn</a:t>
            </a:r>
            <a:r>
              <a:rPr lang="en-US" altLang="en-US" sz="2400" dirty="0"/>
              <a:t>, where </a:t>
            </a:r>
            <a:r>
              <a:rPr lang="en-US" altLang="en-US" sz="2400" i="1" dirty="0">
                <a:solidFill>
                  <a:srgbClr val="009999"/>
                </a:solidFill>
              </a:rPr>
              <a:t>c </a:t>
            </a:r>
            <a:r>
              <a:rPr lang="en-US" altLang="en-US" sz="2400" dirty="0">
                <a:solidFill>
                  <a:srgbClr val="009999"/>
                </a:solidFill>
              </a:rPr>
              <a:t>&gt; 0</a:t>
            </a:r>
            <a:r>
              <a:rPr lang="en-US" altLang="en-US" sz="2400" dirty="0"/>
              <a:t> is constant.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3200400" y="4038600"/>
            <a:ext cx="5334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4572000" y="2514600"/>
            <a:ext cx="1524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6096000" y="2514600"/>
            <a:ext cx="1676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81025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7338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68580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76962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5720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205163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854575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403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8054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4043363" y="2911475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7264400" y="28956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851151" y="5181600"/>
            <a:ext cx="6142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  <a:latin typeface="Symbol" panose="05050102010706020507" pitchFamily="18" charset="2"/>
              </a:rPr>
              <a:t>Q</a:t>
            </a:r>
            <a:r>
              <a:rPr lang="en-US" altLang="en-US">
                <a:solidFill>
                  <a:srgbClr val="009999"/>
                </a:solidFill>
              </a:rPr>
              <a:t>(1)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 rot="17366799">
            <a:off x="3196200" y="4530208"/>
            <a:ext cx="34336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2319338" y="2362200"/>
            <a:ext cx="0" cy="3276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600201" y="3581400"/>
            <a:ext cx="97975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009999"/>
                </a:solidFill>
              </a:rPr>
              <a:t>h</a:t>
            </a:r>
            <a:r>
              <a:rPr lang="en-US" altLang="en-US" dirty="0">
                <a:solidFill>
                  <a:srgbClr val="009999"/>
                </a:solidFill>
              </a:rPr>
              <a:t> = log </a:t>
            </a:r>
            <a:r>
              <a:rPr lang="en-US" altLang="en-US" i="1" dirty="0">
                <a:solidFill>
                  <a:srgbClr val="009999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15344178"/>
      </p:ext>
    </p:extLst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1026"/>
          <p:cNvSpPr>
            <a:spLocks noChangeShapeType="1"/>
          </p:cNvSpPr>
          <p:nvPr/>
        </p:nvSpPr>
        <p:spPr bwMode="auto">
          <a:xfrm>
            <a:off x="2319338" y="2362200"/>
            <a:ext cx="0" cy="3276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277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Recursion tree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1884364" y="1543050"/>
            <a:ext cx="6272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Solve 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) = 2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/2) + </a:t>
            </a:r>
            <a:r>
              <a:rPr lang="en-US" altLang="en-US" sz="2400" i="1" dirty="0" err="1">
                <a:solidFill>
                  <a:srgbClr val="009999"/>
                </a:solidFill>
              </a:rPr>
              <a:t>cn</a:t>
            </a:r>
            <a:r>
              <a:rPr lang="en-US" altLang="en-US" sz="2400" dirty="0"/>
              <a:t>, where </a:t>
            </a:r>
            <a:r>
              <a:rPr lang="en-US" altLang="en-US" sz="2400" i="1" dirty="0">
                <a:solidFill>
                  <a:srgbClr val="009999"/>
                </a:solidFill>
              </a:rPr>
              <a:t>c </a:t>
            </a:r>
            <a:r>
              <a:rPr lang="en-US" altLang="en-US" sz="2400" dirty="0">
                <a:solidFill>
                  <a:srgbClr val="009999"/>
                </a:solidFill>
              </a:rPr>
              <a:t>&gt; 0</a:t>
            </a:r>
            <a:r>
              <a:rPr lang="en-US" altLang="en-US" sz="2400" dirty="0"/>
              <a:t> is constant.</a:t>
            </a:r>
          </a:p>
        </p:txBody>
      </p:sp>
      <p:sp>
        <p:nvSpPr>
          <p:cNvPr id="32776" name="Line 1032"/>
          <p:cNvSpPr>
            <a:spLocks noChangeShapeType="1"/>
          </p:cNvSpPr>
          <p:nvPr/>
        </p:nvSpPr>
        <p:spPr bwMode="auto">
          <a:xfrm flipH="1">
            <a:off x="3200400" y="4038600"/>
            <a:ext cx="5334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2777" name="Line 1033"/>
          <p:cNvSpPr>
            <a:spLocks noChangeShapeType="1"/>
          </p:cNvSpPr>
          <p:nvPr/>
        </p:nvSpPr>
        <p:spPr bwMode="auto">
          <a:xfrm flipH="1">
            <a:off x="4572000" y="2514600"/>
            <a:ext cx="1524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2778" name="Line 1034"/>
          <p:cNvSpPr>
            <a:spLocks noChangeShapeType="1"/>
          </p:cNvSpPr>
          <p:nvPr/>
        </p:nvSpPr>
        <p:spPr bwMode="auto">
          <a:xfrm>
            <a:off x="6096000" y="2514600"/>
            <a:ext cx="1676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2779" name="Rectangle 1035"/>
          <p:cNvSpPr>
            <a:spLocks noChangeArrowheads="1"/>
          </p:cNvSpPr>
          <p:nvPr/>
        </p:nvSpPr>
        <p:spPr bwMode="auto">
          <a:xfrm>
            <a:off x="581025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2780" name="Line 1036"/>
          <p:cNvSpPr>
            <a:spLocks noChangeShapeType="1"/>
          </p:cNvSpPr>
          <p:nvPr/>
        </p:nvSpPr>
        <p:spPr bwMode="auto">
          <a:xfrm flipH="1">
            <a:off x="37338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2781" name="Line 1037"/>
          <p:cNvSpPr>
            <a:spLocks noChangeShapeType="1"/>
          </p:cNvSpPr>
          <p:nvPr/>
        </p:nvSpPr>
        <p:spPr bwMode="auto">
          <a:xfrm flipH="1">
            <a:off x="68580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2782" name="Line 1038"/>
          <p:cNvSpPr>
            <a:spLocks noChangeShapeType="1"/>
          </p:cNvSpPr>
          <p:nvPr/>
        </p:nvSpPr>
        <p:spPr bwMode="auto">
          <a:xfrm>
            <a:off x="76962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2783" name="Line 1039"/>
          <p:cNvSpPr>
            <a:spLocks noChangeShapeType="1"/>
          </p:cNvSpPr>
          <p:nvPr/>
        </p:nvSpPr>
        <p:spPr bwMode="auto">
          <a:xfrm>
            <a:off x="45720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2784" name="Rectangle 1040"/>
          <p:cNvSpPr>
            <a:spLocks noChangeArrowheads="1"/>
          </p:cNvSpPr>
          <p:nvPr/>
        </p:nvSpPr>
        <p:spPr bwMode="auto">
          <a:xfrm>
            <a:off x="3205163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2785" name="Rectangle 1041"/>
          <p:cNvSpPr>
            <a:spLocks noChangeArrowheads="1"/>
          </p:cNvSpPr>
          <p:nvPr/>
        </p:nvSpPr>
        <p:spPr bwMode="auto">
          <a:xfrm>
            <a:off x="4854575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2786" name="Rectangle 1042"/>
          <p:cNvSpPr>
            <a:spLocks noChangeArrowheads="1"/>
          </p:cNvSpPr>
          <p:nvPr/>
        </p:nvSpPr>
        <p:spPr bwMode="auto">
          <a:xfrm>
            <a:off x="6403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2787" name="Rectangle 1043"/>
          <p:cNvSpPr>
            <a:spLocks noChangeArrowheads="1"/>
          </p:cNvSpPr>
          <p:nvPr/>
        </p:nvSpPr>
        <p:spPr bwMode="auto">
          <a:xfrm>
            <a:off x="8054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2788" name="Rectangle 1044"/>
          <p:cNvSpPr>
            <a:spLocks noChangeArrowheads="1"/>
          </p:cNvSpPr>
          <p:nvPr/>
        </p:nvSpPr>
        <p:spPr bwMode="auto">
          <a:xfrm>
            <a:off x="4043363" y="2911475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2789" name="Rectangle 1045"/>
          <p:cNvSpPr>
            <a:spLocks noChangeArrowheads="1"/>
          </p:cNvSpPr>
          <p:nvPr/>
        </p:nvSpPr>
        <p:spPr bwMode="auto">
          <a:xfrm>
            <a:off x="7264400" y="28956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2790" name="Rectangle 1046"/>
          <p:cNvSpPr>
            <a:spLocks noChangeArrowheads="1"/>
          </p:cNvSpPr>
          <p:nvPr/>
        </p:nvSpPr>
        <p:spPr bwMode="auto">
          <a:xfrm>
            <a:off x="2851151" y="5181600"/>
            <a:ext cx="6142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  <a:latin typeface="Symbol" panose="05050102010706020507" pitchFamily="18" charset="2"/>
              </a:rPr>
              <a:t>Q</a:t>
            </a:r>
            <a:r>
              <a:rPr lang="en-US" altLang="en-US">
                <a:solidFill>
                  <a:srgbClr val="009999"/>
                </a:solidFill>
              </a:rPr>
              <a:t>(1)</a:t>
            </a:r>
          </a:p>
        </p:txBody>
      </p:sp>
      <p:sp>
        <p:nvSpPr>
          <p:cNvPr id="32791" name="Text Box 1047"/>
          <p:cNvSpPr txBox="1">
            <a:spLocks noChangeArrowheads="1"/>
          </p:cNvSpPr>
          <p:nvPr/>
        </p:nvSpPr>
        <p:spPr bwMode="auto">
          <a:xfrm rot="17366799">
            <a:off x="3196200" y="4530208"/>
            <a:ext cx="34336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32792" name="Text Box 1048"/>
          <p:cNvSpPr txBox="1">
            <a:spLocks noChangeArrowheads="1"/>
          </p:cNvSpPr>
          <p:nvPr/>
        </p:nvSpPr>
        <p:spPr bwMode="auto">
          <a:xfrm>
            <a:off x="1600201" y="3581400"/>
            <a:ext cx="97975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009999"/>
                </a:solidFill>
              </a:rPr>
              <a:t>h</a:t>
            </a:r>
            <a:r>
              <a:rPr lang="en-US" altLang="en-US" dirty="0">
                <a:solidFill>
                  <a:srgbClr val="009999"/>
                </a:solidFill>
              </a:rPr>
              <a:t> = log </a:t>
            </a:r>
            <a:r>
              <a:rPr lang="en-US" altLang="en-US" i="1" dirty="0">
                <a:solidFill>
                  <a:srgbClr val="009999"/>
                </a:solidFill>
              </a:rPr>
              <a:t>n</a:t>
            </a:r>
          </a:p>
        </p:txBody>
      </p:sp>
      <p:sp>
        <p:nvSpPr>
          <p:cNvPr id="32793" name="Line 1049"/>
          <p:cNvSpPr>
            <a:spLocks noChangeShapeType="1"/>
          </p:cNvSpPr>
          <p:nvPr/>
        </p:nvSpPr>
        <p:spPr bwMode="auto">
          <a:xfrm>
            <a:off x="6553200" y="2438400"/>
            <a:ext cx="2971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2794" name="Rectangle 1050"/>
          <p:cNvSpPr>
            <a:spLocks noChangeArrowheads="1"/>
          </p:cNvSpPr>
          <p:nvPr/>
        </p:nvSpPr>
        <p:spPr bwMode="auto">
          <a:xfrm>
            <a:off x="952500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94693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2319338" y="2362200"/>
            <a:ext cx="0" cy="3276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Recursion tree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884364" y="1543050"/>
            <a:ext cx="6272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Solve 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) = 2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/2) + </a:t>
            </a:r>
            <a:r>
              <a:rPr lang="en-US" altLang="en-US" sz="2400" i="1" dirty="0" err="1">
                <a:solidFill>
                  <a:srgbClr val="009999"/>
                </a:solidFill>
              </a:rPr>
              <a:t>cn</a:t>
            </a:r>
            <a:r>
              <a:rPr lang="en-US" altLang="en-US" sz="2400" dirty="0"/>
              <a:t>, where </a:t>
            </a:r>
            <a:r>
              <a:rPr lang="en-US" altLang="en-US" sz="2400" i="1" dirty="0">
                <a:solidFill>
                  <a:srgbClr val="009999"/>
                </a:solidFill>
              </a:rPr>
              <a:t>c </a:t>
            </a:r>
            <a:r>
              <a:rPr lang="en-US" altLang="en-US" sz="2400" dirty="0">
                <a:solidFill>
                  <a:srgbClr val="009999"/>
                </a:solidFill>
              </a:rPr>
              <a:t>&gt; 0</a:t>
            </a:r>
            <a:r>
              <a:rPr lang="en-US" altLang="en-US" sz="2400" dirty="0"/>
              <a:t> is constant.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7620000" y="3200400"/>
            <a:ext cx="2133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3200400" y="4038600"/>
            <a:ext cx="5334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4572000" y="2514600"/>
            <a:ext cx="1524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6096000" y="2514600"/>
            <a:ext cx="1676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581025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>
            <a:off x="37338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68580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76962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5720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3205163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4854575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6403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8054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4043363" y="2911475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7264400" y="28956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2851151" y="5181600"/>
            <a:ext cx="6142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  <a:latin typeface="Symbol" panose="05050102010706020507" pitchFamily="18" charset="2"/>
              </a:rPr>
              <a:t>Q</a:t>
            </a:r>
            <a:r>
              <a:rPr lang="en-US" altLang="en-US">
                <a:solidFill>
                  <a:srgbClr val="009999"/>
                </a:solidFill>
              </a:rPr>
              <a:t>(1)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 rot="17366799">
            <a:off x="3196200" y="4530208"/>
            <a:ext cx="34336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1600201" y="3581400"/>
            <a:ext cx="97975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009999"/>
                </a:solidFill>
              </a:rPr>
              <a:t>h</a:t>
            </a:r>
            <a:r>
              <a:rPr lang="en-US" altLang="en-US" dirty="0">
                <a:solidFill>
                  <a:srgbClr val="009999"/>
                </a:solidFill>
              </a:rPr>
              <a:t> = log </a:t>
            </a:r>
            <a:r>
              <a:rPr lang="en-US" altLang="en-US" i="1" dirty="0">
                <a:solidFill>
                  <a:srgbClr val="009999"/>
                </a:solidFill>
              </a:rPr>
              <a:t>n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6553200" y="2438400"/>
            <a:ext cx="2971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952500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9525000" y="2895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71504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2319338" y="2362200"/>
            <a:ext cx="0" cy="3276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Recursion tree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884364" y="1543050"/>
            <a:ext cx="6272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Solve 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) = 2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/2) + </a:t>
            </a:r>
            <a:r>
              <a:rPr lang="en-US" altLang="en-US" sz="2400" i="1" dirty="0" err="1">
                <a:solidFill>
                  <a:srgbClr val="009999"/>
                </a:solidFill>
              </a:rPr>
              <a:t>cn</a:t>
            </a:r>
            <a:r>
              <a:rPr lang="en-US" altLang="en-US" sz="2400" dirty="0"/>
              <a:t>, where </a:t>
            </a:r>
            <a:r>
              <a:rPr lang="en-US" altLang="en-US" sz="2400" i="1" dirty="0">
                <a:solidFill>
                  <a:srgbClr val="009999"/>
                </a:solidFill>
              </a:rPr>
              <a:t>c </a:t>
            </a:r>
            <a:r>
              <a:rPr lang="en-US" altLang="en-US" sz="2400" dirty="0">
                <a:solidFill>
                  <a:srgbClr val="009999"/>
                </a:solidFill>
              </a:rPr>
              <a:t>&gt; 0</a:t>
            </a:r>
            <a:r>
              <a:rPr lang="en-US" altLang="en-US" sz="2400" dirty="0"/>
              <a:t> is constant.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8458200" y="403860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7620000" y="3200400"/>
            <a:ext cx="2133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3200400" y="4038600"/>
            <a:ext cx="5334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4572000" y="2514600"/>
            <a:ext cx="1524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6096000" y="2514600"/>
            <a:ext cx="1676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581025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H="1">
            <a:off x="37338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H="1">
            <a:off x="68580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76962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45720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3205163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4854575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403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8054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4043363" y="2911475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7264400" y="28956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2851151" y="5181600"/>
            <a:ext cx="6142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  <a:latin typeface="Symbol" panose="05050102010706020507" pitchFamily="18" charset="2"/>
              </a:rPr>
              <a:t>Q</a:t>
            </a:r>
            <a:r>
              <a:rPr lang="en-US" altLang="en-US">
                <a:solidFill>
                  <a:srgbClr val="009999"/>
                </a:solidFill>
              </a:rPr>
              <a:t>(1)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 rot="17366799">
            <a:off x="3196200" y="4530208"/>
            <a:ext cx="34336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1600201" y="3581400"/>
            <a:ext cx="97975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009999"/>
                </a:solidFill>
              </a:rPr>
              <a:t>h</a:t>
            </a:r>
            <a:r>
              <a:rPr lang="en-US" altLang="en-US" dirty="0">
                <a:solidFill>
                  <a:srgbClr val="009999"/>
                </a:solidFill>
              </a:rPr>
              <a:t> = log </a:t>
            </a:r>
            <a:r>
              <a:rPr lang="en-US" altLang="en-US" i="1" dirty="0">
                <a:solidFill>
                  <a:srgbClr val="009999"/>
                </a:solidFill>
              </a:rPr>
              <a:t>n</a:t>
            </a:r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6553200" y="2438400"/>
            <a:ext cx="2971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952500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9525000" y="2895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9525000" y="3732213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 rot="16200000">
            <a:off x="9490637" y="4606409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86557667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3429000" y="5486401"/>
            <a:ext cx="6400800" cy="95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4800600" y="5105400"/>
            <a:ext cx="2590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2319338" y="2362200"/>
            <a:ext cx="0" cy="3276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4953000" y="5181600"/>
            <a:ext cx="3773578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SG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Recursion tree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84364" y="1543050"/>
            <a:ext cx="6272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Solve 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) = 2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/2) + </a:t>
            </a:r>
            <a:r>
              <a:rPr lang="en-US" altLang="en-US" sz="2400" i="1" dirty="0" err="1">
                <a:solidFill>
                  <a:srgbClr val="009999"/>
                </a:solidFill>
              </a:rPr>
              <a:t>cn</a:t>
            </a:r>
            <a:r>
              <a:rPr lang="en-US" altLang="en-US" sz="2400" dirty="0"/>
              <a:t>, where </a:t>
            </a:r>
            <a:r>
              <a:rPr lang="en-US" altLang="en-US" sz="2400" i="1" dirty="0">
                <a:solidFill>
                  <a:srgbClr val="009999"/>
                </a:solidFill>
              </a:rPr>
              <a:t>c </a:t>
            </a:r>
            <a:r>
              <a:rPr lang="en-US" altLang="en-US" sz="2400" dirty="0">
                <a:solidFill>
                  <a:srgbClr val="009999"/>
                </a:solidFill>
              </a:rPr>
              <a:t>&gt; 0</a:t>
            </a:r>
            <a:r>
              <a:rPr lang="en-US" altLang="en-US" sz="2400" dirty="0"/>
              <a:t> is constant.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8458200" y="403860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7620000" y="3200400"/>
            <a:ext cx="2133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3200400" y="4038600"/>
            <a:ext cx="5334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4572000" y="2514600"/>
            <a:ext cx="1524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096000" y="2514600"/>
            <a:ext cx="1676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81025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37338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68580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962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45720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205163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854575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 err="1">
                <a:solidFill>
                  <a:srgbClr val="009999"/>
                </a:solidFill>
              </a:rPr>
              <a:t>cn</a:t>
            </a:r>
            <a:r>
              <a:rPr lang="en-US" altLang="en-US" dirty="0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403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8054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043363" y="2911475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7264400" y="28956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2851151" y="5181600"/>
            <a:ext cx="6142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  <a:latin typeface="Symbol" panose="05050102010706020507" pitchFamily="18" charset="2"/>
              </a:rPr>
              <a:t>Q</a:t>
            </a:r>
            <a:r>
              <a:rPr lang="en-US" altLang="en-US">
                <a:solidFill>
                  <a:srgbClr val="009999"/>
                </a:solidFill>
              </a:rPr>
              <a:t>(1)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 rot="17366799">
            <a:off x="3196200" y="4530208"/>
            <a:ext cx="34336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1600201" y="3581400"/>
            <a:ext cx="97975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009999"/>
                </a:solidFill>
              </a:rPr>
              <a:t>h</a:t>
            </a:r>
            <a:r>
              <a:rPr lang="en-US" altLang="en-US" dirty="0">
                <a:solidFill>
                  <a:srgbClr val="009999"/>
                </a:solidFill>
              </a:rPr>
              <a:t> = log </a:t>
            </a:r>
            <a:r>
              <a:rPr lang="en-US" altLang="en-US" i="1" dirty="0">
                <a:solidFill>
                  <a:srgbClr val="009999"/>
                </a:solidFill>
              </a:rPr>
              <a:t>n</a:t>
            </a: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6553200" y="2438400"/>
            <a:ext cx="2971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952500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9525000" y="2895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9525000" y="3732213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5014452" y="5265093"/>
            <a:ext cx="3443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Number of leaves =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9331325" y="5181600"/>
            <a:ext cx="61587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  <a:latin typeface="Symbol" panose="05050102010706020507" pitchFamily="18" charset="2"/>
              </a:rPr>
              <a:t>Q</a:t>
            </a:r>
            <a:r>
              <a:rPr lang="en-US" altLang="en-US">
                <a:solidFill>
                  <a:srgbClr val="009999"/>
                </a:solidFill>
              </a:rPr>
              <a:t>(</a:t>
            </a:r>
            <a:r>
              <a:rPr lang="en-US" altLang="en-US" i="1">
                <a:solidFill>
                  <a:srgbClr val="009999"/>
                </a:solidFill>
              </a:rPr>
              <a:t>n</a:t>
            </a:r>
            <a:r>
              <a:rPr lang="en-US" altLang="en-US">
                <a:solidFill>
                  <a:srgbClr val="009999"/>
                </a:solidFill>
              </a:rPr>
              <a:t>)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 rot="16200000">
            <a:off x="9490637" y="4606409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81369510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3429000" y="5486401"/>
            <a:ext cx="6400800" cy="95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800600" y="5105400"/>
            <a:ext cx="2590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2319338" y="2362200"/>
            <a:ext cx="0" cy="3276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962400" y="5153961"/>
            <a:ext cx="3477104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SG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Recursion tree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884364" y="1543050"/>
            <a:ext cx="6272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Solve 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) = 2</a:t>
            </a:r>
            <a:r>
              <a:rPr lang="en-US" altLang="en-US" sz="2400" i="1" dirty="0">
                <a:solidFill>
                  <a:srgbClr val="009999"/>
                </a:solidFill>
              </a:rPr>
              <a:t>T</a:t>
            </a:r>
            <a:r>
              <a:rPr lang="en-US" altLang="en-US" sz="2400" dirty="0">
                <a:solidFill>
                  <a:srgbClr val="009999"/>
                </a:solidFill>
              </a:rPr>
              <a:t>(</a:t>
            </a:r>
            <a:r>
              <a:rPr lang="en-US" altLang="en-US" sz="2400" i="1" dirty="0">
                <a:solidFill>
                  <a:srgbClr val="009999"/>
                </a:solidFill>
              </a:rPr>
              <a:t>n</a:t>
            </a:r>
            <a:r>
              <a:rPr lang="en-US" altLang="en-US" sz="2400" dirty="0">
                <a:solidFill>
                  <a:srgbClr val="009999"/>
                </a:solidFill>
              </a:rPr>
              <a:t>/2) + </a:t>
            </a:r>
            <a:r>
              <a:rPr lang="en-US" altLang="en-US" sz="2400" i="1" dirty="0" err="1">
                <a:solidFill>
                  <a:srgbClr val="009999"/>
                </a:solidFill>
              </a:rPr>
              <a:t>cn</a:t>
            </a:r>
            <a:r>
              <a:rPr lang="en-US" altLang="en-US" sz="2400" dirty="0"/>
              <a:t>, where </a:t>
            </a:r>
            <a:r>
              <a:rPr lang="en-US" altLang="en-US" sz="2400" i="1" dirty="0">
                <a:solidFill>
                  <a:srgbClr val="009999"/>
                </a:solidFill>
              </a:rPr>
              <a:t>c </a:t>
            </a:r>
            <a:r>
              <a:rPr lang="en-US" altLang="en-US" sz="2400" dirty="0">
                <a:solidFill>
                  <a:srgbClr val="009999"/>
                </a:solidFill>
              </a:rPr>
              <a:t>&gt; 0</a:t>
            </a:r>
            <a:r>
              <a:rPr lang="en-US" altLang="en-US" sz="2400" dirty="0"/>
              <a:t> is constant.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8458200" y="403860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620000" y="3200400"/>
            <a:ext cx="2133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200400" y="4038600"/>
            <a:ext cx="5334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572000" y="2514600"/>
            <a:ext cx="1524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6096000" y="2514600"/>
            <a:ext cx="1676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81025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37338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6858000" y="3200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6962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572000" y="3200400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205163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854575" y="37338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403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8054975" y="3732213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/4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043363" y="2911475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7264400" y="2895600"/>
            <a:ext cx="6062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r>
              <a:rPr lang="en-US" altLang="en-US">
                <a:solidFill>
                  <a:srgbClr val="009999"/>
                </a:solidFill>
              </a:rPr>
              <a:t>/2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2851151" y="5181600"/>
            <a:ext cx="6142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  <a:latin typeface="Symbol" panose="05050102010706020507" pitchFamily="18" charset="2"/>
              </a:rPr>
              <a:t>Q</a:t>
            </a:r>
            <a:r>
              <a:rPr lang="en-US" altLang="en-US">
                <a:solidFill>
                  <a:srgbClr val="009999"/>
                </a:solidFill>
              </a:rPr>
              <a:t>(1)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 rot="17366799">
            <a:off x="3196200" y="4530208"/>
            <a:ext cx="34336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1600201" y="3581400"/>
            <a:ext cx="97975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009999"/>
                </a:solidFill>
              </a:rPr>
              <a:t>h</a:t>
            </a:r>
            <a:r>
              <a:rPr lang="en-US" altLang="en-US" dirty="0">
                <a:solidFill>
                  <a:srgbClr val="009999"/>
                </a:solidFill>
              </a:rPr>
              <a:t> = log </a:t>
            </a:r>
            <a:r>
              <a:rPr lang="en-US" altLang="en-US" i="1" dirty="0">
                <a:solidFill>
                  <a:srgbClr val="009999"/>
                </a:solidFill>
              </a:rPr>
              <a:t>n</a:t>
            </a:r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6553200" y="2438400"/>
            <a:ext cx="2971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9525000" y="2133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9525000" y="2895600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9525000" y="3732213"/>
            <a:ext cx="39946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cn</a:t>
            </a: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4346483" y="5255567"/>
            <a:ext cx="2869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Number of leaves =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9331325" y="5181600"/>
            <a:ext cx="61587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  <a:latin typeface="Symbol" panose="05050102010706020507" pitchFamily="18" charset="2"/>
              </a:rPr>
              <a:t>Q</a:t>
            </a:r>
            <a:r>
              <a:rPr lang="en-US" altLang="en-US">
                <a:solidFill>
                  <a:srgbClr val="009999"/>
                </a:solidFill>
              </a:rPr>
              <a:t>(</a:t>
            </a:r>
            <a:r>
              <a:rPr lang="en-US" altLang="en-US" i="1">
                <a:solidFill>
                  <a:srgbClr val="009999"/>
                </a:solidFill>
              </a:rPr>
              <a:t>n</a:t>
            </a:r>
            <a:r>
              <a:rPr lang="en-US" altLang="en-US">
                <a:solidFill>
                  <a:srgbClr val="009999"/>
                </a:solidFill>
              </a:rPr>
              <a:t>)</a:t>
            </a: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8915400" y="5791200"/>
            <a:ext cx="152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8698371" y="5821363"/>
            <a:ext cx="18172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dirty="0"/>
              <a:t>Total</a:t>
            </a:r>
            <a:r>
              <a:rPr lang="en-US" altLang="en-US" dirty="0">
                <a:solidFill>
                  <a:srgbClr val="009999"/>
                </a:solidFill>
                <a:latin typeface="Symbol" panose="05050102010706020507" pitchFamily="18" charset="2"/>
              </a:rPr>
              <a:t> = Q</a:t>
            </a:r>
            <a:r>
              <a:rPr lang="en-US" altLang="en-US" dirty="0">
                <a:solidFill>
                  <a:srgbClr val="009999"/>
                </a:solidFill>
              </a:rPr>
              <a:t>(</a:t>
            </a:r>
            <a:r>
              <a:rPr lang="en-US" altLang="en-US" i="1" dirty="0">
                <a:solidFill>
                  <a:srgbClr val="009999"/>
                </a:solidFill>
              </a:rPr>
              <a:t>n</a:t>
            </a:r>
            <a:r>
              <a:rPr lang="en-US" altLang="en-US" dirty="0">
                <a:solidFill>
                  <a:srgbClr val="009999"/>
                </a:solidFill>
              </a:rPr>
              <a:t> log </a:t>
            </a:r>
            <a:r>
              <a:rPr lang="en-US" altLang="en-US" i="1" dirty="0">
                <a:solidFill>
                  <a:srgbClr val="009999"/>
                </a:solidFill>
              </a:rPr>
              <a:t>n</a:t>
            </a:r>
            <a:r>
              <a:rPr lang="en-US" altLang="en-US" dirty="0">
                <a:solidFill>
                  <a:srgbClr val="009999"/>
                </a:solidFill>
              </a:rPr>
              <a:t>)</a:t>
            </a: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 rot="16200000">
            <a:off x="9490637" y="4606409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346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07" y="1429775"/>
            <a:ext cx="9151206" cy="5029200"/>
          </a:xfrm>
          <a:prstGeom prst="rect">
            <a:avLst/>
          </a:prstGeom>
        </p:spPr>
      </p:pic>
      <p:sp>
        <p:nvSpPr>
          <p:cNvPr id="12" name="Shape 96"/>
          <p:cNvSpPr txBox="1">
            <a:spLocks noGrp="1"/>
          </p:cNvSpPr>
          <p:nvPr>
            <p:ph type="title"/>
          </p:nvPr>
        </p:nvSpPr>
        <p:spPr>
          <a:xfrm>
            <a:off x="1524000" y="286476"/>
            <a:ext cx="532860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latin typeface="Verdana"/>
                <a:ea typeface="Verdana"/>
                <a:cs typeface="Verdana"/>
                <a:sym typeface="Verdana"/>
              </a:rPr>
              <a:t>Question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1</a:t>
            </a:r>
            <a:endParaRPr lang="en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6BCF9-B8D8-C919-EAEA-761B066A4717}"/>
              </a:ext>
            </a:extLst>
          </p:cNvPr>
          <p:cNvSpPr txBox="1"/>
          <p:nvPr/>
        </p:nvSpPr>
        <p:spPr>
          <a:xfrm>
            <a:off x="8771378" y="3013501"/>
            <a:ext cx="313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Note, C (UPPER CASE) is different from c (lower case)</a:t>
            </a:r>
            <a:endParaRPr lang="en-S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2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004980" y="322539"/>
            <a:ext cx="784664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Answer of </a:t>
            </a:r>
            <a:r>
              <a:rPr lang="en" b="1" dirty="0">
                <a:latin typeface="Verdana"/>
                <a:ea typeface="Verdana"/>
                <a:cs typeface="Verdana"/>
                <a:sym typeface="Verdana"/>
              </a:rPr>
              <a:t>Question 1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209800" y="1447800"/>
            <a:ext cx="7772400" cy="1353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i="1" dirty="0">
                <a:solidFill>
                  <a:srgbClr val="0070C0"/>
                </a:solidFill>
              </a:rPr>
              <a:t>T</a:t>
            </a:r>
            <a:r>
              <a:rPr lang="en" sz="3000" dirty="0">
                <a:solidFill>
                  <a:srgbClr val="0070C0"/>
                </a:solidFill>
              </a:rPr>
              <a:t>(</a:t>
            </a:r>
            <a:r>
              <a:rPr lang="en" sz="3000" i="1" dirty="0">
                <a:solidFill>
                  <a:srgbClr val="0070C0"/>
                </a:solidFill>
              </a:rPr>
              <a:t>n</a:t>
            </a:r>
            <a:r>
              <a:rPr lang="en" sz="3000" dirty="0">
                <a:solidFill>
                  <a:srgbClr val="0070C0"/>
                </a:solidFill>
              </a:rPr>
              <a:t>) = </a:t>
            </a:r>
            <a:r>
              <a:rPr lang="en" sz="3000" i="1" dirty="0">
                <a:solidFill>
                  <a:srgbClr val="0070C0"/>
                </a:solidFill>
              </a:rPr>
              <a:t>T</a:t>
            </a:r>
            <a:r>
              <a:rPr lang="en" sz="3000" dirty="0">
                <a:solidFill>
                  <a:srgbClr val="0070C0"/>
                </a:solidFill>
              </a:rPr>
              <a:t>(</a:t>
            </a:r>
            <a:r>
              <a:rPr lang="en" sz="3000" i="1" dirty="0">
                <a:solidFill>
                  <a:srgbClr val="0070C0"/>
                </a:solidFill>
              </a:rPr>
              <a:t>n</a:t>
            </a:r>
            <a:r>
              <a:rPr lang="en" sz="3000" dirty="0">
                <a:solidFill>
                  <a:srgbClr val="0070C0"/>
                </a:solidFill>
              </a:rPr>
              <a:t>-</a:t>
            </a:r>
            <a:r>
              <a:rPr lang="en" sz="3000" i="1" dirty="0">
                <a:solidFill>
                  <a:srgbClr val="0070C0"/>
                </a:solidFill>
              </a:rPr>
              <a:t>a</a:t>
            </a:r>
            <a:r>
              <a:rPr lang="en" sz="3000" dirty="0">
                <a:solidFill>
                  <a:srgbClr val="0070C0"/>
                </a:solidFill>
              </a:rPr>
              <a:t>) + </a:t>
            </a:r>
            <a:r>
              <a:rPr lang="en" sz="3000" i="1" dirty="0">
                <a:solidFill>
                  <a:srgbClr val="0070C0"/>
                </a:solidFill>
              </a:rPr>
              <a:t>T</a:t>
            </a:r>
            <a:r>
              <a:rPr lang="en" sz="3000" dirty="0">
                <a:solidFill>
                  <a:srgbClr val="0070C0"/>
                </a:solidFill>
              </a:rPr>
              <a:t>(</a:t>
            </a:r>
            <a:r>
              <a:rPr lang="en" sz="3000" i="1" dirty="0">
                <a:solidFill>
                  <a:srgbClr val="0070C0"/>
                </a:solidFill>
              </a:rPr>
              <a:t>a</a:t>
            </a:r>
            <a:r>
              <a:rPr lang="en" sz="3000" dirty="0">
                <a:solidFill>
                  <a:srgbClr val="0070C0"/>
                </a:solidFill>
              </a:rPr>
              <a:t>) + </a:t>
            </a:r>
            <a:r>
              <a:rPr lang="en" sz="3000" i="1" dirty="0">
                <a:solidFill>
                  <a:srgbClr val="0070C0"/>
                </a:solidFill>
              </a:rPr>
              <a:t>cn</a:t>
            </a:r>
            <a:endParaRPr lang="en-US" sz="3000" i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3000" b="1" dirty="0"/>
              <a:t>Answer: </a:t>
            </a:r>
            <a:r>
              <a:rPr lang="en" sz="3000" i="1" dirty="0">
                <a:solidFill>
                  <a:srgbClr val="0070C0"/>
                </a:solidFill>
              </a:rPr>
              <a:t>T(n) ≤ Cn</a:t>
            </a:r>
            <a:r>
              <a:rPr lang="en" sz="3000" baseline="30000" dirty="0">
                <a:solidFill>
                  <a:srgbClr val="0070C0"/>
                </a:solidFill>
              </a:rPr>
              <a:t>2</a:t>
            </a:r>
            <a:r>
              <a:rPr lang="en" sz="3000" dirty="0">
                <a:solidFill>
                  <a:srgbClr val="0070C0"/>
                </a:solidFill>
              </a:rPr>
              <a:t>/</a:t>
            </a:r>
            <a:r>
              <a:rPr lang="en" sz="3000" i="1" dirty="0">
                <a:solidFill>
                  <a:srgbClr val="0070C0"/>
                </a:solidFill>
              </a:rPr>
              <a:t>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3000" dirty="0"/>
              <a:t>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7315550" y="2269675"/>
            <a:ext cx="608700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 err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cn</a:t>
            </a:r>
            <a:endParaRPr lang="en" sz="24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6152126" y="3155525"/>
            <a:ext cx="1316099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c(n-a)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7591850" y="3173150"/>
            <a:ext cx="872400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T(a)</a:t>
            </a:r>
          </a:p>
        </p:txBody>
      </p:sp>
      <p:cxnSp>
        <p:nvCxnSpPr>
          <p:cNvPr id="107" name="Shape 107"/>
          <p:cNvCxnSpPr>
            <a:stCxn id="105" idx="0"/>
          </p:cNvCxnSpPr>
          <p:nvPr/>
        </p:nvCxnSpPr>
        <p:spPr>
          <a:xfrm>
            <a:off x="6810174" y="3155525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" name="Shape 108"/>
          <p:cNvCxnSpPr/>
          <p:nvPr/>
        </p:nvCxnSpPr>
        <p:spPr>
          <a:xfrm flipH="1">
            <a:off x="7177401" y="2875526"/>
            <a:ext cx="352499" cy="2888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" name="Shape 109"/>
          <p:cNvCxnSpPr>
            <a:stCxn id="104" idx="2"/>
            <a:endCxn id="106" idx="0"/>
          </p:cNvCxnSpPr>
          <p:nvPr/>
        </p:nvCxnSpPr>
        <p:spPr>
          <a:xfrm>
            <a:off x="7619900" y="2866675"/>
            <a:ext cx="408000" cy="30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0" name="Shape 110"/>
          <p:cNvSpPr txBox="1"/>
          <p:nvPr/>
        </p:nvSpPr>
        <p:spPr>
          <a:xfrm>
            <a:off x="5570425" y="4011350"/>
            <a:ext cx="1392300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c(n-2a)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134650" y="4011350"/>
            <a:ext cx="872400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T(a)</a:t>
            </a:r>
          </a:p>
        </p:txBody>
      </p:sp>
      <p:cxnSp>
        <p:nvCxnSpPr>
          <p:cNvPr id="112" name="Shape 112"/>
          <p:cNvCxnSpPr/>
          <p:nvPr/>
        </p:nvCxnSpPr>
        <p:spPr>
          <a:xfrm flipH="1">
            <a:off x="6720201" y="3713726"/>
            <a:ext cx="352499" cy="2888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3" name="Shape 113"/>
          <p:cNvCxnSpPr>
            <a:stCxn id="114" idx="2"/>
            <a:endCxn id="111" idx="0"/>
          </p:cNvCxnSpPr>
          <p:nvPr/>
        </p:nvCxnSpPr>
        <p:spPr>
          <a:xfrm>
            <a:off x="7072550" y="3704750"/>
            <a:ext cx="498300" cy="30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5" name="Shape 115"/>
          <p:cNvSpPr txBox="1"/>
          <p:nvPr/>
        </p:nvSpPr>
        <p:spPr>
          <a:xfrm>
            <a:off x="4319600" y="6119775"/>
            <a:ext cx="608700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ac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099925" y="6119775"/>
            <a:ext cx="872400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T(a)</a:t>
            </a:r>
          </a:p>
        </p:txBody>
      </p:sp>
      <p:cxnSp>
        <p:nvCxnSpPr>
          <p:cNvPr id="117" name="Shape 117"/>
          <p:cNvCxnSpPr/>
          <p:nvPr/>
        </p:nvCxnSpPr>
        <p:spPr>
          <a:xfrm flipH="1">
            <a:off x="4685476" y="5822151"/>
            <a:ext cx="352499" cy="2888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8" name="Shape 118"/>
          <p:cNvCxnSpPr>
            <a:stCxn id="119" idx="2"/>
            <a:endCxn id="116" idx="0"/>
          </p:cNvCxnSpPr>
          <p:nvPr/>
        </p:nvCxnSpPr>
        <p:spPr>
          <a:xfrm>
            <a:off x="5037825" y="5813175"/>
            <a:ext cx="498300" cy="30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0" name="Shape 120"/>
          <p:cNvSpPr txBox="1"/>
          <p:nvPr/>
        </p:nvSpPr>
        <p:spPr>
          <a:xfrm>
            <a:off x="4817900" y="5357775"/>
            <a:ext cx="872400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2ac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861925" y="5357775"/>
            <a:ext cx="872400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T(a)</a:t>
            </a:r>
          </a:p>
        </p:txBody>
      </p:sp>
      <p:cxnSp>
        <p:nvCxnSpPr>
          <p:cNvPr id="122" name="Shape 122"/>
          <p:cNvCxnSpPr/>
          <p:nvPr/>
        </p:nvCxnSpPr>
        <p:spPr>
          <a:xfrm flipH="1">
            <a:off x="5447476" y="5060151"/>
            <a:ext cx="352499" cy="2888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3" name="Shape 123"/>
          <p:cNvCxnSpPr>
            <a:stCxn id="124" idx="2"/>
            <a:endCxn id="121" idx="0"/>
          </p:cNvCxnSpPr>
          <p:nvPr/>
        </p:nvCxnSpPr>
        <p:spPr>
          <a:xfrm>
            <a:off x="5799825" y="5051175"/>
            <a:ext cx="498300" cy="30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" name="Shape 125"/>
          <p:cNvSpPr txBox="1"/>
          <p:nvPr/>
        </p:nvSpPr>
        <p:spPr>
          <a:xfrm rot="18622478">
            <a:off x="5791603" y="4403491"/>
            <a:ext cx="608518" cy="596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...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8952518" y="4128495"/>
            <a:ext cx="2489099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height =n/a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940800" y="2530764"/>
            <a:ext cx="55418" cy="3999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1138136" y="4367719"/>
                <a:ext cx="3570239" cy="1237151"/>
              </a:xfrm>
              <a:prstGeom prst="wedgeRectCallout">
                <a:avLst>
                  <a:gd name="adj1" fmla="val 43469"/>
                  <a:gd name="adj2" fmla="val 10102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Ideally, it should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simplicity,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36" y="4367719"/>
                <a:ext cx="3570239" cy="1237151"/>
              </a:xfrm>
              <a:prstGeom prst="wedgeRectCallout">
                <a:avLst>
                  <a:gd name="adj1" fmla="val 43469"/>
                  <a:gd name="adj2" fmla="val 101028"/>
                </a:avLst>
              </a:prstGeom>
              <a:blipFill>
                <a:blip r:embed="rId3"/>
                <a:stretch>
                  <a:fillRect t="-968" r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8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Analyzing running time of an algorithm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first consider recursive algorithms.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step: Find some recurrence relation for time (dependent on input size).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 step: Solve the recurrence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8915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944012" y="1447800"/>
            <a:ext cx="7772400" cy="4114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i="1" dirty="0">
                <a:solidFill>
                  <a:srgbClr val="0070C0"/>
                </a:solidFill>
              </a:rPr>
              <a:t>T</a:t>
            </a:r>
            <a:r>
              <a:rPr lang="en" sz="3000" dirty="0">
                <a:solidFill>
                  <a:srgbClr val="0070C0"/>
                </a:solidFill>
              </a:rPr>
              <a:t>(</a:t>
            </a:r>
            <a:r>
              <a:rPr lang="en" sz="3000" i="1" dirty="0">
                <a:solidFill>
                  <a:srgbClr val="0070C0"/>
                </a:solidFill>
              </a:rPr>
              <a:t>n</a:t>
            </a:r>
            <a:r>
              <a:rPr lang="en" sz="3000" dirty="0">
                <a:solidFill>
                  <a:srgbClr val="0070C0"/>
                </a:solidFill>
              </a:rPr>
              <a:t>) = </a:t>
            </a:r>
            <a:r>
              <a:rPr lang="en" sz="3000" i="1" dirty="0">
                <a:solidFill>
                  <a:srgbClr val="0070C0"/>
                </a:solidFill>
              </a:rPr>
              <a:t>T</a:t>
            </a:r>
            <a:r>
              <a:rPr lang="en" sz="3000" dirty="0">
                <a:solidFill>
                  <a:srgbClr val="0070C0"/>
                </a:solidFill>
              </a:rPr>
              <a:t>(</a:t>
            </a:r>
            <a:r>
              <a:rPr lang="en" sz="3000" i="1" dirty="0">
                <a:solidFill>
                  <a:srgbClr val="0070C0"/>
                </a:solidFill>
              </a:rPr>
              <a:t>n</a:t>
            </a:r>
            <a:r>
              <a:rPr lang="en" sz="3000" dirty="0">
                <a:solidFill>
                  <a:srgbClr val="0070C0"/>
                </a:solidFill>
              </a:rPr>
              <a:t>-</a:t>
            </a:r>
            <a:r>
              <a:rPr lang="en" sz="3000" i="1" dirty="0">
                <a:solidFill>
                  <a:srgbClr val="0070C0"/>
                </a:solidFill>
              </a:rPr>
              <a:t>a</a:t>
            </a:r>
            <a:r>
              <a:rPr lang="en" sz="3000" dirty="0">
                <a:solidFill>
                  <a:srgbClr val="0070C0"/>
                </a:solidFill>
              </a:rPr>
              <a:t>) + </a:t>
            </a:r>
            <a:r>
              <a:rPr lang="en" sz="3000" i="1" dirty="0">
                <a:solidFill>
                  <a:srgbClr val="0070C0"/>
                </a:solidFill>
              </a:rPr>
              <a:t>T</a:t>
            </a:r>
            <a:r>
              <a:rPr lang="en" sz="3000" dirty="0">
                <a:solidFill>
                  <a:srgbClr val="0070C0"/>
                </a:solidFill>
              </a:rPr>
              <a:t>(</a:t>
            </a:r>
            <a:r>
              <a:rPr lang="en" sz="3000" i="1" dirty="0">
                <a:solidFill>
                  <a:srgbClr val="0070C0"/>
                </a:solidFill>
              </a:rPr>
              <a:t>a</a:t>
            </a:r>
            <a:r>
              <a:rPr lang="en" sz="3000" dirty="0">
                <a:solidFill>
                  <a:srgbClr val="0070C0"/>
                </a:solidFill>
              </a:rPr>
              <a:t>) + </a:t>
            </a:r>
            <a:r>
              <a:rPr lang="en" sz="3000" i="1" dirty="0">
                <a:solidFill>
                  <a:srgbClr val="0070C0"/>
                </a:solidFill>
              </a:rPr>
              <a:t>cn</a:t>
            </a:r>
          </a:p>
          <a:p>
            <a:pPr>
              <a:spcBef>
                <a:spcPts val="0"/>
              </a:spcBef>
              <a:buNone/>
            </a:pPr>
            <a:endParaRPr sz="1100" dirty="0"/>
          </a:p>
          <a:p>
            <a:pPr marL="0" indent="0">
              <a:spcBef>
                <a:spcPts val="0"/>
              </a:spcBef>
              <a:buNone/>
            </a:pPr>
            <a:r>
              <a:rPr lang="en" sz="3000" dirty="0"/>
              <a:t>Recursion tree height is </a:t>
            </a:r>
            <a:r>
              <a:rPr lang="en" sz="3000" i="1" dirty="0">
                <a:solidFill>
                  <a:srgbClr val="0070C0"/>
                </a:solidFill>
              </a:rPr>
              <a:t>n</a:t>
            </a:r>
            <a:r>
              <a:rPr lang="en" sz="3000" dirty="0">
                <a:solidFill>
                  <a:srgbClr val="0070C0"/>
                </a:solidFill>
              </a:rPr>
              <a:t>/</a:t>
            </a:r>
            <a:r>
              <a:rPr lang="en" sz="3000" i="1" dirty="0">
                <a:solidFill>
                  <a:srgbClr val="0070C0"/>
                </a:solidFill>
              </a:rPr>
              <a:t>a</a:t>
            </a:r>
          </a:p>
          <a:p>
            <a:pPr>
              <a:spcBef>
                <a:spcPts val="0"/>
              </a:spcBef>
              <a:buNone/>
            </a:pPr>
            <a:endParaRPr lang="en" sz="1100" dirty="0"/>
          </a:p>
          <a:p>
            <a:pPr>
              <a:spcBef>
                <a:spcPts val="0"/>
              </a:spcBef>
              <a:buNone/>
            </a:pPr>
            <a:r>
              <a:rPr lang="en" sz="3000" dirty="0"/>
              <a:t>At depth </a:t>
            </a:r>
            <a:r>
              <a:rPr lang="en" sz="3000" i="1" dirty="0">
                <a:solidFill>
                  <a:srgbClr val="0070C0"/>
                </a:solidFill>
              </a:rPr>
              <a:t>k</a:t>
            </a:r>
            <a:r>
              <a:rPr lang="en" sz="3000" dirty="0"/>
              <a:t>, computation: </a:t>
            </a:r>
            <a:br>
              <a:rPr lang="en-US" sz="3000" dirty="0"/>
            </a:br>
            <a:r>
              <a:rPr lang="en" sz="3000" i="1" dirty="0">
                <a:solidFill>
                  <a:srgbClr val="0070C0"/>
                </a:solidFill>
              </a:rPr>
              <a:t>T(a)</a:t>
            </a:r>
            <a:r>
              <a:rPr lang="en" sz="3000" dirty="0">
                <a:solidFill>
                  <a:srgbClr val="0070C0"/>
                </a:solidFill>
              </a:rPr>
              <a:t> + </a:t>
            </a:r>
            <a:r>
              <a:rPr lang="en" sz="3000" i="1" dirty="0">
                <a:solidFill>
                  <a:srgbClr val="0070C0"/>
                </a:solidFill>
              </a:rPr>
              <a:t>c</a:t>
            </a:r>
            <a:r>
              <a:rPr lang="en" sz="3000" dirty="0">
                <a:solidFill>
                  <a:srgbClr val="0070C0"/>
                </a:solidFill>
              </a:rPr>
              <a:t>(</a:t>
            </a:r>
            <a:r>
              <a:rPr lang="en" sz="3000" i="1" dirty="0">
                <a:solidFill>
                  <a:srgbClr val="0070C0"/>
                </a:solidFill>
              </a:rPr>
              <a:t>n</a:t>
            </a:r>
            <a:r>
              <a:rPr lang="en" sz="3000" dirty="0">
                <a:solidFill>
                  <a:srgbClr val="0070C0"/>
                </a:solidFill>
              </a:rPr>
              <a:t>-</a:t>
            </a:r>
            <a:r>
              <a:rPr lang="en" sz="3000" i="1" dirty="0">
                <a:solidFill>
                  <a:srgbClr val="0070C0"/>
                </a:solidFill>
              </a:rPr>
              <a:t>ka</a:t>
            </a:r>
            <a:r>
              <a:rPr lang="en" sz="3000" dirty="0">
                <a:solidFill>
                  <a:srgbClr val="0070C0"/>
                </a:solidFill>
              </a:rPr>
              <a:t>).</a:t>
            </a:r>
          </a:p>
          <a:p>
            <a:pPr>
              <a:spcBef>
                <a:spcPts val="0"/>
              </a:spcBef>
              <a:buNone/>
            </a:pPr>
            <a:endParaRPr lang="en" sz="1100" dirty="0"/>
          </a:p>
          <a:p>
            <a:pPr>
              <a:spcBef>
                <a:spcPts val="0"/>
              </a:spcBef>
              <a:buNone/>
            </a:pPr>
            <a:r>
              <a:rPr lang="en" sz="3000" dirty="0"/>
              <a:t>Summed over height, we get: </a:t>
            </a:r>
          </a:p>
          <a:p>
            <a:pPr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477" y="4595332"/>
            <a:ext cx="5543550" cy="16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831803" y="3038802"/>
            <a:ext cx="2010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532B"/>
                </a:solidFill>
              </a:rPr>
              <a:t>Arithmetic Series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147270" y="2693648"/>
            <a:ext cx="3296565" cy="249583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49" y="3485190"/>
            <a:ext cx="3089280" cy="1390908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016060AF-8141-7974-0393-23B19D4E1CB8}"/>
              </a:ext>
            </a:extLst>
          </p:cNvPr>
          <p:cNvSpPr/>
          <p:nvPr/>
        </p:nvSpPr>
        <p:spPr>
          <a:xfrm rot="16200000">
            <a:off x="5357944" y="2557517"/>
            <a:ext cx="471796" cy="39051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97E818-2F9B-CB83-65E4-0B95C7415014}"/>
              </a:ext>
            </a:extLst>
          </p:cNvPr>
          <p:cNvCxnSpPr>
            <a:stCxn id="4" idx="1"/>
            <a:endCxn id="3" idx="1"/>
          </p:cNvCxnSpPr>
          <p:nvPr/>
        </p:nvCxnSpPr>
        <p:spPr>
          <a:xfrm flipV="1">
            <a:off x="5593843" y="3941564"/>
            <a:ext cx="2553427" cy="33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102">
            <a:extLst>
              <a:ext uri="{FF2B5EF4-FFF2-40B4-BE49-F238E27FC236}">
                <a16:creationId xmlns:a16="http://schemas.microsoft.com/office/drawing/2014/main" id="{1B63ABA2-444B-D2FB-E7F9-BE841C12B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4980" y="322539"/>
            <a:ext cx="784664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Answer of </a:t>
            </a:r>
            <a:r>
              <a:rPr lang="en" b="1" dirty="0">
                <a:latin typeface="Verdana"/>
                <a:ea typeface="Verdana"/>
                <a:cs typeface="Verdana"/>
                <a:sym typeface="Verdana"/>
              </a:rPr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3129916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135560" y="332657"/>
            <a:ext cx="5328600" cy="11432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b="1" dirty="0">
                <a:latin typeface="Verdana"/>
                <a:ea typeface="Verdana"/>
                <a:cs typeface="Verdana"/>
                <a:sym typeface="Verdana"/>
              </a:rPr>
              <a:t>Question 2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1" y="152401"/>
            <a:ext cx="414337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title="Click and drag to mo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304800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1923256"/>
            <a:ext cx="64389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624" y="2778224"/>
            <a:ext cx="2590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94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latin typeface="Verdana"/>
                <a:ea typeface="Verdana"/>
                <a:cs typeface="Verdana"/>
                <a:sym typeface="Verdana"/>
              </a:rPr>
              <a:t>Answer</a:t>
            </a:r>
            <a:endParaRPr lang="en" sz="36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3000" b="1" dirty="0"/>
              <a:t>Donald Knuth</a:t>
            </a:r>
          </a:p>
          <a:p>
            <a:pPr marL="0" indent="0">
              <a:spcBef>
                <a:spcPts val="0"/>
              </a:spcBef>
              <a:buNone/>
            </a:pPr>
            <a:endParaRPr sz="3000" dirty="0"/>
          </a:p>
          <a:p>
            <a:pPr marL="0" indent="0">
              <a:spcBef>
                <a:spcPts val="0"/>
              </a:spcBef>
              <a:buNone/>
            </a:pPr>
            <a:r>
              <a:rPr lang="en" sz="3000" dirty="0"/>
              <a:t>Turing Award winner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3000" dirty="0"/>
              <a:t>Author of </a:t>
            </a:r>
            <a:r>
              <a:rPr lang="en" sz="3000" i="1" dirty="0"/>
              <a:t>The Art of</a:t>
            </a:r>
            <a:br>
              <a:rPr lang="en" sz="3000" i="1" dirty="0"/>
            </a:br>
            <a:r>
              <a:rPr lang="en" sz="3000" i="1" dirty="0"/>
              <a:t>Computer Programming</a:t>
            </a:r>
          </a:p>
          <a:p>
            <a:pPr marL="0" indent="0">
              <a:spcBef>
                <a:spcPts val="0"/>
              </a:spcBef>
              <a:buNone/>
            </a:pPr>
            <a:endParaRPr sz="3000" dirty="0"/>
          </a:p>
          <a:p>
            <a:pPr marL="0" indent="0">
              <a:spcBef>
                <a:spcPts val="0"/>
              </a:spcBef>
              <a:buNone/>
            </a:pPr>
            <a:r>
              <a:rPr lang="en" sz="3000" dirty="0"/>
              <a:t>Has been called “father of analysis of algorithms”. Popularized asymptotic notation. Creator of TeX typesetting system.</a:t>
            </a:r>
          </a:p>
          <a:p>
            <a:pPr marL="0" indent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1" y="152401"/>
            <a:ext cx="414337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title="Click and drag to mo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304800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1999" y="1074905"/>
            <a:ext cx="3726675" cy="2480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185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Assignment 1 will be uploaded in Canvas tomorrow afternoon</a:t>
            </a:r>
          </a:p>
          <a:p>
            <a:endParaRPr lang="en-US" dirty="0"/>
          </a:p>
          <a:p>
            <a:r>
              <a:rPr lang="en-US" dirty="0"/>
              <a:t>All the instructions will be provided then</a:t>
            </a:r>
          </a:p>
        </p:txBody>
      </p:sp>
    </p:spTree>
    <p:extLst>
      <p:ext uri="{BB962C8B-B14F-4D97-AF65-F5344CB8AC3E}">
        <p14:creationId xmlns:p14="http://schemas.microsoft.com/office/powerpoint/2010/main" val="2326242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Master Theorem/Method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68626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master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:r>
                  <a:rPr lang="en-US" altLang="en-US" dirty="0"/>
                  <a:t>Consider recurrence equations of the type:</a:t>
                </a:r>
              </a:p>
              <a:p>
                <a:pPr marL="0" indent="0">
                  <a:lnSpc>
                    <a:spcPct val="95000"/>
                  </a:lnSpc>
                  <a:spcBef>
                    <a:spcPct val="35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en-US" b="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/>
                  <a:t>have a nice relation, then the master theorem applies</a:t>
                </a: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:r>
                  <a:rPr lang="en-US" altLang="en-US" dirty="0"/>
                  <a:t>Here we will always require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 1, 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alt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b="0" i="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are constants</a:t>
                </a: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assumed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positive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except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maybe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small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values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b="0" i="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794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:r>
                  <a:rPr lang="en-US" altLang="en-US" dirty="0"/>
                  <a:t>Consider recurrence equations of the type:</a:t>
                </a:r>
              </a:p>
              <a:p>
                <a:pPr marL="0" indent="0">
                  <a:lnSpc>
                    <a:spcPct val="95000"/>
                  </a:lnSpc>
                  <a:spcBef>
                    <a:spcPct val="35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en-US" b="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i="1" dirty="0" err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i="1" dirty="0" err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i="0" dirty="0" err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i="1" dirty="0" err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i="1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i="1" dirty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.    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altLang="en-US" i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Case 1: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b="0" dirty="0">
                    <a:solidFill>
                      <a:schemeClr val="accent5"/>
                    </a:solidFill>
                  </a:rPr>
                  <a:t>: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b="0" dirty="0">
                  <a:solidFill>
                    <a:schemeClr val="accent5"/>
                  </a:solidFill>
                </a:endParaRP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:r>
                  <a:rPr lang="en-US" altLang="en-US" dirty="0"/>
                  <a:t>Case 2: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func>
                          <m:funcPr>
                            <m:ctrlP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en-US" b="0" dirty="0">
                    <a:solidFill>
                      <a:schemeClr val="accent5"/>
                    </a:solidFill>
                  </a:rPr>
                  <a:t>: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en-US" dirty="0"/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:r>
                  <a:rPr lang="en-US" altLang="en-US" dirty="0"/>
                  <a:t>Case 3: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i="1" dirty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assuming that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𝑐𝑓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altLang="en-US" dirty="0"/>
                  <a:t>for all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 and some const </a:t>
                </a:r>
                <a:r>
                  <a:rPr lang="en-US" altLang="en-US" dirty="0">
                    <a:solidFill>
                      <a:schemeClr val="accent5"/>
                    </a:solidFill>
                  </a:rPr>
                  <a:t>c&lt;1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(regularity condition)</a:t>
                </a: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533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=9 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endParaRPr lang="en-US" altLang="en-US" b="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i="1" dirty="0" err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i="1" dirty="0" err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i="0" dirty="0" err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9=2</m:t>
                        </m:r>
                      </m:e>
                    </m:func>
                  </m:oMath>
                </a14:m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Case 1 applies</a:t>
                </a: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b="0" dirty="0"/>
              </a:p>
              <a:p>
                <a:pPr marL="0" indent="0">
                  <a:lnSpc>
                    <a:spcPct val="95000"/>
                  </a:lnSpc>
                  <a:spcBef>
                    <a:spcPct val="35000"/>
                  </a:spcBef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784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=9 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b="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i="1" dirty="0" err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i="1" dirty="0" err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i="0" dirty="0" err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9=2</m:t>
                        </m:r>
                      </m:e>
                    </m:func>
                  </m:oMath>
                </a14:m>
                <a:endParaRPr lang="en-US" altLang="en-US" i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Case 2 applies</a:t>
                </a:r>
              </a:p>
              <a:p>
                <a:pPr>
                  <a:lnSpc>
                    <a:spcPct val="95000"/>
                  </a:lnSpc>
                  <a:spcBef>
                    <a:spcPct val="35000"/>
                  </a:spcBef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b="0" dirty="0"/>
              </a:p>
              <a:p>
                <a:pPr marL="0" indent="0">
                  <a:lnSpc>
                    <a:spcPct val="95000"/>
                  </a:lnSpc>
                  <a:spcBef>
                    <a:spcPct val="35000"/>
                  </a:spcBef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4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Proof Idea:</a:t>
            </a: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2453128" y="1376802"/>
            <a:ext cx="2771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 i="1" dirty="0">
                <a:solidFill>
                  <a:srgbClr val="C00000"/>
                </a:solidFill>
              </a:rPr>
              <a:t>Recursion tree: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297388" y="1641915"/>
            <a:ext cx="8429655" cy="3821021"/>
            <a:chOff x="3463636" y="1808163"/>
            <a:chExt cx="8429655" cy="3821021"/>
          </a:xfrm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9916531" y="1808163"/>
              <a:ext cx="827088" cy="579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i="1" dirty="0">
                  <a:solidFill>
                    <a:srgbClr val="009999"/>
                  </a:solidFill>
                </a:rPr>
                <a:t>f</a:t>
              </a:r>
              <a:r>
                <a:rPr lang="en-US" altLang="en-US" i="1" dirty="0">
                  <a:solidFill>
                    <a:srgbClr val="009999"/>
                  </a:solidFill>
                </a:rPr>
                <a:t> </a:t>
              </a:r>
              <a:r>
                <a:rPr lang="en-US" altLang="en-US" sz="3200" dirty="0">
                  <a:solidFill>
                    <a:srgbClr val="009999"/>
                  </a:solidFill>
                </a:rPr>
                <a:t>(</a:t>
              </a:r>
              <a:r>
                <a:rPr lang="en-US" altLang="en-US" sz="3200" i="1" dirty="0">
                  <a:solidFill>
                    <a:srgbClr val="009999"/>
                  </a:solidFill>
                </a:rPr>
                <a:t>n</a:t>
              </a:r>
              <a:r>
                <a:rPr lang="en-US" altLang="en-US" sz="3200" dirty="0">
                  <a:solidFill>
                    <a:srgbClr val="009999"/>
                  </a:solidFill>
                </a:rPr>
                <a:t>)</a:t>
              </a:r>
              <a:endParaRPr lang="en-US" altLang="en-US" sz="3200" baseline="30000" dirty="0">
                <a:solidFill>
                  <a:srgbClr val="009999"/>
                </a:solidFill>
              </a:endParaRPr>
            </a:p>
          </p:txBody>
        </p:sp>
        <p:cxnSp>
          <p:nvCxnSpPr>
            <p:cNvPr id="3" name="Straight Connector 2"/>
            <p:cNvCxnSpPr>
              <a:endCxn id="29" idx="1"/>
            </p:cNvCxnSpPr>
            <p:nvPr/>
          </p:nvCxnSpPr>
          <p:spPr>
            <a:xfrm flipV="1">
              <a:off x="7070419" y="2097882"/>
              <a:ext cx="2846112" cy="24606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19"/>
                <p:cNvSpPr>
                  <a:spLocks noChangeArrowheads="1"/>
                </p:cNvSpPr>
                <p:nvPr/>
              </p:nvSpPr>
              <p:spPr bwMode="auto">
                <a:xfrm>
                  <a:off x="9916531" y="2431615"/>
                  <a:ext cx="1604734" cy="935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dirty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3200" i="1" dirty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en-US" sz="3200" i="1" dirty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3200" i="1" dirty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en-US" sz="3200" i="1" dirty="0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i="1" dirty="0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3200" b="0" i="1" dirty="0" smtClean="0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altLang="en-US" sz="3200" i="1" dirty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3200" baseline="30000" dirty="0">
                    <a:solidFill>
                      <a:srgbClr val="009999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16531" y="2431615"/>
                  <a:ext cx="1604734" cy="9357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>
              <a:stCxn id="91151" idx="3"/>
              <a:endCxn id="32" idx="1"/>
            </p:cNvCxnSpPr>
            <p:nvPr/>
          </p:nvCxnSpPr>
          <p:spPr>
            <a:xfrm flipV="1">
              <a:off x="8218869" y="2899500"/>
              <a:ext cx="1697662" cy="4616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19"/>
                <p:cNvSpPr>
                  <a:spLocks noChangeArrowheads="1"/>
                </p:cNvSpPr>
                <p:nvPr/>
              </p:nvSpPr>
              <p:spPr bwMode="auto">
                <a:xfrm>
                  <a:off x="9916531" y="3336782"/>
                  <a:ext cx="1976760" cy="935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3200" i="1" dirty="0" smtClean="0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dirty="0" smtClean="0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3200" b="0" i="1" dirty="0" smtClean="0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3200" i="1" dirty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en-US" sz="3200" b="0" i="1" dirty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3200" b="0" i="1" dirty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en-US" sz="3200" b="0" i="1" dirty="0" smtClean="0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b="0" i="1" dirty="0" smtClean="0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3200" b="0" i="1" dirty="0" smtClean="0">
                                    <a:solidFill>
                                      <a:srgbClr val="0099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200" b="0" i="1" dirty="0" smtClean="0">
                                    <a:solidFill>
                                      <a:srgbClr val="0099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en-US" sz="3200" b="0" i="1" dirty="0" smtClean="0">
                                    <a:solidFill>
                                      <a:srgbClr val="0099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en-US" sz="3200" b="0" i="1" dirty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3200" baseline="30000" dirty="0">
                    <a:solidFill>
                      <a:srgbClr val="009999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16531" y="3336782"/>
                  <a:ext cx="1976760" cy="9357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>
              <a:endCxn id="35" idx="1"/>
            </p:cNvCxnSpPr>
            <p:nvPr/>
          </p:nvCxnSpPr>
          <p:spPr>
            <a:xfrm flipV="1">
              <a:off x="7167403" y="3804667"/>
              <a:ext cx="2749128" cy="21929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19"/>
                <p:cNvSpPr>
                  <a:spLocks noChangeArrowheads="1"/>
                </p:cNvSpPr>
                <p:nvPr/>
              </p:nvSpPr>
              <p:spPr bwMode="auto">
                <a:xfrm>
                  <a:off x="9916531" y="5022415"/>
                  <a:ext cx="1858201" cy="606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3200" i="1" smtClean="0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smtClean="0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en-US" sz="3200" i="1" smtClean="0">
                                    <a:solidFill>
                                      <a:srgbClr val="0099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en-US" sz="3200" i="1" smtClean="0">
                                        <a:solidFill>
                                          <a:srgbClr val="0099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3200" i="0" smtClean="0">
                                        <a:solidFill>
                                          <a:srgbClr val="0099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en-US" sz="3200" b="0" i="1" smtClean="0">
                                        <a:solidFill>
                                          <a:srgbClr val="0099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en-US" sz="3200" b="0" i="1" smtClean="0">
                                    <a:solidFill>
                                      <a:srgbClr val="00999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  <m:r>
                          <a:rPr lang="en-US" altLang="en-US" sz="3200" b="0" i="1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en-US" sz="3200" b="0" i="1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altLang="en-US" sz="3200" baseline="30000" dirty="0">
                    <a:solidFill>
                      <a:srgbClr val="009999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16531" y="5022415"/>
                  <a:ext cx="1858201" cy="606769"/>
                </a:xfrm>
                <a:prstGeom prst="rect">
                  <a:avLst/>
                </a:prstGeom>
                <a:blipFill>
                  <a:blip r:embed="rId4"/>
                  <a:stretch>
                    <a:fillRect l="-2623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>
              <a:endCxn id="37" idx="1"/>
            </p:cNvCxnSpPr>
            <p:nvPr/>
          </p:nvCxnSpPr>
          <p:spPr>
            <a:xfrm flipV="1">
              <a:off x="3463636" y="5325800"/>
              <a:ext cx="6452895" cy="84400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298698" y="4272551"/>
              <a:ext cx="461665" cy="4097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……</a:t>
              </a:r>
              <a:endParaRPr lang="en-SG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01550" y="1891153"/>
            <a:ext cx="1800878" cy="3627437"/>
            <a:chOff x="1401550" y="1891153"/>
            <a:chExt cx="1800878" cy="3627437"/>
          </a:xfrm>
        </p:grpSpPr>
        <p:sp>
          <p:nvSpPr>
            <p:cNvPr id="91141" name="Line 5"/>
            <p:cNvSpPr>
              <a:spLocks noChangeShapeType="1"/>
            </p:cNvSpPr>
            <p:nvPr/>
          </p:nvSpPr>
          <p:spPr bwMode="auto">
            <a:xfrm flipH="1">
              <a:off x="2594415" y="3796152"/>
              <a:ext cx="533400" cy="1447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1152" name="Rectangle 16"/>
            <p:cNvSpPr>
              <a:spLocks noChangeArrowheads="1"/>
            </p:cNvSpPr>
            <p:nvPr/>
          </p:nvSpPr>
          <p:spPr bwMode="auto">
            <a:xfrm>
              <a:off x="2246753" y="4939152"/>
              <a:ext cx="955675" cy="579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i="1">
                  <a:solidFill>
                    <a:srgbClr val="009999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600" i="1">
                  <a:solidFill>
                    <a:srgbClr val="009999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3200">
                  <a:solidFill>
                    <a:srgbClr val="009999"/>
                  </a:solidFill>
                </a:rPr>
                <a:t>(1)</a:t>
              </a:r>
            </a:p>
          </p:txBody>
        </p:sp>
        <p:sp>
          <p:nvSpPr>
            <p:cNvPr id="91153" name="Text Box 17"/>
            <p:cNvSpPr txBox="1">
              <a:spLocks noChangeArrowheads="1"/>
            </p:cNvSpPr>
            <p:nvPr/>
          </p:nvSpPr>
          <p:spPr bwMode="auto">
            <a:xfrm rot="17366799">
              <a:off x="2527698" y="4180041"/>
              <a:ext cx="468397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/>
                <a:t>…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47279" y="1891153"/>
              <a:ext cx="18473" cy="345670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401550" y="3218589"/>
                  <a:ext cx="90665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en-US" sz="2000" i="1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000" i="1">
                                    <a:solidFill>
                                      <a:srgbClr val="0099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>
                                    <a:solidFill>
                                      <a:srgbClr val="009999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000" i="1">
                                    <a:solidFill>
                                      <a:srgbClr val="009999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000" i="1">
                                <a:solidFill>
                                  <a:srgbClr val="00999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550" y="3218589"/>
                  <a:ext cx="906658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302055" y="2759516"/>
            <a:ext cx="5677904" cy="1270575"/>
            <a:chOff x="2302055" y="2759516"/>
            <a:chExt cx="5677904" cy="1270575"/>
          </a:xfrm>
        </p:grpSpPr>
        <p:sp>
          <p:nvSpPr>
            <p:cNvPr id="91166" name="Line 30"/>
            <p:cNvSpPr>
              <a:spLocks noChangeShapeType="1"/>
            </p:cNvSpPr>
            <p:nvPr/>
          </p:nvSpPr>
          <p:spPr bwMode="auto">
            <a:xfrm flipH="1">
              <a:off x="4226365" y="2881752"/>
              <a:ext cx="762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 flipH="1">
              <a:off x="2930966" y="2759516"/>
              <a:ext cx="1387475" cy="1036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1145" name="Line 9"/>
            <p:cNvSpPr>
              <a:spLocks noChangeShapeType="1"/>
            </p:cNvSpPr>
            <p:nvPr/>
          </p:nvSpPr>
          <p:spPr bwMode="auto">
            <a:xfrm>
              <a:off x="4318441" y="2759516"/>
              <a:ext cx="1660525" cy="9604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1162" name="Rectangle 26"/>
            <p:cNvSpPr>
              <a:spLocks noChangeArrowheads="1"/>
            </p:cNvSpPr>
            <p:nvPr/>
          </p:nvSpPr>
          <p:spPr bwMode="auto">
            <a:xfrm>
              <a:off x="3646927" y="3429441"/>
              <a:ext cx="13340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i="1" dirty="0">
                  <a:solidFill>
                    <a:srgbClr val="009999"/>
                  </a:solidFill>
                </a:rPr>
                <a:t>f</a:t>
              </a:r>
              <a:r>
                <a:rPr lang="en-US" altLang="en-US" i="1" dirty="0">
                  <a:solidFill>
                    <a:srgbClr val="009999"/>
                  </a:solidFill>
                </a:rPr>
                <a:t> </a:t>
              </a:r>
              <a:r>
                <a:rPr lang="en-US" altLang="en-US" sz="3200" dirty="0">
                  <a:solidFill>
                    <a:srgbClr val="009999"/>
                  </a:solidFill>
                </a:rPr>
                <a:t>(</a:t>
              </a:r>
              <a:r>
                <a:rPr lang="en-US" altLang="en-US" sz="3200" i="1" dirty="0">
                  <a:solidFill>
                    <a:srgbClr val="009999"/>
                  </a:solidFill>
                </a:rPr>
                <a:t>n/b</a:t>
              </a:r>
              <a:r>
                <a:rPr lang="en-US" altLang="en-US" sz="3200" baseline="30000" dirty="0">
                  <a:solidFill>
                    <a:srgbClr val="009999"/>
                  </a:solidFill>
                </a:rPr>
                <a:t>2</a:t>
              </a:r>
              <a:r>
                <a:rPr lang="en-US" altLang="en-US" sz="3200" dirty="0">
                  <a:solidFill>
                    <a:srgbClr val="009999"/>
                  </a:solidFill>
                </a:rPr>
                <a:t>)</a:t>
              </a:r>
            </a:p>
          </p:txBody>
        </p:sp>
        <p:sp>
          <p:nvSpPr>
            <p:cNvPr id="91163" name="Rectangle 27"/>
            <p:cNvSpPr>
              <a:spLocks noChangeArrowheads="1"/>
            </p:cNvSpPr>
            <p:nvPr/>
          </p:nvSpPr>
          <p:spPr bwMode="auto">
            <a:xfrm>
              <a:off x="2302055" y="3445316"/>
              <a:ext cx="13340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i="1">
                  <a:solidFill>
                    <a:srgbClr val="009999"/>
                  </a:solidFill>
                </a:rPr>
                <a:t>f</a:t>
              </a:r>
              <a:r>
                <a:rPr lang="en-US" altLang="en-US" i="1">
                  <a:solidFill>
                    <a:srgbClr val="009999"/>
                  </a:solidFill>
                </a:rPr>
                <a:t> </a:t>
              </a:r>
              <a:r>
                <a:rPr lang="en-US" altLang="en-US" sz="3200">
                  <a:solidFill>
                    <a:srgbClr val="009999"/>
                  </a:solidFill>
                </a:rPr>
                <a:t>(</a:t>
              </a:r>
              <a:r>
                <a:rPr lang="en-US" altLang="en-US" sz="3200" i="1">
                  <a:solidFill>
                    <a:srgbClr val="009999"/>
                  </a:solidFill>
                </a:rPr>
                <a:t>n/b</a:t>
              </a:r>
              <a:r>
                <a:rPr lang="en-US" altLang="en-US" sz="3200" baseline="30000">
                  <a:solidFill>
                    <a:srgbClr val="009999"/>
                  </a:solidFill>
                </a:rPr>
                <a:t>2</a:t>
              </a:r>
              <a:r>
                <a:rPr lang="en-US" altLang="en-US" sz="3200">
                  <a:solidFill>
                    <a:srgbClr val="009999"/>
                  </a:solidFill>
                </a:rPr>
                <a:t>)</a:t>
              </a:r>
            </a:p>
          </p:txBody>
        </p:sp>
        <p:sp>
          <p:nvSpPr>
            <p:cNvPr id="91164" name="Rectangle 28"/>
            <p:cNvSpPr>
              <a:spLocks noChangeArrowheads="1"/>
            </p:cNvSpPr>
            <p:nvPr/>
          </p:nvSpPr>
          <p:spPr bwMode="auto">
            <a:xfrm>
              <a:off x="5523092" y="3429441"/>
              <a:ext cx="13340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i="1">
                  <a:solidFill>
                    <a:srgbClr val="009999"/>
                  </a:solidFill>
                </a:rPr>
                <a:t>f</a:t>
              </a:r>
              <a:r>
                <a:rPr lang="en-US" altLang="en-US" i="1">
                  <a:solidFill>
                    <a:srgbClr val="009999"/>
                  </a:solidFill>
                </a:rPr>
                <a:t> </a:t>
              </a:r>
              <a:r>
                <a:rPr lang="en-US" altLang="en-US" sz="3200">
                  <a:solidFill>
                    <a:srgbClr val="009999"/>
                  </a:solidFill>
                </a:rPr>
                <a:t>(</a:t>
              </a:r>
              <a:r>
                <a:rPr lang="en-US" altLang="en-US" sz="3200" i="1">
                  <a:solidFill>
                    <a:srgbClr val="009999"/>
                  </a:solidFill>
                </a:rPr>
                <a:t>n/b</a:t>
              </a:r>
              <a:r>
                <a:rPr lang="en-US" altLang="en-US" sz="3200" baseline="30000">
                  <a:solidFill>
                    <a:srgbClr val="009999"/>
                  </a:solidFill>
                </a:rPr>
                <a:t>2</a:t>
              </a:r>
              <a:r>
                <a:rPr lang="en-US" altLang="en-US" sz="3200">
                  <a:solidFill>
                    <a:srgbClr val="009999"/>
                  </a:solidFill>
                </a:rPr>
                <a:t>)</a:t>
              </a:r>
            </a:p>
          </p:txBody>
        </p:sp>
        <p:sp>
          <p:nvSpPr>
            <p:cNvPr id="91165" name="Text Box 29"/>
            <p:cNvSpPr txBox="1">
              <a:spLocks noChangeArrowheads="1"/>
            </p:cNvSpPr>
            <p:nvPr/>
          </p:nvSpPr>
          <p:spPr bwMode="auto">
            <a:xfrm>
              <a:off x="5003404" y="3323078"/>
              <a:ext cx="46839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/>
                <a:t>…</a:t>
              </a:r>
            </a:p>
          </p:txBody>
        </p:sp>
        <p:sp>
          <p:nvSpPr>
            <p:cNvPr id="91167" name="Arc 31"/>
            <p:cNvSpPr>
              <a:spLocks/>
            </p:cNvSpPr>
            <p:nvPr/>
          </p:nvSpPr>
          <p:spPr bwMode="auto">
            <a:xfrm flipV="1">
              <a:off x="3845365" y="3034152"/>
              <a:ext cx="1371600" cy="228600"/>
            </a:xfrm>
            <a:custGeom>
              <a:avLst/>
              <a:gdLst>
                <a:gd name="G0" fmla="+- 18512 0 0"/>
                <a:gd name="G1" fmla="+- 21600 0 0"/>
                <a:gd name="G2" fmla="+- 21600 0 0"/>
                <a:gd name="T0" fmla="*/ 0 w 38026"/>
                <a:gd name="T1" fmla="*/ 10470 h 21600"/>
                <a:gd name="T2" fmla="*/ 38026 w 38026"/>
                <a:gd name="T3" fmla="*/ 12339 h 21600"/>
                <a:gd name="T4" fmla="*/ 18512 w 380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026" h="21600" fill="none" extrusionOk="0">
                  <a:moveTo>
                    <a:pt x="0" y="10470"/>
                  </a:moveTo>
                  <a:cubicBezTo>
                    <a:pt x="3906" y="3973"/>
                    <a:pt x="10931" y="0"/>
                    <a:pt x="18512" y="0"/>
                  </a:cubicBezTo>
                  <a:cubicBezTo>
                    <a:pt x="26853" y="0"/>
                    <a:pt x="34449" y="4803"/>
                    <a:pt x="38025" y="12339"/>
                  </a:cubicBezTo>
                </a:path>
                <a:path w="38026" h="21600" stroke="0" extrusionOk="0">
                  <a:moveTo>
                    <a:pt x="0" y="10470"/>
                  </a:moveTo>
                  <a:cubicBezTo>
                    <a:pt x="3906" y="3973"/>
                    <a:pt x="10931" y="0"/>
                    <a:pt x="18512" y="0"/>
                  </a:cubicBezTo>
                  <a:cubicBezTo>
                    <a:pt x="26853" y="0"/>
                    <a:pt x="34449" y="4803"/>
                    <a:pt x="38025" y="12339"/>
                  </a:cubicBezTo>
                  <a:lnTo>
                    <a:pt x="185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91168" name="Text Box 32"/>
            <p:cNvSpPr txBox="1">
              <a:spLocks noChangeArrowheads="1"/>
            </p:cNvSpPr>
            <p:nvPr/>
          </p:nvSpPr>
          <p:spPr bwMode="auto">
            <a:xfrm>
              <a:off x="5212508" y="2835716"/>
              <a:ext cx="276745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i="1" dirty="0">
                  <a:solidFill>
                    <a:srgbClr val="009999"/>
                  </a:solidFill>
                </a:rPr>
                <a:t>a branches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22764" y="5689605"/>
                <a:ext cx="3622979" cy="542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Note: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alt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8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alt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8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SG" sz="2800" dirty="0"/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764" y="5689605"/>
                <a:ext cx="3622979" cy="542393"/>
              </a:xfrm>
              <a:prstGeom prst="rect">
                <a:avLst/>
              </a:prstGeom>
              <a:blipFill>
                <a:blip r:embed="rId6"/>
                <a:stretch>
                  <a:fillRect l="-3535" t="-6742" r="-2525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637024" y="1891153"/>
            <a:ext cx="5615307" cy="1164213"/>
            <a:chOff x="3637024" y="1891153"/>
            <a:chExt cx="5615307" cy="1164213"/>
          </a:xfrm>
        </p:grpSpPr>
        <p:sp>
          <p:nvSpPr>
            <p:cNvPr id="91161" name="Text Box 25"/>
            <p:cNvSpPr txBox="1">
              <a:spLocks noChangeArrowheads="1"/>
            </p:cNvSpPr>
            <p:nvPr/>
          </p:nvSpPr>
          <p:spPr bwMode="auto">
            <a:xfrm>
              <a:off x="6613673" y="1891153"/>
              <a:ext cx="263865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i="1" dirty="0">
                  <a:solidFill>
                    <a:srgbClr val="009999"/>
                  </a:solidFill>
                </a:rPr>
                <a:t>a branches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637024" y="2043552"/>
              <a:ext cx="4415597" cy="1011814"/>
              <a:chOff x="3637024" y="2043552"/>
              <a:chExt cx="4415597" cy="1011814"/>
            </a:xfrm>
          </p:grpSpPr>
          <p:sp>
            <p:nvSpPr>
              <p:cNvPr id="91156" name="Rectangle 20"/>
              <p:cNvSpPr>
                <a:spLocks noChangeArrowheads="1"/>
              </p:cNvSpPr>
              <p:nvPr/>
            </p:nvSpPr>
            <p:spPr bwMode="auto">
              <a:xfrm>
                <a:off x="4912165" y="2454716"/>
                <a:ext cx="1194558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3200" i="1">
                    <a:solidFill>
                      <a:srgbClr val="009999"/>
                    </a:solidFill>
                  </a:rPr>
                  <a:t>f</a:t>
                </a:r>
                <a:r>
                  <a:rPr lang="en-US" altLang="en-US" i="1">
                    <a:solidFill>
                      <a:srgbClr val="009999"/>
                    </a:solidFill>
                  </a:rPr>
                  <a:t> </a:t>
                </a:r>
                <a:r>
                  <a:rPr lang="en-US" altLang="en-US" sz="320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>
                    <a:solidFill>
                      <a:srgbClr val="009999"/>
                    </a:solidFill>
                  </a:rPr>
                  <a:t>n/b</a:t>
                </a:r>
                <a:r>
                  <a:rPr lang="en-US" altLang="en-US" sz="3200">
                    <a:solidFill>
                      <a:srgbClr val="009999"/>
                    </a:solidFill>
                  </a:rPr>
                  <a:t>)</a:t>
                </a:r>
              </a:p>
            </p:txBody>
          </p:sp>
          <p:sp>
            <p:nvSpPr>
              <p:cNvPr id="91138" name="Line 2"/>
              <p:cNvSpPr>
                <a:spLocks noChangeShapeType="1"/>
              </p:cNvSpPr>
              <p:nvPr/>
            </p:nvSpPr>
            <p:spPr bwMode="auto">
              <a:xfrm flipH="1">
                <a:off x="4273990" y="2073715"/>
                <a:ext cx="1524000" cy="685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91139" name="Line 3"/>
              <p:cNvSpPr>
                <a:spLocks noChangeShapeType="1"/>
              </p:cNvSpPr>
              <p:nvPr/>
            </p:nvSpPr>
            <p:spPr bwMode="auto">
              <a:xfrm>
                <a:off x="5797990" y="2073715"/>
                <a:ext cx="1676400" cy="685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91150" name="Rectangle 14"/>
              <p:cNvSpPr>
                <a:spLocks noChangeArrowheads="1"/>
              </p:cNvSpPr>
              <p:nvPr/>
            </p:nvSpPr>
            <p:spPr bwMode="auto">
              <a:xfrm>
                <a:off x="3637024" y="2470591"/>
                <a:ext cx="1194559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3200" i="1" dirty="0">
                    <a:solidFill>
                      <a:srgbClr val="009999"/>
                    </a:solidFill>
                  </a:rPr>
                  <a:t>f</a:t>
                </a:r>
                <a:r>
                  <a:rPr lang="en-US" altLang="en-US" i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n/b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)</a:t>
                </a:r>
              </a:p>
            </p:txBody>
          </p:sp>
          <p:sp>
            <p:nvSpPr>
              <p:cNvPr id="91151" name="Rectangle 15"/>
              <p:cNvSpPr>
                <a:spLocks noChangeArrowheads="1"/>
              </p:cNvSpPr>
              <p:nvPr/>
            </p:nvSpPr>
            <p:spPr bwMode="auto">
              <a:xfrm>
                <a:off x="6858062" y="2454716"/>
                <a:ext cx="1194559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3200" i="1" dirty="0">
                    <a:solidFill>
                      <a:srgbClr val="009999"/>
                    </a:solidFill>
                  </a:rPr>
                  <a:t>f</a:t>
                </a:r>
                <a:r>
                  <a:rPr lang="en-US" altLang="en-US" i="1" dirty="0">
                    <a:solidFill>
                      <a:srgbClr val="009999"/>
                    </a:solidFill>
                  </a:rPr>
                  <a:t> 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n/b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)</a:t>
                </a:r>
              </a:p>
            </p:txBody>
          </p:sp>
          <p:sp>
            <p:nvSpPr>
              <p:cNvPr id="91158" name="Text Box 22"/>
              <p:cNvSpPr txBox="1">
                <a:spLocks noChangeArrowheads="1"/>
              </p:cNvSpPr>
              <p:nvPr/>
            </p:nvSpPr>
            <p:spPr bwMode="auto">
              <a:xfrm>
                <a:off x="6268642" y="2348353"/>
                <a:ext cx="46839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3200"/>
                  <a:t>…</a:t>
                </a:r>
              </a:p>
            </p:txBody>
          </p:sp>
          <p:sp>
            <p:nvSpPr>
              <p:cNvPr id="91157" name="Line 21"/>
              <p:cNvSpPr>
                <a:spLocks noChangeShapeType="1"/>
              </p:cNvSpPr>
              <p:nvPr/>
            </p:nvSpPr>
            <p:spPr bwMode="auto">
              <a:xfrm flipH="1">
                <a:off x="5597965" y="2043552"/>
                <a:ext cx="228600" cy="457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91160" name="Arc 24"/>
              <p:cNvSpPr>
                <a:spLocks/>
              </p:cNvSpPr>
              <p:nvPr/>
            </p:nvSpPr>
            <p:spPr bwMode="auto">
              <a:xfrm flipV="1">
                <a:off x="5323327" y="2195952"/>
                <a:ext cx="1189038" cy="228600"/>
              </a:xfrm>
              <a:custGeom>
                <a:avLst/>
                <a:gdLst>
                  <a:gd name="G0" fmla="+- 18512 0 0"/>
                  <a:gd name="G1" fmla="+- 21600 0 0"/>
                  <a:gd name="G2" fmla="+- 21600 0 0"/>
                  <a:gd name="T0" fmla="*/ 0 w 37941"/>
                  <a:gd name="T1" fmla="*/ 10470 h 21600"/>
                  <a:gd name="T2" fmla="*/ 37941 w 37941"/>
                  <a:gd name="T3" fmla="*/ 12163 h 21600"/>
                  <a:gd name="T4" fmla="*/ 18512 w 379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941" h="21600" fill="none" extrusionOk="0">
                    <a:moveTo>
                      <a:pt x="0" y="10470"/>
                    </a:moveTo>
                    <a:cubicBezTo>
                      <a:pt x="3906" y="3973"/>
                      <a:pt x="10931" y="0"/>
                      <a:pt x="18512" y="0"/>
                    </a:cubicBezTo>
                    <a:cubicBezTo>
                      <a:pt x="26782" y="0"/>
                      <a:pt x="34327" y="4723"/>
                      <a:pt x="37941" y="12162"/>
                    </a:cubicBezTo>
                  </a:path>
                  <a:path w="37941" h="21600" stroke="0" extrusionOk="0">
                    <a:moveTo>
                      <a:pt x="0" y="10470"/>
                    </a:moveTo>
                    <a:cubicBezTo>
                      <a:pt x="3906" y="3973"/>
                      <a:pt x="10931" y="0"/>
                      <a:pt x="18512" y="0"/>
                    </a:cubicBezTo>
                    <a:cubicBezTo>
                      <a:pt x="26782" y="0"/>
                      <a:pt x="34327" y="4723"/>
                      <a:pt x="37941" y="12162"/>
                    </a:cubicBezTo>
                    <a:lnTo>
                      <a:pt x="185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SG"/>
              </a:p>
            </p:txBody>
          </p:sp>
        </p:grpSp>
      </p:grp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5383652" y="1692716"/>
            <a:ext cx="827088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3200" i="1" dirty="0">
                <a:solidFill>
                  <a:srgbClr val="009999"/>
                </a:solidFill>
              </a:rPr>
              <a:t>f</a:t>
            </a:r>
            <a:r>
              <a:rPr lang="en-US" altLang="en-US" i="1" dirty="0">
                <a:solidFill>
                  <a:srgbClr val="009999"/>
                </a:solidFill>
              </a:rPr>
              <a:t> </a:t>
            </a:r>
            <a:r>
              <a:rPr lang="en-US" altLang="en-US" sz="3200" dirty="0">
                <a:solidFill>
                  <a:srgbClr val="009999"/>
                </a:solidFill>
              </a:rPr>
              <a:t>(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dirty="0">
                <a:solidFill>
                  <a:srgbClr val="009999"/>
                </a:solidFill>
              </a:rPr>
              <a:t>)</a:t>
            </a:r>
            <a:endParaRPr lang="en-US" altLang="en-US" sz="3200" baseline="30000" dirty="0">
              <a:solidFill>
                <a:srgbClr val="0099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02840" y="638577"/>
            <a:ext cx="3645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i="1" dirty="0">
                <a:solidFill>
                  <a:srgbClr val="0070C0"/>
                </a:solidFill>
              </a:rPr>
              <a:t>T</a:t>
            </a:r>
            <a:r>
              <a:rPr lang="en-US" altLang="en-US" sz="3200" dirty="0">
                <a:solidFill>
                  <a:srgbClr val="0070C0"/>
                </a:solidFill>
              </a:rPr>
              <a:t>(</a:t>
            </a:r>
            <a:r>
              <a:rPr lang="en-US" altLang="en-US" sz="3200" i="1" dirty="0">
                <a:solidFill>
                  <a:srgbClr val="0070C0"/>
                </a:solidFill>
              </a:rPr>
              <a:t>n</a:t>
            </a:r>
            <a:r>
              <a:rPr lang="en-US" altLang="en-US" sz="3200" dirty="0">
                <a:solidFill>
                  <a:srgbClr val="0070C0"/>
                </a:solidFill>
              </a:rPr>
              <a:t>) = </a:t>
            </a:r>
            <a:r>
              <a:rPr lang="en-US" altLang="en-US" sz="3200" i="1" dirty="0">
                <a:solidFill>
                  <a:srgbClr val="0070C0"/>
                </a:solidFill>
              </a:rPr>
              <a:t>a T</a:t>
            </a:r>
            <a:r>
              <a:rPr lang="en-US" altLang="en-US" sz="3200" dirty="0">
                <a:solidFill>
                  <a:srgbClr val="0070C0"/>
                </a:solidFill>
              </a:rPr>
              <a:t>(</a:t>
            </a:r>
            <a:r>
              <a:rPr lang="en-US" altLang="en-US" sz="3200" i="1" dirty="0">
                <a:solidFill>
                  <a:srgbClr val="0070C0"/>
                </a:solidFill>
              </a:rPr>
              <a:t>n</a:t>
            </a:r>
            <a:r>
              <a:rPr lang="en-US" altLang="en-US" sz="3200" dirty="0">
                <a:solidFill>
                  <a:srgbClr val="0070C0"/>
                </a:solidFill>
              </a:rPr>
              <a:t>/</a:t>
            </a:r>
            <a:r>
              <a:rPr lang="en-US" altLang="en-US" sz="3200" i="1" dirty="0">
                <a:solidFill>
                  <a:srgbClr val="0070C0"/>
                </a:solidFill>
              </a:rPr>
              <a:t>b</a:t>
            </a:r>
            <a:r>
              <a:rPr lang="en-US" altLang="en-US" sz="3200" dirty="0">
                <a:solidFill>
                  <a:srgbClr val="0070C0"/>
                </a:solidFill>
              </a:rPr>
              <a:t>) + </a:t>
            </a:r>
            <a:r>
              <a:rPr lang="en-US" altLang="en-US" sz="3200" i="1" dirty="0">
                <a:solidFill>
                  <a:srgbClr val="0070C0"/>
                </a:solidFill>
              </a:rPr>
              <a:t>f </a:t>
            </a:r>
            <a:r>
              <a:rPr lang="en-US" altLang="en-US" sz="3200" dirty="0">
                <a:solidFill>
                  <a:srgbClr val="0070C0"/>
                </a:solidFill>
              </a:rPr>
              <a:t>(</a:t>
            </a:r>
            <a:r>
              <a:rPr lang="en-US" altLang="en-US" sz="3200" i="1" dirty="0">
                <a:solidFill>
                  <a:srgbClr val="0070C0"/>
                </a:solidFill>
              </a:rPr>
              <a:t>n</a:t>
            </a:r>
            <a:r>
              <a:rPr lang="en-US" altLang="en-US" sz="3200" dirty="0">
                <a:solidFill>
                  <a:srgbClr val="0070C0"/>
                </a:solidFill>
              </a:rPr>
              <a:t>)</a:t>
            </a:r>
            <a:endParaRPr lang="en-SG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6677106" y="5601173"/>
                <a:ext cx="4931378" cy="64021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Number of leaves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106" y="5601173"/>
                <a:ext cx="4931378" cy="640215"/>
              </a:xfrm>
              <a:prstGeom prst="roundRect">
                <a:avLst/>
              </a:prstGeom>
              <a:blipFill>
                <a:blip r:embed="rId7"/>
                <a:stretch>
                  <a:fillRect b="-1775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086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115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Example: Merge Sort</a:t>
            </a:r>
            <a:endParaRPr lang="en-SG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MergeSort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Done.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=⌊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 err="1"/>
                  <a:t>MergeSort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 err="1"/>
                  <a:t>MergeSort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/>
                  <a:t>Merge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759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Proof: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Cost at the leaves: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err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dirty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dirty="0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err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err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Cost at the other levels: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Now depends on which of the above two costs “dominates”, we get the three cases</a:t>
                </a:r>
              </a:p>
              <a:p>
                <a:r>
                  <a:rPr lang="en-US" dirty="0"/>
                  <a:t>Will be shown visually with examples in a separate video by Steven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1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Proof: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=c(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     (using the formula for GP sum)</a:t>
                </a: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40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9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Proof: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1206"/>
                <a:ext cx="10515600" cy="463575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Case 3: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Then, clearly leaf cost is small compared to the cost at other levels (even at the root).</a:t>
                </a: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Using the regularity condition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𝑐𝑓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Cost of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𝑖𝑠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≤…≤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Total cost of all the levels (except leave) is: 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chemeClr val="accent5"/>
                    </a:solidFill>
                  </a:rPr>
                  <a:t>  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b="0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Note that regularity condition guarantees that each level cost decreases by constant factor</a:t>
                </a: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As leaf cost is subsumed by other levels, we are done.</a:t>
                </a:r>
              </a:p>
              <a:p>
                <a:endParaRPr lang="en-US" b="0" dirty="0">
                  <a:solidFill>
                    <a:schemeClr val="accent5"/>
                  </a:solidFill>
                </a:endParaRPr>
              </a:p>
              <a:p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1206"/>
                <a:ext cx="10515600" cy="4635757"/>
              </a:xfrm>
              <a:blipFill>
                <a:blip r:embed="rId2"/>
                <a:stretch>
                  <a:fillRect l="-928" t="-2500" r="-10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Proof: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,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Cost of level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𝑖𝑠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func>
                      </m:e>
                    </m:func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is more than double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i="1" dirty="0" err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err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, for at least half the levels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dirty="0">
                    <a:solidFill>
                      <a:schemeClr val="accent5"/>
                    </a:solidFill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 err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 dirty="0" err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 dirty="0" err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 dirty="0" err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is about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Total cost of all the levels (except at leaves) 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 ∗ 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𝑙𝑜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As leaf cost is subsumed by costs at other levels, we are done.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8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1295400" y="1470891"/>
                <a:ext cx="8153400" cy="2806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803275" indent="-803275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917575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031875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buClr>
                    <a:schemeClr val="accent2"/>
                  </a:buClr>
                </a:pPr>
                <a:r>
                  <a:rPr lang="en-US" altLang="en-US" sz="3200" b="1" dirty="0"/>
                  <a:t>Solve</a:t>
                </a:r>
                <a:r>
                  <a:rPr lang="en-US" altLang="en-US" sz="3600" dirty="0"/>
                  <a:t> 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T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) = 4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T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/2) + 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</a:t>
                </a:r>
                <a:r>
                  <a:rPr lang="en-US" altLang="en-US" sz="3200" baseline="30000" dirty="0">
                    <a:solidFill>
                      <a:srgbClr val="009999"/>
                    </a:solidFill>
                  </a:rPr>
                  <a:t>3</a:t>
                </a:r>
                <a:endParaRPr lang="en-US" altLang="en-US" sz="3200" i="1" dirty="0"/>
              </a:p>
              <a:p>
                <a:pPr>
                  <a:lnSpc>
                    <a:spcPct val="90000"/>
                  </a:lnSpc>
                  <a:buClr>
                    <a:schemeClr val="accent2"/>
                  </a:buClr>
                </a:pPr>
                <a:endParaRPr lang="en-US" altLang="en-US" sz="3200" i="1" dirty="0">
                  <a:solidFill>
                    <a:srgbClr val="009999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accent2"/>
                  </a:buClr>
                  <a:buAutoNum type="arabicPeriod"/>
                </a:pPr>
                <a:r>
                  <a:rPr lang="en-US" altLang="en-US" sz="3200" i="1" dirty="0">
                    <a:solidFill>
                      <a:srgbClr val="009999"/>
                    </a:solidFill>
                  </a:rPr>
                  <a:t>T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) = </a:t>
                </a:r>
                <a:r>
                  <a:rPr lang="en-US" altLang="en-US" sz="3200" dirty="0">
                    <a:solidFill>
                      <a:srgbClr val="009999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</a:t>
                </a:r>
                <a:r>
                  <a:rPr lang="en-US" altLang="en-US" sz="3200" baseline="30000" dirty="0">
                    <a:solidFill>
                      <a:srgbClr val="009999"/>
                    </a:solidFill>
                  </a:rPr>
                  <a:t>2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)</a:t>
                </a:r>
                <a:r>
                  <a:rPr lang="en-US" altLang="en-US" sz="3200" dirty="0"/>
                  <a:t>.</a:t>
                </a:r>
              </a:p>
              <a:p>
                <a:pPr>
                  <a:lnSpc>
                    <a:spcPct val="90000"/>
                  </a:lnSpc>
                  <a:buClr>
                    <a:schemeClr val="accent2"/>
                  </a:buClr>
                  <a:buAutoNum type="arabicPeriod"/>
                </a:pPr>
                <a:r>
                  <a:rPr lang="en-US" altLang="en-US" sz="3200" i="1" dirty="0">
                    <a:solidFill>
                      <a:srgbClr val="009999"/>
                    </a:solidFill>
                  </a:rPr>
                  <a:t>T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) = </a:t>
                </a:r>
                <a:r>
                  <a:rPr lang="en-US" altLang="en-US" sz="3200" dirty="0">
                    <a:solidFill>
                      <a:srgbClr val="009999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</a:t>
                </a:r>
                <a:r>
                  <a:rPr lang="en-US" altLang="en-US" sz="3200" baseline="30000" dirty="0">
                    <a:solidFill>
                      <a:srgbClr val="009999"/>
                    </a:solidFill>
                  </a:rPr>
                  <a:t>3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)</a:t>
                </a:r>
                <a:r>
                  <a:rPr lang="en-US" altLang="en-US" sz="3200" dirty="0"/>
                  <a:t>.</a:t>
                </a:r>
              </a:p>
              <a:p>
                <a:pPr>
                  <a:lnSpc>
                    <a:spcPct val="90000"/>
                  </a:lnSpc>
                  <a:buClr>
                    <a:schemeClr val="accent2"/>
                  </a:buClr>
                  <a:buAutoNum type="arabicPeriod"/>
                </a:pPr>
                <a:r>
                  <a:rPr lang="en-US" altLang="en-US" sz="3200" i="1" dirty="0">
                    <a:solidFill>
                      <a:srgbClr val="009999"/>
                    </a:solidFill>
                  </a:rPr>
                  <a:t>T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) = </a:t>
                </a:r>
                <a:r>
                  <a:rPr lang="en-US" altLang="en-US" sz="3200" dirty="0">
                    <a:solidFill>
                      <a:srgbClr val="009999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sz="3200" b="0" i="1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3200" b="0" i="1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3200" b="0" i="1" smtClean="0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200" dirty="0"/>
                  <a:t>.</a:t>
                </a:r>
              </a:p>
              <a:p>
                <a:pPr>
                  <a:lnSpc>
                    <a:spcPct val="90000"/>
                  </a:lnSpc>
                  <a:buClr>
                    <a:schemeClr val="accent2"/>
                  </a:buClr>
                  <a:buAutoNum type="arabicPeriod"/>
                </a:pPr>
                <a:r>
                  <a:rPr lang="en-US" altLang="en-US" sz="3200" i="1" dirty="0">
                    <a:solidFill>
                      <a:srgbClr val="009999"/>
                    </a:solidFill>
                  </a:rPr>
                  <a:t>T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) = </a:t>
                </a:r>
                <a:r>
                  <a:rPr lang="en-US" altLang="en-US" sz="3200" dirty="0">
                    <a:solidFill>
                      <a:srgbClr val="009999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(</a:t>
                </a:r>
                <a:r>
                  <a:rPr lang="en-US" altLang="en-US" sz="3200" i="1" dirty="0">
                    <a:solidFill>
                      <a:srgbClr val="009999"/>
                    </a:solidFill>
                  </a:rPr>
                  <a:t>n</a:t>
                </a:r>
                <a:r>
                  <a:rPr lang="en-US" altLang="en-US" sz="3200" baseline="30000" dirty="0">
                    <a:solidFill>
                      <a:srgbClr val="009999"/>
                    </a:solidFill>
                  </a:rPr>
                  <a:t>2</a:t>
                </a:r>
                <a:r>
                  <a:rPr lang="en-US" altLang="en-US" sz="3200" dirty="0">
                    <a:solidFill>
                      <a:srgbClr val="009999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3200" b="0" i="1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3200" b="0" i="1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3200" b="0" i="1" smtClean="0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1470891"/>
                <a:ext cx="8153400" cy="2806922"/>
              </a:xfrm>
              <a:prstGeom prst="rect">
                <a:avLst/>
              </a:prstGeom>
              <a:blipFill>
                <a:blip r:embed="rId4"/>
                <a:stretch>
                  <a:fillRect l="-1945" t="-3254" b="-60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25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 of Question 3</a:t>
            </a:r>
            <a:endParaRPr lang="en-US" altLang="en-US" b="1" dirty="0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905000" y="18288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905000" y="1600200"/>
            <a:ext cx="8153400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3275" indent="-8032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75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18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en-US" sz="3600" dirty="0"/>
              <a:t>	</a:t>
            </a:r>
            <a:r>
              <a:rPr lang="en-US" altLang="en-US" sz="3200" i="1" dirty="0">
                <a:solidFill>
                  <a:srgbClr val="009999"/>
                </a:solidFill>
              </a:rPr>
              <a:t>T</a:t>
            </a:r>
            <a:r>
              <a:rPr lang="en-US" altLang="en-US" sz="3200" dirty="0">
                <a:solidFill>
                  <a:srgbClr val="009999"/>
                </a:solidFill>
              </a:rPr>
              <a:t>(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dirty="0">
                <a:solidFill>
                  <a:srgbClr val="009999"/>
                </a:solidFill>
              </a:rPr>
              <a:t>) = 4</a:t>
            </a:r>
            <a:r>
              <a:rPr lang="en-US" altLang="en-US" sz="3200" i="1" dirty="0">
                <a:solidFill>
                  <a:srgbClr val="009999"/>
                </a:solidFill>
              </a:rPr>
              <a:t>T</a:t>
            </a:r>
            <a:r>
              <a:rPr lang="en-US" altLang="en-US" sz="3200" dirty="0">
                <a:solidFill>
                  <a:srgbClr val="009999"/>
                </a:solidFill>
              </a:rPr>
              <a:t>(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dirty="0">
                <a:solidFill>
                  <a:srgbClr val="009999"/>
                </a:solidFill>
              </a:rPr>
              <a:t>/2) + 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baseline="30000" dirty="0">
                <a:solidFill>
                  <a:srgbClr val="009999"/>
                </a:solidFill>
              </a:rPr>
              <a:t>3</a:t>
            </a:r>
            <a:endParaRPr lang="en-US" altLang="en-US" sz="3200" i="1" dirty="0"/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en-US" sz="3200" i="1" dirty="0">
                <a:solidFill>
                  <a:srgbClr val="009999"/>
                </a:solidFill>
              </a:rPr>
              <a:t>	a =</a:t>
            </a:r>
            <a:r>
              <a:rPr lang="en-US" altLang="en-US" sz="3200" dirty="0">
                <a:solidFill>
                  <a:srgbClr val="009999"/>
                </a:solidFill>
              </a:rPr>
              <a:t> 4</a:t>
            </a:r>
            <a:r>
              <a:rPr lang="en-US" altLang="en-US" sz="3200" dirty="0"/>
              <a:t>, </a:t>
            </a:r>
            <a:r>
              <a:rPr lang="en-US" altLang="en-US" sz="3200" i="1" dirty="0">
                <a:solidFill>
                  <a:srgbClr val="009999"/>
                </a:solidFill>
              </a:rPr>
              <a:t>b</a:t>
            </a:r>
            <a:r>
              <a:rPr lang="en-US" altLang="en-US" sz="3200" dirty="0">
                <a:solidFill>
                  <a:srgbClr val="009999"/>
                </a:solidFill>
              </a:rPr>
              <a:t> = 2 </a:t>
            </a:r>
            <a:r>
              <a:rPr lang="en-US" altLang="en-US" sz="3200" dirty="0">
                <a:sym typeface="Symbol" panose="05050102010706020507" pitchFamily="18" charset="2"/>
              </a:rPr>
              <a:t></a:t>
            </a:r>
            <a:r>
              <a:rPr lang="en-US" altLang="en-US" sz="3200" dirty="0"/>
              <a:t> </a:t>
            </a:r>
            <a:r>
              <a:rPr lang="en-US" altLang="en-US" sz="3200" i="1" dirty="0" err="1">
                <a:solidFill>
                  <a:srgbClr val="009999"/>
                </a:solidFill>
              </a:rPr>
              <a:t>n</a:t>
            </a:r>
            <a:r>
              <a:rPr lang="en-US" altLang="en-US" sz="3200" baseline="30000" dirty="0" err="1">
                <a:solidFill>
                  <a:srgbClr val="009999"/>
                </a:solidFill>
              </a:rPr>
              <a:t>log</a:t>
            </a:r>
            <a:r>
              <a:rPr lang="en-US" altLang="en-US" sz="3200" i="1" baseline="16000" dirty="0" err="1">
                <a:solidFill>
                  <a:srgbClr val="009999"/>
                </a:solidFill>
              </a:rPr>
              <a:t>b</a:t>
            </a:r>
            <a:r>
              <a:rPr lang="en-US" altLang="en-US" sz="3200" i="1" baseline="30000" dirty="0" err="1">
                <a:solidFill>
                  <a:srgbClr val="009999"/>
                </a:solidFill>
              </a:rPr>
              <a:t>a</a:t>
            </a:r>
            <a:r>
              <a:rPr lang="en-US" altLang="en-US" sz="3200" i="1" baseline="30000" dirty="0">
                <a:solidFill>
                  <a:srgbClr val="009999"/>
                </a:solidFill>
              </a:rPr>
              <a:t> </a:t>
            </a:r>
            <a:r>
              <a:rPr lang="en-US" altLang="en-US" sz="3200" dirty="0">
                <a:solidFill>
                  <a:srgbClr val="009999"/>
                </a:solidFill>
              </a:rPr>
              <a:t>=</a:t>
            </a:r>
            <a:r>
              <a:rPr lang="en-US" altLang="en-US" sz="3200" dirty="0"/>
              <a:t> 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baseline="30000" dirty="0">
                <a:solidFill>
                  <a:srgbClr val="009999"/>
                </a:solidFill>
              </a:rPr>
              <a:t>2</a:t>
            </a:r>
            <a:r>
              <a:rPr lang="en-US" altLang="en-US" sz="3200" dirty="0"/>
              <a:t>; </a:t>
            </a:r>
            <a:r>
              <a:rPr lang="en-US" altLang="en-US" sz="3200" i="1" dirty="0">
                <a:solidFill>
                  <a:srgbClr val="009999"/>
                </a:solidFill>
              </a:rPr>
              <a:t>f</a:t>
            </a:r>
            <a:r>
              <a:rPr lang="en-US" altLang="en-US" sz="1800" dirty="0">
                <a:solidFill>
                  <a:srgbClr val="009999"/>
                </a:solidFill>
              </a:rPr>
              <a:t> </a:t>
            </a:r>
            <a:r>
              <a:rPr lang="en-US" altLang="en-US" sz="3200" dirty="0">
                <a:solidFill>
                  <a:srgbClr val="009999"/>
                </a:solidFill>
              </a:rPr>
              <a:t>(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dirty="0">
                <a:solidFill>
                  <a:srgbClr val="009999"/>
                </a:solidFill>
              </a:rPr>
              <a:t>) = 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baseline="30000" dirty="0">
                <a:solidFill>
                  <a:srgbClr val="009999"/>
                </a:solidFill>
              </a:rPr>
              <a:t>3</a:t>
            </a:r>
            <a:r>
              <a:rPr lang="en-US" altLang="en-US" sz="3200" i="1" dirty="0"/>
              <a:t>.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en-US" sz="3200" i="1" dirty="0"/>
              <a:t>	 </a:t>
            </a:r>
            <a:r>
              <a:rPr lang="en-US" altLang="en-US" sz="3200" b="1" dirty="0"/>
              <a:t>C</a:t>
            </a:r>
            <a:r>
              <a:rPr lang="en-US" altLang="en-US" b="1" dirty="0"/>
              <a:t>ASE</a:t>
            </a:r>
            <a:r>
              <a:rPr lang="en-US" altLang="en-US" sz="3200" b="1" dirty="0"/>
              <a:t> 3</a:t>
            </a:r>
            <a:r>
              <a:rPr lang="en-US" altLang="en-US" sz="3200" dirty="0"/>
              <a:t>: </a:t>
            </a:r>
            <a:r>
              <a:rPr lang="en-US" altLang="en-US" sz="3200" i="1" dirty="0">
                <a:solidFill>
                  <a:srgbClr val="009999"/>
                </a:solidFill>
              </a:rPr>
              <a:t>f</a:t>
            </a:r>
            <a:r>
              <a:rPr lang="en-US" altLang="en-US" sz="1600" dirty="0">
                <a:solidFill>
                  <a:srgbClr val="009999"/>
                </a:solidFill>
              </a:rPr>
              <a:t> </a:t>
            </a:r>
            <a:r>
              <a:rPr lang="en-US" altLang="en-US" sz="3200" dirty="0">
                <a:solidFill>
                  <a:srgbClr val="009999"/>
                </a:solidFill>
              </a:rPr>
              <a:t>(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dirty="0">
                <a:solidFill>
                  <a:srgbClr val="009999"/>
                </a:solidFill>
              </a:rPr>
              <a:t>) = </a:t>
            </a:r>
            <a:r>
              <a:rPr lang="en-US" altLang="en-US" sz="3200" dirty="0">
                <a:solidFill>
                  <a:srgbClr val="009999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3200" dirty="0">
                <a:solidFill>
                  <a:srgbClr val="009999"/>
                </a:solidFill>
              </a:rPr>
              <a:t>(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baseline="30000" dirty="0">
                <a:solidFill>
                  <a:srgbClr val="009999"/>
                </a:solidFill>
              </a:rPr>
              <a:t>2</a:t>
            </a:r>
            <a:r>
              <a:rPr lang="en-US" altLang="en-US" sz="3200" i="1" baseline="30000" dirty="0">
                <a:solidFill>
                  <a:srgbClr val="009999"/>
                </a:solidFill>
              </a:rPr>
              <a:t> </a:t>
            </a:r>
            <a:r>
              <a:rPr lang="en-US" altLang="en-US" sz="3200" baseline="30000" dirty="0">
                <a:solidFill>
                  <a:srgbClr val="009999"/>
                </a:solidFill>
              </a:rPr>
              <a:t>+ </a:t>
            </a:r>
            <a:r>
              <a:rPr lang="en-US" altLang="en-US" sz="3200" baseline="30000" dirty="0">
                <a:solidFill>
                  <a:srgbClr val="009999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3200" dirty="0">
                <a:solidFill>
                  <a:srgbClr val="009999"/>
                </a:solidFill>
              </a:rPr>
              <a:t>)</a:t>
            </a:r>
            <a:r>
              <a:rPr lang="en-US" altLang="en-US" sz="3200" dirty="0"/>
              <a:t> for </a:t>
            </a:r>
            <a:r>
              <a:rPr lang="en-US" altLang="en-US" sz="3200" dirty="0">
                <a:solidFill>
                  <a:srgbClr val="009999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3200" dirty="0">
                <a:solidFill>
                  <a:srgbClr val="009999"/>
                </a:solidFill>
              </a:rPr>
              <a:t> = 1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en-US" sz="3200" dirty="0">
                <a:solidFill>
                  <a:srgbClr val="009999"/>
                </a:solidFill>
              </a:rPr>
              <a:t>	</a:t>
            </a:r>
            <a:r>
              <a:rPr lang="en-US" altLang="en-US" sz="3200" b="1" i="1" dirty="0"/>
              <a:t>and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009999"/>
                </a:solidFill>
              </a:rPr>
              <a:t>4(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dirty="0">
                <a:solidFill>
                  <a:srgbClr val="009999"/>
                </a:solidFill>
              </a:rPr>
              <a:t>/2)</a:t>
            </a:r>
            <a:r>
              <a:rPr lang="en-US" altLang="en-US" sz="3200" baseline="30000" dirty="0">
                <a:solidFill>
                  <a:srgbClr val="009999"/>
                </a:solidFill>
              </a:rPr>
              <a:t>3</a:t>
            </a:r>
            <a:r>
              <a:rPr lang="en-US" altLang="en-US" sz="3200" dirty="0">
                <a:solidFill>
                  <a:srgbClr val="009999"/>
                </a:solidFill>
              </a:rPr>
              <a:t> </a:t>
            </a:r>
            <a:r>
              <a:rPr lang="en-US" altLang="en-US" sz="3200" dirty="0">
                <a:solidFill>
                  <a:srgbClr val="009999"/>
                </a:solidFill>
                <a:latin typeface="Symbol" panose="05050102010706020507" pitchFamily="18" charset="2"/>
              </a:rPr>
              <a:t>£</a:t>
            </a:r>
            <a:r>
              <a:rPr lang="en-US" altLang="en-US" sz="3200" dirty="0">
                <a:solidFill>
                  <a:srgbClr val="009999"/>
                </a:solidFill>
              </a:rPr>
              <a:t> </a:t>
            </a:r>
            <a:r>
              <a:rPr lang="en-US" altLang="en-US" sz="3200" i="1" dirty="0">
                <a:solidFill>
                  <a:srgbClr val="009999"/>
                </a:solidFill>
              </a:rPr>
              <a:t>cn</a:t>
            </a:r>
            <a:r>
              <a:rPr lang="en-US" altLang="en-US" sz="3200" baseline="30000" dirty="0">
                <a:solidFill>
                  <a:srgbClr val="009999"/>
                </a:solidFill>
              </a:rPr>
              <a:t>3 </a:t>
            </a:r>
            <a:r>
              <a:rPr lang="en-US" altLang="en-US" sz="3200" dirty="0"/>
              <a:t>(reg. cond.) for </a:t>
            </a:r>
            <a:r>
              <a:rPr lang="en-US" altLang="en-US" sz="3200" i="1" dirty="0">
                <a:solidFill>
                  <a:srgbClr val="009999"/>
                </a:solidFill>
              </a:rPr>
              <a:t>c</a:t>
            </a:r>
            <a:r>
              <a:rPr lang="en-US" altLang="en-US" sz="3200" dirty="0">
                <a:solidFill>
                  <a:srgbClr val="009999"/>
                </a:solidFill>
              </a:rPr>
              <a:t> = 1/2</a:t>
            </a:r>
            <a:r>
              <a:rPr lang="en-US" altLang="en-US" sz="3200" dirty="0"/>
              <a:t>.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en-US" sz="3200" dirty="0"/>
              <a:t>	</a:t>
            </a:r>
            <a:r>
              <a:rPr lang="en-US" altLang="en-US" sz="3200" dirty="0">
                <a:sym typeface="Symbol" panose="05050102010706020507" pitchFamily="18" charset="2"/>
              </a:rPr>
              <a:t> </a:t>
            </a:r>
            <a:r>
              <a:rPr lang="en-US" altLang="en-US" sz="3200" i="1" dirty="0">
                <a:solidFill>
                  <a:srgbClr val="009999"/>
                </a:solidFill>
              </a:rPr>
              <a:t>T</a:t>
            </a:r>
            <a:r>
              <a:rPr lang="en-US" altLang="en-US" sz="3200" dirty="0">
                <a:solidFill>
                  <a:srgbClr val="009999"/>
                </a:solidFill>
              </a:rPr>
              <a:t>(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dirty="0">
                <a:solidFill>
                  <a:srgbClr val="009999"/>
                </a:solidFill>
              </a:rPr>
              <a:t>) = </a:t>
            </a:r>
            <a:r>
              <a:rPr lang="en-US" altLang="en-US" sz="3200" dirty="0">
                <a:solidFill>
                  <a:srgbClr val="009999"/>
                </a:solidFill>
                <a:latin typeface="Symbol" panose="05050102010706020507" pitchFamily="18" charset="2"/>
              </a:rPr>
              <a:t>Q</a:t>
            </a:r>
            <a:r>
              <a:rPr lang="en-US" altLang="en-US" sz="3200" dirty="0">
                <a:solidFill>
                  <a:srgbClr val="009999"/>
                </a:solidFill>
              </a:rPr>
              <a:t>(</a:t>
            </a:r>
            <a:r>
              <a:rPr lang="en-US" altLang="en-US" sz="3200" i="1" dirty="0">
                <a:solidFill>
                  <a:srgbClr val="009999"/>
                </a:solidFill>
              </a:rPr>
              <a:t>n</a:t>
            </a:r>
            <a:r>
              <a:rPr lang="en-US" altLang="en-US" sz="3200" baseline="30000" dirty="0">
                <a:solidFill>
                  <a:srgbClr val="009999"/>
                </a:solidFill>
              </a:rPr>
              <a:t>3</a:t>
            </a:r>
            <a:r>
              <a:rPr lang="en-US" altLang="en-US" sz="3200" dirty="0">
                <a:solidFill>
                  <a:srgbClr val="009999"/>
                </a:solidFill>
              </a:rPr>
              <a:t>)</a:t>
            </a:r>
            <a:r>
              <a:rPr lang="en-US" alt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334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Can we always use master method?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accent2"/>
                  </a:buClr>
                </a:pPr>
                <a:r>
                  <a:rPr lang="en-US" altLang="en-US" i="1" dirty="0">
                    <a:solidFill>
                      <a:schemeClr val="accent5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 =8</m:t>
                    </m:r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f>
                      <m:fPr>
                        <m:ctrlPr>
                          <a:rPr lang="en-US" alt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altLang="en-US" i="1" dirty="0">
                  <a:solidFill>
                    <a:schemeClr val="accent5"/>
                  </a:solidFill>
                </a:endParaRPr>
              </a:p>
              <a:p>
                <a:pPr>
                  <a:buClr>
                    <a:schemeClr val="accent2"/>
                  </a:buClr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=8, </m:t>
                    </m:r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=2, </m:t>
                    </m:r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alt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</m:oMath>
                </a14:m>
                <a:endParaRPr lang="en-US" i="1" dirty="0">
                  <a:solidFill>
                    <a:schemeClr val="accent5"/>
                  </a:solidFill>
                </a:endParaRPr>
              </a:p>
              <a:p>
                <a:pPr>
                  <a:buClr>
                    <a:schemeClr val="accent2"/>
                  </a:buClr>
                </a:pPr>
                <a:r>
                  <a:rPr lang="en-US" dirty="0"/>
                  <a:t>None of the cases apply</a:t>
                </a:r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1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Substitution method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918338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Substitution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Guess and answer and verify (usually by induction)</a:t>
            </a:r>
          </a:p>
        </p:txBody>
      </p:sp>
    </p:spTree>
    <p:extLst>
      <p:ext uri="{BB962C8B-B14F-4D97-AF65-F5344CB8AC3E}">
        <p14:creationId xmlns:p14="http://schemas.microsoft.com/office/powerpoint/2010/main" val="3047728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Subsitution</a:t>
            </a:r>
            <a:r>
              <a:rPr lang="en-US" b="1" dirty="0"/>
              <a:t> Method</a:t>
            </a:r>
            <a:endParaRPr lang="en-SG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6612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5"/>
                  </a:solidFill>
                </a:endParaRPr>
              </a:p>
              <a:p>
                <a:r>
                  <a:rPr lang="en-SG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dirty="0"/>
                  <a:t>for 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SG" dirty="0"/>
              </a:p>
              <a:p>
                <a:r>
                  <a:rPr lang="en-SG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SG" dirty="0"/>
                  <a:t>, for </a:t>
                </a:r>
                <a14:m>
                  <m:oMath xmlns:m="http://schemas.openxmlformats.org/officeDocument/2006/math">
                    <m:r>
                      <a:rPr lang="en-SG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SG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SG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SG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dirty="0"/>
                  <a:t>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SG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G" dirty="0"/>
              </a:p>
              <a:p>
                <a:r>
                  <a:rPr lang="en-SG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⁡(2,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+1)  </m:t>
                    </m:r>
                  </m:oMath>
                </a14:m>
                <a:r>
                  <a:rPr lang="en-SG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SG" dirty="0"/>
              </a:p>
              <a:p>
                <a:r>
                  <a:rPr lang="en-SG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SG" dirty="0"/>
                  <a:t>, equation holds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SG" dirty="0"/>
              </a:p>
              <a:p>
                <a:r>
                  <a:rPr lang="en-SG" dirty="0"/>
                  <a:t>Assume by induction that it holds, for all </a:t>
                </a:r>
                <a14:m>
                  <m:oMath xmlns:m="http://schemas.openxmlformats.org/officeDocument/2006/math"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SG" dirty="0">
                  <a:solidFill>
                    <a:schemeClr val="accent5"/>
                  </a:solidFill>
                </a:endParaRPr>
              </a:p>
              <a:p>
                <a:r>
                  <a:rPr lang="en-SG" dirty="0"/>
                  <a:t>Then for </a:t>
                </a:r>
                <a14:m>
                  <m:oMath xmlns:m="http://schemas.openxmlformats.org/officeDocument/2006/math"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SG" dirty="0">
                    <a:solidFill>
                      <a:schemeClr val="accent5"/>
                    </a:solidFill>
                  </a:rPr>
                  <a:t>, </a:t>
                </a:r>
                <a:r>
                  <a:rPr lang="en-SG" dirty="0"/>
                  <a:t>by induction</a:t>
                </a:r>
                <a:r>
                  <a:rPr lang="en-SG" dirty="0">
                    <a:solidFill>
                      <a:schemeClr val="accent5"/>
                    </a:solidFill>
                  </a:rPr>
                  <a:t>, </a:t>
                </a:r>
                <a:br>
                  <a:rPr lang="en-SG" dirty="0">
                    <a:solidFill>
                      <a:schemeClr val="accent5"/>
                    </a:solidFill>
                  </a:rPr>
                </a:br>
                <a:r>
                  <a:rPr lang="en-SG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≤8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/>
                  <a:t>Thus</a:t>
                </a:r>
                <a:r>
                  <a:rPr lang="en-US" dirty="0">
                    <a:solidFill>
                      <a:schemeClr val="accent5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endParaRPr lang="en-SG" dirty="0">
                  <a:solidFill>
                    <a:schemeClr val="accent5"/>
                  </a:solidFill>
                </a:endParaRP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66120"/>
              </a:xfrm>
              <a:blipFill>
                <a:blip r:embed="rId2"/>
                <a:stretch>
                  <a:fillRect l="-1043" b="-450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02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71FF5-839F-1D66-61C3-7B6EF3FC1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1800"/>
                <a:ext cx="10515600" cy="57451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Merge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err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err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err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+1;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err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SG" sz="2800" dirty="0">
                  <a:solidFill>
                    <a:schemeClr val="accent5"/>
                  </a:solidFill>
                </a:endParaRPr>
              </a:p>
              <a:p>
                <a:pPr lvl="1"/>
                <a:r>
                  <a:rPr lang="en-SG" sz="2800" dirty="0"/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SG" sz="28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SG" sz="28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SG" sz="2800" dirty="0">
                  <a:solidFill>
                    <a:schemeClr val="accent5"/>
                  </a:solidFill>
                </a:endParaRPr>
              </a:p>
              <a:p>
                <a:pPr lvl="2"/>
                <a:r>
                  <a:rPr lang="en-SG" sz="2800" dirty="0"/>
                  <a:t>If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], </m:t>
                    </m:r>
                  </m:oMath>
                </a14:m>
                <a:r>
                  <a:rPr lang="en-SG" sz="2800" dirty="0"/>
                  <a:t>then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SG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br>
                  <a:rPr lang="en-US" sz="2800" dirty="0">
                    <a:solidFill>
                      <a:schemeClr val="accent5"/>
                    </a:solidFill>
                  </a:rPr>
                </a:br>
                <a:r>
                  <a:rPr lang="en-US" sz="2800" dirty="0">
                    <a:solidFill>
                      <a:schemeClr val="accent5"/>
                    </a:solidFill>
                  </a:rPr>
                  <a:t>                                 </a:t>
                </a:r>
                <a:r>
                  <a:rPr lang="en-SG" sz="2800" dirty="0"/>
                  <a:t>Else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SG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SG" sz="2800" dirty="0"/>
                  <a:t>Endif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SG" sz="2800" dirty="0">
                  <a:solidFill>
                    <a:schemeClr val="accent5"/>
                  </a:solidFill>
                </a:endParaRPr>
              </a:p>
              <a:p>
                <a:pPr marL="457200" lvl="1" indent="0">
                  <a:buNone/>
                </a:pPr>
                <a:r>
                  <a:rPr lang="en-SG" sz="2800" dirty="0"/>
                  <a:t>   </a:t>
                </a:r>
                <a:r>
                  <a:rPr lang="en-SG" sz="2800" dirty="0" err="1"/>
                  <a:t>Endwhile</a:t>
                </a:r>
                <a:endParaRPr lang="en-SG" sz="2800" dirty="0"/>
              </a:p>
              <a:p>
                <a:pPr lvl="1"/>
                <a:r>
                  <a:rPr lang="en-SG" sz="2800" dirty="0"/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:  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];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+1;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SG" sz="2800" dirty="0"/>
                  <a:t> Endwhile</a:t>
                </a:r>
              </a:p>
              <a:p>
                <a:pPr lvl="1"/>
                <a:r>
                  <a:rPr lang="en-SG" sz="2800" dirty="0"/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80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+1;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8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800" dirty="0"/>
                  <a:t> Endwhile</a:t>
                </a:r>
              </a:p>
              <a:p>
                <a:pPr lvl="1"/>
                <a:r>
                  <a:rPr lang="en-SG" sz="2800" dirty="0"/>
                  <a:t>For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:     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SG" sz="28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]  </m:t>
                    </m:r>
                  </m:oMath>
                </a14:m>
                <a:r>
                  <a:rPr lang="en-SG" sz="2800" dirty="0"/>
                  <a:t>Endfor</a:t>
                </a:r>
              </a:p>
              <a:p>
                <a:pPr marL="0" indent="0">
                  <a:buNone/>
                </a:pPr>
                <a:r>
                  <a:rPr lang="en-SG" dirty="0"/>
                  <a:t>End</a:t>
                </a:r>
                <a:br>
                  <a:rPr lang="en-SG" dirty="0"/>
                </a:br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271FF5-839F-1D66-61C3-7B6EF3FC1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1800"/>
                <a:ext cx="10515600" cy="5745163"/>
              </a:xfrm>
              <a:blipFill>
                <a:blip r:embed="rId2"/>
                <a:stretch>
                  <a:fillRect l="-1217" t="-1805" b="-26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405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Subsitution</a:t>
            </a:r>
            <a:r>
              <a:rPr lang="en-US" b="1" dirty="0"/>
              <a:t> Method</a:t>
            </a:r>
            <a:endParaRPr lang="en-SG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6612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We may not get tight bounds, as we may </a:t>
                </a:r>
                <a:r>
                  <a:rPr lang="en-US" dirty="0" err="1"/>
                  <a:t>overguess</a:t>
                </a:r>
                <a:r>
                  <a:rPr lang="en-US" dirty="0"/>
                  <a:t> the bound as in previous slide.</a:t>
                </a:r>
              </a:p>
              <a:p>
                <a:r>
                  <a:rPr lang="en-US" dirty="0"/>
                  <a:t>Can we guess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try to prove it by induction?</a:t>
                </a:r>
              </a:p>
              <a:p>
                <a:endParaRPr lang="en-US" dirty="0">
                  <a:solidFill>
                    <a:schemeClr val="accent5"/>
                  </a:solidFill>
                </a:endParaRPr>
              </a:p>
              <a:p>
                <a:endParaRPr lang="en-SG" dirty="0">
                  <a:solidFill>
                    <a:schemeClr val="accent5"/>
                  </a:solidFill>
                </a:endParaRP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66120"/>
              </a:xfrm>
              <a:blipFill>
                <a:blip r:embed="rId2"/>
                <a:stretch>
                  <a:fillRect l="-1043" t="-200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554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Subsitution</a:t>
            </a:r>
            <a:r>
              <a:rPr lang="en-US" b="1" dirty="0"/>
              <a:t> Method: Wrong proof</a:t>
            </a:r>
            <a:endParaRPr lang="en-SG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1284"/>
                <a:ext cx="10515600" cy="5314315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5"/>
                  </a:solidFill>
                </a:endParaRPr>
              </a:p>
              <a:p>
                <a:r>
                  <a:rPr lang="en-SG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dirty="0"/>
                  <a:t>for 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SG" dirty="0"/>
              </a:p>
              <a:p>
                <a:r>
                  <a:rPr lang="en-SG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dirty="0"/>
                  <a:t>, for </a:t>
                </a:r>
                <a14:m>
                  <m:oMath xmlns:m="http://schemas.openxmlformats.org/officeDocument/2006/math">
                    <m:r>
                      <a:rPr lang="en-SG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SG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SG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SG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dirty="0"/>
                  <a:t>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SG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G" dirty="0"/>
              </a:p>
              <a:p>
                <a:r>
                  <a:rPr lang="en-SG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⁡(2,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+1)  </m:t>
                    </m:r>
                  </m:oMath>
                </a14:m>
                <a:r>
                  <a:rPr lang="en-SG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SG" dirty="0"/>
              </a:p>
              <a:p>
                <a:r>
                  <a:rPr lang="en-SG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SG" dirty="0"/>
                  <a:t>, equation holds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SG" dirty="0"/>
              </a:p>
              <a:p>
                <a:r>
                  <a:rPr lang="en-SG" dirty="0"/>
                  <a:t>Assume by induction that it holds, for all </a:t>
                </a:r>
                <a14:m>
                  <m:oMath xmlns:m="http://schemas.openxmlformats.org/officeDocument/2006/math"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SG" dirty="0">
                  <a:solidFill>
                    <a:schemeClr val="accent5"/>
                  </a:solidFill>
                </a:endParaRPr>
              </a:p>
              <a:p>
                <a:r>
                  <a:rPr lang="en-SG" dirty="0"/>
                  <a:t>Then for </a:t>
                </a:r>
                <a14:m>
                  <m:oMath xmlns:m="http://schemas.openxmlformats.org/officeDocument/2006/math"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SG" dirty="0">
                    <a:solidFill>
                      <a:schemeClr val="accent5"/>
                    </a:solidFill>
                  </a:rPr>
                  <a:t>, </a:t>
                </a:r>
                <a:r>
                  <a:rPr lang="en-SG" dirty="0"/>
                  <a:t>by induction</a:t>
                </a:r>
                <a:r>
                  <a:rPr lang="en-SG" dirty="0">
                    <a:solidFill>
                      <a:schemeClr val="accent5"/>
                    </a:solidFill>
                  </a:rPr>
                  <a:t>, </a:t>
                </a:r>
                <a:br>
                  <a:rPr lang="en-SG" dirty="0">
                    <a:solidFill>
                      <a:schemeClr val="accent5"/>
                    </a:solidFill>
                  </a:rPr>
                </a:br>
                <a:r>
                  <a:rPr lang="en-SG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   </a:t>
                </a:r>
                <a:r>
                  <a:rPr lang="en-US" dirty="0">
                    <a:solidFill>
                      <a:srgbClr val="C00000"/>
                    </a:solidFill>
                  </a:rPr>
                  <a:t>ERROR</a:t>
                </a:r>
              </a:p>
              <a:p>
                <a:r>
                  <a:rPr lang="en-US" dirty="0"/>
                  <a:t>Wrong conclusion, as you needed to prove induction hypothesis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dirty="0">
                    <a:solidFill>
                      <a:schemeClr val="accent5"/>
                    </a:solidFill>
                  </a:rPr>
                  <a:t> 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1284"/>
                <a:ext cx="10515600" cy="531431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836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Subsitution</a:t>
            </a:r>
            <a:r>
              <a:rPr lang="en-US" b="1" dirty="0"/>
              <a:t> Method:</a:t>
            </a:r>
            <a:endParaRPr lang="en-SG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1284"/>
                <a:ext cx="10515600" cy="5314315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5"/>
                  </a:solidFill>
                </a:endParaRPr>
              </a:p>
              <a:p>
                <a:r>
                  <a:rPr lang="en-SG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dirty="0"/>
                  <a:t>for 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SG" dirty="0"/>
              </a:p>
              <a:p>
                <a:pPr marL="0" indent="0">
                  <a:buNone/>
                </a:pPr>
                <a:r>
                  <a:rPr lang="en-SG" dirty="0"/>
                  <a:t>Guess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dirty="0"/>
                  <a:t>, for </a:t>
                </a:r>
                <a14:m>
                  <m:oMath xmlns:m="http://schemas.openxmlformats.org/officeDocument/2006/math">
                    <m:r>
                      <a:rPr lang="en-SG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SG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SG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SG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dirty="0"/>
                  <a:t>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SG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SG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SG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G" dirty="0"/>
              </a:p>
              <a:p>
                <a:r>
                  <a:rPr lang="en-SG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 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SG" dirty="0"/>
              </a:p>
              <a:p>
                <a:r>
                  <a:rPr lang="en-SG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SG" dirty="0"/>
                  <a:t>, equation holds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0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SG" dirty="0"/>
              </a:p>
              <a:p>
                <a:r>
                  <a:rPr lang="en-SG" dirty="0"/>
                  <a:t>Assume by induction that it holds, for all </a:t>
                </a:r>
                <a14:m>
                  <m:oMath xmlns:m="http://schemas.openxmlformats.org/officeDocument/2006/math"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SG" dirty="0">
                  <a:solidFill>
                    <a:schemeClr val="accent5"/>
                  </a:solidFill>
                </a:endParaRPr>
              </a:p>
              <a:p>
                <a:r>
                  <a:rPr lang="en-SG" dirty="0"/>
                  <a:t>Then for </a:t>
                </a:r>
                <a14:m>
                  <m:oMath xmlns:m="http://schemas.openxmlformats.org/officeDocument/2006/math"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SG" dirty="0">
                    <a:solidFill>
                      <a:schemeClr val="accent5"/>
                    </a:solidFill>
                  </a:rPr>
                  <a:t>, </a:t>
                </a:r>
                <a:r>
                  <a:rPr lang="en-SG" dirty="0"/>
                  <a:t>by induction</a:t>
                </a:r>
                <a:r>
                  <a:rPr lang="en-SG" dirty="0">
                    <a:solidFill>
                      <a:schemeClr val="accent5"/>
                    </a:solidFill>
                  </a:rPr>
                  <a:t>, </a:t>
                </a:r>
                <a:br>
                  <a:rPr lang="en-SG" dirty="0">
                    <a:solidFill>
                      <a:schemeClr val="accent5"/>
                    </a:solidFill>
                  </a:rPr>
                </a:br>
                <a:r>
                  <a:rPr lang="en-SG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Thus, conclude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SG" dirty="0">
                  <a:solidFill>
                    <a:srgbClr val="0070C0"/>
                  </a:solidFill>
                </a:endParaRP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1284"/>
                <a:ext cx="10515600" cy="531431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495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Substitution Method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Guessing not easy</a:t>
            </a:r>
          </a:p>
          <a:p>
            <a:r>
              <a:rPr lang="en-US" dirty="0"/>
              <a:t>Verification: need to be very careful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95249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slides are modified from previous editions of this course and similar course elsewhere. </a:t>
            </a:r>
            <a:br>
              <a:rPr lang="en-US" dirty="0"/>
            </a:br>
            <a:r>
              <a:rPr lang="en-US" dirty="0"/>
              <a:t>Mainly from slides of Prof </a:t>
            </a:r>
            <a:r>
              <a:rPr lang="en-US" dirty="0" err="1"/>
              <a:t>Diptarka</a:t>
            </a:r>
            <a:r>
              <a:rPr lang="en-US" dirty="0"/>
              <a:t> Chakraborty and Steven Halim from last year, which also used material from:</a:t>
            </a:r>
          </a:p>
          <a:p>
            <a:pPr lvl="1"/>
            <a:r>
              <a:rPr lang="en-US"/>
              <a:t>Erik </a:t>
            </a:r>
            <a:r>
              <a:rPr lang="en-US" dirty="0"/>
              <a:t>D. </a:t>
            </a:r>
            <a:r>
              <a:rPr lang="en-US" dirty="0" err="1"/>
              <a:t>Demaine</a:t>
            </a:r>
            <a:r>
              <a:rPr lang="en-US" dirty="0"/>
              <a:t> and Charles E. </a:t>
            </a:r>
            <a:r>
              <a:rPr lang="en-US" dirty="0" err="1"/>
              <a:t>Leiserson</a:t>
            </a:r>
            <a:r>
              <a:rPr lang="en-US" dirty="0"/>
              <a:t>, Surender </a:t>
            </a:r>
            <a:r>
              <a:rPr lang="en-US" dirty="0" err="1"/>
              <a:t>Baswana</a:t>
            </a:r>
            <a:r>
              <a:rPr lang="en-US" dirty="0"/>
              <a:t>, Leong Hon Wai, Lee Wee Sun, Ken Sung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1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Example: Merge Sort</a:t>
            </a:r>
            <a:endParaRPr lang="en-SG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MergeSort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                                                                     the length of the list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then Done                  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time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=⌊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b="0" dirty="0"/>
                  <a:t>                             </a:t>
                </a:r>
                <a:r>
                  <a:rPr lang="en-US" dirty="0"/>
                  <a:t>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time</a:t>
                </a:r>
                <a:endParaRPr lang="en-US" b="0" dirty="0"/>
              </a:p>
              <a:p>
                <a:pPr marL="514350" indent="-514350">
                  <a:buAutoNum type="arabicPeriod"/>
                </a:pPr>
                <a:r>
                  <a:rPr lang="en-US" dirty="0" err="1"/>
                  <a:t>MergeSort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          Needs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:r>
                  <a:rPr lang="en-US" dirty="0"/>
                  <a:t>time</a:t>
                </a:r>
              </a:p>
              <a:p>
                <a:pPr marL="514350" indent="-514350">
                  <a:buAutoNum type="arabicPeriod"/>
                </a:pPr>
                <a:r>
                  <a:rPr lang="en-US" dirty="0" err="1"/>
                  <a:t>MergeSort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   Needs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b="0" dirty="0"/>
                  <a:t> time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Merge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             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:r>
                  <a:rPr lang="en-US" b="0" dirty="0"/>
                  <a:t>time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6">
            <a:extLst>
              <a:ext uri="{FF2B5EF4-FFF2-40B4-BE49-F238E27FC236}">
                <a16:creationId xmlns:a16="http://schemas.microsoft.com/office/drawing/2014/main" id="{DFABB5D6-DC86-1D62-ADD3-D999438EB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427" y="1949139"/>
            <a:ext cx="116041" cy="3737982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984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Recurrence equation for </a:t>
            </a:r>
            <a:r>
              <a:rPr lang="en-US" altLang="en-US" b="1" dirty="0" err="1"/>
              <a:t>MergeSort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389745"/>
                <a:ext cx="10701867" cy="332432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5000"/>
                  </a:lnSpc>
                  <a:spcBef>
                    <a:spcPct val="20000"/>
                  </a:spcBef>
                  <a:buClr>
                    <a:schemeClr val="accent2"/>
                  </a:buClr>
                  <a:buFontTx/>
                  <a:buChar char="•"/>
                </a:pPr>
                <a:r>
                  <a:rPr lang="en-US" altLang="en-US" dirty="0"/>
                  <a:t>Approximated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⌈"/>
                        <m:endChr m:val="⌉"/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en-US" dirty="0"/>
                  <a:t>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.  This is slightly sloppy, but does not matter asymptotically as we could have assumed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to be a power of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2</a:t>
                </a:r>
                <a:r>
                  <a:rPr lang="en-US" altLang="en-US" dirty="0"/>
                  <a:t> (thus bounding the time required by the next higher power of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2</a:t>
                </a:r>
                <a:r>
                  <a:rPr lang="en-US" altLang="en-US" dirty="0"/>
                  <a:t>).</a:t>
                </a:r>
              </a:p>
              <a:p>
                <a:pPr>
                  <a:lnSpc>
                    <a:spcPct val="85000"/>
                  </a:lnSpc>
                  <a:spcBef>
                    <a:spcPct val="20000"/>
                  </a:spcBef>
                  <a:buClr>
                    <a:schemeClr val="accent2"/>
                  </a:buClr>
                  <a:buFontTx/>
                  <a:buChar char="•"/>
                </a:pPr>
                <a:r>
                  <a:rPr lang="en-US" altLang="en-US" dirty="0"/>
                  <a:t>We will often do slight sloppiness as above, when it does not matter in the </a:t>
                </a:r>
                <a:r>
                  <a:rPr lang="en-US" altLang="en-US" dirty="0" err="1"/>
                  <a:t>asymptotics</a:t>
                </a:r>
                <a:r>
                  <a:rPr lang="en-US" altLang="en-US" dirty="0"/>
                  <a:t>, except for the constant factor.</a:t>
                </a:r>
              </a:p>
              <a:p>
                <a:pPr>
                  <a:lnSpc>
                    <a:spcPct val="85000"/>
                  </a:lnSpc>
                  <a:spcBef>
                    <a:spcPct val="20000"/>
                  </a:spcBef>
                  <a:buClr>
                    <a:schemeClr val="accent2"/>
                  </a:buClr>
                  <a:buFontTx/>
                  <a:buChar char="•"/>
                </a:pPr>
                <a:r>
                  <a:rPr lang="en-US" altLang="en-US" dirty="0"/>
                  <a:t>Base case: Often it is taken as a constant for “small (constant) size input”.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389745"/>
                <a:ext cx="10701867" cy="3324322"/>
              </a:xfrm>
              <a:blipFill>
                <a:blip r:embed="rId2"/>
                <a:stretch>
                  <a:fillRect l="-1139" t="-917" r="-79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33705" y="1664088"/>
                <a:ext cx="5524589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05" y="1664088"/>
                <a:ext cx="5524589" cy="1467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Solving recurrence equations</a:t>
            </a:r>
            <a:endParaRPr 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Though not always easy, one can usually come up with recurrence equations by looking at the algorithm.</a:t>
            </a:r>
          </a:p>
          <a:p>
            <a:r>
              <a:rPr lang="en-US" sz="3200" dirty="0"/>
              <a:t>Sometimes it needs some smartness/art to come up with right recurrence equation which we know how to solve.</a:t>
            </a:r>
          </a:p>
          <a:p>
            <a:r>
              <a:rPr lang="en-US" sz="3200" dirty="0"/>
              <a:t>In this lecture we concentrate on how to solve recurrence equations.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647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Solving recurrence equations: </a:t>
            </a:r>
            <a:br>
              <a:rPr lang="en-US" sz="6000" b="1" dirty="0"/>
            </a:br>
            <a:r>
              <a:rPr lang="en-US" sz="6000" b="1" dirty="0"/>
              <a:t>Some techniques</a:t>
            </a:r>
            <a:endParaRPr lang="en-S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Telescoping method</a:t>
            </a:r>
            <a:endParaRPr lang="en-SG" sz="3200" dirty="0"/>
          </a:p>
          <a:p>
            <a:r>
              <a:rPr lang="en-SG" sz="3200" dirty="0"/>
              <a:t>Recursion tree</a:t>
            </a:r>
          </a:p>
          <a:p>
            <a:r>
              <a:rPr lang="en-SG" sz="3200" dirty="0"/>
              <a:t>Master method</a:t>
            </a:r>
          </a:p>
          <a:p>
            <a:r>
              <a:rPr lang="en-SG" sz="3200" dirty="0"/>
              <a:t>Substitution method</a:t>
            </a:r>
          </a:p>
          <a:p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157652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52098</TotalTime>
  <Words>3055</Words>
  <Application>Microsoft Office PowerPoint</Application>
  <PresentationFormat>Widescreen</PresentationFormat>
  <Paragraphs>407</Paragraphs>
  <Slides>54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Verdana</vt:lpstr>
      <vt:lpstr>Office Theme</vt:lpstr>
      <vt:lpstr>Design and Analysis of Algorithms</vt:lpstr>
      <vt:lpstr>Design and Analysis of Algorithms</vt:lpstr>
      <vt:lpstr>Analyzing running time of an algorithm</vt:lpstr>
      <vt:lpstr>Example: Merge Sort</vt:lpstr>
      <vt:lpstr>PowerPoint Presentation</vt:lpstr>
      <vt:lpstr>Example: Merge Sort</vt:lpstr>
      <vt:lpstr>Recurrence equation for MergeSort</vt:lpstr>
      <vt:lpstr>Solving recurrence equations</vt:lpstr>
      <vt:lpstr>Solving recurrence equations:  Some techniques</vt:lpstr>
      <vt:lpstr>Telescoping method</vt:lpstr>
      <vt:lpstr>Telescoping Method</vt:lpstr>
      <vt:lpstr>Telescoping series</vt:lpstr>
      <vt:lpstr>Telescoping Method</vt:lpstr>
      <vt:lpstr>Telescoping Method</vt:lpstr>
      <vt:lpstr>Other recurrences using Telescoping Method</vt:lpstr>
      <vt:lpstr>Recursion tree</vt:lpstr>
      <vt:lpstr>Recursion Tree Method</vt:lpstr>
      <vt:lpstr>Recursion tree:</vt:lpstr>
      <vt:lpstr>Recursion tree</vt:lpstr>
      <vt:lpstr>Recursion tree</vt:lpstr>
      <vt:lpstr>Recursion tree</vt:lpstr>
      <vt:lpstr>Recursion tree</vt:lpstr>
      <vt:lpstr>Recursion tree</vt:lpstr>
      <vt:lpstr>Recursion tree</vt:lpstr>
      <vt:lpstr>Recursion tree</vt:lpstr>
      <vt:lpstr>Recursion tree</vt:lpstr>
      <vt:lpstr>Recursion tree</vt:lpstr>
      <vt:lpstr>Question 1</vt:lpstr>
      <vt:lpstr>Answer of Question 1</vt:lpstr>
      <vt:lpstr>Answer of Question 1</vt:lpstr>
      <vt:lpstr>Question 2</vt:lpstr>
      <vt:lpstr>Answer</vt:lpstr>
      <vt:lpstr>Announcement</vt:lpstr>
      <vt:lpstr>Master Theorem/Method</vt:lpstr>
      <vt:lpstr>The master theorem</vt:lpstr>
      <vt:lpstr>The master theorem</vt:lpstr>
      <vt:lpstr>Examples:</vt:lpstr>
      <vt:lpstr>Examples:</vt:lpstr>
      <vt:lpstr>Proof Idea:</vt:lpstr>
      <vt:lpstr>Proof:</vt:lpstr>
      <vt:lpstr>Proof:</vt:lpstr>
      <vt:lpstr>Proof:</vt:lpstr>
      <vt:lpstr>Proof:</vt:lpstr>
      <vt:lpstr>Question 3</vt:lpstr>
      <vt:lpstr>Answer of Question 3</vt:lpstr>
      <vt:lpstr>Can we always use master method?</vt:lpstr>
      <vt:lpstr>Substitution method</vt:lpstr>
      <vt:lpstr>Substitution Method</vt:lpstr>
      <vt:lpstr>Subsitution Method</vt:lpstr>
      <vt:lpstr>Subsitution Method</vt:lpstr>
      <vt:lpstr>Subsitution Method: Wrong proof</vt:lpstr>
      <vt:lpstr>Subsitution Method:</vt:lpstr>
      <vt:lpstr>Substitution Method</vt:lpstr>
      <vt:lpstr>Acknowledgement</vt:lpstr>
    </vt:vector>
  </TitlesOfParts>
  <Company>National University of Singapore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CS3230 Lecture 1</dc:title>
  <dc:creator>sung_wing_kin sung_wing_kin</dc:creator>
  <cp:lastModifiedBy>Jain, Sanjay</cp:lastModifiedBy>
  <cp:revision>311</cp:revision>
  <dcterms:created xsi:type="dcterms:W3CDTF">2018-12-28T07:06:55Z</dcterms:created>
  <dcterms:modified xsi:type="dcterms:W3CDTF">2024-01-19T23:56:59Z</dcterms:modified>
</cp:coreProperties>
</file>