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735" r:id="rId3"/>
    <p:sldId id="737" r:id="rId4"/>
    <p:sldId id="708" r:id="rId5"/>
    <p:sldId id="711" r:id="rId6"/>
    <p:sldId id="712" r:id="rId7"/>
    <p:sldId id="750" r:id="rId8"/>
    <p:sldId id="753" r:id="rId9"/>
    <p:sldId id="742" r:id="rId10"/>
    <p:sldId id="752" r:id="rId11"/>
    <p:sldId id="744" r:id="rId12"/>
    <p:sldId id="745" r:id="rId13"/>
  </p:sldIdLst>
  <p:sldSz cx="12192000" cy="6858000"/>
  <p:notesSz cx="6858000" cy="9144000"/>
  <p:defaultTextStyle>
    <a:defPPr>
      <a:defRPr lang="en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08FC61-1031-3649-8AE4-B327910D8A1B}" v="12" dt="2025-10-22T03:54:35.2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82270"/>
  </p:normalViewPr>
  <p:slideViewPr>
    <p:cSldViewPr snapToGrid="0">
      <p:cViewPr varScale="1">
        <p:scale>
          <a:sx n="93" d="100"/>
          <a:sy n="93" d="100"/>
        </p:scale>
        <p:origin x="216" y="344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玉程 孙" userId="f43f7c1871ab2044" providerId="LiveId" clId="{B448142C-9403-5F83-87A1-1D51499C73E6}"/>
    <pc:docChg chg="delSld modSld">
      <pc:chgData name="玉程 孙" userId="f43f7c1871ab2044" providerId="LiveId" clId="{B448142C-9403-5F83-87A1-1D51499C73E6}" dt="2025-10-22T03:54:35.290" v="18" actId="5793"/>
      <pc:docMkLst>
        <pc:docMk/>
      </pc:docMkLst>
      <pc:sldChg chg="modNotesTx">
        <pc:chgData name="玉程 孙" userId="f43f7c1871ab2044" providerId="LiveId" clId="{B448142C-9403-5F83-87A1-1D51499C73E6}" dt="2025-10-22T03:54:00.804" v="2" actId="20577"/>
        <pc:sldMkLst>
          <pc:docMk/>
          <pc:sldMk cId="3425774621" sldId="711"/>
        </pc:sldMkLst>
      </pc:sldChg>
      <pc:sldChg chg="modNotesTx">
        <pc:chgData name="玉程 孙" userId="f43f7c1871ab2044" providerId="LiveId" clId="{B448142C-9403-5F83-87A1-1D51499C73E6}" dt="2025-10-22T03:53:53.522" v="0" actId="20577"/>
        <pc:sldMkLst>
          <pc:docMk/>
          <pc:sldMk cId="4163475367" sldId="735"/>
        </pc:sldMkLst>
      </pc:sldChg>
      <pc:sldChg chg="modNotesTx">
        <pc:chgData name="玉程 孙" userId="f43f7c1871ab2044" providerId="LiveId" clId="{B448142C-9403-5F83-87A1-1D51499C73E6}" dt="2025-10-22T03:53:55.849" v="1" actId="20577"/>
        <pc:sldMkLst>
          <pc:docMk/>
          <pc:sldMk cId="153900257" sldId="737"/>
        </pc:sldMkLst>
      </pc:sldChg>
      <pc:sldChg chg="modNotesTx">
        <pc:chgData name="玉程 孙" userId="f43f7c1871ab2044" providerId="LiveId" clId="{B448142C-9403-5F83-87A1-1D51499C73E6}" dt="2025-10-22T03:54:12.609" v="5" actId="20577"/>
        <pc:sldMkLst>
          <pc:docMk/>
          <pc:sldMk cId="355640689" sldId="742"/>
        </pc:sldMkLst>
      </pc:sldChg>
      <pc:sldChg chg="modSp modNotesTx">
        <pc:chgData name="玉程 孙" userId="f43f7c1871ab2044" providerId="LiveId" clId="{B448142C-9403-5F83-87A1-1D51499C73E6}" dt="2025-10-22T03:54:35.290" v="18" actId="5793"/>
        <pc:sldMkLst>
          <pc:docMk/>
          <pc:sldMk cId="1973581462" sldId="745"/>
        </pc:sldMkLst>
        <pc:spChg chg="mod">
          <ac:chgData name="玉程 孙" userId="f43f7c1871ab2044" providerId="LiveId" clId="{B448142C-9403-5F83-87A1-1D51499C73E6}" dt="2025-10-22T03:54:35.290" v="18" actId="5793"/>
          <ac:spMkLst>
            <pc:docMk/>
            <pc:sldMk cId="1973581462" sldId="745"/>
            <ac:spMk id="16" creationId="{A4D45550-A1B4-2E1D-896B-C66F2DD071BC}"/>
          </ac:spMkLst>
        </pc:spChg>
      </pc:sldChg>
      <pc:sldChg chg="del">
        <pc:chgData name="玉程 孙" userId="f43f7c1871ab2044" providerId="LiveId" clId="{B448142C-9403-5F83-87A1-1D51499C73E6}" dt="2025-10-22T03:54:25.948" v="7" actId="2696"/>
        <pc:sldMkLst>
          <pc:docMk/>
          <pc:sldMk cId="1995290192" sldId="746"/>
        </pc:sldMkLst>
      </pc:sldChg>
      <pc:sldChg chg="modNotesTx">
        <pc:chgData name="玉程 孙" userId="f43f7c1871ab2044" providerId="LiveId" clId="{B448142C-9403-5F83-87A1-1D51499C73E6}" dt="2025-10-22T03:54:05.707" v="3" actId="20577"/>
        <pc:sldMkLst>
          <pc:docMk/>
          <pc:sldMk cId="2252763303" sldId="750"/>
        </pc:sldMkLst>
      </pc:sldChg>
      <pc:sldChg chg="modNotesTx">
        <pc:chgData name="玉程 孙" userId="f43f7c1871ab2044" providerId="LiveId" clId="{B448142C-9403-5F83-87A1-1D51499C73E6}" dt="2025-10-22T03:54:08.729" v="4" actId="20577"/>
        <pc:sldMkLst>
          <pc:docMk/>
          <pc:sldMk cId="733700201" sldId="75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4849E-3582-9A40-9D36-E129C8295455}" type="datetimeFigureOut">
              <a:rPr lang="en-CN" smtClean="0"/>
              <a:t>2025/10/22</a:t>
            </a:fld>
            <a:endParaRPr lang="en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EBE9C-5359-184B-8DC8-A3D90A1332D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753544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6B23E-F00D-E24D-A630-8F8627BA9231}" type="slidenum">
              <a:rPr lang="en-CN" smtClean="0"/>
              <a:t>1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523177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7775D6-F360-D10E-42D0-F23110F75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A9FFB0-98F3-98B4-335C-B2F233B7DB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928642-0A55-537C-FFA4-4388210EC6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N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632957-91A0-0B4B-3377-9CAFAD9710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EBE9C-5359-184B-8DC8-A3D90A1332D6}" type="slidenum">
              <a:rPr lang="en-CN" smtClean="0"/>
              <a:t>10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600544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4C34E2-870C-B98E-408D-C3444605B3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F9B41C-CD24-37DC-C4BF-F3F5285FCD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4615D5-B6D6-F306-1DE8-FD84631ABC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N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1F2D0A-F45C-C83B-9F3B-B803423E65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EBE9C-5359-184B-8DC8-A3D90A1332D6}" type="slidenum">
              <a:rPr lang="en-CN" smtClean="0"/>
              <a:t>11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1419697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A2F51B-3C12-33B4-AE20-E6BD44173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019B03-C5DC-3E62-75AD-0437A0CB89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6FDA90-C26A-DBCC-390F-98535E9F9A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DA457D-FDAE-CB14-72AB-5989AB7617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EBE9C-5359-184B-8DC8-A3D90A1332D6}" type="slidenum">
              <a:rPr lang="en-CN" smtClean="0"/>
              <a:t>12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747852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B0BD6F-FFBE-012E-BC4E-597CB4B8B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34C4CF-1A23-B5EA-D756-6015274DCF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D68442-5AF1-7481-9CA8-E85C261C63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N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266D3B-D433-E999-08F6-59C4FBE5E8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EBE9C-5359-184B-8DC8-A3D90A1332D6}" type="slidenum">
              <a:rPr lang="en-CN" smtClean="0"/>
              <a:t>2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910219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938167-6397-59CF-6AE7-CE1933156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19091A-8F44-F139-BCA4-06FCA3DB6B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EB9ED709-7896-AD8D-9AF5-BEAAD6017782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CN" b="0" dirty="0"/>
              </a:p>
            </p:txBody>
          </p:sp>
        </mc:Choice>
        <mc:Fallback xmlns="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EB9ED709-7896-AD8D-9AF5-BEAAD6017782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Voice-over to explain security: for example, 1/3, ½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2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Voice-over to explain the bullet points.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Consensus performance often has quadratic relation with committee size. If committee size reduces by </a:t>
                </a:r>
                <a:r>
                  <a:rPr lang="en-US" sz="1200" i="0" dirty="0">
                    <a:solidFill>
                      <a:schemeClr val="accent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50%</a:t>
                </a:r>
                <a:r>
                  <a:rPr lang="en-US" sz="1200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consensus performance could have </a:t>
                </a:r>
                <a:r>
                  <a:rPr lang="en-US" sz="1200" i="0" dirty="0">
                    <a:solidFill>
                      <a:schemeClr val="accent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300%</a:t>
                </a:r>
                <a:r>
                  <a:rPr lang="en-US" sz="1200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improvement.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Committee size reduces, total amount of </a:t>
                </a:r>
                <a:r>
                  <a:rPr lang="en-US" altLang="zh-CN" sz="1200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validation work reduces, enabling lower gas fees. (Total ETH gas fee/year: 1billion USD)</a:t>
                </a:r>
                <a:endParaRPr lang="en-CN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CN" b="0" dirty="0"/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00C987-94FE-9578-68AB-84DC5BCAE2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EBE9C-5359-184B-8DC8-A3D90A1332D6}" type="slidenum">
              <a:rPr lang="en-CN" smtClean="0"/>
              <a:t>3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754290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155C55-A211-3185-5B5E-57B2C5513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1367D4-76F1-EAAE-EEA8-E9587BAAD5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60E374-2644-738B-0BB7-9DAA5332AA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N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85BD7-E376-5505-395F-416F2A83F1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EBE9C-5359-184B-8DC8-A3D90A1332D6}" type="slidenum">
              <a:rPr lang="en-CN" smtClean="0"/>
              <a:t>4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43656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CE8391-2C08-68C3-986E-A30AA9ED9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A2F206-EAF4-9B32-83FE-C788FB090B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B6A3D4-047E-0FA5-8BCD-7112D16931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N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5811A7-C2C3-100B-B907-1332A46F65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EBE9C-5359-184B-8DC8-A3D90A1332D6}" type="slidenum">
              <a:rPr lang="en-CN" smtClean="0"/>
              <a:t>5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063800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D3A23-3ADB-0EC6-0144-BCBDDDB8C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2A64E2-38B2-FA88-A340-BD2B68D082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581C4A1E-8728-5C4F-C1B9-47B604F2D3D0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CN" sz="12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581C4A1E-8728-5C4F-C1B9-47B604F2D3D0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If</a:t>
                </a:r>
                <a:r>
                  <a:rPr lang="en-US" sz="12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1200" i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𝐴</a:t>
                </a:r>
                <a:r>
                  <a:rPr lang="en-CN" sz="1200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’s over-represents its stake, adversary can explot this, corrupt </a:t>
                </a:r>
                <a:r>
                  <a:rPr lang="en-CN" sz="1200" i="0" dirty="0">
                    <a:solidFill>
                      <a:schemeClr val="accent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𝐴</a:t>
                </a:r>
                <a:r>
                  <a:rPr lang="en-CN" sz="1200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and get </a:t>
                </a:r>
                <a:r>
                  <a:rPr lang="en-CN" sz="1200" u="sng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disproportional advantage</a:t>
                </a:r>
                <a:r>
                  <a:rPr lang="en-CN" sz="1200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 committee. </a:t>
                </a:r>
                <a:r>
                  <a:rPr lang="en-US" sz="1200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This</a:t>
                </a:r>
                <a:r>
                  <a:rPr lang="en-US" sz="1200" baseline="0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not good for the committee selection scheme as the adversary gets some undeserving advantage</a:t>
                </a:r>
                <a:endParaRPr lang="en-CN" sz="12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1EC41-1035-66AF-7F39-DC38590BEC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EBE9C-5359-184B-8DC8-A3D90A1332D6}" type="slidenum">
              <a:rPr lang="en-CN" smtClean="0"/>
              <a:t>6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711968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A3D57C-2881-E7BA-1161-68194EE53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A37F94-9510-8314-E245-19B844CC7C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A43D2A-CE90-EF52-E341-9B6E7A96F2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N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E149FB-3979-B5A7-9848-D57766DD58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EBE9C-5359-184B-8DC8-A3D90A1332D6}" type="slidenum">
              <a:rPr lang="en-CN" smtClean="0"/>
              <a:t>7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5165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7A6E4-B821-F420-467F-BFE726BE8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B1B26D-B0F2-A8E7-ACCC-7A3D509C8A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60E7F9-FB08-B0E6-B8E5-290A7020AF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N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FFB71-A4AA-683F-7FDD-3019B7AFA8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EBE9C-5359-184B-8DC8-A3D90A1332D6}" type="slidenum">
              <a:rPr lang="en-CN" smtClean="0"/>
              <a:t>8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456799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2411C6-132B-D328-21F1-434DBB0BB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2754E8-0F7C-1B54-D18F-6EEA48D1CA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A5B985-BB01-354A-272B-7B407BD95C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N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571786-FD56-9165-F62A-41EE18CC1B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EBE9C-5359-184B-8DC8-A3D90A1332D6}" type="slidenum">
              <a:rPr lang="en-CN" smtClean="0"/>
              <a:t>9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030201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D7FE3-74A1-19E0-3FAF-C10D29CA75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0AEA91-467D-6DC4-66B6-1B71CAA6D3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BCACB-7D37-324F-EB44-81908544C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6C34-AFAC-1C4A-A282-C90A5122D006}" type="datetimeFigureOut">
              <a:rPr lang="en-CN" smtClean="0"/>
              <a:t>2025/10/22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BF7F8-E67D-CFCF-1CD8-37145C3EF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89A70-DC32-B6E1-5194-92968E040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E0E4-0C58-2F4F-BC6C-0D46B10D0E1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777262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6613E-521B-61B4-2B7F-76FA63AC3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6CE347-D6BF-B107-0148-B97F49ADB6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36B25-DB6D-07CC-1E1E-6A580A900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6C34-AFAC-1C4A-A282-C90A5122D006}" type="datetimeFigureOut">
              <a:rPr lang="en-CN" smtClean="0"/>
              <a:t>2025/10/22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7124E-2D79-E897-8210-66A2CD9C3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80FDF-ADBA-EC45-8C3A-2EDCF5796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E0E4-0C58-2F4F-BC6C-0D46B10D0E1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189703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9EA0AC-CEBC-BFB1-6882-2622D71FB7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A4CB55-9822-E5AF-2150-417F4D8A92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E5E16-6660-0176-7823-3FF651868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6C34-AFAC-1C4A-A282-C90A5122D006}" type="datetimeFigureOut">
              <a:rPr lang="en-CN" smtClean="0"/>
              <a:t>2025/10/22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AE0E4-BC37-9A18-0D8C-58585D2D2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9D71A-D11F-3AE8-83EA-6A592DC17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E0E4-0C58-2F4F-BC6C-0D46B10D0E1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28715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7B4F-5A37-3007-E3B0-7FDAEAD54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18F69-31EE-4D12-8E82-47CAF9AF6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481CF-B17D-A6B0-C003-85CB1C574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6C34-AFAC-1C4A-A282-C90A5122D006}" type="datetimeFigureOut">
              <a:rPr lang="en-CN" smtClean="0"/>
              <a:t>2025/10/22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70828-9527-E703-30B0-1587CF95E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EE65E-D3FA-759D-B30D-89E12054D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E0E4-0C58-2F4F-BC6C-0D46B10D0E1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74287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7868D-493D-2240-13C3-F781D4795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91E503-2351-AEA5-F467-58E5B959E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3466F-8C35-6A33-A368-1ECCCB47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6C34-AFAC-1C4A-A282-C90A5122D006}" type="datetimeFigureOut">
              <a:rPr lang="en-CN" smtClean="0"/>
              <a:t>2025/10/22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318DC-975F-D6A9-5A4C-2203373A7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6C61D-210D-F641-BF43-3A65B6CD0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E0E4-0C58-2F4F-BC6C-0D46B10D0E1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682931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1FB14-E595-069A-1385-760AEABCB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EBF73-60D3-03B4-A468-333BE664F0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F04885-9FC2-BB08-75AD-0CB45A53FB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3611E5-2607-4443-151C-1D518D340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6C34-AFAC-1C4A-A282-C90A5122D006}" type="datetimeFigureOut">
              <a:rPr lang="en-CN" smtClean="0"/>
              <a:t>2025/10/22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FEE648-63CC-8CE2-7481-DDE7DCFE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53A306-C22F-A880-FAA7-ED016139C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E0E4-0C58-2F4F-BC6C-0D46B10D0E1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144513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AD6A6-AE4F-DE3F-DC95-C4C7D636F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25375-B8EE-DFFF-53D2-6C0BFA546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0E8FD2-0B97-84F1-2BD4-1D662F6484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E2E2F1-501F-C563-B188-D83B467BE9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887A47-7EF9-80A6-E064-E38DD5C7FE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B963A7-8651-0C81-19A7-10D437E77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6C34-AFAC-1C4A-A282-C90A5122D006}" type="datetimeFigureOut">
              <a:rPr lang="en-CN" smtClean="0"/>
              <a:t>2025/10/22</a:t>
            </a:fld>
            <a:endParaRPr lang="en-C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40352A-0461-EFEC-EE4D-F1A7C1304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2B46FF-6BAA-3A30-1EF6-7718A113C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E0E4-0C58-2F4F-BC6C-0D46B10D0E1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56341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9CC07-6DBF-8E84-F229-7627F07E3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280E9A-5B79-76EE-4298-46A8CBA4D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6C34-AFAC-1C4A-A282-C90A5122D006}" type="datetimeFigureOut">
              <a:rPr lang="en-CN" smtClean="0"/>
              <a:t>2025/10/22</a:t>
            </a:fld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6DF855-98EE-9946-4B68-2723AEDE7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B36047-DED4-25F2-8EC7-714D79294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E0E4-0C58-2F4F-BC6C-0D46B10D0E1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494474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8A215B-2BB7-E6B6-C2A5-090031C22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6C34-AFAC-1C4A-A282-C90A5122D006}" type="datetimeFigureOut">
              <a:rPr lang="en-CN" smtClean="0"/>
              <a:t>2025/10/22</a:t>
            </a:fld>
            <a:endParaRPr lang="en-C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42E764-D161-A7F8-001A-88C8CA07F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4C48D-770E-EBE9-5CCE-56CD2876B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E0E4-0C58-2F4F-BC6C-0D46B10D0E1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177799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217DA-F729-5641-2940-D4D952C02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76D09-9F69-C510-20B7-8DE964701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DD3E15-B152-8A27-0921-7BF38AE5B9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258076-42B8-02B2-2E92-21CE8119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6C34-AFAC-1C4A-A282-C90A5122D006}" type="datetimeFigureOut">
              <a:rPr lang="en-CN" smtClean="0"/>
              <a:t>2025/10/22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23E147-8BED-F8C8-7228-6969AF7C6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AA87A0-3CBF-79C2-2275-59D0AC44B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E0E4-0C58-2F4F-BC6C-0D46B10D0E1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449531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F1E9F-869E-1564-0A50-FCC90611D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34BFB7-292A-D0B0-6E12-3641B86D08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024EC-F829-F447-115E-7AF67AF67D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07A41B-3BDF-C327-D666-B70A38DB8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6C34-AFAC-1C4A-A282-C90A5122D006}" type="datetimeFigureOut">
              <a:rPr lang="en-CN" smtClean="0"/>
              <a:t>2025/10/22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A66081-BBED-4EAC-49E0-7ACEC303B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91E99F-41AC-828C-008C-0722A18FB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E0E4-0C58-2F4F-BC6C-0D46B10D0E1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525344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C977EF-007A-A5DF-4016-86CE256F9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1C8A4-1BC8-38E9-B5A5-7C9484DBF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A39B7-1333-8D1B-EC19-E2AED69C63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96C34-AFAC-1C4A-A282-C90A5122D006}" type="datetimeFigureOut">
              <a:rPr lang="en-CN" smtClean="0"/>
              <a:t>2025/10/22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37B44-FDDD-C618-FB37-CECCABF442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843D6A-6885-7C42-C40F-75CEA24F9F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0E0E4-0C58-2F4F-BC6C-0D46B10D0E1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432325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6.sv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4.pn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3" Type="http://schemas.openxmlformats.org/officeDocument/2006/relationships/image" Target="../media/image160.png"/><Relationship Id="rId12" Type="http://schemas.openxmlformats.org/officeDocument/2006/relationships/image" Target="../media/image17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3.png"/><Relationship Id="rId5" Type="http://schemas.openxmlformats.org/officeDocument/2006/relationships/image" Target="../media/image6.svg"/><Relationship Id="rId10" Type="http://schemas.openxmlformats.org/officeDocument/2006/relationships/image" Target="../media/image22.png"/><Relationship Id="rId4" Type="http://schemas.openxmlformats.org/officeDocument/2006/relationships/image" Target="../media/image5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52FB0-D887-9B4D-9C0B-05682EA479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732201" y="1305688"/>
            <a:ext cx="15588343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Committee Selection with</a:t>
            </a:r>
            <a:b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Non-Proportional Weights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17E475-897B-C541-859C-6D9977521A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8135" y="4262035"/>
            <a:ext cx="11376561" cy="2387601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Yucheng Sun, Haifeng Yu,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Ruomu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Hou</a:t>
            </a: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National University of Singapore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Department of Computer Science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4DE1F2-BC88-8345-8E80-AC7847D18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56E24-334E-4489-B11E-899409690F2C}" type="slidenum">
              <a:rPr lang="zh-CN" altLang="en-US" smtClean="0"/>
              <a:t>1</a:t>
            </a:fld>
            <a:endParaRPr lang="zh-CN" altLang="en-US"/>
          </a:p>
        </p:txBody>
      </p:sp>
      <p:pic>
        <p:nvPicPr>
          <p:cNvPr id="8" name="Picture 7" descr="A logo of a national university of singapore&#10;&#10;Description automatically generated">
            <a:extLst>
              <a:ext uri="{FF2B5EF4-FFF2-40B4-BE49-F238E27FC236}">
                <a16:creationId xmlns:a16="http://schemas.microsoft.com/office/drawing/2014/main" id="{3FA0B708-5A2A-A052-07F6-F1B1AF1B3A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285"/>
          <a:stretch/>
        </p:blipFill>
        <p:spPr>
          <a:xfrm>
            <a:off x="7867650" y="-295275"/>
            <a:ext cx="4229100" cy="2163984"/>
          </a:xfrm>
          <a:prstGeom prst="rect">
            <a:avLst/>
          </a:prstGeom>
        </p:spPr>
      </p:pic>
      <p:sp>
        <p:nvSpPr>
          <p:cNvPr id="5" name="Up Arrow 4">
            <a:extLst>
              <a:ext uri="{FF2B5EF4-FFF2-40B4-BE49-F238E27FC236}">
                <a16:creationId xmlns:a16="http://schemas.microsoft.com/office/drawing/2014/main" id="{5A2CF3E5-EFEE-D3A3-39B9-814F33F6A04C}"/>
              </a:ext>
            </a:extLst>
          </p:cNvPr>
          <p:cNvSpPr/>
          <p:nvPr/>
        </p:nvSpPr>
        <p:spPr>
          <a:xfrm rot="3542177">
            <a:off x="1783665" y="4280954"/>
            <a:ext cx="541867" cy="1155238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9CA40A-CB97-E0BD-714F-86B6DA73DFB5}"/>
              </a:ext>
            </a:extLst>
          </p:cNvPr>
          <p:cNvSpPr txBox="1"/>
          <p:nvPr/>
        </p:nvSpPr>
        <p:spPr>
          <a:xfrm>
            <a:off x="314835" y="500181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1" dirty="0">
                <a:latin typeface="Arial" panose="020B0604020202020204" pitchFamily="34" charset="0"/>
                <a:cs typeface="Arial" panose="020B0604020202020204" pitchFamily="34" charset="0"/>
              </a:rPr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601956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0C359B-F31B-AF57-96E0-C4A5A6681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9AFFB25-B94C-2762-4701-D1BC582116F2}"/>
              </a:ext>
            </a:extLst>
          </p:cNvPr>
          <p:cNvSpPr txBox="1">
            <a:spLocks/>
          </p:cNvSpPr>
          <p:nvPr/>
        </p:nvSpPr>
        <p:spPr>
          <a:xfrm>
            <a:off x="838200" y="65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Explore Non-Proportional Designs</a:t>
            </a:r>
            <a:endParaRPr lang="en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B0FC4C06-8538-457C-E879-0CA10C99B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6756E24-334E-4489-B11E-899409690F2C}" type="slidenum">
              <a:rPr lang="zh-CN" altLang="en-US" smtClean="0"/>
              <a:t>10</a:t>
            </a:fld>
            <a:endParaRPr lang="zh-CN" alt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653290C-8946-611D-B5C2-812F11A0C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1"/>
            <a:ext cx="11213930" cy="64493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N" sz="3200" b="1" dirty="0">
                <a:latin typeface="Arial" panose="020B0604020202020204" pitchFamily="34" charset="0"/>
                <a:cs typeface="Arial" panose="020B0604020202020204" pitchFamily="34" charset="0"/>
              </a:rPr>
              <a:t>So far:</a:t>
            </a:r>
          </a:p>
          <a:p>
            <a:pPr marL="0" indent="0">
              <a:buNone/>
            </a:pPr>
            <a:r>
              <a:rPr lang="en-CN" sz="3200" dirty="0">
                <a:latin typeface="Arial" panose="020B0604020202020204" pitchFamily="34" charset="0"/>
                <a:cs typeface="Arial" panose="020B0604020202020204" pitchFamily="34" charset="0"/>
              </a:rPr>
              <a:t>Non-proportional committee selection designs are surprisingly better.</a:t>
            </a:r>
          </a:p>
          <a:p>
            <a:pPr marL="0" indent="0">
              <a:buNone/>
            </a:pPr>
            <a:endParaRPr lang="en-CN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CN" sz="3200" b="1" dirty="0">
                <a:latin typeface="Arial" panose="020B0604020202020204" pitchFamily="34" charset="0"/>
                <a:cs typeface="Arial" panose="020B0604020202020204" pitchFamily="34" charset="0"/>
              </a:rPr>
              <a:t>Next:</a:t>
            </a:r>
            <a:endParaRPr lang="en-CN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CN" sz="3200" dirty="0">
                <a:latin typeface="Arial" panose="020B0604020202020204" pitchFamily="34" charset="0"/>
                <a:cs typeface="Arial" panose="020B0604020202020204" pitchFamily="34" charset="0"/>
              </a:rPr>
              <a:t>We developed an algorithmic framework to explore non-proportional designs.</a:t>
            </a:r>
          </a:p>
          <a:p>
            <a:pPr lvl="1"/>
            <a:r>
              <a:rPr lang="en-CN" sz="28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Despite potentially infinite space</a:t>
            </a:r>
          </a:p>
          <a:p>
            <a:pPr lvl="1"/>
            <a:r>
              <a:rPr lang="en-CN" sz="28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Despite difficulty of reasoning about worst-case adversary</a:t>
            </a:r>
          </a:p>
          <a:p>
            <a:pPr marL="0" indent="0">
              <a:buNone/>
            </a:pPr>
            <a:endParaRPr lang="en-C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157E53-5523-E8D5-44C3-6727E649AFCA}"/>
              </a:ext>
            </a:extLst>
          </p:cNvPr>
          <p:cNvSpPr txBox="1"/>
          <p:nvPr/>
        </p:nvSpPr>
        <p:spPr>
          <a:xfrm>
            <a:off x="5936779" y="5954137"/>
            <a:ext cx="49023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Details are in our paper </a:t>
            </a:r>
            <a:r>
              <a:rPr lang="en-CN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</a:t>
            </a:r>
            <a:endParaRPr lang="en-CN" sz="3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17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32E6C-CFAD-770A-9A00-9FE5CB2912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DDDDB33-F44C-AFB6-C287-027F3AC50915}"/>
              </a:ext>
            </a:extLst>
          </p:cNvPr>
          <p:cNvSpPr txBox="1">
            <a:spLocks/>
          </p:cNvSpPr>
          <p:nvPr/>
        </p:nvSpPr>
        <p:spPr>
          <a:xfrm>
            <a:off x="838200" y="65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Empirical Improvement is Large</a:t>
            </a:r>
            <a:endParaRPr lang="en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F6724C8-09B9-2A10-BCE8-B4A70A9BB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1"/>
            <a:ext cx="11213930" cy="543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N" sz="3200" b="1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CN" sz="3000" dirty="0">
                <a:latin typeface="Arial" panose="020B0604020202020204" pitchFamily="34" charset="0"/>
                <a:cs typeface="Arial" panose="020B0604020202020204" pitchFamily="34" charset="0"/>
              </a:rPr>
              <a:t>e evaluate under 6 real-world stake distributions: </a:t>
            </a:r>
            <a:r>
              <a:rPr lang="en-CN" sz="3000" i="1" dirty="0">
                <a:latin typeface="Arial" panose="020B0604020202020204" pitchFamily="34" charset="0"/>
                <a:cs typeface="Arial" panose="020B0604020202020204" pitchFamily="34" charset="0"/>
              </a:rPr>
              <a:t>Ethereum, Cardano, Solana, Dogecoin, Bitcoin, BitcoinCash</a:t>
            </a:r>
            <a:r>
              <a:rPr lang="en-CN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CN" sz="3000" b="1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CN" sz="3000" dirty="0">
                <a:latin typeface="Arial" panose="020B0604020202020204" pitchFamily="34" charset="0"/>
                <a:cs typeface="Arial" panose="020B0604020202020204" pitchFamily="34" charset="0"/>
              </a:rPr>
              <a:t>e compare with all existing designs (SOTA is [CCS23]).</a:t>
            </a:r>
          </a:p>
          <a:p>
            <a:pPr marL="0" indent="0">
              <a:buNone/>
            </a:pPr>
            <a:endParaRPr lang="en-C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6A4A7F-3B2A-5F69-D257-13FE649C0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335455"/>
            <a:ext cx="5427337" cy="27136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FCFA45A-FDBC-1D55-3ED1-91CAD38AA855}"/>
                  </a:ext>
                </a:extLst>
              </p:cNvPr>
              <p:cNvSpPr txBox="1"/>
              <p:nvPr/>
            </p:nvSpPr>
            <p:spPr>
              <a:xfrm>
                <a:off x="7755237" y="4544236"/>
                <a:ext cx="4436763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Takeaway: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Orders of magnitude improvement in error.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Reduce committee size by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~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50</m:t>
                    </m:r>
                    <m:r>
                      <a:rPr lang="en-US" sz="28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%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CN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FCFA45A-FDBC-1D55-3ED1-91CAD38AA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237" y="4544236"/>
                <a:ext cx="4436763" cy="3108543"/>
              </a:xfrm>
              <a:prstGeom prst="rect">
                <a:avLst/>
              </a:prstGeom>
              <a:blipFill>
                <a:blip r:embed="rId4"/>
                <a:stretch>
                  <a:fillRect l="-2849" t="-2033" r="-284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ADCE402-D222-1FEA-85AC-AE424DF1BA6E}"/>
              </a:ext>
            </a:extLst>
          </p:cNvPr>
          <p:cNvSpPr txBox="1"/>
          <p:nvPr/>
        </p:nvSpPr>
        <p:spPr>
          <a:xfrm>
            <a:off x="231735" y="5963853"/>
            <a:ext cx="7413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N" sz="2400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for Ethereum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844040-817E-79C9-ED9F-320D87728DC7}"/>
              </a:ext>
            </a:extLst>
          </p:cNvPr>
          <p:cNvSpPr txBox="1"/>
          <p:nvPr/>
        </p:nvSpPr>
        <p:spPr>
          <a:xfrm>
            <a:off x="8016949" y="2780060"/>
            <a:ext cx="417505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[CCS23] Peter </a:t>
            </a:r>
            <a:r>
              <a:rPr lang="en-US" sz="20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Gaži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Aggelos </a:t>
            </a:r>
            <a:r>
              <a:rPr lang="en-US" sz="20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Kiayias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Alexander Russell. </a:t>
            </a:r>
            <a:r>
              <a:rPr lang="en-US" sz="2000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 Accompli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Committee Selection: Improving the Size-Security Tradeoff of Stake-Based Committees.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18ADBA1-9375-DBBE-1DDD-D02749860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6756E24-334E-4489-B11E-899409690F2C}" type="slidenum">
              <a:rPr lang="zh-CN" altLang="en-US" smtClean="0"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8473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479B3D-BD30-62F0-120C-9F79B6271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78FE6-6632-7AB9-9D25-4A0C7CCEB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C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51FC86EB-5BE1-74CC-0928-7764658B2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6756E24-334E-4489-B11E-899409690F2C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9305F4-96D9-58AA-0AED-410570BF29EE}"/>
              </a:ext>
            </a:extLst>
          </p:cNvPr>
          <p:cNvSpPr txBox="1"/>
          <p:nvPr/>
        </p:nvSpPr>
        <p:spPr>
          <a:xfrm>
            <a:off x="838200" y="1594134"/>
            <a:ext cx="69899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3000" dirty="0">
                <a:latin typeface="Arial" panose="020B0604020202020204" pitchFamily="34" charset="0"/>
                <a:cs typeface="Arial" panose="020B0604020202020204" pitchFamily="34" charset="0"/>
              </a:rPr>
              <a:t>An interesting new world to explore……</a:t>
            </a:r>
            <a:endParaRPr lang="en-CN" sz="3000" dirty="0"/>
          </a:p>
        </p:txBody>
      </p:sp>
      <p:sp>
        <p:nvSpPr>
          <p:cNvPr id="16" name="Cloud Callout 15">
            <a:extLst>
              <a:ext uri="{FF2B5EF4-FFF2-40B4-BE49-F238E27FC236}">
                <a16:creationId xmlns:a16="http://schemas.microsoft.com/office/drawing/2014/main" id="{A4D45550-A1B4-2E1D-896B-C66F2DD071BC}"/>
              </a:ext>
            </a:extLst>
          </p:cNvPr>
          <p:cNvSpPr/>
          <p:nvPr/>
        </p:nvSpPr>
        <p:spPr>
          <a:xfrm>
            <a:off x="130557" y="2819130"/>
            <a:ext cx="5772988" cy="3673745"/>
          </a:xfrm>
          <a:prstGeom prst="cloudCallout">
            <a:avLst>
              <a:gd name="adj1" fmla="val 37955"/>
              <a:gd name="adj2" fmla="val 47096"/>
            </a:avLst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CN" sz="2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CN" sz="2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CN" sz="2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CN" sz="2600" dirty="0">
                <a:latin typeface="Arial" panose="020B0604020202020204" pitchFamily="34" charset="0"/>
                <a:cs typeface="Arial" panose="020B0604020202020204" pitchFamily="34" charset="0"/>
              </a:rPr>
              <a:t>“Proportionality” world:</a:t>
            </a:r>
          </a:p>
          <a:p>
            <a:pPr marL="342900" indent="-342900">
              <a:buFontTx/>
              <a:buChar char="-"/>
            </a:pPr>
            <a:r>
              <a:rPr lang="en-CN" sz="2400" dirty="0">
                <a:latin typeface="Arial" panose="020B0604020202020204" pitchFamily="34" charset="0"/>
                <a:cs typeface="Arial" panose="020B0604020202020204" pitchFamily="34" charset="0"/>
              </a:rPr>
              <a:t>Committe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CN" sz="2400" dirty="0">
                <a:latin typeface="Arial" panose="020B0604020202020204" pitchFamily="34" charset="0"/>
                <a:cs typeface="Arial" panose="020B0604020202020204" pitchFamily="34" charset="0"/>
              </a:rPr>
              <a:t> selection in [Algorand17,Ouroboros17,LaKSA21,GearBox22] …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CN" sz="2400" dirty="0">
                <a:latin typeface="Arial" panose="020B0604020202020204" pitchFamily="34" charset="0"/>
                <a:cs typeface="Arial" panose="020B0604020202020204" pitchFamily="34" charset="0"/>
              </a:rPr>
              <a:t>FA committee selection scheme [CCS23]</a:t>
            </a:r>
          </a:p>
          <a:p>
            <a:pPr marL="342900" indent="-342900">
              <a:buFontTx/>
              <a:buChar char="-"/>
            </a:pPr>
            <a:r>
              <a:rPr lang="en-CN" sz="24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342900" indent="-342900">
              <a:buFontTx/>
              <a:buChar char="-"/>
            </a:pPr>
            <a:endParaRPr lang="en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en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loud Callout 16">
            <a:extLst>
              <a:ext uri="{FF2B5EF4-FFF2-40B4-BE49-F238E27FC236}">
                <a16:creationId xmlns:a16="http://schemas.microsoft.com/office/drawing/2014/main" id="{C8331807-F5B9-B6AF-FE2F-68E3BBD40410}"/>
              </a:ext>
            </a:extLst>
          </p:cNvPr>
          <p:cNvSpPr/>
          <p:nvPr/>
        </p:nvSpPr>
        <p:spPr>
          <a:xfrm>
            <a:off x="4727726" y="1789465"/>
            <a:ext cx="7765748" cy="4703410"/>
          </a:xfrm>
          <a:prstGeom prst="cloudCallout">
            <a:avLst>
              <a:gd name="adj1" fmla="val -40236"/>
              <a:gd name="adj2" fmla="val 52032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N" sz="2400" u="sng" dirty="0">
                <a:latin typeface="Arial" panose="020B0604020202020204" pitchFamily="34" charset="0"/>
                <a:cs typeface="Arial" panose="020B0604020202020204" pitchFamily="34" charset="0"/>
              </a:rPr>
              <a:t>New “Non-Proportionality” world:</a:t>
            </a:r>
          </a:p>
          <a:p>
            <a:pPr marL="342900" indent="-342900">
              <a:buFontTx/>
              <a:buChar char="-"/>
            </a:pPr>
            <a:r>
              <a:rPr lang="en-CN" sz="2400" dirty="0">
                <a:latin typeface="Arial" panose="020B0604020202020204" pitchFamily="34" charset="0"/>
                <a:cs typeface="Arial" panose="020B0604020202020204" pitchFamily="34" charset="0"/>
              </a:rPr>
              <a:t>Our work on committee selection [CCS25]</a:t>
            </a:r>
          </a:p>
          <a:p>
            <a:endParaRPr lang="en-CN" sz="2400" dirty="0"/>
          </a:p>
          <a:p>
            <a:pPr algn="ctr"/>
            <a:r>
              <a:rPr lang="en-CN" sz="6000" dirty="0"/>
              <a:t>🤔️</a:t>
            </a:r>
            <a:r>
              <a:rPr lang="en-CN" sz="3000" dirty="0"/>
              <a:t>……</a:t>
            </a:r>
            <a:endParaRPr lang="en-CN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58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DE8D22-5761-8C4F-4FC9-1802B8A58A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7C58A7-3E8B-7DA0-4CB0-9CD4BD27FC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485121"/>
                <a:ext cx="11378769" cy="660593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Nodes have stake (i.e., </a:t>
                </a:r>
                <a:r>
                  <a:rPr lang="en-CN" sz="3150" dirty="0">
                    <a:latin typeface="Arial" panose="020B0604020202020204" pitchFamily="34" charset="0"/>
                    <a:cs typeface="Arial" panose="020B0604020202020204" pitchFamily="34" charset="0"/>
                  </a:rPr>
                  <a:t>ETH </a:t>
                </a:r>
                <a:r>
                  <a:rPr lang="en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). Corruption ratio is </a:t>
                </a:r>
                <a14:m>
                  <m:oMath xmlns:m="http://schemas.openxmlformats.org/officeDocument/2006/math">
                    <m:r>
                      <a:rPr lang="en-CN" sz="3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en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CN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CN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CN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CN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7C58A7-3E8B-7DA0-4CB0-9CD4BD27FC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485121"/>
                <a:ext cx="11378769" cy="6605934"/>
              </a:xfrm>
              <a:blipFill>
                <a:blip r:embed="rId3"/>
                <a:stretch>
                  <a:fillRect l="-1338" t="-211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D421BB-F152-E851-B6C6-7AEB4AE19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6756E24-334E-4489-B11E-899409690F2C}" type="slidenum">
              <a:rPr lang="zh-CN" altLang="en-US" smtClean="0"/>
              <a:t>2</a:t>
            </a:fld>
            <a:endParaRPr lang="zh-CN" altLang="en-US" dirty="0"/>
          </a:p>
        </p:txBody>
      </p:sp>
      <p:pic>
        <p:nvPicPr>
          <p:cNvPr id="112" name="Picture 111" descr="A yellow circle with a black and orange logo&#10;&#10;AI-generated content may be incorrect.">
            <a:extLst>
              <a:ext uri="{FF2B5EF4-FFF2-40B4-BE49-F238E27FC236}">
                <a16:creationId xmlns:a16="http://schemas.microsoft.com/office/drawing/2014/main" id="{83974292-A410-EBFD-465B-7D2082FCB5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067959" y="1485600"/>
            <a:ext cx="486451" cy="4864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23B0688A-F218-9F6C-2092-B0CE4217E882}"/>
                  </a:ext>
                </a:extLst>
              </p:cNvPr>
              <p:cNvSpPr txBox="1"/>
              <p:nvPr/>
            </p:nvSpPr>
            <p:spPr>
              <a:xfrm>
                <a:off x="515177" y="2222569"/>
                <a:ext cx="393111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N" sz="2400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All nodes:</a:t>
                </a:r>
              </a:p>
              <a:p>
                <a:r>
                  <a:rPr lang="en-CN" sz="2400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CN" sz="24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CN" sz="24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=20%</m:t>
                    </m:r>
                  </m:oMath>
                </a14:m>
                <a:r>
                  <a:rPr lang="en-CN" sz="2400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corruption ratio)</a:t>
                </a: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23B0688A-F218-9F6C-2092-B0CE4217E8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77" y="2222569"/>
                <a:ext cx="3931114" cy="830997"/>
              </a:xfrm>
              <a:prstGeom prst="rect">
                <a:avLst/>
              </a:prstGeom>
              <a:blipFill>
                <a:blip r:embed="rId5"/>
                <a:stretch>
                  <a:fillRect l="-2258" t="-7576" b="-1515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E5BE158F-0E54-AE45-635F-4CE72BA68CEE}"/>
              </a:ext>
            </a:extLst>
          </p:cNvPr>
          <p:cNvSpPr txBox="1">
            <a:spLocks/>
          </p:cNvSpPr>
          <p:nvPr/>
        </p:nvSpPr>
        <p:spPr>
          <a:xfrm>
            <a:off x="838200" y="65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Background: Proof-of-Stake Blockchain</a:t>
            </a:r>
            <a:endParaRPr lang="en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21A7A5C-4E97-4269-8E7C-E5A63F8F6EF1}"/>
              </a:ext>
            </a:extLst>
          </p:cNvPr>
          <p:cNvGrpSpPr/>
          <p:nvPr/>
        </p:nvGrpSpPr>
        <p:grpSpPr>
          <a:xfrm>
            <a:off x="113681" y="8445083"/>
            <a:ext cx="10346596" cy="521468"/>
            <a:chOff x="142868" y="5811244"/>
            <a:chExt cx="10346596" cy="521468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6B01ED4B-CBD2-D4E8-D172-64BF3DE36A9E}"/>
                </a:ext>
              </a:extLst>
            </p:cNvPr>
            <p:cNvGrpSpPr/>
            <p:nvPr/>
          </p:nvGrpSpPr>
          <p:grpSpPr>
            <a:xfrm>
              <a:off x="1676695" y="5811244"/>
              <a:ext cx="8812769" cy="521468"/>
              <a:chOff x="1494074" y="5783891"/>
              <a:chExt cx="8812769" cy="521468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AD993AA3-E13C-0FF0-D7DA-747264773832}"/>
                  </a:ext>
                </a:extLst>
              </p:cNvPr>
              <p:cNvGrpSpPr/>
              <p:nvPr/>
            </p:nvGrpSpPr>
            <p:grpSpPr>
              <a:xfrm>
                <a:off x="1494074" y="5783891"/>
                <a:ext cx="8077007" cy="521468"/>
                <a:chOff x="1494074" y="5783891"/>
                <a:chExt cx="8077007" cy="521468"/>
              </a:xfrm>
            </p:grpSpPr>
            <p:cxnSp>
              <p:nvCxnSpPr>
                <p:cNvPr id="10" name="Straight Arrow Connector 9">
                  <a:extLst>
                    <a:ext uri="{FF2B5EF4-FFF2-40B4-BE49-F238E27FC236}">
                      <a16:creationId xmlns:a16="http://schemas.microsoft.com/office/drawing/2014/main" id="{590EB4AB-CE6B-742B-4A83-7906B8F9B29D}"/>
                    </a:ext>
                  </a:extLst>
                </p:cNvPr>
                <p:cNvCxnSpPr>
                  <a:cxnSpLocks/>
                  <a:stCxn id="2" idx="3"/>
                  <a:endCxn id="45" idx="1"/>
                </p:cNvCxnSpPr>
                <p:nvPr/>
              </p:nvCxnSpPr>
              <p:spPr>
                <a:xfrm>
                  <a:off x="2315692" y="6043897"/>
                  <a:ext cx="560681" cy="145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58065ECF-0719-654F-CBA6-01634B671F15}"/>
                    </a:ext>
                  </a:extLst>
                </p:cNvPr>
                <p:cNvGrpSpPr/>
                <p:nvPr/>
              </p:nvGrpSpPr>
              <p:grpSpPr>
                <a:xfrm>
                  <a:off x="1494074" y="5783891"/>
                  <a:ext cx="851515" cy="520012"/>
                  <a:chOff x="1123921" y="5683018"/>
                  <a:chExt cx="851515" cy="520012"/>
                </a:xfrm>
              </p:grpSpPr>
              <p:sp>
                <p:nvSpPr>
                  <p:cNvPr id="2" name="Rectangle 1">
                    <a:extLst>
                      <a:ext uri="{FF2B5EF4-FFF2-40B4-BE49-F238E27FC236}">
                        <a16:creationId xmlns:a16="http://schemas.microsoft.com/office/drawing/2014/main" id="{DB03AA9E-55CF-EBA8-7046-21EDF516AFDA}"/>
                      </a:ext>
                    </a:extLst>
                  </p:cNvPr>
                  <p:cNvSpPr/>
                  <p:nvPr/>
                </p:nvSpPr>
                <p:spPr>
                  <a:xfrm>
                    <a:off x="1154507" y="5683018"/>
                    <a:ext cx="791032" cy="520012"/>
                  </a:xfrm>
                  <a:prstGeom prst="rect">
                    <a:avLst/>
                  </a:prstGeom>
                  <a:noFill/>
                  <a:ln w="571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N"/>
                  </a:p>
                </p:txBody>
              </p:sp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808DA15D-2D93-333D-7F5D-E61773E182C5}"/>
                      </a:ext>
                    </a:extLst>
                  </p:cNvPr>
                  <p:cNvSpPr txBox="1"/>
                  <p:nvPr/>
                </p:nvSpPr>
                <p:spPr>
                  <a:xfrm>
                    <a:off x="1123921" y="5772213"/>
                    <a:ext cx="85151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CN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block0</a:t>
                    </a:r>
                  </a:p>
                </p:txBody>
              </p:sp>
            </p:grpSp>
            <p:cxnSp>
              <p:nvCxnSpPr>
                <p:cNvPr id="43" name="Straight Arrow Connector 42">
                  <a:extLst>
                    <a:ext uri="{FF2B5EF4-FFF2-40B4-BE49-F238E27FC236}">
                      <a16:creationId xmlns:a16="http://schemas.microsoft.com/office/drawing/2014/main" id="{17057B25-FCF5-4916-D3A7-71CE3EFE864F}"/>
                    </a:ext>
                  </a:extLst>
                </p:cNvPr>
                <p:cNvCxnSpPr>
                  <a:cxnSpLocks/>
                  <a:stCxn id="45" idx="3"/>
                </p:cNvCxnSpPr>
                <p:nvPr/>
              </p:nvCxnSpPr>
              <p:spPr>
                <a:xfrm>
                  <a:off x="3667405" y="6045353"/>
                  <a:ext cx="528031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62EF93DA-2FCA-5CC3-5A7E-30D05341ED53}"/>
                    </a:ext>
                  </a:extLst>
                </p:cNvPr>
                <p:cNvGrpSpPr/>
                <p:nvPr/>
              </p:nvGrpSpPr>
              <p:grpSpPr>
                <a:xfrm>
                  <a:off x="2863360" y="5785347"/>
                  <a:ext cx="851515" cy="520012"/>
                  <a:chOff x="1141494" y="5683018"/>
                  <a:chExt cx="851515" cy="520012"/>
                </a:xfrm>
              </p:grpSpPr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29B55736-CD99-1CB2-54BF-A1B82C5EEFD6}"/>
                      </a:ext>
                    </a:extLst>
                  </p:cNvPr>
                  <p:cNvSpPr/>
                  <p:nvPr/>
                </p:nvSpPr>
                <p:spPr>
                  <a:xfrm>
                    <a:off x="1154507" y="5683018"/>
                    <a:ext cx="791032" cy="520012"/>
                  </a:xfrm>
                  <a:prstGeom prst="rect">
                    <a:avLst/>
                  </a:prstGeom>
                  <a:noFill/>
                  <a:ln w="571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N"/>
                  </a:p>
                </p:txBody>
              </p:sp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F8BC59C0-7FC5-DD1B-A7CA-A0BB0330604B}"/>
                      </a:ext>
                    </a:extLst>
                  </p:cNvPr>
                  <p:cNvSpPr txBox="1"/>
                  <p:nvPr/>
                </p:nvSpPr>
                <p:spPr>
                  <a:xfrm>
                    <a:off x="1141494" y="5756902"/>
                    <a:ext cx="85151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CN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block1</a:t>
                    </a:r>
                  </a:p>
                </p:txBody>
              </p:sp>
            </p:grpSp>
            <p:cxnSp>
              <p:nvCxnSpPr>
                <p:cNvPr id="55" name="Straight Arrow Connector 54">
                  <a:extLst>
                    <a:ext uri="{FF2B5EF4-FFF2-40B4-BE49-F238E27FC236}">
                      <a16:creationId xmlns:a16="http://schemas.microsoft.com/office/drawing/2014/main" id="{FD6CDBFD-F654-7CD0-2953-BE9768B9D0F2}"/>
                    </a:ext>
                  </a:extLst>
                </p:cNvPr>
                <p:cNvCxnSpPr>
                  <a:cxnSpLocks/>
                  <a:stCxn id="63" idx="3"/>
                </p:cNvCxnSpPr>
                <p:nvPr/>
              </p:nvCxnSpPr>
              <p:spPr>
                <a:xfrm>
                  <a:off x="5007389" y="6043897"/>
                  <a:ext cx="528031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46A0E538-7B8C-27A0-9520-6B9D2B858D60}"/>
                    </a:ext>
                  </a:extLst>
                </p:cNvPr>
                <p:cNvGrpSpPr/>
                <p:nvPr/>
              </p:nvGrpSpPr>
              <p:grpSpPr>
                <a:xfrm>
                  <a:off x="4203344" y="5783891"/>
                  <a:ext cx="851515" cy="520012"/>
                  <a:chOff x="1141494" y="5683018"/>
                  <a:chExt cx="851515" cy="520012"/>
                </a:xfrm>
              </p:grpSpPr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718F2D20-FE93-8064-8C4D-BA97C81CA95D}"/>
                      </a:ext>
                    </a:extLst>
                  </p:cNvPr>
                  <p:cNvSpPr/>
                  <p:nvPr/>
                </p:nvSpPr>
                <p:spPr>
                  <a:xfrm>
                    <a:off x="1154507" y="5683018"/>
                    <a:ext cx="791032" cy="520012"/>
                  </a:xfrm>
                  <a:prstGeom prst="rect">
                    <a:avLst/>
                  </a:prstGeom>
                  <a:noFill/>
                  <a:ln w="571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N"/>
                  </a:p>
                </p:txBody>
              </p:sp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F22B0027-7443-6DA0-C570-11D2A1CCCCDA}"/>
                      </a:ext>
                    </a:extLst>
                  </p:cNvPr>
                  <p:cNvSpPr txBox="1"/>
                  <p:nvPr/>
                </p:nvSpPr>
                <p:spPr>
                  <a:xfrm>
                    <a:off x="1141494" y="5756902"/>
                    <a:ext cx="85151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CN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block3</a:t>
                    </a:r>
                  </a:p>
                </p:txBody>
              </p:sp>
            </p:grpSp>
            <p:cxnSp>
              <p:nvCxnSpPr>
                <p:cNvPr id="65" name="Straight Arrow Connector 64">
                  <a:extLst>
                    <a:ext uri="{FF2B5EF4-FFF2-40B4-BE49-F238E27FC236}">
                      <a16:creationId xmlns:a16="http://schemas.microsoft.com/office/drawing/2014/main" id="{7159F14D-EF30-4831-0330-DE3D09B0AB3D}"/>
                    </a:ext>
                  </a:extLst>
                </p:cNvPr>
                <p:cNvCxnSpPr>
                  <a:cxnSpLocks/>
                  <a:stCxn id="67" idx="3"/>
                  <a:endCxn id="71" idx="1"/>
                </p:cNvCxnSpPr>
                <p:nvPr/>
              </p:nvCxnSpPr>
              <p:spPr>
                <a:xfrm>
                  <a:off x="6351353" y="6043897"/>
                  <a:ext cx="560681" cy="145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3E61E939-1460-997D-1F47-2BD5A31151F3}"/>
                    </a:ext>
                  </a:extLst>
                </p:cNvPr>
                <p:cNvGrpSpPr/>
                <p:nvPr/>
              </p:nvGrpSpPr>
              <p:grpSpPr>
                <a:xfrm>
                  <a:off x="5529735" y="5783891"/>
                  <a:ext cx="851515" cy="520012"/>
                  <a:chOff x="1123921" y="5683018"/>
                  <a:chExt cx="851515" cy="520012"/>
                </a:xfrm>
              </p:grpSpPr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17C43389-1B68-8E69-142B-1D7B5491E11D}"/>
                      </a:ext>
                    </a:extLst>
                  </p:cNvPr>
                  <p:cNvSpPr/>
                  <p:nvPr/>
                </p:nvSpPr>
                <p:spPr>
                  <a:xfrm>
                    <a:off x="1154507" y="5683018"/>
                    <a:ext cx="791032" cy="520012"/>
                  </a:xfrm>
                  <a:prstGeom prst="rect">
                    <a:avLst/>
                  </a:prstGeom>
                  <a:noFill/>
                  <a:ln w="571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N"/>
                  </a:p>
                </p:txBody>
              </p:sp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AA881CAD-3B26-6149-9F11-FC41BDA40B88}"/>
                      </a:ext>
                    </a:extLst>
                  </p:cNvPr>
                  <p:cNvSpPr txBox="1"/>
                  <p:nvPr/>
                </p:nvSpPr>
                <p:spPr>
                  <a:xfrm>
                    <a:off x="1123921" y="5758358"/>
                    <a:ext cx="85151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CN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block4</a:t>
                    </a:r>
                  </a:p>
                </p:txBody>
              </p:sp>
            </p:grpSp>
            <p:cxnSp>
              <p:nvCxnSpPr>
                <p:cNvPr id="69" name="Straight Arrow Connector 68">
                  <a:extLst>
                    <a:ext uri="{FF2B5EF4-FFF2-40B4-BE49-F238E27FC236}">
                      <a16:creationId xmlns:a16="http://schemas.microsoft.com/office/drawing/2014/main" id="{133371DF-2E7B-7DE9-9489-0B1E23CDDCEB}"/>
                    </a:ext>
                  </a:extLst>
                </p:cNvPr>
                <p:cNvCxnSpPr>
                  <a:cxnSpLocks/>
                  <a:stCxn id="71" idx="3"/>
                </p:cNvCxnSpPr>
                <p:nvPr/>
              </p:nvCxnSpPr>
              <p:spPr>
                <a:xfrm>
                  <a:off x="7703066" y="6045353"/>
                  <a:ext cx="528031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55DBADA9-494C-EB59-B8FF-459FD47077F7}"/>
                    </a:ext>
                  </a:extLst>
                </p:cNvPr>
                <p:cNvGrpSpPr/>
                <p:nvPr/>
              </p:nvGrpSpPr>
              <p:grpSpPr>
                <a:xfrm>
                  <a:off x="6871311" y="5785347"/>
                  <a:ext cx="851515" cy="520012"/>
                  <a:chOff x="1113784" y="5683018"/>
                  <a:chExt cx="851515" cy="520012"/>
                </a:xfrm>
              </p:grpSpPr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id="{8882BD41-5B73-B4AE-8266-8EFD6CC4FD93}"/>
                      </a:ext>
                    </a:extLst>
                  </p:cNvPr>
                  <p:cNvSpPr/>
                  <p:nvPr/>
                </p:nvSpPr>
                <p:spPr>
                  <a:xfrm>
                    <a:off x="1154507" y="5683018"/>
                    <a:ext cx="791032" cy="520012"/>
                  </a:xfrm>
                  <a:prstGeom prst="rect">
                    <a:avLst/>
                  </a:prstGeom>
                  <a:noFill/>
                  <a:ln w="571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N"/>
                  </a:p>
                </p:txBody>
              </p:sp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66C1EA59-1FB0-8DE6-E624-5A9372B654E1}"/>
                      </a:ext>
                    </a:extLst>
                  </p:cNvPr>
                  <p:cNvSpPr txBox="1"/>
                  <p:nvPr/>
                </p:nvSpPr>
                <p:spPr>
                  <a:xfrm>
                    <a:off x="1113784" y="5756902"/>
                    <a:ext cx="85151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CN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block5</a:t>
                    </a:r>
                  </a:p>
                </p:txBody>
              </p:sp>
            </p:grpSp>
            <p:cxnSp>
              <p:nvCxnSpPr>
                <p:cNvPr id="73" name="Straight Arrow Connector 72">
                  <a:extLst>
                    <a:ext uri="{FF2B5EF4-FFF2-40B4-BE49-F238E27FC236}">
                      <a16:creationId xmlns:a16="http://schemas.microsoft.com/office/drawing/2014/main" id="{A476A873-8639-A8B8-693B-188D5839C883}"/>
                    </a:ext>
                  </a:extLst>
                </p:cNvPr>
                <p:cNvCxnSpPr>
                  <a:cxnSpLocks/>
                  <a:stCxn id="75" idx="3"/>
                </p:cNvCxnSpPr>
                <p:nvPr/>
              </p:nvCxnSpPr>
              <p:spPr>
                <a:xfrm>
                  <a:off x="9043050" y="6043897"/>
                  <a:ext cx="528031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B7837E4A-CB49-B07B-9D6D-F0CB17368BB8}"/>
                    </a:ext>
                  </a:extLst>
                </p:cNvPr>
                <p:cNvGrpSpPr/>
                <p:nvPr/>
              </p:nvGrpSpPr>
              <p:grpSpPr>
                <a:xfrm>
                  <a:off x="8225150" y="5783891"/>
                  <a:ext cx="851515" cy="520012"/>
                  <a:chOff x="1127639" y="5683018"/>
                  <a:chExt cx="851515" cy="520012"/>
                </a:xfrm>
              </p:grpSpPr>
              <p:sp>
                <p:nvSpPr>
                  <p:cNvPr id="75" name="Rectangle 74">
                    <a:extLst>
                      <a:ext uri="{FF2B5EF4-FFF2-40B4-BE49-F238E27FC236}">
                        <a16:creationId xmlns:a16="http://schemas.microsoft.com/office/drawing/2014/main" id="{E743EC54-4731-811B-D557-80E531F26BCB}"/>
                      </a:ext>
                    </a:extLst>
                  </p:cNvPr>
                  <p:cNvSpPr/>
                  <p:nvPr/>
                </p:nvSpPr>
                <p:spPr>
                  <a:xfrm>
                    <a:off x="1154507" y="5683018"/>
                    <a:ext cx="791032" cy="520012"/>
                  </a:xfrm>
                  <a:prstGeom prst="rect">
                    <a:avLst/>
                  </a:prstGeom>
                  <a:noFill/>
                  <a:ln w="571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N"/>
                  </a:p>
                </p:txBody>
              </p:sp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6D202282-1927-8109-F49C-1C4A4412BFB0}"/>
                      </a:ext>
                    </a:extLst>
                  </p:cNvPr>
                  <p:cNvSpPr txBox="1"/>
                  <p:nvPr/>
                </p:nvSpPr>
                <p:spPr>
                  <a:xfrm>
                    <a:off x="1127639" y="5756902"/>
                    <a:ext cx="85151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CN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block6</a:t>
                    </a:r>
                  </a:p>
                </p:txBody>
              </p:sp>
            </p:grpSp>
          </p:grp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4A63F545-D3CE-53CC-297F-0CCB394C2D08}"/>
                  </a:ext>
                </a:extLst>
              </p:cNvPr>
              <p:cNvSpPr txBox="1"/>
              <p:nvPr/>
            </p:nvSpPr>
            <p:spPr>
              <a:xfrm>
                <a:off x="9660512" y="5783891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dirty="0">
                    <a:latin typeface="Arial" panose="020B0604020202020204" pitchFamily="34" charset="0"/>
                    <a:cs typeface="Arial" panose="020B0604020202020204" pitchFamily="34" charset="0"/>
                  </a:rPr>
                  <a:t>……</a:t>
                </a:r>
              </a:p>
            </p:txBody>
          </p:sp>
        </p:grp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1A175DC3-8221-24B4-A74B-C436D1EA1B4C}"/>
                </a:ext>
              </a:extLst>
            </p:cNvPr>
            <p:cNvSpPr txBox="1"/>
            <p:nvPr/>
          </p:nvSpPr>
          <p:spPr>
            <a:xfrm>
              <a:off x="142868" y="5882074"/>
              <a:ext cx="1364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dirty="0">
                  <a:latin typeface="Arial" panose="020B0604020202020204" pitchFamily="34" charset="0"/>
                  <a:cs typeface="Arial" panose="020B0604020202020204" pitchFamily="34" charset="0"/>
                </a:rPr>
                <a:t>Blockchain:</a:t>
              </a:r>
            </a:p>
          </p:txBody>
        </p:sp>
      </p:grp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FB2246D8-E45F-DDA3-F47A-FD5ED6910532}"/>
              </a:ext>
            </a:extLst>
          </p:cNvPr>
          <p:cNvCxnSpPr>
            <a:cxnSpLocks/>
          </p:cNvCxnSpPr>
          <p:nvPr/>
        </p:nvCxnSpPr>
        <p:spPr>
          <a:xfrm>
            <a:off x="6623789" y="7595997"/>
            <a:ext cx="0" cy="49505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0CD3A59-E316-F876-7984-8F4AC8977D16}"/>
              </a:ext>
            </a:extLst>
          </p:cNvPr>
          <p:cNvGrpSpPr/>
          <p:nvPr/>
        </p:nvGrpSpPr>
        <p:grpSpPr>
          <a:xfrm>
            <a:off x="475113" y="3130068"/>
            <a:ext cx="6195307" cy="846147"/>
            <a:chOff x="1416249" y="2776217"/>
            <a:chExt cx="7954366" cy="1086397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3AC942A-32D1-48D1-DFE3-E2CE715E21BF}"/>
                </a:ext>
              </a:extLst>
            </p:cNvPr>
            <p:cNvGrpSpPr/>
            <p:nvPr/>
          </p:nvGrpSpPr>
          <p:grpSpPr>
            <a:xfrm>
              <a:off x="1416249" y="3053441"/>
              <a:ext cx="7954366" cy="809173"/>
              <a:chOff x="1866440" y="3038927"/>
              <a:chExt cx="7954366" cy="809173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04284D42-DB5B-5F24-9240-13420174D355}"/>
                  </a:ext>
                </a:extLst>
              </p:cNvPr>
              <p:cNvGrpSpPr/>
              <p:nvPr/>
            </p:nvGrpSpPr>
            <p:grpSpPr>
              <a:xfrm>
                <a:off x="1866440" y="3038927"/>
                <a:ext cx="7954366" cy="809173"/>
                <a:chOff x="1866440" y="3024413"/>
                <a:chExt cx="7954366" cy="809173"/>
              </a:xfrm>
            </p:grpSpPr>
            <p:pic>
              <p:nvPicPr>
                <p:cNvPr id="13" name="Graphic 12" descr="Smiling face outline with solid fill">
                  <a:extLst>
                    <a:ext uri="{FF2B5EF4-FFF2-40B4-BE49-F238E27FC236}">
                      <a16:creationId xmlns:a16="http://schemas.microsoft.com/office/drawing/2014/main" id="{863B3179-B611-8547-AF1B-84C9430083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66440" y="3024415"/>
                  <a:ext cx="809171" cy="809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5353" h="2064564">
                      <a:moveTo>
                        <a:pt x="65529" y="0"/>
                      </a:moveTo>
                      <a:lnTo>
                        <a:pt x="2119824" y="0"/>
                      </a:lnTo>
                      <a:cubicBezTo>
                        <a:pt x="2156015" y="0"/>
                        <a:pt x="2185353" y="29338"/>
                        <a:pt x="2185353" y="65529"/>
                      </a:cubicBezTo>
                      <a:lnTo>
                        <a:pt x="2185353" y="1999035"/>
                      </a:lnTo>
                      <a:cubicBezTo>
                        <a:pt x="2185353" y="2035226"/>
                        <a:pt x="2156015" y="2064564"/>
                        <a:pt x="2119824" y="2064564"/>
                      </a:cubicBezTo>
                      <a:lnTo>
                        <a:pt x="65529" y="2064564"/>
                      </a:lnTo>
                      <a:cubicBezTo>
                        <a:pt x="29338" y="2064564"/>
                        <a:pt x="0" y="2035226"/>
                        <a:pt x="0" y="1999035"/>
                      </a:cubicBezTo>
                      <a:lnTo>
                        <a:pt x="0" y="65529"/>
                      </a:lnTo>
                      <a:cubicBezTo>
                        <a:pt x="0" y="29338"/>
                        <a:pt x="29338" y="0"/>
                        <a:pt x="65529" y="0"/>
                      </a:cubicBezTo>
                      <a:close/>
                    </a:path>
                  </a:pathLst>
                </a:custGeom>
              </p:spPr>
            </p:pic>
            <p:pic>
              <p:nvPicPr>
                <p:cNvPr id="14" name="Graphic 13" descr="Devil face with solid fill with solid fill">
                  <a:extLst>
                    <a:ext uri="{FF2B5EF4-FFF2-40B4-BE49-F238E27FC236}">
                      <a16:creationId xmlns:a16="http://schemas.microsoft.com/office/drawing/2014/main" id="{2C24911E-2920-C0F2-BA19-CD1785B0D10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75611" y="3076646"/>
                  <a:ext cx="756940" cy="756940"/>
                </a:xfrm>
                <a:prstGeom prst="rect">
                  <a:avLst/>
                </a:prstGeom>
              </p:spPr>
            </p:pic>
            <p:pic>
              <p:nvPicPr>
                <p:cNvPr id="16" name="Graphic 15" descr="Smiling face outline with solid fill">
                  <a:extLst>
                    <a:ext uri="{FF2B5EF4-FFF2-40B4-BE49-F238E27FC236}">
                      <a16:creationId xmlns:a16="http://schemas.microsoft.com/office/drawing/2014/main" id="{618C9847-0B30-884E-E8FB-650C21823D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32551" y="3024415"/>
                  <a:ext cx="809171" cy="809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5353" h="2064564">
                      <a:moveTo>
                        <a:pt x="65529" y="0"/>
                      </a:moveTo>
                      <a:lnTo>
                        <a:pt x="2119824" y="0"/>
                      </a:lnTo>
                      <a:cubicBezTo>
                        <a:pt x="2156015" y="0"/>
                        <a:pt x="2185353" y="29338"/>
                        <a:pt x="2185353" y="65529"/>
                      </a:cubicBezTo>
                      <a:lnTo>
                        <a:pt x="2185353" y="1999035"/>
                      </a:lnTo>
                      <a:cubicBezTo>
                        <a:pt x="2185353" y="2035226"/>
                        <a:pt x="2156015" y="2064564"/>
                        <a:pt x="2119824" y="2064564"/>
                      </a:cubicBezTo>
                      <a:lnTo>
                        <a:pt x="65529" y="2064564"/>
                      </a:lnTo>
                      <a:cubicBezTo>
                        <a:pt x="29338" y="2064564"/>
                        <a:pt x="0" y="2035226"/>
                        <a:pt x="0" y="1999035"/>
                      </a:cubicBezTo>
                      <a:lnTo>
                        <a:pt x="0" y="65529"/>
                      </a:lnTo>
                      <a:cubicBezTo>
                        <a:pt x="0" y="29338"/>
                        <a:pt x="29338" y="0"/>
                        <a:pt x="65529" y="0"/>
                      </a:cubicBezTo>
                      <a:close/>
                    </a:path>
                  </a:pathLst>
                </a:custGeom>
              </p:spPr>
            </p:pic>
            <p:pic>
              <p:nvPicPr>
                <p:cNvPr id="18" name="Graphic 17" descr="Smiling face outline with solid fill">
                  <a:extLst>
                    <a:ext uri="{FF2B5EF4-FFF2-40B4-BE49-F238E27FC236}">
                      <a16:creationId xmlns:a16="http://schemas.microsoft.com/office/drawing/2014/main" id="{7071924D-74CE-5024-B3ED-5C9FFEB96D2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41722" y="3024415"/>
                  <a:ext cx="809171" cy="809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5353" h="2064564">
                      <a:moveTo>
                        <a:pt x="65529" y="0"/>
                      </a:moveTo>
                      <a:lnTo>
                        <a:pt x="2119824" y="0"/>
                      </a:lnTo>
                      <a:cubicBezTo>
                        <a:pt x="2156015" y="0"/>
                        <a:pt x="2185353" y="29338"/>
                        <a:pt x="2185353" y="65529"/>
                      </a:cubicBezTo>
                      <a:lnTo>
                        <a:pt x="2185353" y="1999035"/>
                      </a:lnTo>
                      <a:cubicBezTo>
                        <a:pt x="2185353" y="2035226"/>
                        <a:pt x="2156015" y="2064564"/>
                        <a:pt x="2119824" y="2064564"/>
                      </a:cubicBezTo>
                      <a:lnTo>
                        <a:pt x="65529" y="2064564"/>
                      </a:lnTo>
                      <a:cubicBezTo>
                        <a:pt x="29338" y="2064564"/>
                        <a:pt x="0" y="2035226"/>
                        <a:pt x="0" y="1999035"/>
                      </a:cubicBezTo>
                      <a:lnTo>
                        <a:pt x="0" y="65529"/>
                      </a:lnTo>
                      <a:cubicBezTo>
                        <a:pt x="0" y="29338"/>
                        <a:pt x="29338" y="0"/>
                        <a:pt x="65529" y="0"/>
                      </a:cubicBezTo>
                      <a:close/>
                    </a:path>
                  </a:pathLst>
                </a:custGeom>
              </p:spPr>
            </p:pic>
            <p:pic>
              <p:nvPicPr>
                <p:cNvPr id="20" name="Graphic 19" descr="Smiling face outline with solid fill">
                  <a:extLst>
                    <a:ext uri="{FF2B5EF4-FFF2-40B4-BE49-F238E27FC236}">
                      <a16:creationId xmlns:a16="http://schemas.microsoft.com/office/drawing/2014/main" id="{41166F8E-1857-3D2E-3B87-D8C5174F6D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73792" y="3024415"/>
                  <a:ext cx="809171" cy="809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5353" h="2064564">
                      <a:moveTo>
                        <a:pt x="65529" y="0"/>
                      </a:moveTo>
                      <a:lnTo>
                        <a:pt x="2119824" y="0"/>
                      </a:lnTo>
                      <a:cubicBezTo>
                        <a:pt x="2156015" y="0"/>
                        <a:pt x="2185353" y="29338"/>
                        <a:pt x="2185353" y="65529"/>
                      </a:cubicBezTo>
                      <a:lnTo>
                        <a:pt x="2185353" y="1999035"/>
                      </a:lnTo>
                      <a:cubicBezTo>
                        <a:pt x="2185353" y="2035226"/>
                        <a:pt x="2156015" y="2064564"/>
                        <a:pt x="2119824" y="2064564"/>
                      </a:cubicBezTo>
                      <a:lnTo>
                        <a:pt x="65529" y="2064564"/>
                      </a:lnTo>
                      <a:cubicBezTo>
                        <a:pt x="29338" y="2064564"/>
                        <a:pt x="0" y="2035226"/>
                        <a:pt x="0" y="1999035"/>
                      </a:cubicBezTo>
                      <a:lnTo>
                        <a:pt x="0" y="65529"/>
                      </a:lnTo>
                      <a:cubicBezTo>
                        <a:pt x="0" y="29338"/>
                        <a:pt x="29338" y="0"/>
                        <a:pt x="65529" y="0"/>
                      </a:cubicBezTo>
                      <a:close/>
                    </a:path>
                  </a:pathLst>
                </a:custGeom>
              </p:spPr>
            </p:pic>
            <p:pic>
              <p:nvPicPr>
                <p:cNvPr id="21" name="Graphic 20" descr="Devil face with solid fill with solid fill">
                  <a:extLst>
                    <a:ext uri="{FF2B5EF4-FFF2-40B4-BE49-F238E27FC236}">
                      <a16:creationId xmlns:a16="http://schemas.microsoft.com/office/drawing/2014/main" id="{3CDDDA24-7FC4-56D8-FAB1-C4A785667C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82963" y="3076646"/>
                  <a:ext cx="756940" cy="756940"/>
                </a:xfrm>
                <a:prstGeom prst="rect">
                  <a:avLst/>
                </a:prstGeom>
              </p:spPr>
            </p:pic>
            <p:pic>
              <p:nvPicPr>
                <p:cNvPr id="22" name="Graphic 21" descr="Smiling face outline with solid fill">
                  <a:extLst>
                    <a:ext uri="{FF2B5EF4-FFF2-40B4-BE49-F238E27FC236}">
                      <a16:creationId xmlns:a16="http://schemas.microsoft.com/office/drawing/2014/main" id="{96B2F2DE-2533-EDFC-4179-2BB3DD28C5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39903" y="3024415"/>
                  <a:ext cx="809171" cy="809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5353" h="2064564">
                      <a:moveTo>
                        <a:pt x="65529" y="0"/>
                      </a:moveTo>
                      <a:lnTo>
                        <a:pt x="2119824" y="0"/>
                      </a:lnTo>
                      <a:cubicBezTo>
                        <a:pt x="2156015" y="0"/>
                        <a:pt x="2185353" y="29338"/>
                        <a:pt x="2185353" y="65529"/>
                      </a:cubicBezTo>
                      <a:lnTo>
                        <a:pt x="2185353" y="1999035"/>
                      </a:lnTo>
                      <a:cubicBezTo>
                        <a:pt x="2185353" y="2035226"/>
                        <a:pt x="2156015" y="2064564"/>
                        <a:pt x="2119824" y="2064564"/>
                      </a:cubicBezTo>
                      <a:lnTo>
                        <a:pt x="65529" y="2064564"/>
                      </a:lnTo>
                      <a:cubicBezTo>
                        <a:pt x="29338" y="2064564"/>
                        <a:pt x="0" y="2035226"/>
                        <a:pt x="0" y="1999035"/>
                      </a:cubicBezTo>
                      <a:lnTo>
                        <a:pt x="0" y="65529"/>
                      </a:lnTo>
                      <a:cubicBezTo>
                        <a:pt x="0" y="29338"/>
                        <a:pt x="29338" y="0"/>
                        <a:pt x="65529" y="0"/>
                      </a:cubicBezTo>
                      <a:close/>
                    </a:path>
                  </a:pathLst>
                </a:custGeom>
              </p:spPr>
            </p:pic>
            <p:pic>
              <p:nvPicPr>
                <p:cNvPr id="25" name="Graphic 24" descr="Smiling face outline with solid fill">
                  <a:extLst>
                    <a:ext uri="{FF2B5EF4-FFF2-40B4-BE49-F238E27FC236}">
                      <a16:creationId xmlns:a16="http://schemas.microsoft.com/office/drawing/2014/main" id="{7EA9CCF9-4601-FA9D-88A2-92925154A8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6014" y="3024414"/>
                  <a:ext cx="809171" cy="809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5353" h="2064564">
                      <a:moveTo>
                        <a:pt x="65529" y="0"/>
                      </a:moveTo>
                      <a:lnTo>
                        <a:pt x="2119824" y="0"/>
                      </a:lnTo>
                      <a:cubicBezTo>
                        <a:pt x="2156015" y="0"/>
                        <a:pt x="2185353" y="29338"/>
                        <a:pt x="2185353" y="65529"/>
                      </a:cubicBezTo>
                      <a:lnTo>
                        <a:pt x="2185353" y="1999035"/>
                      </a:lnTo>
                      <a:cubicBezTo>
                        <a:pt x="2185353" y="2035226"/>
                        <a:pt x="2156015" y="2064564"/>
                        <a:pt x="2119824" y="2064564"/>
                      </a:cubicBezTo>
                      <a:lnTo>
                        <a:pt x="65529" y="2064564"/>
                      </a:lnTo>
                      <a:cubicBezTo>
                        <a:pt x="29338" y="2064564"/>
                        <a:pt x="0" y="2035226"/>
                        <a:pt x="0" y="1999035"/>
                      </a:cubicBezTo>
                      <a:lnTo>
                        <a:pt x="0" y="65529"/>
                      </a:lnTo>
                      <a:cubicBezTo>
                        <a:pt x="0" y="29338"/>
                        <a:pt x="29338" y="0"/>
                        <a:pt x="65529" y="0"/>
                      </a:cubicBezTo>
                      <a:close/>
                    </a:path>
                  </a:pathLst>
                </a:custGeom>
              </p:spPr>
            </p:pic>
            <p:pic>
              <p:nvPicPr>
                <p:cNvPr id="26" name="Graphic 25" descr="Smiling face outline with solid fill">
                  <a:extLst>
                    <a:ext uri="{FF2B5EF4-FFF2-40B4-BE49-F238E27FC236}">
                      <a16:creationId xmlns:a16="http://schemas.microsoft.com/office/drawing/2014/main" id="{AE878CCB-B34D-7AB6-BE03-E9DD0ACBF8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011635" y="3024413"/>
                  <a:ext cx="809171" cy="809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5353" h="2064564">
                      <a:moveTo>
                        <a:pt x="65529" y="0"/>
                      </a:moveTo>
                      <a:lnTo>
                        <a:pt x="2119824" y="0"/>
                      </a:lnTo>
                      <a:cubicBezTo>
                        <a:pt x="2156015" y="0"/>
                        <a:pt x="2185353" y="29338"/>
                        <a:pt x="2185353" y="65529"/>
                      </a:cubicBezTo>
                      <a:lnTo>
                        <a:pt x="2185353" y="1999035"/>
                      </a:lnTo>
                      <a:cubicBezTo>
                        <a:pt x="2185353" y="2035226"/>
                        <a:pt x="2156015" y="2064564"/>
                        <a:pt x="2119824" y="2064564"/>
                      </a:cubicBezTo>
                      <a:lnTo>
                        <a:pt x="65529" y="2064564"/>
                      </a:lnTo>
                      <a:cubicBezTo>
                        <a:pt x="29338" y="2064564"/>
                        <a:pt x="0" y="2035226"/>
                        <a:pt x="0" y="1999035"/>
                      </a:cubicBezTo>
                      <a:lnTo>
                        <a:pt x="0" y="65529"/>
                      </a:lnTo>
                      <a:cubicBezTo>
                        <a:pt x="0" y="29338"/>
                        <a:pt x="29338" y="0"/>
                        <a:pt x="65529" y="0"/>
                      </a:cubicBezTo>
                      <a:close/>
                    </a:path>
                  </a:pathLst>
                </a:custGeom>
              </p:spPr>
            </p:pic>
          </p:grpSp>
          <p:pic>
            <p:nvPicPr>
              <p:cNvPr id="28" name="Graphic 27" descr="Smiling face outline with solid fill">
                <a:extLst>
                  <a:ext uri="{FF2B5EF4-FFF2-40B4-BE49-F238E27FC236}">
                    <a16:creationId xmlns:a16="http://schemas.microsoft.com/office/drawing/2014/main" id="{6D629E0C-B9DB-37B5-6422-B1417D3460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445524" y="3038927"/>
                <a:ext cx="809171" cy="809171"/>
              </a:xfrm>
              <a:custGeom>
                <a:avLst/>
                <a:gdLst/>
                <a:ahLst/>
                <a:cxnLst/>
                <a:rect l="l" t="t" r="r" b="b"/>
                <a:pathLst>
                  <a:path w="2185353" h="2064564">
                    <a:moveTo>
                      <a:pt x="65529" y="0"/>
                    </a:moveTo>
                    <a:lnTo>
                      <a:pt x="2119824" y="0"/>
                    </a:lnTo>
                    <a:cubicBezTo>
                      <a:pt x="2156015" y="0"/>
                      <a:pt x="2185353" y="29338"/>
                      <a:pt x="2185353" y="65529"/>
                    </a:cubicBezTo>
                    <a:lnTo>
                      <a:pt x="2185353" y="1999035"/>
                    </a:lnTo>
                    <a:cubicBezTo>
                      <a:pt x="2185353" y="2035226"/>
                      <a:pt x="2156015" y="2064564"/>
                      <a:pt x="2119824" y="2064564"/>
                    </a:cubicBezTo>
                    <a:lnTo>
                      <a:pt x="65529" y="2064564"/>
                    </a:lnTo>
                    <a:cubicBezTo>
                      <a:pt x="29338" y="2064564"/>
                      <a:pt x="0" y="2035226"/>
                      <a:pt x="0" y="1999035"/>
                    </a:cubicBezTo>
                    <a:lnTo>
                      <a:pt x="0" y="65529"/>
                    </a:lnTo>
                    <a:cubicBezTo>
                      <a:pt x="0" y="29338"/>
                      <a:pt x="29338" y="0"/>
                      <a:pt x="65529" y="0"/>
                    </a:cubicBezTo>
                    <a:close/>
                  </a:path>
                </a:pathLst>
              </a:custGeom>
            </p:spPr>
          </p:pic>
        </p:grpSp>
        <p:pic>
          <p:nvPicPr>
            <p:cNvPr id="52" name="Picture 51" descr="A yellow circle with a black and orange logo&#10;&#10;AI-generated content may be incorrect.">
              <a:extLst>
                <a:ext uri="{FF2B5EF4-FFF2-40B4-BE49-F238E27FC236}">
                  <a16:creationId xmlns:a16="http://schemas.microsoft.com/office/drawing/2014/main" id="{C8A8C55A-F868-3E3A-B349-9903B77F0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674188" y="2797482"/>
              <a:ext cx="314254" cy="314254"/>
            </a:xfrm>
            <a:prstGeom prst="rect">
              <a:avLst/>
            </a:prstGeom>
          </p:spPr>
        </p:pic>
        <p:pic>
          <p:nvPicPr>
            <p:cNvPr id="56" name="Picture 55" descr="A yellow circle with a black and orange logo&#10;&#10;AI-generated content may be incorrect.">
              <a:extLst>
                <a:ext uri="{FF2B5EF4-FFF2-40B4-BE49-F238E27FC236}">
                  <a16:creationId xmlns:a16="http://schemas.microsoft.com/office/drawing/2014/main" id="{F84BC581-A4B2-258E-5ED4-85A30F63C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2444988" y="2798638"/>
              <a:ext cx="314254" cy="314254"/>
            </a:xfrm>
            <a:prstGeom prst="rect">
              <a:avLst/>
            </a:prstGeom>
          </p:spPr>
        </p:pic>
        <p:pic>
          <p:nvPicPr>
            <p:cNvPr id="57" name="Picture 56" descr="A yellow circle with a black and orange logo&#10;&#10;AI-generated content may be incorrect.">
              <a:extLst>
                <a:ext uri="{FF2B5EF4-FFF2-40B4-BE49-F238E27FC236}">
                  <a16:creationId xmlns:a16="http://schemas.microsoft.com/office/drawing/2014/main" id="{EB698EC1-03B4-70A0-9F4C-DE1FD3A306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3232296" y="2793548"/>
              <a:ext cx="314254" cy="314254"/>
            </a:xfrm>
            <a:prstGeom prst="rect">
              <a:avLst/>
            </a:prstGeom>
          </p:spPr>
        </p:pic>
        <p:pic>
          <p:nvPicPr>
            <p:cNvPr id="58" name="Picture 57" descr="A yellow circle with a black and orange logo&#10;&#10;AI-generated content may be incorrect.">
              <a:extLst>
                <a:ext uri="{FF2B5EF4-FFF2-40B4-BE49-F238E27FC236}">
                  <a16:creationId xmlns:a16="http://schemas.microsoft.com/office/drawing/2014/main" id="{A9F300F0-44D4-25BB-636A-0C25193658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038989" y="2793548"/>
              <a:ext cx="314254" cy="314254"/>
            </a:xfrm>
            <a:prstGeom prst="rect">
              <a:avLst/>
            </a:prstGeom>
          </p:spPr>
        </p:pic>
        <p:pic>
          <p:nvPicPr>
            <p:cNvPr id="59" name="Picture 58" descr="A yellow circle with a black and orange logo&#10;&#10;AI-generated content may be incorrect.">
              <a:extLst>
                <a:ext uri="{FF2B5EF4-FFF2-40B4-BE49-F238E27FC236}">
                  <a16:creationId xmlns:a16="http://schemas.microsoft.com/office/drawing/2014/main" id="{F80039C5-C34D-2BE1-A20C-1AEA25FDB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867510" y="2779496"/>
              <a:ext cx="314254" cy="314254"/>
            </a:xfrm>
            <a:prstGeom prst="rect">
              <a:avLst/>
            </a:prstGeom>
          </p:spPr>
        </p:pic>
        <p:pic>
          <p:nvPicPr>
            <p:cNvPr id="60" name="Picture 59" descr="A yellow circle with a black and orange logo&#10;&#10;AI-generated content may be incorrect.">
              <a:extLst>
                <a:ext uri="{FF2B5EF4-FFF2-40B4-BE49-F238E27FC236}">
                  <a16:creationId xmlns:a16="http://schemas.microsoft.com/office/drawing/2014/main" id="{E9D310FF-7ED4-6C85-E6D5-5437AD690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5652340" y="2783563"/>
              <a:ext cx="314254" cy="314254"/>
            </a:xfrm>
            <a:prstGeom prst="rect">
              <a:avLst/>
            </a:prstGeom>
          </p:spPr>
        </p:pic>
        <p:pic>
          <p:nvPicPr>
            <p:cNvPr id="61" name="Picture 60" descr="A yellow circle with a black and orange logo&#10;&#10;AI-generated content may be incorrect.">
              <a:extLst>
                <a:ext uri="{FF2B5EF4-FFF2-40B4-BE49-F238E27FC236}">
                  <a16:creationId xmlns:a16="http://schemas.microsoft.com/office/drawing/2014/main" id="{58FBE7A4-999C-F66A-D0D9-F6A90D813C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6425368" y="2787676"/>
              <a:ext cx="314254" cy="314254"/>
            </a:xfrm>
            <a:prstGeom prst="rect">
              <a:avLst/>
            </a:prstGeom>
          </p:spPr>
        </p:pic>
        <p:pic>
          <p:nvPicPr>
            <p:cNvPr id="95" name="Picture 94" descr="A yellow circle with a black and orange logo&#10;&#10;AI-generated content may be incorrect.">
              <a:extLst>
                <a:ext uri="{FF2B5EF4-FFF2-40B4-BE49-F238E27FC236}">
                  <a16:creationId xmlns:a16="http://schemas.microsoft.com/office/drawing/2014/main" id="{A2A9C708-7267-DF05-45C8-E7F1809CE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7216215" y="2783218"/>
              <a:ext cx="314254" cy="314254"/>
            </a:xfrm>
            <a:prstGeom prst="rect">
              <a:avLst/>
            </a:prstGeom>
          </p:spPr>
        </p:pic>
        <p:pic>
          <p:nvPicPr>
            <p:cNvPr id="96" name="Picture 95" descr="A yellow circle with a black and orange logo&#10;&#10;AI-generated content may be incorrect.">
              <a:extLst>
                <a:ext uri="{FF2B5EF4-FFF2-40B4-BE49-F238E27FC236}">
                  <a16:creationId xmlns:a16="http://schemas.microsoft.com/office/drawing/2014/main" id="{12E1DB5B-3C41-87FD-9ADB-B8C093B911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8002286" y="2776217"/>
              <a:ext cx="314254" cy="314254"/>
            </a:xfrm>
            <a:prstGeom prst="rect">
              <a:avLst/>
            </a:prstGeom>
          </p:spPr>
        </p:pic>
        <p:pic>
          <p:nvPicPr>
            <p:cNvPr id="97" name="Picture 96" descr="A yellow circle with a black and orange logo&#10;&#10;AI-generated content may be incorrect.">
              <a:extLst>
                <a:ext uri="{FF2B5EF4-FFF2-40B4-BE49-F238E27FC236}">
                  <a16:creationId xmlns:a16="http://schemas.microsoft.com/office/drawing/2014/main" id="{247E4E62-8E36-D028-7EEB-8F1EAF9BE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8809235" y="2783044"/>
              <a:ext cx="314254" cy="314254"/>
            </a:xfrm>
            <a:prstGeom prst="rect">
              <a:avLst/>
            </a:prstGeom>
          </p:spPr>
        </p:pic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9B6A1C61-A251-A227-1250-B5FAA99BB3EA}"/>
              </a:ext>
            </a:extLst>
          </p:cNvPr>
          <p:cNvGrpSpPr/>
          <p:nvPr/>
        </p:nvGrpSpPr>
        <p:grpSpPr>
          <a:xfrm>
            <a:off x="5568398" y="5200451"/>
            <a:ext cx="2709226" cy="1043115"/>
            <a:chOff x="5568398" y="5200451"/>
            <a:chExt cx="2709226" cy="1043115"/>
          </a:xfrm>
        </p:grpSpPr>
        <p:sp>
          <p:nvSpPr>
            <p:cNvPr id="15" name="Down Arrow 14">
              <a:extLst>
                <a:ext uri="{FF2B5EF4-FFF2-40B4-BE49-F238E27FC236}">
                  <a16:creationId xmlns:a16="http://schemas.microsoft.com/office/drawing/2014/main" id="{2008CB37-4F38-729B-BC9D-00D642CC84C8}"/>
                </a:ext>
              </a:extLst>
            </p:cNvPr>
            <p:cNvSpPr/>
            <p:nvPr/>
          </p:nvSpPr>
          <p:spPr>
            <a:xfrm rot="16200000">
              <a:off x="6400861" y="5217181"/>
              <a:ext cx="225317" cy="1576104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FE7F372-C7CE-140D-1563-DAB19AB5E962}"/>
                </a:ext>
              </a:extLst>
            </p:cNvPr>
            <p:cNvGrpSpPr/>
            <p:nvPr/>
          </p:nvGrpSpPr>
          <p:grpSpPr>
            <a:xfrm>
              <a:off x="7486592" y="5723554"/>
              <a:ext cx="791032" cy="520012"/>
              <a:chOff x="8836377" y="6018821"/>
              <a:chExt cx="791032" cy="520012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A47DD5A-BDCA-E8B6-CA8D-D6DBF4377843}"/>
                  </a:ext>
                </a:extLst>
              </p:cNvPr>
              <p:cNvSpPr/>
              <p:nvPr/>
            </p:nvSpPr>
            <p:spPr>
              <a:xfrm>
                <a:off x="8836377" y="6018821"/>
                <a:ext cx="791032" cy="520012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67E0B31-24AE-0C68-B1A3-D7C23820A869}"/>
                  </a:ext>
                </a:extLst>
              </p:cNvPr>
              <p:cNvSpPr txBox="1"/>
              <p:nvPr/>
            </p:nvSpPr>
            <p:spPr>
              <a:xfrm>
                <a:off x="8837597" y="6078623"/>
                <a:ext cx="7841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block</a:t>
                </a: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C486C69-1F4F-D79E-50F8-2C8B60181563}"/>
                </a:ext>
              </a:extLst>
            </p:cNvPr>
            <p:cNvSpPr txBox="1"/>
            <p:nvPr/>
          </p:nvSpPr>
          <p:spPr>
            <a:xfrm>
              <a:off x="5568398" y="5200451"/>
              <a:ext cx="22465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N" sz="20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run consensus to confirm block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F1A19F30-40EC-4C40-455F-8E848C39A22D}"/>
              </a:ext>
            </a:extLst>
          </p:cNvPr>
          <p:cNvGrpSpPr/>
          <p:nvPr/>
        </p:nvGrpSpPr>
        <p:grpSpPr>
          <a:xfrm>
            <a:off x="8310682" y="2913613"/>
            <a:ext cx="2713276" cy="3498974"/>
            <a:chOff x="8555617" y="2913613"/>
            <a:chExt cx="2713276" cy="3498974"/>
          </a:xfrm>
        </p:grpSpPr>
        <p:sp>
          <p:nvSpPr>
            <p:cNvPr id="34" name="Down Arrow 33">
              <a:extLst>
                <a:ext uri="{FF2B5EF4-FFF2-40B4-BE49-F238E27FC236}">
                  <a16:creationId xmlns:a16="http://schemas.microsoft.com/office/drawing/2014/main" id="{A4C6F85C-95A9-1B5D-41BD-2E70108CF498}"/>
                </a:ext>
              </a:extLst>
            </p:cNvPr>
            <p:cNvSpPr/>
            <p:nvPr/>
          </p:nvSpPr>
          <p:spPr>
            <a:xfrm rot="16200000">
              <a:off x="9309874" y="5310813"/>
              <a:ext cx="225318" cy="1388840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9585199-5064-3FDF-7062-AD8591438651}"/>
                </a:ext>
              </a:extLst>
            </p:cNvPr>
            <p:cNvSpPr txBox="1"/>
            <p:nvPr/>
          </p:nvSpPr>
          <p:spPr>
            <a:xfrm>
              <a:off x="8555617" y="5219096"/>
              <a:ext cx="1809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N" sz="20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blocks form</a:t>
              </a:r>
            </a:p>
            <a:p>
              <a:r>
                <a:rPr lang="en-CN" sz="20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blockchain</a:t>
              </a:r>
            </a:p>
          </p:txBody>
        </p: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15944065-0428-EEF7-AF2A-8B9AB8A47882}"/>
                </a:ext>
              </a:extLst>
            </p:cNvPr>
            <p:cNvGrpSpPr/>
            <p:nvPr/>
          </p:nvGrpSpPr>
          <p:grpSpPr>
            <a:xfrm>
              <a:off x="10417377" y="2913613"/>
              <a:ext cx="851516" cy="3498974"/>
              <a:chOff x="10417377" y="2831968"/>
              <a:chExt cx="851516" cy="3498974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ADE64500-02DE-D2EB-DCF1-9BB82B983DAC}"/>
                  </a:ext>
                </a:extLst>
              </p:cNvPr>
              <p:cNvGrpSpPr/>
              <p:nvPr/>
            </p:nvGrpSpPr>
            <p:grpSpPr>
              <a:xfrm>
                <a:off x="10417378" y="5810930"/>
                <a:ext cx="851515" cy="520012"/>
                <a:chOff x="8723294" y="6018821"/>
                <a:chExt cx="851515" cy="520012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80D2AD2E-4631-84B6-8608-3A2A675D2D36}"/>
                    </a:ext>
                  </a:extLst>
                </p:cNvPr>
                <p:cNvSpPr/>
                <p:nvPr/>
              </p:nvSpPr>
              <p:spPr>
                <a:xfrm>
                  <a:off x="8738403" y="6018821"/>
                  <a:ext cx="791032" cy="520012"/>
                </a:xfrm>
                <a:prstGeom prst="rect">
                  <a:avLst/>
                </a:prstGeom>
                <a:noFill/>
                <a:ln w="571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/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25CF5685-498C-471A-287F-A2CE7EB94C16}"/>
                    </a:ext>
                  </a:extLst>
                </p:cNvPr>
                <p:cNvSpPr txBox="1"/>
                <p:nvPr/>
              </p:nvSpPr>
              <p:spPr>
                <a:xfrm>
                  <a:off x="8723294" y="6094952"/>
                  <a:ext cx="85151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block0</a:t>
                  </a:r>
                </a:p>
              </p:txBody>
            </p:sp>
          </p:grp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9D84A2E8-7FB4-DF17-880A-E2D73D45903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826220" y="5319243"/>
                <a:ext cx="0" cy="49168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FBE61588-67D7-E1F4-1DBC-9079550C6A77}"/>
                  </a:ext>
                </a:extLst>
              </p:cNvPr>
              <p:cNvGrpSpPr/>
              <p:nvPr/>
            </p:nvGrpSpPr>
            <p:grpSpPr>
              <a:xfrm>
                <a:off x="10417378" y="4770198"/>
                <a:ext cx="851515" cy="520012"/>
                <a:chOff x="8723294" y="6018821"/>
                <a:chExt cx="851515" cy="520012"/>
              </a:xfrm>
            </p:grpSpPr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46C3CFEA-AA8E-9C88-DA80-0B38EA2D0B00}"/>
                    </a:ext>
                  </a:extLst>
                </p:cNvPr>
                <p:cNvSpPr/>
                <p:nvPr/>
              </p:nvSpPr>
              <p:spPr>
                <a:xfrm>
                  <a:off x="8738403" y="6018821"/>
                  <a:ext cx="791032" cy="520012"/>
                </a:xfrm>
                <a:prstGeom prst="rect">
                  <a:avLst/>
                </a:prstGeom>
                <a:noFill/>
                <a:ln w="571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/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8C9C8FAE-AA9F-0871-0025-236432B7C57E}"/>
                    </a:ext>
                  </a:extLst>
                </p:cNvPr>
                <p:cNvSpPr txBox="1"/>
                <p:nvPr/>
              </p:nvSpPr>
              <p:spPr>
                <a:xfrm>
                  <a:off x="8723294" y="6094952"/>
                  <a:ext cx="85151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block1</a:t>
                  </a:r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B59A48B4-A9BA-6AB0-2388-04E6929CFAF9}"/>
                  </a:ext>
                </a:extLst>
              </p:cNvPr>
              <p:cNvGrpSpPr/>
              <p:nvPr/>
            </p:nvGrpSpPr>
            <p:grpSpPr>
              <a:xfrm>
                <a:off x="10417377" y="3733575"/>
                <a:ext cx="851515" cy="520012"/>
                <a:chOff x="8723294" y="6018821"/>
                <a:chExt cx="851515" cy="520012"/>
              </a:xfrm>
            </p:grpSpPr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19D174D3-CF22-42FA-2C5A-FE89AD0F16E0}"/>
                    </a:ext>
                  </a:extLst>
                </p:cNvPr>
                <p:cNvSpPr/>
                <p:nvPr/>
              </p:nvSpPr>
              <p:spPr>
                <a:xfrm>
                  <a:off x="8738403" y="6018821"/>
                  <a:ext cx="791032" cy="520012"/>
                </a:xfrm>
                <a:prstGeom prst="rect">
                  <a:avLst/>
                </a:prstGeom>
                <a:noFill/>
                <a:ln w="571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/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A9E92146-9AEA-9FCB-A5BC-2DB4D2DE5ECF}"/>
                    </a:ext>
                  </a:extLst>
                </p:cNvPr>
                <p:cNvSpPr txBox="1"/>
                <p:nvPr/>
              </p:nvSpPr>
              <p:spPr>
                <a:xfrm>
                  <a:off x="8723294" y="6094952"/>
                  <a:ext cx="85151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block2</a:t>
                  </a:r>
                </a:p>
              </p:txBody>
            </p:sp>
          </p:grp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A278C143-F746-CC24-A504-74EBF90C22D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826220" y="4278511"/>
                <a:ext cx="0" cy="49168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CACE4F8C-8EC1-D11A-1940-EC441B4F791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826220" y="3241888"/>
                <a:ext cx="0" cy="49168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3F91686E-4592-40F2-A0BF-875EAF2E6694}"/>
                  </a:ext>
                </a:extLst>
              </p:cNvPr>
              <p:cNvSpPr txBox="1"/>
              <p:nvPr/>
            </p:nvSpPr>
            <p:spPr>
              <a:xfrm>
                <a:off x="10484251" y="2831968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dirty="0">
                    <a:latin typeface="Arial" panose="020B0604020202020204" pitchFamily="34" charset="0"/>
                    <a:cs typeface="Arial" panose="020B0604020202020204" pitchFamily="34" charset="0"/>
                  </a:rPr>
                  <a:t>……</a:t>
                </a:r>
              </a:p>
            </p:txBody>
          </p:sp>
        </p:grp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C5F4673F-EA95-E42C-B4D3-30FFF6AE9448}"/>
              </a:ext>
            </a:extLst>
          </p:cNvPr>
          <p:cNvGrpSpPr/>
          <p:nvPr/>
        </p:nvGrpSpPr>
        <p:grpSpPr>
          <a:xfrm>
            <a:off x="419789" y="3929197"/>
            <a:ext cx="6155870" cy="2945132"/>
            <a:chOff x="419789" y="3929197"/>
            <a:chExt cx="6155870" cy="2945132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F084C83-0B35-6593-05B3-99FE5A53E29C}"/>
                </a:ext>
              </a:extLst>
            </p:cNvPr>
            <p:cNvGrpSpPr/>
            <p:nvPr/>
          </p:nvGrpSpPr>
          <p:grpSpPr>
            <a:xfrm>
              <a:off x="902834" y="3929197"/>
              <a:ext cx="2648518" cy="1569660"/>
              <a:chOff x="1392700" y="4027170"/>
              <a:chExt cx="2648518" cy="1569660"/>
            </a:xfrm>
          </p:grpSpPr>
          <p:sp>
            <p:nvSpPr>
              <p:cNvPr id="93" name="Down Arrow 92">
                <a:extLst>
                  <a:ext uri="{FF2B5EF4-FFF2-40B4-BE49-F238E27FC236}">
                    <a16:creationId xmlns:a16="http://schemas.microsoft.com/office/drawing/2014/main" id="{84E4898D-5EF3-19CD-5024-832E7CDBCEDF}"/>
                  </a:ext>
                </a:extLst>
              </p:cNvPr>
              <p:cNvSpPr/>
              <p:nvPr/>
            </p:nvSpPr>
            <p:spPr>
              <a:xfrm>
                <a:off x="3652735" y="4164401"/>
                <a:ext cx="228586" cy="1220157"/>
              </a:xfrm>
              <a:prstGeom prst="down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dirty="0"/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F8C8178E-BD37-D813-0A02-AB6701CA327E}"/>
                  </a:ext>
                </a:extLst>
              </p:cNvPr>
              <p:cNvSpPr txBox="1"/>
              <p:nvPr/>
            </p:nvSpPr>
            <p:spPr>
              <a:xfrm>
                <a:off x="1392700" y="4027170"/>
                <a:ext cx="264851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N" sz="3200" b="1" u="sng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committee</a:t>
                </a:r>
              </a:p>
              <a:p>
                <a:r>
                  <a:rPr lang="en-CN" sz="3200" b="1" u="sng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selection</a:t>
                </a:r>
              </a:p>
              <a:p>
                <a:r>
                  <a:rPr lang="en-US" sz="3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(our focus)</a:t>
                </a:r>
                <a:endParaRPr lang="en-CN" sz="3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7D58175-2982-D630-8B09-36D8B54C76D8}"/>
                </a:ext>
              </a:extLst>
            </p:cNvPr>
            <p:cNvGrpSpPr/>
            <p:nvPr/>
          </p:nvGrpSpPr>
          <p:grpSpPr>
            <a:xfrm>
              <a:off x="1031255" y="5469500"/>
              <a:ext cx="4461820" cy="943464"/>
              <a:chOff x="3914891" y="4539005"/>
              <a:chExt cx="4461820" cy="943464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1B4AD0A7-06A8-A3FA-EB7E-593720BF6551}"/>
                  </a:ext>
                </a:extLst>
              </p:cNvPr>
              <p:cNvGrpSpPr/>
              <p:nvPr/>
            </p:nvGrpSpPr>
            <p:grpSpPr>
              <a:xfrm>
                <a:off x="3995478" y="4579150"/>
                <a:ext cx="4293614" cy="878133"/>
                <a:chOff x="8804762" y="5024792"/>
                <a:chExt cx="2666331" cy="545320"/>
              </a:xfrm>
            </p:grpSpPr>
            <p:pic>
              <p:nvPicPr>
                <p:cNvPr id="87" name="Graphic 86" descr="Smiling face outline with solid fill">
                  <a:extLst>
                    <a:ext uri="{FF2B5EF4-FFF2-40B4-BE49-F238E27FC236}">
                      <a16:creationId xmlns:a16="http://schemas.microsoft.com/office/drawing/2014/main" id="{7B84883C-85A9-20CE-0FE3-A7F6B36C4B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04762" y="5028952"/>
                  <a:ext cx="515734" cy="5157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5353" h="2064564">
                      <a:moveTo>
                        <a:pt x="65529" y="0"/>
                      </a:moveTo>
                      <a:lnTo>
                        <a:pt x="2119824" y="0"/>
                      </a:lnTo>
                      <a:cubicBezTo>
                        <a:pt x="2156015" y="0"/>
                        <a:pt x="2185353" y="29338"/>
                        <a:pt x="2185353" y="65529"/>
                      </a:cubicBezTo>
                      <a:lnTo>
                        <a:pt x="2185353" y="1999035"/>
                      </a:lnTo>
                      <a:cubicBezTo>
                        <a:pt x="2185353" y="2035226"/>
                        <a:pt x="2156015" y="2064564"/>
                        <a:pt x="2119824" y="2064564"/>
                      </a:cubicBezTo>
                      <a:lnTo>
                        <a:pt x="65529" y="2064564"/>
                      </a:lnTo>
                      <a:cubicBezTo>
                        <a:pt x="29338" y="2064564"/>
                        <a:pt x="0" y="2035226"/>
                        <a:pt x="0" y="1999035"/>
                      </a:cubicBezTo>
                      <a:lnTo>
                        <a:pt x="0" y="65529"/>
                      </a:lnTo>
                      <a:cubicBezTo>
                        <a:pt x="0" y="29338"/>
                        <a:pt x="29338" y="0"/>
                        <a:pt x="65529" y="0"/>
                      </a:cubicBezTo>
                      <a:close/>
                    </a:path>
                  </a:pathLst>
                </a:custGeom>
              </p:spPr>
            </p:pic>
            <p:pic>
              <p:nvPicPr>
                <p:cNvPr id="88" name="Graphic 87" descr="Devil face with solid fill with solid fill">
                  <a:extLst>
                    <a:ext uri="{FF2B5EF4-FFF2-40B4-BE49-F238E27FC236}">
                      <a16:creationId xmlns:a16="http://schemas.microsoft.com/office/drawing/2014/main" id="{1F4E41AA-5A0F-AD97-6450-642D7144FF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62719" y="5054378"/>
                  <a:ext cx="515734" cy="515734"/>
                </a:xfrm>
                <a:prstGeom prst="rect">
                  <a:avLst/>
                </a:prstGeom>
              </p:spPr>
            </p:pic>
            <p:pic>
              <p:nvPicPr>
                <p:cNvPr id="89" name="Graphic 88" descr="Smiling face outline with solid fill">
                  <a:extLst>
                    <a:ext uri="{FF2B5EF4-FFF2-40B4-BE49-F238E27FC236}">
                      <a16:creationId xmlns:a16="http://schemas.microsoft.com/office/drawing/2014/main" id="{28CA174B-BB51-A9E1-F53A-AC177D5B17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276684" y="5024792"/>
                  <a:ext cx="515736" cy="5157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5353" h="2064564">
                      <a:moveTo>
                        <a:pt x="65529" y="0"/>
                      </a:moveTo>
                      <a:lnTo>
                        <a:pt x="2119824" y="0"/>
                      </a:lnTo>
                      <a:cubicBezTo>
                        <a:pt x="2156015" y="0"/>
                        <a:pt x="2185353" y="29338"/>
                        <a:pt x="2185353" y="65529"/>
                      </a:cubicBezTo>
                      <a:lnTo>
                        <a:pt x="2185353" y="1999035"/>
                      </a:lnTo>
                      <a:cubicBezTo>
                        <a:pt x="2185353" y="2035226"/>
                        <a:pt x="2156015" y="2064564"/>
                        <a:pt x="2119824" y="2064564"/>
                      </a:cubicBezTo>
                      <a:lnTo>
                        <a:pt x="65529" y="2064564"/>
                      </a:lnTo>
                      <a:cubicBezTo>
                        <a:pt x="29338" y="2064564"/>
                        <a:pt x="0" y="2035226"/>
                        <a:pt x="0" y="1999035"/>
                      </a:cubicBezTo>
                      <a:lnTo>
                        <a:pt x="0" y="65529"/>
                      </a:lnTo>
                      <a:cubicBezTo>
                        <a:pt x="0" y="29338"/>
                        <a:pt x="29338" y="0"/>
                        <a:pt x="65529" y="0"/>
                      </a:cubicBezTo>
                      <a:close/>
                    </a:path>
                  </a:pathLst>
                </a:custGeom>
              </p:spPr>
            </p:pic>
            <p:pic>
              <p:nvPicPr>
                <p:cNvPr id="90" name="Graphic 89" descr="Smiling face outline with solid fill">
                  <a:extLst>
                    <a:ext uri="{FF2B5EF4-FFF2-40B4-BE49-F238E27FC236}">
                      <a16:creationId xmlns:a16="http://schemas.microsoft.com/office/drawing/2014/main" id="{98091F5C-FB6A-3F04-CCB5-F40C39F601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955358" y="5028951"/>
                  <a:ext cx="515735" cy="51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5353" h="2064564">
                      <a:moveTo>
                        <a:pt x="65529" y="0"/>
                      </a:moveTo>
                      <a:lnTo>
                        <a:pt x="2119824" y="0"/>
                      </a:lnTo>
                      <a:cubicBezTo>
                        <a:pt x="2156015" y="0"/>
                        <a:pt x="2185353" y="29338"/>
                        <a:pt x="2185353" y="65529"/>
                      </a:cubicBezTo>
                      <a:lnTo>
                        <a:pt x="2185353" y="1999035"/>
                      </a:lnTo>
                      <a:cubicBezTo>
                        <a:pt x="2185353" y="2035226"/>
                        <a:pt x="2156015" y="2064564"/>
                        <a:pt x="2119824" y="2064564"/>
                      </a:cubicBezTo>
                      <a:lnTo>
                        <a:pt x="65529" y="2064564"/>
                      </a:lnTo>
                      <a:cubicBezTo>
                        <a:pt x="29338" y="2064564"/>
                        <a:pt x="0" y="2035226"/>
                        <a:pt x="0" y="1999035"/>
                      </a:cubicBezTo>
                      <a:lnTo>
                        <a:pt x="0" y="65529"/>
                      </a:lnTo>
                      <a:cubicBezTo>
                        <a:pt x="0" y="29338"/>
                        <a:pt x="29338" y="0"/>
                        <a:pt x="65529" y="0"/>
                      </a:cubicBezTo>
                      <a:close/>
                    </a:path>
                  </a:pathLst>
                </a:custGeom>
              </p:spPr>
            </p:pic>
          </p:grpSp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7EF2B43C-2EBB-E57E-E747-EB71A81E8799}"/>
                  </a:ext>
                </a:extLst>
              </p:cNvPr>
              <p:cNvSpPr/>
              <p:nvPr/>
            </p:nvSpPr>
            <p:spPr>
              <a:xfrm>
                <a:off x="3914891" y="4539005"/>
                <a:ext cx="4461820" cy="943464"/>
              </a:xfrm>
              <a:prstGeom prst="roundRect">
                <a:avLst>
                  <a:gd name="adj" fmla="val 5849"/>
                </a:avLst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68E3F5EB-8757-80AF-9DD9-3F5FB80ABB09}"/>
                    </a:ext>
                  </a:extLst>
                </p:cNvPr>
                <p:cNvSpPr txBox="1"/>
                <p:nvPr/>
              </p:nvSpPr>
              <p:spPr>
                <a:xfrm>
                  <a:off x="419789" y="6412664"/>
                  <a:ext cx="6155870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CN" sz="2400" i="1" dirty="0">
                      <a:solidFill>
                        <a:schemeClr val="accent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committee with </a:t>
                  </a:r>
                  <a14:m>
                    <m:oMath xmlns:m="http://schemas.openxmlformats.org/officeDocument/2006/math">
                      <m:r>
                        <a:rPr lang="en-CN" sz="24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r>
                        <a:rPr lang="en-CN" sz="24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’=25%</m:t>
                      </m:r>
                    </m:oMath>
                  </a14:m>
                  <a:r>
                    <a:rPr lang="en-CN" sz="2400" i="1" dirty="0">
                      <a:solidFill>
                        <a:schemeClr val="accent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corruption ratio</a:t>
                  </a:r>
                </a:p>
              </p:txBody>
            </p:sp>
          </mc:Choice>
          <mc:Fallback xmlns="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68E3F5EB-8757-80AF-9DD9-3F5FB80ABB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789" y="6412664"/>
                  <a:ext cx="6155870" cy="461665"/>
                </a:xfrm>
                <a:prstGeom prst="rect">
                  <a:avLst/>
                </a:prstGeom>
                <a:blipFill>
                  <a:blip r:embed="rId10"/>
                  <a:stretch>
                    <a:fillRect l="-1649" t="-7895" b="-26316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6347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54E7C-0293-798A-B9F6-86BD9C061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CBA39-D53F-BC77-B396-680F6541D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325"/>
            <a:ext cx="10515600" cy="1325563"/>
          </a:xfrm>
        </p:spPr>
        <p:txBody>
          <a:bodyPr/>
          <a:lstStyle/>
          <a:p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at are Goals of Committee Selection?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D3C89-A2FD-5500-ADEC-A9505B191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6756E24-334E-4489-B11E-899409690F2C}" type="slidenum">
              <a:rPr lang="zh-CN" altLang="en-US" smtClean="0"/>
              <a:t>3</a:t>
            </a:fld>
            <a:endParaRPr lang="zh-CN" alt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8DA6E7A-E080-A365-DC05-E84A5C34C7AF}"/>
              </a:ext>
            </a:extLst>
          </p:cNvPr>
          <p:cNvSpPr txBox="1">
            <a:spLocks/>
          </p:cNvSpPr>
          <p:nvPr/>
        </p:nvSpPr>
        <p:spPr>
          <a:xfrm>
            <a:off x="584631" y="1093235"/>
            <a:ext cx="11607369" cy="6605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CN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CN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C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B6CC9A9-77D1-A5D1-1BBF-F86E9B57A8FD}"/>
                  </a:ext>
                </a:extLst>
              </p:cNvPr>
              <p:cNvSpPr txBox="1"/>
              <p:nvPr/>
            </p:nvSpPr>
            <p:spPr>
              <a:xfrm>
                <a:off x="273736" y="2982466"/>
                <a:ext cx="11607369" cy="2769989"/>
              </a:xfrm>
              <a:prstGeom prst="rect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CN" sz="3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Security</a:t>
                </a:r>
                <a:r>
                  <a:rPr lang="en-CN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: committee corruption ratio </a:t>
                </a:r>
                <a14:m>
                  <m:oMath xmlns:m="http://schemas.openxmlformats.org/officeDocument/2006/math">
                    <m:r>
                      <a:rPr lang="en-CN" sz="3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</m:oMath>
                </a14:m>
                <a:r>
                  <a:rPr lang="en-CN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system corruption ratio.</a:t>
                </a:r>
                <a:endParaRPr lang="en-CN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CN" sz="3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CN" sz="3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Performance</a:t>
                </a:r>
                <a:r>
                  <a:rPr lang="en-CN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: committee size is small.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Quadratic improvement in consensus performance.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50% reduction in committee size could lead to 300% improvement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Lower gas fees. </a:t>
                </a:r>
                <a:r>
                  <a:rPr lang="en-US" altLang="zh-CN" sz="2800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(ETH gas fee: 1billion USD / year)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B6CC9A9-77D1-A5D1-1BBF-F86E9B57A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736" y="2982466"/>
                <a:ext cx="11607369" cy="2769989"/>
              </a:xfrm>
              <a:prstGeom prst="rect">
                <a:avLst/>
              </a:prstGeom>
              <a:blipFill>
                <a:blip r:embed="rId3"/>
                <a:stretch>
                  <a:fillRect l="-869" t="-885" b="-3097"/>
                </a:stretch>
              </a:blipFill>
              <a:ln w="762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C658177-3329-95E5-A2F4-F8C8C1B15D3E}"/>
              </a:ext>
            </a:extLst>
          </p:cNvPr>
          <p:cNvSpPr txBox="1"/>
          <p:nvPr/>
        </p:nvSpPr>
        <p:spPr>
          <a:xfrm>
            <a:off x="559739" y="1138665"/>
            <a:ext cx="113538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N" sz="3200" dirty="0">
                <a:latin typeface="Arial" panose="020B0604020202020204" pitchFamily="34" charset="0"/>
                <a:cs typeface="Arial" panose="020B0604020202020204" pitchFamily="34" charset="0"/>
              </a:rPr>
              <a:t>Committee selection: select a small committee </a:t>
            </a:r>
            <a:r>
              <a:rPr lang="en-CN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(e.g., to run consensus in PoS blockchains).</a:t>
            </a:r>
          </a:p>
        </p:txBody>
      </p:sp>
    </p:spTree>
    <p:extLst>
      <p:ext uri="{BB962C8B-B14F-4D97-AF65-F5344CB8AC3E}">
        <p14:creationId xmlns:p14="http://schemas.microsoft.com/office/powerpoint/2010/main" val="15390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21FAFE-E45A-E09F-D68F-6DC501424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796F3D-E402-7F93-DE91-CEAC840FB9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97546"/>
                <a:ext cx="1121393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Repeat for </a:t>
                </a:r>
                <a14:m>
                  <m:oMath xmlns:m="http://schemas.openxmlformats.org/officeDocument/2006/math">
                    <m:r>
                      <a:rPr lang="en-CN" sz="3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times:</a:t>
                </a:r>
              </a:p>
              <a:p>
                <a:pPr marL="0" indent="0">
                  <a:buNone/>
                </a:pPr>
                <a:r>
                  <a:rPr lang="en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Randomly choose a node by stake to join committee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796F3D-E402-7F93-DE91-CEAC840FB9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97546"/>
                <a:ext cx="11213930" cy="4351338"/>
              </a:xfrm>
              <a:blipFill>
                <a:blip r:embed="rId3"/>
                <a:stretch>
                  <a:fillRect l="-1472" t="-290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49F765-10FE-7866-D8B9-17C905C22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6756E24-334E-4489-B11E-899409690F2C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B36D533-5140-0619-4172-2C2A71655759}"/>
              </a:ext>
            </a:extLst>
          </p:cNvPr>
          <p:cNvSpPr txBox="1">
            <a:spLocks/>
          </p:cNvSpPr>
          <p:nvPr/>
        </p:nvSpPr>
        <p:spPr>
          <a:xfrm>
            <a:off x="838200" y="65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Naïve Committee Selection Scheme</a:t>
            </a:r>
            <a:endParaRPr lang="en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137F824-2A2C-12AF-0E8D-03492690E73D}"/>
              </a:ext>
            </a:extLst>
          </p:cNvPr>
          <p:cNvGrpSpPr/>
          <p:nvPr/>
        </p:nvGrpSpPr>
        <p:grpSpPr>
          <a:xfrm>
            <a:off x="829472" y="2936569"/>
            <a:ext cx="9883822" cy="3921431"/>
            <a:chOff x="829472" y="2936569"/>
            <a:chExt cx="9883822" cy="3921431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AA7AF68-2884-8013-9DDF-EC491ACF9E07}"/>
                </a:ext>
              </a:extLst>
            </p:cNvPr>
            <p:cNvGrpSpPr/>
            <p:nvPr/>
          </p:nvGrpSpPr>
          <p:grpSpPr>
            <a:xfrm>
              <a:off x="1444466" y="3623832"/>
              <a:ext cx="3192944" cy="2748455"/>
              <a:chOff x="1026359" y="4109545"/>
              <a:chExt cx="3192944" cy="2748455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26BB94A5-D24E-54C7-2945-425BDD6D9CD1}"/>
                  </a:ext>
                </a:extLst>
              </p:cNvPr>
              <p:cNvGrpSpPr/>
              <p:nvPr/>
            </p:nvGrpSpPr>
            <p:grpSpPr>
              <a:xfrm>
                <a:off x="1026359" y="4109545"/>
                <a:ext cx="3192944" cy="2748455"/>
                <a:chOff x="278486" y="3964272"/>
                <a:chExt cx="3192944" cy="2748455"/>
              </a:xfrm>
            </p:grpSpPr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399F629C-E61E-9E6A-8A14-0935E0F9B049}"/>
                    </a:ext>
                  </a:extLst>
                </p:cNvPr>
                <p:cNvGrpSpPr/>
                <p:nvPr/>
              </p:nvGrpSpPr>
              <p:grpSpPr>
                <a:xfrm>
                  <a:off x="506971" y="3964272"/>
                  <a:ext cx="2603494" cy="2476823"/>
                  <a:chOff x="-1000175" y="1988732"/>
                  <a:chExt cx="2603494" cy="2476823"/>
                </a:xfrm>
              </p:grpSpPr>
              <p:pic>
                <p:nvPicPr>
                  <p:cNvPr id="18" name="Graphic 17" descr="Devil face with solid fill with solid fill">
                    <a:extLst>
                      <a:ext uri="{FF2B5EF4-FFF2-40B4-BE49-F238E27FC236}">
                        <a16:creationId xmlns:a16="http://schemas.microsoft.com/office/drawing/2014/main" id="{06DE456E-55D4-F27B-D3EB-137FCECA72B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830911" y="3622193"/>
                    <a:ext cx="809170" cy="809170"/>
                  </a:xfrm>
                  <a:prstGeom prst="rect">
                    <a:avLst/>
                  </a:prstGeom>
                </p:spPr>
              </p:pic>
              <p:pic>
                <p:nvPicPr>
                  <p:cNvPr id="19" name="Graphic 18" descr="Smiling face outline with solid fill">
                    <a:extLst>
                      <a:ext uri="{FF2B5EF4-FFF2-40B4-BE49-F238E27FC236}">
                        <a16:creationId xmlns:a16="http://schemas.microsoft.com/office/drawing/2014/main" id="{AF428FF9-DA04-41C5-FFFC-D512921BF4F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02432" y="2379885"/>
                    <a:ext cx="626445" cy="6264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85353" h="2064564">
                        <a:moveTo>
                          <a:pt x="65529" y="0"/>
                        </a:moveTo>
                        <a:lnTo>
                          <a:pt x="2119824" y="0"/>
                        </a:lnTo>
                        <a:cubicBezTo>
                          <a:pt x="2156015" y="0"/>
                          <a:pt x="2185353" y="29338"/>
                          <a:pt x="2185353" y="65529"/>
                        </a:cubicBezTo>
                        <a:lnTo>
                          <a:pt x="2185353" y="1999035"/>
                        </a:lnTo>
                        <a:cubicBezTo>
                          <a:pt x="2185353" y="2035226"/>
                          <a:pt x="2156015" y="2064564"/>
                          <a:pt x="2119824" y="2064564"/>
                        </a:cubicBezTo>
                        <a:lnTo>
                          <a:pt x="65529" y="2064564"/>
                        </a:lnTo>
                        <a:cubicBezTo>
                          <a:pt x="29338" y="2064564"/>
                          <a:pt x="0" y="2035226"/>
                          <a:pt x="0" y="1999035"/>
                        </a:cubicBezTo>
                        <a:lnTo>
                          <a:pt x="0" y="65529"/>
                        </a:lnTo>
                        <a:cubicBezTo>
                          <a:pt x="0" y="29338"/>
                          <a:pt x="29338" y="0"/>
                          <a:pt x="65529" y="0"/>
                        </a:cubicBezTo>
                        <a:close/>
                      </a:path>
                    </a:pathLst>
                  </a:custGeom>
                </p:spPr>
              </p:pic>
              <p:pic>
                <p:nvPicPr>
                  <p:cNvPr id="20" name="Graphic 19" descr="Smiling face outline with solid fill">
                    <a:extLst>
                      <a:ext uri="{FF2B5EF4-FFF2-40B4-BE49-F238E27FC236}">
                        <a16:creationId xmlns:a16="http://schemas.microsoft.com/office/drawing/2014/main" id="{B5CE137C-6218-F69E-2744-4E0DB3A1CEB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89034" y="3451270"/>
                    <a:ext cx="1014285" cy="10142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85353" h="2064564">
                        <a:moveTo>
                          <a:pt x="65529" y="0"/>
                        </a:moveTo>
                        <a:lnTo>
                          <a:pt x="2119824" y="0"/>
                        </a:lnTo>
                        <a:cubicBezTo>
                          <a:pt x="2156015" y="0"/>
                          <a:pt x="2185353" y="29338"/>
                          <a:pt x="2185353" y="65529"/>
                        </a:cubicBezTo>
                        <a:lnTo>
                          <a:pt x="2185353" y="1999035"/>
                        </a:lnTo>
                        <a:cubicBezTo>
                          <a:pt x="2185353" y="2035226"/>
                          <a:pt x="2156015" y="2064564"/>
                          <a:pt x="2119824" y="2064564"/>
                        </a:cubicBezTo>
                        <a:lnTo>
                          <a:pt x="65529" y="2064564"/>
                        </a:lnTo>
                        <a:cubicBezTo>
                          <a:pt x="29338" y="2064564"/>
                          <a:pt x="0" y="2035226"/>
                          <a:pt x="0" y="1999035"/>
                        </a:cubicBezTo>
                        <a:lnTo>
                          <a:pt x="0" y="65529"/>
                        </a:lnTo>
                        <a:cubicBezTo>
                          <a:pt x="0" y="29338"/>
                          <a:pt x="29338" y="0"/>
                          <a:pt x="65529" y="0"/>
                        </a:cubicBezTo>
                        <a:close/>
                      </a:path>
                    </a:pathLst>
                  </a:custGeom>
                </p:spPr>
              </p:pic>
              <p:pic>
                <p:nvPicPr>
                  <p:cNvPr id="21" name="Graphic 20" descr="Smiling face outline with solid fill">
                    <a:extLst>
                      <a:ext uri="{FF2B5EF4-FFF2-40B4-BE49-F238E27FC236}">
                        <a16:creationId xmlns:a16="http://schemas.microsoft.com/office/drawing/2014/main" id="{CF31DE6D-B68A-AE20-FDA5-16D590C3C13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1000175" y="1988732"/>
                    <a:ext cx="1148237" cy="11482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85353" h="2064564">
                        <a:moveTo>
                          <a:pt x="65529" y="0"/>
                        </a:moveTo>
                        <a:lnTo>
                          <a:pt x="2119824" y="0"/>
                        </a:lnTo>
                        <a:cubicBezTo>
                          <a:pt x="2156015" y="0"/>
                          <a:pt x="2185353" y="29338"/>
                          <a:pt x="2185353" y="65529"/>
                        </a:cubicBezTo>
                        <a:lnTo>
                          <a:pt x="2185353" y="1999035"/>
                        </a:lnTo>
                        <a:cubicBezTo>
                          <a:pt x="2185353" y="2035226"/>
                          <a:pt x="2156015" y="2064564"/>
                          <a:pt x="2119824" y="2064564"/>
                        </a:cubicBezTo>
                        <a:lnTo>
                          <a:pt x="65529" y="2064564"/>
                        </a:lnTo>
                        <a:cubicBezTo>
                          <a:pt x="29338" y="2064564"/>
                          <a:pt x="0" y="2035226"/>
                          <a:pt x="0" y="1999035"/>
                        </a:cubicBezTo>
                        <a:lnTo>
                          <a:pt x="0" y="65529"/>
                        </a:lnTo>
                        <a:cubicBezTo>
                          <a:pt x="0" y="29338"/>
                          <a:pt x="29338" y="0"/>
                          <a:pt x="65529" y="0"/>
                        </a:cubicBezTo>
                        <a:close/>
                      </a:path>
                    </a:pathLst>
                  </a:custGeom>
                </p:spPr>
              </p:pic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" name="Rounded Rectangle 16">
                      <a:extLst>
                        <a:ext uri="{FF2B5EF4-FFF2-40B4-BE49-F238E27FC236}">
                          <a16:creationId xmlns:a16="http://schemas.microsoft.com/office/drawing/2014/main" id="{0EDF9DE6-58F9-8B5D-0712-17C0C29EF4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8486" y="4018059"/>
                      <a:ext cx="3192944" cy="2694668"/>
                    </a:xfrm>
                    <a:prstGeom prst="roundRect">
                      <a:avLst/>
                    </a:prstGeom>
                    <a:noFill/>
                    <a:ln w="57150"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a:fld id="{825F15A7-03F4-43D7-82C5-3E23DA2F108C}" type="mathplaceholder">
                              <a:rPr lang="en-CN" i="1" smtClean="0">
                                <a:latin typeface="Cambria Math" panose="02040503050406030204" pitchFamily="18" charset="0"/>
                              </a:rPr>
                              <a:t>Type equation here.</a:t>
                            </a:fld>
                          </m:oMath>
                        </m:oMathPara>
                      </a14:m>
                      <a:endParaRPr lang="en-CN" dirty="0"/>
                    </a:p>
                  </p:txBody>
                </p:sp>
              </mc:Choice>
              <mc:Fallback xmlns="">
                <p:sp>
                  <p:nvSpPr>
                    <p:cNvPr id="17" name="Rounded Rectangle 16">
                      <a:extLst>
                        <a:ext uri="{FF2B5EF4-FFF2-40B4-BE49-F238E27FC236}">
                          <a16:creationId xmlns:a16="http://schemas.microsoft.com/office/drawing/2014/main" id="{0EDF9DE6-58F9-8B5D-0712-17C0C29EF47D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8486" y="4018059"/>
                      <a:ext cx="3192944" cy="2694668"/>
                    </a:xfrm>
                    <a:prstGeom prst="round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  <a:ln w="57150">
                      <a:solidFill>
                        <a:srgbClr val="0070C0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C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9E904AF2-7E4D-0D86-63A7-1A9E0A20CCB6}"/>
                      </a:ext>
                    </a:extLst>
                  </p:cNvPr>
                  <p:cNvSpPr txBox="1"/>
                  <p:nvPr/>
                </p:nvSpPr>
                <p:spPr>
                  <a:xfrm>
                    <a:off x="1207310" y="5145919"/>
                    <a:ext cx="1349280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=0.4</m:t>
                          </m:r>
                        </m:oMath>
                      </m:oMathPara>
                    </a14:m>
                    <a:endParaRPr lang="en-CN" sz="2800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9E904AF2-7E4D-0D86-63A7-1A9E0A20CCB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07310" y="5145919"/>
                    <a:ext cx="1349280" cy="43088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2804" r="-5607" b="-14286"/>
                    </a:stretch>
                  </a:blipFill>
                </p:spPr>
                <p:txBody>
                  <a:bodyPr/>
                  <a:lstStyle/>
                  <a:p>
                    <a:r>
                      <a:rPr lang="en-C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B2C5A73E-1D7C-E307-7508-DDC7914A7C37}"/>
                      </a:ext>
                    </a:extLst>
                  </p:cNvPr>
                  <p:cNvSpPr txBox="1"/>
                  <p:nvPr/>
                </p:nvSpPr>
                <p:spPr>
                  <a:xfrm>
                    <a:off x="2649938" y="5140204"/>
                    <a:ext cx="1376467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=0.1</m:t>
                          </m:r>
                        </m:oMath>
                      </m:oMathPara>
                    </a14:m>
                    <a:endParaRPr lang="en-CN" sz="2800" dirty="0"/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B2C5A73E-1D7C-E307-7508-DDC7914A7C3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49938" y="5140204"/>
                    <a:ext cx="1376467" cy="43088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2752" r="-5505" b="-11429"/>
                    </a:stretch>
                  </a:blipFill>
                </p:spPr>
                <p:txBody>
                  <a:bodyPr/>
                  <a:lstStyle/>
                  <a:p>
                    <a:r>
                      <a:rPr lang="en-C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239A3A51-D7FF-9C93-B0CE-B5512DE3D96F}"/>
                      </a:ext>
                    </a:extLst>
                  </p:cNvPr>
                  <p:cNvSpPr txBox="1"/>
                  <p:nvPr/>
                </p:nvSpPr>
                <p:spPr>
                  <a:xfrm>
                    <a:off x="1248634" y="6398984"/>
                    <a:ext cx="1325812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=0.2</m:t>
                          </m:r>
                        </m:oMath>
                      </m:oMathPara>
                    </a14:m>
                    <a:endParaRPr lang="en-CN" sz="2800" dirty="0"/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239A3A51-D7FF-9C93-B0CE-B5512DE3D96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48634" y="6398984"/>
                    <a:ext cx="1325812" cy="430887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2830" r="-5660" b="-8571"/>
                    </a:stretch>
                  </a:blipFill>
                </p:spPr>
                <p:txBody>
                  <a:bodyPr/>
                  <a:lstStyle/>
                  <a:p>
                    <a:r>
                      <a:rPr lang="en-C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AF6D3152-4173-28E1-7B17-F4A56928D772}"/>
                      </a:ext>
                    </a:extLst>
                  </p:cNvPr>
                  <p:cNvSpPr txBox="1"/>
                  <p:nvPr/>
                </p:nvSpPr>
                <p:spPr>
                  <a:xfrm>
                    <a:off x="2700850" y="6398984"/>
                    <a:ext cx="1385443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=0.3</m:t>
                          </m:r>
                        </m:oMath>
                      </m:oMathPara>
                    </a14:m>
                    <a:endParaRPr lang="en-CN" sz="2800" dirty="0"/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AF6D3152-4173-28E1-7B17-F4A56928D77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00850" y="6398984"/>
                    <a:ext cx="1385443" cy="430887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1802" r="-5405" b="-11429"/>
                    </a:stretch>
                  </a:blipFill>
                </p:spPr>
                <p:txBody>
                  <a:bodyPr/>
                  <a:lstStyle/>
                  <a:p>
                    <a:r>
                      <a:rPr lang="en-C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C7F7BE4-DC20-0565-27CB-16C24A6E5B57}"/>
                    </a:ext>
                  </a:extLst>
                </p:cNvPr>
                <p:cNvSpPr txBox="1"/>
                <p:nvPr/>
              </p:nvSpPr>
              <p:spPr>
                <a:xfrm>
                  <a:off x="6897762" y="4096693"/>
                  <a:ext cx="3815532" cy="19697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20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is</m:t>
                        </m:r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chosen</m:t>
                        </m:r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]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=0.4</m:t>
                        </m:r>
                      </m:oMath>
                    </m:oMathPara>
                  </a14:m>
                  <a:endParaRPr lang="en-CN" sz="32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Pr</m:t>
                        </m:r>
                        <m:r>
                          <a:rPr lang="en-US" sz="320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 sz="32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is</m:t>
                        </m:r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chosen</m:t>
                        </m:r>
                        <m:r>
                          <a:rPr lang="en-US" sz="3200">
                            <a:latin typeface="Cambria Math" panose="02040503050406030204" pitchFamily="18" charset="0"/>
                          </a:rPr>
                          <m:t>]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=0.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CN" sz="32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Pr</m:t>
                        </m:r>
                        <m:r>
                          <a:rPr lang="en-US" sz="320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 sz="32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is</m:t>
                        </m:r>
                        <m:r>
                          <a:rPr lang="en-US" sz="32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chosen</m:t>
                        </m:r>
                        <m:r>
                          <a:rPr lang="en-US" sz="3200">
                            <a:latin typeface="Cambria Math" panose="02040503050406030204" pitchFamily="18" charset="0"/>
                          </a:rPr>
                          <m:t>]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=0.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CN" sz="32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Pr</m:t>
                        </m:r>
                        <m:r>
                          <a:rPr lang="en-US" sz="320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32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is</m:t>
                        </m:r>
                        <m:r>
                          <a:rPr lang="en-US" sz="32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chosen</m:t>
                        </m:r>
                        <m:r>
                          <a:rPr lang="en-US" sz="3200">
                            <a:latin typeface="Cambria Math" panose="02040503050406030204" pitchFamily="18" charset="0"/>
                          </a:rPr>
                          <m:t>]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=0.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CN" sz="32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C7F7BE4-DC20-0565-27CB-16C24A6E5B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7762" y="4096693"/>
                  <a:ext cx="3815532" cy="1969770"/>
                </a:xfrm>
                <a:prstGeom prst="rect">
                  <a:avLst/>
                </a:prstGeom>
                <a:blipFill>
                  <a:blip r:embed="rId13"/>
                  <a:stretch>
                    <a:fillRect l="-2326" t="-1923" r="-2326" b="-8974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Down Arrow 24">
              <a:extLst>
                <a:ext uri="{FF2B5EF4-FFF2-40B4-BE49-F238E27FC236}">
                  <a16:creationId xmlns:a16="http://schemas.microsoft.com/office/drawing/2014/main" id="{977CD6B8-B19E-B062-D6FB-E4AEA3B6B1AE}"/>
                </a:ext>
              </a:extLst>
            </p:cNvPr>
            <p:cNvSpPr/>
            <p:nvPr/>
          </p:nvSpPr>
          <p:spPr>
            <a:xfrm rot="16200000">
              <a:off x="5633217" y="4315487"/>
              <a:ext cx="484807" cy="1665416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0943AF5-7BF2-568C-07AC-71B1AD94BE88}"/>
                </a:ext>
              </a:extLst>
            </p:cNvPr>
            <p:cNvSpPr txBox="1"/>
            <p:nvPr/>
          </p:nvSpPr>
          <p:spPr>
            <a:xfrm>
              <a:off x="1273021" y="2936569"/>
              <a:ext cx="202331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30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“By stake”: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FC67D79-E101-167F-2912-2637667353E8}"/>
                </a:ext>
              </a:extLst>
            </p:cNvPr>
            <p:cNvSpPr txBox="1"/>
            <p:nvPr/>
          </p:nvSpPr>
          <p:spPr>
            <a:xfrm>
              <a:off x="829472" y="6396335"/>
              <a:ext cx="615587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CN" sz="2400" i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Stakes are normalized (sum to 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692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898B33-B275-BD51-E1C6-AC3F26711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08009-57EF-2873-7544-7A3393CAE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220" y="1597545"/>
            <a:ext cx="11213930" cy="57355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N" sz="3200" u="sng" dirty="0">
                <a:latin typeface="Arial" panose="020B0604020202020204" pitchFamily="34" charset="0"/>
                <a:cs typeface="Arial" panose="020B0604020202020204" pitchFamily="34" charset="0"/>
              </a:rPr>
              <a:t>Proportionality</a:t>
            </a:r>
            <a:r>
              <a:rPr lang="en-CN" sz="3200" dirty="0">
                <a:latin typeface="Arial" panose="020B0604020202020204" pitchFamily="34" charset="0"/>
                <a:cs typeface="Arial" panose="020B0604020202020204" pitchFamily="34" charset="0"/>
              </a:rPr>
              <a:t>: standard principle in existing works.</a:t>
            </a:r>
          </a:p>
          <a:p>
            <a:pPr marL="0" indent="0">
              <a:buNone/>
            </a:pPr>
            <a:r>
              <a:rPr lang="en-CN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 node should NOT over/under-represent its stake”</a:t>
            </a:r>
          </a:p>
          <a:p>
            <a:pPr marL="0" indent="0">
              <a:buNone/>
            </a:pPr>
            <a:endParaRPr lang="en-CN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5EBC4D-12F6-1FB1-600A-2B694D07691D}"/>
              </a:ext>
            </a:extLst>
          </p:cNvPr>
          <p:cNvSpPr txBox="1">
            <a:spLocks/>
          </p:cNvSpPr>
          <p:nvPr/>
        </p:nvSpPr>
        <p:spPr>
          <a:xfrm>
            <a:off x="838200" y="65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Proportionality in Committee Selection</a:t>
            </a:r>
            <a:endParaRPr lang="en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B4598E-015B-187D-97EA-3E9567937457}"/>
              </a:ext>
            </a:extLst>
          </p:cNvPr>
          <p:cNvSpPr txBox="1"/>
          <p:nvPr/>
        </p:nvSpPr>
        <p:spPr>
          <a:xfrm>
            <a:off x="10162080" y="834542"/>
            <a:ext cx="21419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6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Algorand SOSP17</a:t>
            </a:r>
          </a:p>
          <a:p>
            <a:r>
              <a:rPr lang="en-CN" sz="16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Ouroboros Crypto17</a:t>
            </a:r>
          </a:p>
          <a:p>
            <a:r>
              <a:rPr lang="en-CN" sz="16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GearBox CCS22</a:t>
            </a:r>
          </a:p>
          <a:p>
            <a:r>
              <a:rPr lang="en-CN" sz="16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</a:p>
          <a:p>
            <a:r>
              <a:rPr lang="en-CN" sz="16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Fait-Accompli CCS23</a:t>
            </a:r>
          </a:p>
          <a:p>
            <a:r>
              <a:rPr lang="en-CN" sz="16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DDB5D5F-29E1-E90A-BF66-33CB27713B88}"/>
              </a:ext>
            </a:extLst>
          </p:cNvPr>
          <p:cNvGrpSpPr/>
          <p:nvPr/>
        </p:nvGrpSpPr>
        <p:grpSpPr>
          <a:xfrm>
            <a:off x="-1" y="5147431"/>
            <a:ext cx="12203764" cy="1712075"/>
            <a:chOff x="-1" y="5147431"/>
            <a:chExt cx="12203764" cy="1712075"/>
          </a:xfrm>
        </p:grpSpPr>
        <p:sp>
          <p:nvSpPr>
            <p:cNvPr id="16" name="Down Arrow 15">
              <a:extLst>
                <a:ext uri="{FF2B5EF4-FFF2-40B4-BE49-F238E27FC236}">
                  <a16:creationId xmlns:a16="http://schemas.microsoft.com/office/drawing/2014/main" id="{B474D7E9-26C5-75C8-0805-D00897B87CBE}"/>
                </a:ext>
              </a:extLst>
            </p:cNvPr>
            <p:cNvSpPr/>
            <p:nvPr/>
          </p:nvSpPr>
          <p:spPr>
            <a:xfrm rot="16200000">
              <a:off x="5535656" y="5099804"/>
              <a:ext cx="484807" cy="3000538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297C25F-D8E6-469B-D5A5-10CBE6E5ACAB}"/>
                </a:ext>
              </a:extLst>
            </p:cNvPr>
            <p:cNvSpPr txBox="1"/>
            <p:nvPr/>
          </p:nvSpPr>
          <p:spPr>
            <a:xfrm>
              <a:off x="4202028" y="5496804"/>
              <a:ext cx="34819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N" sz="2800" dirty="0">
                  <a:solidFill>
                    <a:schemeClr val="accent3">
                      <a:lumMod val="75000"/>
                    </a:schemeClr>
                  </a:solidFill>
                </a:rPr>
                <a:t>A and B have same chance being chosen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D51011F-A576-598D-3E49-FAC2179BF23C}"/>
                    </a:ext>
                  </a:extLst>
                </p:cNvPr>
                <p:cNvSpPr txBox="1"/>
                <p:nvPr/>
              </p:nvSpPr>
              <p:spPr>
                <a:xfrm>
                  <a:off x="7540820" y="5905134"/>
                  <a:ext cx="4662943" cy="9541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3100" i="0" smtClean="0">
                            <a:latin typeface="Cambria Math" panose="02040503050406030204" pitchFamily="18" charset="0"/>
                          </a:rPr>
                          <m:t>’</m:t>
                        </m:r>
                        <m:r>
                          <m:rPr>
                            <m:sty m:val="p"/>
                          </m:rPr>
                          <a:rPr lang="en-US" sz="3100" b="0" i="0" smtClean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sz="31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100" i="0" smtClean="0">
                            <a:latin typeface="Cambria Math" panose="02040503050406030204" pitchFamily="18" charset="0"/>
                          </a:rPr>
                          <m:t>w</m:t>
                        </m:r>
                        <m:r>
                          <m:rPr>
                            <m:sty m:val="p"/>
                          </m:rPr>
                          <a:rPr lang="en-US" sz="3100" b="0" i="0" smtClean="0">
                            <a:latin typeface="Cambria Math" panose="02040503050406030204" pitchFamily="18" charset="0"/>
                          </a:rPr>
                          <m:t>eight</m:t>
                        </m:r>
                        <m:r>
                          <a:rPr lang="en-US" sz="31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100" b="0" i="0" smtClean="0"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a:rPr lang="en-US" sz="31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100" b="0" i="0" smtClean="0">
                            <a:latin typeface="Cambria Math" panose="02040503050406030204" pitchFamily="18" charset="0"/>
                          </a:rPr>
                          <m:t>committee</m:t>
                        </m:r>
                        <m:r>
                          <a:rPr lang="en-US" sz="3100" b="0" i="0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3100" b="0" i="0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3100" i="0" smtClean="0">
                            <a:latin typeface="Cambria Math" panose="02040503050406030204" pitchFamily="18" charset="0"/>
                          </a:rPr>
                          <m:t>’</m:t>
                        </m:r>
                        <m:r>
                          <m:rPr>
                            <m:sty m:val="p"/>
                          </m:rPr>
                          <a:rPr lang="en-US" sz="3100" b="0" i="0" smtClean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sz="31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100">
                            <a:latin typeface="Cambria Math" panose="02040503050406030204" pitchFamily="18" charset="0"/>
                          </a:rPr>
                          <m:t>weight</m:t>
                        </m:r>
                        <m:r>
                          <a:rPr lang="en-US" sz="31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100"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a:rPr lang="en-US" sz="31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100">
                            <a:latin typeface="Cambria Math" panose="02040503050406030204" pitchFamily="18" charset="0"/>
                          </a:rPr>
                          <m:t>committee</m:t>
                        </m:r>
                      </m:oMath>
                    </m:oMathPara>
                  </a14:m>
                  <a:endParaRPr lang="en-CN" sz="31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D51011F-A576-598D-3E49-FAC2179BF2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0820" y="5905134"/>
                  <a:ext cx="4662943" cy="954107"/>
                </a:xfrm>
                <a:prstGeom prst="rect">
                  <a:avLst/>
                </a:prstGeom>
                <a:blipFill>
                  <a:blip r:embed="rId3"/>
                  <a:stretch>
                    <a:fillRect l="-1630" t="-5333" r="-1630" b="-18667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9" name="Graphic 18" descr="Smiling face outline with solid fill">
              <a:extLst>
                <a:ext uri="{FF2B5EF4-FFF2-40B4-BE49-F238E27FC236}">
                  <a16:creationId xmlns:a16="http://schemas.microsoft.com/office/drawing/2014/main" id="{EC50148A-6EF8-A523-3BE2-FE74A540B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41456" y="5549481"/>
              <a:ext cx="962636" cy="962636"/>
            </a:xfrm>
            <a:custGeom>
              <a:avLst/>
              <a:gdLst/>
              <a:ahLst/>
              <a:cxnLst/>
              <a:rect l="l" t="t" r="r" b="b"/>
              <a:pathLst>
                <a:path w="2185353" h="2064564">
                  <a:moveTo>
                    <a:pt x="65529" y="0"/>
                  </a:moveTo>
                  <a:lnTo>
                    <a:pt x="2119824" y="0"/>
                  </a:lnTo>
                  <a:cubicBezTo>
                    <a:pt x="2156015" y="0"/>
                    <a:pt x="2185353" y="29338"/>
                    <a:pt x="2185353" y="65529"/>
                  </a:cubicBezTo>
                  <a:lnTo>
                    <a:pt x="2185353" y="1999035"/>
                  </a:lnTo>
                  <a:cubicBezTo>
                    <a:pt x="2185353" y="2035226"/>
                    <a:pt x="2156015" y="2064564"/>
                    <a:pt x="2119824" y="2064564"/>
                  </a:cubicBezTo>
                  <a:lnTo>
                    <a:pt x="65529" y="2064564"/>
                  </a:lnTo>
                  <a:cubicBezTo>
                    <a:pt x="29338" y="2064564"/>
                    <a:pt x="0" y="2035226"/>
                    <a:pt x="0" y="1999035"/>
                  </a:cubicBezTo>
                  <a:lnTo>
                    <a:pt x="0" y="65529"/>
                  </a:lnTo>
                  <a:cubicBezTo>
                    <a:pt x="0" y="29338"/>
                    <a:pt x="29338" y="0"/>
                    <a:pt x="65529" y="0"/>
                  </a:cubicBezTo>
                  <a:close/>
                </a:path>
              </a:pathLst>
            </a:cu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8149BA3-E762-631B-E9B9-C81696ED7850}"/>
                    </a:ext>
                  </a:extLst>
                </p:cNvPr>
                <p:cNvSpPr txBox="1"/>
                <p:nvPr/>
              </p:nvSpPr>
              <p:spPr>
                <a:xfrm>
                  <a:off x="448134" y="6428619"/>
                  <a:ext cx="1349280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=0.4</m:t>
                        </m:r>
                      </m:oMath>
                    </m:oMathPara>
                  </a14:m>
                  <a:endParaRPr lang="en-CN" sz="28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8149BA3-E762-631B-E9B9-C81696ED78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134" y="6428619"/>
                  <a:ext cx="1349280" cy="430887"/>
                </a:xfrm>
                <a:prstGeom prst="rect">
                  <a:avLst/>
                </a:prstGeom>
                <a:blipFill>
                  <a:blip r:embed="rId10"/>
                  <a:stretch>
                    <a:fillRect l="-2804" r="-5607" b="-14706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1" name="Graphic 20" descr="Smiling face outline with solid fill">
              <a:extLst>
                <a:ext uri="{FF2B5EF4-FFF2-40B4-BE49-F238E27FC236}">
                  <a16:creationId xmlns:a16="http://schemas.microsoft.com/office/drawing/2014/main" id="{A89A96EE-D8E9-3AB4-829C-AB7C2EBAF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525837" y="5812061"/>
              <a:ext cx="665339" cy="665339"/>
            </a:xfrm>
            <a:custGeom>
              <a:avLst/>
              <a:gdLst/>
              <a:ahLst/>
              <a:cxnLst/>
              <a:rect l="l" t="t" r="r" b="b"/>
              <a:pathLst>
                <a:path w="2185353" h="2064564">
                  <a:moveTo>
                    <a:pt x="65529" y="0"/>
                  </a:moveTo>
                  <a:lnTo>
                    <a:pt x="2119824" y="0"/>
                  </a:lnTo>
                  <a:cubicBezTo>
                    <a:pt x="2156015" y="0"/>
                    <a:pt x="2185353" y="29338"/>
                    <a:pt x="2185353" y="65529"/>
                  </a:cubicBezTo>
                  <a:lnTo>
                    <a:pt x="2185353" y="1999035"/>
                  </a:lnTo>
                  <a:cubicBezTo>
                    <a:pt x="2185353" y="2035226"/>
                    <a:pt x="2156015" y="2064564"/>
                    <a:pt x="2119824" y="2064564"/>
                  </a:cubicBezTo>
                  <a:lnTo>
                    <a:pt x="65529" y="2064564"/>
                  </a:lnTo>
                  <a:cubicBezTo>
                    <a:pt x="29338" y="2064564"/>
                    <a:pt x="0" y="2035226"/>
                    <a:pt x="0" y="1999035"/>
                  </a:cubicBezTo>
                  <a:lnTo>
                    <a:pt x="0" y="65529"/>
                  </a:lnTo>
                  <a:cubicBezTo>
                    <a:pt x="0" y="29338"/>
                    <a:pt x="29338" y="0"/>
                    <a:pt x="65529" y="0"/>
                  </a:cubicBezTo>
                  <a:close/>
                </a:path>
              </a:pathLst>
            </a:cu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DB039BF1-92FD-27CF-B9C0-74E0CCC56AB3}"/>
                    </a:ext>
                  </a:extLst>
                </p:cNvPr>
                <p:cNvSpPr txBox="1"/>
                <p:nvPr/>
              </p:nvSpPr>
              <p:spPr>
                <a:xfrm>
                  <a:off x="2243607" y="6410690"/>
                  <a:ext cx="1376467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=0.2</m:t>
                        </m:r>
                      </m:oMath>
                    </m:oMathPara>
                  </a14:m>
                  <a:endParaRPr lang="en-CN" sz="28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DB039BF1-92FD-27CF-B9C0-74E0CCC56A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3607" y="6410690"/>
                  <a:ext cx="1376467" cy="430887"/>
                </a:xfrm>
                <a:prstGeom prst="rect">
                  <a:avLst/>
                </a:prstGeom>
                <a:blipFill>
                  <a:blip r:embed="rId11"/>
                  <a:stretch>
                    <a:fillRect l="-2727" r="-4545" b="-14286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2322962-7858-0892-76D6-384ADBB4F412}"/>
                </a:ext>
              </a:extLst>
            </p:cNvPr>
            <p:cNvSpPr txBox="1"/>
            <p:nvPr/>
          </p:nvSpPr>
          <p:spPr>
            <a:xfrm>
              <a:off x="-1" y="5147431"/>
              <a:ext cx="19832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2800" dirty="0">
                  <a:latin typeface="Arial" panose="020B0604020202020204" pitchFamily="34" charset="0"/>
                  <a:cs typeface="Arial" panose="020B0604020202020204" pitchFamily="34" charset="0"/>
                </a:rPr>
                <a:t>Example 2: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D3DD8A9-FC86-2E1A-1CFB-3ABA31A1DAEF}"/>
              </a:ext>
            </a:extLst>
          </p:cNvPr>
          <p:cNvGrpSpPr/>
          <p:nvPr/>
        </p:nvGrpSpPr>
        <p:grpSpPr>
          <a:xfrm>
            <a:off x="0" y="3162482"/>
            <a:ext cx="11999324" cy="1931861"/>
            <a:chOff x="0" y="3162482"/>
            <a:chExt cx="11999324" cy="193186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2A61743-44AA-D7E9-6202-0B781B5D54BD}"/>
                </a:ext>
              </a:extLst>
            </p:cNvPr>
            <p:cNvGrpSpPr/>
            <p:nvPr/>
          </p:nvGrpSpPr>
          <p:grpSpPr>
            <a:xfrm>
              <a:off x="0" y="3162482"/>
              <a:ext cx="11067321" cy="1931861"/>
              <a:chOff x="0" y="3162482"/>
              <a:chExt cx="11067321" cy="1931861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B232ED86-05B6-E958-9012-CAA00379548E}"/>
                  </a:ext>
                </a:extLst>
              </p:cNvPr>
              <p:cNvGrpSpPr/>
              <p:nvPr/>
            </p:nvGrpSpPr>
            <p:grpSpPr>
              <a:xfrm>
                <a:off x="455557" y="3630749"/>
                <a:ext cx="10611764" cy="1463594"/>
                <a:chOff x="292215" y="4627738"/>
                <a:chExt cx="10611764" cy="1463594"/>
              </a:xfrm>
            </p:grpSpPr>
            <p:pic>
              <p:nvPicPr>
                <p:cNvPr id="2" name="Graphic 1" descr="Smiling face outline with solid fill">
                  <a:extLst>
                    <a:ext uri="{FF2B5EF4-FFF2-40B4-BE49-F238E27FC236}">
                      <a16:creationId xmlns:a16="http://schemas.microsoft.com/office/drawing/2014/main" id="{9A8CBC52-A2E5-6B60-4016-5D96A03D38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5537" y="4627738"/>
                  <a:ext cx="962636" cy="962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5353" h="2064564">
                      <a:moveTo>
                        <a:pt x="65529" y="0"/>
                      </a:moveTo>
                      <a:lnTo>
                        <a:pt x="2119824" y="0"/>
                      </a:lnTo>
                      <a:cubicBezTo>
                        <a:pt x="2156015" y="0"/>
                        <a:pt x="2185353" y="29338"/>
                        <a:pt x="2185353" y="65529"/>
                      </a:cubicBezTo>
                      <a:lnTo>
                        <a:pt x="2185353" y="1999035"/>
                      </a:lnTo>
                      <a:cubicBezTo>
                        <a:pt x="2185353" y="2035226"/>
                        <a:pt x="2156015" y="2064564"/>
                        <a:pt x="2119824" y="2064564"/>
                      </a:cubicBezTo>
                      <a:lnTo>
                        <a:pt x="65529" y="2064564"/>
                      </a:lnTo>
                      <a:cubicBezTo>
                        <a:pt x="29338" y="2064564"/>
                        <a:pt x="0" y="2035226"/>
                        <a:pt x="0" y="1999035"/>
                      </a:cubicBezTo>
                      <a:lnTo>
                        <a:pt x="0" y="65529"/>
                      </a:lnTo>
                      <a:cubicBezTo>
                        <a:pt x="0" y="29338"/>
                        <a:pt x="29338" y="0"/>
                        <a:pt x="65529" y="0"/>
                      </a:cubicBezTo>
                      <a:close/>
                    </a:path>
                  </a:pathLst>
                </a:cu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" name="TextBox 5">
                      <a:extLst>
                        <a:ext uri="{FF2B5EF4-FFF2-40B4-BE49-F238E27FC236}">
                          <a16:creationId xmlns:a16="http://schemas.microsoft.com/office/drawing/2014/main" id="{BBEB0B61-5153-DC53-03C1-D389F343679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92215" y="5506876"/>
                      <a:ext cx="1349280" cy="43088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=0.4</m:t>
                            </m:r>
                          </m:oMath>
                        </m:oMathPara>
                      </a14:m>
                      <a:endParaRPr lang="en-CN" sz="2800" dirty="0"/>
                    </a:p>
                  </p:txBody>
                </p:sp>
              </mc:Choice>
              <mc:Fallback xmlns="">
                <p:sp>
                  <p:nvSpPr>
                    <p:cNvPr id="6" name="TextBox 5">
                      <a:extLst>
                        <a:ext uri="{FF2B5EF4-FFF2-40B4-BE49-F238E27FC236}">
                          <a16:creationId xmlns:a16="http://schemas.microsoft.com/office/drawing/2014/main" id="{BBEB0B61-5153-DC53-03C1-D389F343679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2215" y="5506876"/>
                      <a:ext cx="1349280" cy="430887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3738" r="-5607" b="-1470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C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" name="Down Arrow 6">
                  <a:extLst>
                    <a:ext uri="{FF2B5EF4-FFF2-40B4-BE49-F238E27FC236}">
                      <a16:creationId xmlns:a16="http://schemas.microsoft.com/office/drawing/2014/main" id="{5B58443D-CE96-992D-1662-D35CB9AF6C49}"/>
                    </a:ext>
                  </a:extLst>
                </p:cNvPr>
                <p:cNvSpPr/>
                <p:nvPr/>
              </p:nvSpPr>
              <p:spPr>
                <a:xfrm rot="16200000">
                  <a:off x="5328801" y="4091423"/>
                  <a:ext cx="484807" cy="3000538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 dirty="0"/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66A01C2-A231-7A3D-34C2-7EC9204AC5F2}"/>
                    </a:ext>
                  </a:extLst>
                </p:cNvPr>
                <p:cNvSpPr txBox="1"/>
                <p:nvPr/>
              </p:nvSpPr>
              <p:spPr>
                <a:xfrm>
                  <a:off x="4070935" y="4946392"/>
                  <a:ext cx="300053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N" sz="2800" dirty="0">
                      <a:solidFill>
                        <a:schemeClr val="accent3">
                          <a:lumMod val="75000"/>
                        </a:schemeClr>
                      </a:solidFill>
                    </a:rPr>
                    <a:t>Choose a member: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" name="TextBox 8">
                      <a:extLst>
                        <a:ext uri="{FF2B5EF4-FFF2-40B4-BE49-F238E27FC236}">
                          <a16:creationId xmlns:a16="http://schemas.microsoft.com/office/drawing/2014/main" id="{05E21CA5-5F06-3CB7-F235-717B9972C67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663518" y="5074486"/>
                      <a:ext cx="3161315" cy="492443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sz="3200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  <m: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chosen</m:t>
                            </m:r>
                            <m: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oMath>
                        </m:oMathPara>
                      </a14:m>
                      <a:endParaRPr lang="en-CN" sz="3200" dirty="0"/>
                    </a:p>
                  </p:txBody>
                </p:sp>
              </mc:Choice>
              <mc:Fallback xmlns="">
                <p:sp>
                  <p:nvSpPr>
                    <p:cNvPr id="9" name="TextBox 8">
                      <a:extLst>
                        <a:ext uri="{FF2B5EF4-FFF2-40B4-BE49-F238E27FC236}">
                          <a16:creationId xmlns:a16="http://schemas.microsoft.com/office/drawing/2014/main" id="{05E21CA5-5F06-3CB7-F235-717B9972C67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63518" y="5074486"/>
                      <a:ext cx="3161315" cy="492443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l="-2400" t="-10256" r="-400" b="-3846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C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pic>
              <p:nvPicPr>
                <p:cNvPr id="12" name="Graphic 11" descr="Smiling face outline with solid fill">
                  <a:extLst>
                    <a:ext uri="{FF2B5EF4-FFF2-40B4-BE49-F238E27FC236}">
                      <a16:creationId xmlns:a16="http://schemas.microsoft.com/office/drawing/2014/main" id="{9210C3C4-4993-2C74-56BF-7FF9CAA4A9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69918" y="4890318"/>
                  <a:ext cx="665339" cy="665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5353" h="2064564">
                      <a:moveTo>
                        <a:pt x="65529" y="0"/>
                      </a:moveTo>
                      <a:lnTo>
                        <a:pt x="2119824" y="0"/>
                      </a:lnTo>
                      <a:cubicBezTo>
                        <a:pt x="2156015" y="0"/>
                        <a:pt x="2185353" y="29338"/>
                        <a:pt x="2185353" y="65529"/>
                      </a:cubicBezTo>
                      <a:lnTo>
                        <a:pt x="2185353" y="1999035"/>
                      </a:lnTo>
                      <a:cubicBezTo>
                        <a:pt x="2185353" y="2035226"/>
                        <a:pt x="2156015" y="2064564"/>
                        <a:pt x="2119824" y="2064564"/>
                      </a:cubicBezTo>
                      <a:lnTo>
                        <a:pt x="65529" y="2064564"/>
                      </a:lnTo>
                      <a:cubicBezTo>
                        <a:pt x="29338" y="2064564"/>
                        <a:pt x="0" y="2035226"/>
                        <a:pt x="0" y="1999035"/>
                      </a:cubicBezTo>
                      <a:lnTo>
                        <a:pt x="0" y="65529"/>
                      </a:lnTo>
                      <a:cubicBezTo>
                        <a:pt x="0" y="29338"/>
                        <a:pt x="29338" y="0"/>
                        <a:pt x="65529" y="0"/>
                      </a:cubicBezTo>
                      <a:close/>
                    </a:path>
                  </a:pathLst>
                </a:cu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788DDB98-B10D-1E55-028E-1D2C4C50755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087688" y="5488947"/>
                      <a:ext cx="1376467" cy="43088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=0.2</m:t>
                            </m:r>
                          </m:oMath>
                        </m:oMathPara>
                      </a14:m>
                      <a:endParaRPr lang="en-CN" sz="2800" dirty="0"/>
                    </a:p>
                  </p:txBody>
                </p:sp>
              </mc:Choice>
              <mc:Fallback xmlns="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788DDB98-B10D-1E55-028E-1D2C4C50755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087688" y="5488947"/>
                      <a:ext cx="1376467" cy="430887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2752" r="-5505" b="-1428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C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188DDFC8-D0D9-C6F2-337E-0C373FB9D05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642253" y="5598889"/>
                      <a:ext cx="3261726" cy="492443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m:rPr>
                                <m:sty m:val="p"/>
                              </m:rPr>
                              <a:rPr lang="en-US" sz="3200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  <m: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  <m: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chosen</m:t>
                            </m:r>
                            <m: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oMath>
                        </m:oMathPara>
                      </a14:m>
                      <a:endParaRPr lang="en-CN" sz="3200" dirty="0"/>
                    </a:p>
                  </p:txBody>
                </p:sp>
              </mc:Choice>
              <mc:Fallback xmlns="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188DDFC8-D0D9-C6F2-337E-0C373FB9D05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42253" y="5598889"/>
                      <a:ext cx="3261726" cy="492443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l="-2326" t="-7500" r="-3876" b="-35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CN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37A55D0-9790-E0B5-2BAA-F4CB3B5B9BB5}"/>
                  </a:ext>
                </a:extLst>
              </p:cNvPr>
              <p:cNvSpPr txBox="1"/>
              <p:nvPr/>
            </p:nvSpPr>
            <p:spPr>
              <a:xfrm>
                <a:off x="0" y="3162482"/>
                <a:ext cx="19832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 1: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0D0AAD4-234F-1327-CC86-113E4C4BBE67}"/>
                </a:ext>
              </a:extLst>
            </p:cNvPr>
            <p:cNvSpPr txBox="1"/>
            <p:nvPr/>
          </p:nvSpPr>
          <p:spPr>
            <a:xfrm>
              <a:off x="7701287" y="3233648"/>
              <a:ext cx="4298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577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DF38C4-90A7-ED42-CF5B-4500CCB71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C6281-21C0-E4D0-33D2-381B1AC51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220" y="1499571"/>
            <a:ext cx="11213930" cy="891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N" sz="3200" dirty="0">
                <a:latin typeface="Arial" panose="020B0604020202020204" pitchFamily="34" charset="0"/>
                <a:cs typeface="Arial" panose="020B0604020202020204" pitchFamily="34" charset="0"/>
              </a:rPr>
              <a:t>Without proportionality, some committee members necessarily </a:t>
            </a:r>
            <a:r>
              <a:rPr lang="en-CN" sz="3200" b="1" dirty="0">
                <a:latin typeface="Arial" panose="020B0604020202020204" pitchFamily="34" charset="0"/>
                <a:cs typeface="Arial" panose="020B0604020202020204" pitchFamily="34" charset="0"/>
              </a:rPr>
              <a:t>over-represent</a:t>
            </a:r>
            <a:r>
              <a:rPr lang="en-CN" sz="3200" dirty="0">
                <a:latin typeface="Arial" panose="020B0604020202020204" pitchFamily="34" charset="0"/>
                <a:cs typeface="Arial" panose="020B0604020202020204" pitchFamily="34" charset="0"/>
              </a:rPr>
              <a:t> their stake.</a:t>
            </a:r>
          </a:p>
          <a:p>
            <a:pPr marL="0" indent="0">
              <a:buNone/>
            </a:pPr>
            <a:endParaRPr lang="en-CN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N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CN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CN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CN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CN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46AA9-E82F-F69D-0EF8-DB79860DB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6756E24-334E-4489-B11E-899409690F2C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0419F3A-89C7-AB09-028E-E5A3EF496191}"/>
              </a:ext>
            </a:extLst>
          </p:cNvPr>
          <p:cNvSpPr txBox="1">
            <a:spLocks/>
          </p:cNvSpPr>
          <p:nvPr/>
        </p:nvSpPr>
        <p:spPr>
          <a:xfrm>
            <a:off x="838200" y="65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Proportionality Offers Strong Guarantee</a:t>
            </a:r>
            <a:endParaRPr lang="en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B3ADD5-C62D-EC6A-39E7-4B82B460C2F2}"/>
              </a:ext>
            </a:extLst>
          </p:cNvPr>
          <p:cNvSpPr txBox="1"/>
          <p:nvPr/>
        </p:nvSpPr>
        <p:spPr>
          <a:xfrm>
            <a:off x="1616428" y="5503783"/>
            <a:ext cx="1104491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Proportional schemes are called </a:t>
            </a:r>
            <a:r>
              <a:rPr lang="en-US" sz="2200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“perfect”</a:t>
            </a:r>
            <a:r>
              <a:rPr lang="en-US" sz="2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schemes in [CCS23].</a:t>
            </a:r>
          </a:p>
          <a:p>
            <a:endParaRPr lang="en-US" sz="20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[CCS23] Peter </a:t>
            </a:r>
            <a:r>
              <a:rPr lang="en-US" sz="20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Gaži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Aggelos </a:t>
            </a:r>
            <a:r>
              <a:rPr lang="en-US" sz="20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Kiayias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Alexander Russell. </a:t>
            </a:r>
            <a:r>
              <a:rPr lang="en-US" sz="2000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 Accompli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Committee Selection: Improving the Size-Security Tradeoff of Stake-Based Committees.</a:t>
            </a:r>
            <a:endParaRPr lang="en-US" sz="2000" dirty="0">
              <a:solidFill>
                <a:schemeClr val="accent3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3483E96-FC14-0FF0-252C-EF9A8E9A23CA}"/>
              </a:ext>
            </a:extLst>
          </p:cNvPr>
          <p:cNvGrpSpPr/>
          <p:nvPr/>
        </p:nvGrpSpPr>
        <p:grpSpPr>
          <a:xfrm>
            <a:off x="600031" y="2943671"/>
            <a:ext cx="11117741" cy="1438882"/>
            <a:chOff x="728789" y="5284330"/>
            <a:chExt cx="11117741" cy="143888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FB8F789-69E0-2C43-CED1-E7E561E56F95}"/>
                </a:ext>
              </a:extLst>
            </p:cNvPr>
            <p:cNvGrpSpPr/>
            <p:nvPr/>
          </p:nvGrpSpPr>
          <p:grpSpPr>
            <a:xfrm>
              <a:off x="728789" y="5346018"/>
              <a:ext cx="962636" cy="1377194"/>
              <a:chOff x="395597" y="4825025"/>
              <a:chExt cx="962636" cy="1377194"/>
            </a:xfrm>
          </p:grpSpPr>
          <p:pic>
            <p:nvPicPr>
              <p:cNvPr id="10" name="Graphic 9" descr="Smiling face outline with solid fill">
                <a:extLst>
                  <a:ext uri="{FF2B5EF4-FFF2-40B4-BE49-F238E27FC236}">
                    <a16:creationId xmlns:a16="http://schemas.microsoft.com/office/drawing/2014/main" id="{5077C9C5-C069-E155-169D-8A6E16E420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95597" y="4825025"/>
                <a:ext cx="962636" cy="962636"/>
              </a:xfrm>
              <a:custGeom>
                <a:avLst/>
                <a:gdLst/>
                <a:ahLst/>
                <a:cxnLst/>
                <a:rect l="l" t="t" r="r" b="b"/>
                <a:pathLst>
                  <a:path w="2185353" h="2064564">
                    <a:moveTo>
                      <a:pt x="65529" y="0"/>
                    </a:moveTo>
                    <a:lnTo>
                      <a:pt x="2119824" y="0"/>
                    </a:lnTo>
                    <a:cubicBezTo>
                      <a:pt x="2156015" y="0"/>
                      <a:pt x="2185353" y="29338"/>
                      <a:pt x="2185353" y="65529"/>
                    </a:cubicBezTo>
                    <a:lnTo>
                      <a:pt x="2185353" y="1999035"/>
                    </a:lnTo>
                    <a:cubicBezTo>
                      <a:pt x="2185353" y="2035226"/>
                      <a:pt x="2156015" y="2064564"/>
                      <a:pt x="2119824" y="2064564"/>
                    </a:cubicBezTo>
                    <a:lnTo>
                      <a:pt x="65529" y="2064564"/>
                    </a:lnTo>
                    <a:cubicBezTo>
                      <a:pt x="29338" y="2064564"/>
                      <a:pt x="0" y="2035226"/>
                      <a:pt x="0" y="1999035"/>
                    </a:cubicBezTo>
                    <a:lnTo>
                      <a:pt x="0" y="65529"/>
                    </a:lnTo>
                    <a:cubicBezTo>
                      <a:pt x="0" y="29338"/>
                      <a:pt x="29338" y="0"/>
                      <a:pt x="65529" y="0"/>
                    </a:cubicBezTo>
                    <a:close/>
                  </a:path>
                </a:pathLst>
              </a:cu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C8624A48-037D-2C44-E5B9-D266FB5FE076}"/>
                      </a:ext>
                    </a:extLst>
                  </p:cNvPr>
                  <p:cNvSpPr txBox="1"/>
                  <p:nvPr/>
                </p:nvSpPr>
                <p:spPr>
                  <a:xfrm>
                    <a:off x="722059" y="5771332"/>
                    <a:ext cx="312906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en-CN" sz="2800" dirty="0"/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C8624A48-037D-2C44-E5B9-D266FB5FE07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2059" y="5771332"/>
                    <a:ext cx="312906" cy="43088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3077" r="-23077" b="-5714"/>
                    </a:stretch>
                  </a:blipFill>
                </p:spPr>
                <p:txBody>
                  <a:bodyPr/>
                  <a:lstStyle/>
                  <a:p>
                    <a:r>
                      <a:rPr lang="en-C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D532E213-BE19-9225-BA30-627D6169EC12}"/>
                    </a:ext>
                  </a:extLst>
                </p:cNvPr>
                <p:cNvSpPr txBox="1"/>
                <p:nvPr/>
              </p:nvSpPr>
              <p:spPr>
                <a:xfrm>
                  <a:off x="1892205" y="5284330"/>
                  <a:ext cx="9954325" cy="107721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3200" dirty="0">
                      <a:solidFill>
                        <a:schemeClr val="accent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If</a:t>
                  </a:r>
                  <a:r>
                    <a:rPr lang="en-US" sz="3200" dirty="0">
                      <a:solidFill>
                        <a:schemeClr val="accent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en-CN" sz="3200" dirty="0">
                      <a:solidFill>
                        <a:schemeClr val="accent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’s over-represents its stake, adversary can corrupt </a:t>
                  </a:r>
                  <a14:m>
                    <m:oMath xmlns:m="http://schemas.openxmlformats.org/officeDocument/2006/math">
                      <m:r>
                        <a:rPr lang="en-CN" sz="32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</m:oMath>
                  </a14:m>
                  <a:r>
                    <a:rPr lang="en-CN" sz="3200" dirty="0">
                      <a:solidFill>
                        <a:schemeClr val="accent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, and get </a:t>
                  </a:r>
                  <a:r>
                    <a:rPr lang="en-CN" sz="3200" u="sng" dirty="0">
                      <a:solidFill>
                        <a:schemeClr val="accent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disproportional advantage</a:t>
                  </a:r>
                  <a:r>
                    <a:rPr lang="en-CN" sz="3200" dirty="0">
                      <a:solidFill>
                        <a:schemeClr val="accent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in committee. </a:t>
                  </a:r>
                  <a:r>
                    <a:rPr lang="en-US" altLang="zh-CN" sz="3200" dirty="0">
                      <a:solidFill>
                        <a:schemeClr val="accent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❌</a:t>
                  </a:r>
                  <a:endParaRPr lang="en-CN" sz="3200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D532E213-BE19-9225-BA30-627D6169EC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2205" y="5284330"/>
                  <a:ext cx="9954325" cy="1077218"/>
                </a:xfrm>
                <a:prstGeom prst="rect">
                  <a:avLst/>
                </a:prstGeom>
                <a:blipFill>
                  <a:blip r:embed="rId6"/>
                  <a:stretch>
                    <a:fillRect l="-1529" t="-8140" r="-637" b="-17442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77C6C8-87DA-B0D5-6E28-060531B6F011}"/>
                  </a:ext>
                </a:extLst>
              </p:cNvPr>
              <p:cNvSpPr txBox="1"/>
              <p:nvPr/>
            </p:nvSpPr>
            <p:spPr>
              <a:xfrm>
                <a:off x="1616428" y="4962835"/>
                <a:ext cx="856837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Proportionality </a:t>
                </a:r>
                <a14:m>
                  <m:oMath xmlns:m="http://schemas.openxmlformats.org/officeDocument/2006/math">
                    <m:r>
                      <a:rPr lang="en-CN" sz="32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⟺</m:t>
                    </m:r>
                  </m:oMath>
                </a14:m>
                <a:r>
                  <a:rPr lang="en-CN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No room for exploitation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77C6C8-87DA-B0D5-6E28-060531B6F0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428" y="4962835"/>
                <a:ext cx="8568371" cy="584775"/>
              </a:xfrm>
              <a:prstGeom prst="rect">
                <a:avLst/>
              </a:prstGeom>
              <a:blipFill>
                <a:blip r:embed="rId7"/>
                <a:stretch>
                  <a:fillRect l="-1775" t="-12766" r="-740" b="-3191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470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81E942-0761-4F31-DE10-1453B90A9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B2F11-CC8F-0BB4-F9D5-7EE997B5F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316" y="1672496"/>
            <a:ext cx="11528685" cy="8910560"/>
          </a:xfrm>
        </p:spPr>
        <p:txBody>
          <a:bodyPr>
            <a:normAutofit/>
          </a:bodyPr>
          <a:lstStyle/>
          <a:p>
            <a:r>
              <a:rPr lang="en-CN" sz="3200" dirty="0">
                <a:latin typeface="Arial" panose="020B0604020202020204" pitchFamily="34" charset="0"/>
                <a:cs typeface="Arial" panose="020B0604020202020204" pitchFamily="34" charset="0"/>
              </a:rPr>
              <a:t>Suprisingly, we discover proportionality is </a:t>
            </a:r>
            <a:r>
              <a:rPr lang="en-CN" sz="3200" b="1" dirty="0">
                <a:latin typeface="Arial" panose="020B0604020202020204" pitchFamily="34" charset="0"/>
                <a:cs typeface="Arial" panose="020B0604020202020204" pitchFamily="34" charset="0"/>
              </a:rPr>
              <a:t>sub-optimal</a:t>
            </a:r>
            <a:r>
              <a:rPr lang="en-CN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CN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Nodes over/under-representing their stake is good!</a:t>
            </a:r>
          </a:p>
          <a:p>
            <a:pPr marL="0" indent="0">
              <a:buNone/>
            </a:pPr>
            <a:r>
              <a:rPr lang="en-CN" sz="2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*despite* that adversary corrupt nodes over-representing their stake</a:t>
            </a:r>
          </a:p>
          <a:p>
            <a:pPr marL="0" indent="0">
              <a:buNone/>
            </a:pPr>
            <a:endParaRPr lang="en-CN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N" sz="3200" dirty="0">
                <a:latin typeface="Arial" panose="020B0604020202020204" pitchFamily="34" charset="0"/>
                <a:cs typeface="Arial" panose="020B0604020202020204" pitchFamily="34" charset="0"/>
              </a:rPr>
              <a:t>We develop a framework to explore non-proportional designs.</a:t>
            </a:r>
          </a:p>
          <a:p>
            <a:pPr marL="0" indent="0">
              <a:buNone/>
            </a:pPr>
            <a:r>
              <a:rPr lang="en-CN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committee size by 50% </a:t>
            </a:r>
            <a:r>
              <a:rPr lang="en-CN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(which could lead to 300% improvement in consensus performance, etc.)</a:t>
            </a:r>
            <a:endParaRPr lang="en-CN" sz="3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N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N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F1FA8-1910-DCD4-B28D-1E498D7A5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6756E24-334E-4489-B11E-899409690F2C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73E5851-E7D7-E32C-92DC-55DF7C810506}"/>
              </a:ext>
            </a:extLst>
          </p:cNvPr>
          <p:cNvSpPr txBox="1">
            <a:spLocks/>
          </p:cNvSpPr>
          <p:nvPr/>
        </p:nvSpPr>
        <p:spPr>
          <a:xfrm>
            <a:off x="838200" y="65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Our Work: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Non-Proportional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Designs</a:t>
            </a:r>
            <a:endParaRPr lang="en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43E521-1A88-2747-CFD6-F7D0B337B274}"/>
              </a:ext>
            </a:extLst>
          </p:cNvPr>
          <p:cNvSpPr txBox="1"/>
          <p:nvPr/>
        </p:nvSpPr>
        <p:spPr>
          <a:xfrm>
            <a:off x="-3678421" y="9647165"/>
            <a:ext cx="903324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6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[CCS23] calls proporitonality schemes as </a:t>
            </a:r>
            <a:r>
              <a:rPr lang="en-CN" sz="2600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“perfect schemes</a:t>
            </a:r>
            <a:r>
              <a:rPr lang="en-CN" sz="26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276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3F0DF-C6CF-7DD6-D130-74388FD68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F5C9D28-F63D-84B4-B511-D978C79927F6}"/>
              </a:ext>
            </a:extLst>
          </p:cNvPr>
          <p:cNvSpPr txBox="1">
            <a:spLocks/>
          </p:cNvSpPr>
          <p:nvPr/>
        </p:nvSpPr>
        <p:spPr>
          <a:xfrm>
            <a:off x="838200" y="65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Proportionality is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Sub-Optimal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Example</a:t>
            </a:r>
            <a:endParaRPr lang="en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0982A6-2434-5F0C-B2D7-11BDAF8B95E1}"/>
              </a:ext>
            </a:extLst>
          </p:cNvPr>
          <p:cNvSpPr txBox="1"/>
          <p:nvPr/>
        </p:nvSpPr>
        <p:spPr>
          <a:xfrm>
            <a:off x="0" y="6244279"/>
            <a:ext cx="119122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[CCS23] Peter </a:t>
            </a:r>
            <a:r>
              <a:rPr lang="en-US" sz="20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Gaži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Aggelos </a:t>
            </a:r>
            <a:r>
              <a:rPr lang="en-US" sz="20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Kiayias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Alexander Russell. </a:t>
            </a:r>
            <a:r>
              <a:rPr lang="en-US" sz="2000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 Accompli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Committee Selection: Improving the Size-Security Tradeoff of Stake-Based Committees.</a:t>
            </a:r>
          </a:p>
        </p:txBody>
      </p:sp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54305F3F-17BE-C812-DE55-4B10542B5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6756E24-334E-4489-B11E-899409690F2C}" type="slidenum">
              <a:rPr lang="zh-CN" altLang="en-US" smtClean="0"/>
              <a:t>8</a:t>
            </a:fld>
            <a:endParaRPr lang="zh-CN" alt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6F1867D-FAE0-7C86-D749-4C12B4BA2AAC}"/>
              </a:ext>
            </a:extLst>
          </p:cNvPr>
          <p:cNvSpPr txBox="1"/>
          <p:nvPr/>
        </p:nvSpPr>
        <p:spPr>
          <a:xfrm>
            <a:off x="7685126" y="2216149"/>
            <a:ext cx="45941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3000" dirty="0">
                <a:latin typeface="Arial" panose="020B0604020202020204" pitchFamily="34" charset="0"/>
                <a:cs typeface="Arial" panose="020B0604020202020204" pitchFamily="34" charset="0"/>
              </a:rPr>
              <a:t>We evaluate </a:t>
            </a:r>
            <a:r>
              <a:rPr lang="en-CN" sz="3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SOTA </a:t>
            </a:r>
            <a:r>
              <a:rPr lang="en-CN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committee selection scheme [CCS23]</a:t>
            </a:r>
            <a:r>
              <a:rPr lang="en-CN" sz="3000" dirty="0">
                <a:latin typeface="Arial" panose="020B0604020202020204" pitchFamily="34" charset="0"/>
                <a:cs typeface="Arial" panose="020B0604020202020204" pitchFamily="34" charset="0"/>
              </a:rPr>
              <a:t>, which is </a:t>
            </a:r>
            <a:r>
              <a:rPr lang="en-CN" sz="3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proportional</a:t>
            </a:r>
            <a:r>
              <a:rPr lang="en-CN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CN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N" sz="3000" dirty="0">
                <a:latin typeface="Arial" panose="020B0604020202020204" pitchFamily="34" charset="0"/>
                <a:cs typeface="Arial" panose="020B0604020202020204" pitchFamily="34" charset="0"/>
              </a:rPr>
              <a:t>Only peak error matters.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2A5581-A93A-7235-43A4-06324A508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3459"/>
            <a:ext cx="77724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70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ED17F5-5A8F-768A-FFAA-9D0D3031E1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C04E656-3594-9646-019B-166D2DFE46FA}"/>
              </a:ext>
            </a:extLst>
          </p:cNvPr>
          <p:cNvSpPr txBox="1">
            <a:spLocks/>
          </p:cNvSpPr>
          <p:nvPr/>
        </p:nvSpPr>
        <p:spPr>
          <a:xfrm>
            <a:off x="838200" y="65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Proportionality is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Sub-Optimal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Example</a:t>
            </a:r>
            <a:endParaRPr lang="en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AEF15D-9E3B-6A62-9480-D8F55A98BA18}"/>
              </a:ext>
            </a:extLst>
          </p:cNvPr>
          <p:cNvSpPr txBox="1"/>
          <p:nvPr/>
        </p:nvSpPr>
        <p:spPr>
          <a:xfrm>
            <a:off x="0" y="6244279"/>
            <a:ext cx="119122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[CCS23] Peter </a:t>
            </a:r>
            <a:r>
              <a:rPr lang="en-US" sz="20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Gaži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Aggelos </a:t>
            </a:r>
            <a:r>
              <a:rPr lang="en-US" sz="20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Kiayias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Alexander Russell. </a:t>
            </a:r>
            <a:r>
              <a:rPr lang="en-US" sz="2000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 Accompli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Committee Selection: Improving the Size-Security Tradeoff of Stake-Based Committees.</a:t>
            </a:r>
          </a:p>
        </p:txBody>
      </p:sp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6AC66A97-F321-45E1-0620-9237CFC38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6756E24-334E-4489-B11E-899409690F2C}" type="slidenum">
              <a:rPr lang="zh-CN" altLang="en-US" smtClean="0"/>
              <a:t>9</a:t>
            </a:fld>
            <a:endParaRPr lang="zh-CN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8DACAB-760F-17F4-9D67-7CCF2B427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3459"/>
            <a:ext cx="7772400" cy="3886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409832E-356A-A22B-49F0-1B729FD05364}"/>
              </a:ext>
            </a:extLst>
          </p:cNvPr>
          <p:cNvSpPr txBox="1"/>
          <p:nvPr/>
        </p:nvSpPr>
        <p:spPr>
          <a:xfrm>
            <a:off x="7619906" y="2081530"/>
            <a:ext cx="471699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3000" dirty="0">
                <a:latin typeface="Arial" panose="020B0604020202020204" pitchFamily="34" charset="0"/>
                <a:cs typeface="Arial" panose="020B0604020202020204" pitchFamily="34" charset="0"/>
              </a:rPr>
              <a:t>Consider a </a:t>
            </a:r>
            <a:r>
              <a:rPr lang="en-CN" sz="3000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non-proportional</a:t>
            </a:r>
            <a:r>
              <a:rPr lang="en-CN" sz="3000" dirty="0">
                <a:latin typeface="Arial" panose="020B0604020202020204" pitchFamily="34" charset="0"/>
                <a:cs typeface="Arial" panose="020B0604020202020204" pitchFamily="34" charset="0"/>
              </a:rPr>
              <a:t> variant:</a:t>
            </a:r>
          </a:p>
          <a:p>
            <a:r>
              <a:rPr lang="en-CN" sz="3000" dirty="0">
                <a:latin typeface="Arial" panose="020B0604020202020204" pitchFamily="34" charset="0"/>
                <a:cs typeface="Arial" panose="020B0604020202020204" pitchFamily="34" charset="0"/>
              </a:rPr>
              <a:t>nodes’ stake are over/ under-represented by ~10%.</a:t>
            </a:r>
          </a:p>
          <a:p>
            <a:endParaRPr lang="en-CN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N" sz="3000" dirty="0">
                <a:latin typeface="Arial" panose="020B0604020202020204" pitchFamily="34" charset="0"/>
                <a:cs typeface="Arial" panose="020B0604020202020204" pitchFamily="34" charset="0"/>
              </a:rPr>
              <a:t>Error already improves.</a:t>
            </a:r>
          </a:p>
        </p:txBody>
      </p:sp>
    </p:spTree>
    <p:extLst>
      <p:ext uri="{BB962C8B-B14F-4D97-AF65-F5344CB8AC3E}">
        <p14:creationId xmlns:p14="http://schemas.microsoft.com/office/powerpoint/2010/main" val="35564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21903</TotalTime>
  <Words>783</Words>
  <Application>Microsoft Macintosh PowerPoint</Application>
  <PresentationFormat>Widescreen</PresentationFormat>
  <Paragraphs>163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Office Theme</vt:lpstr>
      <vt:lpstr>Committee Selection with Non-Proportional Weights</vt:lpstr>
      <vt:lpstr>PowerPoint Presentation</vt:lpstr>
      <vt:lpstr>What are Goals of Committee Selection?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Multi-dimensional Quorums for Optimal Resilience in Multi-resource Blockchains</dc:title>
  <dc:creator>玉程 孙</dc:creator>
  <cp:lastModifiedBy>玉程 孙</cp:lastModifiedBy>
  <cp:revision>64</cp:revision>
  <dcterms:created xsi:type="dcterms:W3CDTF">2023-10-10T14:03:36Z</dcterms:created>
  <dcterms:modified xsi:type="dcterms:W3CDTF">2025-10-22T03:54:37Z</dcterms:modified>
</cp:coreProperties>
</file>