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3" r:id="rId3"/>
    <p:sldId id="259" r:id="rId4"/>
    <p:sldId id="308" r:id="rId5"/>
    <p:sldId id="335" r:id="rId6"/>
    <p:sldId id="310" r:id="rId7"/>
    <p:sldId id="311" r:id="rId8"/>
    <p:sldId id="313" r:id="rId9"/>
    <p:sldId id="304" r:id="rId10"/>
    <p:sldId id="299" r:id="rId11"/>
    <p:sldId id="301" r:id="rId12"/>
    <p:sldId id="300" r:id="rId13"/>
    <p:sldId id="277" r:id="rId14"/>
    <p:sldId id="275" r:id="rId15"/>
    <p:sldId id="341" r:id="rId16"/>
    <p:sldId id="315" r:id="rId17"/>
    <p:sldId id="305" r:id="rId18"/>
    <p:sldId id="262" r:id="rId19"/>
    <p:sldId id="316" r:id="rId20"/>
    <p:sldId id="287" r:id="rId21"/>
    <p:sldId id="306" r:id="rId22"/>
    <p:sldId id="320" r:id="rId23"/>
    <p:sldId id="319" r:id="rId24"/>
    <p:sldId id="317" r:id="rId25"/>
    <p:sldId id="265" r:id="rId26"/>
    <p:sldId id="25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D1"/>
    <a:srgbClr val="F57C14"/>
    <a:srgbClr val="99CCFF"/>
    <a:srgbClr val="F57D3C"/>
    <a:srgbClr val="D45500"/>
    <a:srgbClr val="F39614"/>
    <a:srgbClr val="FFE181"/>
    <a:srgbClr val="D2A000"/>
    <a:srgbClr val="F6BB00"/>
    <a:srgbClr val="FFD0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3" autoAdjust="0"/>
    <p:restoredTop sz="91860" autoAdjust="0"/>
  </p:normalViewPr>
  <p:slideViewPr>
    <p:cSldViewPr>
      <p:cViewPr>
        <p:scale>
          <a:sx n="66" d="100"/>
          <a:sy n="66" d="100"/>
        </p:scale>
        <p:origin x="-917" y="6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FCD96-152A-4808-AD4A-F233AB268154}" type="datetimeFigureOut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81BC1-45C3-4610-9732-1F79DA7956D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E702A-EE66-478A-AA2A-ECBFD8AB1D6A}" type="datetimeFigureOut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3EE21-70E1-4F66-8991-69CE00820E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3EE21-70E1-4F66-8991-69CE00820E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3EE21-70E1-4F66-8991-69CE00820E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3EE21-70E1-4F66-8991-69CE00820E3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763F4-CCD6-4DE4-9579-7075D23523AA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1FAC8-EC35-4E1F-8753-EE3D97BFB743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C800-DCC1-42C6-8830-544621E62535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395536" y="404664"/>
            <a:ext cx="8352928" cy="6048672"/>
          </a:xfrm>
          <a:prstGeom prst="roundRect">
            <a:avLst>
              <a:gd name="adj" fmla="val 50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021288"/>
            <a:ext cx="720080" cy="7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五边形 8"/>
          <p:cNvSpPr/>
          <p:nvPr userDrawn="1"/>
        </p:nvSpPr>
        <p:spPr>
          <a:xfrm>
            <a:off x="416003" y="834254"/>
            <a:ext cx="699613" cy="557256"/>
          </a:xfrm>
          <a:prstGeom prst="homePlate">
            <a:avLst>
              <a:gd name="adj" fmla="val 0"/>
            </a:avLst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平行四边形 9"/>
          <p:cNvSpPr/>
          <p:nvPr userDrawn="1"/>
        </p:nvSpPr>
        <p:spPr>
          <a:xfrm rot="16200000" flipV="1">
            <a:off x="303589" y="801960"/>
            <a:ext cx="694028" cy="475546"/>
          </a:xfrm>
          <a:prstGeom prst="parallelogram">
            <a:avLst>
              <a:gd name="adj" fmla="val 28307"/>
            </a:avLst>
          </a:prstGeom>
          <a:solidFill>
            <a:srgbClr val="D4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117029" y="671430"/>
            <a:ext cx="774833" cy="576127"/>
          </a:xfrm>
          <a:prstGeom prst="rect">
            <a:avLst/>
          </a:prstGeom>
          <a:solidFill>
            <a:srgbClr val="F39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592" y="772914"/>
            <a:ext cx="5904656" cy="648072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23528" y="6356350"/>
            <a:ext cx="2133600" cy="365125"/>
          </a:xfrm>
        </p:spPr>
        <p:txBody>
          <a:bodyPr/>
          <a:lstStyle/>
          <a:p>
            <a:fld id="{AA47272D-78C8-4493-B16F-93A4C0208051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388424" y="6093295"/>
            <a:ext cx="755576" cy="648073"/>
          </a:xfrm>
        </p:spPr>
        <p:txBody>
          <a:bodyPr/>
          <a:lstStyle>
            <a:lvl1pPr algn="ctr">
              <a:defRPr sz="2000" b="1">
                <a:solidFill>
                  <a:srgbClr val="0042D1"/>
                </a:solidFill>
                <a:latin typeface="+mj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14"/>
          </p:nvPr>
        </p:nvSpPr>
        <p:spPr>
          <a:xfrm>
            <a:off x="107504" y="595288"/>
            <a:ext cx="792088" cy="720080"/>
          </a:xfrm>
        </p:spPr>
        <p:txBody>
          <a:bodyPr>
            <a:normAutofit/>
          </a:bodyPr>
          <a:lstStyle>
            <a:lvl1pPr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4187-57EA-45A0-AFB6-F5ED9257007C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06E0-C894-49E9-977C-5296981B8B4D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4CD-B2FC-4E56-B233-014BC7C29087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C62F-4F8B-4229-B4E8-0163E6C58B41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0C6D-B1CE-4511-B431-04556175611F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圆角矩形 4"/>
          <p:cNvSpPr/>
          <p:nvPr userDrawn="1"/>
        </p:nvSpPr>
        <p:spPr>
          <a:xfrm>
            <a:off x="395536" y="404664"/>
            <a:ext cx="8352928" cy="6048672"/>
          </a:xfrm>
          <a:prstGeom prst="roundRect">
            <a:avLst>
              <a:gd name="adj" fmla="val 50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021288"/>
            <a:ext cx="720080" cy="77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灯片编号占位符 5"/>
          <p:cNvSpPr txBox="1">
            <a:spLocks/>
          </p:cNvSpPr>
          <p:nvPr userDrawn="1"/>
        </p:nvSpPr>
        <p:spPr>
          <a:xfrm>
            <a:off x="8388424" y="6093296"/>
            <a:ext cx="755576" cy="648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0" b="1">
                <a:solidFill>
                  <a:srgbClr val="0042D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42D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42D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1E5B-1EE0-4A49-A8E9-D22832C35C3F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44BD-B75E-4D46-A6FF-F5447CD2AE1A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8941-57A9-4CC5-94D7-3435355CA176}" type="datetime1">
              <a:rPr lang="zh-CN" altLang="en-US" smtClean="0"/>
              <a:pPr/>
              <a:t>2013/3/31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395536" y="1052736"/>
            <a:ext cx="8352928" cy="5400600"/>
          </a:xfrm>
          <a:prstGeom prst="roundRect">
            <a:avLst>
              <a:gd name="adj" fmla="val 50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>                         : </a:t>
            </a:r>
            <a:r>
              <a:rPr lang="en-US" altLang="zh-CN" sz="3600" b="1" dirty="0" smtClean="0"/>
              <a:t>Convex Hull construction via </a:t>
            </a:r>
            <a:r>
              <a:rPr lang="en-US" altLang="zh-CN" sz="3600" b="1" u="sng" dirty="0" smtClean="0"/>
              <a:t>Star-Shaped</a:t>
            </a:r>
            <a:r>
              <a:rPr lang="en-US" altLang="zh-CN" sz="3600" b="1" dirty="0" smtClean="0"/>
              <a:t> Polyhedron in 3D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59632" y="4052664"/>
            <a:ext cx="6912768" cy="1752600"/>
          </a:xfrm>
        </p:spPr>
        <p:txBody>
          <a:bodyPr>
            <a:noAutofit/>
          </a:bodyPr>
          <a:lstStyle/>
          <a:p>
            <a:pPr algn="r"/>
            <a:r>
              <a:rPr lang="en-US" altLang="zh-CN" sz="2500" b="1" dirty="0" smtClean="0">
                <a:solidFill>
                  <a:schemeClr val="tx1"/>
                </a:solidFill>
              </a:rPr>
              <a:t>Mingcen Gao</a:t>
            </a:r>
          </a:p>
          <a:p>
            <a:pPr algn="r"/>
            <a:r>
              <a:rPr lang="en-US" altLang="zh-CN" sz="2500" dirty="0" err="1" smtClean="0">
                <a:solidFill>
                  <a:schemeClr val="tx1"/>
                </a:solidFill>
              </a:rPr>
              <a:t>Thanh</a:t>
            </a:r>
            <a:r>
              <a:rPr lang="en-US" altLang="zh-CN" sz="2500" dirty="0" smtClean="0">
                <a:solidFill>
                  <a:schemeClr val="tx1"/>
                </a:solidFill>
              </a:rPr>
              <a:t>-Tung Cao</a:t>
            </a:r>
          </a:p>
          <a:p>
            <a:pPr algn="r"/>
            <a:r>
              <a:rPr lang="en-US" altLang="zh-CN" sz="2500" dirty="0" err="1" smtClean="0">
                <a:solidFill>
                  <a:schemeClr val="tx1"/>
                </a:solidFill>
              </a:rPr>
              <a:t>Tiow-Seng</a:t>
            </a:r>
            <a:r>
              <a:rPr lang="en-US" altLang="zh-CN" sz="2500" dirty="0" smtClean="0">
                <a:solidFill>
                  <a:schemeClr val="tx1"/>
                </a:solidFill>
              </a:rPr>
              <a:t> Tan</a:t>
            </a:r>
          </a:p>
          <a:p>
            <a:pPr algn="r"/>
            <a:r>
              <a:rPr lang="en-US" altLang="zh-CN" sz="2500" dirty="0" err="1" smtClean="0">
                <a:solidFill>
                  <a:schemeClr val="tx1"/>
                </a:solidFill>
              </a:rPr>
              <a:t>Zhiyong</a:t>
            </a:r>
            <a:r>
              <a:rPr lang="en-US" altLang="zh-CN" sz="2500" dirty="0" smtClean="0">
                <a:solidFill>
                  <a:schemeClr val="tx1"/>
                </a:solidFill>
              </a:rPr>
              <a:t> Huang</a:t>
            </a:r>
            <a:endParaRPr lang="zh-CN" altLang="en-US" sz="2500" dirty="0">
              <a:solidFill>
                <a:schemeClr val="tx1"/>
              </a:solidFill>
            </a:endParaRPr>
          </a:p>
        </p:txBody>
      </p:sp>
      <p:pic>
        <p:nvPicPr>
          <p:cNvPr id="1030" name="Picture 6" descr="F:\Work\Presentation work\2013-01 FlipFlop\pic\nus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6464"/>
            <a:ext cx="2304256" cy="1054304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1144191" y="2012643"/>
            <a:ext cx="261962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b="1" dirty="0" smtClean="0">
                <a:solidFill>
                  <a:srgbClr val="F57D3C"/>
                </a:solidFill>
              </a:rPr>
              <a:t>Flip</a:t>
            </a:r>
            <a:r>
              <a:rPr lang="en-US" altLang="zh-CN" sz="5000" b="1" dirty="0" smtClean="0"/>
              <a:t>- </a:t>
            </a:r>
            <a:r>
              <a:rPr lang="en-US" altLang="zh-CN" sz="5000" b="1" dirty="0" smtClean="0">
                <a:solidFill>
                  <a:srgbClr val="0042D1"/>
                </a:solidFill>
              </a:rPr>
              <a:t>Flop</a:t>
            </a:r>
            <a:endParaRPr lang="zh-CN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2016224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1800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47782" y="17312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46388" y="1721996"/>
            <a:ext cx="2787337" cy="1962800"/>
            <a:chOff x="346388" y="1721996"/>
            <a:chExt cx="2787337" cy="1962800"/>
          </a:xfrm>
        </p:grpSpPr>
        <p:pic>
          <p:nvPicPr>
            <p:cNvPr id="76" name="Picture 2" descr="F:\Work\Presentation work\2013-01 FlipFlop\pic\g1363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941215"/>
              <a:ext cx="2594173" cy="1567569"/>
            </a:xfrm>
            <a:prstGeom prst="rect">
              <a:avLst/>
            </a:prstGeom>
            <a:noFill/>
          </p:spPr>
        </p:pic>
        <p:sp>
          <p:nvSpPr>
            <p:cNvPr id="97" name="TextBox 96"/>
            <p:cNvSpPr txBox="1"/>
            <p:nvPr/>
          </p:nvSpPr>
          <p:spPr>
            <a:xfrm>
              <a:off x="346388" y="1721996"/>
              <a:ext cx="228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87624" y="192826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64472" y="18540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404422" y="278092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19590" y="33154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93384" y="2201436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442732" y="1731288"/>
            <a:ext cx="3001476" cy="1962800"/>
            <a:chOff x="3442732" y="1731288"/>
            <a:chExt cx="3001476" cy="1962800"/>
          </a:xfrm>
        </p:grpSpPr>
        <p:pic>
          <p:nvPicPr>
            <p:cNvPr id="74" name="Picture 3" descr="F:\Work\Presentation work\2013-01 FlipFlop\pic\g1404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941215"/>
              <a:ext cx="2594173" cy="1567569"/>
            </a:xfrm>
            <a:prstGeom prst="rect">
              <a:avLst/>
            </a:prstGeom>
            <a:noFill/>
          </p:spPr>
        </p:pic>
        <p:sp>
          <p:nvSpPr>
            <p:cNvPr id="104" name="TextBox 103"/>
            <p:cNvSpPr txBox="1"/>
            <p:nvPr/>
          </p:nvSpPr>
          <p:spPr>
            <a:xfrm>
              <a:off x="6144126" y="17405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442732" y="1731288"/>
              <a:ext cx="228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283968" y="193167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060816" y="186338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500766" y="277163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415934" y="33247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689728" y="2210728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3442732" y="4308420"/>
            <a:ext cx="3001476" cy="1962800"/>
            <a:chOff x="3442732" y="4308420"/>
            <a:chExt cx="3001476" cy="1962800"/>
          </a:xfrm>
        </p:grpSpPr>
        <p:pic>
          <p:nvPicPr>
            <p:cNvPr id="160" name="Picture 6" descr="F:\Work\Presentation work\2013-01 FlipFlop\pic\g597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4509120"/>
              <a:ext cx="2600910" cy="1571640"/>
            </a:xfrm>
            <a:prstGeom prst="rect">
              <a:avLst/>
            </a:prstGeom>
            <a:noFill/>
          </p:spPr>
        </p:pic>
        <p:sp>
          <p:nvSpPr>
            <p:cNvPr id="111" name="TextBox 110"/>
            <p:cNvSpPr txBox="1"/>
            <p:nvPr/>
          </p:nvSpPr>
          <p:spPr>
            <a:xfrm>
              <a:off x="6144126" y="431771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442732" y="4308420"/>
              <a:ext cx="228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291588" y="449642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060816" y="444052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500766" y="53639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415934" y="590188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689728" y="478786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46388" y="4293096"/>
            <a:ext cx="3001476" cy="1962800"/>
            <a:chOff x="346388" y="4293096"/>
            <a:chExt cx="3001476" cy="1962800"/>
          </a:xfrm>
        </p:grpSpPr>
        <p:pic>
          <p:nvPicPr>
            <p:cNvPr id="78" name="Picture 1" descr="F:\Work\Presentation work\2013-01 FlipFlop\pic\g1518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9552" y="4509120"/>
              <a:ext cx="2594173" cy="1567569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3047782" y="430238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46388" y="4293096"/>
              <a:ext cx="228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87624" y="4487128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964472" y="442519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404422" y="5363924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19590" y="58865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93384" y="4772536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5875764" y="3027432"/>
            <a:ext cx="3016716" cy="1985744"/>
            <a:chOff x="5875764" y="3027432"/>
            <a:chExt cx="3016716" cy="1985744"/>
          </a:xfrm>
        </p:grpSpPr>
        <p:pic>
          <p:nvPicPr>
            <p:cNvPr id="71" name="Picture 4" descr="F:\Work\Presentation work\2013-01 FlipFlop\pic\g1448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84168" y="3248633"/>
              <a:ext cx="2594173" cy="1567569"/>
            </a:xfrm>
            <a:prstGeom prst="rect">
              <a:avLst/>
            </a:prstGeom>
            <a:noFill/>
          </p:spPr>
        </p:pic>
        <p:sp>
          <p:nvSpPr>
            <p:cNvPr id="127" name="TextBox 126"/>
            <p:cNvSpPr txBox="1"/>
            <p:nvPr/>
          </p:nvSpPr>
          <p:spPr>
            <a:xfrm>
              <a:off x="8592398" y="302743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875764" y="3057996"/>
              <a:ext cx="228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724620" y="3223136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493848" y="31408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949038" y="4077072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98114" y="464384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145620" y="349758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zh-CN" alt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8" name="右箭头 137"/>
          <p:cNvSpPr/>
          <p:nvPr/>
        </p:nvSpPr>
        <p:spPr>
          <a:xfrm rot="2700000">
            <a:off x="6071063" y="2690291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右箭头 138"/>
          <p:cNvSpPr/>
          <p:nvPr/>
        </p:nvSpPr>
        <p:spPr>
          <a:xfrm rot="8100000">
            <a:off x="6241288" y="4846260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右箭头 139"/>
          <p:cNvSpPr/>
          <p:nvPr/>
        </p:nvSpPr>
        <p:spPr>
          <a:xfrm rot="10800000">
            <a:off x="3169981" y="5085184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2843808" y="3573016"/>
            <a:ext cx="1584176" cy="3600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CN" sz="1400" b="1" dirty="0" smtClean="0">
                <a:solidFill>
                  <a:prstClr val="black"/>
                </a:solidFill>
              </a:rPr>
              <a:t>non-extreme point</a:t>
            </a:r>
            <a:endParaRPr lang="zh-CN" altLang="en-US" sz="1400" b="1" dirty="0" smtClean="0">
              <a:solidFill>
                <a:prstClr val="black"/>
              </a:solidFill>
            </a:endParaRPr>
          </a:p>
        </p:txBody>
      </p:sp>
      <p:cxnSp>
        <p:nvCxnSpPr>
          <p:cNvPr id="144" name="曲线连接符 143"/>
          <p:cNvCxnSpPr>
            <a:stCxn id="142" idx="1"/>
          </p:cNvCxnSpPr>
          <p:nvPr/>
        </p:nvCxnSpPr>
        <p:spPr>
          <a:xfrm rot="10800000">
            <a:off x="2276476" y="2281238"/>
            <a:ext cx="567332" cy="1471798"/>
          </a:xfrm>
          <a:prstGeom prst="curvedConnector2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1475656" y="2255045"/>
            <a:ext cx="731763" cy="669899"/>
          </a:xfrm>
          <a:prstGeom prst="line">
            <a:avLst/>
          </a:prstGeom>
          <a:ln>
            <a:solidFill>
              <a:srgbClr val="F57C14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6853238" y="3305176"/>
            <a:ext cx="1714500" cy="290512"/>
          </a:xfrm>
          <a:prstGeom prst="line">
            <a:avLst/>
          </a:prstGeom>
          <a:ln>
            <a:solidFill>
              <a:srgbClr val="F57C14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V="1">
            <a:off x="4403725" y="2228850"/>
            <a:ext cx="889000" cy="69850"/>
          </a:xfrm>
          <a:prstGeom prst="line">
            <a:avLst/>
          </a:prstGeom>
          <a:ln>
            <a:solidFill>
              <a:srgbClr val="F57C14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7" name="曲线连接符 156"/>
          <p:cNvCxnSpPr>
            <a:stCxn id="142" idx="3"/>
          </p:cNvCxnSpPr>
          <p:nvPr/>
        </p:nvCxnSpPr>
        <p:spPr>
          <a:xfrm flipV="1">
            <a:off x="4427984" y="3645024"/>
            <a:ext cx="2304256" cy="108012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曲线连接符 160"/>
          <p:cNvCxnSpPr>
            <a:stCxn id="142" idx="2"/>
          </p:cNvCxnSpPr>
          <p:nvPr/>
        </p:nvCxnSpPr>
        <p:spPr>
          <a:xfrm rot="16200000" flipH="1">
            <a:off x="3563888" y="4005064"/>
            <a:ext cx="1224136" cy="1080120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右箭头 136"/>
          <p:cNvSpPr/>
          <p:nvPr/>
        </p:nvSpPr>
        <p:spPr>
          <a:xfrm>
            <a:off x="3169981" y="2523376"/>
            <a:ext cx="432048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0" name="直接连接符 149"/>
          <p:cNvCxnSpPr/>
          <p:nvPr/>
        </p:nvCxnSpPr>
        <p:spPr>
          <a:xfrm>
            <a:off x="3731419" y="4576763"/>
            <a:ext cx="919163" cy="609600"/>
          </a:xfrm>
          <a:prstGeom prst="line">
            <a:avLst/>
          </a:prstGeom>
          <a:ln>
            <a:solidFill>
              <a:srgbClr val="F57C14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614728" y="2708920"/>
            <a:ext cx="159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2-2 flip (</a:t>
            </a:r>
            <a:r>
              <a:rPr lang="en-US" altLang="zh-CN" sz="1600" b="1" i="1" dirty="0" err="1" smtClean="0">
                <a:solidFill>
                  <a:srgbClr val="FF0000"/>
                </a:solidFill>
              </a:rPr>
              <a:t>cd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 → </a:t>
            </a:r>
            <a:r>
              <a:rPr lang="en-US" altLang="zh-CN" sz="1600" b="1" i="1" dirty="0" err="1" smtClean="0">
                <a:solidFill>
                  <a:srgbClr val="FF0000"/>
                </a:solidFill>
              </a:rPr>
              <a:t>af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)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72200" y="2564904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2D1"/>
                </a:solidFill>
              </a:rPr>
              <a:t>3-1 flip on </a:t>
            </a:r>
            <a:r>
              <a:rPr lang="en-US" altLang="zh-CN" sz="1600" b="1" i="1" dirty="0" smtClean="0">
                <a:solidFill>
                  <a:srgbClr val="0042D1"/>
                </a:solidFill>
              </a:rPr>
              <a:t>d</a:t>
            </a:r>
            <a:endParaRPr lang="zh-CN" altLang="en-US" sz="1600" b="1" i="1" dirty="0">
              <a:solidFill>
                <a:srgbClr val="0042D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16216" y="5013176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2D1"/>
                </a:solidFill>
              </a:rPr>
              <a:t>3-1 flip on </a:t>
            </a:r>
            <a:r>
              <a:rPr lang="en-US" altLang="zh-CN" sz="1600" b="1" i="1" dirty="0" smtClean="0">
                <a:solidFill>
                  <a:srgbClr val="0042D1"/>
                </a:solidFill>
              </a:rPr>
              <a:t>e</a:t>
            </a:r>
            <a:endParaRPr lang="zh-CN" altLang="en-US" sz="1600" b="1" i="1" dirty="0">
              <a:solidFill>
                <a:srgbClr val="0042D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43808" y="5373216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0042D1"/>
                </a:solidFill>
              </a:rPr>
              <a:t>3-1 flip on </a:t>
            </a:r>
            <a:r>
              <a:rPr lang="en-US" altLang="zh-CN" sz="1600" b="1" i="1" dirty="0" smtClean="0">
                <a:solidFill>
                  <a:srgbClr val="0042D1"/>
                </a:solidFill>
              </a:rPr>
              <a:t>f</a:t>
            </a:r>
            <a:endParaRPr lang="zh-CN" altLang="en-US" sz="1600" b="1" i="1" dirty="0">
              <a:solidFill>
                <a:srgbClr val="0042D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2" grpId="0" animBg="1"/>
      <p:bldP spid="137" grpId="0" animBg="1"/>
      <p:bldP spid="65" grpId="0"/>
      <p:bldP spid="67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2016224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1800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An example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5394870" cy="33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6660232" y="5589240"/>
            <a:ext cx="656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Flips</a:t>
            </a:r>
            <a:endParaRPr lang="zh-CN" alt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641633" y="2204864"/>
            <a:ext cx="1039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/>
              <a:t>Volume </a:t>
            </a:r>
          </a:p>
        </p:txBody>
      </p:sp>
      <p:sp>
        <p:nvSpPr>
          <p:cNvPr id="87" name="椭圆 86"/>
          <p:cNvSpPr/>
          <p:nvPr/>
        </p:nvSpPr>
        <p:spPr>
          <a:xfrm>
            <a:off x="4623817" y="2351534"/>
            <a:ext cx="203200" cy="203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3077319" y="3122166"/>
            <a:ext cx="203200" cy="203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TextBox 94"/>
          <p:cNvSpPr txBox="1"/>
          <p:nvPr/>
        </p:nvSpPr>
        <p:spPr>
          <a:xfrm>
            <a:off x="2339752" y="2708920"/>
            <a:ext cx="1733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Local optimum</a:t>
            </a:r>
            <a:endParaRPr lang="zh-CN" altLang="en-US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4139952" y="1916832"/>
            <a:ext cx="1379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Convex hull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115616" y="4869160"/>
            <a:ext cx="1368152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Lawson’s flip</a:t>
            </a:r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1115616" y="5301208"/>
            <a:ext cx="1152128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Flip-Flop</a:t>
            </a:r>
            <a:endParaRPr lang="zh-CN" altLang="en-US" dirty="0"/>
          </a:p>
        </p:txBody>
      </p:sp>
      <p:sp>
        <p:nvSpPr>
          <p:cNvPr id="17" name="上箭头 16"/>
          <p:cNvSpPr/>
          <p:nvPr/>
        </p:nvSpPr>
        <p:spPr>
          <a:xfrm rot="900000">
            <a:off x="2474536" y="3727082"/>
            <a:ext cx="144016" cy="504056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上箭头 17"/>
          <p:cNvSpPr/>
          <p:nvPr/>
        </p:nvSpPr>
        <p:spPr>
          <a:xfrm rot="9481353">
            <a:off x="3508959" y="3725665"/>
            <a:ext cx="144016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907704" y="377974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57C14"/>
                </a:solidFill>
              </a:rPr>
              <a:t>“flip”</a:t>
            </a:r>
            <a:endParaRPr lang="zh-CN" altLang="en-US" b="1" dirty="0">
              <a:solidFill>
                <a:srgbClr val="F57C1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00537" y="385175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42D1"/>
                </a:solidFill>
              </a:rPr>
              <a:t>“flop”</a:t>
            </a:r>
            <a:endParaRPr lang="zh-CN" altLang="en-US" b="1" dirty="0">
              <a:solidFill>
                <a:srgbClr val="0042D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C 0.01111 -0.02245 0.02239 -0.04468 0.03854 -0.05764 C 0.05468 -0.0706 0.08298 -0.05208 0.09687 -0.07778 C 0.11076 -0.10347 0.11354 -0.18542 0.12239 -0.21181 C 0.13125 -0.23819 0.1408 -0.2375 0.15052 -0.23681 " pathEditMode="relative" ptsTypes="aaaaA">
                                      <p:cBhvr>
                                        <p:cTn id="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747 -0.03171 0.01493 -0.06342 0.03021 -0.07916 C 0.04549 -0.0949 0.07535 -0.08078 0.09167 -0.09444 C 0.10799 -0.1081 0.11892 -0.12916 0.12813 -0.16111 C 0.13733 -0.19305 0.1375 -0.26944 0.14688 -0.28611 C 0.15625 -0.30277 0.17483 -0.27801 0.18438 -0.26111 C 0.19392 -0.24421 0.19375 -0.19861 0.20417 -0.18472 C 0.21458 -0.17083 0.23385 -0.1706 0.24688 -0.17777 C 0.2599 -0.18495 0.27483 -0.19629 0.28229 -0.22777 C 0.28976 -0.25926 0.28403 -0.33611 0.29167 -0.36666 C 0.29931 -0.39722 0.31372 -0.40416 0.32813 -0.41111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1" animBg="1"/>
      <p:bldP spid="17" grpId="0" animBg="1"/>
      <p:bldP spid="18" grpId="0" animBg="1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3563888" y="3573016"/>
            <a:ext cx="2088232" cy="21602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1800200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1800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Concepts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707904" y="3284984"/>
            <a:ext cx="1656184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/>
              <a:t>Flip-Flop</a:t>
            </a:r>
            <a:endParaRPr lang="zh-CN" altLang="en-US" sz="2000" b="1" dirty="0"/>
          </a:p>
        </p:txBody>
      </p:sp>
      <p:sp>
        <p:nvSpPr>
          <p:cNvPr id="24" name="上弧形箭头 23"/>
          <p:cNvSpPr/>
          <p:nvPr/>
        </p:nvSpPr>
        <p:spPr>
          <a:xfrm rot="10800000" flipH="1">
            <a:off x="3347864" y="5445224"/>
            <a:ext cx="2376264" cy="792088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上弧形箭头 24"/>
          <p:cNvSpPr/>
          <p:nvPr/>
        </p:nvSpPr>
        <p:spPr>
          <a:xfrm rot="3600000" flipH="1">
            <a:off x="5903201" y="2819770"/>
            <a:ext cx="2376264" cy="792088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上弧形箭头 25"/>
          <p:cNvSpPr/>
          <p:nvPr/>
        </p:nvSpPr>
        <p:spPr>
          <a:xfrm rot="18000000" flipH="1">
            <a:off x="720519" y="2963788"/>
            <a:ext cx="2376264" cy="792088"/>
          </a:xfrm>
          <a:prstGeom prst="curved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915816" y="1988840"/>
            <a:ext cx="3240360" cy="1296144"/>
            <a:chOff x="2915816" y="1988840"/>
            <a:chExt cx="3240360" cy="1296144"/>
          </a:xfrm>
        </p:grpSpPr>
        <p:sp>
          <p:nvSpPr>
            <p:cNvPr id="28" name="矩形 27"/>
            <p:cNvSpPr/>
            <p:nvPr/>
          </p:nvSpPr>
          <p:spPr>
            <a:xfrm>
              <a:off x="2915816" y="1988840"/>
              <a:ext cx="3240360" cy="72008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Increase the volume by flips</a:t>
              </a:r>
              <a:endParaRPr lang="zh-CN" altLang="en-US" dirty="0"/>
            </a:p>
          </p:txBody>
        </p:sp>
        <p:cxnSp>
          <p:nvCxnSpPr>
            <p:cNvPr id="29" name="直接箭头连接符 28"/>
            <p:cNvCxnSpPr>
              <a:stCxn id="22" idx="0"/>
              <a:endCxn id="28" idx="2"/>
            </p:cNvCxnSpPr>
            <p:nvPr/>
          </p:nvCxnSpPr>
          <p:spPr>
            <a:xfrm flipV="1">
              <a:off x="4535996" y="2708920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683568" y="3961073"/>
            <a:ext cx="3456384" cy="1412143"/>
            <a:chOff x="683568" y="3961073"/>
            <a:chExt cx="3456384" cy="1412143"/>
          </a:xfrm>
        </p:grpSpPr>
        <p:sp>
          <p:nvSpPr>
            <p:cNvPr id="33" name="矩形 32"/>
            <p:cNvSpPr/>
            <p:nvPr/>
          </p:nvSpPr>
          <p:spPr>
            <a:xfrm>
              <a:off x="683568" y="4653136"/>
              <a:ext cx="3456384" cy="7200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Find non-extreme points</a:t>
              </a:r>
              <a:endParaRPr lang="zh-CN" altLang="en-US" dirty="0"/>
            </a:p>
          </p:txBody>
        </p:sp>
        <p:cxnSp>
          <p:nvCxnSpPr>
            <p:cNvPr id="34" name="直接箭头连接符 33"/>
            <p:cNvCxnSpPr>
              <a:stCxn id="22" idx="3"/>
              <a:endCxn id="33" idx="0"/>
            </p:cNvCxnSpPr>
            <p:nvPr/>
          </p:nvCxnSpPr>
          <p:spPr>
            <a:xfrm flipH="1">
              <a:off x="2411760" y="3961073"/>
              <a:ext cx="1538687" cy="6920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4932040" y="3961073"/>
            <a:ext cx="3600400" cy="1412143"/>
            <a:chOff x="4932040" y="3961073"/>
            <a:chExt cx="3600400" cy="1412143"/>
          </a:xfrm>
        </p:grpSpPr>
        <p:sp>
          <p:nvSpPr>
            <p:cNvPr id="36" name="矩形 35"/>
            <p:cNvSpPr/>
            <p:nvPr/>
          </p:nvSpPr>
          <p:spPr>
            <a:xfrm>
              <a:off x="4932040" y="4653136"/>
              <a:ext cx="3600400" cy="7200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Remove non-extreme points by flips</a:t>
              </a:r>
              <a:endParaRPr lang="zh-CN" altLang="en-US" dirty="0"/>
            </a:p>
          </p:txBody>
        </p:sp>
        <p:cxnSp>
          <p:nvCxnSpPr>
            <p:cNvPr id="37" name="直接箭头连接符 36"/>
            <p:cNvCxnSpPr>
              <a:stCxn id="22" idx="5"/>
              <a:endCxn id="36" idx="0"/>
            </p:cNvCxnSpPr>
            <p:nvPr/>
          </p:nvCxnSpPr>
          <p:spPr>
            <a:xfrm>
              <a:off x="5121545" y="3961073"/>
              <a:ext cx="1610695" cy="6920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圆角矩形 41"/>
          <p:cNvSpPr/>
          <p:nvPr/>
        </p:nvSpPr>
        <p:spPr>
          <a:xfrm>
            <a:off x="1835696" y="3356992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Star-shaped</a:t>
            </a:r>
          </a:p>
          <a:p>
            <a:pPr algn="ctr"/>
            <a:r>
              <a:rPr lang="en-US" altLang="zh-CN" b="1" dirty="0" smtClean="0"/>
              <a:t>polyhedron</a:t>
            </a:r>
            <a:endParaRPr lang="zh-CN" altLang="en-US" dirty="0"/>
          </a:p>
        </p:txBody>
      </p:sp>
      <p:sp>
        <p:nvSpPr>
          <p:cNvPr id="43" name="圆角矩形 42"/>
          <p:cNvSpPr/>
          <p:nvPr/>
        </p:nvSpPr>
        <p:spPr>
          <a:xfrm>
            <a:off x="5724128" y="3356992"/>
            <a:ext cx="158417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Convex hull</a:t>
            </a:r>
            <a:endParaRPr lang="zh-CN" altLang="en-US" dirty="0"/>
          </a:p>
        </p:txBody>
      </p:sp>
      <p:pic>
        <p:nvPicPr>
          <p:cNvPr id="30" name="Picture 2" descr="F:\Work\Presentation work\2013-01 FlipFlop\pic\g554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2448272" cy="1946714"/>
          </a:xfrm>
          <a:prstGeom prst="rect">
            <a:avLst/>
          </a:prstGeom>
          <a:noFill/>
        </p:spPr>
      </p:pic>
      <p:pic>
        <p:nvPicPr>
          <p:cNvPr id="32" name="Picture 3" descr="F:\Work\Presentation work\2013-01 FlipFlop\pic\g559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36912"/>
            <a:ext cx="2448272" cy="194671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2880320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Find non-extreme points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62844" y="1554983"/>
            <a:ext cx="3374036" cy="2839738"/>
            <a:chOff x="862844" y="1554983"/>
            <a:chExt cx="3374036" cy="2839738"/>
          </a:xfrm>
        </p:grpSpPr>
        <p:pic>
          <p:nvPicPr>
            <p:cNvPr id="45" name="Picture 3" descr="F:\Work\Presentation work\2013-01 FlipFlop\pic\page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2844" y="1554983"/>
              <a:ext cx="3374036" cy="2810121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1014800" y="2145556"/>
              <a:ext cx="27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9792" y="2132856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39752" y="2852936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19872" y="1628800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71800" y="3933056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圆角矩形 34"/>
          <p:cNvSpPr/>
          <p:nvPr/>
        </p:nvSpPr>
        <p:spPr>
          <a:xfrm>
            <a:off x="4355976" y="5589240"/>
            <a:ext cx="2088232" cy="72008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is inside tetrahedron </a:t>
            </a:r>
            <a:r>
              <a:rPr lang="en-US" altLang="zh-CN" sz="2000" i="1" dirty="0" err="1" smtClean="0">
                <a:latin typeface="Times New Roman" pitchFamily="18" charset="0"/>
                <a:cs typeface="Times New Roman" pitchFamily="18" charset="0"/>
              </a:rPr>
              <a:t>sabc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39552" y="4653136"/>
            <a:ext cx="3312368" cy="504056"/>
            <a:chOff x="4860032" y="1988840"/>
            <a:chExt cx="3312368" cy="504056"/>
          </a:xfrm>
        </p:grpSpPr>
        <p:sp>
          <p:nvSpPr>
            <p:cNvPr id="38" name="圆角矩形 37"/>
            <p:cNvSpPr/>
            <p:nvPr/>
          </p:nvSpPr>
          <p:spPr>
            <a:xfrm>
              <a:off x="4860032" y="1988840"/>
              <a:ext cx="3312368" cy="50405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000" dirty="0" smtClean="0">
                  <a:solidFill>
                    <a:prstClr val="black"/>
                  </a:solidFill>
                </a:rPr>
                <a:t>2-2 edge </a:t>
              </a:r>
              <a:r>
                <a:rPr lang="en-US" altLang="zh-CN" sz="2000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bv</a:t>
              </a:r>
              <a:r>
                <a:rPr lang="en-US" altLang="zh-CN" sz="2000" dirty="0" smtClean="0">
                  <a:solidFill>
                    <a:prstClr val="black"/>
                  </a:solidFill>
                </a:rPr>
                <a:t> cannot be flipped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39" name="直接箭头连接符 38"/>
            <p:cNvCxnSpPr/>
            <p:nvPr/>
          </p:nvCxnSpPr>
          <p:spPr>
            <a:xfrm>
              <a:off x="5940152" y="2107148"/>
              <a:ext cx="216024" cy="0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圆角矩形 41"/>
          <p:cNvSpPr/>
          <p:nvPr/>
        </p:nvSpPr>
        <p:spPr>
          <a:xfrm>
            <a:off x="6948265" y="5589240"/>
            <a:ext cx="1296143" cy="72008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is non-extreme</a:t>
            </a:r>
            <a:endParaRPr lang="zh-CN" altLang="en-US" sz="20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355976" y="4653136"/>
            <a:ext cx="1368152" cy="504056"/>
            <a:chOff x="1475656" y="1844824"/>
            <a:chExt cx="1368152" cy="504056"/>
          </a:xfrm>
        </p:grpSpPr>
        <p:sp>
          <p:nvSpPr>
            <p:cNvPr id="21" name="圆角矩形 37"/>
            <p:cNvSpPr/>
            <p:nvPr/>
          </p:nvSpPr>
          <p:spPr>
            <a:xfrm>
              <a:off x="1475656" y="1844824"/>
              <a:ext cx="1368152" cy="504056"/>
            </a:xfrm>
            <a:prstGeom prst="roundRect">
              <a:avLst>
                <a:gd name="adj" fmla="val 0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altLang="zh-CN" sz="2000" i="1" dirty="0" err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bv</a:t>
              </a:r>
              <a:r>
                <a:rPr lang="en-US" altLang="zh-CN" sz="2000" dirty="0" smtClean="0">
                  <a:solidFill>
                    <a:prstClr val="black"/>
                  </a:solidFill>
                </a:rPr>
                <a:t> is reflex</a:t>
              </a:r>
              <a:endParaRPr lang="zh-CN" alt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22" name="直接箭头连接符 38"/>
            <p:cNvCxnSpPr/>
            <p:nvPr/>
          </p:nvCxnSpPr>
          <p:spPr>
            <a:xfrm>
              <a:off x="1608097" y="1965690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</p:grpSp>
      <p:sp>
        <p:nvSpPr>
          <p:cNvPr id="32" name="圆角矩形 34"/>
          <p:cNvSpPr/>
          <p:nvPr/>
        </p:nvSpPr>
        <p:spPr>
          <a:xfrm>
            <a:off x="539552" y="5589240"/>
            <a:ext cx="3312368" cy="72008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CN" sz="2000" dirty="0" smtClean="0"/>
              <a:t> and</a:t>
            </a:r>
            <a:r>
              <a:rPr lang="en-US" altLang="zh-CN" sz="2000" i="1" dirty="0" smtClean="0"/>
              <a:t>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lie in the same side of the plane </a:t>
            </a:r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sac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004048" y="1628800"/>
            <a:ext cx="2684353" cy="2765921"/>
            <a:chOff x="5004048" y="1628800"/>
            <a:chExt cx="2684353" cy="2765921"/>
          </a:xfrm>
        </p:grpSpPr>
        <p:pic>
          <p:nvPicPr>
            <p:cNvPr id="46" name="Picture 2" descr="F:\Work\Presentation work\2013-01 FlipFlop\pic\g709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02062" y="1893682"/>
              <a:ext cx="2394274" cy="2466732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5004048" y="2145556"/>
              <a:ext cx="27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89040" y="2132856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29000" y="2852936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409120" y="1628800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61048" y="3933056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0" name="Curved Connector 49"/>
          <p:cNvCxnSpPr>
            <a:stCxn id="38" idx="2"/>
            <a:endCxn id="32" idx="0"/>
          </p:cNvCxnSpPr>
          <p:nvPr/>
        </p:nvCxnSpPr>
        <p:spPr>
          <a:xfrm rot="5400000">
            <a:off x="1979712" y="5373216"/>
            <a:ext cx="432048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3851920" y="6021288"/>
            <a:ext cx="504056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urved Connector 57"/>
          <p:cNvCxnSpPr>
            <a:stCxn id="35" idx="3"/>
            <a:endCxn id="42" idx="1"/>
          </p:cNvCxnSpPr>
          <p:nvPr/>
        </p:nvCxnSpPr>
        <p:spPr>
          <a:xfrm>
            <a:off x="6444208" y="5949280"/>
            <a:ext cx="504057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右箭头 8"/>
          <p:cNvSpPr/>
          <p:nvPr/>
        </p:nvSpPr>
        <p:spPr>
          <a:xfrm>
            <a:off x="4427984" y="2708920"/>
            <a:ext cx="648072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4" name="Curved Connector 63"/>
          <p:cNvCxnSpPr>
            <a:stCxn id="38" idx="2"/>
            <a:endCxn id="42" idx="1"/>
          </p:cNvCxnSpPr>
          <p:nvPr/>
        </p:nvCxnSpPr>
        <p:spPr>
          <a:xfrm rot="16200000" flipH="1">
            <a:off x="4175956" y="3176971"/>
            <a:ext cx="792088" cy="475252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Curved Connector 63"/>
          <p:cNvCxnSpPr>
            <a:stCxn id="21" idx="2"/>
            <a:endCxn id="42" idx="1"/>
          </p:cNvCxnSpPr>
          <p:nvPr/>
        </p:nvCxnSpPr>
        <p:spPr>
          <a:xfrm rot="16200000" flipH="1">
            <a:off x="5598114" y="4599129"/>
            <a:ext cx="792088" cy="1908213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21" idx="1"/>
            <a:endCxn id="35" idx="1"/>
          </p:cNvCxnSpPr>
          <p:nvPr/>
        </p:nvCxnSpPr>
        <p:spPr>
          <a:xfrm rot="10800000" flipV="1">
            <a:off x="4355976" y="4905164"/>
            <a:ext cx="12700" cy="1044116"/>
          </a:xfrm>
          <a:prstGeom prst="curvedConnector3">
            <a:avLst>
              <a:gd name="adj1" fmla="val 3090001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2" grpId="0" animBg="1"/>
      <p:bldP spid="32" grpId="0" animBg="1"/>
      <p:bldP spid="32" grpId="1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3240360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Remove non-extreme points</a:t>
            </a:r>
          </a:p>
        </p:txBody>
      </p:sp>
      <p:sp>
        <p:nvSpPr>
          <p:cNvPr id="51" name="矩形 50"/>
          <p:cNvSpPr/>
          <p:nvPr/>
        </p:nvSpPr>
        <p:spPr>
          <a:xfrm>
            <a:off x="101286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000" dirty="0"/>
          </a:p>
        </p:txBody>
      </p:sp>
      <p:pic>
        <p:nvPicPr>
          <p:cNvPr id="9217" name="Picture 1" descr="F:\Work\Presentation work\2013-01 FlipFlop\pic\g718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1677391" cy="1368152"/>
          </a:xfrm>
          <a:prstGeom prst="rect">
            <a:avLst/>
          </a:prstGeom>
          <a:noFill/>
        </p:spPr>
      </p:pic>
      <p:pic>
        <p:nvPicPr>
          <p:cNvPr id="9218" name="Picture 2" descr="F:\Work\Presentation work\2013-01 FlipFlop\pic\g75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3066" y="2348880"/>
            <a:ext cx="1619604" cy="1368152"/>
          </a:xfrm>
          <a:prstGeom prst="rect">
            <a:avLst/>
          </a:prstGeom>
          <a:noFill/>
        </p:spPr>
      </p:pic>
      <p:pic>
        <p:nvPicPr>
          <p:cNvPr id="9219" name="Picture 3" descr="F:\Work\Presentation work\2013-01 FlipFlop\pic\g76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348880"/>
            <a:ext cx="1619604" cy="1368152"/>
          </a:xfrm>
          <a:prstGeom prst="rect">
            <a:avLst/>
          </a:prstGeom>
          <a:noFill/>
        </p:spPr>
      </p:pic>
      <p:pic>
        <p:nvPicPr>
          <p:cNvPr id="9220" name="Picture 4" descr="F:\Work\Presentation work\2013-01 FlipFlop\pic\g769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5513" y="2348880"/>
            <a:ext cx="1614919" cy="1368152"/>
          </a:xfrm>
          <a:prstGeom prst="rect">
            <a:avLst/>
          </a:prstGeom>
          <a:noFill/>
        </p:spPr>
      </p:pic>
      <p:sp>
        <p:nvSpPr>
          <p:cNvPr id="21" name="右箭头 20"/>
          <p:cNvSpPr/>
          <p:nvPr/>
        </p:nvSpPr>
        <p:spPr>
          <a:xfrm>
            <a:off x="2555776" y="2996952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4572000" y="2996952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右箭头 22"/>
          <p:cNvSpPr/>
          <p:nvPr/>
        </p:nvSpPr>
        <p:spPr>
          <a:xfrm>
            <a:off x="6444208" y="2996952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951165" y="3789040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/>
              <a:t>)=5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87824" y="3789040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/>
              <a:t>)=4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04048" y="3789040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/>
              <a:t>)=3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99837" y="3789040"/>
            <a:ext cx="1316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degree(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/>
              <a:t>)=0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880393" y="3029744"/>
            <a:ext cx="719931" cy="209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3695030" y="2672557"/>
            <a:ext cx="292894" cy="519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5130924" y="3290094"/>
            <a:ext cx="520700" cy="2857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11560" y="5661248"/>
            <a:ext cx="489654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If degree(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solidFill>
                  <a:schemeClr val="tx1"/>
                </a:solidFill>
              </a:rPr>
              <a:t>)&gt;3, degree can be reduced by a 2-2 flip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3568" y="1691516"/>
            <a:ext cx="7920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For a non-extreme point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/>
              <a:t>, decreases its </a:t>
            </a:r>
            <a:r>
              <a:rPr lang="en-US" altLang="zh-CN" b="1" dirty="0" smtClean="0">
                <a:solidFill>
                  <a:srgbClr val="FF0000"/>
                </a:solidFill>
              </a:rPr>
              <a:t>Degree</a:t>
            </a:r>
            <a:r>
              <a:rPr lang="en-US" altLang="zh-CN" dirty="0" smtClean="0"/>
              <a:t> by flipping the edges incident to it</a:t>
            </a:r>
            <a:endParaRPr lang="zh-CN" altLang="en-US" dirty="0"/>
          </a:p>
        </p:txBody>
      </p:sp>
      <p:sp>
        <p:nvSpPr>
          <p:cNvPr id="38" name="矩形 29"/>
          <p:cNvSpPr/>
          <p:nvPr/>
        </p:nvSpPr>
        <p:spPr>
          <a:xfrm>
            <a:off x="611560" y="4653136"/>
            <a:ext cx="4896544" cy="50405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If degree(</a:t>
            </a:r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solidFill>
                  <a:schemeClr val="tx1"/>
                </a:solidFill>
              </a:rPr>
              <a:t>)=3, it can be removed by a 3-1 flip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9" name="矩形 29"/>
          <p:cNvSpPr/>
          <p:nvPr/>
        </p:nvSpPr>
        <p:spPr>
          <a:xfrm>
            <a:off x="6516216" y="5085184"/>
            <a:ext cx="1872208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dirty="0" smtClean="0">
                <a:solidFill>
                  <a:schemeClr val="tx1"/>
                </a:solidFill>
              </a:rPr>
              <a:t> can be removed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2" name="Curved Connector 41"/>
          <p:cNvCxnSpPr>
            <a:stCxn id="38" idx="3"/>
            <a:endCxn id="39" idx="1"/>
          </p:cNvCxnSpPr>
          <p:nvPr/>
        </p:nvCxnSpPr>
        <p:spPr>
          <a:xfrm>
            <a:off x="5508104" y="4905164"/>
            <a:ext cx="1008112" cy="4680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30" idx="3"/>
            <a:endCxn id="39" idx="1"/>
          </p:cNvCxnSpPr>
          <p:nvPr/>
        </p:nvCxnSpPr>
        <p:spPr>
          <a:xfrm flipV="1">
            <a:off x="5508104" y="5373216"/>
            <a:ext cx="1008112" cy="5400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26" grpId="0"/>
      <p:bldP spid="28" grpId="0"/>
      <p:bldP spid="29" grpId="0"/>
      <p:bldP spid="30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3240360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b="1" dirty="0" smtClean="0">
                <a:latin typeface="+mj-lt"/>
                <a:ea typeface="+mj-ea"/>
                <a:cs typeface="+mj-cs"/>
              </a:rPr>
              <a:t>Remove non-extreme points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3568" y="1691516"/>
            <a:ext cx="7920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/>
              <a:t>An edge can be flipped if the polyhedron is still </a:t>
            </a:r>
            <a:r>
              <a:rPr lang="en-US" altLang="zh-CN" b="1" dirty="0" smtClean="0">
                <a:solidFill>
                  <a:srgbClr val="FF0000"/>
                </a:solidFill>
              </a:rPr>
              <a:t>star-shaped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w.r.t</a:t>
            </a:r>
            <a:r>
              <a:rPr lang="en-US" altLang="zh-CN" dirty="0" smtClean="0"/>
              <a:t>. </a:t>
            </a:r>
            <a:r>
              <a:rPr lang="en-US" altLang="zh-CN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dirty="0" smtClean="0"/>
              <a:t> after flipping it</a:t>
            </a:r>
            <a:endParaRPr lang="zh-CN" alt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482857" y="2276872"/>
            <a:ext cx="2648344" cy="3288876"/>
            <a:chOff x="1482857" y="2348880"/>
            <a:chExt cx="2648344" cy="3288876"/>
          </a:xfrm>
        </p:grpSpPr>
        <p:pic>
          <p:nvPicPr>
            <p:cNvPr id="1027" name="Picture 3" descr="C:\Users\MingcenNote\Desktop\2013-3-2 Austria-US\Academic\flipflop\2013-01 FlipFlop\pic\g1397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2857" y="2348880"/>
              <a:ext cx="2557269" cy="3288876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2999351" y="4479504"/>
              <a:ext cx="27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411760" y="2564905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91680" y="4581129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51920" y="4725145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43808" y="3789041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23728" y="4941169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211960" y="2276873"/>
            <a:ext cx="3447633" cy="3312368"/>
            <a:chOff x="4211960" y="2492896"/>
            <a:chExt cx="3447633" cy="3312368"/>
          </a:xfrm>
        </p:grpSpPr>
        <p:pic>
          <p:nvPicPr>
            <p:cNvPr id="1026" name="Picture 2" descr="C:\Users\MingcenNote\Desktop\2013-3-2 Austria-US\Academic\flipflop\2013-01 FlipFlop\pic\g1423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9067" y="2492896"/>
              <a:ext cx="2557269" cy="3312368"/>
            </a:xfrm>
            <a:prstGeom prst="rect">
              <a:avLst/>
            </a:prstGeom>
            <a:noFill/>
          </p:spPr>
        </p:pic>
        <p:sp>
          <p:nvSpPr>
            <p:cNvPr id="34" name="右箭头 8"/>
            <p:cNvSpPr/>
            <p:nvPr/>
          </p:nvSpPr>
          <p:spPr>
            <a:xfrm>
              <a:off x="4211960" y="3861048"/>
              <a:ext cx="936104" cy="2880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11960" y="3501008"/>
              <a:ext cx="8092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flip </a:t>
              </a:r>
              <a:r>
                <a:rPr lang="en-US" altLang="zh-CN" sz="2000" i="1" dirty="0" err="1" smtClean="0">
                  <a:latin typeface="Times New Roman" pitchFamily="18" charset="0"/>
                  <a:cs typeface="Times New Roman" pitchFamily="18" charset="0"/>
                </a:rPr>
                <a:t>va</a:t>
              </a:r>
              <a:endParaRPr lang="zh-CN" alt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直接箭头连接符 38"/>
            <p:cNvCxnSpPr/>
            <p:nvPr/>
          </p:nvCxnSpPr>
          <p:spPr>
            <a:xfrm>
              <a:off x="4716016" y="3573016"/>
              <a:ext cx="2160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527743" y="4623519"/>
              <a:ext cx="276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0152" y="2708920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20072" y="4725144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312" y="4869160"/>
              <a:ext cx="2792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72200" y="3933056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52120" y="5085184"/>
              <a:ext cx="2529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724128" y="5733256"/>
            <a:ext cx="245041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/>
              <a:t>v is an extreme point!</a:t>
            </a:r>
            <a:endParaRPr lang="zh-CN" alt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827584" y="5733256"/>
            <a:ext cx="390254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 smtClean="0"/>
              <a:t>no edge incident to v can be flipped</a:t>
            </a:r>
            <a:endParaRPr lang="zh-CN" altLang="en-US" sz="2000" dirty="0"/>
          </a:p>
        </p:txBody>
      </p:sp>
      <p:cxnSp>
        <p:nvCxnSpPr>
          <p:cNvPr id="60" name="Straight Arrow Connector 59"/>
          <p:cNvCxnSpPr>
            <a:stCxn id="58" idx="3"/>
            <a:endCxn id="57" idx="1"/>
          </p:cNvCxnSpPr>
          <p:nvPr/>
        </p:nvCxnSpPr>
        <p:spPr>
          <a:xfrm>
            <a:off x="4730127" y="5933311"/>
            <a:ext cx="99400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Flip-Flop: </a:t>
            </a:r>
            <a:r>
              <a:rPr lang="en-US" altLang="zh-CN" sz="2400" dirty="0" smtClean="0"/>
              <a:t>a novel flip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2808312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latin typeface="+mj-lt"/>
                <a:ea typeface="+mj-ea"/>
                <a:cs typeface="+mj-cs"/>
              </a:rPr>
              <a:t>GPU implementation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3568" y="1844824"/>
            <a:ext cx="7776864" cy="43204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1" name="圆角矩形 20"/>
          <p:cNvSpPr/>
          <p:nvPr/>
        </p:nvSpPr>
        <p:spPr>
          <a:xfrm>
            <a:off x="3491880" y="1484784"/>
            <a:ext cx="1728192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while it is not convex hull</a:t>
            </a:r>
            <a:endParaRPr lang="zh-CN" altLang="en-US" dirty="0"/>
          </a:p>
        </p:txBody>
      </p:sp>
      <p:grpSp>
        <p:nvGrpSpPr>
          <p:cNvPr id="262" name="组合 261"/>
          <p:cNvGrpSpPr/>
          <p:nvPr/>
        </p:nvGrpSpPr>
        <p:grpSpPr>
          <a:xfrm>
            <a:off x="971600" y="2348880"/>
            <a:ext cx="2520280" cy="360040"/>
            <a:chOff x="971600" y="2348880"/>
            <a:chExt cx="2520280" cy="360040"/>
          </a:xfrm>
        </p:grpSpPr>
        <p:sp>
          <p:nvSpPr>
            <p:cNvPr id="159" name="矩形 158"/>
            <p:cNvSpPr/>
            <p:nvPr/>
          </p:nvSpPr>
          <p:spPr>
            <a:xfrm>
              <a:off x="97160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60" name="矩形 159"/>
            <p:cNvSpPr/>
            <p:nvPr/>
          </p:nvSpPr>
          <p:spPr>
            <a:xfrm>
              <a:off x="133164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▲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1" name="矩形 160"/>
            <p:cNvSpPr/>
            <p:nvPr/>
          </p:nvSpPr>
          <p:spPr>
            <a:xfrm>
              <a:off x="169168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205172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FF00"/>
                  </a:solidFill>
                </a:rPr>
                <a:t>▲</a:t>
              </a:r>
              <a:endParaRPr lang="zh-CN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63" name="矩形 162"/>
            <p:cNvSpPr/>
            <p:nvPr/>
          </p:nvSpPr>
          <p:spPr>
            <a:xfrm>
              <a:off x="241176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▲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64" name="矩形 163"/>
            <p:cNvSpPr/>
            <p:nvPr/>
          </p:nvSpPr>
          <p:spPr>
            <a:xfrm>
              <a:off x="277180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65" name="矩形 164"/>
            <p:cNvSpPr/>
            <p:nvPr/>
          </p:nvSpPr>
          <p:spPr>
            <a:xfrm>
              <a:off x="313184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57C14"/>
                  </a:solidFill>
                </a:rPr>
                <a:t>▲</a:t>
              </a:r>
              <a:endParaRPr lang="zh-CN" altLang="en-US" dirty="0">
                <a:solidFill>
                  <a:srgbClr val="F57C14"/>
                </a:solidFill>
              </a:endParaRPr>
            </a:p>
          </p:txBody>
        </p:sp>
      </p:grpSp>
      <p:grpSp>
        <p:nvGrpSpPr>
          <p:cNvPr id="261" name="组合 260"/>
          <p:cNvGrpSpPr/>
          <p:nvPr/>
        </p:nvGrpSpPr>
        <p:grpSpPr>
          <a:xfrm>
            <a:off x="1081708" y="2782630"/>
            <a:ext cx="6492636" cy="718378"/>
            <a:chOff x="1081708" y="2782630"/>
            <a:chExt cx="6492636" cy="718378"/>
          </a:xfrm>
        </p:grpSpPr>
        <p:sp>
          <p:nvSpPr>
            <p:cNvPr id="57" name="矩形 56"/>
            <p:cNvSpPr/>
            <p:nvPr/>
          </p:nvSpPr>
          <p:spPr>
            <a:xfrm>
              <a:off x="3491880" y="2852936"/>
              <a:ext cx="3960440" cy="576064"/>
            </a:xfrm>
            <a:prstGeom prst="rect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91880" y="2852936"/>
              <a:ext cx="40824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1. Identify and label non-extreme points.</a:t>
              </a:r>
            </a:p>
            <a:p>
              <a:r>
                <a:rPr lang="en-US" altLang="zh-CN" sz="1600" dirty="0" smtClean="0"/>
                <a:t>2. If no edges need be flipped, stop the thread.</a:t>
              </a:r>
              <a:endParaRPr lang="zh-CN" altLang="en-US" sz="1600" dirty="0"/>
            </a:p>
          </p:txBody>
        </p:sp>
        <p:sp>
          <p:nvSpPr>
            <p:cNvPr id="174" name="下箭头 173"/>
            <p:cNvSpPr/>
            <p:nvPr/>
          </p:nvSpPr>
          <p:spPr>
            <a:xfrm>
              <a:off x="3241948" y="2782630"/>
              <a:ext cx="144016" cy="718378"/>
            </a:xfrm>
            <a:prstGeom prst="downArrow">
              <a:avLst/>
            </a:prstGeom>
            <a:solidFill>
              <a:srgbClr val="F57C14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5" name="下箭头 174"/>
            <p:cNvSpPr/>
            <p:nvPr/>
          </p:nvSpPr>
          <p:spPr>
            <a:xfrm>
              <a:off x="2161828" y="2782630"/>
              <a:ext cx="144016" cy="718378"/>
            </a:xfrm>
            <a:prstGeom prst="down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6" name="下箭头 175"/>
            <p:cNvSpPr/>
            <p:nvPr/>
          </p:nvSpPr>
          <p:spPr>
            <a:xfrm>
              <a:off x="2521868" y="2782630"/>
              <a:ext cx="144016" cy="71837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7" name="下箭头 176"/>
            <p:cNvSpPr/>
            <p:nvPr/>
          </p:nvSpPr>
          <p:spPr>
            <a:xfrm>
              <a:off x="1801788" y="2782630"/>
              <a:ext cx="144016" cy="718378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8" name="下箭头 177"/>
            <p:cNvSpPr/>
            <p:nvPr/>
          </p:nvSpPr>
          <p:spPr>
            <a:xfrm>
              <a:off x="1441748" y="2782630"/>
              <a:ext cx="144016" cy="71837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9" name="下箭头 178"/>
            <p:cNvSpPr/>
            <p:nvPr/>
          </p:nvSpPr>
          <p:spPr>
            <a:xfrm>
              <a:off x="1081708" y="2782630"/>
              <a:ext cx="144016" cy="718378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0" name="下箭头 179"/>
            <p:cNvSpPr/>
            <p:nvPr/>
          </p:nvSpPr>
          <p:spPr>
            <a:xfrm>
              <a:off x="2881908" y="2782630"/>
              <a:ext cx="144016" cy="71837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971600" y="3573016"/>
            <a:ext cx="2520280" cy="360040"/>
            <a:chOff x="971600" y="3573016"/>
            <a:chExt cx="2520280" cy="360040"/>
          </a:xfrm>
        </p:grpSpPr>
        <p:sp>
          <p:nvSpPr>
            <p:cNvPr id="146" name="矩形 145"/>
            <p:cNvSpPr/>
            <p:nvPr/>
          </p:nvSpPr>
          <p:spPr>
            <a:xfrm>
              <a:off x="2051720" y="3573016"/>
              <a:ext cx="360040" cy="360040"/>
            </a:xfrm>
            <a:prstGeom prst="rect">
              <a:avLst/>
            </a:prstGeom>
            <a:ln w="9525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△</a:t>
              </a:r>
              <a:endParaRPr lang="zh-CN" altLang="en-US" dirty="0"/>
            </a:p>
          </p:txBody>
        </p:sp>
        <p:sp>
          <p:nvSpPr>
            <p:cNvPr id="147" name="矩形 146"/>
            <p:cNvSpPr/>
            <p:nvPr/>
          </p:nvSpPr>
          <p:spPr>
            <a:xfrm>
              <a:off x="3131840" y="3573016"/>
              <a:ext cx="360040" cy="360040"/>
            </a:xfrm>
            <a:prstGeom prst="rect">
              <a:avLst/>
            </a:prstGeom>
            <a:ln w="9525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△</a:t>
              </a:r>
              <a:endParaRPr lang="zh-CN" altLang="en-US" dirty="0"/>
            </a:p>
          </p:txBody>
        </p:sp>
        <p:sp>
          <p:nvSpPr>
            <p:cNvPr id="196" name="矩形 195"/>
            <p:cNvSpPr/>
            <p:nvPr/>
          </p:nvSpPr>
          <p:spPr>
            <a:xfrm>
              <a:off x="971600" y="357301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1331640" y="357301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▲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1691680" y="357301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199" name="矩形 198"/>
            <p:cNvSpPr/>
            <p:nvPr/>
          </p:nvSpPr>
          <p:spPr>
            <a:xfrm>
              <a:off x="2411760" y="357301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▲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2771800" y="357301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>
            <a:off x="971600" y="4797152"/>
            <a:ext cx="2520280" cy="360040"/>
            <a:chOff x="971600" y="4797152"/>
            <a:chExt cx="2520280" cy="360040"/>
          </a:xfrm>
        </p:grpSpPr>
        <p:sp>
          <p:nvSpPr>
            <p:cNvPr id="232" name="矩形 231"/>
            <p:cNvSpPr/>
            <p:nvPr/>
          </p:nvSpPr>
          <p:spPr>
            <a:xfrm>
              <a:off x="2051720" y="4797152"/>
              <a:ext cx="360040" cy="360040"/>
            </a:xfrm>
            <a:prstGeom prst="rect">
              <a:avLst/>
            </a:prstGeom>
            <a:ln w="9525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233" name="矩形 232"/>
            <p:cNvSpPr/>
            <p:nvPr/>
          </p:nvSpPr>
          <p:spPr>
            <a:xfrm>
              <a:off x="3131840" y="4797152"/>
              <a:ext cx="360040" cy="360040"/>
            </a:xfrm>
            <a:prstGeom prst="rect">
              <a:avLst/>
            </a:prstGeom>
            <a:ln w="9525"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234" name="矩形 233"/>
            <p:cNvSpPr/>
            <p:nvPr/>
          </p:nvSpPr>
          <p:spPr>
            <a:xfrm>
              <a:off x="971600" y="479715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1331640" y="479715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236" name="矩形 235"/>
            <p:cNvSpPr/>
            <p:nvPr/>
          </p:nvSpPr>
          <p:spPr>
            <a:xfrm>
              <a:off x="1691680" y="479715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2411760" y="479715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238" name="矩形 237"/>
            <p:cNvSpPr/>
            <p:nvPr/>
          </p:nvSpPr>
          <p:spPr>
            <a:xfrm>
              <a:off x="2771800" y="479715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1085136" y="5229200"/>
            <a:ext cx="6367184" cy="720080"/>
            <a:chOff x="1085136" y="5229200"/>
            <a:chExt cx="6367184" cy="720080"/>
          </a:xfrm>
        </p:grpSpPr>
        <p:sp>
          <p:nvSpPr>
            <p:cNvPr id="250" name="矩形 249"/>
            <p:cNvSpPr/>
            <p:nvPr/>
          </p:nvSpPr>
          <p:spPr>
            <a:xfrm>
              <a:off x="3491880" y="5292497"/>
              <a:ext cx="3960440" cy="576064"/>
            </a:xfrm>
            <a:prstGeom prst="rect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491880" y="5292497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Flip the edge if all included triangles are still labeled by the thread.</a:t>
              </a:r>
              <a:endParaRPr lang="zh-CN" altLang="en-US" sz="1600" dirty="0"/>
            </a:p>
          </p:txBody>
        </p:sp>
        <p:sp>
          <p:nvSpPr>
            <p:cNvPr id="253" name="下箭头 252"/>
            <p:cNvSpPr/>
            <p:nvPr/>
          </p:nvSpPr>
          <p:spPr>
            <a:xfrm>
              <a:off x="1805216" y="5229200"/>
              <a:ext cx="144016" cy="720080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5" name="下箭头 254"/>
            <p:cNvSpPr/>
            <p:nvPr/>
          </p:nvSpPr>
          <p:spPr>
            <a:xfrm>
              <a:off x="1085136" y="5229200"/>
              <a:ext cx="144016" cy="72008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6" name="下箭头 255"/>
            <p:cNvSpPr/>
            <p:nvPr/>
          </p:nvSpPr>
          <p:spPr>
            <a:xfrm>
              <a:off x="2885336" y="5229200"/>
              <a:ext cx="144016" cy="72008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83866" y="4014589"/>
            <a:ext cx="6368454" cy="720080"/>
            <a:chOff x="1083866" y="4014589"/>
            <a:chExt cx="6368454" cy="720080"/>
          </a:xfrm>
        </p:grpSpPr>
        <p:sp>
          <p:nvSpPr>
            <p:cNvPr id="225" name="下箭头 224"/>
            <p:cNvSpPr/>
            <p:nvPr/>
          </p:nvSpPr>
          <p:spPr>
            <a:xfrm>
              <a:off x="2524026" y="4014589"/>
              <a:ext cx="144016" cy="35051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下箭头 225"/>
            <p:cNvSpPr/>
            <p:nvPr/>
          </p:nvSpPr>
          <p:spPr>
            <a:xfrm>
              <a:off x="1803946" y="4014589"/>
              <a:ext cx="144016" cy="720080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7" name="下箭头 226"/>
            <p:cNvSpPr/>
            <p:nvPr/>
          </p:nvSpPr>
          <p:spPr>
            <a:xfrm>
              <a:off x="1443906" y="4014589"/>
              <a:ext cx="144016" cy="350515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8" name="下箭头 227"/>
            <p:cNvSpPr/>
            <p:nvPr/>
          </p:nvSpPr>
          <p:spPr>
            <a:xfrm>
              <a:off x="1083866" y="4014589"/>
              <a:ext cx="144016" cy="720080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下箭头 228"/>
            <p:cNvSpPr/>
            <p:nvPr/>
          </p:nvSpPr>
          <p:spPr>
            <a:xfrm>
              <a:off x="2884066" y="4014589"/>
              <a:ext cx="144016" cy="72008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0" name="矩形 229"/>
            <p:cNvSpPr/>
            <p:nvPr/>
          </p:nvSpPr>
          <p:spPr>
            <a:xfrm>
              <a:off x="3491880" y="4077072"/>
              <a:ext cx="3960440" cy="576064"/>
            </a:xfrm>
            <a:prstGeom prst="rect">
              <a:avLst/>
            </a:prstGeom>
            <a:ln>
              <a:solidFill>
                <a:srgbClr val="7030A0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3491880" y="4077072"/>
              <a:ext cx="3816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Label the triangles included in the flip by atomic minimum operation.</a:t>
              </a:r>
              <a:endParaRPr lang="zh-CN" altLang="en-US" sz="1600" dirty="0"/>
            </a:p>
          </p:txBody>
        </p:sp>
        <p:sp>
          <p:nvSpPr>
            <p:cNvPr id="60" name="下箭头 59"/>
            <p:cNvSpPr/>
            <p:nvPr/>
          </p:nvSpPr>
          <p:spPr>
            <a:xfrm>
              <a:off x="1442315" y="4437112"/>
              <a:ext cx="144016" cy="296415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63809" y="4437112"/>
              <a:ext cx="360040" cy="7200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2162395" y="4437112"/>
              <a:ext cx="144016" cy="296415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83889" y="4437112"/>
              <a:ext cx="360040" cy="7200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下箭头 62"/>
            <p:cNvSpPr/>
            <p:nvPr/>
          </p:nvSpPr>
          <p:spPr>
            <a:xfrm>
              <a:off x="3237189" y="4437112"/>
              <a:ext cx="144016" cy="29641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958683" y="4437112"/>
              <a:ext cx="360040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下箭头 64"/>
            <p:cNvSpPr/>
            <p:nvPr/>
          </p:nvSpPr>
          <p:spPr>
            <a:xfrm>
              <a:off x="2522435" y="4437112"/>
              <a:ext cx="144016" cy="296415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599206" y="4437112"/>
              <a:ext cx="360040" cy="720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8" name="横卷形 67">
            <a:hlinkClick r:id="" action="ppaction://noaction"/>
          </p:cNvPr>
          <p:cNvSpPr/>
          <p:nvPr/>
        </p:nvSpPr>
        <p:spPr>
          <a:xfrm>
            <a:off x="8244408" y="6021288"/>
            <a:ext cx="216024" cy="1296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971600" y="1700808"/>
            <a:ext cx="402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Flips on 3D polyhedron</a:t>
            </a: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971600" y="2772217"/>
            <a:ext cx="5361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Flip-Flop: a novel flip algorithm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291623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971600" y="3852337"/>
            <a:ext cx="5559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 smtClean="0"/>
              <a:t>ffHull</a:t>
            </a:r>
            <a:r>
              <a:rPr lang="en-US" altLang="zh-CN" sz="3200" b="1" dirty="0" smtClean="0"/>
              <a:t>: 3D convex hull algorithm</a:t>
            </a:r>
            <a:endParaRPr lang="zh-CN" altLang="en-US" sz="3200" b="1" dirty="0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99635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971600" y="4932457"/>
            <a:ext cx="2263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507647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3419872" y="427311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Outline</a:t>
            </a:r>
            <a:endParaRPr lang="zh-CN" altLang="en-US" sz="4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ffHull</a:t>
            </a:r>
            <a:r>
              <a:rPr lang="en-US" altLang="zh-CN" dirty="0" smtClean="0"/>
              <a:t>: </a:t>
            </a:r>
            <a:r>
              <a:rPr lang="en-US" altLang="zh-CN" sz="2400" dirty="0" smtClean="0"/>
              <a:t>3D convex hull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" name="燕尾形 6"/>
          <p:cNvSpPr/>
          <p:nvPr/>
        </p:nvSpPr>
        <p:spPr>
          <a:xfrm>
            <a:off x="5436096" y="836712"/>
            <a:ext cx="1872208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5652120" y="774229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 smtClean="0">
                <a:latin typeface="+mj-lt"/>
                <a:ea typeface="+mj-ea"/>
                <a:cs typeface="+mj-cs"/>
              </a:rPr>
              <a:t>Algorithm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39552" y="3284984"/>
            <a:ext cx="86409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Point set</a:t>
            </a:r>
            <a:endParaRPr lang="zh-CN" altLang="en-US" dirty="0"/>
          </a:p>
        </p:txBody>
      </p:sp>
      <p:grpSp>
        <p:nvGrpSpPr>
          <p:cNvPr id="26" name="组合 42"/>
          <p:cNvGrpSpPr/>
          <p:nvPr/>
        </p:nvGrpSpPr>
        <p:grpSpPr>
          <a:xfrm>
            <a:off x="1763688" y="3140968"/>
            <a:ext cx="1172747" cy="1080120"/>
            <a:chOff x="2267744" y="1988840"/>
            <a:chExt cx="1172747" cy="108012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28" name="Picture 4" descr="F:\Work\Presentation work\2013-01 FlipFlop\pic\g5500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1988840"/>
              <a:ext cx="1172747" cy="1080120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2731542" y="220486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s</a:t>
              </a:r>
              <a:endParaRPr lang="zh-CN" altLang="en-US" i="1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03848" y="3140968"/>
            <a:ext cx="1172747" cy="1080120"/>
            <a:chOff x="3851920" y="1988840"/>
            <a:chExt cx="1172747" cy="108012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1" name="Picture 5" descr="F:\Work\Presentation work\2013-01 FlipFlop\pic\g551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1988840"/>
              <a:ext cx="1172747" cy="1080120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4330576" y="220486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s</a:t>
              </a:r>
              <a:endParaRPr lang="zh-CN" altLang="en-US" i="1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7596" y="3140968"/>
            <a:ext cx="1358406" cy="1080120"/>
            <a:chOff x="5436096" y="1988840"/>
            <a:chExt cx="1358406" cy="108012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4" name="Picture 6" descr="F:\Work\Presentation work\2013-01 FlipFlop\pic\g55427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1988840"/>
              <a:ext cx="1358406" cy="1080120"/>
            </a:xfrm>
            <a:prstGeom prst="rect">
              <a:avLst/>
            </a:prstGeom>
            <a:noFill/>
          </p:spPr>
        </p:pic>
        <p:sp>
          <p:nvSpPr>
            <p:cNvPr id="35" name="TextBox 34"/>
            <p:cNvSpPr txBox="1"/>
            <p:nvPr/>
          </p:nvSpPr>
          <p:spPr>
            <a:xfrm>
              <a:off x="6012160" y="220486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s</a:t>
              </a:r>
              <a:endParaRPr lang="zh-CN" altLang="en-US" i="1" dirty="0"/>
            </a:p>
          </p:txBody>
        </p:sp>
      </p:grpSp>
      <p:sp>
        <p:nvSpPr>
          <p:cNvPr id="37" name="右箭头 36"/>
          <p:cNvSpPr/>
          <p:nvPr/>
        </p:nvSpPr>
        <p:spPr>
          <a:xfrm>
            <a:off x="2915816" y="3573016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>
            <a:off x="4427984" y="3573016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1547664" y="3573016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28"/>
          <p:cNvGrpSpPr/>
          <p:nvPr/>
        </p:nvGrpSpPr>
        <p:grpSpPr>
          <a:xfrm>
            <a:off x="7318050" y="3140968"/>
            <a:ext cx="1358406" cy="1080120"/>
            <a:chOff x="7236296" y="1988840"/>
            <a:chExt cx="1358406" cy="108012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41" name="Picture 7" descr="F:\Work\Presentation work\2013-01 FlipFlop\pic\g559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1988840"/>
              <a:ext cx="1358406" cy="1080120"/>
            </a:xfrm>
            <a:prstGeom prst="rect">
              <a:avLst/>
            </a:prstGeom>
            <a:noFill/>
          </p:spPr>
        </p:pic>
        <p:sp>
          <p:nvSpPr>
            <p:cNvPr id="42" name="TextBox 41"/>
            <p:cNvSpPr txBox="1"/>
            <p:nvPr/>
          </p:nvSpPr>
          <p:spPr>
            <a:xfrm>
              <a:off x="7783785" y="226758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i="1" dirty="0" smtClean="0"/>
                <a:t>s</a:t>
              </a:r>
              <a:endParaRPr lang="zh-CN" altLang="en-US" i="1" dirty="0"/>
            </a:p>
          </p:txBody>
        </p:sp>
      </p:grpSp>
      <p:sp>
        <p:nvSpPr>
          <p:cNvPr id="44" name="右箭头 43"/>
          <p:cNvSpPr/>
          <p:nvPr/>
        </p:nvSpPr>
        <p:spPr>
          <a:xfrm>
            <a:off x="6958010" y="3573016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1259632" y="1700808"/>
            <a:ext cx="316835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Find 4 extreme points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Construct initial tetrahedron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Compute kernel point</a:t>
            </a:r>
            <a:endParaRPr lang="zh-CN" altLang="en-US" dirty="0"/>
          </a:p>
        </p:txBody>
      </p:sp>
      <p:cxnSp>
        <p:nvCxnSpPr>
          <p:cNvPr id="47" name="曲线连接符 46"/>
          <p:cNvCxnSpPr>
            <a:stCxn id="45" idx="1"/>
            <a:endCxn id="39" idx="0"/>
          </p:cNvCxnSpPr>
          <p:nvPr/>
        </p:nvCxnSpPr>
        <p:spPr>
          <a:xfrm rot="10800000" flipH="1" flipV="1">
            <a:off x="1259632" y="2240868"/>
            <a:ext cx="504056" cy="1332148"/>
          </a:xfrm>
          <a:prstGeom prst="curvedConnector4">
            <a:avLst>
              <a:gd name="adj1" fmla="val -45352"/>
              <a:gd name="adj2" fmla="val 7027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660232" y="2060848"/>
            <a:ext cx="1656184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Apply </a:t>
            </a:r>
            <a:r>
              <a:rPr lang="en-US" altLang="zh-CN" b="1" dirty="0" smtClean="0"/>
              <a:t>Flip-Flop</a:t>
            </a:r>
            <a:endParaRPr lang="zh-CN" altLang="en-US" b="1" dirty="0"/>
          </a:p>
        </p:txBody>
      </p:sp>
      <p:cxnSp>
        <p:nvCxnSpPr>
          <p:cNvPr id="49" name="曲线连接符 48"/>
          <p:cNvCxnSpPr>
            <a:stCxn id="48" idx="2"/>
            <a:endCxn id="44" idx="0"/>
          </p:cNvCxnSpPr>
          <p:nvPr/>
        </p:nvCxnSpPr>
        <p:spPr>
          <a:xfrm rot="5400000">
            <a:off x="6863127" y="2947819"/>
            <a:ext cx="936104" cy="314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2411760" y="5373216"/>
            <a:ext cx="374441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Grow by parallel insertion with “furthest points” for every triangle</a:t>
            </a:r>
            <a:endParaRPr lang="zh-CN" altLang="en-US" b="1" dirty="0"/>
          </a:p>
        </p:txBody>
      </p:sp>
      <p:cxnSp>
        <p:nvCxnSpPr>
          <p:cNvPr id="65" name="曲线连接符 64"/>
          <p:cNvCxnSpPr>
            <a:stCxn id="64" idx="0"/>
            <a:endCxn id="37" idx="2"/>
          </p:cNvCxnSpPr>
          <p:nvPr/>
        </p:nvCxnSpPr>
        <p:spPr>
          <a:xfrm rot="16200000" flipV="1">
            <a:off x="2879812" y="3969060"/>
            <a:ext cx="1656184" cy="11521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曲线连接符 67"/>
          <p:cNvCxnSpPr>
            <a:stCxn id="64" idx="0"/>
            <a:endCxn id="69" idx="4"/>
          </p:cNvCxnSpPr>
          <p:nvPr/>
        </p:nvCxnSpPr>
        <p:spPr>
          <a:xfrm rot="5400000" flipH="1" flipV="1">
            <a:off x="3762578" y="4211752"/>
            <a:ext cx="1682854" cy="6400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75656" y="2924944"/>
            <a:ext cx="3995504" cy="165618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5652120" y="4365104"/>
            <a:ext cx="1227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Star-shaped </a:t>
            </a:r>
          </a:p>
          <a:p>
            <a:r>
              <a:rPr lang="en-US" altLang="zh-CN" sz="1600" dirty="0" smtClean="0"/>
              <a:t>polyhedron</a:t>
            </a:r>
            <a:endParaRPr lang="zh-CN" altLang="en-US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7392833" y="4437112"/>
            <a:ext cx="1139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Convex hull</a:t>
            </a:r>
            <a:endParaRPr lang="zh-CN" altLang="en-US" sz="1600" dirty="0"/>
          </a:p>
        </p:txBody>
      </p:sp>
      <p:sp>
        <p:nvSpPr>
          <p:cNvPr id="63" name="右箭头 37"/>
          <p:cNvSpPr/>
          <p:nvPr/>
        </p:nvSpPr>
        <p:spPr>
          <a:xfrm>
            <a:off x="5148064" y="3573016"/>
            <a:ext cx="288032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右箭头 37"/>
          <p:cNvSpPr/>
          <p:nvPr/>
        </p:nvSpPr>
        <p:spPr>
          <a:xfrm>
            <a:off x="4741158" y="3598158"/>
            <a:ext cx="93732" cy="937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箭头 37"/>
          <p:cNvSpPr/>
          <p:nvPr/>
        </p:nvSpPr>
        <p:spPr>
          <a:xfrm>
            <a:off x="5011668" y="3595876"/>
            <a:ext cx="93732" cy="937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右箭头 37"/>
          <p:cNvSpPr/>
          <p:nvPr/>
        </p:nvSpPr>
        <p:spPr>
          <a:xfrm>
            <a:off x="4877177" y="3596630"/>
            <a:ext cx="93732" cy="9373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4" grpId="0" animBg="1"/>
      <p:bldP spid="45" grpId="0" animBg="1"/>
      <p:bldP spid="48" grpId="0" animBg="1"/>
      <p:bldP spid="64" grpId="0" animBg="1"/>
      <p:bldP spid="36" grpId="0" animBg="1"/>
      <p:bldP spid="59" grpId="0"/>
      <p:bldP spid="62" grpId="0"/>
      <p:bldP spid="63" grpId="0" animBg="1"/>
      <p:bldP spid="66" grpId="0" animBg="1"/>
      <p:bldP spid="67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ffHull</a:t>
            </a:r>
            <a:r>
              <a:rPr lang="en-US" altLang="zh-CN" dirty="0" smtClean="0"/>
              <a:t>: </a:t>
            </a:r>
            <a:r>
              <a:rPr lang="en-US" altLang="zh-CN" sz="2400" dirty="0" smtClean="0"/>
              <a:t>3D convex hull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10" name="燕尾形 9"/>
          <p:cNvSpPr/>
          <p:nvPr/>
        </p:nvSpPr>
        <p:spPr>
          <a:xfrm>
            <a:off x="5436096" y="836712"/>
            <a:ext cx="2808312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标题 2"/>
          <p:cNvSpPr txBox="1">
            <a:spLocks/>
          </p:cNvSpPr>
          <p:nvPr/>
        </p:nvSpPr>
        <p:spPr>
          <a:xfrm>
            <a:off x="5652120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smtClean="0">
                <a:latin typeface="+mj-lt"/>
                <a:ea typeface="+mj-ea"/>
                <a:cs typeface="+mj-cs"/>
              </a:rPr>
              <a:t>GPU implementation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3568" y="1844824"/>
            <a:ext cx="7776864" cy="43924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圆角矩形 8"/>
          <p:cNvSpPr/>
          <p:nvPr/>
        </p:nvSpPr>
        <p:spPr>
          <a:xfrm>
            <a:off x="3491880" y="1484784"/>
            <a:ext cx="1728192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while it is not convex hull</a:t>
            </a:r>
            <a:endParaRPr lang="zh-CN" altLang="en-US" dirty="0"/>
          </a:p>
        </p:txBody>
      </p:sp>
      <p:grpSp>
        <p:nvGrpSpPr>
          <p:cNvPr id="158" name="组合 157"/>
          <p:cNvGrpSpPr/>
          <p:nvPr/>
        </p:nvGrpSpPr>
        <p:grpSpPr>
          <a:xfrm>
            <a:off x="827584" y="2132856"/>
            <a:ext cx="2520280" cy="360040"/>
            <a:chOff x="827584" y="2132856"/>
            <a:chExt cx="2520280" cy="360040"/>
          </a:xfrm>
        </p:grpSpPr>
        <p:sp>
          <p:nvSpPr>
            <p:cNvPr id="13" name="矩形 12"/>
            <p:cNvSpPr/>
            <p:nvPr/>
          </p:nvSpPr>
          <p:spPr>
            <a:xfrm>
              <a:off x="82758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8762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▲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54766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90770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▲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26774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▲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62778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987824" y="2132856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▲</a:t>
              </a:r>
              <a:endParaRPr lang="zh-CN" altLang="en-US" dirty="0"/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827584" y="2924944"/>
            <a:ext cx="7128792" cy="360040"/>
            <a:chOff x="827584" y="2924944"/>
            <a:chExt cx="7128792" cy="360040"/>
          </a:xfrm>
        </p:grpSpPr>
        <p:sp>
          <p:nvSpPr>
            <p:cNvPr id="34" name="矩形 33"/>
            <p:cNvSpPr/>
            <p:nvPr/>
          </p:nvSpPr>
          <p:spPr>
            <a:xfrm>
              <a:off x="827584" y="2924944"/>
              <a:ext cx="6120680" cy="360040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584" y="2924944"/>
              <a:ext cx="7128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/>
                <a:t>If the triangle are associated with some points, insert the “furthest” one.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827584" y="5404420"/>
            <a:ext cx="4680520" cy="368766"/>
            <a:chOff x="827584" y="5364503"/>
            <a:chExt cx="4680520" cy="232539"/>
          </a:xfrm>
        </p:grpSpPr>
        <p:sp>
          <p:nvSpPr>
            <p:cNvPr id="103" name="矩形 102"/>
            <p:cNvSpPr/>
            <p:nvPr/>
          </p:nvSpPr>
          <p:spPr>
            <a:xfrm>
              <a:off x="827584" y="5364511"/>
              <a:ext cx="4680520" cy="232531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27584" y="5364503"/>
              <a:ext cx="4635693" cy="213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/>
                <a:t>Update the associated triangle of the point if needed.</a:t>
              </a:r>
              <a:endParaRPr lang="zh-CN" altLang="en-US" sz="1600" dirty="0"/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827584" y="3717032"/>
            <a:ext cx="6120680" cy="360040"/>
            <a:chOff x="827584" y="3717032"/>
            <a:chExt cx="6120680" cy="360040"/>
          </a:xfrm>
        </p:grpSpPr>
        <p:sp>
          <p:nvSpPr>
            <p:cNvPr id="73" name="矩形 72"/>
            <p:cNvSpPr/>
            <p:nvPr/>
          </p:nvSpPr>
          <p:spPr>
            <a:xfrm>
              <a:off x="82758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118762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▲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154766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226774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▲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262778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334786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370790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70C0"/>
                  </a:solidFill>
                </a:rPr>
                <a:t>▲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406794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478802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50810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▲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586814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accent2">
                      <a:lumMod val="75000"/>
                    </a:schemeClr>
                  </a:solidFill>
                </a:rPr>
                <a:t>▲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658822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514806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7030A0"/>
                  </a:solidFill>
                </a:rPr>
                <a:t>▲</a:t>
              </a:r>
              <a:endParaRPr lang="zh-CN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1907704" y="3717032"/>
              <a:ext cx="360040" cy="360040"/>
            </a:xfrm>
            <a:prstGeom prst="rect">
              <a:avLst/>
            </a:prstGeom>
            <a:ln w="9525"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△</a:t>
              </a:r>
              <a:endParaRPr lang="zh-CN" altLang="en-US" dirty="0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2987824" y="3717032"/>
              <a:ext cx="360040" cy="360040"/>
            </a:xfrm>
            <a:prstGeom prst="rect">
              <a:avLst/>
            </a:prstGeom>
            <a:ln w="9525"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△</a:t>
              </a:r>
              <a:endParaRPr lang="zh-CN" altLang="en-US" dirty="0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42798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FF0000"/>
                  </a:solidFill>
                </a:rPr>
                <a:t>▲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6228184" y="3717032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rgbClr val="00B050"/>
                  </a:solidFill>
                </a:rPr>
                <a:t>▲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933500" y="2564904"/>
            <a:ext cx="2304256" cy="345638"/>
            <a:chOff x="933500" y="2564904"/>
            <a:chExt cx="2304256" cy="345638"/>
          </a:xfrm>
        </p:grpSpPr>
        <p:sp>
          <p:nvSpPr>
            <p:cNvPr id="37" name="下箭头 36"/>
            <p:cNvSpPr/>
            <p:nvPr/>
          </p:nvSpPr>
          <p:spPr>
            <a:xfrm>
              <a:off x="3093740" y="2564904"/>
              <a:ext cx="144016" cy="34563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下箭头 39"/>
            <p:cNvSpPr/>
            <p:nvPr/>
          </p:nvSpPr>
          <p:spPr>
            <a:xfrm>
              <a:off x="2013620" y="2564904"/>
              <a:ext cx="144016" cy="345638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下箭头 126"/>
            <p:cNvSpPr/>
            <p:nvPr/>
          </p:nvSpPr>
          <p:spPr>
            <a:xfrm>
              <a:off x="2373660" y="2564904"/>
              <a:ext cx="144016" cy="3456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下箭头 127"/>
            <p:cNvSpPr/>
            <p:nvPr/>
          </p:nvSpPr>
          <p:spPr>
            <a:xfrm>
              <a:off x="1653580" y="2564904"/>
              <a:ext cx="144016" cy="345638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下箭头 128"/>
            <p:cNvSpPr/>
            <p:nvPr/>
          </p:nvSpPr>
          <p:spPr>
            <a:xfrm>
              <a:off x="1293540" y="2564904"/>
              <a:ext cx="144016" cy="34563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下箭头 129"/>
            <p:cNvSpPr/>
            <p:nvPr/>
          </p:nvSpPr>
          <p:spPr>
            <a:xfrm>
              <a:off x="933500" y="2564904"/>
              <a:ext cx="144016" cy="345638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下箭头 130"/>
            <p:cNvSpPr/>
            <p:nvPr/>
          </p:nvSpPr>
          <p:spPr>
            <a:xfrm>
              <a:off x="2733700" y="2564904"/>
              <a:ext cx="144016" cy="34563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933500" y="3356992"/>
            <a:ext cx="5870748" cy="345852"/>
            <a:chOff x="933500" y="3356992"/>
            <a:chExt cx="5870748" cy="345852"/>
          </a:xfrm>
        </p:grpSpPr>
        <p:sp>
          <p:nvSpPr>
            <p:cNvPr id="89" name="下箭头 88"/>
            <p:cNvSpPr/>
            <p:nvPr/>
          </p:nvSpPr>
          <p:spPr>
            <a:xfrm>
              <a:off x="2373660" y="3356992"/>
              <a:ext cx="144016" cy="34563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下箭头 89"/>
            <p:cNvSpPr/>
            <p:nvPr/>
          </p:nvSpPr>
          <p:spPr>
            <a:xfrm>
              <a:off x="1653580" y="3356992"/>
              <a:ext cx="144016" cy="345638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下箭头 90"/>
            <p:cNvSpPr/>
            <p:nvPr/>
          </p:nvSpPr>
          <p:spPr>
            <a:xfrm>
              <a:off x="1293540" y="3356992"/>
              <a:ext cx="144016" cy="34563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下箭头 91"/>
            <p:cNvSpPr/>
            <p:nvPr/>
          </p:nvSpPr>
          <p:spPr>
            <a:xfrm>
              <a:off x="933500" y="3356992"/>
              <a:ext cx="144016" cy="345638"/>
            </a:xfrm>
            <a:prstGeom prst="down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直角上箭头 119"/>
            <p:cNvSpPr/>
            <p:nvPr/>
          </p:nvSpPr>
          <p:spPr>
            <a:xfrm flipV="1">
              <a:off x="2771800" y="3501008"/>
              <a:ext cx="3672408" cy="201836"/>
            </a:xfrm>
            <a:prstGeom prst="bentUpArrow">
              <a:avLst>
                <a:gd name="adj1" fmla="val 30993"/>
                <a:gd name="adj2" fmla="val 33089"/>
                <a:gd name="adj3" fmla="val 2986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下箭头 87"/>
            <p:cNvSpPr/>
            <p:nvPr/>
          </p:nvSpPr>
          <p:spPr>
            <a:xfrm>
              <a:off x="2733700" y="3356992"/>
              <a:ext cx="144016" cy="345638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直角上箭头 131"/>
            <p:cNvSpPr/>
            <p:nvPr/>
          </p:nvSpPr>
          <p:spPr>
            <a:xfrm flipV="1">
              <a:off x="6407150" y="3501008"/>
              <a:ext cx="397098" cy="201836"/>
            </a:xfrm>
            <a:prstGeom prst="bentUpArrow">
              <a:avLst>
                <a:gd name="adj1" fmla="val 30993"/>
                <a:gd name="adj2" fmla="val 33089"/>
                <a:gd name="adj3" fmla="val 29868"/>
              </a:avLst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827584" y="4612332"/>
            <a:ext cx="4680520" cy="360040"/>
            <a:chOff x="971600" y="2348880"/>
            <a:chExt cx="4680520" cy="360040"/>
          </a:xfrm>
        </p:grpSpPr>
        <p:sp>
          <p:nvSpPr>
            <p:cNvPr id="134" name="矩形 133"/>
            <p:cNvSpPr/>
            <p:nvPr/>
          </p:nvSpPr>
          <p:spPr>
            <a:xfrm>
              <a:off x="97160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133164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36" name="矩形 135"/>
            <p:cNvSpPr/>
            <p:nvPr/>
          </p:nvSpPr>
          <p:spPr>
            <a:xfrm>
              <a:off x="169168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37" name="矩形 136"/>
            <p:cNvSpPr/>
            <p:nvPr/>
          </p:nvSpPr>
          <p:spPr>
            <a:xfrm>
              <a:off x="205172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38" name="矩形 137"/>
            <p:cNvSpPr/>
            <p:nvPr/>
          </p:nvSpPr>
          <p:spPr>
            <a:xfrm>
              <a:off x="241176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39" name="矩形 138"/>
            <p:cNvSpPr/>
            <p:nvPr/>
          </p:nvSpPr>
          <p:spPr>
            <a:xfrm>
              <a:off x="277180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313184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349188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2" name="矩形 141"/>
            <p:cNvSpPr/>
            <p:nvPr/>
          </p:nvSpPr>
          <p:spPr>
            <a:xfrm>
              <a:off x="385192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3" name="矩形 142"/>
            <p:cNvSpPr/>
            <p:nvPr/>
          </p:nvSpPr>
          <p:spPr>
            <a:xfrm>
              <a:off x="421196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457200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5" name="矩形 144"/>
            <p:cNvSpPr/>
            <p:nvPr/>
          </p:nvSpPr>
          <p:spPr>
            <a:xfrm>
              <a:off x="493204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sp>
          <p:nvSpPr>
            <p:cNvPr id="146" name="矩形 145"/>
            <p:cNvSpPr/>
            <p:nvPr/>
          </p:nvSpPr>
          <p:spPr>
            <a:xfrm>
              <a:off x="5292080" y="2348880"/>
              <a:ext cx="360040" cy="36004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</p:grpSp>
      <p:cxnSp>
        <p:nvCxnSpPr>
          <p:cNvPr id="155" name="直接连接符 154"/>
          <p:cNvCxnSpPr/>
          <p:nvPr/>
        </p:nvCxnSpPr>
        <p:spPr>
          <a:xfrm>
            <a:off x="827584" y="4365104"/>
            <a:ext cx="748883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71" name="组合 170"/>
          <p:cNvGrpSpPr/>
          <p:nvPr/>
        </p:nvGrpSpPr>
        <p:grpSpPr>
          <a:xfrm>
            <a:off x="941120" y="5044380"/>
            <a:ext cx="4469576" cy="328836"/>
            <a:chOff x="941120" y="5044380"/>
            <a:chExt cx="4469576" cy="328836"/>
          </a:xfrm>
        </p:grpSpPr>
        <p:sp>
          <p:nvSpPr>
            <p:cNvPr id="58" name="下箭头 57"/>
            <p:cNvSpPr/>
            <p:nvPr/>
          </p:nvSpPr>
          <p:spPr>
            <a:xfrm>
              <a:off x="274132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下箭头 58"/>
            <p:cNvSpPr/>
            <p:nvPr/>
          </p:nvSpPr>
          <p:spPr>
            <a:xfrm>
              <a:off x="238128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下箭头 59"/>
            <p:cNvSpPr/>
            <p:nvPr/>
          </p:nvSpPr>
          <p:spPr>
            <a:xfrm>
              <a:off x="166120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下箭头 60"/>
            <p:cNvSpPr/>
            <p:nvPr/>
          </p:nvSpPr>
          <p:spPr>
            <a:xfrm>
              <a:off x="130116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下箭头 61"/>
            <p:cNvSpPr/>
            <p:nvPr/>
          </p:nvSpPr>
          <p:spPr>
            <a:xfrm>
              <a:off x="94112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下箭头 62"/>
            <p:cNvSpPr/>
            <p:nvPr/>
          </p:nvSpPr>
          <p:spPr>
            <a:xfrm>
              <a:off x="346140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下箭头 68"/>
            <p:cNvSpPr/>
            <p:nvPr/>
          </p:nvSpPr>
          <p:spPr>
            <a:xfrm>
              <a:off x="418148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下箭头 69"/>
            <p:cNvSpPr/>
            <p:nvPr/>
          </p:nvSpPr>
          <p:spPr>
            <a:xfrm>
              <a:off x="382144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下箭头 70"/>
            <p:cNvSpPr/>
            <p:nvPr/>
          </p:nvSpPr>
          <p:spPr>
            <a:xfrm>
              <a:off x="490156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7" name="下箭头 156"/>
            <p:cNvSpPr/>
            <p:nvPr/>
          </p:nvSpPr>
          <p:spPr>
            <a:xfrm>
              <a:off x="2011462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6" name="下箭头 165"/>
            <p:cNvSpPr/>
            <p:nvPr/>
          </p:nvSpPr>
          <p:spPr>
            <a:xfrm>
              <a:off x="310644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7" name="下箭头 166"/>
            <p:cNvSpPr/>
            <p:nvPr/>
          </p:nvSpPr>
          <p:spPr>
            <a:xfrm>
              <a:off x="454660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下箭头 167"/>
            <p:cNvSpPr/>
            <p:nvPr/>
          </p:nvSpPr>
          <p:spPr>
            <a:xfrm>
              <a:off x="5266680" y="5044380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935787" y="5836468"/>
            <a:ext cx="4104456" cy="328836"/>
            <a:chOff x="935787" y="5836468"/>
            <a:chExt cx="4104456" cy="328836"/>
          </a:xfrm>
        </p:grpSpPr>
        <p:sp>
          <p:nvSpPr>
            <p:cNvPr id="106" name="下箭头 105"/>
            <p:cNvSpPr/>
            <p:nvPr/>
          </p:nvSpPr>
          <p:spPr>
            <a:xfrm>
              <a:off x="273598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下箭头 106"/>
            <p:cNvSpPr/>
            <p:nvPr/>
          </p:nvSpPr>
          <p:spPr>
            <a:xfrm>
              <a:off x="237594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下箭头 107"/>
            <p:cNvSpPr/>
            <p:nvPr/>
          </p:nvSpPr>
          <p:spPr>
            <a:xfrm>
              <a:off x="129582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下箭头 108"/>
            <p:cNvSpPr/>
            <p:nvPr/>
          </p:nvSpPr>
          <p:spPr>
            <a:xfrm>
              <a:off x="93578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下箭头 112"/>
            <p:cNvSpPr/>
            <p:nvPr/>
          </p:nvSpPr>
          <p:spPr>
            <a:xfrm>
              <a:off x="417614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下箭头 113"/>
            <p:cNvSpPr/>
            <p:nvPr/>
          </p:nvSpPr>
          <p:spPr>
            <a:xfrm>
              <a:off x="381610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下箭头 114"/>
            <p:cNvSpPr/>
            <p:nvPr/>
          </p:nvSpPr>
          <p:spPr>
            <a:xfrm>
              <a:off x="4896227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9" name="下箭头 168"/>
            <p:cNvSpPr/>
            <p:nvPr/>
          </p:nvSpPr>
          <p:spPr>
            <a:xfrm>
              <a:off x="2013620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0" name="下箭头 169"/>
            <p:cNvSpPr/>
            <p:nvPr/>
          </p:nvSpPr>
          <p:spPr>
            <a:xfrm>
              <a:off x="3108598" y="5836468"/>
              <a:ext cx="144016" cy="32883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横卷形 96">
            <a:hlinkClick r:id="" action="ppaction://noaction"/>
          </p:cNvPr>
          <p:cNvSpPr/>
          <p:nvPr/>
        </p:nvSpPr>
        <p:spPr>
          <a:xfrm>
            <a:off x="8244408" y="6093296"/>
            <a:ext cx="216024" cy="1296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3419872" y="427311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Outline</a:t>
            </a:r>
            <a:endParaRPr lang="zh-CN" altLang="en-US" sz="4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971600" y="1700808"/>
            <a:ext cx="4106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Flips on 3D polyhedron</a:t>
            </a:r>
            <a:endParaRPr lang="zh-CN" altLang="en-US" sz="3200" b="1" dirty="0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971600" y="2772217"/>
            <a:ext cx="5361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Flip-Flop: a novel flip algorithm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291623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971600" y="3852337"/>
            <a:ext cx="543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ffHull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3D convex hull algorithm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399635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971600" y="4932457"/>
            <a:ext cx="2263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507647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4614862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ffHull</a:t>
            </a:r>
            <a:r>
              <a:rPr lang="en-US" altLang="zh-CN" dirty="0" smtClean="0"/>
              <a:t>: </a:t>
            </a:r>
            <a:r>
              <a:rPr lang="en-US" altLang="zh-CN" sz="2400" dirty="0" smtClean="0"/>
              <a:t>3D convex hull algorithm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7" name="燕尾形 6"/>
          <p:cNvSpPr/>
          <p:nvPr/>
        </p:nvSpPr>
        <p:spPr>
          <a:xfrm>
            <a:off x="5436096" y="836712"/>
            <a:ext cx="1944216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5652120" y="774229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 smtClean="0">
                <a:latin typeface="+mj-lt"/>
                <a:ea typeface="+mj-ea"/>
                <a:cs typeface="+mj-cs"/>
              </a:rPr>
              <a:t>Extensions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36104" y="1700808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err="1" smtClean="0">
                <a:solidFill>
                  <a:prstClr val="black"/>
                </a:solidFill>
              </a:rPr>
              <a:t>ffRT</a:t>
            </a:r>
            <a:r>
              <a:rPr lang="en-US" altLang="zh-CN" sz="2400" dirty="0" smtClean="0">
                <a:solidFill>
                  <a:prstClr val="black"/>
                </a:solidFill>
              </a:rPr>
              <a:t>: 2D regular triangulation algorithm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62039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936104" y="3284984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Compute many convex hulls concurrently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4570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圆角矩形 34"/>
          <p:cNvSpPr/>
          <p:nvPr/>
        </p:nvSpPr>
        <p:spPr>
          <a:xfrm>
            <a:off x="827584" y="2348880"/>
            <a:ext cx="864096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Point set</a:t>
            </a:r>
            <a:endParaRPr lang="zh-CN" altLang="en-US" sz="1600" dirty="0"/>
          </a:p>
        </p:txBody>
      </p:sp>
      <p:sp>
        <p:nvSpPr>
          <p:cNvPr id="36" name="矩形 35"/>
          <p:cNvSpPr/>
          <p:nvPr/>
        </p:nvSpPr>
        <p:spPr>
          <a:xfrm>
            <a:off x="2339752" y="2348880"/>
            <a:ext cx="14401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Lift points by 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16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16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CN" sz="1600" dirty="0" smtClean="0"/>
              <a:t> </a:t>
            </a:r>
            <a:endParaRPr lang="zh-CN" altLang="en-US" sz="1600" dirty="0"/>
          </a:p>
        </p:txBody>
      </p:sp>
      <p:sp>
        <p:nvSpPr>
          <p:cNvPr id="37" name="矩形 36"/>
          <p:cNvSpPr/>
          <p:nvPr/>
        </p:nvSpPr>
        <p:spPr>
          <a:xfrm>
            <a:off x="4499992" y="2348880"/>
            <a:ext cx="144016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Compute lower hull</a:t>
            </a:r>
            <a:endParaRPr lang="zh-CN" altLang="en-US" sz="1600" dirty="0"/>
          </a:p>
        </p:txBody>
      </p:sp>
      <p:sp>
        <p:nvSpPr>
          <p:cNvPr id="38" name="右箭头 37"/>
          <p:cNvSpPr/>
          <p:nvPr/>
        </p:nvSpPr>
        <p:spPr>
          <a:xfrm>
            <a:off x="1835696" y="2600908"/>
            <a:ext cx="360040" cy="1800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右箭头 38"/>
          <p:cNvSpPr/>
          <p:nvPr/>
        </p:nvSpPr>
        <p:spPr>
          <a:xfrm>
            <a:off x="3957836" y="2600908"/>
            <a:ext cx="360040" cy="18002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右箭头 79"/>
          <p:cNvSpPr/>
          <p:nvPr/>
        </p:nvSpPr>
        <p:spPr>
          <a:xfrm>
            <a:off x="3203848" y="4725144"/>
            <a:ext cx="504056" cy="2880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1763688" y="4293096"/>
            <a:ext cx="288032" cy="1224136"/>
            <a:chOff x="1763688" y="4293096"/>
            <a:chExt cx="288032" cy="1224136"/>
          </a:xfrm>
        </p:grpSpPr>
        <p:sp>
          <p:nvSpPr>
            <p:cNvPr id="71" name="右箭头 70"/>
            <p:cNvSpPr/>
            <p:nvPr/>
          </p:nvSpPr>
          <p:spPr>
            <a:xfrm>
              <a:off x="1763688" y="4293096"/>
              <a:ext cx="288032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右箭头 81"/>
            <p:cNvSpPr/>
            <p:nvPr/>
          </p:nvSpPr>
          <p:spPr>
            <a:xfrm>
              <a:off x="1763688" y="5373216"/>
              <a:ext cx="288032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99592" y="4149080"/>
            <a:ext cx="720080" cy="1584176"/>
            <a:chOff x="899592" y="4149080"/>
            <a:chExt cx="720080" cy="1584176"/>
          </a:xfrm>
        </p:grpSpPr>
        <p:sp>
          <p:nvSpPr>
            <p:cNvPr id="59" name="圆角矩形 58"/>
            <p:cNvSpPr/>
            <p:nvPr/>
          </p:nvSpPr>
          <p:spPr>
            <a:xfrm>
              <a:off x="899592" y="4149080"/>
              <a:ext cx="720080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Point set </a:t>
              </a:r>
              <a:r>
                <a:rPr lang="en-US" altLang="zh-CN" sz="1400" b="1" dirty="0" smtClean="0"/>
                <a:t>1</a:t>
              </a:r>
              <a:endParaRPr lang="zh-CN" altLang="en-US" sz="1400" b="1" dirty="0"/>
            </a:p>
          </p:txBody>
        </p:sp>
        <p:sp>
          <p:nvSpPr>
            <p:cNvPr id="76" name="圆角矩形 75"/>
            <p:cNvSpPr/>
            <p:nvPr/>
          </p:nvSpPr>
          <p:spPr>
            <a:xfrm>
              <a:off x="899592" y="5229200"/>
              <a:ext cx="720080" cy="504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/>
                <a:t>Point set </a:t>
              </a:r>
              <a:r>
                <a:rPr lang="en-US" altLang="zh-CN" sz="1400" b="1" dirty="0" smtClean="0"/>
                <a:t>n</a:t>
              </a:r>
              <a:endParaRPr lang="zh-CN" altLang="en-US" sz="1400" b="1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043608" y="4653136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…</a:t>
              </a:r>
              <a:endParaRPr lang="zh-CN" altLang="en-US" sz="2000" dirty="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979712" y="4031067"/>
            <a:ext cx="1226105" cy="2256767"/>
            <a:chOff x="1979712" y="4031067"/>
            <a:chExt cx="1226105" cy="2256767"/>
          </a:xfrm>
        </p:grpSpPr>
        <p:pic>
          <p:nvPicPr>
            <p:cNvPr id="61" name="Picture 4" descr="F:\Work\Presentation work\2013-01 FlipFlop\pic\g5500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7491" y="4031067"/>
              <a:ext cx="675416" cy="622069"/>
            </a:xfrm>
            <a:prstGeom prst="rect">
              <a:avLst/>
            </a:prstGeom>
            <a:noFill/>
          </p:spPr>
        </p:pic>
        <p:pic>
          <p:nvPicPr>
            <p:cNvPr id="77" name="Picture 4" descr="F:\Work\Presentation work\2013-01 FlipFlop\pic\g5500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7491" y="5111187"/>
              <a:ext cx="675416" cy="622069"/>
            </a:xfrm>
            <a:prstGeom prst="rect">
              <a:avLst/>
            </a:prstGeom>
            <a:noFill/>
          </p:spPr>
        </p:pic>
        <p:sp>
          <p:nvSpPr>
            <p:cNvPr id="86" name="TextBox 85"/>
            <p:cNvSpPr txBox="1"/>
            <p:nvPr/>
          </p:nvSpPr>
          <p:spPr>
            <a:xfrm>
              <a:off x="2410804" y="4653136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…</a:t>
              </a:r>
              <a:endParaRPr lang="zh-CN" altLang="en-US" sz="2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979712" y="5949280"/>
              <a:ext cx="1226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Tetrahedron</a:t>
              </a:r>
              <a:endParaRPr lang="zh-CN" altLang="en-US" sz="1600" b="1" dirty="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851920" y="3861048"/>
            <a:ext cx="3600400" cy="2426786"/>
            <a:chOff x="3851920" y="3861048"/>
            <a:chExt cx="3600400" cy="2426786"/>
          </a:xfrm>
        </p:grpSpPr>
        <p:pic>
          <p:nvPicPr>
            <p:cNvPr id="64" name="Picture 5" descr="F:\Work\Presentation work\2013-01 FlipFlop\pic\g551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4005064"/>
              <a:ext cx="675416" cy="622069"/>
            </a:xfrm>
            <a:prstGeom prst="rect">
              <a:avLst/>
            </a:prstGeom>
            <a:noFill/>
          </p:spPr>
        </p:pic>
        <p:pic>
          <p:nvPicPr>
            <p:cNvPr id="67" name="Picture 6" descr="F:\Work\Presentation work\2013-01 FlipFlop\pic\g5542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005064"/>
              <a:ext cx="782341" cy="622069"/>
            </a:xfrm>
            <a:prstGeom prst="rect">
              <a:avLst/>
            </a:prstGeom>
            <a:noFill/>
          </p:spPr>
        </p:pic>
        <p:sp>
          <p:nvSpPr>
            <p:cNvPr id="70" name="右箭头 69"/>
            <p:cNvSpPr/>
            <p:nvPr/>
          </p:nvSpPr>
          <p:spPr>
            <a:xfrm>
              <a:off x="4788024" y="4293096"/>
              <a:ext cx="288032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3" name="Picture 7" descr="F:\Work\Presentation work\2013-01 FlipFlop\pic\g5596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4005064"/>
              <a:ext cx="782341" cy="622069"/>
            </a:xfrm>
            <a:prstGeom prst="rect">
              <a:avLst/>
            </a:prstGeom>
            <a:noFill/>
          </p:spPr>
        </p:pic>
        <p:sp>
          <p:nvSpPr>
            <p:cNvPr id="75" name="右箭头 74"/>
            <p:cNvSpPr/>
            <p:nvPr/>
          </p:nvSpPr>
          <p:spPr>
            <a:xfrm>
              <a:off x="6084168" y="4293096"/>
              <a:ext cx="288032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8" name="Picture 5" descr="F:\Work\Presentation work\2013-01 FlipFlop\pic\g5515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5085184"/>
              <a:ext cx="675416" cy="622069"/>
            </a:xfrm>
            <a:prstGeom prst="rect">
              <a:avLst/>
            </a:prstGeom>
            <a:noFill/>
          </p:spPr>
        </p:pic>
        <p:pic>
          <p:nvPicPr>
            <p:cNvPr id="79" name="Picture 6" descr="F:\Work\Presentation work\2013-01 FlipFlop\pic\g5542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5085184"/>
              <a:ext cx="782341" cy="622069"/>
            </a:xfrm>
            <a:prstGeom prst="rect">
              <a:avLst/>
            </a:prstGeom>
            <a:noFill/>
          </p:spPr>
        </p:pic>
        <p:sp>
          <p:nvSpPr>
            <p:cNvPr id="81" name="右箭头 80"/>
            <p:cNvSpPr/>
            <p:nvPr/>
          </p:nvSpPr>
          <p:spPr>
            <a:xfrm>
              <a:off x="4788024" y="5373216"/>
              <a:ext cx="288032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3" name="Picture 7" descr="F:\Work\Presentation work\2013-01 FlipFlop\pic\g5596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16216" y="5085184"/>
              <a:ext cx="782341" cy="622069"/>
            </a:xfrm>
            <a:prstGeom prst="rect">
              <a:avLst/>
            </a:prstGeom>
            <a:noFill/>
          </p:spPr>
        </p:pic>
        <p:sp>
          <p:nvSpPr>
            <p:cNvPr id="84" name="右箭头 83"/>
            <p:cNvSpPr/>
            <p:nvPr/>
          </p:nvSpPr>
          <p:spPr>
            <a:xfrm>
              <a:off x="6084168" y="5373216"/>
              <a:ext cx="288032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139952" y="4653136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…</a:t>
              </a:r>
              <a:endParaRPr lang="zh-CN" altLang="en-US" sz="2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36096" y="4653136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…</a:t>
              </a:r>
              <a:endParaRPr lang="zh-CN" altLang="en-US" sz="2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732240" y="4653136"/>
              <a:ext cx="3609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/>
                <a:t>…</a:t>
              </a:r>
              <a:endParaRPr lang="zh-CN" altLang="en-US" sz="2000" dirty="0"/>
            </a:p>
          </p:txBody>
        </p:sp>
        <p:sp>
          <p:nvSpPr>
            <p:cNvPr id="90" name="矩形 89"/>
            <p:cNvSpPr/>
            <p:nvPr/>
          </p:nvSpPr>
          <p:spPr>
            <a:xfrm>
              <a:off x="3851920" y="3861048"/>
              <a:ext cx="3600400" cy="2088232"/>
            </a:xfrm>
            <a:prstGeom prst="rect">
              <a:avLst/>
            </a:prstGeom>
            <a:solidFill>
              <a:srgbClr val="99CCFF">
                <a:alpha val="50196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99992" y="5949280"/>
              <a:ext cx="23387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Apply </a:t>
              </a:r>
              <a:r>
                <a:rPr lang="en-US" altLang="zh-CN" sz="1600" b="1" dirty="0" err="1" smtClean="0"/>
                <a:t>ffHull</a:t>
              </a:r>
              <a:r>
                <a:rPr lang="en-US" altLang="zh-CN" sz="1600" b="1" dirty="0" smtClean="0"/>
                <a:t> on all groups</a:t>
              </a:r>
              <a:endParaRPr lang="zh-CN" altLang="en-US" sz="1600" b="1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971600" y="1700808"/>
            <a:ext cx="402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Flips on 3D polyhedron</a:t>
            </a: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971600" y="2772217"/>
            <a:ext cx="5361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Flip-Flop: a novel flip algorithm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291623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971600" y="3852337"/>
            <a:ext cx="543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ffHull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3D convex hull algorithm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399635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971600" y="4932457"/>
            <a:ext cx="2309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Experiments</a:t>
            </a:r>
            <a:endParaRPr lang="zh-CN" altLang="en-US" sz="3200" b="1" dirty="0"/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07647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3419872" y="427311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Outline</a:t>
            </a:r>
            <a:endParaRPr lang="zh-CN" altLang="en-US" sz="4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23826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36104" y="1628800"/>
            <a:ext cx="5580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</a:rPr>
              <a:t>Machine: 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2125305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Intel i7 2600K 3.4GHz CPU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16GB of DDR3 RAM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smtClean="0"/>
              <a:t> NVIDIA GTX 580 Fermi GPU with 3GB of video memory</a:t>
            </a:r>
            <a:endParaRPr lang="zh-CN" altLang="en-US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23826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5" name="燕尾形 14"/>
          <p:cNvSpPr/>
          <p:nvPr/>
        </p:nvSpPr>
        <p:spPr>
          <a:xfrm>
            <a:off x="3203848" y="836712"/>
            <a:ext cx="2088232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标题 2"/>
          <p:cNvSpPr txBox="1">
            <a:spLocks/>
          </p:cNvSpPr>
          <p:nvPr/>
        </p:nvSpPr>
        <p:spPr>
          <a:xfrm>
            <a:off x="3419872" y="774229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 smtClean="0">
                <a:latin typeface="+mj-lt"/>
                <a:ea typeface="+mj-ea"/>
                <a:cs typeface="+mj-cs"/>
              </a:rPr>
              <a:t>Convex hull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组合 26"/>
          <p:cNvGrpSpPr/>
          <p:nvPr/>
        </p:nvGrpSpPr>
        <p:grpSpPr>
          <a:xfrm>
            <a:off x="2586196" y="4382064"/>
            <a:ext cx="1769780" cy="1283370"/>
            <a:chOff x="5940152" y="2492896"/>
            <a:chExt cx="1769780" cy="1283370"/>
          </a:xfrm>
        </p:grpSpPr>
        <p:sp>
          <p:nvSpPr>
            <p:cNvPr id="17" name="TextBox 16"/>
            <p:cNvSpPr txBox="1"/>
            <p:nvPr/>
          </p:nvSpPr>
          <p:spPr>
            <a:xfrm>
              <a:off x="5940152" y="2492896"/>
              <a:ext cx="1769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Ball of radius 0.5</a:t>
              </a:r>
              <a:endParaRPr lang="zh-CN" alt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2852936"/>
              <a:ext cx="1670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1.4x↑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gHull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20x↑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</a:t>
              </a:r>
              <a:r>
                <a:rPr lang="en-US" altLang="zh-CN" dirty="0" err="1" smtClean="0"/>
                <a:t>qHull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81x↑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CGAL</a:t>
              </a:r>
              <a:endParaRPr lang="zh-CN" altLang="en-US" dirty="0" smtClean="0"/>
            </a:p>
          </p:txBody>
        </p:sp>
      </p:grpSp>
      <p:pic>
        <p:nvPicPr>
          <p:cNvPr id="38914" name="Picture 2" descr="F:\Work\Presentation work\2013-01 FlipFlop\pic\spher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8979" y="3969271"/>
            <a:ext cx="2087238" cy="2028895"/>
          </a:xfrm>
          <a:prstGeom prst="rect">
            <a:avLst/>
          </a:prstGeom>
          <a:noFill/>
        </p:spPr>
      </p:pic>
      <p:pic>
        <p:nvPicPr>
          <p:cNvPr id="38915" name="Picture 3" descr="F:\Work\Presentation work\2013-01 FlipFlop\pic\ball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89767"/>
            <a:ext cx="2110067" cy="2003529"/>
          </a:xfrm>
          <a:prstGeom prst="rect">
            <a:avLst/>
          </a:prstGeom>
          <a:noFill/>
        </p:spPr>
      </p:pic>
      <p:pic>
        <p:nvPicPr>
          <p:cNvPr id="38917" name="Picture 5" descr="F:\Work\Presentation work\2013-01 FlipFlop\pic\cub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98284"/>
            <a:ext cx="2186167" cy="2018748"/>
          </a:xfrm>
          <a:prstGeom prst="rect">
            <a:avLst/>
          </a:prstGeom>
          <a:noFill/>
        </p:spPr>
      </p:pic>
      <p:grpSp>
        <p:nvGrpSpPr>
          <p:cNvPr id="7" name="组合 25"/>
          <p:cNvGrpSpPr/>
          <p:nvPr/>
        </p:nvGrpSpPr>
        <p:grpSpPr>
          <a:xfrm>
            <a:off x="2555776" y="1916832"/>
            <a:ext cx="1742978" cy="1283370"/>
            <a:chOff x="5940152" y="1412776"/>
            <a:chExt cx="1742978" cy="1283370"/>
          </a:xfrm>
        </p:grpSpPr>
        <p:sp>
          <p:nvSpPr>
            <p:cNvPr id="24" name="TextBox 23"/>
            <p:cNvSpPr txBox="1"/>
            <p:nvPr/>
          </p:nvSpPr>
          <p:spPr>
            <a:xfrm>
              <a:off x="5940152" y="1412776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Cube</a:t>
              </a:r>
              <a:endParaRPr lang="zh-CN" alt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2160" y="1772816"/>
              <a:ext cx="1670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2.4x↑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gHull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18x↑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</a:t>
              </a:r>
              <a:r>
                <a:rPr lang="en-US" altLang="zh-CN" dirty="0" err="1" smtClean="0"/>
                <a:t>qHull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66x↑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CGAL</a:t>
              </a:r>
            </a:p>
          </p:txBody>
        </p:sp>
      </p:grpSp>
      <p:pic>
        <p:nvPicPr>
          <p:cNvPr id="30" name="Picture 4" descr="F:\Work\Presentation work\2013-01 FlipFlop\pic\box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7" y="1656049"/>
            <a:ext cx="2143044" cy="2021285"/>
          </a:xfrm>
          <a:prstGeom prst="rect">
            <a:avLst/>
          </a:prstGeom>
          <a:noFill/>
        </p:spPr>
      </p:pic>
      <p:grpSp>
        <p:nvGrpSpPr>
          <p:cNvPr id="8" name="组合 30"/>
          <p:cNvGrpSpPr/>
          <p:nvPr/>
        </p:nvGrpSpPr>
        <p:grpSpPr>
          <a:xfrm>
            <a:off x="6372200" y="1957638"/>
            <a:ext cx="2089226" cy="1274078"/>
            <a:chOff x="5940152" y="4806444"/>
            <a:chExt cx="2089226" cy="1274078"/>
          </a:xfrm>
        </p:grpSpPr>
        <p:sp>
          <p:nvSpPr>
            <p:cNvPr id="32" name="TextBox 31"/>
            <p:cNvSpPr txBox="1"/>
            <p:nvPr/>
          </p:nvSpPr>
          <p:spPr>
            <a:xfrm>
              <a:off x="5940152" y="4806444"/>
              <a:ext cx="2089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Box (thickness 0.01)</a:t>
              </a:r>
              <a:endParaRPr lang="zh-CN" alt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2160" y="5157192"/>
              <a:ext cx="1670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3.2x↑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gHull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23x↑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</a:t>
              </a:r>
              <a:r>
                <a:rPr lang="en-US" altLang="zh-CN" dirty="0" err="1" smtClean="0"/>
                <a:t>qHull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75x↑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CGAL</a:t>
              </a:r>
              <a:endParaRPr lang="zh-CN" altLang="en-US" dirty="0" smtClean="0"/>
            </a:p>
          </p:txBody>
        </p:sp>
      </p:grpSp>
      <p:grpSp>
        <p:nvGrpSpPr>
          <p:cNvPr id="9" name="组合 27"/>
          <p:cNvGrpSpPr/>
          <p:nvPr/>
        </p:nvGrpSpPr>
        <p:grpSpPr>
          <a:xfrm>
            <a:off x="6403533" y="4259827"/>
            <a:ext cx="2381421" cy="1274078"/>
            <a:chOff x="5940152" y="3726324"/>
            <a:chExt cx="2381421" cy="1274078"/>
          </a:xfrm>
        </p:grpSpPr>
        <p:sp>
          <p:nvSpPr>
            <p:cNvPr id="18" name="TextBox 17"/>
            <p:cNvSpPr txBox="1"/>
            <p:nvPr/>
          </p:nvSpPr>
          <p:spPr>
            <a:xfrm>
              <a:off x="5940152" y="3726324"/>
              <a:ext cx="2381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Sphere (thickness 0.01)</a:t>
              </a:r>
              <a:endParaRPr lang="zh-CN" alt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2160" y="4077072"/>
              <a:ext cx="17442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1.3x↑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gHull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30x↑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</a:t>
              </a:r>
              <a:r>
                <a:rPr lang="en-US" altLang="zh-CN" dirty="0" err="1" smtClean="0"/>
                <a:t>qHull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110x↑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CGAL</a:t>
              </a:r>
              <a:endParaRPr lang="zh-CN" altLang="en-US" dirty="0" smtClean="0"/>
            </a:p>
          </p:txBody>
        </p:sp>
      </p:grpSp>
      <p:sp>
        <p:nvSpPr>
          <p:cNvPr id="34" name="横卷形 33">
            <a:hlinkClick r:id="" action="ppaction://noaction"/>
          </p:cNvPr>
          <p:cNvSpPr/>
          <p:nvPr/>
        </p:nvSpPr>
        <p:spPr>
          <a:xfrm>
            <a:off x="8100392" y="6309320"/>
            <a:ext cx="216024" cy="1296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F:\Work\Presentation work\2013-01 FlipFlop\pic\thai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1842096" cy="3240360"/>
          </a:xfrm>
          <a:prstGeom prst="rect">
            <a:avLst/>
          </a:prstGeom>
          <a:noFill/>
        </p:spPr>
      </p:pic>
      <p:sp>
        <p:nvSpPr>
          <p:cNvPr id="6" name="五边形 5"/>
          <p:cNvSpPr/>
          <p:nvPr/>
        </p:nvSpPr>
        <p:spPr>
          <a:xfrm>
            <a:off x="893242" y="831850"/>
            <a:ext cx="23826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sp>
        <p:nvSpPr>
          <p:cNvPr id="15" name="燕尾形 14"/>
          <p:cNvSpPr/>
          <p:nvPr/>
        </p:nvSpPr>
        <p:spPr>
          <a:xfrm>
            <a:off x="3203848" y="836712"/>
            <a:ext cx="2088232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标题 2"/>
          <p:cNvSpPr txBox="1">
            <a:spLocks/>
          </p:cNvSpPr>
          <p:nvPr/>
        </p:nvSpPr>
        <p:spPr>
          <a:xfrm>
            <a:off x="3419872" y="774229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noProof="0" dirty="0" smtClean="0">
                <a:latin typeface="+mj-lt"/>
                <a:ea typeface="+mj-ea"/>
                <a:cs typeface="+mj-cs"/>
              </a:rPr>
              <a:t>Convex hull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横卷形 25">
            <a:hlinkClick r:id="" action="ppaction://noaction"/>
          </p:cNvPr>
          <p:cNvSpPr/>
          <p:nvPr/>
        </p:nvSpPr>
        <p:spPr>
          <a:xfrm>
            <a:off x="8100392" y="6309320"/>
            <a:ext cx="216024" cy="1296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62" name="Picture 2" descr="F:\Work\Presentation work\2013-01 FlipFlop\pic\thai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659" y="1700808"/>
            <a:ext cx="1885301" cy="3248216"/>
          </a:xfrm>
          <a:prstGeom prst="rect">
            <a:avLst/>
          </a:prstGeom>
          <a:noFill/>
        </p:spPr>
      </p:pic>
      <p:pic>
        <p:nvPicPr>
          <p:cNvPr id="40963" name="Picture 3" descr="F:\Work\Presentation work\2013-01 FlipFlop\pic\lucy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84784"/>
            <a:ext cx="1701689" cy="3467674"/>
          </a:xfrm>
          <a:prstGeom prst="rect">
            <a:avLst/>
          </a:prstGeom>
          <a:noFill/>
        </p:spPr>
      </p:pic>
      <p:pic>
        <p:nvPicPr>
          <p:cNvPr id="40964" name="Picture 4" descr="F:\Work\Presentation work\2013-01 FlipFlop\pic\lucy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1721" y="1484784"/>
            <a:ext cx="1740267" cy="3420524"/>
          </a:xfrm>
          <a:prstGeom prst="rect">
            <a:avLst/>
          </a:prstGeom>
          <a:noFill/>
        </p:spPr>
      </p:pic>
      <p:grpSp>
        <p:nvGrpSpPr>
          <p:cNvPr id="29" name="组合 28"/>
          <p:cNvGrpSpPr/>
          <p:nvPr/>
        </p:nvGrpSpPr>
        <p:grpSpPr>
          <a:xfrm>
            <a:off x="1547664" y="5013176"/>
            <a:ext cx="1670970" cy="1283370"/>
            <a:chOff x="6012160" y="2492896"/>
            <a:chExt cx="1670970" cy="1283370"/>
          </a:xfrm>
        </p:grpSpPr>
        <p:sp>
          <p:nvSpPr>
            <p:cNvPr id="31" name="TextBox 30"/>
            <p:cNvSpPr txBox="1"/>
            <p:nvPr/>
          </p:nvSpPr>
          <p:spPr>
            <a:xfrm>
              <a:off x="6210185" y="2492896"/>
              <a:ext cx="1242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b="1" dirty="0" smtClean="0"/>
                <a:t>Thai statue</a:t>
              </a:r>
              <a:endParaRPr lang="zh-CN" altLang="en-US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2160" y="2852936"/>
              <a:ext cx="1670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1.4x↑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gHull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5.5x↑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</a:t>
              </a:r>
              <a:r>
                <a:rPr lang="en-US" altLang="zh-CN" dirty="0" err="1" smtClean="0"/>
                <a:t>qHull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12x↑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CGAL</a:t>
              </a:r>
              <a:endParaRPr lang="zh-CN" altLang="en-US" dirty="0" smtClean="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82540" y="5013176"/>
            <a:ext cx="1670970" cy="1283370"/>
            <a:chOff x="6012160" y="2492896"/>
            <a:chExt cx="1670970" cy="1283370"/>
          </a:xfrm>
        </p:grpSpPr>
        <p:sp>
          <p:nvSpPr>
            <p:cNvPr id="36" name="TextBox 35"/>
            <p:cNvSpPr txBox="1"/>
            <p:nvPr/>
          </p:nvSpPr>
          <p:spPr>
            <a:xfrm>
              <a:off x="6450795" y="2492896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Lucy</a:t>
              </a:r>
              <a:endParaRPr lang="zh-CN" alt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012160" y="2852936"/>
              <a:ext cx="1670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1.1x↑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gHull</a:t>
              </a:r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7.2x↑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</a:t>
              </a:r>
              <a:r>
                <a:rPr lang="en-US" altLang="zh-CN" dirty="0" err="1" smtClean="0"/>
                <a:t>qHull</a:t>
              </a:r>
              <a:endParaRPr lang="en-US" altLang="zh-CN" dirty="0" smtClean="0"/>
            </a:p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17x↑</a:t>
              </a:r>
              <a:r>
                <a:rPr lang="en-US" altLang="zh-CN" dirty="0" smtClean="0"/>
                <a:t> </a:t>
              </a:r>
              <a:r>
                <a:rPr lang="en-US" altLang="zh-CN" dirty="0" err="1" smtClean="0"/>
                <a:t>v.s</a:t>
              </a:r>
              <a:r>
                <a:rPr lang="en-US" altLang="zh-CN" dirty="0" smtClean="0"/>
                <a:t>. CGAL</a:t>
              </a:r>
              <a:endParaRPr lang="zh-CN" altLang="en-US" dirty="0" smtClean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/>
        </p:nvSpPr>
        <p:spPr>
          <a:xfrm>
            <a:off x="893242" y="831850"/>
            <a:ext cx="2310606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22" name="椭圆 21"/>
          <p:cNvSpPr/>
          <p:nvPr/>
        </p:nvSpPr>
        <p:spPr>
          <a:xfrm>
            <a:off x="539552" y="1916832"/>
            <a:ext cx="259228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000" b="1" dirty="0"/>
          </a:p>
        </p:txBody>
      </p:sp>
      <p:sp>
        <p:nvSpPr>
          <p:cNvPr id="24" name="矩形 23"/>
          <p:cNvSpPr/>
          <p:nvPr/>
        </p:nvSpPr>
        <p:spPr>
          <a:xfrm>
            <a:off x="5143988" y="1140746"/>
            <a:ext cx="2596364" cy="4880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is provably correct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4788024" y="1916832"/>
            <a:ext cx="2952328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uses only local operations </a:t>
            </a:r>
            <a:endParaRPr lang="zh-CN" altLang="en-US" sz="2000" dirty="0"/>
          </a:p>
        </p:txBody>
      </p:sp>
      <p:sp>
        <p:nvSpPr>
          <p:cNvPr id="30" name="矩形 29"/>
          <p:cNvSpPr/>
          <p:nvPr/>
        </p:nvSpPr>
        <p:spPr>
          <a:xfrm>
            <a:off x="3419872" y="3501008"/>
            <a:ext cx="432048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works for any star-shaped polyhedron</a:t>
            </a:r>
            <a:endParaRPr lang="zh-CN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4788024" y="2708920"/>
            <a:ext cx="2952328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allows any order of flips</a:t>
            </a:r>
            <a:endParaRPr lang="zh-CN" altLang="en-US" sz="2000" dirty="0"/>
          </a:p>
        </p:txBody>
      </p:sp>
      <p:cxnSp>
        <p:nvCxnSpPr>
          <p:cNvPr id="33" name="直接箭头连接符 32"/>
          <p:cNvCxnSpPr>
            <a:stCxn id="22" idx="6"/>
            <a:endCxn id="24" idx="1"/>
          </p:cNvCxnSpPr>
          <p:nvPr/>
        </p:nvCxnSpPr>
        <p:spPr>
          <a:xfrm flipV="1">
            <a:off x="3131840" y="1384773"/>
            <a:ext cx="2012148" cy="1288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22" idx="6"/>
            <a:endCxn id="25" idx="1"/>
          </p:cNvCxnSpPr>
          <p:nvPr/>
        </p:nvCxnSpPr>
        <p:spPr>
          <a:xfrm flipV="1">
            <a:off x="3131840" y="2168860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stCxn id="22" idx="6"/>
            <a:endCxn id="30" idx="1"/>
          </p:cNvCxnSpPr>
          <p:nvPr/>
        </p:nvCxnSpPr>
        <p:spPr>
          <a:xfrm>
            <a:off x="3131840" y="2672916"/>
            <a:ext cx="288032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2" idx="6"/>
            <a:endCxn id="31" idx="1"/>
          </p:cNvCxnSpPr>
          <p:nvPr/>
        </p:nvCxnSpPr>
        <p:spPr>
          <a:xfrm>
            <a:off x="3131840" y="2672916"/>
            <a:ext cx="165618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043608" y="2154922"/>
            <a:ext cx="155844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 smtClean="0">
                <a:solidFill>
                  <a:prstClr val="black"/>
                </a:solidFill>
              </a:rPr>
              <a:t>Flip-Flop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048632" y="2668850"/>
            <a:ext cx="153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GPU friendly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611560" y="4437112"/>
            <a:ext cx="259228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000" b="1" dirty="0"/>
          </a:p>
        </p:txBody>
      </p:sp>
      <p:sp>
        <p:nvSpPr>
          <p:cNvPr id="115" name="矩形 114"/>
          <p:cNvSpPr/>
          <p:nvPr/>
        </p:nvSpPr>
        <p:spPr>
          <a:xfrm>
            <a:off x="1273434" y="4725144"/>
            <a:ext cx="10663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 err="1" smtClean="0">
                <a:solidFill>
                  <a:prstClr val="black"/>
                </a:solidFill>
              </a:rPr>
              <a:t>ffHull</a:t>
            </a:r>
            <a:endParaRPr lang="zh-CN" altLang="en-US" dirty="0"/>
          </a:p>
        </p:txBody>
      </p:sp>
      <p:sp>
        <p:nvSpPr>
          <p:cNvPr id="116" name="矩形 115"/>
          <p:cNvSpPr/>
          <p:nvPr/>
        </p:nvSpPr>
        <p:spPr>
          <a:xfrm>
            <a:off x="1115616" y="5239072"/>
            <a:ext cx="153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GPU friendly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4283968" y="4437112"/>
            <a:ext cx="2592288" cy="151216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3000" b="1" dirty="0"/>
          </a:p>
        </p:txBody>
      </p:sp>
      <p:sp>
        <p:nvSpPr>
          <p:cNvPr id="118" name="矩形 117"/>
          <p:cNvSpPr/>
          <p:nvPr/>
        </p:nvSpPr>
        <p:spPr>
          <a:xfrm>
            <a:off x="5076056" y="4725144"/>
            <a:ext cx="8317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 err="1" smtClean="0">
                <a:solidFill>
                  <a:prstClr val="black"/>
                </a:solidFill>
              </a:rPr>
              <a:t>ffRT</a:t>
            </a:r>
            <a:endParaRPr lang="zh-CN" altLang="en-US" dirty="0"/>
          </a:p>
        </p:txBody>
      </p:sp>
      <p:sp>
        <p:nvSpPr>
          <p:cNvPr id="119" name="矩形 118"/>
          <p:cNvSpPr/>
          <p:nvPr/>
        </p:nvSpPr>
        <p:spPr>
          <a:xfrm>
            <a:off x="4837806" y="5239072"/>
            <a:ext cx="1534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GPU friendly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20" name="下箭头 119"/>
          <p:cNvSpPr/>
          <p:nvPr/>
        </p:nvSpPr>
        <p:spPr>
          <a:xfrm>
            <a:off x="1691680" y="3573016"/>
            <a:ext cx="288032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下箭头 120"/>
          <p:cNvSpPr/>
          <p:nvPr/>
        </p:nvSpPr>
        <p:spPr>
          <a:xfrm rot="16200000">
            <a:off x="3635896" y="4869160"/>
            <a:ext cx="288032" cy="72008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0" grpId="0" animBg="1"/>
      <p:bldP spid="31" grpId="0" animBg="1"/>
      <p:bldP spid="38" grpId="0"/>
      <p:bldP spid="114" grpId="0" animBg="1"/>
      <p:bldP spid="115" grpId="0"/>
      <p:bldP spid="116" grpId="0"/>
      <p:bldP spid="117" grpId="0" animBg="1"/>
      <p:bldP spid="118" grpId="0"/>
      <p:bldP spid="119" grpId="0"/>
      <p:bldP spid="120" grpId="0" animBg="1"/>
      <p:bldP spid="1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2682647" y="2060848"/>
            <a:ext cx="3778706" cy="2736304"/>
          </a:xfrm>
          <a:prstGeom prst="roundRect">
            <a:avLst>
              <a:gd name="adj" fmla="val 504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5000" b="1" dirty="0" smtClean="0">
                <a:solidFill>
                  <a:srgbClr val="0070C0"/>
                </a:solidFill>
              </a:rPr>
              <a:t>Thank You!</a:t>
            </a:r>
          </a:p>
          <a:p>
            <a:pPr algn="ctr"/>
            <a:r>
              <a:rPr lang="en-US" altLang="zh-CN" sz="5000" b="1" dirty="0" smtClean="0">
                <a:solidFill>
                  <a:srgbClr val="0070C0"/>
                </a:solidFill>
              </a:rPr>
              <a:t>Q &amp; A</a:t>
            </a:r>
            <a:endParaRPr lang="zh-CN" altLang="en-US" sz="5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411" y="5949280"/>
            <a:ext cx="5579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</a:rPr>
              <a:t>http://www.comp.nus.edu.sg/~tants/flipflop.html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4523" y="4365104"/>
            <a:ext cx="3124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mingcen@comp.nus.edu.sg</a:t>
            </a:r>
            <a:endParaRPr lang="zh-CN" alt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燕尾形 30"/>
          <p:cNvSpPr/>
          <p:nvPr/>
        </p:nvSpPr>
        <p:spPr>
          <a:xfrm>
            <a:off x="5004048" y="836712"/>
            <a:ext cx="2808312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五边形 4"/>
          <p:cNvSpPr/>
          <p:nvPr/>
        </p:nvSpPr>
        <p:spPr>
          <a:xfrm>
            <a:off x="893242" y="831850"/>
            <a:ext cx="41828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Flips on 3D polyhedron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32" name="标题 2"/>
          <p:cNvSpPr txBox="1">
            <a:spLocks/>
          </p:cNvSpPr>
          <p:nvPr/>
        </p:nvSpPr>
        <p:spPr>
          <a:xfrm>
            <a:off x="5220072" y="774229"/>
            <a:ext cx="30963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Convex Hull in 3D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4" descr="F:\Work\Presentation work\2013-01 FlipFlop\pic\drag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457529" cy="2787872"/>
          </a:xfrm>
          <a:prstGeom prst="rect">
            <a:avLst/>
          </a:prstGeom>
          <a:noFill/>
        </p:spPr>
      </p:pic>
      <p:pic>
        <p:nvPicPr>
          <p:cNvPr id="28" name="Picture 2" descr="F:\Work\Presentation work\2013-01 FlipFlop\pic\dragon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3456384" cy="277248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602450" y="4437112"/>
            <a:ext cx="1561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Convex Hull</a:t>
            </a:r>
            <a:endParaRPr lang="zh-CN" altLang="en-US" sz="2200" b="1" dirty="0"/>
          </a:p>
        </p:txBody>
      </p:sp>
      <p:grpSp>
        <p:nvGrpSpPr>
          <p:cNvPr id="37" name="组合 36"/>
          <p:cNvGrpSpPr/>
          <p:nvPr/>
        </p:nvGrpSpPr>
        <p:grpSpPr>
          <a:xfrm>
            <a:off x="899592" y="5013176"/>
            <a:ext cx="3168352" cy="1080120"/>
            <a:chOff x="899592" y="5013176"/>
            <a:chExt cx="3168352" cy="1080120"/>
          </a:xfrm>
        </p:grpSpPr>
        <p:sp>
          <p:nvSpPr>
            <p:cNvPr id="33" name="矩形 32"/>
            <p:cNvSpPr/>
            <p:nvPr/>
          </p:nvSpPr>
          <p:spPr>
            <a:xfrm>
              <a:off x="899592" y="5013176"/>
              <a:ext cx="3168352" cy="108012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71600" y="5085185"/>
              <a:ext cx="2951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dirty="0" smtClean="0"/>
                <a:t> Fundamental problem in CG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dirty="0" smtClean="0"/>
                <a:t> Collision detection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dirty="0" smtClean="0"/>
                <a:t> Path planning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932040" y="5013176"/>
            <a:ext cx="3168352" cy="1080120"/>
            <a:chOff x="4932040" y="5013176"/>
            <a:chExt cx="3168352" cy="1080120"/>
          </a:xfrm>
        </p:grpSpPr>
        <p:sp>
          <p:nvSpPr>
            <p:cNvPr id="34" name="矩形 33"/>
            <p:cNvSpPr/>
            <p:nvPr/>
          </p:nvSpPr>
          <p:spPr>
            <a:xfrm>
              <a:off x="4932040" y="5013176"/>
              <a:ext cx="3168352" cy="10801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04048" y="5085185"/>
              <a:ext cx="29519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dirty="0" smtClean="0"/>
                <a:t> CGAL (CPU)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dirty="0" smtClean="0"/>
                <a:t> </a:t>
              </a:r>
              <a:r>
                <a:rPr lang="en-US" altLang="zh-CN" dirty="0" err="1" smtClean="0"/>
                <a:t>qHull</a:t>
              </a:r>
              <a:r>
                <a:rPr lang="en-US" altLang="zh-CN" dirty="0" smtClean="0"/>
                <a:t> (CPU)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zh-CN" dirty="0" smtClean="0"/>
                <a:t> gHull (GPU) [Gao et al. 2012]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63152" y="4437112"/>
            <a:ext cx="12127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/>
              <a:t>Point set</a:t>
            </a:r>
            <a:endParaRPr lang="zh-CN" altLang="en-US" sz="2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755576" y="4797152"/>
            <a:ext cx="7560840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边形 4"/>
          <p:cNvSpPr/>
          <p:nvPr/>
        </p:nvSpPr>
        <p:spPr>
          <a:xfrm>
            <a:off x="893242" y="831850"/>
            <a:ext cx="41828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Flips on 3D polyhedron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pic>
        <p:nvPicPr>
          <p:cNvPr id="38914" name="Picture 2" descr="F:\Work\Presentation work\2013-01 FlipFlop\pic\g554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4374"/>
            <a:ext cx="2448272" cy="1946714"/>
          </a:xfrm>
          <a:prstGeom prst="rect">
            <a:avLst/>
          </a:prstGeom>
          <a:noFill/>
        </p:spPr>
      </p:pic>
      <p:pic>
        <p:nvPicPr>
          <p:cNvPr id="38915" name="Picture 3" descr="F:\Work\Presentation work\2013-01 FlipFlop\pic\g559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2366"/>
            <a:ext cx="2448272" cy="1946714"/>
          </a:xfrm>
          <a:prstGeom prst="rect">
            <a:avLst/>
          </a:prstGeom>
          <a:noFill/>
        </p:spPr>
      </p:pic>
      <p:grpSp>
        <p:nvGrpSpPr>
          <p:cNvPr id="50" name="组合 49"/>
          <p:cNvGrpSpPr/>
          <p:nvPr/>
        </p:nvGrpSpPr>
        <p:grpSpPr>
          <a:xfrm>
            <a:off x="3713062" y="2779591"/>
            <a:ext cx="1584176" cy="502895"/>
            <a:chOff x="3713062" y="3139631"/>
            <a:chExt cx="1584176" cy="502895"/>
          </a:xfrm>
        </p:grpSpPr>
        <p:sp>
          <p:nvSpPr>
            <p:cNvPr id="27" name="右箭头 26"/>
            <p:cNvSpPr/>
            <p:nvPr/>
          </p:nvSpPr>
          <p:spPr>
            <a:xfrm>
              <a:off x="3713062" y="3498510"/>
              <a:ext cx="1584176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67944" y="3139631"/>
              <a:ext cx="9094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 smtClean="0"/>
                <a:t>Flips ?</a:t>
              </a:r>
              <a:endParaRPr lang="zh-CN" altLang="en-US" sz="2200" b="1" dirty="0"/>
            </a:p>
          </p:txBody>
        </p:sp>
      </p:grpSp>
      <p:sp>
        <p:nvSpPr>
          <p:cNvPr id="29" name="燕尾形 28"/>
          <p:cNvSpPr/>
          <p:nvPr/>
        </p:nvSpPr>
        <p:spPr>
          <a:xfrm>
            <a:off x="5004048" y="836712"/>
            <a:ext cx="3096344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标题 2"/>
          <p:cNvSpPr txBox="1">
            <a:spLocks/>
          </p:cNvSpPr>
          <p:nvPr/>
        </p:nvSpPr>
        <p:spPr>
          <a:xfrm>
            <a:off x="5220072" y="774229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Compute CH by flips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1" name="组合 120"/>
          <p:cNvGrpSpPr/>
          <p:nvPr/>
        </p:nvGrpSpPr>
        <p:grpSpPr>
          <a:xfrm>
            <a:off x="1043608" y="1628800"/>
            <a:ext cx="2160240" cy="1363985"/>
            <a:chOff x="1043608" y="1988840"/>
            <a:chExt cx="2160240" cy="1363985"/>
          </a:xfrm>
        </p:grpSpPr>
        <p:sp>
          <p:nvSpPr>
            <p:cNvPr id="35" name="圆角矩形 34"/>
            <p:cNvSpPr/>
            <p:nvPr/>
          </p:nvSpPr>
          <p:spPr>
            <a:xfrm>
              <a:off x="1043608" y="1988840"/>
              <a:ext cx="2160240" cy="43204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non-extreme points</a:t>
              </a:r>
              <a:endParaRPr lang="zh-CN" altLang="en-US" dirty="0" smtClean="0"/>
            </a:p>
          </p:txBody>
        </p:sp>
        <p:cxnSp>
          <p:nvCxnSpPr>
            <p:cNvPr id="51" name="形状 50"/>
            <p:cNvCxnSpPr>
              <a:stCxn id="35" idx="1"/>
              <a:endCxn id="73" idx="2"/>
            </p:cNvCxnSpPr>
            <p:nvPr/>
          </p:nvCxnSpPr>
          <p:spPr>
            <a:xfrm rot="10800000" flipH="1" flipV="1">
              <a:off x="1043608" y="2204863"/>
              <a:ext cx="360040" cy="1048383"/>
            </a:xfrm>
            <a:prstGeom prst="curvedConnector3">
              <a:avLst>
                <a:gd name="adj1" fmla="val -63493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椭圆 71"/>
            <p:cNvSpPr/>
            <p:nvPr/>
          </p:nvSpPr>
          <p:spPr>
            <a:xfrm>
              <a:off x="2934097" y="3149079"/>
              <a:ext cx="199157" cy="19915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1403648" y="3153668"/>
              <a:ext cx="199157" cy="199157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4" name="形状 73"/>
            <p:cNvCxnSpPr>
              <a:stCxn id="35" idx="3"/>
              <a:endCxn id="72" idx="6"/>
            </p:cNvCxnSpPr>
            <p:nvPr/>
          </p:nvCxnSpPr>
          <p:spPr>
            <a:xfrm flipH="1">
              <a:off x="3133254" y="2204864"/>
              <a:ext cx="70594" cy="1043794"/>
            </a:xfrm>
            <a:prstGeom prst="curvedConnector3">
              <a:avLst>
                <a:gd name="adj1" fmla="val -32382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组合 122"/>
          <p:cNvGrpSpPr/>
          <p:nvPr/>
        </p:nvGrpSpPr>
        <p:grpSpPr>
          <a:xfrm>
            <a:off x="1371600" y="1628800"/>
            <a:ext cx="4136504" cy="2402185"/>
            <a:chOff x="1371600" y="1988840"/>
            <a:chExt cx="4136504" cy="2402185"/>
          </a:xfrm>
        </p:grpSpPr>
        <p:sp>
          <p:nvSpPr>
            <p:cNvPr id="59" name="矩形 58"/>
            <p:cNvSpPr/>
            <p:nvPr/>
          </p:nvSpPr>
          <p:spPr>
            <a:xfrm>
              <a:off x="3923928" y="1988840"/>
              <a:ext cx="1584176" cy="43204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reflex edges</a:t>
              </a:r>
              <a:endParaRPr lang="zh-CN" altLang="en-US" dirty="0" smtClean="0"/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2047875" y="2824163"/>
              <a:ext cx="357188" cy="1566862"/>
            </a:xfrm>
            <a:prstGeom prst="line">
              <a:avLst/>
            </a:prstGeom>
            <a:ln>
              <a:solidFill>
                <a:srgbClr val="0042D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形状 60"/>
            <p:cNvCxnSpPr>
              <a:stCxn id="59" idx="2"/>
            </p:cNvCxnSpPr>
            <p:nvPr/>
          </p:nvCxnSpPr>
          <p:spPr>
            <a:xfrm rot="5400000">
              <a:off x="2483768" y="1484784"/>
              <a:ext cx="1296144" cy="316835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形状 60"/>
            <p:cNvCxnSpPr>
              <a:stCxn id="59" idx="1"/>
            </p:cNvCxnSpPr>
            <p:nvPr/>
          </p:nvCxnSpPr>
          <p:spPr>
            <a:xfrm rot="10800000" flipV="1">
              <a:off x="2123728" y="2204864"/>
              <a:ext cx="1800200" cy="100811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H="1">
              <a:off x="1371600" y="2811780"/>
              <a:ext cx="601980" cy="1173480"/>
            </a:xfrm>
            <a:prstGeom prst="line">
              <a:avLst/>
            </a:prstGeom>
            <a:ln>
              <a:solidFill>
                <a:srgbClr val="0042D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组合 57"/>
          <p:cNvGrpSpPr/>
          <p:nvPr/>
        </p:nvGrpSpPr>
        <p:grpSpPr>
          <a:xfrm>
            <a:off x="971600" y="4941168"/>
            <a:ext cx="3100774" cy="1346666"/>
            <a:chOff x="1115616" y="1916832"/>
            <a:chExt cx="3100774" cy="1346666"/>
          </a:xfrm>
        </p:grpSpPr>
        <p:pic>
          <p:nvPicPr>
            <p:cNvPr id="62" name="Picture 5" descr="F:\Work\Presentation work\2013-01 FlipFlop\pic\g499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1916833"/>
              <a:ext cx="1175391" cy="1002641"/>
            </a:xfrm>
            <a:prstGeom prst="rect">
              <a:avLst/>
            </a:prstGeom>
            <a:noFill/>
          </p:spPr>
        </p:pic>
        <p:pic>
          <p:nvPicPr>
            <p:cNvPr id="63" name="Picture 6" descr="F:\Work\Presentation work\2013-01 FlipFlop\pic\g4998-4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0999" y="1916832"/>
              <a:ext cx="1175391" cy="1002641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1247225" y="2924944"/>
              <a:ext cx="907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57D3C"/>
                  </a:solidFill>
                </a:rPr>
                <a:t>3-1 Edge</a:t>
              </a:r>
              <a:endParaRPr lang="zh-CN" altLang="en-US" sz="1600" b="1" dirty="0">
                <a:solidFill>
                  <a:srgbClr val="F57D3C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860032" y="5085184"/>
            <a:ext cx="3285217" cy="1202650"/>
            <a:chOff x="5175215" y="2132856"/>
            <a:chExt cx="3285217" cy="1202650"/>
          </a:xfrm>
        </p:grpSpPr>
        <p:pic>
          <p:nvPicPr>
            <p:cNvPr id="67" name="Picture 7" descr="F:\Work\Presentation work\2013-01 FlipFlop\pic\g506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75215" y="2132856"/>
              <a:ext cx="1289602" cy="800621"/>
            </a:xfrm>
            <a:prstGeom prst="rect">
              <a:avLst/>
            </a:prstGeom>
            <a:noFill/>
          </p:spPr>
        </p:pic>
        <p:pic>
          <p:nvPicPr>
            <p:cNvPr id="68" name="Picture 8" descr="F:\Work\Presentation work\2013-01 FlipFlop\pic\g5088-0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70830" y="2132856"/>
              <a:ext cx="1289602" cy="800621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5364088" y="2996952"/>
              <a:ext cx="9072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rgbClr val="F57C14"/>
                  </a:solidFill>
                </a:rPr>
                <a:t>2-2 Edge</a:t>
              </a:r>
              <a:endParaRPr lang="zh-CN" altLang="en-US" sz="1600" b="1" dirty="0">
                <a:solidFill>
                  <a:srgbClr val="F57C14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111321" y="5085184"/>
            <a:ext cx="777777" cy="432048"/>
            <a:chOff x="2255337" y="2060848"/>
            <a:chExt cx="777777" cy="432048"/>
          </a:xfrm>
        </p:grpSpPr>
        <p:sp>
          <p:nvSpPr>
            <p:cNvPr id="76" name="右箭头 75"/>
            <p:cNvSpPr/>
            <p:nvPr/>
          </p:nvSpPr>
          <p:spPr>
            <a:xfrm>
              <a:off x="2399353" y="2348880"/>
              <a:ext cx="504056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255337" y="2060848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3-1 flip</a:t>
              </a:r>
              <a:endParaRPr lang="zh-CN" altLang="en-US" sz="1600" b="1" dirty="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157600" y="5157192"/>
            <a:ext cx="777777" cy="432048"/>
            <a:chOff x="6472783" y="2204864"/>
            <a:chExt cx="777777" cy="432048"/>
          </a:xfrm>
        </p:grpSpPr>
        <p:sp>
          <p:nvSpPr>
            <p:cNvPr id="79" name="左右箭头 78"/>
            <p:cNvSpPr/>
            <p:nvPr/>
          </p:nvSpPr>
          <p:spPr>
            <a:xfrm>
              <a:off x="6588224" y="2492896"/>
              <a:ext cx="504056" cy="14401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472783" y="2204864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/>
                <a:t>2-2 flip</a:t>
              </a:r>
              <a:endParaRPr lang="zh-CN" altLang="en-US" sz="1600" b="1" dirty="0"/>
            </a:p>
          </p:txBody>
        </p:sp>
      </p:grpSp>
      <p:sp>
        <p:nvSpPr>
          <p:cNvPr id="82" name="横卷形 81">
            <a:hlinkClick r:id="" action="ppaction://noaction"/>
          </p:cNvPr>
          <p:cNvSpPr/>
          <p:nvPr/>
        </p:nvSpPr>
        <p:spPr>
          <a:xfrm>
            <a:off x="8100392" y="6165304"/>
            <a:ext cx="216024" cy="1296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1403648" y="4293096"/>
            <a:ext cx="18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some polyhedron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28184" y="4293096"/>
            <a:ext cx="12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convex hull</a:t>
            </a:r>
            <a:endParaRPr lang="zh-CN" altLang="en-US" dirty="0"/>
          </a:p>
        </p:txBody>
      </p:sp>
      <p:sp>
        <p:nvSpPr>
          <p:cNvPr id="43" name="Oval 42"/>
          <p:cNvSpPr/>
          <p:nvPr/>
        </p:nvSpPr>
        <p:spPr>
          <a:xfrm>
            <a:off x="3635896" y="3501008"/>
            <a:ext cx="1800200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altLang="zh-CN" sz="1600" dirty="0" smtClean="0"/>
              <a:t> Simple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CN" sz="1600" dirty="0" smtClean="0"/>
              <a:t> Local</a:t>
            </a:r>
          </a:p>
          <a:p>
            <a:pPr algn="ctr">
              <a:buFont typeface="Arial" pitchFamily="34" charset="0"/>
              <a:buChar char="•"/>
            </a:pPr>
            <a:r>
              <a:rPr lang="en-US" altLang="zh-CN" sz="1600" dirty="0" smtClean="0"/>
              <a:t> Parallel</a:t>
            </a:r>
            <a:endParaRPr lang="zh-CN" alt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右箭头 26"/>
          <p:cNvSpPr/>
          <p:nvPr/>
        </p:nvSpPr>
        <p:spPr>
          <a:xfrm>
            <a:off x="3713062" y="3140968"/>
            <a:ext cx="1584176" cy="14401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边形 4"/>
          <p:cNvSpPr/>
          <p:nvPr/>
        </p:nvSpPr>
        <p:spPr>
          <a:xfrm>
            <a:off x="893242" y="831850"/>
            <a:ext cx="41828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Flips on 3D polyhedron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29" name="燕尾形 28"/>
          <p:cNvSpPr/>
          <p:nvPr/>
        </p:nvSpPr>
        <p:spPr>
          <a:xfrm>
            <a:off x="5004048" y="836712"/>
            <a:ext cx="3096344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标题 2"/>
          <p:cNvSpPr txBox="1">
            <a:spLocks/>
          </p:cNvSpPr>
          <p:nvPr/>
        </p:nvSpPr>
        <p:spPr>
          <a:xfrm>
            <a:off x="5220072" y="774229"/>
            <a:ext cx="273630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Compute CH by flips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115616" y="3039521"/>
            <a:ext cx="3816424" cy="2684443"/>
            <a:chOff x="1115616" y="2688773"/>
            <a:chExt cx="3816424" cy="2684443"/>
          </a:xfrm>
        </p:grpSpPr>
        <p:cxnSp>
          <p:nvCxnSpPr>
            <p:cNvPr id="50" name="Curved Connector 49"/>
            <p:cNvCxnSpPr>
              <a:stCxn id="48" idx="0"/>
              <a:endCxn id="95" idx="2"/>
            </p:cNvCxnSpPr>
            <p:nvPr/>
          </p:nvCxnSpPr>
          <p:spPr>
            <a:xfrm rot="5400000" flipH="1" flipV="1">
              <a:off x="2748639" y="2963961"/>
              <a:ext cx="2108380" cy="155800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矩形 26"/>
            <p:cNvSpPr/>
            <p:nvPr/>
          </p:nvSpPr>
          <p:spPr>
            <a:xfrm>
              <a:off x="1115616" y="4797152"/>
              <a:ext cx="3816424" cy="57606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 smtClean="0">
                  <a:solidFill>
                    <a:srgbClr val="FF0000"/>
                  </a:solidFill>
                </a:rPr>
                <a:t>Greedy strategy</a:t>
              </a:r>
              <a:r>
                <a:rPr lang="en-US" altLang="zh-CN" dirty="0" smtClean="0"/>
                <a:t>: flip reflex edges only</a:t>
              </a:r>
              <a:endParaRPr lang="zh-CN" alt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932040" y="4931876"/>
            <a:ext cx="3473269" cy="576064"/>
            <a:chOff x="4932040" y="4581128"/>
            <a:chExt cx="3473269" cy="576064"/>
          </a:xfrm>
        </p:grpSpPr>
        <p:sp>
          <p:nvSpPr>
            <p:cNvPr id="54" name="TextBox 53"/>
            <p:cNvSpPr txBox="1"/>
            <p:nvPr/>
          </p:nvSpPr>
          <p:spPr>
            <a:xfrm>
              <a:off x="5580112" y="4581128"/>
              <a:ext cx="2825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Difficulty 1: self-intersection</a:t>
              </a:r>
              <a:endParaRPr lang="zh-CN" altLang="en-US" dirty="0"/>
            </a:p>
          </p:txBody>
        </p:sp>
        <p:cxnSp>
          <p:nvCxnSpPr>
            <p:cNvPr id="57" name="Curved Connector 56"/>
            <p:cNvCxnSpPr>
              <a:stCxn id="48" idx="3"/>
              <a:endCxn id="54" idx="1"/>
            </p:cNvCxnSpPr>
            <p:nvPr/>
          </p:nvCxnSpPr>
          <p:spPr>
            <a:xfrm flipV="1">
              <a:off x="4932040" y="4765794"/>
              <a:ext cx="648072" cy="391398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4932040" y="5507940"/>
            <a:ext cx="2929146" cy="441340"/>
            <a:chOff x="4932040" y="5157192"/>
            <a:chExt cx="2929146" cy="441340"/>
          </a:xfrm>
        </p:grpSpPr>
        <p:sp>
          <p:nvSpPr>
            <p:cNvPr id="55" name="TextBox 54"/>
            <p:cNvSpPr txBox="1"/>
            <p:nvPr/>
          </p:nvSpPr>
          <p:spPr>
            <a:xfrm>
              <a:off x="5580112" y="5229200"/>
              <a:ext cx="2281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Difficulty 2: stuck case</a:t>
              </a:r>
              <a:endParaRPr lang="zh-CN" altLang="en-US" dirty="0"/>
            </a:p>
          </p:txBody>
        </p:sp>
        <p:cxnSp>
          <p:nvCxnSpPr>
            <p:cNvPr id="58" name="Curved Connector 57"/>
            <p:cNvCxnSpPr>
              <a:stCxn id="48" idx="3"/>
              <a:endCxn id="55" idx="1"/>
            </p:cNvCxnSpPr>
            <p:nvPr/>
          </p:nvCxnSpPr>
          <p:spPr>
            <a:xfrm>
              <a:off x="4932040" y="5157192"/>
              <a:ext cx="648072" cy="25667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9" name="Picture 2" descr="F:\Work\Presentation work\2013-01 FlipFlop\pic\g554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448272" cy="1946714"/>
          </a:xfrm>
          <a:prstGeom prst="rect">
            <a:avLst/>
          </a:prstGeom>
          <a:noFill/>
        </p:spPr>
      </p:pic>
      <p:pic>
        <p:nvPicPr>
          <p:cNvPr id="90" name="Picture 3" descr="F:\Work\Presentation work\2013-01 FlipFlop\pic\g5596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2448272" cy="1946714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/>
        </p:nvSpPr>
        <p:spPr>
          <a:xfrm>
            <a:off x="3295517" y="2639410"/>
            <a:ext cx="2572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/>
              <a:t>Lawson’s flip algorithm</a:t>
            </a:r>
            <a:endParaRPr lang="zh-CN" alt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4293096"/>
            <a:ext cx="182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some polyhedron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28184" y="4293096"/>
            <a:ext cx="123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convex hull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22098" y="2852936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C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893242" y="831850"/>
            <a:ext cx="41828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Flips on 3D polyhedron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043608" y="180475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Difficulty 1: Avoiding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self-intersection</a:t>
            </a:r>
            <a:r>
              <a:rPr lang="en-US" altLang="zh-CN" sz="2000" dirty="0" smtClean="0"/>
              <a:t> </a:t>
            </a:r>
            <a:endParaRPr lang="zh-CN" altLang="en-US" sz="20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燕尾形 43"/>
          <p:cNvSpPr/>
          <p:nvPr/>
        </p:nvSpPr>
        <p:spPr>
          <a:xfrm>
            <a:off x="5004048" y="836712"/>
            <a:ext cx="2952328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标题 2"/>
          <p:cNvSpPr txBox="1">
            <a:spLocks/>
          </p:cNvSpPr>
          <p:nvPr/>
        </p:nvSpPr>
        <p:spPr>
          <a:xfrm>
            <a:off x="5220072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Avoid self-intersection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43608" y="2492896"/>
            <a:ext cx="6984776" cy="2448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043608" y="2492896"/>
            <a:ext cx="153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2D illustration</a:t>
            </a:r>
            <a:endParaRPr lang="zh-CN" altLang="en-US" b="1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17765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7710" y="2852936"/>
            <a:ext cx="177657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5" name="组合 54"/>
          <p:cNvGrpSpPr/>
          <p:nvPr/>
        </p:nvGrpSpPr>
        <p:grpSpPr>
          <a:xfrm>
            <a:off x="4091566" y="3501008"/>
            <a:ext cx="936104" cy="502895"/>
            <a:chOff x="3995936" y="2350041"/>
            <a:chExt cx="936104" cy="502895"/>
          </a:xfrm>
        </p:grpSpPr>
        <p:sp>
          <p:nvSpPr>
            <p:cNvPr id="53" name="右箭头 52"/>
            <p:cNvSpPr/>
            <p:nvPr/>
          </p:nvSpPr>
          <p:spPr>
            <a:xfrm>
              <a:off x="4001094" y="2708920"/>
              <a:ext cx="930946" cy="14401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95936" y="2350041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2-1 flip</a:t>
              </a:r>
              <a:endParaRPr lang="zh-CN" altLang="en-US" b="1" dirty="0"/>
            </a:p>
          </p:txBody>
        </p:sp>
      </p:grpSp>
      <p:sp>
        <p:nvSpPr>
          <p:cNvPr id="56" name="矩形 55"/>
          <p:cNvSpPr/>
          <p:nvPr/>
        </p:nvSpPr>
        <p:spPr>
          <a:xfrm>
            <a:off x="1043608" y="5261138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Solution: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star-shaped polyhedron</a:t>
            </a:r>
            <a:endParaRPr lang="zh-CN" altLang="en-US" sz="2000" dirty="0"/>
          </a:p>
        </p:txBody>
      </p:sp>
      <p:sp>
        <p:nvSpPr>
          <p:cNvPr id="25" name="Multiply 24"/>
          <p:cNvSpPr/>
          <p:nvPr/>
        </p:nvSpPr>
        <p:spPr>
          <a:xfrm>
            <a:off x="6195442" y="3629025"/>
            <a:ext cx="144016" cy="144016"/>
          </a:xfrm>
          <a:prstGeom prst="mathMultiply">
            <a:avLst>
              <a:gd name="adj1" fmla="val 155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Multiply 25"/>
          <p:cNvSpPr/>
          <p:nvPr/>
        </p:nvSpPr>
        <p:spPr>
          <a:xfrm>
            <a:off x="6201182" y="3749045"/>
            <a:ext cx="144016" cy="144016"/>
          </a:xfrm>
          <a:prstGeom prst="mathMultiply">
            <a:avLst>
              <a:gd name="adj1" fmla="val 1558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899592" y="5085184"/>
            <a:ext cx="7128792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五边形 4"/>
          <p:cNvSpPr/>
          <p:nvPr/>
        </p:nvSpPr>
        <p:spPr>
          <a:xfrm>
            <a:off x="893242" y="831850"/>
            <a:ext cx="41828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Flips on 3D polyhedron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043608" y="180475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Star-shaped polyhedron</a:t>
            </a:r>
            <a:endParaRPr lang="zh-CN" altLang="en-US" sz="20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F:\Work\Presentation work\2013-01 FlipFlop\pic\g29038.png"/>
          <p:cNvPicPr>
            <a:picLocks noChangeAspect="1" noChangeArrowheads="1"/>
          </p:cNvPicPr>
          <p:nvPr/>
        </p:nvPicPr>
        <p:blipFill>
          <a:blip r:embed="rId3" cstate="print"/>
          <a:srcRect b="27020"/>
          <a:stretch>
            <a:fillRect/>
          </a:stretch>
        </p:blipFill>
        <p:spPr bwMode="auto">
          <a:xfrm>
            <a:off x="5004048" y="2132856"/>
            <a:ext cx="3013547" cy="2448272"/>
          </a:xfrm>
          <a:prstGeom prst="rect">
            <a:avLst/>
          </a:prstGeom>
          <a:noFill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348880"/>
            <a:ext cx="2181025" cy="214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051720" y="3284984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zh-CN" alt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1720" y="450912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2D</a:t>
            </a:r>
            <a:endParaRPr lang="zh-CN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228184" y="450912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3D</a:t>
            </a:r>
            <a:endParaRPr lang="zh-CN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1043608" y="516938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In star-shaped polyhedron, checking whether a flip creates self-intersection is a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local operation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28" name="横卷形 27">
            <a:hlinkClick r:id="" action="ppaction://noaction"/>
          </p:cNvPr>
          <p:cNvSpPr/>
          <p:nvPr/>
        </p:nvSpPr>
        <p:spPr>
          <a:xfrm>
            <a:off x="7812360" y="5877272"/>
            <a:ext cx="216024" cy="12961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燕尾形 28"/>
          <p:cNvSpPr/>
          <p:nvPr/>
        </p:nvSpPr>
        <p:spPr>
          <a:xfrm>
            <a:off x="5004048" y="836712"/>
            <a:ext cx="2952328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标题 2"/>
          <p:cNvSpPr txBox="1">
            <a:spLocks/>
          </p:cNvSpPr>
          <p:nvPr/>
        </p:nvSpPr>
        <p:spPr>
          <a:xfrm>
            <a:off x="5220072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Avoid self-intersection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3848" y="3789040"/>
            <a:ext cx="2016224" cy="100811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Easy to construct from point set</a:t>
            </a:r>
            <a:endParaRPr lang="zh-CN" alt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边形 4"/>
          <p:cNvSpPr/>
          <p:nvPr/>
        </p:nvSpPr>
        <p:spPr>
          <a:xfrm>
            <a:off x="893242" y="831850"/>
            <a:ext cx="4182814" cy="558800"/>
          </a:xfrm>
          <a:prstGeom prst="homePlate">
            <a:avLst/>
          </a:prstGeom>
          <a:solidFill>
            <a:srgbClr val="F57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Flips on 3D polyhedron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1043608" y="180475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Difficulty 2: Resolving the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stuck case</a:t>
            </a:r>
            <a:endParaRPr lang="zh-CN" altLang="en-US" sz="2000" dirty="0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燕尾形 43"/>
          <p:cNvSpPr/>
          <p:nvPr/>
        </p:nvSpPr>
        <p:spPr>
          <a:xfrm>
            <a:off x="5004048" y="836712"/>
            <a:ext cx="2520280" cy="541238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标题 2"/>
          <p:cNvSpPr txBox="1">
            <a:spLocks/>
          </p:cNvSpPr>
          <p:nvPr/>
        </p:nvSpPr>
        <p:spPr>
          <a:xfrm>
            <a:off x="5220072" y="774229"/>
            <a:ext cx="3312368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noProof="0" dirty="0" smtClean="0">
                <a:latin typeface="+mj-lt"/>
                <a:ea typeface="+mj-ea"/>
                <a:cs typeface="+mj-cs"/>
              </a:rPr>
              <a:t>Resolve stuck case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Picture 2" descr="F:\Work\Presentation work\2013-01 FlipFlop\pic\g245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564904"/>
            <a:ext cx="3312368" cy="2002992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899592" y="5117122"/>
            <a:ext cx="7128792" cy="5760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043608" y="5201324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Flipping any reflex edges creates self-intersection.</a:t>
            </a:r>
            <a:endParaRPr lang="zh-CN" altLang="en-US" sz="2000" dirty="0"/>
          </a:p>
        </p:txBody>
      </p:sp>
      <p:sp>
        <p:nvSpPr>
          <p:cNvPr id="22" name="矩形 21"/>
          <p:cNvSpPr/>
          <p:nvPr/>
        </p:nvSpPr>
        <p:spPr>
          <a:xfrm>
            <a:off x="1043608" y="5837202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Solution: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Flip-Flop </a:t>
            </a:r>
            <a:r>
              <a:rPr lang="en-US" altLang="zh-CN" sz="2000" b="1" dirty="0" smtClean="0"/>
              <a:t>(for star-shaped polyhedron)</a:t>
            </a:r>
            <a:endParaRPr lang="zh-CN" altLang="en-US" sz="2000" dirty="0"/>
          </a:p>
        </p:txBody>
      </p:sp>
      <p:pic>
        <p:nvPicPr>
          <p:cNvPr id="15" name="Picture 1" descr="F:\Work\Presentation work\2013-01 FlipFlop\pic\g137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9653" y="2585215"/>
            <a:ext cx="2042627" cy="201761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650853" y="4581128"/>
            <a:ext cx="99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top view</a:t>
            </a:r>
            <a:endParaRPr lang="zh-CN" alt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25285" y="4581128"/>
            <a:ext cx="1654627" cy="369332"/>
            <a:chOff x="2051720" y="4581128"/>
            <a:chExt cx="1654627" cy="36933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051720" y="4751432"/>
              <a:ext cx="432048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483768" y="4581128"/>
              <a:ext cx="122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reflex edge</a:t>
              </a:r>
              <a:endParaRPr lang="zh-CN" altLang="en-US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/>
          <p:cNvSpPr txBox="1"/>
          <p:nvPr/>
        </p:nvSpPr>
        <p:spPr>
          <a:xfrm>
            <a:off x="971600" y="1700808"/>
            <a:ext cx="4029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Flips on 3D polyhedron</a:t>
            </a:r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1844824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971600" y="2772217"/>
            <a:ext cx="548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/>
              <a:t>Flip-Flop: a novel flip algorithm</a:t>
            </a:r>
            <a:endParaRPr lang="zh-CN" altLang="en-US" sz="3200" b="1" dirty="0"/>
          </a:p>
        </p:txBody>
      </p:sp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1623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971600" y="3852337"/>
            <a:ext cx="543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ffHull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3D convex hull algorithm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399635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" name="TextBox 78"/>
          <p:cNvSpPr txBox="1"/>
          <p:nvPr/>
        </p:nvSpPr>
        <p:spPr>
          <a:xfrm>
            <a:off x="971600" y="4932457"/>
            <a:ext cx="2263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Experiments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83568" y="5076473"/>
            <a:ext cx="290318" cy="28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3419872" y="427311"/>
            <a:ext cx="1927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/>
              <a:t>Outline</a:t>
            </a:r>
            <a:endParaRPr lang="zh-CN" altLang="en-US" sz="4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5916</TotalTime>
  <Words>1034</Words>
  <Application>Microsoft Office PowerPoint</Application>
  <PresentationFormat>On-screen Show (4:3)</PresentationFormat>
  <Paragraphs>378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</vt:lpstr>
      <vt:lpstr>                         : Convex Hull construction via Star-Shaped Polyhedron in 3D</vt:lpstr>
      <vt:lpstr>Slide 2</vt:lpstr>
      <vt:lpstr>Flips on 3D polyhedron</vt:lpstr>
      <vt:lpstr>Flips on 3D polyhedron</vt:lpstr>
      <vt:lpstr>Flips on 3D polyhedron</vt:lpstr>
      <vt:lpstr>Flips on 3D polyhedron</vt:lpstr>
      <vt:lpstr>Flips on 3D polyhedron</vt:lpstr>
      <vt:lpstr>Flips on 3D polyhedron</vt:lpstr>
      <vt:lpstr>Slide 9</vt:lpstr>
      <vt:lpstr>Flip-Flop: a novel flip algorithm</vt:lpstr>
      <vt:lpstr>Flip-Flop: a novel flip algorithm</vt:lpstr>
      <vt:lpstr>Flip-Flop: a novel flip algorithm</vt:lpstr>
      <vt:lpstr>Flip-Flop: a novel flip algorithm</vt:lpstr>
      <vt:lpstr>Flip-Flop: a novel flip algorithm</vt:lpstr>
      <vt:lpstr>Flip-Flop: a novel flip algorithm</vt:lpstr>
      <vt:lpstr>Flip-Flop: a novel flip algorithm</vt:lpstr>
      <vt:lpstr>Slide 17</vt:lpstr>
      <vt:lpstr>ffHull: 3D convex hull algorithm</vt:lpstr>
      <vt:lpstr>ffHull: 3D convex hull algorithm</vt:lpstr>
      <vt:lpstr>ffHull: 3D convex hull algorithm</vt:lpstr>
      <vt:lpstr>Slide 21</vt:lpstr>
      <vt:lpstr>Experiments</vt:lpstr>
      <vt:lpstr>Experiments</vt:lpstr>
      <vt:lpstr>Experiments</vt:lpstr>
      <vt:lpstr>Conclusions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Mingcen Gao</dc:creator>
  <cp:lastModifiedBy>MingcenNote</cp:lastModifiedBy>
  <cp:revision>925</cp:revision>
  <dcterms:created xsi:type="dcterms:W3CDTF">2013-01-30T07:12:47Z</dcterms:created>
  <dcterms:modified xsi:type="dcterms:W3CDTF">2013-03-31T02:28:16Z</dcterms:modified>
</cp:coreProperties>
</file>