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26"/>
  </p:handoutMasterIdLst>
  <p:sldIdLst>
    <p:sldId id="279" r:id="rId2"/>
    <p:sldId id="284" r:id="rId3"/>
    <p:sldId id="287" r:id="rId4"/>
    <p:sldId id="286" r:id="rId5"/>
    <p:sldId id="291" r:id="rId6"/>
    <p:sldId id="292" r:id="rId7"/>
    <p:sldId id="290" r:id="rId8"/>
    <p:sldId id="293" r:id="rId9"/>
    <p:sldId id="294" r:id="rId10"/>
    <p:sldId id="295" r:id="rId11"/>
    <p:sldId id="289" r:id="rId12"/>
    <p:sldId id="288" r:id="rId13"/>
    <p:sldId id="297" r:id="rId14"/>
    <p:sldId id="298" r:id="rId15"/>
    <p:sldId id="299" r:id="rId16"/>
    <p:sldId id="296" r:id="rId17"/>
    <p:sldId id="302" r:id="rId18"/>
    <p:sldId id="301" r:id="rId19"/>
    <p:sldId id="300" r:id="rId20"/>
    <p:sldId id="303" r:id="rId21"/>
    <p:sldId id="285" r:id="rId22"/>
    <p:sldId id="304" r:id="rId23"/>
    <p:sldId id="305" r:id="rId24"/>
    <p:sldId id="306" r:id="rId25"/>
  </p:sldIdLst>
  <p:sldSz cx="9144000" cy="6858000" type="screen4x3"/>
  <p:notesSz cx="9939338" cy="6807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828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307047" cy="34036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629992" y="0"/>
            <a:ext cx="4307047" cy="34036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40AA93F-DA5E-46BD-848E-5C734D83F223}" type="datetimeFigureOut">
              <a:rPr lang="en-US" smtClean="0"/>
              <a:t>9/23/2014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6465659"/>
            <a:ext cx="4307047" cy="3403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629992" y="6465659"/>
            <a:ext cx="4307047" cy="3403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A1CC31-19FB-4795-834A-E4F61D620C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305092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9/23/2014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9/23/2014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9/23/2014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9/23/2014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143000" y="2438400"/>
            <a:ext cx="68580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 smtClean="0">
                <a:solidFill>
                  <a:srgbClr val="1F497D"/>
                </a:solidFill>
                <a:latin typeface="georgia" panose="02040502050405020303" pitchFamily="18" charset="0"/>
              </a:rPr>
              <a:t>A Social Network is not a Graph</a:t>
            </a:r>
            <a:endParaRPr lang="en-US" sz="3200" b="1" dirty="0">
              <a:solidFill>
                <a:srgbClr val="1F497D"/>
              </a:solidFill>
              <a:latin typeface="georgia" panose="02040502050405020303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962400" y="3450680"/>
            <a:ext cx="11226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Y.C. Tay</a:t>
            </a:r>
            <a:endParaRPr lang="en-SG" sz="24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2392240" y="3912345"/>
            <a:ext cx="431336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National University of Singapore</a:t>
            </a:r>
            <a:endParaRPr lang="en-SG" sz="24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2415320" y="5943600"/>
            <a:ext cx="628300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 smtClean="0"/>
              <a:t>in collaboration with :  </a:t>
            </a:r>
            <a:r>
              <a:rPr lang="en-US" sz="2000" i="1" dirty="0" err="1" smtClean="0"/>
              <a:t>Zhifeng</a:t>
            </a:r>
            <a:r>
              <a:rPr lang="en-US" sz="2000" i="1" dirty="0" smtClean="0"/>
              <a:t> Bao, Yong Zeng, </a:t>
            </a:r>
            <a:r>
              <a:rPr lang="en-US" sz="2000" i="1" dirty="0" err="1" smtClean="0"/>
              <a:t>Jingbo</a:t>
            </a:r>
            <a:r>
              <a:rPr lang="en-US" sz="2000" i="1" dirty="0" smtClean="0"/>
              <a:t> Zhou</a:t>
            </a:r>
            <a:endParaRPr lang="en-SG" sz="2000" i="1" dirty="0"/>
          </a:p>
        </p:txBody>
      </p:sp>
    </p:spTree>
    <p:extLst>
      <p:ext uri="{BB962C8B-B14F-4D97-AF65-F5344CB8AC3E}">
        <p14:creationId xmlns:p14="http://schemas.microsoft.com/office/powerpoint/2010/main" val="1291417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0" y="0"/>
            <a:ext cx="638918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1F497D"/>
                </a:solidFill>
              </a:rPr>
              <a:t>a social network is not a graph because</a:t>
            </a:r>
            <a:endParaRPr lang="en-SG" sz="2800" b="1" dirty="0">
              <a:solidFill>
                <a:srgbClr val="1F497D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81896" y="520414"/>
            <a:ext cx="53807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prstClr val="black"/>
                </a:solidFill>
              </a:rPr>
              <a:t>(3) a social network contains many graphs</a:t>
            </a:r>
            <a:endParaRPr lang="en-SG" sz="2400" dirty="0">
              <a:solidFill>
                <a:prstClr val="black"/>
              </a:solidFill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204170" y="1219200"/>
            <a:ext cx="8464418" cy="982078"/>
            <a:chOff x="204170" y="1271660"/>
            <a:chExt cx="8464418" cy="982078"/>
          </a:xfrm>
        </p:grpSpPr>
        <p:sp>
          <p:nvSpPr>
            <p:cNvPr id="19" name="TextBox 18"/>
            <p:cNvSpPr txBox="1"/>
            <p:nvPr/>
          </p:nvSpPr>
          <p:spPr>
            <a:xfrm>
              <a:off x="204170" y="1271660"/>
              <a:ext cx="476109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/>
                <a:t>e.g. [Zhou &amp; Lin, KDD2013]</a:t>
              </a:r>
              <a:endParaRPr lang="en-SG" sz="2400" dirty="0"/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762000" y="1792073"/>
              <a:ext cx="790658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/>
                <a:t>data model: social graph + interaction graph + influence graph</a:t>
              </a:r>
              <a:endParaRPr lang="en-SG" sz="2400" dirty="0"/>
            </a:p>
          </p:txBody>
        </p:sp>
      </p:grpSp>
      <p:grpSp>
        <p:nvGrpSpPr>
          <p:cNvPr id="25" name="Group 24"/>
          <p:cNvGrpSpPr/>
          <p:nvPr/>
        </p:nvGrpSpPr>
        <p:grpSpPr>
          <a:xfrm>
            <a:off x="204170" y="2667000"/>
            <a:ext cx="9035087" cy="982078"/>
            <a:chOff x="204170" y="1271660"/>
            <a:chExt cx="9035087" cy="982078"/>
          </a:xfrm>
        </p:grpSpPr>
        <p:sp>
          <p:nvSpPr>
            <p:cNvPr id="26" name="TextBox 25"/>
            <p:cNvSpPr txBox="1"/>
            <p:nvPr/>
          </p:nvSpPr>
          <p:spPr>
            <a:xfrm>
              <a:off x="204170" y="1271660"/>
              <a:ext cx="476109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/>
                <a:t>e.g. social network for photographs:</a:t>
              </a:r>
              <a:endParaRPr lang="en-SG" sz="2400" dirty="0"/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762000" y="1792073"/>
              <a:ext cx="8477257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/>
                <a:t>bird watchers, gourmet cooks, photo journalists, Bollywood fans, ...</a:t>
              </a:r>
              <a:endParaRPr lang="en-SG" sz="2400" dirty="0"/>
            </a:p>
          </p:txBody>
        </p:sp>
      </p:grpSp>
      <p:grpSp>
        <p:nvGrpSpPr>
          <p:cNvPr id="2063" name="Group 2062"/>
          <p:cNvGrpSpPr/>
          <p:nvPr/>
        </p:nvGrpSpPr>
        <p:grpSpPr>
          <a:xfrm>
            <a:off x="204170" y="4195983"/>
            <a:ext cx="8354660" cy="2450562"/>
            <a:chOff x="204170" y="4195983"/>
            <a:chExt cx="8354660" cy="2450562"/>
          </a:xfrm>
        </p:grpSpPr>
        <p:sp>
          <p:nvSpPr>
            <p:cNvPr id="43" name="TextBox 42"/>
            <p:cNvSpPr txBox="1"/>
            <p:nvPr/>
          </p:nvSpPr>
          <p:spPr>
            <a:xfrm>
              <a:off x="204170" y="4195983"/>
              <a:ext cx="688243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/>
                <a:t>e.g. Facebook's TAO graph: </a:t>
              </a:r>
              <a:r>
                <a:rPr lang="en-US" sz="2400" i="1" dirty="0" smtClean="0"/>
                <a:t>thousands</a:t>
              </a:r>
              <a:r>
                <a:rPr lang="en-US" sz="2400" dirty="0" smtClean="0"/>
                <a:t> of edge types</a:t>
              </a:r>
              <a:endParaRPr lang="en-SG" sz="2400" dirty="0"/>
            </a:p>
          </p:txBody>
        </p:sp>
        <p:pic>
          <p:nvPicPr>
            <p:cNvPr id="2050" name="Picture 2" descr="http://www.compositiontoday.com/admin/rt3/ckfinder/userfiles/images/cloud.gif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320048" y="4800600"/>
              <a:ext cx="2448878" cy="184594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45" name="TextBox 44"/>
            <p:cNvSpPr txBox="1"/>
            <p:nvPr/>
          </p:nvSpPr>
          <p:spPr>
            <a:xfrm>
              <a:off x="2667000" y="5492739"/>
              <a:ext cx="109123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 smtClean="0">
                  <a:solidFill>
                    <a:prstClr val="black"/>
                  </a:solidFill>
                </a:rPr>
                <a:t>female</a:t>
              </a:r>
              <a:endParaRPr lang="en-SG" sz="2000" dirty="0">
                <a:solidFill>
                  <a:prstClr val="black"/>
                </a:solidFill>
              </a:endParaRPr>
            </a:p>
          </p:txBody>
        </p:sp>
        <p:sp>
          <p:nvSpPr>
            <p:cNvPr id="46" name="TextBox 45"/>
            <p:cNvSpPr txBox="1"/>
            <p:nvPr/>
          </p:nvSpPr>
          <p:spPr>
            <a:xfrm>
              <a:off x="7467600" y="5492738"/>
              <a:ext cx="109123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 smtClean="0">
                  <a:solidFill>
                    <a:prstClr val="black"/>
                  </a:solidFill>
                </a:rPr>
                <a:t>male</a:t>
              </a:r>
              <a:endParaRPr lang="en-SG" sz="2000" dirty="0">
                <a:solidFill>
                  <a:prstClr val="black"/>
                </a:solidFill>
              </a:endParaRPr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5120421" y="5492737"/>
              <a:ext cx="109123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>
                  <a:solidFill>
                    <a:prstClr val="black"/>
                  </a:solidFill>
                </a:rPr>
                <a:t>graph</a:t>
              </a:r>
              <a:endParaRPr lang="en-SG" sz="2400" dirty="0">
                <a:solidFill>
                  <a:prstClr val="black"/>
                </a:solidFill>
              </a:endParaRPr>
            </a:p>
          </p:txBody>
        </p:sp>
        <p:sp>
          <p:nvSpPr>
            <p:cNvPr id="48" name="TextBox 47"/>
            <p:cNvSpPr txBox="1"/>
            <p:nvPr/>
          </p:nvSpPr>
          <p:spPr>
            <a:xfrm>
              <a:off x="723124" y="4800600"/>
              <a:ext cx="214912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>
                  <a:solidFill>
                    <a:prstClr val="black"/>
                  </a:solidFill>
                </a:rPr>
                <a:t>type = gender:</a:t>
              </a:r>
              <a:endParaRPr lang="en-SG" sz="2400" dirty="0">
                <a:solidFill>
                  <a:prstClr val="black"/>
                </a:solidFill>
              </a:endParaRPr>
            </a:p>
          </p:txBody>
        </p:sp>
        <p:cxnSp>
          <p:nvCxnSpPr>
            <p:cNvPr id="49" name="Straight Connector 48"/>
            <p:cNvCxnSpPr/>
            <p:nvPr/>
          </p:nvCxnSpPr>
          <p:spPr>
            <a:xfrm flipV="1">
              <a:off x="3505200" y="5286211"/>
              <a:ext cx="1380486" cy="206526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flipV="1">
              <a:off x="3581400" y="5414666"/>
              <a:ext cx="1506771" cy="197775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1" name="Oval 50"/>
            <p:cNvSpPr/>
            <p:nvPr/>
          </p:nvSpPr>
          <p:spPr>
            <a:xfrm>
              <a:off x="2681748" y="5286211"/>
              <a:ext cx="914400" cy="813164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Oval 51"/>
            <p:cNvSpPr/>
            <p:nvPr/>
          </p:nvSpPr>
          <p:spPr>
            <a:xfrm>
              <a:off x="7330744" y="5286211"/>
              <a:ext cx="914400" cy="813164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53" name="Straight Connector 52"/>
            <p:cNvCxnSpPr/>
            <p:nvPr/>
          </p:nvCxnSpPr>
          <p:spPr>
            <a:xfrm flipV="1">
              <a:off x="3378915" y="5142563"/>
              <a:ext cx="1506771" cy="197775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>
              <a:stCxn id="51" idx="6"/>
            </p:cNvCxnSpPr>
            <p:nvPr/>
          </p:nvCxnSpPr>
          <p:spPr>
            <a:xfrm flipV="1">
              <a:off x="3596148" y="5567067"/>
              <a:ext cx="1644423" cy="125726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>
              <a:off x="3544824" y="5878206"/>
              <a:ext cx="1340862" cy="38589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>
              <a:off x="3438692" y="5968405"/>
              <a:ext cx="1649479" cy="205297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>
              <a:off x="3332741" y="6067938"/>
              <a:ext cx="1552945" cy="258166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>
              <a:off x="3566662" y="5779072"/>
              <a:ext cx="910842" cy="246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>
              <a:off x="6203288" y="5380253"/>
              <a:ext cx="1188112" cy="106642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>
              <a:off x="6132366" y="5486400"/>
              <a:ext cx="1194402" cy="80551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>
              <a:endCxn id="52" idx="1"/>
            </p:cNvCxnSpPr>
            <p:nvPr/>
          </p:nvCxnSpPr>
          <p:spPr>
            <a:xfrm>
              <a:off x="6121927" y="5173726"/>
              <a:ext cx="1342728" cy="23157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>
              <a:endCxn id="52" idx="2"/>
            </p:cNvCxnSpPr>
            <p:nvPr/>
          </p:nvCxnSpPr>
          <p:spPr>
            <a:xfrm>
              <a:off x="6304804" y="5692793"/>
              <a:ext cx="1025940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 flipV="1">
              <a:off x="6215627" y="5904206"/>
              <a:ext cx="1175773" cy="64199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>
              <a:endCxn id="52" idx="3"/>
            </p:cNvCxnSpPr>
            <p:nvPr/>
          </p:nvCxnSpPr>
          <p:spPr>
            <a:xfrm flipV="1">
              <a:off x="6243901" y="5980290"/>
              <a:ext cx="1220754" cy="193412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 flipV="1">
              <a:off x="6121927" y="6067938"/>
              <a:ext cx="1472415" cy="258166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>
              <a:off x="6243901" y="5779072"/>
              <a:ext cx="1086843" cy="24374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3174643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0"/>
            <a:ext cx="638918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1F497D"/>
                </a:solidFill>
              </a:rPr>
              <a:t>a social network is not a graph because</a:t>
            </a:r>
            <a:endParaRPr lang="en-SG" sz="2800" b="1" dirty="0">
              <a:solidFill>
                <a:srgbClr val="1F497D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81896" y="520414"/>
            <a:ext cx="87335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prstClr val="black"/>
                </a:solidFill>
              </a:rPr>
              <a:t>(4) social network analysis often not expressible as graph navigation</a:t>
            </a:r>
            <a:endParaRPr lang="en-SG" sz="2400" dirty="0">
              <a:solidFill>
                <a:prstClr val="black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04800" y="1143000"/>
            <a:ext cx="685764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e.g. How do coauthor communities evolve over time?</a:t>
            </a:r>
            <a:endParaRPr lang="en-SG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838200" y="1757065"/>
            <a:ext cx="772320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sample SQL query to find #coauthors for papers in SIGMOD conferences </a:t>
            </a:r>
          </a:p>
          <a:p>
            <a:r>
              <a:rPr lang="en-US" sz="2000" dirty="0" smtClean="0"/>
              <a:t>between 1995 and 2000:</a:t>
            </a:r>
            <a:endParaRPr lang="en-SG" sz="2000" dirty="0"/>
          </a:p>
        </p:txBody>
      </p:sp>
      <p:grpSp>
        <p:nvGrpSpPr>
          <p:cNvPr id="8" name="Group 7"/>
          <p:cNvGrpSpPr/>
          <p:nvPr/>
        </p:nvGrpSpPr>
        <p:grpSpPr>
          <a:xfrm>
            <a:off x="1383831" y="2676043"/>
            <a:ext cx="6312369" cy="1990550"/>
            <a:chOff x="457200" y="2609489"/>
            <a:chExt cx="6312369" cy="1990550"/>
          </a:xfrm>
        </p:grpSpPr>
        <p:sp>
          <p:nvSpPr>
            <p:cNvPr id="6" name="TextBox 5"/>
            <p:cNvSpPr txBox="1"/>
            <p:nvPr/>
          </p:nvSpPr>
          <p:spPr>
            <a:xfrm>
              <a:off x="457200" y="2609489"/>
              <a:ext cx="6312369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/>
                <a:t>select count(*) from coauthor, </a:t>
              </a:r>
              <a:r>
                <a:rPr lang="en-US" sz="2000" i="1" dirty="0" smtClean="0"/>
                <a:t>proceedings </a:t>
              </a:r>
              <a:r>
                <a:rPr lang="en-US" sz="2000" dirty="0" smtClean="0"/>
                <a:t>p, </a:t>
              </a:r>
              <a:r>
                <a:rPr lang="en-US" sz="2000" i="1" dirty="0" smtClean="0"/>
                <a:t>conference </a:t>
              </a:r>
              <a:r>
                <a:rPr lang="en-US" sz="2000" dirty="0" smtClean="0"/>
                <a:t>c</a:t>
              </a:r>
            </a:p>
            <a:p>
              <a:r>
                <a:rPr lang="en-US" sz="2000" dirty="0" smtClean="0"/>
                <a:t>where </a:t>
              </a:r>
              <a:r>
                <a:rPr lang="en-US" sz="2000" dirty="0" err="1" smtClean="0"/>
                <a:t>coauthor.</a:t>
              </a:r>
              <a:r>
                <a:rPr lang="en-US" sz="2000" dirty="0" err="1" smtClean="0">
                  <a:latin typeface="Courier New" panose="02070309020205020404" pitchFamily="49" charset="0"/>
                  <a:cs typeface="Courier New" panose="02070309020205020404" pitchFamily="49" charset="0"/>
                </a:rPr>
                <a:t>paper_id</a:t>
              </a:r>
              <a:r>
                <a:rPr lang="en-US" sz="2000" dirty="0" smtClean="0"/>
                <a:t> = </a:t>
              </a:r>
              <a:r>
                <a:rPr lang="en-US" sz="2000" dirty="0" err="1" smtClean="0"/>
                <a:t>p.</a:t>
              </a:r>
              <a:r>
                <a:rPr lang="en-US" sz="2000" dirty="0" err="1" smtClean="0">
                  <a:latin typeface="Courier New" panose="02070309020205020404" pitchFamily="49" charset="0"/>
                  <a:cs typeface="Courier New" panose="02070309020205020404" pitchFamily="49" charset="0"/>
                </a:rPr>
                <a:t>paper_id</a:t>
              </a:r>
              <a:endPara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1143000" y="3276600"/>
              <a:ext cx="5251759" cy="132343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/>
                <a:t>and </a:t>
              </a:r>
              <a:r>
                <a:rPr lang="en-US" sz="2000" dirty="0" err="1" smtClean="0"/>
                <a:t>p.</a:t>
              </a:r>
              <a:r>
                <a:rPr lang="en-US" sz="2000" dirty="0" err="1" smtClean="0">
                  <a:latin typeface="Courier New" panose="02070309020205020404" pitchFamily="49" charset="0"/>
                  <a:cs typeface="Courier New" panose="02070309020205020404" pitchFamily="49" charset="0"/>
                </a:rPr>
                <a:t>proceeding_id</a:t>
              </a:r>
              <a:r>
                <a:rPr lang="en-US" sz="2000" dirty="0" smtClean="0"/>
                <a:t> = </a:t>
              </a:r>
              <a:r>
                <a:rPr lang="en-US" sz="2000" dirty="0" err="1" smtClean="0"/>
                <a:t>c.</a:t>
              </a:r>
              <a:r>
                <a:rPr lang="en-US" sz="2000" dirty="0" err="1" smtClean="0">
                  <a:latin typeface="Courier New" panose="02070309020205020404" pitchFamily="49" charset="0"/>
                  <a:cs typeface="Courier New" panose="02070309020205020404" pitchFamily="49" charset="0"/>
                </a:rPr>
                <a:t>proceeding_id</a:t>
              </a:r>
              <a:endPara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r>
                <a:rPr lang="en-US" sz="2000" dirty="0" smtClean="0"/>
                <a:t>and year(</a:t>
              </a:r>
              <a:r>
                <a:rPr lang="en-US" sz="2000" dirty="0" err="1" smtClean="0"/>
                <a:t>c.p</a:t>
              </a:r>
              <a:r>
                <a:rPr lang="en-US" sz="2000" dirty="0" err="1" smtClean="0">
                  <a:latin typeface="Courier New" panose="02070309020205020404" pitchFamily="49" charset="0"/>
                  <a:cs typeface="Courier New" panose="02070309020205020404" pitchFamily="49" charset="0"/>
                </a:rPr>
                <a:t>ublication_date</a:t>
              </a:r>
              <a:r>
                <a:rPr lang="en-US" sz="2000" dirty="0" smtClean="0"/>
                <a:t>) &gt; 1995</a:t>
              </a:r>
            </a:p>
            <a:p>
              <a:r>
                <a:rPr lang="en-US" sz="2000" dirty="0" smtClean="0"/>
                <a:t>and year(</a:t>
              </a:r>
              <a:r>
                <a:rPr lang="en-US" sz="2000" dirty="0" err="1" smtClean="0"/>
                <a:t>c.</a:t>
              </a:r>
              <a:r>
                <a:rPr lang="en-US" sz="2000" dirty="0" err="1" smtClean="0">
                  <a:latin typeface="Courier New" panose="02070309020205020404" pitchFamily="49" charset="0"/>
                  <a:cs typeface="Courier New" panose="02070309020205020404" pitchFamily="49" charset="0"/>
                </a:rPr>
                <a:t>publication_date</a:t>
              </a:r>
              <a:r>
                <a:rPr lang="en-US" sz="2000" dirty="0" smtClean="0"/>
                <a:t>) &lt;= 2000</a:t>
              </a:r>
            </a:p>
            <a:p>
              <a:r>
                <a:rPr lang="en-US" sz="2000" dirty="0" smtClean="0"/>
                <a:t>and </a:t>
              </a:r>
              <a:r>
                <a:rPr lang="en-US" sz="2000" dirty="0" err="1" smtClean="0"/>
                <a:t>c.</a:t>
              </a:r>
              <a:r>
                <a:rPr lang="en-US" sz="2000" dirty="0" err="1" smtClean="0">
                  <a:latin typeface="Courier New" panose="02070309020205020404" pitchFamily="49" charset="0"/>
                  <a:cs typeface="Courier New" panose="02070309020205020404" pitchFamily="49" charset="0"/>
                </a:rPr>
                <a:t>proc_profile</a:t>
              </a:r>
              <a:r>
                <a:rPr lang="en-US" sz="2000" dirty="0" smtClean="0"/>
                <a:t> like `%SIGMOD'</a:t>
              </a:r>
              <a:endParaRPr lang="en-SG" sz="2000" dirty="0"/>
            </a:p>
          </p:txBody>
        </p:sp>
      </p:grpSp>
      <p:sp>
        <p:nvSpPr>
          <p:cNvPr id="10" name="TextBox 9"/>
          <p:cNvSpPr txBox="1"/>
          <p:nvPr/>
        </p:nvSpPr>
        <p:spPr>
          <a:xfrm>
            <a:off x="2672349" y="5924490"/>
            <a:ext cx="336656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expressible as graph traversal?</a:t>
            </a:r>
            <a:endParaRPr lang="en-SG" sz="2000" dirty="0"/>
          </a:p>
        </p:txBody>
      </p:sp>
      <p:grpSp>
        <p:nvGrpSpPr>
          <p:cNvPr id="26" name="Group 25"/>
          <p:cNvGrpSpPr/>
          <p:nvPr/>
        </p:nvGrpSpPr>
        <p:grpSpPr>
          <a:xfrm>
            <a:off x="973334" y="3003756"/>
            <a:ext cx="6107826" cy="2635044"/>
            <a:chOff x="580103" y="3003756"/>
            <a:chExt cx="6107826" cy="2635044"/>
          </a:xfrm>
        </p:grpSpPr>
        <p:sp>
          <p:nvSpPr>
            <p:cNvPr id="9" name="TextBox 8"/>
            <p:cNvSpPr txBox="1"/>
            <p:nvPr/>
          </p:nvSpPr>
          <p:spPr>
            <a:xfrm>
              <a:off x="580103" y="5238690"/>
              <a:ext cx="610782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/>
                <a:t>requires aggregation, joins, selection, non-key attributes.</a:t>
              </a:r>
              <a:endParaRPr lang="en-SG" sz="2000" dirty="0"/>
            </a:p>
          </p:txBody>
        </p:sp>
        <p:cxnSp>
          <p:nvCxnSpPr>
            <p:cNvPr id="11" name="Straight Arrow Connector 10"/>
            <p:cNvCxnSpPr/>
            <p:nvPr/>
          </p:nvCxnSpPr>
          <p:spPr>
            <a:xfrm flipH="1" flipV="1">
              <a:off x="1905000" y="3003756"/>
              <a:ext cx="14748" cy="2234934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Arrow Connector 12"/>
            <p:cNvCxnSpPr/>
            <p:nvPr/>
          </p:nvCxnSpPr>
          <p:spPr>
            <a:xfrm flipV="1">
              <a:off x="3157720" y="3343154"/>
              <a:ext cx="804680" cy="1895536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Arrow Connector 14"/>
            <p:cNvCxnSpPr/>
            <p:nvPr/>
          </p:nvCxnSpPr>
          <p:spPr>
            <a:xfrm flipV="1">
              <a:off x="3920230" y="3935782"/>
              <a:ext cx="1489970" cy="1302908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Arrow Connector 16"/>
            <p:cNvCxnSpPr/>
            <p:nvPr/>
          </p:nvCxnSpPr>
          <p:spPr>
            <a:xfrm flipV="1">
              <a:off x="5410200" y="4572000"/>
              <a:ext cx="0" cy="666690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0" name="Right Brace 19"/>
          <p:cNvSpPr/>
          <p:nvPr/>
        </p:nvSpPr>
        <p:spPr>
          <a:xfrm>
            <a:off x="4301230" y="3323136"/>
            <a:ext cx="270770" cy="4830264"/>
          </a:xfrm>
          <a:prstGeom prst="rightBrace">
            <a:avLst/>
          </a:prstGeom>
          <a:ln w="25400"/>
          <a:scene3d>
            <a:camera prst="orthographicFront">
              <a:rot lat="0" lon="0" rev="16200000"/>
            </a:camera>
            <a:lightRig rig="threePt" dir="t"/>
          </a:scene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52154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10" grpId="0"/>
      <p:bldP spid="20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0"/>
            <a:ext cx="638918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1F497D"/>
                </a:solidFill>
              </a:rPr>
              <a:t>a social network is not a graph because</a:t>
            </a:r>
            <a:endParaRPr lang="en-SG" sz="2800" b="1" dirty="0">
              <a:solidFill>
                <a:srgbClr val="1F497D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81896" y="520414"/>
            <a:ext cx="89621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prstClr val="black"/>
                </a:solidFill>
              </a:rPr>
              <a:t>(5) hard to express/impose data integrity constraints on a graph model</a:t>
            </a:r>
            <a:endParaRPr lang="en-SG" sz="2400" dirty="0">
              <a:solidFill>
                <a:prstClr val="black"/>
              </a:solidFill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533400" y="1371600"/>
            <a:ext cx="5861590" cy="1088886"/>
            <a:chOff x="533400" y="1371600"/>
            <a:chExt cx="5861590" cy="1088886"/>
          </a:xfrm>
        </p:grpSpPr>
        <p:sp>
          <p:nvSpPr>
            <p:cNvPr id="4" name="TextBox 3"/>
            <p:cNvSpPr txBox="1"/>
            <p:nvPr/>
          </p:nvSpPr>
          <p:spPr>
            <a:xfrm>
              <a:off x="533400" y="1371600"/>
              <a:ext cx="167584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/>
                <a:t>foreign keys</a:t>
              </a: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1066800" y="1752600"/>
              <a:ext cx="5328190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/>
                <a:t>e.g. tagging a face in a photo:</a:t>
              </a:r>
            </a:p>
            <a:p>
              <a:r>
                <a:rPr lang="en-US" sz="2000" dirty="0"/>
                <a:t> </a:t>
              </a:r>
              <a:r>
                <a:rPr lang="en-US" sz="2000" dirty="0" smtClean="0"/>
                <a:t>       </a:t>
              </a:r>
              <a:r>
                <a:rPr lang="en-US" sz="2000" dirty="0" err="1" smtClean="0"/>
                <a:t>tag.</a:t>
              </a:r>
              <a:r>
                <a:rPr lang="en-US" sz="2000" dirty="0" err="1" smtClean="0">
                  <a:latin typeface="Courier New" panose="02070309020205020404" pitchFamily="49" charset="0"/>
                  <a:cs typeface="Courier New" panose="02070309020205020404" pitchFamily="49" charset="0"/>
                </a:rPr>
                <a:t>photo_id</a:t>
              </a:r>
              <a:r>
                <a:rPr lang="en-US" sz="2000" dirty="0" smtClean="0"/>
                <a:t> must be a </a:t>
              </a:r>
              <a:r>
                <a:rPr lang="en-US" sz="2000" dirty="0" err="1" smtClean="0"/>
                <a:t>photo.</a:t>
              </a:r>
              <a:r>
                <a:rPr lang="en-US" sz="2000" dirty="0" err="1" smtClean="0">
                  <a:latin typeface="Courier New" panose="02070309020205020404" pitchFamily="49" charset="0"/>
                  <a:cs typeface="Courier New" panose="02070309020205020404" pitchFamily="49" charset="0"/>
                </a:rPr>
                <a:t>photo_id</a:t>
              </a:r>
              <a:endPara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533400" y="2643425"/>
            <a:ext cx="5025593" cy="861775"/>
            <a:chOff x="613207" y="2514600"/>
            <a:chExt cx="5025593" cy="861775"/>
          </a:xfrm>
        </p:grpSpPr>
        <p:sp>
          <p:nvSpPr>
            <p:cNvPr id="5" name="TextBox 4"/>
            <p:cNvSpPr txBox="1"/>
            <p:nvPr/>
          </p:nvSpPr>
          <p:spPr>
            <a:xfrm>
              <a:off x="613207" y="2514600"/>
              <a:ext cx="326243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/>
                <a:t>functional dependencies</a:t>
              </a:r>
              <a:endParaRPr lang="en-SG" sz="2400" dirty="0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1146608" y="2976265"/>
              <a:ext cx="449219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err="1" smtClean="0"/>
                <a:t>e.g</a:t>
              </a:r>
              <a:r>
                <a:rPr lang="en-US" sz="2000" dirty="0" smtClean="0"/>
                <a:t> </a:t>
              </a:r>
              <a:r>
                <a:rPr lang="en-US" sz="2000" dirty="0" err="1" smtClean="0">
                  <a:latin typeface="Courier New" panose="02070309020205020404" pitchFamily="49" charset="0"/>
                  <a:cs typeface="Courier New" panose="02070309020205020404" pitchFamily="49" charset="0"/>
                </a:rPr>
                <a:t>user_id</a:t>
              </a:r>
              <a:r>
                <a:rPr lang="en-US" sz="2000" dirty="0" smtClean="0"/>
                <a:t> uniquely determines </a:t>
              </a:r>
              <a:r>
                <a:rPr lang="en-US" sz="2000" dirty="0" smtClean="0">
                  <a:latin typeface="Courier New" panose="02070309020205020404" pitchFamily="49" charset="0"/>
                  <a:cs typeface="Courier New" panose="02070309020205020404" pitchFamily="49" charset="0"/>
                </a:rPr>
                <a:t>name</a:t>
              </a:r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533400" y="3881735"/>
            <a:ext cx="642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etc.</a:t>
            </a:r>
            <a:endParaRPr lang="en-SG" sz="2400" dirty="0"/>
          </a:p>
        </p:txBody>
      </p:sp>
    </p:spTree>
    <p:extLst>
      <p:ext uri="{BB962C8B-B14F-4D97-AF65-F5344CB8AC3E}">
        <p14:creationId xmlns:p14="http://schemas.microsoft.com/office/powerpoint/2010/main" val="14852154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0"/>
            <a:ext cx="638918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1F497D"/>
                </a:solidFill>
              </a:rPr>
              <a:t>a social network is not a graph because</a:t>
            </a:r>
            <a:endParaRPr lang="en-SG" sz="2800" b="1" dirty="0">
              <a:solidFill>
                <a:srgbClr val="1F497D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81896" y="520414"/>
            <a:ext cx="89621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prstClr val="black"/>
                </a:solidFill>
              </a:rPr>
              <a:t>(6) there are no industrial strength graph data management systems</a:t>
            </a:r>
            <a:endParaRPr lang="en-SG" sz="2400" dirty="0">
              <a:solidFill>
                <a:prstClr val="black"/>
              </a:solidFill>
            </a:endParaRPr>
          </a:p>
        </p:txBody>
      </p:sp>
      <p:grpSp>
        <p:nvGrpSpPr>
          <p:cNvPr id="33" name="Group 32"/>
          <p:cNvGrpSpPr/>
          <p:nvPr/>
        </p:nvGrpSpPr>
        <p:grpSpPr>
          <a:xfrm>
            <a:off x="197818" y="982079"/>
            <a:ext cx="8794481" cy="5875921"/>
            <a:chOff x="208096" y="982079"/>
            <a:chExt cx="8794481" cy="5875921"/>
          </a:xfrm>
        </p:grpSpPr>
        <p:sp>
          <p:nvSpPr>
            <p:cNvPr id="11" name="TextBox 10"/>
            <p:cNvSpPr txBox="1"/>
            <p:nvPr/>
          </p:nvSpPr>
          <p:spPr>
            <a:xfrm>
              <a:off x="6324600" y="2715299"/>
              <a:ext cx="2677977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>
                  <a:solidFill>
                    <a:prstClr val="black"/>
                  </a:solidFill>
                </a:rPr>
                <a:t>concurrency control</a:t>
              </a:r>
              <a:endParaRPr lang="en-SG" sz="2400" dirty="0">
                <a:solidFill>
                  <a:prstClr val="black"/>
                </a:solidFill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6731038" y="3616027"/>
              <a:ext cx="1997919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>
                  <a:solidFill>
                    <a:prstClr val="black"/>
                  </a:solidFill>
                </a:rPr>
                <a:t>crash recovery</a:t>
              </a:r>
              <a:endParaRPr lang="en-SG" sz="2400" dirty="0">
                <a:solidFill>
                  <a:prstClr val="black"/>
                </a:solidFill>
              </a:endParaRP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2554515" y="4836495"/>
              <a:ext cx="254922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>
                  <a:solidFill>
                    <a:prstClr val="black"/>
                  </a:solidFill>
                </a:rPr>
                <a:t>query optimization</a:t>
              </a:r>
              <a:endParaRPr lang="en-SG" sz="2400" dirty="0">
                <a:solidFill>
                  <a:prstClr val="black"/>
                </a:solidFill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817399" y="5671751"/>
              <a:ext cx="267195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>
                  <a:solidFill>
                    <a:prstClr val="black"/>
                  </a:solidFill>
                </a:rPr>
                <a:t>integrity constraints</a:t>
              </a:r>
              <a:endParaRPr lang="en-SG" sz="2400" dirty="0">
                <a:solidFill>
                  <a:prstClr val="black"/>
                </a:solidFill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6585857" y="4450318"/>
              <a:ext cx="240989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>
                  <a:solidFill>
                    <a:prstClr val="black"/>
                  </a:solidFill>
                </a:rPr>
                <a:t>data warehousing</a:t>
              </a:r>
              <a:endParaRPr lang="en-SG" sz="2400" dirty="0">
                <a:solidFill>
                  <a:prstClr val="black"/>
                </a:solidFill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4161918" y="2315607"/>
              <a:ext cx="1130309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>
                  <a:solidFill>
                    <a:prstClr val="black"/>
                  </a:solidFill>
                </a:rPr>
                <a:t>triggers</a:t>
              </a:r>
              <a:endParaRPr lang="en-SG" sz="2400" dirty="0">
                <a:solidFill>
                  <a:prstClr val="black"/>
                </a:solidFill>
              </a:endParaRP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3631740" y="4034135"/>
              <a:ext cx="219066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>
                  <a:solidFill>
                    <a:prstClr val="black"/>
                  </a:solidFill>
                </a:rPr>
                <a:t>index structures</a:t>
              </a:r>
              <a:endParaRPr lang="en-SG" sz="2400" dirty="0">
                <a:solidFill>
                  <a:prstClr val="black"/>
                </a:solidFill>
              </a:endParaRP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6064239" y="1982616"/>
              <a:ext cx="267560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>
                  <a:solidFill>
                    <a:prstClr val="black"/>
                  </a:solidFill>
                </a:rPr>
                <a:t>buffer management</a:t>
              </a:r>
              <a:endParaRPr lang="en-SG" sz="2400" dirty="0">
                <a:solidFill>
                  <a:prstClr val="black"/>
                </a:solidFill>
              </a:endParaRP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740121" y="1982616"/>
              <a:ext cx="2014847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>
                  <a:solidFill>
                    <a:prstClr val="black"/>
                  </a:solidFill>
                </a:rPr>
                <a:t>system catalog</a:t>
              </a:r>
              <a:endParaRPr lang="en-SG" sz="2400" dirty="0">
                <a:solidFill>
                  <a:prstClr val="black"/>
                </a:solidFill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740121" y="3616027"/>
              <a:ext cx="252960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>
                  <a:solidFill>
                    <a:prstClr val="black"/>
                  </a:solidFill>
                </a:rPr>
                <a:t>data normalization</a:t>
              </a:r>
              <a:endParaRPr lang="en-SG" sz="2400" dirty="0">
                <a:solidFill>
                  <a:prstClr val="black"/>
                </a:solidFill>
              </a:endParaRP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416681" y="4528026"/>
              <a:ext cx="194078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>
                  <a:solidFill>
                    <a:prstClr val="black"/>
                  </a:solidFill>
                </a:rPr>
                <a:t>access control</a:t>
              </a:r>
              <a:endParaRPr lang="en-SG" sz="2400" dirty="0">
                <a:solidFill>
                  <a:prstClr val="black"/>
                </a:solidFill>
              </a:endParaRP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2245969" y="6379598"/>
              <a:ext cx="333636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>
                  <a:solidFill>
                    <a:prstClr val="black"/>
                  </a:solidFill>
                </a:rPr>
                <a:t>data </a:t>
              </a:r>
              <a:r>
                <a:rPr lang="en-US" sz="2400" dirty="0" err="1" smtClean="0">
                  <a:solidFill>
                    <a:prstClr val="black"/>
                  </a:solidFill>
                </a:rPr>
                <a:t>sharding</a:t>
              </a:r>
              <a:r>
                <a:rPr lang="en-US" sz="2400" dirty="0" smtClean="0">
                  <a:solidFill>
                    <a:prstClr val="black"/>
                  </a:solidFill>
                </a:rPr>
                <a:t>/replication</a:t>
              </a:r>
              <a:endParaRPr lang="en-SG" sz="2400" dirty="0">
                <a:solidFill>
                  <a:prstClr val="black"/>
                </a:solidFill>
              </a:endParaRP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6733589" y="5446784"/>
              <a:ext cx="226215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>
                  <a:solidFill>
                    <a:prstClr val="black"/>
                  </a:solidFill>
                </a:rPr>
                <a:t>decision support</a:t>
              </a:r>
              <a:endParaRPr lang="en-SG" sz="2400" dirty="0">
                <a:solidFill>
                  <a:prstClr val="black"/>
                </a:solidFill>
              </a:endParaRP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3685878" y="5370292"/>
              <a:ext cx="270330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>
                  <a:solidFill>
                    <a:prstClr val="black"/>
                  </a:solidFill>
                </a:rPr>
                <a:t>view materialization</a:t>
              </a:r>
              <a:endParaRPr lang="en-SG" sz="2400" dirty="0">
                <a:solidFill>
                  <a:prstClr val="black"/>
                </a:solidFill>
              </a:endParaRP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6203892" y="6396335"/>
              <a:ext cx="166077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>
                  <a:solidFill>
                    <a:prstClr val="black"/>
                  </a:solidFill>
                </a:rPr>
                <a:t>data mining</a:t>
              </a:r>
              <a:endParaRPr lang="en-SG" sz="2400" dirty="0">
                <a:solidFill>
                  <a:prstClr val="black"/>
                </a:solidFill>
              </a:endParaRP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208096" y="2692696"/>
              <a:ext cx="325948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>
                  <a:solidFill>
                    <a:prstClr val="black"/>
                  </a:solidFill>
                </a:rPr>
                <a:t>data dictionary language</a:t>
              </a:r>
              <a:endParaRPr lang="en-SG" sz="2400" dirty="0">
                <a:solidFill>
                  <a:prstClr val="black"/>
                </a:solidFill>
              </a:endParaRPr>
            </a:p>
          </p:txBody>
        </p:sp>
        <p:cxnSp>
          <p:nvCxnSpPr>
            <p:cNvPr id="28" name="Straight Arrow Connector 27"/>
            <p:cNvCxnSpPr/>
            <p:nvPr/>
          </p:nvCxnSpPr>
          <p:spPr>
            <a:xfrm>
              <a:off x="3480095" y="982079"/>
              <a:ext cx="996460" cy="694321"/>
            </a:xfrm>
            <a:prstGeom prst="straightConnector1">
              <a:avLst/>
            </a:prstGeom>
            <a:ln w="38100">
              <a:solidFill>
                <a:schemeClr val="tx2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Right Brace 29"/>
          <p:cNvSpPr/>
          <p:nvPr/>
        </p:nvSpPr>
        <p:spPr>
          <a:xfrm>
            <a:off x="4322819" y="-2362415"/>
            <a:ext cx="307472" cy="8495831"/>
          </a:xfrm>
          <a:prstGeom prst="rightBrace">
            <a:avLst/>
          </a:prstGeom>
          <a:ln w="25400"/>
          <a:scene3d>
            <a:camera prst="orthographicFront">
              <a:rot lat="0" lon="0" rev="5400000"/>
            </a:camera>
            <a:lightRig rig="threePt" dir="t"/>
          </a:scene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2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3862323" y="3272135"/>
            <a:ext cx="246227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prstClr val="black"/>
                </a:solidFill>
              </a:rPr>
              <a:t>stored procedures</a:t>
            </a:r>
            <a:endParaRPr lang="en-SG" sz="24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30051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 animBg="1"/>
      <p:bldP spid="29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178913" y="2590800"/>
            <a:ext cx="2557687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 smtClean="0">
                <a:solidFill>
                  <a:prstClr val="black"/>
                </a:solidFill>
              </a:rPr>
              <a:t>if not a graph,</a:t>
            </a:r>
          </a:p>
          <a:p>
            <a:pPr algn="ctr"/>
            <a:r>
              <a:rPr lang="en-US" sz="3200" b="1" smtClean="0">
                <a:solidFill>
                  <a:prstClr val="black"/>
                </a:solidFill>
              </a:rPr>
              <a:t>then what?</a:t>
            </a:r>
            <a:endParaRPr lang="en-SG" sz="3200" b="1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728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28600" y="76200"/>
            <a:ext cx="697857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chemeClr val="tx2"/>
                </a:solidFill>
              </a:rPr>
              <a:t>We want a data model for social networks that</a:t>
            </a:r>
            <a:endParaRPr lang="en-SG" sz="2800" dirty="0">
              <a:solidFill>
                <a:schemeClr val="tx2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28600" y="3195935"/>
            <a:ext cx="740324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(III) facilitates database schema </a:t>
            </a:r>
            <a:r>
              <a:rPr lang="en-US" sz="2400" dirty="0" smtClean="0">
                <a:solidFill>
                  <a:srgbClr val="FF0000"/>
                </a:solidFill>
              </a:rPr>
              <a:t>design</a:t>
            </a:r>
            <a:r>
              <a:rPr lang="en-US" sz="2400" dirty="0" smtClean="0"/>
              <a:t> for social networks</a:t>
            </a:r>
            <a:endParaRPr lang="en-SG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228600" y="3957935"/>
            <a:ext cx="730308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(IV) facilitates database system </a:t>
            </a:r>
            <a:r>
              <a:rPr lang="en-US" sz="2400" dirty="0" smtClean="0">
                <a:solidFill>
                  <a:srgbClr val="FF0000"/>
                </a:solidFill>
              </a:rPr>
              <a:t>engineering</a:t>
            </a:r>
            <a:r>
              <a:rPr lang="en-US" sz="2400" dirty="0" smtClean="0"/>
              <a:t> for scalability</a:t>
            </a:r>
            <a:endParaRPr lang="en-SG" sz="2400" dirty="0"/>
          </a:p>
        </p:txBody>
      </p:sp>
      <p:grpSp>
        <p:nvGrpSpPr>
          <p:cNvPr id="16" name="Group 15"/>
          <p:cNvGrpSpPr/>
          <p:nvPr/>
        </p:nvGrpSpPr>
        <p:grpSpPr>
          <a:xfrm>
            <a:off x="310337" y="4719935"/>
            <a:ext cx="7668428" cy="923330"/>
            <a:chOff x="310337" y="4719935"/>
            <a:chExt cx="7668428" cy="923330"/>
          </a:xfrm>
        </p:grpSpPr>
        <p:sp>
          <p:nvSpPr>
            <p:cNvPr id="8" name="TextBox 7"/>
            <p:cNvSpPr txBox="1"/>
            <p:nvPr/>
          </p:nvSpPr>
          <p:spPr>
            <a:xfrm>
              <a:off x="310337" y="4719935"/>
              <a:ext cx="334726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>
                  <a:solidFill>
                    <a:schemeClr val="tx2"/>
                  </a:solidFill>
                </a:rPr>
                <a:t>our proposal: </a:t>
              </a:r>
              <a:r>
                <a:rPr lang="en-US" sz="2400" i="1" dirty="0" err="1" smtClean="0"/>
                <a:t>sonSchema</a:t>
              </a:r>
              <a:endParaRPr lang="en-SG" sz="2400" i="1" dirty="0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2057400" y="5181600"/>
              <a:ext cx="592136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/>
                <a:t>a relational database model of restricted form</a:t>
              </a:r>
              <a:endParaRPr lang="en-SG" sz="2400" dirty="0"/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261582" y="685800"/>
            <a:ext cx="7947240" cy="917181"/>
            <a:chOff x="261582" y="685800"/>
            <a:chExt cx="7947240" cy="917181"/>
          </a:xfrm>
        </p:grpSpPr>
        <p:sp>
          <p:nvSpPr>
            <p:cNvPr id="4" name="TextBox 3"/>
            <p:cNvSpPr txBox="1"/>
            <p:nvPr/>
          </p:nvSpPr>
          <p:spPr>
            <a:xfrm>
              <a:off x="261582" y="685800"/>
              <a:ext cx="794724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/>
                <a:t>(I) is supported by </a:t>
              </a:r>
              <a:r>
                <a:rPr lang="en-US" sz="2400" dirty="0" smtClean="0">
                  <a:solidFill>
                    <a:srgbClr val="FF0000"/>
                  </a:solidFill>
                </a:rPr>
                <a:t>commercial</a:t>
              </a:r>
              <a:r>
                <a:rPr lang="en-US" sz="2400" dirty="0" smtClean="0"/>
                <a:t> database management systems</a:t>
              </a:r>
              <a:endParaRPr lang="en-SG" sz="2400" dirty="0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902948" y="1202871"/>
              <a:ext cx="307103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/>
                <a:t>e.g. DB2, SQL Server, Oracle</a:t>
              </a:r>
              <a:endParaRPr lang="en-SG" sz="2000" dirty="0"/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265616" y="1799117"/>
            <a:ext cx="6500369" cy="1248883"/>
            <a:chOff x="265616" y="1799117"/>
            <a:chExt cx="6500369" cy="1248883"/>
          </a:xfrm>
        </p:grpSpPr>
        <p:sp>
          <p:nvSpPr>
            <p:cNvPr id="5" name="TextBox 4"/>
            <p:cNvSpPr txBox="1"/>
            <p:nvPr/>
          </p:nvSpPr>
          <p:spPr>
            <a:xfrm>
              <a:off x="265616" y="1799117"/>
              <a:ext cx="6500369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/>
                <a:t>(II) is supported by database management systems</a:t>
              </a:r>
            </a:p>
            <a:p>
              <a:r>
                <a:rPr lang="en-US" sz="2400" dirty="0"/>
                <a:t> </a:t>
              </a:r>
              <a:r>
                <a:rPr lang="en-US" sz="2400" dirty="0" smtClean="0"/>
                <a:t>     that are </a:t>
              </a:r>
              <a:r>
                <a:rPr lang="en-US" sz="2400" dirty="0" smtClean="0">
                  <a:solidFill>
                    <a:srgbClr val="FF0000"/>
                  </a:solidFill>
                </a:rPr>
                <a:t>affordable</a:t>
              </a:r>
              <a:r>
                <a:rPr lang="en-US" sz="2400" dirty="0" smtClean="0"/>
                <a:t> for social network start-ups</a:t>
              </a:r>
              <a:endParaRPr lang="en-SG" sz="2400" dirty="0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902948" y="2647890"/>
              <a:ext cx="2661178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/>
                <a:t>e.g. MySQL, PostgreSQL</a:t>
              </a:r>
              <a:endParaRPr lang="en-SG" sz="2000" dirty="0"/>
            </a:p>
          </p:txBody>
        </p:sp>
      </p:grpSp>
      <p:sp>
        <p:nvSpPr>
          <p:cNvPr id="14" name="Right Brace 13"/>
          <p:cNvSpPr/>
          <p:nvPr/>
        </p:nvSpPr>
        <p:spPr>
          <a:xfrm>
            <a:off x="3874618" y="4267200"/>
            <a:ext cx="240182" cy="3200400"/>
          </a:xfrm>
          <a:prstGeom prst="rightBrace">
            <a:avLst/>
          </a:prstGeom>
          <a:ln w="25400"/>
          <a:scene3d>
            <a:camera prst="orthographicFront">
              <a:rot lat="0" lon="0" rev="16200000"/>
            </a:camera>
            <a:lightRig rig="threePt" dir="t"/>
          </a:scene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ight Brace 14"/>
          <p:cNvSpPr/>
          <p:nvPr/>
        </p:nvSpPr>
        <p:spPr>
          <a:xfrm>
            <a:off x="6778689" y="4993134"/>
            <a:ext cx="307911" cy="1788666"/>
          </a:xfrm>
          <a:prstGeom prst="rightBrace">
            <a:avLst/>
          </a:prstGeom>
          <a:ln w="25400"/>
          <a:scene3d>
            <a:camera prst="orthographicFront">
              <a:rot lat="0" lon="0" rev="16200000"/>
            </a:camera>
            <a:lightRig rig="threePt" dir="t"/>
          </a:scene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3562531" y="6093766"/>
            <a:ext cx="9332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(I), (II)</a:t>
            </a:r>
            <a:endParaRPr lang="en-SG" sz="2400" dirty="0"/>
          </a:p>
        </p:txBody>
      </p:sp>
      <p:sp>
        <p:nvSpPr>
          <p:cNvPr id="18" name="TextBox 17"/>
          <p:cNvSpPr txBox="1"/>
          <p:nvPr/>
        </p:nvSpPr>
        <p:spPr>
          <a:xfrm>
            <a:off x="6358860" y="6093767"/>
            <a:ext cx="118494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(III), (IV)</a:t>
            </a:r>
            <a:endParaRPr lang="en-SG" sz="2400" dirty="0"/>
          </a:p>
        </p:txBody>
      </p:sp>
    </p:spTree>
    <p:extLst>
      <p:ext uri="{BB962C8B-B14F-4D97-AF65-F5344CB8AC3E}">
        <p14:creationId xmlns:p14="http://schemas.microsoft.com/office/powerpoint/2010/main" val="36840552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14" grpId="0" animBg="1"/>
      <p:bldP spid="15" grpId="0" animBg="1"/>
      <p:bldP spid="17" grpId="0"/>
      <p:bldP spid="18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002347" y="1447800"/>
            <a:ext cx="476611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/>
              <a:t>a social network is a group of users</a:t>
            </a:r>
          </a:p>
          <a:p>
            <a:r>
              <a:rPr lang="en-US" sz="2400" i="1" dirty="0" smtClean="0"/>
              <a:t>who interact through social products</a:t>
            </a:r>
            <a:endParaRPr lang="en-SG" sz="2400" i="1" dirty="0"/>
          </a:p>
        </p:txBody>
      </p:sp>
      <p:sp>
        <p:nvSpPr>
          <p:cNvPr id="3" name="TextBox 2"/>
          <p:cNvSpPr txBox="1"/>
          <p:nvPr/>
        </p:nvSpPr>
        <p:spPr>
          <a:xfrm>
            <a:off x="103972" y="1015091"/>
            <a:ext cx="520693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chemeClr val="tx2"/>
                </a:solidFill>
              </a:rPr>
              <a:t>starting point:  </a:t>
            </a:r>
            <a:r>
              <a:rPr lang="en-US" sz="2400" dirty="0" smtClean="0">
                <a:solidFill>
                  <a:srgbClr val="FF0000"/>
                </a:solidFill>
              </a:rPr>
              <a:t>what is a social network?</a:t>
            </a:r>
            <a:endParaRPr lang="en-SG" sz="2400" dirty="0">
              <a:solidFill>
                <a:srgbClr val="FF0000"/>
              </a:solidFill>
            </a:endParaRPr>
          </a:p>
        </p:txBody>
      </p:sp>
      <p:grpSp>
        <p:nvGrpSpPr>
          <p:cNvPr id="7" name="Group 6"/>
          <p:cNvGrpSpPr/>
          <p:nvPr/>
        </p:nvGrpSpPr>
        <p:grpSpPr>
          <a:xfrm>
            <a:off x="2590800" y="1506499"/>
            <a:ext cx="4177660" cy="779501"/>
            <a:chOff x="2514600" y="2819400"/>
            <a:chExt cx="4177660" cy="779501"/>
          </a:xfrm>
        </p:grpSpPr>
        <p:sp>
          <p:nvSpPr>
            <p:cNvPr id="4" name="Oval 3"/>
            <p:cNvSpPr/>
            <p:nvPr/>
          </p:nvSpPr>
          <p:spPr>
            <a:xfrm>
              <a:off x="5638800" y="2819400"/>
              <a:ext cx="762000" cy="381000"/>
            </a:xfrm>
            <a:prstGeom prst="ellipse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Oval 4"/>
            <p:cNvSpPr/>
            <p:nvPr/>
          </p:nvSpPr>
          <p:spPr>
            <a:xfrm>
              <a:off x="2514600" y="3141700"/>
              <a:ext cx="1143000" cy="449997"/>
            </a:xfrm>
            <a:prstGeom prst="ellipse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Oval 5"/>
            <p:cNvSpPr/>
            <p:nvPr/>
          </p:nvSpPr>
          <p:spPr>
            <a:xfrm>
              <a:off x="5410200" y="3185817"/>
              <a:ext cx="1282060" cy="413084"/>
            </a:xfrm>
            <a:prstGeom prst="ellipse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103972" y="76200"/>
            <a:ext cx="7668428" cy="461665"/>
            <a:chOff x="310337" y="4719935"/>
            <a:chExt cx="7668428" cy="461665"/>
          </a:xfrm>
        </p:grpSpPr>
        <p:sp>
          <p:nvSpPr>
            <p:cNvPr id="9" name="TextBox 8"/>
            <p:cNvSpPr txBox="1"/>
            <p:nvPr/>
          </p:nvSpPr>
          <p:spPr>
            <a:xfrm>
              <a:off x="310337" y="4719935"/>
              <a:ext cx="1749197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i="1" dirty="0" err="1" smtClean="0">
                  <a:solidFill>
                    <a:schemeClr val="tx2"/>
                  </a:solidFill>
                </a:rPr>
                <a:t>sonSchema</a:t>
              </a:r>
              <a:r>
                <a:rPr lang="en-US" sz="2400" dirty="0" smtClean="0">
                  <a:solidFill>
                    <a:schemeClr val="tx2"/>
                  </a:solidFill>
                </a:rPr>
                <a:t> :</a:t>
              </a:r>
              <a:endParaRPr lang="en-SG" sz="2400" i="1" dirty="0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2057400" y="4719935"/>
              <a:ext cx="592136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/>
                <a:t>a relational database model of restricted form</a:t>
              </a:r>
              <a:endParaRPr lang="en-SG" sz="2400" dirty="0"/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3152543" y="2421584"/>
            <a:ext cx="15985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err="1" smtClean="0">
                <a:solidFill>
                  <a:schemeClr val="tx2"/>
                </a:solidFill>
              </a:rPr>
              <a:t>sonSchema</a:t>
            </a:r>
            <a:endParaRPr lang="en-SG" sz="2400" i="1" dirty="0">
              <a:solidFill>
                <a:schemeClr val="tx2"/>
              </a:solidFill>
            </a:endParaRPr>
          </a:p>
        </p:txBody>
      </p:sp>
      <p:grpSp>
        <p:nvGrpSpPr>
          <p:cNvPr id="36" name="Group 35"/>
          <p:cNvGrpSpPr/>
          <p:nvPr/>
        </p:nvGrpSpPr>
        <p:grpSpPr>
          <a:xfrm>
            <a:off x="1516231" y="2743200"/>
            <a:ext cx="2293769" cy="3475743"/>
            <a:chOff x="1594092" y="2925057"/>
            <a:chExt cx="2293769" cy="3475743"/>
          </a:xfrm>
        </p:grpSpPr>
        <p:sp>
          <p:nvSpPr>
            <p:cNvPr id="12" name="TextBox 11"/>
            <p:cNvSpPr txBox="1"/>
            <p:nvPr/>
          </p:nvSpPr>
          <p:spPr>
            <a:xfrm>
              <a:off x="2135285" y="2925057"/>
              <a:ext cx="111793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>
                  <a:solidFill>
                    <a:schemeClr val="tx2"/>
                  </a:solidFill>
                </a:rPr>
                <a:t>entities</a:t>
              </a:r>
              <a:endParaRPr lang="en-SG" sz="2400" dirty="0">
                <a:solidFill>
                  <a:schemeClr val="tx2"/>
                </a:solidFill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2330210" y="3445776"/>
              <a:ext cx="72808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/>
                <a:t>user</a:t>
              </a:r>
              <a:endParaRPr lang="en-SG" sz="2400" dirty="0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2235696" y="4110335"/>
              <a:ext cx="917111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/>
                <a:t>group</a:t>
              </a:r>
              <a:endParaRPr lang="en-SG" sz="2400" dirty="0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1594092" y="5329535"/>
              <a:ext cx="2293769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err="1" smtClean="0"/>
                <a:t>private_message</a:t>
              </a:r>
              <a:endParaRPr lang="en-SG" sz="2400" dirty="0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1683461" y="5939135"/>
              <a:ext cx="2021579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err="1" smtClean="0"/>
                <a:t>social_product</a:t>
              </a:r>
              <a:endParaRPr lang="en-SG" sz="2400" dirty="0"/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2377063" y="4719935"/>
              <a:ext cx="72782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/>
                <a:t>post</a:t>
              </a:r>
              <a:endParaRPr lang="en-SG" sz="2400" dirty="0"/>
            </a:p>
          </p:txBody>
        </p:sp>
        <p:cxnSp>
          <p:nvCxnSpPr>
            <p:cNvPr id="25" name="Straight Connector 24"/>
            <p:cNvCxnSpPr/>
            <p:nvPr/>
          </p:nvCxnSpPr>
          <p:spPr>
            <a:xfrm>
              <a:off x="2235696" y="3302636"/>
              <a:ext cx="926604" cy="0"/>
            </a:xfrm>
            <a:prstGeom prst="line">
              <a:avLst/>
            </a:prstGeom>
            <a:ln w="254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7" name="Group 36"/>
          <p:cNvGrpSpPr/>
          <p:nvPr/>
        </p:nvGrpSpPr>
        <p:grpSpPr>
          <a:xfrm>
            <a:off x="4129265" y="2743200"/>
            <a:ext cx="2804935" cy="3475743"/>
            <a:chOff x="4572000" y="2925057"/>
            <a:chExt cx="2804935" cy="3475743"/>
          </a:xfrm>
        </p:grpSpPr>
        <p:sp>
          <p:nvSpPr>
            <p:cNvPr id="26" name="TextBox 25"/>
            <p:cNvSpPr txBox="1"/>
            <p:nvPr/>
          </p:nvSpPr>
          <p:spPr>
            <a:xfrm>
              <a:off x="5080826" y="2925057"/>
              <a:ext cx="178728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>
                  <a:solidFill>
                    <a:schemeClr val="tx2"/>
                  </a:solidFill>
                </a:rPr>
                <a:t>relationships</a:t>
              </a:r>
              <a:endParaRPr lang="en-SG" sz="2400" dirty="0">
                <a:solidFill>
                  <a:schemeClr val="tx2"/>
                </a:solidFill>
              </a:endParaRP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5218226" y="3445776"/>
              <a:ext cx="144943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/>
                <a:t>friendship</a:t>
              </a:r>
              <a:endParaRPr lang="en-SG" sz="2400" dirty="0"/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5061314" y="4127296"/>
              <a:ext cx="176157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/>
                <a:t>membership</a:t>
              </a:r>
              <a:endParaRPr lang="en-SG" sz="2400" dirty="0"/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4572000" y="5334000"/>
              <a:ext cx="280493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err="1" smtClean="0"/>
                <a:t>product_relationship</a:t>
              </a:r>
              <a:endParaRPr lang="en-SG" sz="2400" dirty="0"/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4848157" y="5939135"/>
              <a:ext cx="229409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err="1" smtClean="0"/>
                <a:t>product_activitiy</a:t>
              </a:r>
              <a:endParaRPr lang="en-SG" sz="2400" dirty="0"/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5015661" y="4724400"/>
              <a:ext cx="202061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/>
                <a:t>response2post</a:t>
              </a:r>
              <a:endParaRPr lang="en-SG" sz="2400" dirty="0"/>
            </a:p>
          </p:txBody>
        </p:sp>
        <p:cxnSp>
          <p:nvCxnSpPr>
            <p:cNvPr id="32" name="Straight Connector 31"/>
            <p:cNvCxnSpPr/>
            <p:nvPr/>
          </p:nvCxnSpPr>
          <p:spPr>
            <a:xfrm>
              <a:off x="5105037" y="3302636"/>
              <a:ext cx="1652165" cy="0"/>
            </a:xfrm>
            <a:prstGeom prst="line">
              <a:avLst/>
            </a:prstGeom>
            <a:ln w="254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6" name="Group 55"/>
          <p:cNvGrpSpPr/>
          <p:nvPr/>
        </p:nvGrpSpPr>
        <p:grpSpPr>
          <a:xfrm>
            <a:off x="94810" y="3486090"/>
            <a:ext cx="2157539" cy="2502021"/>
            <a:chOff x="94810" y="3486090"/>
            <a:chExt cx="2157539" cy="2502021"/>
          </a:xfrm>
        </p:grpSpPr>
        <p:sp>
          <p:nvSpPr>
            <p:cNvPr id="41" name="TextBox 40"/>
            <p:cNvSpPr txBox="1"/>
            <p:nvPr/>
          </p:nvSpPr>
          <p:spPr>
            <a:xfrm>
              <a:off x="383502" y="3486090"/>
              <a:ext cx="63831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/>
                <a:t>user</a:t>
              </a:r>
              <a:endParaRPr lang="en-SG" sz="2000" dirty="0"/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94810" y="5171214"/>
              <a:ext cx="100450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/>
                <a:t>product</a:t>
              </a:r>
              <a:endParaRPr lang="en-SG" sz="2000" dirty="0"/>
            </a:p>
          </p:txBody>
        </p:sp>
        <p:cxnSp>
          <p:nvCxnSpPr>
            <p:cNvPr id="43" name="Straight Arrow Connector 42"/>
            <p:cNvCxnSpPr>
              <a:stCxn id="41" idx="3"/>
              <a:endCxn id="14" idx="1"/>
            </p:cNvCxnSpPr>
            <p:nvPr/>
          </p:nvCxnSpPr>
          <p:spPr>
            <a:xfrm flipV="1">
              <a:off x="1021818" y="3494752"/>
              <a:ext cx="1230531" cy="191393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Arrow Connector 45"/>
            <p:cNvCxnSpPr/>
            <p:nvPr/>
          </p:nvCxnSpPr>
          <p:spPr>
            <a:xfrm>
              <a:off x="1047108" y="3780543"/>
              <a:ext cx="1110727" cy="324851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Arrow Connector 47"/>
            <p:cNvCxnSpPr/>
            <p:nvPr/>
          </p:nvCxnSpPr>
          <p:spPr>
            <a:xfrm flipV="1">
              <a:off x="1021818" y="4768910"/>
              <a:ext cx="1110378" cy="453951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Arrow Connector 49"/>
            <p:cNvCxnSpPr/>
            <p:nvPr/>
          </p:nvCxnSpPr>
          <p:spPr>
            <a:xfrm>
              <a:off x="1047108" y="5410200"/>
              <a:ext cx="503389" cy="0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Arrow Connector 52"/>
            <p:cNvCxnSpPr>
              <a:endCxn id="17" idx="1"/>
            </p:cNvCxnSpPr>
            <p:nvPr/>
          </p:nvCxnSpPr>
          <p:spPr>
            <a:xfrm>
              <a:off x="868668" y="5571324"/>
              <a:ext cx="736932" cy="416787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9" name="Group 68"/>
          <p:cNvGrpSpPr/>
          <p:nvPr/>
        </p:nvGrpSpPr>
        <p:grpSpPr>
          <a:xfrm>
            <a:off x="6367030" y="3494751"/>
            <a:ext cx="2776970" cy="2696559"/>
            <a:chOff x="6367030" y="3494751"/>
            <a:chExt cx="2776970" cy="2696559"/>
          </a:xfrm>
        </p:grpSpPr>
        <p:sp>
          <p:nvSpPr>
            <p:cNvPr id="38" name="TextBox 37"/>
            <p:cNvSpPr txBox="1"/>
            <p:nvPr/>
          </p:nvSpPr>
          <p:spPr>
            <a:xfrm>
              <a:off x="7592487" y="3581400"/>
              <a:ext cx="1170513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/>
                <a:t>user-user</a:t>
              </a:r>
              <a:endParaRPr lang="en-SG" sz="2000" dirty="0"/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7607297" y="5791200"/>
              <a:ext cx="1536703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/>
                <a:t>user-product</a:t>
              </a:r>
              <a:endParaRPr lang="en-SG" sz="2000" dirty="0"/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7241107" y="4780985"/>
              <a:ext cx="1902893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/>
                <a:t>product-product</a:t>
              </a:r>
              <a:endParaRPr lang="en-SG" sz="2000" dirty="0"/>
            </a:p>
          </p:txBody>
        </p:sp>
        <p:cxnSp>
          <p:nvCxnSpPr>
            <p:cNvPr id="57" name="Straight Arrow Connector 56"/>
            <p:cNvCxnSpPr>
              <a:stCxn id="38" idx="1"/>
            </p:cNvCxnSpPr>
            <p:nvPr/>
          </p:nvCxnSpPr>
          <p:spPr>
            <a:xfrm flipH="1" flipV="1">
              <a:off x="6367030" y="3494751"/>
              <a:ext cx="1225457" cy="286704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Arrow Connector 58"/>
            <p:cNvCxnSpPr/>
            <p:nvPr/>
          </p:nvCxnSpPr>
          <p:spPr>
            <a:xfrm flipH="1">
              <a:off x="6387637" y="3924925"/>
              <a:ext cx="1217971" cy="264510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Arrow Connector 60"/>
            <p:cNvCxnSpPr>
              <a:stCxn id="40" idx="1"/>
            </p:cNvCxnSpPr>
            <p:nvPr/>
          </p:nvCxnSpPr>
          <p:spPr>
            <a:xfrm flipH="1" flipV="1">
              <a:off x="6593544" y="4786495"/>
              <a:ext cx="647563" cy="194545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Arrow Connector 62"/>
            <p:cNvCxnSpPr>
              <a:endCxn id="29" idx="3"/>
            </p:cNvCxnSpPr>
            <p:nvPr/>
          </p:nvCxnSpPr>
          <p:spPr>
            <a:xfrm flipH="1">
              <a:off x="6934200" y="5118183"/>
              <a:ext cx="347294" cy="264793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Arrow Connector 64"/>
            <p:cNvCxnSpPr>
              <a:stCxn id="39" idx="1"/>
            </p:cNvCxnSpPr>
            <p:nvPr/>
          </p:nvCxnSpPr>
          <p:spPr>
            <a:xfrm flipH="1" flipV="1">
              <a:off x="6705601" y="5988110"/>
              <a:ext cx="901696" cy="3145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3290437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11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/>
          <p:nvPr/>
        </p:nvSpPr>
        <p:spPr>
          <a:xfrm>
            <a:off x="3152543" y="2421584"/>
            <a:ext cx="15985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err="1" smtClean="0">
                <a:solidFill>
                  <a:srgbClr val="1F497D"/>
                </a:solidFill>
              </a:rPr>
              <a:t>sonSchema</a:t>
            </a:r>
            <a:endParaRPr lang="en-SG" sz="2400" i="1" dirty="0">
              <a:solidFill>
                <a:srgbClr val="1F497D"/>
              </a:solidFill>
            </a:endParaRPr>
          </a:p>
        </p:txBody>
      </p:sp>
      <p:grpSp>
        <p:nvGrpSpPr>
          <p:cNvPr id="36" name="Group 35"/>
          <p:cNvGrpSpPr/>
          <p:nvPr/>
        </p:nvGrpSpPr>
        <p:grpSpPr>
          <a:xfrm>
            <a:off x="1516231" y="2743200"/>
            <a:ext cx="2293769" cy="3475743"/>
            <a:chOff x="1594092" y="2925057"/>
            <a:chExt cx="2293769" cy="3475743"/>
          </a:xfrm>
        </p:grpSpPr>
        <p:sp>
          <p:nvSpPr>
            <p:cNvPr id="12" name="TextBox 11"/>
            <p:cNvSpPr txBox="1"/>
            <p:nvPr/>
          </p:nvSpPr>
          <p:spPr>
            <a:xfrm>
              <a:off x="2135285" y="2925057"/>
              <a:ext cx="111793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>
                  <a:solidFill>
                    <a:srgbClr val="1F497D"/>
                  </a:solidFill>
                </a:rPr>
                <a:t>entities</a:t>
              </a:r>
              <a:endParaRPr lang="en-SG" sz="2400" dirty="0">
                <a:solidFill>
                  <a:srgbClr val="1F497D"/>
                </a:solidFill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2330210" y="3445776"/>
              <a:ext cx="72808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>
                  <a:solidFill>
                    <a:prstClr val="black"/>
                  </a:solidFill>
                </a:rPr>
                <a:t>user</a:t>
              </a:r>
              <a:endParaRPr lang="en-SG" sz="2400" dirty="0">
                <a:solidFill>
                  <a:prstClr val="black"/>
                </a:solidFill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2235696" y="4110335"/>
              <a:ext cx="917111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>
                  <a:solidFill>
                    <a:prstClr val="black"/>
                  </a:solidFill>
                </a:rPr>
                <a:t>group</a:t>
              </a:r>
              <a:endParaRPr lang="en-SG" sz="2400" dirty="0">
                <a:solidFill>
                  <a:prstClr val="black"/>
                </a:solidFill>
              </a:endParaRP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1594092" y="5329535"/>
              <a:ext cx="2293769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err="1" smtClean="0">
                  <a:solidFill>
                    <a:prstClr val="black"/>
                  </a:solidFill>
                </a:rPr>
                <a:t>private_message</a:t>
              </a:r>
              <a:endParaRPr lang="en-SG" sz="2400" dirty="0">
                <a:solidFill>
                  <a:prstClr val="black"/>
                </a:solidFill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1683461" y="5939135"/>
              <a:ext cx="2021579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err="1" smtClean="0">
                  <a:solidFill>
                    <a:prstClr val="black"/>
                  </a:solidFill>
                </a:rPr>
                <a:t>social_product</a:t>
              </a:r>
              <a:endParaRPr lang="en-SG" sz="2400" dirty="0">
                <a:solidFill>
                  <a:prstClr val="black"/>
                </a:solidFill>
              </a:endParaRP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2377063" y="4719935"/>
              <a:ext cx="72782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>
                  <a:solidFill>
                    <a:prstClr val="black"/>
                  </a:solidFill>
                </a:rPr>
                <a:t>post</a:t>
              </a:r>
              <a:endParaRPr lang="en-SG" sz="2400" dirty="0">
                <a:solidFill>
                  <a:prstClr val="black"/>
                </a:solidFill>
              </a:endParaRPr>
            </a:p>
          </p:txBody>
        </p:sp>
        <p:cxnSp>
          <p:nvCxnSpPr>
            <p:cNvPr id="25" name="Straight Connector 24"/>
            <p:cNvCxnSpPr/>
            <p:nvPr/>
          </p:nvCxnSpPr>
          <p:spPr>
            <a:xfrm>
              <a:off x="2235696" y="3302636"/>
              <a:ext cx="926604" cy="0"/>
            </a:xfrm>
            <a:prstGeom prst="line">
              <a:avLst/>
            </a:prstGeom>
            <a:ln w="254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7" name="Group 36"/>
          <p:cNvGrpSpPr/>
          <p:nvPr/>
        </p:nvGrpSpPr>
        <p:grpSpPr>
          <a:xfrm>
            <a:off x="4129265" y="2743200"/>
            <a:ext cx="2804935" cy="3475743"/>
            <a:chOff x="4572000" y="2925057"/>
            <a:chExt cx="2804935" cy="3475743"/>
          </a:xfrm>
        </p:grpSpPr>
        <p:sp>
          <p:nvSpPr>
            <p:cNvPr id="26" name="TextBox 25"/>
            <p:cNvSpPr txBox="1"/>
            <p:nvPr/>
          </p:nvSpPr>
          <p:spPr>
            <a:xfrm>
              <a:off x="5080826" y="2925057"/>
              <a:ext cx="178728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>
                  <a:solidFill>
                    <a:srgbClr val="1F497D"/>
                  </a:solidFill>
                </a:rPr>
                <a:t>relationships</a:t>
              </a:r>
              <a:endParaRPr lang="en-SG" sz="2400" dirty="0">
                <a:solidFill>
                  <a:srgbClr val="1F497D"/>
                </a:solidFill>
              </a:endParaRP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5218226" y="3445776"/>
              <a:ext cx="144943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>
                  <a:solidFill>
                    <a:prstClr val="black"/>
                  </a:solidFill>
                </a:rPr>
                <a:t>friendship</a:t>
              </a:r>
              <a:endParaRPr lang="en-SG" sz="2400" dirty="0">
                <a:solidFill>
                  <a:prstClr val="black"/>
                </a:solidFill>
              </a:endParaRP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5061314" y="4127296"/>
              <a:ext cx="176157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>
                  <a:solidFill>
                    <a:prstClr val="black"/>
                  </a:solidFill>
                </a:rPr>
                <a:t>membership</a:t>
              </a:r>
              <a:endParaRPr lang="en-SG" sz="2400" dirty="0">
                <a:solidFill>
                  <a:prstClr val="black"/>
                </a:solidFill>
              </a:endParaRP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4572000" y="5334000"/>
              <a:ext cx="280493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err="1" smtClean="0">
                  <a:solidFill>
                    <a:prstClr val="black"/>
                  </a:solidFill>
                </a:rPr>
                <a:t>product_relationship</a:t>
              </a:r>
              <a:endParaRPr lang="en-SG" sz="2400" dirty="0">
                <a:solidFill>
                  <a:prstClr val="black"/>
                </a:solidFill>
              </a:endParaRP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4848157" y="5939135"/>
              <a:ext cx="229409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err="1" smtClean="0">
                  <a:solidFill>
                    <a:prstClr val="black"/>
                  </a:solidFill>
                </a:rPr>
                <a:t>product_activitiy</a:t>
              </a:r>
              <a:endParaRPr lang="en-SG" sz="2400" dirty="0">
                <a:solidFill>
                  <a:prstClr val="black"/>
                </a:solidFill>
              </a:endParaRP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5015661" y="4724400"/>
              <a:ext cx="202061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>
                  <a:solidFill>
                    <a:prstClr val="black"/>
                  </a:solidFill>
                </a:rPr>
                <a:t>response2post</a:t>
              </a:r>
              <a:endParaRPr lang="en-SG" sz="2400" dirty="0">
                <a:solidFill>
                  <a:prstClr val="black"/>
                </a:solidFill>
              </a:endParaRPr>
            </a:p>
          </p:txBody>
        </p:sp>
        <p:cxnSp>
          <p:nvCxnSpPr>
            <p:cNvPr id="32" name="Straight Connector 31"/>
            <p:cNvCxnSpPr/>
            <p:nvPr/>
          </p:nvCxnSpPr>
          <p:spPr>
            <a:xfrm>
              <a:off x="5105037" y="3302636"/>
              <a:ext cx="1652165" cy="0"/>
            </a:xfrm>
            <a:prstGeom prst="line">
              <a:avLst/>
            </a:prstGeom>
            <a:ln w="254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0" name="Group 19"/>
          <p:cNvGrpSpPr/>
          <p:nvPr/>
        </p:nvGrpSpPr>
        <p:grpSpPr>
          <a:xfrm>
            <a:off x="3124200" y="914400"/>
            <a:ext cx="1618328" cy="1507184"/>
            <a:chOff x="3124200" y="914400"/>
            <a:chExt cx="1618328" cy="1507184"/>
          </a:xfrm>
        </p:grpSpPr>
        <p:sp>
          <p:nvSpPr>
            <p:cNvPr id="9" name="TextBox 8"/>
            <p:cNvSpPr txBox="1"/>
            <p:nvPr/>
          </p:nvSpPr>
          <p:spPr>
            <a:xfrm>
              <a:off x="3124200" y="914400"/>
              <a:ext cx="1618328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400" dirty="0" smtClean="0">
                  <a:solidFill>
                    <a:prstClr val="black"/>
                  </a:solidFill>
                </a:rPr>
                <a:t>conceptual </a:t>
              </a:r>
            </a:p>
            <a:p>
              <a:pPr algn="ctr"/>
              <a:r>
                <a:rPr lang="en-US" sz="2400" dirty="0" smtClean="0">
                  <a:solidFill>
                    <a:prstClr val="black"/>
                  </a:solidFill>
                </a:rPr>
                <a:t>schema</a:t>
              </a:r>
              <a:endParaRPr lang="en-SG" sz="2400" dirty="0">
                <a:solidFill>
                  <a:prstClr val="black"/>
                </a:solidFill>
              </a:endParaRPr>
            </a:p>
          </p:txBody>
        </p:sp>
        <p:cxnSp>
          <p:nvCxnSpPr>
            <p:cNvPr id="45" name="Straight Arrow Connector 44"/>
            <p:cNvCxnSpPr>
              <a:stCxn id="9" idx="2"/>
              <a:endCxn id="11" idx="0"/>
            </p:cNvCxnSpPr>
            <p:nvPr/>
          </p:nvCxnSpPr>
          <p:spPr>
            <a:xfrm>
              <a:off x="3933364" y="1745397"/>
              <a:ext cx="18437" cy="676187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9" name="TextBox 48"/>
          <p:cNvSpPr txBox="1"/>
          <p:nvPr/>
        </p:nvSpPr>
        <p:spPr>
          <a:xfrm>
            <a:off x="3361733" y="0"/>
            <a:ext cx="114326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>
                <a:solidFill>
                  <a:prstClr val="black"/>
                </a:solidFill>
              </a:rPr>
              <a:t>logical</a:t>
            </a:r>
          </a:p>
          <a:p>
            <a:pPr algn="ctr"/>
            <a:r>
              <a:rPr lang="en-US" sz="2400" dirty="0" smtClean="0">
                <a:solidFill>
                  <a:prstClr val="black"/>
                </a:solidFill>
              </a:rPr>
              <a:t>schema</a:t>
            </a:r>
            <a:endParaRPr lang="en-SG" sz="2400" dirty="0">
              <a:solidFill>
                <a:prstClr val="black"/>
              </a:solidFill>
            </a:endParaRPr>
          </a:p>
        </p:txBody>
      </p:sp>
      <p:grpSp>
        <p:nvGrpSpPr>
          <p:cNvPr id="138" name="Group 137"/>
          <p:cNvGrpSpPr/>
          <p:nvPr/>
        </p:nvGrpSpPr>
        <p:grpSpPr>
          <a:xfrm>
            <a:off x="4535142" y="492903"/>
            <a:ext cx="4364159" cy="2174097"/>
            <a:chOff x="4535142" y="492903"/>
            <a:chExt cx="4364159" cy="2174097"/>
          </a:xfrm>
        </p:grpSpPr>
        <p:grpSp>
          <p:nvGrpSpPr>
            <p:cNvPr id="54" name="Group 53"/>
            <p:cNvGrpSpPr/>
            <p:nvPr/>
          </p:nvGrpSpPr>
          <p:grpSpPr>
            <a:xfrm>
              <a:off x="7300337" y="1959114"/>
              <a:ext cx="1598964" cy="707886"/>
              <a:chOff x="143224" y="1959114"/>
              <a:chExt cx="1598964" cy="707886"/>
            </a:xfrm>
          </p:grpSpPr>
          <p:sp>
            <p:nvSpPr>
              <p:cNvPr id="55" name="TextBox 54"/>
              <p:cNvSpPr txBox="1"/>
              <p:nvPr/>
            </p:nvSpPr>
            <p:spPr>
              <a:xfrm>
                <a:off x="143224" y="1959114"/>
                <a:ext cx="1598964" cy="70788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2000" dirty="0" smtClean="0">
                    <a:solidFill>
                      <a:srgbClr val="1F497D"/>
                    </a:solidFill>
                  </a:rPr>
                  <a:t>example</a:t>
                </a:r>
              </a:p>
              <a:p>
                <a:pPr algn="ctr"/>
                <a:r>
                  <a:rPr lang="en-US" sz="2000" dirty="0" smtClean="0">
                    <a:solidFill>
                      <a:srgbClr val="1F497D"/>
                    </a:solidFill>
                  </a:rPr>
                  <a:t>instantiations</a:t>
                </a:r>
                <a:endParaRPr lang="en-SG" sz="2000" dirty="0">
                  <a:solidFill>
                    <a:srgbClr val="1F497D"/>
                  </a:solidFill>
                </a:endParaRPr>
              </a:p>
            </p:txBody>
          </p:sp>
          <p:cxnSp>
            <p:nvCxnSpPr>
              <p:cNvPr id="58" name="Straight Connector 57"/>
              <p:cNvCxnSpPr/>
              <p:nvPr/>
            </p:nvCxnSpPr>
            <p:spPr>
              <a:xfrm flipV="1">
                <a:off x="158087" y="2652416"/>
                <a:ext cx="1518313" cy="14584"/>
              </a:xfrm>
              <a:prstGeom prst="line">
                <a:avLst/>
              </a:prstGeom>
              <a:ln w="25400">
                <a:solidFill>
                  <a:schemeClr val="tx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60" name="Straight Arrow Connector 59"/>
            <p:cNvCxnSpPr/>
            <p:nvPr/>
          </p:nvCxnSpPr>
          <p:spPr>
            <a:xfrm>
              <a:off x="4535142" y="492903"/>
              <a:ext cx="2856258" cy="1516620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5" name="Group 34"/>
          <p:cNvGrpSpPr/>
          <p:nvPr/>
        </p:nvGrpSpPr>
        <p:grpSpPr>
          <a:xfrm>
            <a:off x="76200" y="489803"/>
            <a:ext cx="3315680" cy="2177197"/>
            <a:chOff x="76200" y="489803"/>
            <a:chExt cx="3315680" cy="2177197"/>
          </a:xfrm>
        </p:grpSpPr>
        <p:grpSp>
          <p:nvGrpSpPr>
            <p:cNvPr id="22" name="Group 21"/>
            <p:cNvGrpSpPr/>
            <p:nvPr/>
          </p:nvGrpSpPr>
          <p:grpSpPr>
            <a:xfrm>
              <a:off x="76200" y="1959114"/>
              <a:ext cx="1598964" cy="707886"/>
              <a:chOff x="143224" y="1959114"/>
              <a:chExt cx="1598964" cy="707886"/>
            </a:xfrm>
          </p:grpSpPr>
          <p:sp>
            <p:nvSpPr>
              <p:cNvPr id="51" name="TextBox 50"/>
              <p:cNvSpPr txBox="1"/>
              <p:nvPr/>
            </p:nvSpPr>
            <p:spPr>
              <a:xfrm>
                <a:off x="143224" y="1959114"/>
                <a:ext cx="1598964" cy="70788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2000" dirty="0" smtClean="0">
                    <a:solidFill>
                      <a:srgbClr val="1F497D"/>
                    </a:solidFill>
                  </a:rPr>
                  <a:t>example</a:t>
                </a:r>
              </a:p>
              <a:p>
                <a:pPr algn="ctr"/>
                <a:r>
                  <a:rPr lang="en-US" sz="2000" dirty="0" smtClean="0">
                    <a:solidFill>
                      <a:srgbClr val="1F497D"/>
                    </a:solidFill>
                  </a:rPr>
                  <a:t>instantiations</a:t>
                </a:r>
                <a:endParaRPr lang="en-SG" sz="2000" dirty="0">
                  <a:solidFill>
                    <a:srgbClr val="1F497D"/>
                  </a:solidFill>
                </a:endParaRPr>
              </a:p>
            </p:txBody>
          </p:sp>
          <p:cxnSp>
            <p:nvCxnSpPr>
              <p:cNvPr id="52" name="Straight Connector 51"/>
              <p:cNvCxnSpPr/>
              <p:nvPr/>
            </p:nvCxnSpPr>
            <p:spPr>
              <a:xfrm>
                <a:off x="147000" y="2636485"/>
                <a:ext cx="1529400" cy="0"/>
              </a:xfrm>
              <a:prstGeom prst="line">
                <a:avLst/>
              </a:prstGeom>
              <a:ln w="25400">
                <a:solidFill>
                  <a:schemeClr val="tx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62" name="Straight Arrow Connector 61"/>
            <p:cNvCxnSpPr/>
            <p:nvPr/>
          </p:nvCxnSpPr>
          <p:spPr>
            <a:xfrm flipH="1">
              <a:off x="1516231" y="489803"/>
              <a:ext cx="1875649" cy="1403529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7" name="Group 96"/>
          <p:cNvGrpSpPr/>
          <p:nvPr/>
        </p:nvGrpSpPr>
        <p:grpSpPr>
          <a:xfrm>
            <a:off x="0" y="2800290"/>
            <a:ext cx="2252349" cy="694462"/>
            <a:chOff x="0" y="2800290"/>
            <a:chExt cx="2252349" cy="694462"/>
          </a:xfrm>
        </p:grpSpPr>
        <p:sp>
          <p:nvSpPr>
            <p:cNvPr id="64" name="TextBox 63"/>
            <p:cNvSpPr txBox="1"/>
            <p:nvPr/>
          </p:nvSpPr>
          <p:spPr>
            <a:xfrm>
              <a:off x="0" y="2800290"/>
              <a:ext cx="119936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>
                  <a:solidFill>
                    <a:prstClr val="black"/>
                  </a:solidFill>
                </a:rPr>
                <a:t>individual</a:t>
              </a:r>
              <a:endParaRPr lang="en-SG" sz="2000" dirty="0">
                <a:solidFill>
                  <a:prstClr val="black"/>
                </a:solidFill>
              </a:endParaRPr>
            </a:p>
          </p:txBody>
        </p:sp>
        <p:sp>
          <p:nvSpPr>
            <p:cNvPr id="66" name="TextBox 65"/>
            <p:cNvSpPr txBox="1"/>
            <p:nvPr/>
          </p:nvSpPr>
          <p:spPr>
            <a:xfrm>
              <a:off x="0" y="3094641"/>
              <a:ext cx="123854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>
                  <a:solidFill>
                    <a:prstClr val="black"/>
                  </a:solidFill>
                </a:rPr>
                <a:t>advertiser</a:t>
              </a:r>
              <a:endParaRPr lang="en-SG" sz="2000" dirty="0">
                <a:solidFill>
                  <a:prstClr val="black"/>
                </a:solidFill>
              </a:endParaRPr>
            </a:p>
          </p:txBody>
        </p:sp>
        <p:cxnSp>
          <p:nvCxnSpPr>
            <p:cNvPr id="77" name="Straight Arrow Connector 76"/>
            <p:cNvCxnSpPr>
              <a:endCxn id="64" idx="3"/>
            </p:cNvCxnSpPr>
            <p:nvPr/>
          </p:nvCxnSpPr>
          <p:spPr>
            <a:xfrm flipH="1" flipV="1">
              <a:off x="1199367" y="3000345"/>
              <a:ext cx="1043763" cy="412976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Arrow Connector 77"/>
            <p:cNvCxnSpPr>
              <a:stCxn id="14" idx="1"/>
            </p:cNvCxnSpPr>
            <p:nvPr/>
          </p:nvCxnSpPr>
          <p:spPr>
            <a:xfrm flipH="1" flipV="1">
              <a:off x="1232663" y="3290695"/>
              <a:ext cx="1019686" cy="204057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8" name="Group 97"/>
          <p:cNvGrpSpPr/>
          <p:nvPr/>
        </p:nvGrpSpPr>
        <p:grpSpPr>
          <a:xfrm>
            <a:off x="0" y="3638490"/>
            <a:ext cx="2252349" cy="728153"/>
            <a:chOff x="0" y="3638490"/>
            <a:chExt cx="2252349" cy="728153"/>
          </a:xfrm>
        </p:grpSpPr>
        <p:sp>
          <p:nvSpPr>
            <p:cNvPr id="67" name="TextBox 66"/>
            <p:cNvSpPr txBox="1"/>
            <p:nvPr/>
          </p:nvSpPr>
          <p:spPr>
            <a:xfrm>
              <a:off x="0" y="3638490"/>
              <a:ext cx="1439818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err="1" smtClean="0">
                  <a:solidFill>
                    <a:prstClr val="black"/>
                  </a:solidFill>
                </a:rPr>
                <a:t>cricket_club</a:t>
              </a:r>
              <a:endParaRPr lang="en-SG" sz="2000" dirty="0">
                <a:solidFill>
                  <a:prstClr val="black"/>
                </a:solidFill>
              </a:endParaRPr>
            </a:p>
          </p:txBody>
        </p:sp>
        <p:sp>
          <p:nvSpPr>
            <p:cNvPr id="68" name="TextBox 67"/>
            <p:cNvSpPr txBox="1"/>
            <p:nvPr/>
          </p:nvSpPr>
          <p:spPr>
            <a:xfrm>
              <a:off x="14612" y="3966533"/>
              <a:ext cx="1509388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err="1" smtClean="0">
                  <a:solidFill>
                    <a:prstClr val="black"/>
                  </a:solidFill>
                </a:rPr>
                <a:t>Beatles_fans</a:t>
              </a:r>
              <a:endParaRPr lang="en-SG" sz="2000" dirty="0">
                <a:solidFill>
                  <a:prstClr val="black"/>
                </a:solidFill>
              </a:endParaRPr>
            </a:p>
          </p:txBody>
        </p:sp>
        <p:cxnSp>
          <p:nvCxnSpPr>
            <p:cNvPr id="79" name="Straight Arrow Connector 78"/>
            <p:cNvCxnSpPr/>
            <p:nvPr/>
          </p:nvCxnSpPr>
          <p:spPr>
            <a:xfrm flipH="1" flipV="1">
              <a:off x="1410293" y="3821664"/>
              <a:ext cx="842056" cy="277148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Arrow Connector 80"/>
            <p:cNvCxnSpPr>
              <a:stCxn id="15" idx="1"/>
            </p:cNvCxnSpPr>
            <p:nvPr/>
          </p:nvCxnSpPr>
          <p:spPr>
            <a:xfrm flipH="1" flipV="1">
              <a:off x="1430900" y="4136912"/>
              <a:ext cx="726935" cy="22399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9" name="Group 98"/>
          <p:cNvGrpSpPr/>
          <p:nvPr/>
        </p:nvGrpSpPr>
        <p:grpSpPr>
          <a:xfrm>
            <a:off x="0" y="4440429"/>
            <a:ext cx="2299202" cy="741171"/>
            <a:chOff x="0" y="4440429"/>
            <a:chExt cx="2299202" cy="741171"/>
          </a:xfrm>
        </p:grpSpPr>
        <p:sp>
          <p:nvSpPr>
            <p:cNvPr id="70" name="TextBox 69"/>
            <p:cNvSpPr txBox="1"/>
            <p:nvPr/>
          </p:nvSpPr>
          <p:spPr>
            <a:xfrm>
              <a:off x="0" y="4440429"/>
              <a:ext cx="80733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>
                  <a:solidFill>
                    <a:prstClr val="black"/>
                  </a:solidFill>
                </a:rPr>
                <a:t>photo</a:t>
              </a:r>
              <a:endParaRPr lang="en-SG" sz="2000" dirty="0">
                <a:solidFill>
                  <a:prstClr val="black"/>
                </a:solidFill>
              </a:endParaRPr>
            </a:p>
          </p:txBody>
        </p:sp>
        <p:sp>
          <p:nvSpPr>
            <p:cNvPr id="76" name="TextBox 75"/>
            <p:cNvSpPr txBox="1"/>
            <p:nvPr/>
          </p:nvSpPr>
          <p:spPr>
            <a:xfrm>
              <a:off x="0" y="4781490"/>
              <a:ext cx="63350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>
                  <a:solidFill>
                    <a:prstClr val="black"/>
                  </a:solidFill>
                </a:rPr>
                <a:t>blog</a:t>
              </a:r>
              <a:endParaRPr lang="en-SG" sz="2000" dirty="0">
                <a:solidFill>
                  <a:prstClr val="black"/>
                </a:solidFill>
              </a:endParaRPr>
            </a:p>
          </p:txBody>
        </p:sp>
        <p:cxnSp>
          <p:nvCxnSpPr>
            <p:cNvPr id="83" name="Straight Arrow Connector 82"/>
            <p:cNvCxnSpPr>
              <a:stCxn id="18" idx="1"/>
            </p:cNvCxnSpPr>
            <p:nvPr/>
          </p:nvCxnSpPr>
          <p:spPr>
            <a:xfrm flipH="1" flipV="1">
              <a:off x="778329" y="4613145"/>
              <a:ext cx="1520873" cy="155766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Arrow Connector 84"/>
            <p:cNvCxnSpPr/>
            <p:nvPr/>
          </p:nvCxnSpPr>
          <p:spPr>
            <a:xfrm flipH="1">
              <a:off x="596549" y="4828699"/>
              <a:ext cx="1582854" cy="128616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0" name="Group 99"/>
          <p:cNvGrpSpPr/>
          <p:nvPr/>
        </p:nvGrpSpPr>
        <p:grpSpPr>
          <a:xfrm>
            <a:off x="0" y="5238690"/>
            <a:ext cx="1770869" cy="704910"/>
            <a:chOff x="0" y="5238690"/>
            <a:chExt cx="1770869" cy="704910"/>
          </a:xfrm>
        </p:grpSpPr>
        <p:sp>
          <p:nvSpPr>
            <p:cNvPr id="71" name="TextBox 70"/>
            <p:cNvSpPr txBox="1"/>
            <p:nvPr/>
          </p:nvSpPr>
          <p:spPr>
            <a:xfrm>
              <a:off x="0" y="5238690"/>
              <a:ext cx="76014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>
                  <a:solidFill>
                    <a:prstClr val="black"/>
                  </a:solidFill>
                </a:rPr>
                <a:t>email</a:t>
              </a:r>
              <a:endParaRPr lang="en-SG" sz="2000" dirty="0">
                <a:solidFill>
                  <a:prstClr val="black"/>
                </a:solidFill>
              </a:endParaRPr>
            </a:p>
          </p:txBody>
        </p:sp>
        <p:sp>
          <p:nvSpPr>
            <p:cNvPr id="72" name="TextBox 71"/>
            <p:cNvSpPr txBox="1"/>
            <p:nvPr/>
          </p:nvSpPr>
          <p:spPr>
            <a:xfrm>
              <a:off x="0" y="5543490"/>
              <a:ext cx="1770869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>
                  <a:solidFill>
                    <a:prstClr val="black"/>
                  </a:solidFill>
                </a:rPr>
                <a:t>announcement</a:t>
              </a:r>
              <a:endParaRPr lang="en-SG" sz="2000" dirty="0">
                <a:solidFill>
                  <a:prstClr val="black"/>
                </a:solidFill>
              </a:endParaRPr>
            </a:p>
          </p:txBody>
        </p:sp>
        <p:cxnSp>
          <p:nvCxnSpPr>
            <p:cNvPr id="87" name="Straight Arrow Connector 86"/>
            <p:cNvCxnSpPr/>
            <p:nvPr/>
          </p:nvCxnSpPr>
          <p:spPr>
            <a:xfrm flipH="1">
              <a:off x="762001" y="5426714"/>
              <a:ext cx="625975" cy="5834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Arrow Connector 88"/>
            <p:cNvCxnSpPr/>
            <p:nvPr/>
          </p:nvCxnSpPr>
          <p:spPr>
            <a:xfrm flipH="1">
              <a:off x="1074988" y="5508748"/>
              <a:ext cx="441243" cy="126391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1" name="Group 100"/>
          <p:cNvGrpSpPr/>
          <p:nvPr/>
        </p:nvGrpSpPr>
        <p:grpSpPr>
          <a:xfrm>
            <a:off x="0" y="5988111"/>
            <a:ext cx="1721248" cy="888999"/>
            <a:chOff x="0" y="5988111"/>
            <a:chExt cx="1721248" cy="888999"/>
          </a:xfrm>
        </p:grpSpPr>
        <p:sp>
          <p:nvSpPr>
            <p:cNvPr id="73" name="TextBox 72"/>
            <p:cNvSpPr txBox="1"/>
            <p:nvPr/>
          </p:nvSpPr>
          <p:spPr>
            <a:xfrm>
              <a:off x="0" y="6000690"/>
              <a:ext cx="96481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>
                  <a:solidFill>
                    <a:prstClr val="black"/>
                  </a:solidFill>
                </a:rPr>
                <a:t>coupon</a:t>
              </a:r>
              <a:endParaRPr lang="en-SG" sz="2000" dirty="0">
                <a:solidFill>
                  <a:prstClr val="black"/>
                </a:solidFill>
              </a:endParaRPr>
            </a:p>
          </p:txBody>
        </p:sp>
        <p:sp>
          <p:nvSpPr>
            <p:cNvPr id="74" name="TextBox 73"/>
            <p:cNvSpPr txBox="1"/>
            <p:nvPr/>
          </p:nvSpPr>
          <p:spPr>
            <a:xfrm>
              <a:off x="341807" y="6381690"/>
              <a:ext cx="572593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>
                  <a:solidFill>
                    <a:prstClr val="black"/>
                  </a:solidFill>
                </a:rPr>
                <a:t>poll</a:t>
              </a:r>
              <a:endParaRPr lang="en-SG" sz="2000" dirty="0">
                <a:solidFill>
                  <a:prstClr val="black"/>
                </a:solidFill>
              </a:endParaRPr>
            </a:p>
          </p:txBody>
        </p:sp>
        <p:sp>
          <p:nvSpPr>
            <p:cNvPr id="75" name="TextBox 74"/>
            <p:cNvSpPr txBox="1"/>
            <p:nvPr/>
          </p:nvSpPr>
          <p:spPr>
            <a:xfrm>
              <a:off x="914400" y="6477000"/>
              <a:ext cx="771621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>
                  <a:solidFill>
                    <a:prstClr val="black"/>
                  </a:solidFill>
                </a:rPr>
                <a:t>event</a:t>
              </a:r>
              <a:endParaRPr lang="en-SG" sz="2000" dirty="0">
                <a:solidFill>
                  <a:prstClr val="black"/>
                </a:solidFill>
              </a:endParaRPr>
            </a:p>
          </p:txBody>
        </p:sp>
        <p:cxnSp>
          <p:nvCxnSpPr>
            <p:cNvPr id="91" name="Straight Arrow Connector 90"/>
            <p:cNvCxnSpPr>
              <a:stCxn id="17" idx="1"/>
            </p:cNvCxnSpPr>
            <p:nvPr/>
          </p:nvCxnSpPr>
          <p:spPr>
            <a:xfrm flipH="1">
              <a:off x="914728" y="5988111"/>
              <a:ext cx="690872" cy="237813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Straight Arrow Connector 92"/>
            <p:cNvCxnSpPr/>
            <p:nvPr/>
          </p:nvCxnSpPr>
          <p:spPr>
            <a:xfrm flipH="1">
              <a:off x="875682" y="6107017"/>
              <a:ext cx="729918" cy="449549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" name="Straight Arrow Connector 94"/>
            <p:cNvCxnSpPr/>
            <p:nvPr/>
          </p:nvCxnSpPr>
          <p:spPr>
            <a:xfrm flipH="1">
              <a:off x="1366552" y="6212654"/>
              <a:ext cx="354696" cy="307052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34" name="Group 133"/>
          <p:cNvGrpSpPr/>
          <p:nvPr/>
        </p:nvGrpSpPr>
        <p:grpSpPr>
          <a:xfrm>
            <a:off x="6224927" y="3026908"/>
            <a:ext cx="2711305" cy="783092"/>
            <a:chOff x="6224927" y="3026908"/>
            <a:chExt cx="2711305" cy="783092"/>
          </a:xfrm>
        </p:grpSpPr>
        <p:sp>
          <p:nvSpPr>
            <p:cNvPr id="103" name="TextBox 102"/>
            <p:cNvSpPr txBox="1"/>
            <p:nvPr/>
          </p:nvSpPr>
          <p:spPr>
            <a:xfrm>
              <a:off x="7543800" y="3026908"/>
              <a:ext cx="139243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err="1" smtClean="0">
                  <a:solidFill>
                    <a:prstClr val="black"/>
                  </a:solidFill>
                </a:rPr>
                <a:t>contact_list</a:t>
              </a:r>
              <a:endParaRPr lang="en-SG" sz="2000" dirty="0">
                <a:solidFill>
                  <a:prstClr val="black"/>
                </a:solidFill>
              </a:endParaRPr>
            </a:p>
          </p:txBody>
        </p:sp>
        <p:sp>
          <p:nvSpPr>
            <p:cNvPr id="104" name="TextBox 103"/>
            <p:cNvSpPr txBox="1"/>
            <p:nvPr/>
          </p:nvSpPr>
          <p:spPr>
            <a:xfrm>
              <a:off x="7872166" y="3409890"/>
              <a:ext cx="104323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>
                  <a:solidFill>
                    <a:prstClr val="black"/>
                  </a:solidFill>
                </a:rPr>
                <a:t>follower</a:t>
              </a:r>
              <a:endParaRPr lang="en-SG" sz="2000" dirty="0">
                <a:solidFill>
                  <a:prstClr val="black"/>
                </a:solidFill>
              </a:endParaRPr>
            </a:p>
          </p:txBody>
        </p:sp>
        <p:cxnSp>
          <p:nvCxnSpPr>
            <p:cNvPr id="113" name="Straight Arrow Connector 112"/>
            <p:cNvCxnSpPr>
              <a:stCxn id="27" idx="3"/>
            </p:cNvCxnSpPr>
            <p:nvPr/>
          </p:nvCxnSpPr>
          <p:spPr>
            <a:xfrm flipV="1">
              <a:off x="6224927" y="3252048"/>
              <a:ext cx="1310449" cy="242704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5" name="Straight Arrow Connector 114"/>
            <p:cNvCxnSpPr/>
            <p:nvPr/>
          </p:nvCxnSpPr>
          <p:spPr>
            <a:xfrm flipV="1">
              <a:off x="6314467" y="3581622"/>
              <a:ext cx="1557699" cy="17121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35" name="Group 134"/>
          <p:cNvGrpSpPr/>
          <p:nvPr/>
        </p:nvGrpSpPr>
        <p:grpSpPr>
          <a:xfrm>
            <a:off x="6532551" y="4185652"/>
            <a:ext cx="2423506" cy="786458"/>
            <a:chOff x="6532551" y="4185652"/>
            <a:chExt cx="2423506" cy="786458"/>
          </a:xfrm>
        </p:grpSpPr>
        <p:sp>
          <p:nvSpPr>
            <p:cNvPr id="109" name="TextBox 108"/>
            <p:cNvSpPr txBox="1"/>
            <p:nvPr/>
          </p:nvSpPr>
          <p:spPr>
            <a:xfrm>
              <a:off x="7772400" y="4185652"/>
              <a:ext cx="118365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>
                  <a:solidFill>
                    <a:prstClr val="black"/>
                  </a:solidFill>
                </a:rPr>
                <a:t>comment</a:t>
              </a:r>
              <a:endParaRPr lang="en-SG" sz="2000" dirty="0">
                <a:solidFill>
                  <a:prstClr val="black"/>
                </a:solidFill>
              </a:endParaRPr>
            </a:p>
          </p:txBody>
        </p:sp>
        <p:sp>
          <p:nvSpPr>
            <p:cNvPr id="110" name="TextBox 109"/>
            <p:cNvSpPr txBox="1"/>
            <p:nvPr/>
          </p:nvSpPr>
          <p:spPr>
            <a:xfrm>
              <a:off x="7924800" y="4572000"/>
              <a:ext cx="100668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>
                  <a:solidFill>
                    <a:prstClr val="black"/>
                  </a:solidFill>
                </a:rPr>
                <a:t>retweet</a:t>
              </a:r>
              <a:endParaRPr lang="en-SG" sz="2000" dirty="0">
                <a:solidFill>
                  <a:prstClr val="black"/>
                </a:solidFill>
              </a:endParaRPr>
            </a:p>
          </p:txBody>
        </p:sp>
        <p:cxnSp>
          <p:nvCxnSpPr>
            <p:cNvPr id="117" name="Straight Arrow Connector 116"/>
            <p:cNvCxnSpPr/>
            <p:nvPr/>
          </p:nvCxnSpPr>
          <p:spPr>
            <a:xfrm flipV="1">
              <a:off x="6532551" y="4389170"/>
              <a:ext cx="1252648" cy="279515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Arrow Connector 119"/>
            <p:cNvCxnSpPr>
              <a:stCxn id="31" idx="3"/>
            </p:cNvCxnSpPr>
            <p:nvPr/>
          </p:nvCxnSpPr>
          <p:spPr>
            <a:xfrm flipV="1">
              <a:off x="6593544" y="4756358"/>
              <a:ext cx="1376880" cy="17018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36" name="Group 135"/>
          <p:cNvGrpSpPr/>
          <p:nvPr/>
        </p:nvGrpSpPr>
        <p:grpSpPr>
          <a:xfrm>
            <a:off x="6858000" y="5010090"/>
            <a:ext cx="2087518" cy="698713"/>
            <a:chOff x="6858000" y="5010090"/>
            <a:chExt cx="2087518" cy="698713"/>
          </a:xfrm>
        </p:grpSpPr>
        <p:sp>
          <p:nvSpPr>
            <p:cNvPr id="111" name="TextBox 110"/>
            <p:cNvSpPr txBox="1"/>
            <p:nvPr/>
          </p:nvSpPr>
          <p:spPr>
            <a:xfrm>
              <a:off x="7382590" y="5308693"/>
              <a:ext cx="1562928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>
                  <a:solidFill>
                    <a:prstClr val="black"/>
                  </a:solidFill>
                </a:rPr>
                <a:t>vote-election</a:t>
              </a:r>
              <a:endParaRPr lang="en-SG" sz="2000" dirty="0">
                <a:solidFill>
                  <a:prstClr val="black"/>
                </a:solidFill>
              </a:endParaRPr>
            </a:p>
          </p:txBody>
        </p:sp>
        <p:sp>
          <p:nvSpPr>
            <p:cNvPr id="112" name="TextBox 111"/>
            <p:cNvSpPr txBox="1"/>
            <p:nvPr/>
          </p:nvSpPr>
          <p:spPr>
            <a:xfrm>
              <a:off x="7315200" y="5010090"/>
              <a:ext cx="1630318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>
                  <a:solidFill>
                    <a:prstClr val="black"/>
                  </a:solidFill>
                </a:rPr>
                <a:t>coupon-event</a:t>
              </a:r>
              <a:endParaRPr lang="en-SG" sz="2000" dirty="0">
                <a:solidFill>
                  <a:prstClr val="black"/>
                </a:solidFill>
              </a:endParaRPr>
            </a:p>
          </p:txBody>
        </p:sp>
        <p:cxnSp>
          <p:nvCxnSpPr>
            <p:cNvPr id="122" name="Straight Arrow Connector 121"/>
            <p:cNvCxnSpPr>
              <a:stCxn id="29" idx="3"/>
            </p:cNvCxnSpPr>
            <p:nvPr/>
          </p:nvCxnSpPr>
          <p:spPr>
            <a:xfrm flipV="1">
              <a:off x="6934200" y="5217783"/>
              <a:ext cx="414695" cy="165193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4" name="Straight Arrow Connector 123"/>
            <p:cNvCxnSpPr/>
            <p:nvPr/>
          </p:nvCxnSpPr>
          <p:spPr>
            <a:xfrm>
              <a:off x="6858000" y="5410200"/>
              <a:ext cx="567481" cy="104227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37" name="Group 136"/>
          <p:cNvGrpSpPr/>
          <p:nvPr/>
        </p:nvGrpSpPr>
        <p:grpSpPr>
          <a:xfrm>
            <a:off x="6568488" y="5772090"/>
            <a:ext cx="2390365" cy="1085910"/>
            <a:chOff x="6568488" y="5772090"/>
            <a:chExt cx="2390365" cy="1085910"/>
          </a:xfrm>
        </p:grpSpPr>
        <p:sp>
          <p:nvSpPr>
            <p:cNvPr id="105" name="TextBox 104"/>
            <p:cNvSpPr txBox="1"/>
            <p:nvPr/>
          </p:nvSpPr>
          <p:spPr>
            <a:xfrm>
              <a:off x="7239000" y="6107017"/>
              <a:ext cx="1458861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err="1" smtClean="0">
                  <a:solidFill>
                    <a:prstClr val="black"/>
                  </a:solidFill>
                </a:rPr>
                <a:t>share_video</a:t>
              </a:r>
              <a:endParaRPr lang="en-SG" sz="2000" dirty="0">
                <a:solidFill>
                  <a:prstClr val="black"/>
                </a:solidFill>
              </a:endParaRPr>
            </a:p>
          </p:txBody>
        </p:sp>
        <p:sp>
          <p:nvSpPr>
            <p:cNvPr id="107" name="TextBox 106"/>
            <p:cNvSpPr txBox="1"/>
            <p:nvPr/>
          </p:nvSpPr>
          <p:spPr>
            <a:xfrm>
              <a:off x="7696200" y="5772090"/>
              <a:ext cx="1262653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err="1" smtClean="0">
                  <a:solidFill>
                    <a:prstClr val="black"/>
                  </a:solidFill>
                </a:rPr>
                <a:t>tag_photo</a:t>
              </a:r>
              <a:endParaRPr lang="en-SG" sz="2000" dirty="0">
                <a:solidFill>
                  <a:prstClr val="black"/>
                </a:solidFill>
              </a:endParaRPr>
            </a:p>
          </p:txBody>
        </p:sp>
        <p:sp>
          <p:nvSpPr>
            <p:cNvPr id="108" name="TextBox 107"/>
            <p:cNvSpPr txBox="1"/>
            <p:nvPr/>
          </p:nvSpPr>
          <p:spPr>
            <a:xfrm>
              <a:off x="6781800" y="6457890"/>
              <a:ext cx="1667508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err="1" smtClean="0">
                  <a:solidFill>
                    <a:prstClr val="black"/>
                  </a:solidFill>
                </a:rPr>
                <a:t>like_comment</a:t>
              </a:r>
              <a:endParaRPr lang="en-SG" sz="2000" dirty="0">
                <a:solidFill>
                  <a:prstClr val="black"/>
                </a:solidFill>
              </a:endParaRPr>
            </a:p>
          </p:txBody>
        </p:sp>
        <p:cxnSp>
          <p:nvCxnSpPr>
            <p:cNvPr id="128" name="Straight Arrow Connector 127"/>
            <p:cNvCxnSpPr/>
            <p:nvPr/>
          </p:nvCxnSpPr>
          <p:spPr>
            <a:xfrm flipV="1">
              <a:off x="6705600" y="5997264"/>
              <a:ext cx="966113" cy="4891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0" name="Straight Arrow Connector 129"/>
            <p:cNvCxnSpPr>
              <a:endCxn id="105" idx="1"/>
            </p:cNvCxnSpPr>
            <p:nvPr/>
          </p:nvCxnSpPr>
          <p:spPr>
            <a:xfrm>
              <a:off x="6645112" y="6076335"/>
              <a:ext cx="593888" cy="230737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2" name="Straight Arrow Connector 131"/>
            <p:cNvCxnSpPr/>
            <p:nvPr/>
          </p:nvCxnSpPr>
          <p:spPr>
            <a:xfrm>
              <a:off x="6568488" y="6187834"/>
              <a:ext cx="457200" cy="289166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7172716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0"/>
            <a:ext cx="15985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err="1" smtClean="0">
                <a:solidFill>
                  <a:srgbClr val="1F497D"/>
                </a:solidFill>
              </a:rPr>
              <a:t>sonSchema</a:t>
            </a:r>
            <a:endParaRPr lang="en-SG" sz="24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91660" y="633762"/>
            <a:ext cx="6852340" cy="6224238"/>
          </a:xfrm>
          <a:prstGeom prst="rect">
            <a:avLst/>
          </a:prstGeom>
        </p:spPr>
      </p:pic>
      <p:grpSp>
        <p:nvGrpSpPr>
          <p:cNvPr id="8" name="Group 7"/>
          <p:cNvGrpSpPr/>
          <p:nvPr/>
        </p:nvGrpSpPr>
        <p:grpSpPr>
          <a:xfrm>
            <a:off x="161305" y="1683603"/>
            <a:ext cx="1515095" cy="1516797"/>
            <a:chOff x="0" y="1214735"/>
            <a:chExt cx="1515095" cy="1516797"/>
          </a:xfrm>
        </p:grpSpPr>
        <p:sp>
          <p:nvSpPr>
            <p:cNvPr id="4" name="TextBox 3"/>
            <p:cNvSpPr txBox="1"/>
            <p:nvPr/>
          </p:nvSpPr>
          <p:spPr>
            <a:xfrm>
              <a:off x="0" y="1214735"/>
              <a:ext cx="151509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secondary key</a:t>
              </a:r>
              <a:endParaRPr lang="en-SG" dirty="0"/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112010" y="2362200"/>
              <a:ext cx="128778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primary key</a:t>
              </a:r>
              <a:endParaRPr lang="en-SG" dirty="0"/>
            </a:p>
          </p:txBody>
        </p:sp>
        <p:cxnSp>
          <p:nvCxnSpPr>
            <p:cNvPr id="7" name="Straight Arrow Connector 6"/>
            <p:cNvCxnSpPr/>
            <p:nvPr/>
          </p:nvCxnSpPr>
          <p:spPr>
            <a:xfrm>
              <a:off x="762000" y="1614845"/>
              <a:ext cx="0" cy="753070"/>
            </a:xfrm>
            <a:prstGeom prst="straightConnector1">
              <a:avLst/>
            </a:prstGeom>
            <a:ln w="22225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" name="TextBox 9"/>
          <p:cNvSpPr txBox="1"/>
          <p:nvPr/>
        </p:nvSpPr>
        <p:spPr>
          <a:xfrm>
            <a:off x="0" y="376535"/>
            <a:ext cx="267182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conceptual schema:</a:t>
            </a:r>
            <a:endParaRPr lang="en-SG" sz="2400" dirty="0"/>
          </a:p>
        </p:txBody>
      </p:sp>
    </p:spTree>
    <p:extLst>
      <p:ext uri="{BB962C8B-B14F-4D97-AF65-F5344CB8AC3E}">
        <p14:creationId xmlns:p14="http://schemas.microsoft.com/office/powerpoint/2010/main" val="2998452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0" y="0"/>
            <a:ext cx="15985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err="1" smtClean="0">
                <a:solidFill>
                  <a:srgbClr val="1F497D"/>
                </a:solidFill>
              </a:rPr>
              <a:t>sonSchema</a:t>
            </a:r>
            <a:endParaRPr lang="en-SG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0" y="376535"/>
            <a:ext cx="576677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example instantiation:  academic community</a:t>
            </a:r>
            <a:endParaRPr lang="en-SG" sz="24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1143000"/>
            <a:ext cx="6463665" cy="43805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38" name="Group 37"/>
          <p:cNvGrpSpPr/>
          <p:nvPr/>
        </p:nvGrpSpPr>
        <p:grpSpPr>
          <a:xfrm>
            <a:off x="4194976" y="1920840"/>
            <a:ext cx="4949024" cy="4714113"/>
            <a:chOff x="4194976" y="1920840"/>
            <a:chExt cx="4949024" cy="4714113"/>
          </a:xfrm>
        </p:grpSpPr>
        <p:sp>
          <p:nvSpPr>
            <p:cNvPr id="7" name="TextBox 6"/>
            <p:cNvSpPr txBox="1"/>
            <p:nvPr/>
          </p:nvSpPr>
          <p:spPr>
            <a:xfrm>
              <a:off x="8349487" y="4114800"/>
              <a:ext cx="794513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>
                  <a:solidFill>
                    <a:prstClr val="black"/>
                  </a:solidFill>
                </a:rPr>
                <a:t>group</a:t>
              </a:r>
              <a:endParaRPr lang="en-SG" sz="2000" dirty="0">
                <a:solidFill>
                  <a:prstClr val="black"/>
                </a:solidFill>
              </a:endParaRP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7086600" y="5238690"/>
              <a:ext cx="63863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>
                  <a:solidFill>
                    <a:prstClr val="black"/>
                  </a:solidFill>
                </a:rPr>
                <a:t>post</a:t>
              </a:r>
              <a:endParaRPr lang="en-SG" sz="2000" dirty="0">
                <a:solidFill>
                  <a:prstClr val="black"/>
                </a:solidFill>
              </a:endParaRP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5029200" y="6234843"/>
              <a:ext cx="1717265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>
                  <a:solidFill>
                    <a:prstClr val="black"/>
                  </a:solidFill>
                </a:rPr>
                <a:t>response2post</a:t>
              </a:r>
              <a:endParaRPr lang="en-SG" sz="2000" dirty="0">
                <a:solidFill>
                  <a:prstClr val="black"/>
                </a:solidFill>
              </a:endParaRPr>
            </a:p>
          </p:txBody>
        </p:sp>
        <p:cxnSp>
          <p:nvCxnSpPr>
            <p:cNvPr id="10" name="Straight Arrow Connector 9"/>
            <p:cNvCxnSpPr/>
            <p:nvPr/>
          </p:nvCxnSpPr>
          <p:spPr>
            <a:xfrm flipH="1" flipV="1">
              <a:off x="7620000" y="1920840"/>
              <a:ext cx="990600" cy="2193960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Arrow Connector 12"/>
            <p:cNvCxnSpPr/>
            <p:nvPr/>
          </p:nvCxnSpPr>
          <p:spPr>
            <a:xfrm flipH="1" flipV="1">
              <a:off x="6116434" y="3315652"/>
              <a:ext cx="1046366" cy="2039241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Arrow Connector 18"/>
            <p:cNvCxnSpPr/>
            <p:nvPr/>
          </p:nvCxnSpPr>
          <p:spPr>
            <a:xfrm flipH="1" flipV="1">
              <a:off x="4194976" y="3828701"/>
              <a:ext cx="1062824" cy="2406142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7" name="Group 36"/>
          <p:cNvGrpSpPr/>
          <p:nvPr/>
        </p:nvGrpSpPr>
        <p:grpSpPr>
          <a:xfrm>
            <a:off x="208358" y="1137529"/>
            <a:ext cx="2915842" cy="1605671"/>
            <a:chOff x="208358" y="1137529"/>
            <a:chExt cx="2915842" cy="1605671"/>
          </a:xfrm>
        </p:grpSpPr>
        <p:sp>
          <p:nvSpPr>
            <p:cNvPr id="5" name="TextBox 4"/>
            <p:cNvSpPr txBox="1"/>
            <p:nvPr/>
          </p:nvSpPr>
          <p:spPr>
            <a:xfrm>
              <a:off x="799257" y="1137529"/>
              <a:ext cx="63831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>
                  <a:solidFill>
                    <a:prstClr val="black"/>
                  </a:solidFill>
                </a:rPr>
                <a:t>user</a:t>
              </a:r>
              <a:endParaRPr lang="en-SG" sz="2000" dirty="0">
                <a:solidFill>
                  <a:prstClr val="black"/>
                </a:solidFill>
              </a:endParaRP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208358" y="1676400"/>
              <a:ext cx="123944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>
                  <a:solidFill>
                    <a:prstClr val="black"/>
                  </a:solidFill>
                </a:rPr>
                <a:t>friendship</a:t>
              </a:r>
              <a:endParaRPr lang="en-SG" sz="2000" dirty="0">
                <a:solidFill>
                  <a:prstClr val="black"/>
                </a:solidFill>
              </a:endParaRPr>
            </a:p>
          </p:txBody>
        </p:sp>
        <p:cxnSp>
          <p:nvCxnSpPr>
            <p:cNvPr id="28" name="Straight Arrow Connector 27"/>
            <p:cNvCxnSpPr/>
            <p:nvPr/>
          </p:nvCxnSpPr>
          <p:spPr>
            <a:xfrm>
              <a:off x="1447800" y="1397943"/>
              <a:ext cx="1676400" cy="478512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Arrow Connector 31"/>
            <p:cNvCxnSpPr/>
            <p:nvPr/>
          </p:nvCxnSpPr>
          <p:spPr>
            <a:xfrm>
              <a:off x="1118415" y="2076510"/>
              <a:ext cx="634185" cy="666690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8021966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Shape 2" descr="data:image/jpeg;base64,/9j/4AAQSkZJRgABAQAAAQABAAD/2wCEAAkGBxQSEhUUExMVFhUWFxcaGBgYGB4ZGxobGxccGxgaGBkYHSggGhslHBcZITEiJSkrLi4uGCAzODMsNygtLysBCgoKDg0OGxAQGiwkICQsLCwsLCwsLCwsLCwvLCwsLCw0NCwsLDQsLywsLCwsLCw0LCwsNCwsLCwsLCwsLCwsLP/AABEIALgBEgMBIgACEQEDEQH/xAAbAAEAAwEBAQEAAAAAAAAAAAAAAwQFAgEGB//EAD0QAAIBAgQDBgQEBAUEAwAAAAECEQAhAxIxQQRRYQUTInGBoTKRsdFCUsHwBhRi4SNTgpKiFXKy8SQz4v/EABkBAQEBAQEBAAAAAAAAAAAAAAABAgMEBf/EACMRAQEAAgICAwEAAwEAAAAAAAABAhEDIRIxE0FRIlKBoTL/2gAMAwEAAhEDEQA/AP1ztPtrDwC4cMe7wWxjGUDKpgiWYCfOB1qhifxrwa4i4Zxh4lxGzRCju8hYGbzlfNIBEI5JGWtDtPsXAx2DYuFnOVk1I8LfEpAYAg8jVXiP4W4NyC/CoxC5BN/DIMfFp4R56bmoKfH/AMb8MqTgv3rEPEA5VKK7MMQkDKf8NvD8XSL17wP8Q4zcRh4WJhKqu7rmE6qjtaTN8h1A35VPxX8J8K6Fe6ZSVKhg0sAQyyCzEFodhJBsY0rjhP4VRMVcVsbicRlbMA7YcZoYSciKfxtvvXXG4eN37cc5n5Tx9J8L+KME45wDmXEGI6EEWXKhcOzaBGVWg7lWGqmIm/jTgxnjFJ7tlVow3tnRnVrrdSmG7ZhIIFtROpxHAYeIpR8IMrNmIMQTuTffTytVbG7CwWOERhZe5cMsRBjNZhN74jNJvJJ3NcnZ3g9rd7h4r4CM5w2dAGGTO6EggFrgZgRJG06QTBw3anEkw/Busn4g6kDwsZN51VVt+ccjVvB7ORBihVdTjEs7ZyWLFQs5mYkQqgCNAoiucXs1WEHvdI+O+s6z0A8qCq3anEggHgybeIriCPhkBRFzNrwAdzVh+Mx8ygcPIlg5zgaZcpW1wSx1iAp6TLhcEFETiGxEswYwTOp8qk4bhgnwhvUg8uvSgzsPtbiL5uCcCxWMRTIjQ8mkHpBG8gdt2pjif/h4hgn8aX5QJ/f01c3Q+33pm6H2+9Bj4nanEhiP5NmHhhhiLF0ls03EMCtgdQfLrD7UxzH/AMPEWSs5nSQCwDHwkgwDmidAd4B1s3Q+33pm6H2+9EdUrnN0Pt96Zuh9vvQdUrnN0Pt96Zuh9vvQdUrnN0Pt96Zuh9vvQdUrnN0Pt96Zuh9vvQdUrnN0Pt96Zuh9vvQdUrnN0Pt96Zuh9vvQdUrnN0Pt96Zuh9vvQdUrnN0Pt96Zuh9vvQdUrnN0Pt96Zuh9vvQdUrnN0Pt969DdD7feg9pSlApSlApSlApSlApSlApSlApSlApSlApSlApSvGYDUxQe0rjPyB+n1v7U8XQfM/ag7pXGQ/mPoB+s0K/1H/j9qDulcAHZp8wD9IqHF4ki0A9ZsP3yEmirNctiAEAkSZgaTGsTrWNw/G9+M6klCWAJVlzZWKtCAZokEXjTcVBxvAAFMQKmfDJyQiq/iEFVJk3sNOU1NtzD9beDxBJYFYAMKdcwgGbaa11w3EK65lmL6gg2MaG+1Y2A/FMcMkoEcTiI4/xVlCVClDkmRB1FrGtLA4dc+cTOUBTP4SSdNNhWZauWMi5SvAa9rbkUpSgUpSgUpSgUpSgUpUePi5ROp0A5n938gaDni+LTCXNiOqCYBJiTyHM9Kr9l9ojiEzorKuZgM4gmDE5RsdRN+lfNfxGBiBnZe8OGCUXmwIuPyj4gD/S2s1B2Vx0oC84baFQcvkbWJ2I5x5V3nF/O3nvN/Wvp9r3nVT+/Wi44mJE+f796wv54x+EEcyXt18Q5iwB1Gk1N2XOLgAYxDsWcHKmURmMabheu1YuGnSZ7uo3KVBwqhEVFVoUBRN7AQJJMm0a1J3g6/I1h027pXisDoZr2oFKUNArlnjqeQ/dqgfiZ+GSOY+5tHX5UVSeg5L+rNr8qokLczHQXNchwNIneTf2k/OvVweg9ZPtYVIFPP5CPrNBxmPM+ix/5Ujo3z/8A1XeU/mPt9qZT+Y+32oOMo/J/4/ehZRciP9Me8V67ECSRHl/eqPF47+GFEki0yQu5A2bS5/8AcWR1xfEiPw3sNPWfsJNxzqvhID8KseZVQvu+nofM17/0zDbGTEdQcQIyg3BUEqYHS3r7VophRYsem30FRvckUwmTTDdV38Q+fx3qDiMBnZH73FVUzEqVUh5ESSVMZbxB51rZQL+51+Zrw8xM9P1mmk8mYxOWZDBbgi6x5i4EWm4qbgMqHKkhSJAJncyJJM3J8q94jAJOZQA/MEX6MJuPWsrC4kl8TDGG4bDybWkyVAYwCRoIMgWnScXq7bncfRzv6H9/vWuqyeze0y6gYqHDcyIJBBg2uLBtLW1rWBrWOUym45WFKUrSFKUoFKUoFKUoFYnbvaIRsou5EKORN5P/ABjyOtaGNxEnKpi0zyHP9+dt/hOMwkw+JxcfUkpmBOYkKDmaTYFSoFduLDd7cObPU6W+1cFzhBMxVicyqFImJBLkictgLlfi6VlcLxyO7QSilip8J+MQHkwJHi2IFulWuGBdS4AIMKWZoBYrOQWi2h06HlWxuGKtIyrh4kgeEgmAA75ZlZI0N/DpNerGfVeTK29xb/6RgZ0xFzg3VSSSwbQwxtoGtMX5aW8PtDEwcTvA5dAGlVIK4pA1VnkhlBAvYm08sPs7jGGExOIzFcUqzEQQYIZDpeHaxuY5Vtphzh4Z7tsN4gq17aSCsiBMgDabTEZyn721hf8AHp9dw/EhlDyyyBIaJHQmIkedTjFH5lPrH61m8JiA3nwt+JbQdbgWvBki0idDV0Mw+Ehhz0j13rx2ae6ZbjtsVTznmt/caesVxg4zDN3mUDN4SPywIzbBpnS2kV53+IdFA63I9I1rgpBzZ4O5JH0Kioq3mJ0EDmf0FVFxBikhGDhSVdpBAYG6wLZhuPnyqDFaZAaebKFA+hM+1TdkcIMPDyrYSzQAIkmSbASZm9XXSb7XEwgOp5mmOWynLGaLTpO0xeK8ZiNSv0+9cniBv7X+l6y0mrjGxMonKzXAhbm5Am+wmT0BqM8WnOegqE4stmCvIUi+aL3PhHhmwvrU3BPxAJKkMQAwmI8ViMpkaSRpXOOqqRiGzAEC+1iQBvpXJabHPHRY+5qu3ELMG0cwRmO1ztvU3Fk29GJiO0wApA7sEeIayzDTSI5XqyuEFB3J1O9/0vUfDMAoJYXGs6+XSuziAkXga9T9vr5U2044jEloKGIENI1M6CZEELfrUXE8VkQs5MKRIUEtcxykgzqKtgrEAjz1v96gxyri+sG/LY/Xah0lfADR8Qgg2JGnMzcdKk81/Ws89qZFJxDlyi7ZSRboK9x+Jc5ckEFhmkGyfiICzflNTyiVebEta/le+2lUVCuZggRFxlaZNyDf5/mnapsXFWQDiCRePDpBi2WYqni8cFBIUPEmLLM7eK06VMsp9tS6Q8UjhXKgORBABM/CJtHn+zfQ7O4vMADIIAlTqNj5wbH0qlwXaIC/CbwSoGl7gEeEgTGu1MDi0xc5QsGw25FW0GaJ136GdxXLHKS7l/0u5lNVuUqvw+L+E69NCOY6fS/SrFeiXbnZopSlVClKUCsj+Je1hw2EDlZi7BRCkgTuxGgrXql20B3GJIJGXQCSegAvWsdbm2c9+N0+O4TtTGdcRsRQRLMpgAZYtIZiC3oInW9fLcdhjGUnMcTDOIRmYgSMxIGZYXY22nWtviMfv8NcogMVVZF820gXUXP0O0YfEcK2EsIELIWi0AMmUxy3Mel9QPo8ckr5fJbZ+tLgnRVEsbKWQTMGBlc2IzGNDERqCbS4KDCxD3uKQDImACAEAVQVAF7gwdQec1gYnHNhqXg5AykhRENNxygx6351p4PEgeNgsshzZlKk5iCLFuV50OvSrlizjnFjh+PXDxljKFLkssg28VwByBmLmwttVz/qDK6Lh5sQZp+LIAok51Ii8Ta03rNTCHEnDIh1XO0i7KZj4YGhaQJmwnareDwNldbWJKmxUyNDOnqOhJrGWvt0xt+mvg46jEOIuK64TA+CzKWBDFgDca8/zVu4fE5bOZU/lDRfc3jzGm/n8YnbC4bKrtB0BJABBEQCVi0nURr519JikkeG68mNhvOVTMeRHkdK8/Jjr29XFnvem737bX6SGYeYjT/VXDcWv4nB6C58gBIn1J61j8FglUVcQvikAeJ4Ct1WAATtztV5MdVEww+RHkAZIrhZp6JdpcTjF0yHorCPrqSbep9ZZAAIVRGs6HntaquFjF9IbmBYT5LmEDzFzzqQYjgxEeYkjzJLEe+lS0SYvaQRSVAZosig5mOwG2tdpxBcfmn8IkAeZ3/dqjThwxk3OsEkk9eo9qlGBtlT/bM+V9ek1mr24JMrYoBMhMl7b5thravf5xBIYnXefcfqLeVSjho+FiPnHyJiq3HcV3UBgpzsACFMaG7G+XTU0tkiveI7QwgPDlJPMQBym3t0qr3S4iMfGQQQpTwG+pU218ztVIN4yr5okkZ3kBYEhY0HxATep8bGwv8AKjllge4N/wB9a4XPftvWo6w8RECKQQ5ELmMs2UazMkxeZtNe4uI5t3jLcEzaYPwhhcjmD151n4+NklnMIL/CQ17GIALenvFW8lhcxHwrfyksDlPQDauflv0THa2mKGMWYjUbj1BrokqQ1oPMgwfJoI0jWsniMCJfDdBiBYBgXGwaNQDqCBvUnCca+Ii5viI8QRdSNYkGL+1PPvVXWmp/MDVmCkbTEdeXKfTTfP7Q4gNhM4DkkxmwmMnxBQFgTZt4+tRwGKliUdHzCDDGCRcyZkTIInTyqX+ZVFtaHLQCIJz5hPUnlyNLl+1ddOE4cA52b/EKNmOaNCICk3i5N+fWu+FfFxJzqFRSQgLEyBo5W3tpyFR8MXVScQgvD/DMAEStoMaRWgWGT4DcwCykXJtBibemlSYxnSh2itmhyWVSVZTI6Ejcg7b+VOH4LvsBQWJJHiZTlaSZIzLfa4sPOpU7OCqQrYpUS3iNhN7ARa2nKqnB4CLjEggYj3uxLEAQpMDQjpvForOr5dz26THynpr4DEqBJlScjEzO+Vv3t0vqcPjB1B5jT6+9fN4vHthM57tiZXwjxST+sj5E+mhh4mJMYZXxEOMwMRPjFjr+pPKu/Hm1eO3HbYpQGleh5ilKUCs/t3ihh4RkiSQFHMyLdfTnWhXx3b/ZJXinx8NmDOMImCb5TFtYIhdOddOOS5dufLlZj0zePwFTxNojCBoy+EEmRoSQSfP5/PcRkxsU4gdmBEMqmc0EkEToQCFPlX0HbuY4WIyZmYkQpI8Y3gizCAdJn64uBwD42GQpKNlzN4ZEDXSSQB4Z0vtrXuwvW6+dyTd1FPi8QCAWUjQhR0/FJgNIGgjeq/8ALNiKER2ygElohVifDMXmNdBPWKs8XwmdYcEmx8IAmBC7Qd95sRAp2RxxdmhbZjmVhAY5QLiLkAExGprrvrpx1/XbXwEKqpUJ4pABDeEwZEc95J1NaGAGwyVLqhDGSwMiRcRG+oy6Xnesp8Jgp/xmzuo+EAysTfll/UCu+zsAZMjuxfLLNmAzXJ0MGdBBO1cMo9GN1dLLdj4eKWfEJdFK5OYYtHjykgA68vFX0QwlFlAnZhhwOoYRIPrfztWDwPHDFZsHun8OUM82I/LBJ1ifmKuLjdwcsgSfCjMJJ/pBEsY21F7Vxz8r09HH4ybaAUqJdYjWFkzobgAQb7C43qzhMsgqoJixAkgc5AsfbprVHC4ljHgAVrrmaL75WsC28W0kAxeYYi5R4GW5nI2bfUwddBeuVjrF8cUmg9rmehUzPU/KpVLEXIK7KTf1db/Mepqlh8Mpura7nKxI2tMx50fAdbiCf6pBPqRpWdOktaKsPwAqTeGsDzPXzX3qUYxNmhTz1Ft5t8/nWQeIcfFhvfUiD7HWok7RbxR41BEQGBFr5j0Pn51PE8o+gJ/MxB5iLjpY/Kq+KY+JgdRGYAxyI0nQnyrJHaxXUTyMFY8wVH75aVmYnbTBlCLi5rAKrCCfCLAiI8PudKvxZX0zeTGe0nH9qqjEB5YZY8W0A8+vzFd8OwJzK3j/ADTN/LSrOKjizs2YgAtm/pkiw1+3W8mFjEBVYFjFpJZoOX1jwkz1rxXiu97eyZSTdisGLmC8yPF0F7wCNedMDhTmJDHJAhQsXkzJM3tofWtDA4TD7xmZRJC5uuW8mOQYdBG+td4uCcwKhVU/EW1AjwkD8W1jU+L9Lltk4nE4mcBQYVgGLju9R8S+GDaK9/kgcRXMkqCo1PhJkXQ3+VaOLmmF8Z623/p1Eka6fWp/KI6kh2w3O4OUyTyXfXW9qxcEdNw5kgKjTEBhDTc2Mz87VVwsLGGNMgrlJyajlILRJAtHnzmrDHLbE1AAkywEaZpPP0vYjQeM2YmxZBq1iBeTqNfCOcQalkbxm0mFxC5XkkAGSSBpEafhtNWsPiZYBMzWZgT1MXJ6ZvnWdioGAkhtfhADQbkMGEEdDy3rMbiQmJkc+ExlCqVgEkwTEmTIFoqXk8XbDi+TrF9GMR8WSBCbmQMxHpcTVU4LNZkIIbLMgk3EGRcAhgLg6DlZg8YbZS4X8IYSBbUWv+71cTGazAK0agGDA5A6G43Gm9bmsjwuH0z1wO6ZgVIzHMblhYi6z8J9rbVd4PiR3liCQJPVSRJj1Nc8L2jh4mchtMwIOsyD+g96rdoYCpjJiIoBbMARplyn4trk69Keu8Wphu+Nmvb6lNPU/Wuqg4LEzID+9anr2S7j52U1dFKUqoVn9ucC2NhEYblMQXR1iQZBi4IvHzg7VoUqy6u0s3NPzzjScGBiQ3eCEeYzbFRhtZWAtlvpbpQ4vBOIhVEyMJh/CMqE2i8EgSIF4Ffeds9lLiCSivBzZSNGH4kOzRY8/PXL4nhTkLYZzoQyspHiW3wnfMIEDprevXhyx48+GvmX7NxMMDvJJAB8VgYkryNogCLSBpVbs7I+I5zAKAoygHW4AIuw1mwJ0ra7V4glAcPBDxAPd4Itmt4jMCD94qbs7svDQN4WBYeJ2AUSBB0ENFtefSt+fXbl8f8AXTDxBiK2XI2R/wD68Q/CzTJAbNLNadTppNaHclnysonKpF5YoDbMAAPxjQTYW2rW4xMRcJ8wXIy6xmZStwS0xIIB0NhFRdm4QxcIEDKrrm8LmNLRmF21uLAGs3Lc23MNXTjheDVbkkMTHwyhvcE+ekaxtNWe7UwbMNAzEkRvCsCQB9BVzi+zM6d2ykpAlS62G0kAf7Z2rt8NhcFiG6QJ/wC7rcWFcrlt2mOmVxHANDBWyk6hfxTcEiII0vG2tOxMDHww/fscQ5jlIMMq7A2vvfrvWtggfEFYGAfgOWbyTznnrXXC4gaQRBsfhJ0GUwSBaVNS5bmmphq7U0xVLsmRSQA3iOQnNNpMAmQTG0iumXL+DCH+tZ+oB+VXMZALH5ZLf7Y+lRrw4I8OG4H9LZQf9pn2rHTff6q9wp+Fl6iTbpGGB7zVTicJpkCSNwIIHmdB/pNaP/Slbkp6OzMPmY9CK7XsqIz6bMxLfIGyHyH2q7iayr5t3JMNAnc7+n6gD0ra7Ew0QyFLMwsx0I822HMajyrQbhGZXUYWGpmAX/ELeLwwY6SKyeP4XEwJZAzJMkGCRfVSDcdLHzrGXJfUdcOGe77X+08MlSSY1NtZAtfz6DQ15glUAMRrHMSduZnU+eu1Liu2EdcMjxEgGBuZ/Qz86hVHYZmYKIBFidT0ETceVeS8n9WR7cOHeEuXUaAe5Hq8Xn9OXp504fizHiAkk2nNvYmYEkbjSq/CZSVCyQZObUWMAHfWflrVvgsIqCCV1JkKbidN9Ji396slrN8cXOJisbAjSAAwJWeRIIAEae9VeExlxWYGwVoMk8oGQk6HWba1opiAXZIHyEet+Qk9eVcNjktlw8MOG+IgiBe3mDsf6R5F4/qTKX1FLtLs7DZSiqpkaBpY+RJ21+QvNSYHAYIUAABBABgGw0kzM/35VcwuEyi8knYQok7Anlv6VHgcGmAGKDKsliSDmvdoAvOpt71zvHN70kst6Q8Rw1gBiFbiCJWQDpBvfntPzj4Lgw2NJzSARmkMQNhLdAau4qpE5tdJIM+YYSB5e9VOHV1ztZvEWVgSDHNlPUHfSKXGbenG3xulp8CJObmNBsYiCL3qp/J4aksVMtGbxEqYHh306jTrUXBdrtjDwqQJMzG/rcedWiuUS5gczpf8pJgTPTfnU3jl3G9ZYdZPDgkCVAy3zbnXxGbSeh2FUON4kgjIAxPhAPhBBM6nTcelTZHGKVICprmFjOl4JiPXX5VMTgSXY4klWSw1EaKeYsJrnnbrp245N919hwlltoGI9CZH1FWayexX/wAKNvFl5QLCPkLVrV78LvGPk8uPjlYUpStORSlKBVLtDs1MUNqrMILKcpI5Ej9irtKsuksl9vmOI7CdMLu+HybSrltJGZlPiJeB5HcVdHZxgQVUiMt2MHmM8gnrfWtlhOtRFCuhtyN/lvW/ktY+ORjlHQMCFgghgJ3sDJ0U9BE8r1BhKqwEWxzAeotblDDpbatvF4YMPhHQqYP0iOlYzdkYwxwQy9yVabnMHJEQOo3n++plKzcbPTUwkH4QJ3MQf/G/0rziMCxMGefUaHTauTwDf5h8itvSZj514MDEX8Y/2kj2afasOj3h28MhTeYv1J5iwBFcNggjllJuCbTebSD62qv2XgNhrDAYhBILAHnNgNLRWgnESZyW0JsY5SBfnUtWRxglh4YEnkoAbyMxPSK7bDOrKRzgg/MaH5VJOYQZ5iFPoZNe4bRsTHQz76ioaR5/6CepH79jXauuxYnlBPsRpUhxtwDG5t99aqrw5y3vcmXMkySbwBpp5Depa3I4xMVkEgnJzi6+Wkr9OcaRO7NbPB3A+npr8rXqwOGJuWZuQP1jTyB+dUnRlcAMMjAhViIIuSdT5DkByrNaj57guyBhOWBY5tCFi0yM3OR+tXeMxQgAeZbwgi/xAAQBz09RVzELZs2WCgCDK0gCZU3jxweVpiTvFiBc+VSS92PU6KSPOb++1cMeOY+ntz5bnd5L+AtgICi8wpBvsdLeVc8UmIxAw4gEFwwgARsQZDdKrqC2HD4ZIZTKFdAZnMBob+lT8NIy4aqqoqAAd4yxtGWDNhrW3lsqLiRAYsfCFM2kwZzBdZsNNasjKEjDXKpErYjQaAanSfnTFwhmVi1lBBQMIYGNZM2iucLGDSEDrBIhgQReJE6iN/PaqSXS5mRIayiQoLWJm0DnJ2qUwRpmPW4n9fIcr1W4IM6jvFWQbEeIQD4InQxBq6p5Axzt7XrbGlXC4FMNTlAAAM+5I9717xAX4RcmIOsDe/pUmM4YFIUqQQZ8Ug6iIvNc4vBZwoJKKrKYWxMbHWFi0cuVZs61G5df+kHEIri6Tl00t6i59NKzuLxAqMGupH4hAtdbkQR7eVfRd0OWmnTy5Vn9p9n57sw7sK2ZCJk2IM9I5VnPjutz26cXLjuS+mDxfGDuzBbIIkxrPhtY7edScThMQXCq7H8AaCRFxcWInXnNX34fPh58L4iuZYiG3UQIgG21aPZmE2RWxBlcgSszB5E71xnHbdV6MufHHHcn36VE7NYYKphEIVCgWLARrJm++lbFKV6scZPT5+fJcvZSlK0wUpSgUpSgUpSg5K8v7V5m2Nvp867pQcyR1Hv/AHroGucnK375VyVPTzFv/dUeYmHfMLHf+9cYmGG1sfzCx/fnIqTMRt+/SajZ/wCliOg08ulBGHYfFqPxbHqRsDzrrieKVRmYhRYNJiJ0k+ZHzrli1oU9CYEdJBmPTlWcysmY4vdlcw0EAKSO7ENtO+xHLSVY0xBIOh/Dt7VE4YuCWJQAyANSYgz0g6TqakXFH4z9j59emnKajRGBY57NBAYCEERaOesGo07d9YO2kk/O9qze10xco7uO8tknoQSelgfSrzcMubNllzALH4iJm59fKuApkNN2kDNsCNflHqaNY9M7s4E4RXVlzDEg3zD4hJOk8qupwxLoWYqEJJCwA1iIJN7X3qPFxe7ZhaCVBM/mgE3jUD5xVx8LMIhrQZBiCDOx9t7zUkbyy/65bBWVYKB3fikmACRB06GpcNDudQIjTyvePvUOIuKMN1OGuKTOUWUETYNmJv13jarBfQZYPLUdfPyF6unLaHisqoxVGZo+FQZPuKjHClmJayQLeLOT+IkkwNojrV3BYXM33/Q1MN6aPKqPDcDkXLnxGibsY1M3sP2KsfyoOsnzJP1NS/pXVPGFzyv28VANABXtKVWClKUClKUClKUClKUClKUClKUClKUClKUClKUClKUHLJWZg4ZxM4xEiGIAcAgqpscu4JE/KtWvGQHWiysZXOGrDEyIFzZSGMFLkTNrDbWrXD4YgEWzDUEQZ0gzVxsLYgEda4GGR8MgcrEekmRU01tWTgjhqYY5QoAU+K4OuY+Ik6XJoCNjc6H8o29Z5ch6zYivFso/tfSTVHhsP+WX/EcuS8ZgsGWPhEXtcDkKNY+kODhHFjOuGYN48SyGAsTrf3nlWlhcQ2fIyH4c2cRl1gC5kH0qHCwGwyqKgymSSCFCXzRG9+Q3q/hLvzj5DSkXPJ7BOvt969KiIi1e0quKpgcOqFiAAXYlj+Y6CfkBVjDP2+VeYgsR6/eocLiF7wpPiyho6ExP0qizvRaE360FQe0pSgUpSgUpSgUpSgUpSgUpSgUpSgUpSgUpSgUpSgUpSgUpSgUpSgVTXBdMNpPePDHQLm1yr0tAk1cpRZdIeHRsoL2JAka3jSdwKmpShaUpSiOcUGDljNBidJ2npWchcEK6SQgllBK6xAOvMwa06VZUsZhxFXEE/GwIUxcgXIB5Xmp+BwsTM7YjfEYVQbBRpIj4r39KuRSraSFKUrKlKUoFKUoFKUoFKUoFKUoFKUoFKUoFKUoFKUoFKUoFKUoFKUoFKUoFKUoFKUoFKUoIcfEcEZUDDfxRHoRQ4jx8F/8AuFKUDDxGJukD/uB+leDFffD/AOQ9aUoDYr7Yc/6hyp3r2/w/PxC1/tB9aUoBxX/y/wDkOf2vXIx8SP8A6vTOOn9/lSlXaaO+xP8AK/5jnXa4jSJSBucwtbkKUps0mpSlRX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28" name="Picture 4" descr="http://www.iloveseo.net/wp-content/uploads/2011/09/Example-of-social-network-graph-in-maps-by-linkedin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7975" y="230854"/>
            <a:ext cx="6191250" cy="41624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2" name="Group 1"/>
          <p:cNvGrpSpPr/>
          <p:nvPr/>
        </p:nvGrpSpPr>
        <p:grpSpPr>
          <a:xfrm>
            <a:off x="3394587" y="1304925"/>
            <a:ext cx="5715000" cy="5476875"/>
            <a:chOff x="3394587" y="1304925"/>
            <a:chExt cx="5715000" cy="5476875"/>
          </a:xfrm>
        </p:grpSpPr>
        <p:pic>
          <p:nvPicPr>
            <p:cNvPr id="1032" name="Picture 8" descr="Social Network Analysis Graph with Gradient Metrics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94587" y="1304925"/>
              <a:ext cx="5715000" cy="547687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7" name="TextBox 6"/>
            <p:cNvSpPr txBox="1"/>
            <p:nvPr/>
          </p:nvSpPr>
          <p:spPr>
            <a:xfrm>
              <a:off x="7646879" y="6393134"/>
              <a:ext cx="1180836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b="1" dirty="0" smtClean="0"/>
                <a:t>(fmsasg.com)</a:t>
              </a:r>
              <a:endParaRPr lang="en-SG" sz="1400" b="1" dirty="0"/>
            </a:p>
          </p:txBody>
        </p:sp>
        <p:pic>
          <p:nvPicPr>
            <p:cNvPr id="1026" name="Picture 2" descr="http://business.pinterest.com/sites/business/files/logo_1.jpg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94587" y="3048000"/>
              <a:ext cx="1055370" cy="59817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0230349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28600" y="76200"/>
            <a:ext cx="697857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1F497D"/>
                </a:solidFill>
              </a:rPr>
              <a:t>We want a data model for social networks that</a:t>
            </a:r>
            <a:endParaRPr lang="en-SG" sz="2800" dirty="0">
              <a:solidFill>
                <a:srgbClr val="1F497D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28600" y="3195935"/>
            <a:ext cx="740324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prstClr val="black"/>
                </a:solidFill>
              </a:rPr>
              <a:t>(III) facilitates database schema </a:t>
            </a:r>
            <a:r>
              <a:rPr lang="en-US" sz="2400" dirty="0" smtClean="0">
                <a:solidFill>
                  <a:srgbClr val="FF0000"/>
                </a:solidFill>
              </a:rPr>
              <a:t>design</a:t>
            </a:r>
            <a:r>
              <a:rPr lang="en-US" sz="2400" dirty="0" smtClean="0">
                <a:solidFill>
                  <a:prstClr val="black"/>
                </a:solidFill>
              </a:rPr>
              <a:t> for social networks</a:t>
            </a:r>
            <a:endParaRPr lang="en-SG" sz="2400" dirty="0">
              <a:solidFill>
                <a:prstClr val="black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28600" y="3957935"/>
            <a:ext cx="730308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prstClr val="black"/>
                </a:solidFill>
              </a:rPr>
              <a:t>(IV) facilitates database system </a:t>
            </a:r>
            <a:r>
              <a:rPr lang="en-US" sz="2400" dirty="0" smtClean="0">
                <a:solidFill>
                  <a:srgbClr val="FF0000"/>
                </a:solidFill>
              </a:rPr>
              <a:t>engineering</a:t>
            </a:r>
            <a:r>
              <a:rPr lang="en-US" sz="2400" dirty="0" smtClean="0">
                <a:solidFill>
                  <a:prstClr val="black"/>
                </a:solidFill>
              </a:rPr>
              <a:t> for scalability</a:t>
            </a:r>
            <a:endParaRPr lang="en-SG" sz="2400" dirty="0">
              <a:solidFill>
                <a:prstClr val="black"/>
              </a:solidFill>
            </a:endParaRPr>
          </a:p>
        </p:txBody>
      </p:sp>
      <p:grpSp>
        <p:nvGrpSpPr>
          <p:cNvPr id="16" name="Group 15"/>
          <p:cNvGrpSpPr/>
          <p:nvPr/>
        </p:nvGrpSpPr>
        <p:grpSpPr>
          <a:xfrm>
            <a:off x="310337" y="4719935"/>
            <a:ext cx="7668428" cy="923330"/>
            <a:chOff x="310337" y="4719935"/>
            <a:chExt cx="7668428" cy="923330"/>
          </a:xfrm>
        </p:grpSpPr>
        <p:sp>
          <p:nvSpPr>
            <p:cNvPr id="8" name="TextBox 7"/>
            <p:cNvSpPr txBox="1"/>
            <p:nvPr/>
          </p:nvSpPr>
          <p:spPr>
            <a:xfrm>
              <a:off x="310337" y="4719935"/>
              <a:ext cx="334726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>
                  <a:solidFill>
                    <a:srgbClr val="1F497D"/>
                  </a:solidFill>
                </a:rPr>
                <a:t>our proposal: </a:t>
              </a:r>
              <a:r>
                <a:rPr lang="en-US" sz="2400" i="1" dirty="0" err="1" smtClean="0">
                  <a:solidFill>
                    <a:prstClr val="black"/>
                  </a:solidFill>
                </a:rPr>
                <a:t>sonSchema</a:t>
              </a:r>
              <a:endParaRPr lang="en-SG" sz="2400" i="1" dirty="0">
                <a:solidFill>
                  <a:prstClr val="black"/>
                </a:solidFill>
              </a:endParaRP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2057400" y="5181600"/>
              <a:ext cx="592136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>
                  <a:solidFill>
                    <a:prstClr val="black"/>
                  </a:solidFill>
                </a:rPr>
                <a:t>a relational database model of restricted form</a:t>
              </a:r>
              <a:endParaRPr lang="en-SG" sz="24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261582" y="685800"/>
            <a:ext cx="7947240" cy="917181"/>
            <a:chOff x="261582" y="685800"/>
            <a:chExt cx="7947240" cy="917181"/>
          </a:xfrm>
        </p:grpSpPr>
        <p:sp>
          <p:nvSpPr>
            <p:cNvPr id="4" name="TextBox 3"/>
            <p:cNvSpPr txBox="1"/>
            <p:nvPr/>
          </p:nvSpPr>
          <p:spPr>
            <a:xfrm>
              <a:off x="261582" y="685800"/>
              <a:ext cx="794724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>
                  <a:solidFill>
                    <a:prstClr val="black"/>
                  </a:solidFill>
                </a:rPr>
                <a:t>(I) is supported by </a:t>
              </a:r>
              <a:r>
                <a:rPr lang="en-US" sz="2400" dirty="0" smtClean="0">
                  <a:solidFill>
                    <a:srgbClr val="FF0000"/>
                  </a:solidFill>
                </a:rPr>
                <a:t>commercial</a:t>
              </a:r>
              <a:r>
                <a:rPr lang="en-US" sz="2400" dirty="0" smtClean="0">
                  <a:solidFill>
                    <a:prstClr val="black"/>
                  </a:solidFill>
                </a:rPr>
                <a:t> database management systems</a:t>
              </a:r>
              <a:endParaRPr lang="en-SG" sz="2400" dirty="0">
                <a:solidFill>
                  <a:prstClr val="black"/>
                </a:solidFill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902948" y="1202871"/>
              <a:ext cx="307103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>
                  <a:solidFill>
                    <a:prstClr val="black"/>
                  </a:solidFill>
                </a:rPr>
                <a:t>e.g. DB2, SQL Server, Oracle</a:t>
              </a:r>
              <a:endParaRPr lang="en-SG" sz="20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265616" y="1799117"/>
            <a:ext cx="6500369" cy="1248883"/>
            <a:chOff x="265616" y="1799117"/>
            <a:chExt cx="6500369" cy="1248883"/>
          </a:xfrm>
        </p:grpSpPr>
        <p:sp>
          <p:nvSpPr>
            <p:cNvPr id="5" name="TextBox 4"/>
            <p:cNvSpPr txBox="1"/>
            <p:nvPr/>
          </p:nvSpPr>
          <p:spPr>
            <a:xfrm>
              <a:off x="265616" y="1799117"/>
              <a:ext cx="6500369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>
                  <a:solidFill>
                    <a:prstClr val="black"/>
                  </a:solidFill>
                </a:rPr>
                <a:t>(II) is supported by database management systems</a:t>
              </a:r>
            </a:p>
            <a:p>
              <a:r>
                <a:rPr lang="en-US" sz="2400" dirty="0">
                  <a:solidFill>
                    <a:prstClr val="black"/>
                  </a:solidFill>
                </a:rPr>
                <a:t> </a:t>
              </a:r>
              <a:r>
                <a:rPr lang="en-US" sz="2400" dirty="0" smtClean="0">
                  <a:solidFill>
                    <a:prstClr val="black"/>
                  </a:solidFill>
                </a:rPr>
                <a:t>     that are </a:t>
              </a:r>
              <a:r>
                <a:rPr lang="en-US" sz="2400" dirty="0" smtClean="0">
                  <a:solidFill>
                    <a:srgbClr val="FF0000"/>
                  </a:solidFill>
                </a:rPr>
                <a:t>affordable</a:t>
              </a:r>
              <a:r>
                <a:rPr lang="en-US" sz="2400" dirty="0" smtClean="0">
                  <a:solidFill>
                    <a:prstClr val="black"/>
                  </a:solidFill>
                </a:rPr>
                <a:t> for social network start-ups</a:t>
              </a:r>
              <a:endParaRPr lang="en-SG" sz="2400" dirty="0">
                <a:solidFill>
                  <a:prstClr val="black"/>
                </a:solidFill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902948" y="2647890"/>
              <a:ext cx="2661178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>
                  <a:solidFill>
                    <a:prstClr val="black"/>
                  </a:solidFill>
                </a:rPr>
                <a:t>e.g. MySQL, PostgreSQL</a:t>
              </a:r>
              <a:endParaRPr lang="en-SG" sz="2000" dirty="0">
                <a:solidFill>
                  <a:prstClr val="black"/>
                </a:solidFill>
              </a:endParaRPr>
            </a:p>
          </p:txBody>
        </p:sp>
      </p:grpSp>
      <p:sp>
        <p:nvSpPr>
          <p:cNvPr id="14" name="Right Brace 13"/>
          <p:cNvSpPr/>
          <p:nvPr/>
        </p:nvSpPr>
        <p:spPr>
          <a:xfrm>
            <a:off x="3874618" y="4267200"/>
            <a:ext cx="240182" cy="3200400"/>
          </a:xfrm>
          <a:prstGeom prst="rightBrace">
            <a:avLst/>
          </a:prstGeom>
          <a:ln w="25400"/>
          <a:scene3d>
            <a:camera prst="orthographicFront">
              <a:rot lat="0" lon="0" rev="16200000"/>
            </a:camera>
            <a:lightRig rig="threePt" dir="t"/>
          </a:scene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15" name="Right Brace 14"/>
          <p:cNvSpPr/>
          <p:nvPr/>
        </p:nvSpPr>
        <p:spPr>
          <a:xfrm>
            <a:off x="6778689" y="4993134"/>
            <a:ext cx="307911" cy="1788666"/>
          </a:xfrm>
          <a:prstGeom prst="rightBrace">
            <a:avLst/>
          </a:prstGeom>
          <a:ln w="25400"/>
          <a:scene3d>
            <a:camera prst="orthographicFront">
              <a:rot lat="0" lon="0" rev="16200000"/>
            </a:camera>
            <a:lightRig rig="threePt" dir="t"/>
          </a:scene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562531" y="6093766"/>
            <a:ext cx="9332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prstClr val="black"/>
                </a:solidFill>
              </a:rPr>
              <a:t>(I), (II)</a:t>
            </a:r>
            <a:endParaRPr lang="en-SG" sz="2400" dirty="0">
              <a:solidFill>
                <a:prstClr val="black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358860" y="6093767"/>
            <a:ext cx="118494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prstClr val="black"/>
                </a:solidFill>
              </a:rPr>
              <a:t>(III), (IV)</a:t>
            </a:r>
            <a:endParaRPr lang="en-SG" sz="2400" dirty="0">
              <a:solidFill>
                <a:prstClr val="black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28600" y="3195935"/>
            <a:ext cx="7980222" cy="137606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4976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76200"/>
            <a:ext cx="697857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1F497D"/>
                </a:solidFill>
              </a:rPr>
              <a:t>We want a data model for social networks that</a:t>
            </a:r>
            <a:endParaRPr lang="en-SG" sz="2800" dirty="0">
              <a:solidFill>
                <a:srgbClr val="1F497D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95943" y="609600"/>
            <a:ext cx="740324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prstClr val="black"/>
                </a:solidFill>
              </a:rPr>
              <a:t>(III) facilitates database schema </a:t>
            </a:r>
            <a:r>
              <a:rPr lang="en-US" sz="2400" dirty="0" smtClean="0">
                <a:solidFill>
                  <a:srgbClr val="FF0000"/>
                </a:solidFill>
              </a:rPr>
              <a:t>design</a:t>
            </a:r>
            <a:r>
              <a:rPr lang="en-US" sz="2400" dirty="0" smtClean="0">
                <a:solidFill>
                  <a:prstClr val="black"/>
                </a:solidFill>
              </a:rPr>
              <a:t> for social networks</a:t>
            </a:r>
            <a:endParaRPr lang="en-SG" sz="2400" dirty="0">
              <a:solidFill>
                <a:prstClr val="black"/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7780" y="1676400"/>
            <a:ext cx="5646420" cy="396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337065" y="990600"/>
            <a:ext cx="552093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prstClr val="black"/>
                </a:solidFill>
              </a:rPr>
              <a:t>architecture to automatically translate</a:t>
            </a:r>
          </a:p>
          <a:p>
            <a:r>
              <a:rPr lang="en-US" sz="2000" dirty="0" smtClean="0">
                <a:solidFill>
                  <a:prstClr val="black"/>
                </a:solidFill>
              </a:rPr>
              <a:t>social network design into </a:t>
            </a:r>
            <a:r>
              <a:rPr lang="en-US" sz="2000" i="1" dirty="0" err="1" smtClean="0">
                <a:solidFill>
                  <a:prstClr val="black"/>
                </a:solidFill>
              </a:rPr>
              <a:t>sonSchema</a:t>
            </a:r>
            <a:r>
              <a:rPr lang="en-US" sz="2000" dirty="0" smtClean="0">
                <a:solidFill>
                  <a:prstClr val="black"/>
                </a:solidFill>
              </a:rPr>
              <a:t> instantiation</a:t>
            </a:r>
          </a:p>
        </p:txBody>
      </p:sp>
    </p:spTree>
    <p:extLst>
      <p:ext uri="{BB962C8B-B14F-4D97-AF65-F5344CB8AC3E}">
        <p14:creationId xmlns:p14="http://schemas.microsoft.com/office/powerpoint/2010/main" val="1961564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76200"/>
            <a:ext cx="697857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1F497D"/>
                </a:solidFill>
              </a:rPr>
              <a:t>We want a data model for social networks that</a:t>
            </a:r>
            <a:endParaRPr lang="en-SG" sz="2800" dirty="0">
              <a:solidFill>
                <a:srgbClr val="1F497D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28600" y="533400"/>
            <a:ext cx="730308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prstClr val="black"/>
                </a:solidFill>
              </a:rPr>
              <a:t>(IV) facilitates database system </a:t>
            </a:r>
            <a:r>
              <a:rPr lang="en-US" sz="2400" dirty="0" smtClean="0">
                <a:solidFill>
                  <a:srgbClr val="FF0000"/>
                </a:solidFill>
              </a:rPr>
              <a:t>engineering</a:t>
            </a:r>
            <a:r>
              <a:rPr lang="en-US" sz="2400" dirty="0" smtClean="0">
                <a:solidFill>
                  <a:prstClr val="black"/>
                </a:solidFill>
              </a:rPr>
              <a:t> for scalability</a:t>
            </a:r>
            <a:endParaRPr lang="en-SG" sz="2400" dirty="0">
              <a:solidFill>
                <a:prstClr val="black"/>
              </a:solidFill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7780" y="990600"/>
            <a:ext cx="5646420" cy="396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2" name="Group 11"/>
          <p:cNvGrpSpPr/>
          <p:nvPr/>
        </p:nvGrpSpPr>
        <p:grpSpPr>
          <a:xfrm>
            <a:off x="4343400" y="4343401"/>
            <a:ext cx="4761540" cy="1779149"/>
            <a:chOff x="4343400" y="4343401"/>
            <a:chExt cx="4761540" cy="1779149"/>
          </a:xfrm>
        </p:grpSpPr>
        <p:sp>
          <p:nvSpPr>
            <p:cNvPr id="6" name="TextBox 5"/>
            <p:cNvSpPr txBox="1"/>
            <p:nvPr/>
          </p:nvSpPr>
          <p:spPr>
            <a:xfrm>
              <a:off x="5958438" y="4799111"/>
              <a:ext cx="3146502" cy="132343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>
                  <a:solidFill>
                    <a:prstClr val="black"/>
                  </a:solidFill>
                </a:rPr>
                <a:t>leverage on </a:t>
              </a:r>
            </a:p>
            <a:p>
              <a:r>
                <a:rPr lang="en-US" sz="2000" i="1" dirty="0" err="1" smtClean="0">
                  <a:solidFill>
                    <a:prstClr val="black"/>
                  </a:solidFill>
                </a:rPr>
                <a:t>sonSchema</a:t>
              </a:r>
              <a:r>
                <a:rPr lang="en-US" sz="2000" dirty="0" err="1" smtClean="0">
                  <a:solidFill>
                    <a:prstClr val="black"/>
                  </a:solidFill>
                </a:rPr>
                <a:t>'s</a:t>
              </a:r>
              <a:r>
                <a:rPr lang="en-US" sz="2000" dirty="0" smtClean="0">
                  <a:solidFill>
                    <a:prstClr val="black"/>
                  </a:solidFill>
                </a:rPr>
                <a:t> restricted form</a:t>
              </a:r>
            </a:p>
            <a:p>
              <a:r>
                <a:rPr lang="en-US" sz="2000" dirty="0" smtClean="0">
                  <a:solidFill>
                    <a:prstClr val="black"/>
                  </a:solidFill>
                </a:rPr>
                <a:t>to design a scalable protocol</a:t>
              </a:r>
            </a:p>
            <a:p>
              <a:r>
                <a:rPr lang="en-US" sz="2000" dirty="0" smtClean="0">
                  <a:solidFill>
                    <a:prstClr val="black"/>
                  </a:solidFill>
                </a:rPr>
                <a:t>for </a:t>
              </a:r>
              <a:r>
                <a:rPr lang="en-US" sz="2000" dirty="0" smtClean="0">
                  <a:solidFill>
                    <a:srgbClr val="FF0000"/>
                  </a:solidFill>
                </a:rPr>
                <a:t>strong consistency</a:t>
              </a:r>
            </a:p>
          </p:txBody>
        </p:sp>
        <p:cxnSp>
          <p:nvCxnSpPr>
            <p:cNvPr id="7" name="Straight Arrow Connector 6"/>
            <p:cNvCxnSpPr/>
            <p:nvPr/>
          </p:nvCxnSpPr>
          <p:spPr>
            <a:xfrm flipH="1" flipV="1">
              <a:off x="4343400" y="4343401"/>
              <a:ext cx="1615038" cy="1019619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" name="Group 10"/>
          <p:cNvGrpSpPr/>
          <p:nvPr/>
        </p:nvGrpSpPr>
        <p:grpSpPr>
          <a:xfrm>
            <a:off x="250371" y="4343402"/>
            <a:ext cx="3337436" cy="1780637"/>
            <a:chOff x="250371" y="4343402"/>
            <a:chExt cx="3337436" cy="1780637"/>
          </a:xfrm>
        </p:grpSpPr>
        <p:sp>
          <p:nvSpPr>
            <p:cNvPr id="5" name="TextBox 4"/>
            <p:cNvSpPr txBox="1"/>
            <p:nvPr/>
          </p:nvSpPr>
          <p:spPr>
            <a:xfrm>
              <a:off x="250371" y="4800600"/>
              <a:ext cx="3137397" cy="132343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>
                  <a:solidFill>
                    <a:prstClr val="black"/>
                  </a:solidFill>
                </a:rPr>
                <a:t>leverage on </a:t>
              </a:r>
            </a:p>
            <a:p>
              <a:r>
                <a:rPr lang="en-US" sz="2000" i="1" dirty="0" err="1" smtClean="0">
                  <a:solidFill>
                    <a:prstClr val="black"/>
                  </a:solidFill>
                </a:rPr>
                <a:t>sonSchema</a:t>
              </a:r>
              <a:r>
                <a:rPr lang="en-US" sz="2000" dirty="0" err="1" smtClean="0">
                  <a:solidFill>
                    <a:prstClr val="black"/>
                  </a:solidFill>
                </a:rPr>
                <a:t>'s</a:t>
              </a:r>
              <a:r>
                <a:rPr lang="en-US" sz="2000" dirty="0" smtClean="0">
                  <a:solidFill>
                    <a:prstClr val="black"/>
                  </a:solidFill>
                </a:rPr>
                <a:t> restricted form</a:t>
              </a:r>
            </a:p>
            <a:p>
              <a:r>
                <a:rPr lang="en-US" sz="2000" dirty="0" smtClean="0">
                  <a:solidFill>
                    <a:prstClr val="black"/>
                  </a:solidFill>
                </a:rPr>
                <a:t>to efficiently find </a:t>
              </a:r>
            </a:p>
            <a:p>
              <a:r>
                <a:rPr lang="en-US" sz="2000" dirty="0" smtClean="0">
                  <a:solidFill>
                    <a:prstClr val="black"/>
                  </a:solidFill>
                </a:rPr>
                <a:t>best </a:t>
              </a:r>
              <a:r>
                <a:rPr lang="en-US" sz="2000" dirty="0" smtClean="0">
                  <a:solidFill>
                    <a:srgbClr val="FF0000"/>
                  </a:solidFill>
                </a:rPr>
                <a:t>query plan</a:t>
              </a:r>
            </a:p>
          </p:txBody>
        </p:sp>
        <p:cxnSp>
          <p:nvCxnSpPr>
            <p:cNvPr id="9" name="Straight Arrow Connector 8"/>
            <p:cNvCxnSpPr/>
            <p:nvPr/>
          </p:nvCxnSpPr>
          <p:spPr>
            <a:xfrm flipV="1">
              <a:off x="1676400" y="4343402"/>
              <a:ext cx="1911407" cy="761998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3" name="TextBox 12"/>
          <p:cNvSpPr txBox="1"/>
          <p:nvPr/>
        </p:nvSpPr>
        <p:spPr>
          <a:xfrm>
            <a:off x="3143093" y="6396335"/>
            <a:ext cx="203850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prstClr val="black"/>
                </a:solidFill>
              </a:rPr>
              <a:t>result:  </a:t>
            </a:r>
            <a:r>
              <a:rPr lang="en-US" sz="2400" b="1" i="1" dirty="0" err="1" smtClean="0">
                <a:solidFill>
                  <a:schemeClr val="tx2"/>
                </a:solidFill>
              </a:rPr>
              <a:t>sonSQL</a:t>
            </a:r>
            <a:endParaRPr lang="en-SG" sz="2400" b="1" i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41448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234955" y="2438400"/>
            <a:ext cx="6689845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1F497D"/>
                </a:solidFill>
              </a:rPr>
              <a:t>our ambition is for </a:t>
            </a:r>
            <a:r>
              <a:rPr lang="en-US" sz="2800" i="1" dirty="0" err="1" smtClean="0">
                <a:solidFill>
                  <a:srgbClr val="1F497D"/>
                </a:solidFill>
              </a:rPr>
              <a:t>sonSQL</a:t>
            </a:r>
            <a:r>
              <a:rPr lang="en-US" sz="2800" dirty="0" smtClean="0">
                <a:solidFill>
                  <a:srgbClr val="1F497D"/>
                </a:solidFill>
              </a:rPr>
              <a:t> to replace MySQL</a:t>
            </a:r>
          </a:p>
          <a:p>
            <a:r>
              <a:rPr lang="en-US" sz="2800" dirty="0" smtClean="0">
                <a:solidFill>
                  <a:srgbClr val="1F497D"/>
                </a:solidFill>
              </a:rPr>
              <a:t>as the </a:t>
            </a:r>
            <a:r>
              <a:rPr lang="en-US" sz="2800" dirty="0" smtClean="0">
                <a:solidFill>
                  <a:srgbClr val="FF0000"/>
                </a:solidFill>
              </a:rPr>
              <a:t>default database system </a:t>
            </a:r>
          </a:p>
          <a:p>
            <a:r>
              <a:rPr lang="en-US" sz="2800" dirty="0" smtClean="0">
                <a:solidFill>
                  <a:srgbClr val="1F497D"/>
                </a:solidFill>
              </a:rPr>
              <a:t>adopted by new social network services</a:t>
            </a:r>
            <a:endParaRPr lang="en-SG" sz="2800" dirty="0">
              <a:solidFill>
                <a:srgbClr val="1F497D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045926" y="5979079"/>
            <a:ext cx="46596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1F497D"/>
                </a:solidFill>
              </a:rPr>
              <a:t>http://sonsql.comp.nus.edu.sg</a:t>
            </a:r>
            <a:endParaRPr lang="en-SG" sz="2800" dirty="0">
              <a:solidFill>
                <a:srgbClr val="1F497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4144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29503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175466" y="1371600"/>
            <a:ext cx="5714345" cy="646331"/>
            <a:chOff x="153055" y="685800"/>
            <a:chExt cx="5714345" cy="646331"/>
          </a:xfrm>
        </p:grpSpPr>
        <p:sp>
          <p:nvSpPr>
            <p:cNvPr id="5" name="Rectangle 4"/>
            <p:cNvSpPr/>
            <p:nvPr/>
          </p:nvSpPr>
          <p:spPr>
            <a:xfrm>
              <a:off x="1295400" y="685800"/>
              <a:ext cx="4572000" cy="646331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r>
                <a:rPr lang="en-US" dirty="0">
                  <a:solidFill>
                    <a:srgbClr val="333333"/>
                  </a:solidFill>
                  <a:latin typeface="Arial"/>
                </a:rPr>
                <a:t>Tripartite Graph Clustering for Dynamic Sentiment Analysis on Social Media</a:t>
              </a:r>
              <a:endParaRPr lang="en-US" dirty="0"/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153055" y="693174"/>
              <a:ext cx="105131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b="1" dirty="0" smtClean="0"/>
                <a:t>papers</a:t>
              </a:r>
              <a:endParaRPr lang="en-SG" sz="2400" b="1" dirty="0"/>
            </a:p>
          </p:txBody>
        </p:sp>
      </p:grpSp>
      <p:grpSp>
        <p:nvGrpSpPr>
          <p:cNvPr id="3" name="Group 2"/>
          <p:cNvGrpSpPr/>
          <p:nvPr/>
        </p:nvGrpSpPr>
        <p:grpSpPr>
          <a:xfrm>
            <a:off x="1471901" y="3031867"/>
            <a:ext cx="6376699" cy="778134"/>
            <a:chOff x="831975" y="3048000"/>
            <a:chExt cx="5949825" cy="1015663"/>
          </a:xfrm>
        </p:grpSpPr>
        <p:sp>
          <p:nvSpPr>
            <p:cNvPr id="2" name="Rectangle 1"/>
            <p:cNvSpPr/>
            <p:nvPr/>
          </p:nvSpPr>
          <p:spPr>
            <a:xfrm>
              <a:off x="2209800" y="3048000"/>
              <a:ext cx="4572000" cy="1015663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r>
                <a:rPr lang="en-US" sz="2000" dirty="0"/>
                <a:t>CS104 Information and </a:t>
              </a:r>
              <a:r>
                <a:rPr lang="en-US" sz="2000" dirty="0" smtClean="0"/>
                <a:t>Information </a:t>
              </a:r>
              <a:r>
                <a:rPr lang="en-US" sz="2000" dirty="0"/>
                <a:t>Systems</a:t>
              </a:r>
            </a:p>
            <a:p>
              <a:r>
                <a:rPr lang="en-US" sz="2000" dirty="0"/>
                <a:t>Social Networks and Graph Theory</a:t>
              </a: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831975" y="3124200"/>
              <a:ext cx="114922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b="1" dirty="0" smtClean="0"/>
                <a:t>courses</a:t>
              </a:r>
              <a:endParaRPr lang="en-SG" sz="2400" b="1" dirty="0"/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3238500" y="5029200"/>
            <a:ext cx="5715000" cy="646331"/>
            <a:chOff x="2133600" y="5197732"/>
            <a:chExt cx="5715000" cy="646331"/>
          </a:xfrm>
        </p:grpSpPr>
        <p:sp>
          <p:nvSpPr>
            <p:cNvPr id="4" name="Rectangle 3"/>
            <p:cNvSpPr/>
            <p:nvPr/>
          </p:nvSpPr>
          <p:spPr>
            <a:xfrm>
              <a:off x="3276600" y="5197732"/>
              <a:ext cx="4572000" cy="646331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r>
                <a:rPr lang="en-US" i="1" dirty="0">
                  <a:solidFill>
                    <a:srgbClr val="222222"/>
                  </a:solidFill>
                  <a:latin typeface="Helvetica Neue"/>
                </a:rPr>
                <a:t>Exponential Random Graph Models for Social Networks</a:t>
              </a:r>
              <a:endParaRPr lang="en-US" i="1" dirty="0">
                <a:solidFill>
                  <a:srgbClr val="222222"/>
                </a:solidFill>
                <a:effectLst/>
                <a:latin typeface="Helvetica Neue"/>
              </a:endParaRP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2133600" y="5197732"/>
              <a:ext cx="948337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b="1" dirty="0" smtClean="0"/>
                <a:t>books</a:t>
              </a:r>
              <a:endParaRPr lang="en-SG" sz="2400" b="1" dirty="0"/>
            </a:p>
          </p:txBody>
        </p:sp>
      </p:grpSp>
    </p:spTree>
    <p:extLst>
      <p:ext uri="{BB962C8B-B14F-4D97-AF65-F5344CB8AC3E}">
        <p14:creationId xmlns:p14="http://schemas.microsoft.com/office/powerpoint/2010/main" val="1961564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90800" y="2590800"/>
            <a:ext cx="3733907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 smtClean="0"/>
              <a:t>but a social network </a:t>
            </a:r>
          </a:p>
          <a:p>
            <a:pPr algn="ctr"/>
            <a:r>
              <a:rPr lang="en-US" sz="3200" b="1" dirty="0" smtClean="0"/>
              <a:t>is not a graph</a:t>
            </a:r>
            <a:endParaRPr lang="en-SG" sz="3200" b="1" dirty="0"/>
          </a:p>
        </p:txBody>
      </p:sp>
    </p:spTree>
    <p:extLst>
      <p:ext uri="{BB962C8B-B14F-4D97-AF65-F5344CB8AC3E}">
        <p14:creationId xmlns:p14="http://schemas.microsoft.com/office/powerpoint/2010/main" val="196156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0"/>
            <a:ext cx="638918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chemeClr val="tx2"/>
                </a:solidFill>
              </a:rPr>
              <a:t>a social network is not a graph because</a:t>
            </a:r>
            <a:endParaRPr lang="en-SG" sz="2800" b="1" dirty="0">
              <a:solidFill>
                <a:schemeClr val="tx2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81896" y="520414"/>
            <a:ext cx="68285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(1) a social network is dynamic but a graph is static</a:t>
            </a:r>
            <a:endParaRPr lang="en-SG" sz="2400" dirty="0"/>
          </a:p>
        </p:txBody>
      </p:sp>
      <p:grpSp>
        <p:nvGrpSpPr>
          <p:cNvPr id="16" name="Group 15"/>
          <p:cNvGrpSpPr/>
          <p:nvPr/>
        </p:nvGrpSpPr>
        <p:grpSpPr>
          <a:xfrm>
            <a:off x="390542" y="2209800"/>
            <a:ext cx="4852510" cy="1246101"/>
            <a:chOff x="390542" y="2209800"/>
            <a:chExt cx="4852510" cy="1246101"/>
          </a:xfrm>
        </p:grpSpPr>
        <p:sp>
          <p:nvSpPr>
            <p:cNvPr id="4" name="TextBox 3"/>
            <p:cNvSpPr txBox="1"/>
            <p:nvPr/>
          </p:nvSpPr>
          <p:spPr>
            <a:xfrm>
              <a:off x="390542" y="2209800"/>
              <a:ext cx="164690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/>
                <a:t>Facebook:</a:t>
              </a:r>
              <a:endParaRPr lang="en-SG" sz="2400" dirty="0"/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2971800" y="2226876"/>
              <a:ext cx="227125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/>
                <a:t>TAO social graph</a:t>
              </a:r>
              <a:endParaRPr lang="en-SG" sz="2400" dirty="0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390542" y="2748015"/>
              <a:ext cx="2047858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 smtClean="0"/>
                <a:t>(Bronson et al,</a:t>
              </a:r>
            </a:p>
            <a:p>
              <a:r>
                <a:rPr lang="en-US" sz="2000" dirty="0" smtClean="0"/>
                <a:t>USENIX ATC 2013)</a:t>
              </a:r>
              <a:endParaRPr lang="en-SG" sz="2000" dirty="0"/>
            </a:p>
          </p:txBody>
        </p:sp>
      </p:grpSp>
      <p:grpSp>
        <p:nvGrpSpPr>
          <p:cNvPr id="22" name="Group 21"/>
          <p:cNvGrpSpPr/>
          <p:nvPr/>
        </p:nvGrpSpPr>
        <p:grpSpPr>
          <a:xfrm>
            <a:off x="5155234" y="3455901"/>
            <a:ext cx="3683966" cy="464293"/>
            <a:chOff x="5917234" y="3455901"/>
            <a:chExt cx="3683966" cy="464293"/>
          </a:xfrm>
        </p:grpSpPr>
        <p:sp>
          <p:nvSpPr>
            <p:cNvPr id="8" name="TextBox 7"/>
            <p:cNvSpPr txBox="1"/>
            <p:nvPr/>
          </p:nvSpPr>
          <p:spPr>
            <a:xfrm>
              <a:off x="6477000" y="3455901"/>
              <a:ext cx="31242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/>
                <a:t>graph is not </a:t>
              </a:r>
              <a:r>
                <a:rPr lang="en-US" sz="2400" dirty="0" smtClean="0"/>
                <a:t>up-to-date</a:t>
              </a:r>
              <a:endParaRPr lang="en-SG" sz="2400" dirty="0"/>
            </a:p>
          </p:txBody>
        </p:sp>
        <p:sp>
          <p:nvSpPr>
            <p:cNvPr id="14" name="Right Arrow 13"/>
            <p:cNvSpPr/>
            <p:nvPr/>
          </p:nvSpPr>
          <p:spPr>
            <a:xfrm>
              <a:off x="5917234" y="3507277"/>
              <a:ext cx="471948" cy="412917"/>
            </a:xfrm>
            <a:prstGeom prst="rightArrow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1" name="Group 20"/>
          <p:cNvGrpSpPr/>
          <p:nvPr/>
        </p:nvGrpSpPr>
        <p:grpSpPr>
          <a:xfrm>
            <a:off x="1066800" y="2054478"/>
            <a:ext cx="4205748" cy="3392802"/>
            <a:chOff x="1828800" y="2054478"/>
            <a:chExt cx="4205748" cy="3392802"/>
          </a:xfrm>
        </p:grpSpPr>
        <p:sp>
          <p:nvSpPr>
            <p:cNvPr id="6" name="TextBox 5"/>
            <p:cNvSpPr txBox="1"/>
            <p:nvPr/>
          </p:nvSpPr>
          <p:spPr>
            <a:xfrm>
              <a:off x="3991896" y="4616283"/>
              <a:ext cx="1646904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 smtClean="0"/>
                <a:t>master </a:t>
              </a:r>
            </a:p>
            <a:p>
              <a:pPr algn="ctr"/>
              <a:r>
                <a:rPr lang="en-US" sz="2400" dirty="0" smtClean="0"/>
                <a:t>database</a:t>
              </a:r>
              <a:endParaRPr lang="en-SG" sz="2400" dirty="0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4876800" y="3446106"/>
              <a:ext cx="115774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/>
                <a:t>pulled</a:t>
              </a:r>
              <a:endParaRPr lang="en-SG" sz="2400" dirty="0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3596148" y="4616283"/>
              <a:ext cx="2438400" cy="830997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3596148" y="2054478"/>
              <a:ext cx="2438400" cy="830997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3" name="Straight Arrow Connector 12"/>
            <p:cNvCxnSpPr/>
            <p:nvPr/>
          </p:nvCxnSpPr>
          <p:spPr>
            <a:xfrm flipH="1" flipV="1">
              <a:off x="4800600" y="2971800"/>
              <a:ext cx="14748" cy="1568283"/>
            </a:xfrm>
            <a:prstGeom prst="straightConnector1">
              <a:avLst/>
            </a:prstGeom>
            <a:ln w="38100">
              <a:solidFill>
                <a:schemeClr val="tx2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Arrow Connector 16"/>
            <p:cNvCxnSpPr/>
            <p:nvPr/>
          </p:nvCxnSpPr>
          <p:spPr>
            <a:xfrm>
              <a:off x="1828800" y="5031781"/>
              <a:ext cx="1547352" cy="1"/>
            </a:xfrm>
            <a:prstGeom prst="straightConnector1">
              <a:avLst/>
            </a:prstGeom>
            <a:ln w="38100">
              <a:solidFill>
                <a:schemeClr val="tx2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TextBox 18"/>
            <p:cNvSpPr txBox="1"/>
            <p:nvPr/>
          </p:nvSpPr>
          <p:spPr>
            <a:xfrm>
              <a:off x="1905000" y="4540083"/>
              <a:ext cx="131875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/>
                <a:t>updates</a:t>
              </a:r>
              <a:endParaRPr lang="en-SG" sz="2400" dirty="0"/>
            </a:p>
          </p:txBody>
        </p:sp>
      </p:grpSp>
    </p:spTree>
    <p:extLst>
      <p:ext uri="{BB962C8B-B14F-4D97-AF65-F5344CB8AC3E}">
        <p14:creationId xmlns:p14="http://schemas.microsoft.com/office/powerpoint/2010/main" val="14852154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6389182" cy="1351411"/>
            <a:chOff x="0" y="0"/>
            <a:chExt cx="6389182" cy="1351411"/>
          </a:xfrm>
        </p:grpSpPr>
        <p:sp>
          <p:nvSpPr>
            <p:cNvPr id="3" name="TextBox 2"/>
            <p:cNvSpPr txBox="1"/>
            <p:nvPr/>
          </p:nvSpPr>
          <p:spPr>
            <a:xfrm>
              <a:off x="0" y="0"/>
              <a:ext cx="638918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b="1" dirty="0" smtClean="0">
                  <a:solidFill>
                    <a:schemeClr val="tx2"/>
                  </a:solidFill>
                </a:rPr>
                <a:t>a social network is not a graph because</a:t>
              </a:r>
              <a:endParaRPr lang="en-SG" sz="2800" b="1" dirty="0">
                <a:solidFill>
                  <a:schemeClr val="tx2"/>
                </a:solidFill>
              </a:endParaRPr>
            </a:p>
          </p:txBody>
        </p:sp>
        <p:sp>
          <p:nvSpPr>
            <p:cNvPr id="4" name="TextBox 3"/>
            <p:cNvSpPr txBox="1"/>
            <p:nvPr/>
          </p:nvSpPr>
          <p:spPr>
            <a:xfrm>
              <a:off x="181896" y="520414"/>
              <a:ext cx="5380704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/>
                <a:t>(2) a social network is multi-dimensional</a:t>
              </a:r>
            </a:p>
            <a:p>
              <a:r>
                <a:rPr lang="en-US" sz="2400" dirty="0"/>
                <a:t> </a:t>
              </a:r>
              <a:r>
                <a:rPr lang="en-US" sz="2400" dirty="0" smtClean="0"/>
                <a:t>     whereas a graph is one-dimensional</a:t>
              </a:r>
              <a:endParaRPr lang="en-SG" sz="2400" dirty="0"/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3394587" y="1304925"/>
            <a:ext cx="5715000" cy="5476875"/>
            <a:chOff x="3394587" y="1304925"/>
            <a:chExt cx="5715000" cy="5476875"/>
          </a:xfrm>
        </p:grpSpPr>
        <p:pic>
          <p:nvPicPr>
            <p:cNvPr id="10" name="Picture 8" descr="Social Network Analysis Graph with Gradient Metrics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94587" y="1304925"/>
              <a:ext cx="5715000" cy="547687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1" name="TextBox 10"/>
            <p:cNvSpPr txBox="1"/>
            <p:nvPr/>
          </p:nvSpPr>
          <p:spPr>
            <a:xfrm>
              <a:off x="7646879" y="6393134"/>
              <a:ext cx="1180836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b="1" dirty="0" smtClean="0"/>
                <a:t>(fmsasg.com)</a:t>
              </a:r>
              <a:endParaRPr lang="en-SG" sz="1400" b="1" dirty="0"/>
            </a:p>
          </p:txBody>
        </p:sp>
        <p:pic>
          <p:nvPicPr>
            <p:cNvPr id="12" name="Picture 2" descr="http://business.pinterest.com/sites/business/files/logo_1.jp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94587" y="3048000"/>
              <a:ext cx="1055370" cy="59817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6752514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4" name="Group 53"/>
          <p:cNvGrpSpPr/>
          <p:nvPr/>
        </p:nvGrpSpPr>
        <p:grpSpPr>
          <a:xfrm>
            <a:off x="0" y="0"/>
            <a:ext cx="6389182" cy="1351411"/>
            <a:chOff x="0" y="0"/>
            <a:chExt cx="6389182" cy="1351411"/>
          </a:xfrm>
        </p:grpSpPr>
        <p:sp>
          <p:nvSpPr>
            <p:cNvPr id="2" name="TextBox 1"/>
            <p:cNvSpPr txBox="1"/>
            <p:nvPr/>
          </p:nvSpPr>
          <p:spPr>
            <a:xfrm>
              <a:off x="0" y="0"/>
              <a:ext cx="638918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b="1" dirty="0" smtClean="0">
                  <a:solidFill>
                    <a:schemeClr val="tx2"/>
                  </a:solidFill>
                </a:rPr>
                <a:t>a social network is not a graph because</a:t>
              </a:r>
              <a:endParaRPr lang="en-SG" sz="2800" b="1" dirty="0">
                <a:solidFill>
                  <a:schemeClr val="tx2"/>
                </a:solidFill>
              </a:endParaRPr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181896" y="520414"/>
              <a:ext cx="5380704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/>
                <a:t>(2) a social network is multi-dimensional</a:t>
              </a:r>
            </a:p>
            <a:p>
              <a:r>
                <a:rPr lang="en-US" sz="2400" dirty="0"/>
                <a:t> </a:t>
              </a:r>
              <a:r>
                <a:rPr lang="en-US" sz="2400" dirty="0" smtClean="0"/>
                <a:t>     whereas a graph is one-dimensional</a:t>
              </a:r>
              <a:endParaRPr lang="en-SG" sz="2400" dirty="0"/>
            </a:p>
          </p:txBody>
        </p:sp>
      </p:grpSp>
      <p:grpSp>
        <p:nvGrpSpPr>
          <p:cNvPr id="48" name="Group 47"/>
          <p:cNvGrpSpPr/>
          <p:nvPr/>
        </p:nvGrpSpPr>
        <p:grpSpPr>
          <a:xfrm>
            <a:off x="838200" y="2660731"/>
            <a:ext cx="4305300" cy="813164"/>
            <a:chOff x="838200" y="3105008"/>
            <a:chExt cx="4305300" cy="813164"/>
          </a:xfrm>
        </p:grpSpPr>
        <p:sp>
          <p:nvSpPr>
            <p:cNvPr id="4" name="TextBox 3"/>
            <p:cNvSpPr txBox="1"/>
            <p:nvPr/>
          </p:nvSpPr>
          <p:spPr>
            <a:xfrm>
              <a:off x="838200" y="3225436"/>
              <a:ext cx="10668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 smtClean="0"/>
                <a:t>Aisha</a:t>
              </a:r>
              <a:endParaRPr lang="en-SG" sz="2800" dirty="0"/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4267200" y="3231157"/>
              <a:ext cx="8382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 err="1" smtClean="0"/>
                <a:t>Bala</a:t>
              </a:r>
              <a:endParaRPr lang="en-SG" sz="2800" dirty="0"/>
            </a:p>
          </p:txBody>
        </p:sp>
        <p:sp>
          <p:nvSpPr>
            <p:cNvPr id="14" name="Oval 13"/>
            <p:cNvSpPr/>
            <p:nvPr/>
          </p:nvSpPr>
          <p:spPr>
            <a:xfrm>
              <a:off x="876300" y="3105008"/>
              <a:ext cx="914400" cy="813164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Oval 14"/>
            <p:cNvSpPr/>
            <p:nvPr/>
          </p:nvSpPr>
          <p:spPr>
            <a:xfrm>
              <a:off x="4229100" y="3105008"/>
              <a:ext cx="914400" cy="813164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7" name="Straight Connector 16"/>
            <p:cNvCxnSpPr>
              <a:stCxn id="14" idx="6"/>
              <a:endCxn id="15" idx="2"/>
            </p:cNvCxnSpPr>
            <p:nvPr/>
          </p:nvCxnSpPr>
          <p:spPr>
            <a:xfrm>
              <a:off x="1790700" y="3511590"/>
              <a:ext cx="2438400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7" name="Group 46"/>
          <p:cNvGrpSpPr/>
          <p:nvPr/>
        </p:nvGrpSpPr>
        <p:grpSpPr>
          <a:xfrm>
            <a:off x="181896" y="3239536"/>
            <a:ext cx="4866777" cy="1951227"/>
            <a:chOff x="181896" y="3683813"/>
            <a:chExt cx="4866777" cy="1951227"/>
          </a:xfrm>
        </p:grpSpPr>
        <p:sp>
          <p:nvSpPr>
            <p:cNvPr id="10" name="TextBox 9"/>
            <p:cNvSpPr txBox="1"/>
            <p:nvPr/>
          </p:nvSpPr>
          <p:spPr>
            <a:xfrm>
              <a:off x="181896" y="4434711"/>
              <a:ext cx="144780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/>
                <a:t>Facebook friends</a:t>
              </a:r>
              <a:endParaRPr lang="en-SG" sz="2400" dirty="0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1905000" y="4804043"/>
              <a:ext cx="144780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/>
                <a:t>Twitter follower</a:t>
              </a:r>
              <a:endParaRPr lang="en-SG" sz="2400" dirty="0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3409210" y="5034875"/>
              <a:ext cx="14478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/>
                <a:t>comment</a:t>
              </a:r>
              <a:endParaRPr lang="en-SG" sz="2400" dirty="0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4456585" y="4533266"/>
              <a:ext cx="59208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/>
                <a:t>tag</a:t>
              </a:r>
              <a:endParaRPr lang="en-SG" sz="2400" dirty="0"/>
            </a:p>
          </p:txBody>
        </p:sp>
        <p:cxnSp>
          <p:nvCxnSpPr>
            <p:cNvPr id="18" name="Straight Arrow Connector 17"/>
            <p:cNvCxnSpPr/>
            <p:nvPr/>
          </p:nvCxnSpPr>
          <p:spPr>
            <a:xfrm flipV="1">
              <a:off x="1462548" y="3683813"/>
              <a:ext cx="934930" cy="880585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Arrow Connector 19"/>
            <p:cNvCxnSpPr/>
            <p:nvPr/>
          </p:nvCxnSpPr>
          <p:spPr>
            <a:xfrm flipV="1">
              <a:off x="2502924" y="3748656"/>
              <a:ext cx="271213" cy="879357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Arrow Connector 21"/>
            <p:cNvCxnSpPr/>
            <p:nvPr/>
          </p:nvCxnSpPr>
          <p:spPr>
            <a:xfrm flipH="1" flipV="1">
              <a:off x="3123874" y="3687340"/>
              <a:ext cx="437784" cy="1347535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Arrow Connector 23"/>
            <p:cNvCxnSpPr/>
            <p:nvPr/>
          </p:nvCxnSpPr>
          <p:spPr>
            <a:xfrm flipH="1" flipV="1">
              <a:off x="3561658" y="3687340"/>
              <a:ext cx="855446" cy="940673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6" name="Group 45"/>
          <p:cNvGrpSpPr/>
          <p:nvPr/>
        </p:nvGrpSpPr>
        <p:grpSpPr>
          <a:xfrm>
            <a:off x="5143500" y="1828800"/>
            <a:ext cx="2247900" cy="2354936"/>
            <a:chOff x="5143500" y="2273077"/>
            <a:chExt cx="2247900" cy="2354936"/>
          </a:xfrm>
        </p:grpSpPr>
        <p:sp>
          <p:nvSpPr>
            <p:cNvPr id="6" name="TextBox 5"/>
            <p:cNvSpPr txBox="1"/>
            <p:nvPr/>
          </p:nvSpPr>
          <p:spPr>
            <a:xfrm>
              <a:off x="6002153" y="2858675"/>
              <a:ext cx="116369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/>
                <a:t>job</a:t>
              </a:r>
              <a:endParaRPr lang="en-SG" sz="2400" dirty="0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5971490" y="2273077"/>
              <a:ext cx="116369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/>
                <a:t>hobby</a:t>
              </a:r>
              <a:endParaRPr lang="en-SG" sz="2400" dirty="0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5918587" y="3551172"/>
              <a:ext cx="116369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/>
                <a:t>family</a:t>
              </a:r>
              <a:endParaRPr lang="en-SG" sz="2400" dirty="0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5943600" y="4166348"/>
              <a:ext cx="14478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/>
                <a:t>education</a:t>
              </a:r>
              <a:endParaRPr lang="en-SG" sz="2400" dirty="0"/>
            </a:p>
          </p:txBody>
        </p:sp>
        <p:cxnSp>
          <p:nvCxnSpPr>
            <p:cNvPr id="30" name="Straight Arrow Connector 29"/>
            <p:cNvCxnSpPr>
              <a:stCxn id="7" idx="1"/>
            </p:cNvCxnSpPr>
            <p:nvPr/>
          </p:nvCxnSpPr>
          <p:spPr>
            <a:xfrm flipH="1">
              <a:off x="5143500" y="2503910"/>
              <a:ext cx="827990" cy="653433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Arrow Connector 31"/>
            <p:cNvCxnSpPr>
              <a:stCxn id="6" idx="1"/>
            </p:cNvCxnSpPr>
            <p:nvPr/>
          </p:nvCxnSpPr>
          <p:spPr>
            <a:xfrm flipH="1">
              <a:off x="5247043" y="3089508"/>
              <a:ext cx="755110" cy="273431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Arrow Connector 33"/>
            <p:cNvCxnSpPr>
              <a:stCxn id="8" idx="1"/>
            </p:cNvCxnSpPr>
            <p:nvPr/>
          </p:nvCxnSpPr>
          <p:spPr>
            <a:xfrm flipH="1" flipV="1">
              <a:off x="5233645" y="3637128"/>
              <a:ext cx="684942" cy="144877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Arrow Connector 35"/>
            <p:cNvCxnSpPr>
              <a:stCxn id="9" idx="1"/>
            </p:cNvCxnSpPr>
            <p:nvPr/>
          </p:nvCxnSpPr>
          <p:spPr>
            <a:xfrm flipH="1" flipV="1">
              <a:off x="5143500" y="3867960"/>
              <a:ext cx="800100" cy="529221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1" name="Group 50"/>
          <p:cNvGrpSpPr/>
          <p:nvPr/>
        </p:nvGrpSpPr>
        <p:grpSpPr>
          <a:xfrm>
            <a:off x="7239000" y="1917923"/>
            <a:ext cx="1905000" cy="2267589"/>
            <a:chOff x="7239000" y="2362200"/>
            <a:chExt cx="1905000" cy="2267589"/>
          </a:xfrm>
        </p:grpSpPr>
        <p:sp>
          <p:nvSpPr>
            <p:cNvPr id="49" name="Right Brace 48"/>
            <p:cNvSpPr/>
            <p:nvPr/>
          </p:nvSpPr>
          <p:spPr>
            <a:xfrm>
              <a:off x="7239000" y="2362200"/>
              <a:ext cx="375827" cy="2267589"/>
            </a:xfrm>
            <a:prstGeom prst="rightBrac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7687976" y="3055203"/>
              <a:ext cx="1456024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/>
                <a:t>node </a:t>
              </a:r>
            </a:p>
            <a:p>
              <a:r>
                <a:rPr lang="en-US" sz="2400" dirty="0" smtClean="0"/>
                <a:t>attributes</a:t>
              </a:r>
              <a:endParaRPr lang="en-SG" sz="2400" dirty="0"/>
            </a:p>
          </p:txBody>
        </p:sp>
      </p:grpSp>
      <p:sp>
        <p:nvSpPr>
          <p:cNvPr id="52" name="Right Brace 51"/>
          <p:cNvSpPr/>
          <p:nvPr/>
        </p:nvSpPr>
        <p:spPr>
          <a:xfrm>
            <a:off x="2567448" y="2726459"/>
            <a:ext cx="328152" cy="5135064"/>
          </a:xfrm>
          <a:prstGeom prst="rightBrace">
            <a:avLst/>
          </a:prstGeom>
          <a:ln w="25400"/>
          <a:scene3d>
            <a:camera prst="orthographicFront">
              <a:rot lat="0" lon="0" rev="16200000"/>
            </a:camera>
            <a:lightRig rig="threePt" dir="t"/>
          </a:scene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TextBox 52"/>
          <p:cNvSpPr txBox="1"/>
          <p:nvPr/>
        </p:nvSpPr>
        <p:spPr>
          <a:xfrm>
            <a:off x="1752600" y="5571058"/>
            <a:ext cx="21339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edge attributes</a:t>
            </a:r>
            <a:endParaRPr lang="en-SG" sz="2400" dirty="0"/>
          </a:p>
        </p:txBody>
      </p:sp>
    </p:spTree>
    <p:extLst>
      <p:ext uri="{BB962C8B-B14F-4D97-AF65-F5344CB8AC3E}">
        <p14:creationId xmlns:p14="http://schemas.microsoft.com/office/powerpoint/2010/main" val="14852154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" grpId="0" animBg="1"/>
      <p:bldP spid="5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6389182" cy="1351411"/>
            <a:chOff x="0" y="0"/>
            <a:chExt cx="6389182" cy="1351411"/>
          </a:xfrm>
        </p:grpSpPr>
        <p:sp>
          <p:nvSpPr>
            <p:cNvPr id="3" name="TextBox 2"/>
            <p:cNvSpPr txBox="1"/>
            <p:nvPr/>
          </p:nvSpPr>
          <p:spPr>
            <a:xfrm>
              <a:off x="0" y="0"/>
              <a:ext cx="638918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b="1" dirty="0" smtClean="0">
                  <a:solidFill>
                    <a:schemeClr val="tx2"/>
                  </a:solidFill>
                </a:rPr>
                <a:t>a social network is not a graph because</a:t>
              </a:r>
              <a:endParaRPr lang="en-SG" sz="2800" b="1" dirty="0">
                <a:solidFill>
                  <a:schemeClr val="tx2"/>
                </a:solidFill>
              </a:endParaRPr>
            </a:p>
          </p:txBody>
        </p:sp>
        <p:sp>
          <p:nvSpPr>
            <p:cNvPr id="4" name="TextBox 3"/>
            <p:cNvSpPr txBox="1"/>
            <p:nvPr/>
          </p:nvSpPr>
          <p:spPr>
            <a:xfrm>
              <a:off x="181896" y="520414"/>
              <a:ext cx="5380704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/>
                <a:t>(2) a social network is multi-dimensional</a:t>
              </a:r>
            </a:p>
            <a:p>
              <a:r>
                <a:rPr lang="en-US" sz="2400" dirty="0"/>
                <a:t> </a:t>
              </a:r>
              <a:r>
                <a:rPr lang="en-US" sz="2400" dirty="0" smtClean="0"/>
                <a:t>     whereas a graph is one-dimensional</a:t>
              </a:r>
              <a:endParaRPr lang="en-SG" sz="2400" dirty="0"/>
            </a:p>
          </p:txBody>
        </p:sp>
      </p:grpSp>
      <p:sp>
        <p:nvSpPr>
          <p:cNvPr id="5" name="TextBox 4"/>
          <p:cNvSpPr txBox="1"/>
          <p:nvPr/>
        </p:nvSpPr>
        <p:spPr>
          <a:xfrm>
            <a:off x="205780" y="1524000"/>
            <a:ext cx="68808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Link Prediction Problem (e.g. "</a:t>
            </a:r>
            <a:r>
              <a:rPr lang="en-US" sz="2400" i="1" dirty="0" smtClean="0"/>
              <a:t>People You May Know</a:t>
            </a:r>
            <a:r>
              <a:rPr lang="en-US" sz="2400" dirty="0" smtClean="0"/>
              <a:t>")</a:t>
            </a:r>
            <a:endParaRPr lang="en-SG" sz="2400" dirty="0"/>
          </a:p>
        </p:txBody>
      </p:sp>
      <p:sp>
        <p:nvSpPr>
          <p:cNvPr id="7" name="Right Brace 6"/>
          <p:cNvSpPr/>
          <p:nvPr/>
        </p:nvSpPr>
        <p:spPr>
          <a:xfrm>
            <a:off x="4191000" y="1857515"/>
            <a:ext cx="304800" cy="3476485"/>
          </a:xfrm>
          <a:prstGeom prst="rightBrace">
            <a:avLst/>
          </a:prstGeom>
          <a:ln w="25400"/>
          <a:scene3d>
            <a:camera prst="orthographicFront">
              <a:rot lat="0" lon="0" rev="16200000"/>
            </a:camera>
            <a:lightRig rig="threePt" dir="t"/>
          </a:scene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3200400" y="3657601"/>
            <a:ext cx="23093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graph properties</a:t>
            </a:r>
            <a:endParaRPr lang="en-SG" sz="2400" dirty="0"/>
          </a:p>
        </p:txBody>
      </p:sp>
      <p:grpSp>
        <p:nvGrpSpPr>
          <p:cNvPr id="21" name="Group 20"/>
          <p:cNvGrpSpPr/>
          <p:nvPr/>
        </p:nvGrpSpPr>
        <p:grpSpPr>
          <a:xfrm>
            <a:off x="181896" y="2047391"/>
            <a:ext cx="6383246" cy="1386844"/>
            <a:chOff x="181896" y="2047391"/>
            <a:chExt cx="6383246" cy="1386844"/>
          </a:xfrm>
        </p:grpSpPr>
        <p:sp>
          <p:nvSpPr>
            <p:cNvPr id="6" name="TextBox 5"/>
            <p:cNvSpPr txBox="1"/>
            <p:nvPr/>
          </p:nvSpPr>
          <p:spPr>
            <a:xfrm>
              <a:off x="727238" y="2972570"/>
              <a:ext cx="583790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err="1" smtClean="0"/>
                <a:t>Prob</a:t>
              </a:r>
              <a:r>
                <a:rPr lang="en-US" sz="2400" dirty="0" smtClean="0"/>
                <a:t>(link) = </a:t>
              </a:r>
              <a:r>
                <a:rPr lang="en-US" sz="2400" i="1" dirty="0" smtClean="0"/>
                <a:t>f</a:t>
              </a:r>
              <a:r>
                <a:rPr lang="en-US" sz="2400" dirty="0" smtClean="0"/>
                <a:t> (node degree, path length, ...)</a:t>
              </a:r>
              <a:endParaRPr lang="en-SG" sz="2400" dirty="0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181896" y="2047391"/>
              <a:ext cx="476109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/>
                <a:t>e.g. [</a:t>
              </a:r>
              <a:r>
                <a:rPr lang="en-US" sz="2400" dirty="0" err="1" smtClean="0"/>
                <a:t>Lichtenwalter</a:t>
              </a:r>
              <a:r>
                <a:rPr lang="en-US" sz="2400" dirty="0" smtClean="0"/>
                <a:t> et al, KDD2010]</a:t>
              </a:r>
              <a:endParaRPr lang="en-SG" sz="2400" dirty="0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727238" y="2462326"/>
              <a:ext cx="511838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/>
                <a:t>[</a:t>
              </a:r>
              <a:r>
                <a:rPr lang="en-US" sz="2400" dirty="0" err="1" smtClean="0"/>
                <a:t>Liben-Nowell</a:t>
              </a:r>
              <a:r>
                <a:rPr lang="en-US" sz="2400" dirty="0" smtClean="0"/>
                <a:t> &amp; Kleinberg CIKM2003]</a:t>
              </a:r>
              <a:endParaRPr lang="en-SG" sz="2400" dirty="0"/>
            </a:p>
          </p:txBody>
        </p:sp>
      </p:grpSp>
      <p:sp>
        <p:nvSpPr>
          <p:cNvPr id="12" name="TextBox 11"/>
          <p:cNvSpPr txBox="1"/>
          <p:nvPr/>
        </p:nvSpPr>
        <p:spPr>
          <a:xfrm>
            <a:off x="304800" y="4425748"/>
            <a:ext cx="5257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much better [Bao et al, ASONAM2013] :</a:t>
            </a:r>
            <a:endParaRPr lang="en-SG" sz="2400" dirty="0"/>
          </a:p>
        </p:txBody>
      </p:sp>
      <p:grpSp>
        <p:nvGrpSpPr>
          <p:cNvPr id="26" name="Group 25"/>
          <p:cNvGrpSpPr/>
          <p:nvPr/>
        </p:nvGrpSpPr>
        <p:grpSpPr>
          <a:xfrm>
            <a:off x="762000" y="4807445"/>
            <a:ext cx="6171866" cy="885312"/>
            <a:chOff x="762000" y="4807445"/>
            <a:chExt cx="6171866" cy="885312"/>
          </a:xfrm>
        </p:grpSpPr>
        <p:sp>
          <p:nvSpPr>
            <p:cNvPr id="13" name="TextBox 12"/>
            <p:cNvSpPr txBox="1"/>
            <p:nvPr/>
          </p:nvSpPr>
          <p:spPr>
            <a:xfrm>
              <a:off x="762000" y="5231092"/>
              <a:ext cx="617186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err="1" smtClean="0"/>
                <a:t>Prob</a:t>
              </a:r>
              <a:r>
                <a:rPr lang="en-US" sz="2400" dirty="0" smtClean="0"/>
                <a:t>(link) = </a:t>
              </a:r>
              <a:r>
                <a:rPr lang="en-US" sz="2400" i="1" dirty="0" smtClean="0"/>
                <a:t>f</a:t>
              </a:r>
              <a:r>
                <a:rPr lang="en-US" sz="2400" dirty="0" smtClean="0"/>
                <a:t> (coauthor, citation, affiliation, ...)</a:t>
              </a:r>
              <a:endParaRPr lang="en-SG" sz="2400" dirty="0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762000" y="4807445"/>
              <a:ext cx="583790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/>
                <a:t>academic community</a:t>
              </a:r>
              <a:endParaRPr lang="en-SG" sz="2400" dirty="0"/>
            </a:p>
          </p:txBody>
        </p:sp>
      </p:grpSp>
      <p:sp>
        <p:nvSpPr>
          <p:cNvPr id="15" name="Right Brace 14"/>
          <p:cNvSpPr/>
          <p:nvPr/>
        </p:nvSpPr>
        <p:spPr>
          <a:xfrm>
            <a:off x="4385603" y="3881734"/>
            <a:ext cx="338797" cy="3890666"/>
          </a:xfrm>
          <a:prstGeom prst="rightBrace">
            <a:avLst/>
          </a:prstGeom>
          <a:ln w="25400"/>
          <a:scene3d>
            <a:camera prst="orthographicFront">
              <a:rot lat="0" lon="0" rev="16200000"/>
            </a:camera>
            <a:lightRig rig="threePt" dir="t"/>
          </a:scene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3499391" y="6019800"/>
            <a:ext cx="23680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multi-dimension</a:t>
            </a:r>
            <a:endParaRPr lang="en-SG" sz="2400" dirty="0"/>
          </a:p>
        </p:txBody>
      </p:sp>
      <p:grpSp>
        <p:nvGrpSpPr>
          <p:cNvPr id="27" name="Group 26"/>
          <p:cNvGrpSpPr/>
          <p:nvPr/>
        </p:nvGrpSpPr>
        <p:grpSpPr>
          <a:xfrm>
            <a:off x="791161" y="5676112"/>
            <a:ext cx="1565230" cy="1162442"/>
            <a:chOff x="791161" y="5676112"/>
            <a:chExt cx="1565230" cy="1162442"/>
          </a:xfrm>
        </p:grpSpPr>
        <p:sp>
          <p:nvSpPr>
            <p:cNvPr id="18" name="TextBox 17"/>
            <p:cNvSpPr txBox="1"/>
            <p:nvPr/>
          </p:nvSpPr>
          <p:spPr>
            <a:xfrm>
              <a:off x="791161" y="5822891"/>
              <a:ext cx="1565230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 smtClean="0"/>
                <a:t>principal</a:t>
              </a:r>
            </a:p>
            <a:p>
              <a:r>
                <a:rPr lang="en-US" sz="2000" dirty="0" smtClean="0"/>
                <a:t>component</a:t>
              </a:r>
            </a:p>
            <a:p>
              <a:r>
                <a:rPr lang="en-US" sz="2000" dirty="0" smtClean="0"/>
                <a:t>analysis</a:t>
              </a:r>
              <a:endParaRPr lang="en-SG" sz="2000" dirty="0"/>
            </a:p>
          </p:txBody>
        </p:sp>
        <p:cxnSp>
          <p:nvCxnSpPr>
            <p:cNvPr id="19" name="Straight Arrow Connector 18"/>
            <p:cNvCxnSpPr/>
            <p:nvPr/>
          </p:nvCxnSpPr>
          <p:spPr>
            <a:xfrm flipV="1">
              <a:off x="1905000" y="5676112"/>
              <a:ext cx="391113" cy="440292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5" name="Group 24"/>
          <p:cNvGrpSpPr/>
          <p:nvPr/>
        </p:nvGrpSpPr>
        <p:grpSpPr>
          <a:xfrm>
            <a:off x="5509752" y="3653135"/>
            <a:ext cx="2995152" cy="461665"/>
            <a:chOff x="5509752" y="3653135"/>
            <a:chExt cx="2995152" cy="461665"/>
          </a:xfrm>
        </p:grpSpPr>
        <p:sp>
          <p:nvSpPr>
            <p:cNvPr id="9" name="TextBox 8"/>
            <p:cNvSpPr txBox="1"/>
            <p:nvPr/>
          </p:nvSpPr>
          <p:spPr>
            <a:xfrm>
              <a:off x="6447504" y="3653135"/>
              <a:ext cx="20574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/>
                <a:t>one dimension</a:t>
              </a:r>
              <a:endParaRPr lang="en-SG" sz="2400" dirty="0"/>
            </a:p>
          </p:txBody>
        </p:sp>
        <p:cxnSp>
          <p:nvCxnSpPr>
            <p:cNvPr id="22" name="Straight Arrow Connector 21"/>
            <p:cNvCxnSpPr>
              <a:stCxn id="9" idx="1"/>
              <a:endCxn id="8" idx="3"/>
            </p:cNvCxnSpPr>
            <p:nvPr/>
          </p:nvCxnSpPr>
          <p:spPr>
            <a:xfrm flipH="1">
              <a:off x="5509752" y="3883968"/>
              <a:ext cx="937752" cy="4466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8" name="Group 27"/>
          <p:cNvGrpSpPr/>
          <p:nvPr/>
        </p:nvGrpSpPr>
        <p:grpSpPr>
          <a:xfrm>
            <a:off x="763019" y="3429000"/>
            <a:ext cx="1565230" cy="854665"/>
            <a:chOff x="791161" y="5676112"/>
            <a:chExt cx="1565230" cy="854665"/>
          </a:xfrm>
        </p:grpSpPr>
        <p:sp>
          <p:nvSpPr>
            <p:cNvPr id="29" name="TextBox 28"/>
            <p:cNvSpPr txBox="1"/>
            <p:nvPr/>
          </p:nvSpPr>
          <p:spPr>
            <a:xfrm>
              <a:off x="791161" y="5822891"/>
              <a:ext cx="1565230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 smtClean="0"/>
                <a:t>graph</a:t>
              </a:r>
              <a:endParaRPr lang="en-US" sz="2000" dirty="0" smtClean="0"/>
            </a:p>
            <a:p>
              <a:r>
                <a:rPr lang="en-US" sz="2000" dirty="0" smtClean="0"/>
                <a:t>algorithms</a:t>
              </a:r>
              <a:endParaRPr lang="en-SG" sz="2000" dirty="0"/>
            </a:p>
          </p:txBody>
        </p:sp>
        <p:cxnSp>
          <p:nvCxnSpPr>
            <p:cNvPr id="30" name="Straight Arrow Connector 29"/>
            <p:cNvCxnSpPr/>
            <p:nvPr/>
          </p:nvCxnSpPr>
          <p:spPr>
            <a:xfrm flipV="1">
              <a:off x="1905000" y="5676112"/>
              <a:ext cx="391113" cy="440292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0505594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/>
      <p:bldP spid="12" grpId="0"/>
      <p:bldP spid="15" grpId="0" animBg="1"/>
      <p:bldP spid="1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6389182" cy="1351411"/>
            <a:chOff x="0" y="0"/>
            <a:chExt cx="6389182" cy="1351411"/>
          </a:xfrm>
        </p:grpSpPr>
        <p:sp>
          <p:nvSpPr>
            <p:cNvPr id="3" name="TextBox 2"/>
            <p:cNvSpPr txBox="1"/>
            <p:nvPr/>
          </p:nvSpPr>
          <p:spPr>
            <a:xfrm>
              <a:off x="0" y="0"/>
              <a:ext cx="638918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b="1" dirty="0" smtClean="0">
                  <a:solidFill>
                    <a:srgbClr val="1F497D"/>
                  </a:solidFill>
                </a:rPr>
                <a:t>a social network is not a graph because</a:t>
              </a:r>
              <a:endParaRPr lang="en-SG" sz="2800" b="1" dirty="0">
                <a:solidFill>
                  <a:srgbClr val="1F497D"/>
                </a:solidFill>
              </a:endParaRPr>
            </a:p>
          </p:txBody>
        </p:sp>
        <p:sp>
          <p:nvSpPr>
            <p:cNvPr id="4" name="TextBox 3"/>
            <p:cNvSpPr txBox="1"/>
            <p:nvPr/>
          </p:nvSpPr>
          <p:spPr>
            <a:xfrm>
              <a:off x="181896" y="520414"/>
              <a:ext cx="5380704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>
                  <a:solidFill>
                    <a:prstClr val="black"/>
                  </a:solidFill>
                </a:rPr>
                <a:t>(2) a social network is multi-dimensional</a:t>
              </a:r>
            </a:p>
            <a:p>
              <a:r>
                <a:rPr lang="en-US" sz="2400" dirty="0">
                  <a:solidFill>
                    <a:prstClr val="black"/>
                  </a:solidFill>
                </a:rPr>
                <a:t> </a:t>
              </a:r>
              <a:r>
                <a:rPr lang="en-US" sz="2400" dirty="0" smtClean="0">
                  <a:solidFill>
                    <a:prstClr val="black"/>
                  </a:solidFill>
                </a:rPr>
                <a:t>     whereas a graph is one-dimensional</a:t>
              </a:r>
              <a:endParaRPr lang="en-SG" sz="2400" dirty="0">
                <a:solidFill>
                  <a:prstClr val="black"/>
                </a:solidFill>
              </a:endParaRPr>
            </a:p>
          </p:txBody>
        </p:sp>
      </p:grpSp>
      <p:sp>
        <p:nvSpPr>
          <p:cNvPr id="5" name="TextBox 4"/>
          <p:cNvSpPr txBox="1"/>
          <p:nvPr/>
        </p:nvSpPr>
        <p:spPr>
          <a:xfrm>
            <a:off x="205780" y="1524000"/>
            <a:ext cx="25374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prstClr val="black"/>
                </a:solidFill>
              </a:rPr>
              <a:t>Cluster Discovery</a:t>
            </a:r>
            <a:endParaRPr lang="en-SG" sz="2400" dirty="0">
              <a:solidFill>
                <a:prstClr val="black"/>
              </a:solidFill>
            </a:endParaRPr>
          </a:p>
        </p:txBody>
      </p:sp>
      <p:grpSp>
        <p:nvGrpSpPr>
          <p:cNvPr id="24" name="Group 23"/>
          <p:cNvGrpSpPr/>
          <p:nvPr/>
        </p:nvGrpSpPr>
        <p:grpSpPr>
          <a:xfrm>
            <a:off x="181896" y="2047391"/>
            <a:ext cx="6383246" cy="1386844"/>
            <a:chOff x="181896" y="2047391"/>
            <a:chExt cx="6383246" cy="1386844"/>
          </a:xfrm>
        </p:grpSpPr>
        <p:sp>
          <p:nvSpPr>
            <p:cNvPr id="28" name="TextBox 27"/>
            <p:cNvSpPr txBox="1"/>
            <p:nvPr/>
          </p:nvSpPr>
          <p:spPr>
            <a:xfrm>
              <a:off x="727238" y="2972570"/>
              <a:ext cx="583790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/>
                <a:t>algorithm(conductance, </a:t>
              </a:r>
              <a:r>
                <a:rPr lang="en-US" sz="2400" dirty="0" err="1" smtClean="0"/>
                <a:t>betweenness</a:t>
              </a:r>
              <a:r>
                <a:rPr lang="en-US" sz="2400" dirty="0" smtClean="0"/>
                <a:t>, ...)</a:t>
              </a:r>
              <a:endParaRPr lang="en-SG" sz="2400" dirty="0"/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181896" y="2047391"/>
              <a:ext cx="476109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/>
                <a:t>e.g. [</a:t>
              </a:r>
              <a:r>
                <a:rPr lang="en-US" sz="2400" dirty="0" err="1" smtClean="0"/>
                <a:t>Leskovec</a:t>
              </a:r>
              <a:r>
                <a:rPr lang="en-US" sz="2400" dirty="0" smtClean="0"/>
                <a:t> et al, WWW 2008]</a:t>
              </a:r>
              <a:endParaRPr lang="en-SG" sz="2400" dirty="0"/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727238" y="2462326"/>
              <a:ext cx="511838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/>
                <a:t>[Mishra et al, Internet Math 2008]</a:t>
              </a:r>
              <a:endParaRPr lang="en-SG" sz="2400" dirty="0"/>
            </a:p>
          </p:txBody>
        </p:sp>
      </p:grpSp>
      <p:sp>
        <p:nvSpPr>
          <p:cNvPr id="31" name="Right Brace 30"/>
          <p:cNvSpPr/>
          <p:nvPr/>
        </p:nvSpPr>
        <p:spPr>
          <a:xfrm>
            <a:off x="3810000" y="1752600"/>
            <a:ext cx="304800" cy="3628885"/>
          </a:xfrm>
          <a:prstGeom prst="rightBrace">
            <a:avLst/>
          </a:prstGeom>
          <a:ln w="25400"/>
          <a:scene3d>
            <a:camera prst="orthographicFront">
              <a:rot lat="0" lon="0" rev="16200000"/>
            </a:camera>
            <a:lightRig rig="threePt" dir="t"/>
          </a:scene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TextBox 31"/>
          <p:cNvSpPr txBox="1"/>
          <p:nvPr/>
        </p:nvSpPr>
        <p:spPr>
          <a:xfrm>
            <a:off x="2438400" y="3657601"/>
            <a:ext cx="3886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/>
              <a:t>syntactic</a:t>
            </a:r>
            <a:r>
              <a:rPr lang="en-US" sz="2400" dirty="0" smtClean="0"/>
              <a:t> graph properties</a:t>
            </a:r>
            <a:endParaRPr lang="en-SG" sz="2400" dirty="0"/>
          </a:p>
        </p:txBody>
      </p:sp>
      <p:grpSp>
        <p:nvGrpSpPr>
          <p:cNvPr id="16" name="Group 15"/>
          <p:cNvGrpSpPr/>
          <p:nvPr/>
        </p:nvGrpSpPr>
        <p:grpSpPr>
          <a:xfrm>
            <a:off x="304800" y="4425748"/>
            <a:ext cx="7315200" cy="1267009"/>
            <a:chOff x="304800" y="4425748"/>
            <a:chExt cx="7315200" cy="1267009"/>
          </a:xfrm>
        </p:grpSpPr>
        <p:sp>
          <p:nvSpPr>
            <p:cNvPr id="33" name="TextBox 32"/>
            <p:cNvSpPr txBox="1"/>
            <p:nvPr/>
          </p:nvSpPr>
          <p:spPr>
            <a:xfrm>
              <a:off x="304800" y="4425748"/>
              <a:ext cx="52578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/>
                <a:t>much better [Bao et al, ER2013] :</a:t>
              </a:r>
              <a:endParaRPr lang="en-SG" sz="2400" dirty="0"/>
            </a:p>
          </p:txBody>
        </p:sp>
        <p:grpSp>
          <p:nvGrpSpPr>
            <p:cNvPr id="34" name="Group 33"/>
            <p:cNvGrpSpPr/>
            <p:nvPr/>
          </p:nvGrpSpPr>
          <p:grpSpPr>
            <a:xfrm>
              <a:off x="762000" y="4807445"/>
              <a:ext cx="6858000" cy="885312"/>
              <a:chOff x="762000" y="4807445"/>
              <a:chExt cx="6858000" cy="885312"/>
            </a:xfrm>
          </p:grpSpPr>
          <p:sp>
            <p:nvSpPr>
              <p:cNvPr id="35" name="TextBox 34"/>
              <p:cNvSpPr txBox="1"/>
              <p:nvPr/>
            </p:nvSpPr>
            <p:spPr>
              <a:xfrm>
                <a:off x="762000" y="5231092"/>
                <a:ext cx="68580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 smtClean="0"/>
                  <a:t>algorithm(number and frequency of interactions)</a:t>
                </a:r>
                <a:endParaRPr lang="en-SG" sz="2400" dirty="0"/>
              </a:p>
            </p:txBody>
          </p:sp>
          <p:sp>
            <p:nvSpPr>
              <p:cNvPr id="36" name="TextBox 35"/>
              <p:cNvSpPr txBox="1"/>
              <p:nvPr/>
            </p:nvSpPr>
            <p:spPr>
              <a:xfrm>
                <a:off x="762000" y="4807445"/>
                <a:ext cx="5837904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 smtClean="0"/>
                  <a:t>academic community</a:t>
                </a:r>
                <a:endParaRPr lang="en-SG" sz="2400" dirty="0"/>
              </a:p>
            </p:txBody>
          </p:sp>
        </p:grpSp>
      </p:grpSp>
      <p:sp>
        <p:nvSpPr>
          <p:cNvPr id="37" name="TextBox 36"/>
          <p:cNvSpPr txBox="1"/>
          <p:nvPr/>
        </p:nvSpPr>
        <p:spPr>
          <a:xfrm>
            <a:off x="3048000" y="5885571"/>
            <a:ext cx="36634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/>
              <a:t>semantics</a:t>
            </a:r>
            <a:r>
              <a:rPr lang="en-US" sz="2400" dirty="0" smtClean="0"/>
              <a:t> of relationship</a:t>
            </a:r>
            <a:endParaRPr lang="en-SG" sz="2400" dirty="0"/>
          </a:p>
        </p:txBody>
      </p:sp>
      <p:sp>
        <p:nvSpPr>
          <p:cNvPr id="41" name="Right Brace 40"/>
          <p:cNvSpPr/>
          <p:nvPr/>
        </p:nvSpPr>
        <p:spPr>
          <a:xfrm>
            <a:off x="4419600" y="3482814"/>
            <a:ext cx="238607" cy="4632015"/>
          </a:xfrm>
          <a:prstGeom prst="rightBrace">
            <a:avLst/>
          </a:prstGeom>
          <a:ln w="25400"/>
          <a:scene3d>
            <a:camera prst="orthographicFront">
              <a:rot lat="0" lon="0" rev="16200000"/>
            </a:camera>
            <a:lightRig rig="threePt" dir="t"/>
          </a:scene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47802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 animBg="1"/>
      <p:bldP spid="32" grpId="0"/>
      <p:bldP spid="37" grpId="0"/>
      <p:bldP spid="41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884</TotalTime>
  <Words>1007</Words>
  <Application>Microsoft Office PowerPoint</Application>
  <PresentationFormat>On-screen Show (4:3)</PresentationFormat>
  <Paragraphs>246</Paragraphs>
  <Slides>24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30" baseType="lpstr">
      <vt:lpstr>Arial</vt:lpstr>
      <vt:lpstr>Calibri</vt:lpstr>
      <vt:lpstr>Courier New</vt:lpstr>
      <vt:lpstr>georgia</vt:lpstr>
      <vt:lpstr>Helvetica Neue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Tay Yong Chiang</dc:creator>
  <cp:lastModifiedBy>Tay Yong Chiang</cp:lastModifiedBy>
  <cp:revision>89</cp:revision>
  <cp:lastPrinted>2014-09-17T12:05:05Z</cp:lastPrinted>
  <dcterms:created xsi:type="dcterms:W3CDTF">2006-08-16T00:00:00Z</dcterms:created>
  <dcterms:modified xsi:type="dcterms:W3CDTF">2014-09-23T14:39:09Z</dcterms:modified>
</cp:coreProperties>
</file>