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77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68" r:id="rId12"/>
    <p:sldId id="292" r:id="rId13"/>
    <p:sldId id="293" r:id="rId14"/>
    <p:sldId id="288" r:id="rId15"/>
    <p:sldId id="276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E25C2-4BF0-4AAF-B893-C98260787127}" type="datetimeFigureOut">
              <a:rPr lang="en-US" smtClean="0"/>
              <a:pPr/>
              <a:t>9/17/2010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A3547-E0E5-469C-B0FB-76FAD23A034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900" b="1" i="1" dirty="0" err="1" smtClean="0">
                <a:solidFill>
                  <a:schemeClr val="tx2"/>
                </a:solidFill>
              </a:rPr>
              <a:t>UpSizeR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Synthetically Scaling up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 Given Database State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SG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Y.C. Tay, Bing Tian Dai, Daniel T. Wang, </a:t>
            </a:r>
            <a:r>
              <a:rPr lang="en-US" dirty="0" err="1" smtClean="0">
                <a:solidFill>
                  <a:schemeClr val="tx1"/>
                </a:solidFill>
              </a:rPr>
              <a:t>Yuting</a:t>
            </a:r>
            <a:r>
              <a:rPr lang="en-US" dirty="0" smtClean="0">
                <a:solidFill>
                  <a:schemeClr val="tx1"/>
                </a:solidFill>
              </a:rPr>
              <a:t> Lin, Eldora Y. Sun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National University of Singapore</a:t>
            </a:r>
            <a:endParaRPr lang="en-S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481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UpSizeR</a:t>
            </a:r>
            <a:r>
              <a:rPr lang="en-US" sz="2400" b="1" dirty="0" smtClean="0">
                <a:solidFill>
                  <a:schemeClr val="tx2"/>
                </a:solidFill>
              </a:rPr>
              <a:t> algorithm:  </a:t>
            </a:r>
            <a:r>
              <a:rPr lang="en-US" sz="2400" dirty="0" err="1" smtClean="0"/>
              <a:t>Flickr</a:t>
            </a:r>
            <a:r>
              <a:rPr lang="en-US" sz="2400" dirty="0" smtClean="0"/>
              <a:t> example  </a:t>
            </a:r>
            <a:r>
              <a:rPr lang="en-US" sz="2400" i="1" dirty="0" smtClean="0"/>
              <a:t>F</a:t>
            </a:r>
            <a:endParaRPr lang="en-SG" sz="2400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228600" y="757535"/>
            <a:ext cx="6581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(1) sort (acyclic) schema graph to give table generation order:</a:t>
            </a:r>
            <a:endParaRPr lang="en-US" sz="2000" i="1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228600" y="1581090"/>
            <a:ext cx="3398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(2) generate </a:t>
            </a:r>
            <a:r>
              <a:rPr lang="en-US" sz="2000" dirty="0" err="1" smtClean="0"/>
              <a:t>tuples</a:t>
            </a:r>
            <a:r>
              <a:rPr lang="en-US" sz="2000" dirty="0" smtClean="0"/>
              <a:t> for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" name="Group 79"/>
          <p:cNvGrpSpPr/>
          <p:nvPr/>
        </p:nvGrpSpPr>
        <p:grpSpPr>
          <a:xfrm>
            <a:off x="6731675" y="762000"/>
            <a:ext cx="2031325" cy="990600"/>
            <a:chOff x="4800600" y="1066800"/>
            <a:chExt cx="2031325" cy="990600"/>
          </a:xfrm>
        </p:grpSpPr>
        <p:sp>
          <p:nvSpPr>
            <p:cNvPr id="77" name="TextBox 76"/>
            <p:cNvSpPr txBox="1"/>
            <p:nvPr/>
          </p:nvSpPr>
          <p:spPr>
            <a:xfrm>
              <a:off x="4800600" y="1066800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800600" y="1352490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Photo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00600" y="1657290"/>
              <a:ext cx="20313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Comment, Tag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484217" y="1581090"/>
            <a:ext cx="3449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#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err="1" smtClean="0"/>
              <a:t>s</a:t>
            </a:r>
            <a:r>
              <a:rPr lang="en-US" sz="2000" dirty="0" smtClean="0"/>
              <a:t> in  </a:t>
            </a:r>
            <a:r>
              <a:rPr lang="en-US" sz="2000" i="1" dirty="0" smtClean="0"/>
              <a:t>F</a:t>
            </a:r>
            <a:r>
              <a:rPr lang="en-US" sz="2000" dirty="0" smtClean="0"/>
              <a:t>’  = </a:t>
            </a:r>
            <a:r>
              <a:rPr lang="en-US" sz="2000" i="1" dirty="0" smtClean="0"/>
              <a:t>s</a:t>
            </a:r>
            <a:r>
              <a:rPr lang="en-US" sz="2000" dirty="0" smtClean="0"/>
              <a:t> (#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err="1" smtClean="0"/>
              <a:t>s</a:t>
            </a:r>
            <a:r>
              <a:rPr lang="en-US" sz="2000" dirty="0" smtClean="0"/>
              <a:t> in </a:t>
            </a:r>
            <a:r>
              <a:rPr lang="en-US" sz="2000" i="1" dirty="0" smtClean="0"/>
              <a:t>F </a:t>
            </a:r>
            <a:r>
              <a:rPr lang="en-US" sz="2000" dirty="0" smtClean="0"/>
              <a:t>)</a:t>
            </a:r>
            <a:endParaRPr lang="en-US" sz="2000" b="1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95600" y="4343400"/>
            <a:ext cx="1317990" cy="646331"/>
          </a:xfrm>
          <a:prstGeom prst="rect">
            <a:avLst/>
          </a:prstGeom>
          <a:noFill/>
          <a:scene3d>
            <a:camera prst="orthographicFront">
              <a:rot lat="0" lon="0" rev="27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DONE</a:t>
            </a:r>
            <a:endParaRPr lang="en-SG" sz="3600" b="1" dirty="0">
              <a:solidFill>
                <a:srgbClr val="00B05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8600" y="2057400"/>
            <a:ext cx="801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(3) use degree distribution from  </a:t>
            </a:r>
            <a:r>
              <a:rPr lang="en-US" sz="2000" i="1" dirty="0" smtClean="0"/>
              <a:t>F</a:t>
            </a:r>
            <a:r>
              <a:rPr lang="en-US" sz="2000" dirty="0" smtClean="0"/>
              <a:t>  to assign deg(</a:t>
            </a:r>
            <a:r>
              <a:rPr lang="en-US" sz="2000" i="1" dirty="0" smtClean="0"/>
              <a:t>u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  <a:r>
              <a:rPr lang="en-US" sz="2000" dirty="0" smtClean="0"/>
              <a:t>) for each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smtClean="0"/>
              <a:t> </a:t>
            </a:r>
            <a:r>
              <a:rPr lang="en-US" sz="2000" i="1" dirty="0" smtClean="0"/>
              <a:t>u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60314" y="2438400"/>
            <a:ext cx="6297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each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smtClean="0"/>
              <a:t> </a:t>
            </a:r>
            <a:r>
              <a:rPr lang="en-US" sz="2000" i="1" dirty="0" smtClean="0"/>
              <a:t>u, </a:t>
            </a:r>
            <a:r>
              <a:rPr lang="en-US" sz="2000" dirty="0" smtClean="0"/>
              <a:t>generate deg(</a:t>
            </a:r>
            <a:r>
              <a:rPr lang="en-US" sz="2000" i="1" dirty="0" smtClean="0"/>
              <a:t>u,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  <a:r>
              <a:rPr lang="en-US" sz="2000" dirty="0" smtClean="0"/>
              <a:t>) </a:t>
            </a:r>
            <a:r>
              <a:rPr lang="en-US" sz="2000" dirty="0" err="1" smtClean="0"/>
              <a:t>tuples</a:t>
            </a:r>
            <a:r>
              <a:rPr lang="en-US" sz="2000" dirty="0" smtClean="0"/>
              <a:t> 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</a:p>
        </p:txBody>
      </p:sp>
      <p:grpSp>
        <p:nvGrpSpPr>
          <p:cNvPr id="99" name="Group 74"/>
          <p:cNvGrpSpPr/>
          <p:nvPr/>
        </p:nvGrpSpPr>
        <p:grpSpPr>
          <a:xfrm>
            <a:off x="192843" y="2743200"/>
            <a:ext cx="8722557" cy="4038600"/>
            <a:chOff x="228600" y="1295400"/>
            <a:chExt cx="8722557" cy="4038600"/>
          </a:xfrm>
        </p:grpSpPr>
        <p:grpSp>
          <p:nvGrpSpPr>
            <p:cNvPr id="100" name="Group 14"/>
            <p:cNvGrpSpPr/>
            <p:nvPr/>
          </p:nvGrpSpPr>
          <p:grpSpPr>
            <a:xfrm>
              <a:off x="2017693" y="2495490"/>
              <a:ext cx="4760616" cy="1046441"/>
              <a:chOff x="2017693" y="2495490"/>
              <a:chExt cx="4760616" cy="1046441"/>
            </a:xfrm>
          </p:grpSpPr>
          <p:sp>
            <p:nvSpPr>
              <p:cNvPr id="140" name="TextBox 139"/>
              <p:cNvSpPr txBox="1"/>
              <p:nvPr/>
            </p:nvSpPr>
            <p:spPr>
              <a:xfrm>
                <a:off x="2017693" y="2495490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Photo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053909" y="2895600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815909" y="2895600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PUid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3806509" y="2895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Pdate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4797109" y="2895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Psize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2053909" y="2895600"/>
                <a:ext cx="4724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146" name="Straight Connector 145"/>
              <p:cNvCxnSpPr/>
              <p:nvPr/>
            </p:nvCxnSpPr>
            <p:spPr>
              <a:xfrm rot="5400000">
                <a:off x="24349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35017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44161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>
                <a:off x="54067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TextBox 149"/>
              <p:cNvSpPr txBox="1"/>
              <p:nvPr/>
            </p:nvSpPr>
            <p:spPr>
              <a:xfrm>
                <a:off x="5828152" y="30480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</p:grpSp>
        <p:grpSp>
          <p:nvGrpSpPr>
            <p:cNvPr id="101" name="Group 26"/>
            <p:cNvGrpSpPr/>
            <p:nvPr/>
          </p:nvGrpSpPr>
          <p:grpSpPr>
            <a:xfrm>
              <a:off x="3429000" y="3429000"/>
              <a:ext cx="5522157" cy="1447800"/>
              <a:chOff x="3429000" y="3429000"/>
              <a:chExt cx="5522157" cy="1447800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5297784" y="3830359"/>
                <a:ext cx="8002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User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5334000" y="4230469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Uid</a:t>
                </a: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5943600" y="4230469"/>
                <a:ext cx="87395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Uname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endParaRPr lang="en-US" b="1" i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728010" y="4230469"/>
                <a:ext cx="14253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Ulocation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endParaRPr lang="en-US" b="1" i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5334000" y="4191001"/>
                <a:ext cx="3581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135" name="Straight Connector 134"/>
              <p:cNvCxnSpPr/>
              <p:nvPr/>
            </p:nvCxnSpPr>
            <p:spPr>
              <a:xfrm rot="5400000">
                <a:off x="5638800" y="44958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>
                <a:off x="6477000" y="44958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>
                <a:off x="7772400" y="44958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TextBox 137"/>
              <p:cNvSpPr txBox="1"/>
              <p:nvPr/>
            </p:nvSpPr>
            <p:spPr>
              <a:xfrm>
                <a:off x="8077200" y="43434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  <p:cxnSp>
            <p:nvCxnSpPr>
              <p:cNvPr id="139" name="Straight Arrow Connector 138"/>
              <p:cNvCxnSpPr/>
              <p:nvPr/>
            </p:nvCxnSpPr>
            <p:spPr>
              <a:xfrm>
                <a:off x="3429000" y="3429000"/>
                <a:ext cx="1981200" cy="12192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 37"/>
            <p:cNvGrpSpPr/>
            <p:nvPr/>
          </p:nvGrpSpPr>
          <p:grpSpPr>
            <a:xfrm>
              <a:off x="420984" y="1295400"/>
              <a:ext cx="4913016" cy="3200401"/>
              <a:chOff x="420984" y="1295400"/>
              <a:chExt cx="4913016" cy="3200401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420984" y="1295400"/>
                <a:ext cx="12618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Comment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457200" y="1695510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Cid</a:t>
                </a: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219200" y="1695510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CPid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209800" y="1695510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CUid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3200400" y="169551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Cdate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457200" y="1695510"/>
                <a:ext cx="4724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382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19050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>
                <a:off x="28194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38100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/>
              <p:cNvSpPr txBox="1"/>
              <p:nvPr/>
            </p:nvSpPr>
            <p:spPr>
              <a:xfrm>
                <a:off x="4231443" y="184791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  <p:cxnSp>
            <p:nvCxnSpPr>
              <p:cNvPr id="128" name="Straight Arrow Connector 127"/>
              <p:cNvCxnSpPr>
                <a:endCxn id="134" idx="1"/>
              </p:cNvCxnSpPr>
              <p:nvPr/>
            </p:nvCxnSpPr>
            <p:spPr>
              <a:xfrm>
                <a:off x="2819400" y="2209800"/>
                <a:ext cx="2514600" cy="2286001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/>
              <p:nvPr/>
            </p:nvCxnSpPr>
            <p:spPr>
              <a:xfrm rot="16200000" flipH="1">
                <a:off x="1524000" y="2438400"/>
                <a:ext cx="914400" cy="3048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51"/>
            <p:cNvGrpSpPr/>
            <p:nvPr/>
          </p:nvGrpSpPr>
          <p:grpSpPr>
            <a:xfrm>
              <a:off x="228600" y="3429002"/>
              <a:ext cx="5105400" cy="1904998"/>
              <a:chOff x="228600" y="3429002"/>
              <a:chExt cx="5105400" cy="1904998"/>
            </a:xfrm>
          </p:grpSpPr>
          <p:sp>
            <p:nvSpPr>
              <p:cNvPr id="104" name="TextBox 103"/>
              <p:cNvSpPr txBox="1"/>
              <p:nvPr/>
            </p:nvSpPr>
            <p:spPr>
              <a:xfrm>
                <a:off x="228600" y="4287559"/>
                <a:ext cx="6463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Tag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64816" y="4687669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026816" y="4687669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TPid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2017416" y="4687669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TUid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3008016" y="4687669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Tdate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64816" y="4687669"/>
                <a:ext cx="4724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110" name="Straight Connector 109"/>
              <p:cNvCxnSpPr/>
              <p:nvPr/>
            </p:nvCxnSpPr>
            <p:spPr>
              <a:xfrm rot="5400000">
                <a:off x="6458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17126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26270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>
                <a:off x="36176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4039059" y="4840069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  <p:cxnSp>
            <p:nvCxnSpPr>
              <p:cNvPr id="115" name="Straight Arrow Connector 114"/>
              <p:cNvCxnSpPr/>
              <p:nvPr/>
            </p:nvCxnSpPr>
            <p:spPr>
              <a:xfrm rot="5400000" flipH="1" flipV="1">
                <a:off x="1333502" y="3848102"/>
                <a:ext cx="1371599" cy="5333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Arrow Connector 115"/>
              <p:cNvCxnSpPr/>
              <p:nvPr/>
            </p:nvCxnSpPr>
            <p:spPr>
              <a:xfrm flipV="1">
                <a:off x="2667000" y="4724400"/>
                <a:ext cx="2667000" cy="457201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1" name="TextBox 150"/>
          <p:cNvSpPr txBox="1"/>
          <p:nvPr/>
        </p:nvSpPr>
        <p:spPr>
          <a:xfrm>
            <a:off x="5768610" y="5638800"/>
            <a:ext cx="1317990" cy="646331"/>
          </a:xfrm>
          <a:prstGeom prst="rect">
            <a:avLst/>
          </a:prstGeom>
          <a:noFill/>
          <a:scene3d>
            <a:camera prst="orthographicFront">
              <a:rot lat="0" lon="0" rev="27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DONE</a:t>
            </a:r>
            <a:endParaRPr lang="en-SG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481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UpSizeR</a:t>
            </a:r>
            <a:r>
              <a:rPr lang="en-US" sz="2400" b="1" dirty="0" smtClean="0">
                <a:solidFill>
                  <a:schemeClr val="tx2"/>
                </a:solidFill>
              </a:rPr>
              <a:t> algorithm:  </a:t>
            </a:r>
            <a:r>
              <a:rPr lang="en-US" sz="2400" dirty="0" err="1" smtClean="0"/>
              <a:t>Flickr</a:t>
            </a:r>
            <a:r>
              <a:rPr lang="en-US" sz="2400" dirty="0" smtClean="0"/>
              <a:t> example  </a:t>
            </a:r>
            <a:r>
              <a:rPr lang="en-US" sz="2400" i="1" dirty="0" smtClean="0"/>
              <a:t>F</a:t>
            </a:r>
            <a:endParaRPr lang="en-SG" sz="2400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228600" y="757535"/>
            <a:ext cx="6581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(1) sort (acyclic) schema graph to give table generation order:</a:t>
            </a:r>
            <a:endParaRPr lang="en-US" sz="2000" i="1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228600" y="1581090"/>
            <a:ext cx="3398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(2) generate </a:t>
            </a:r>
            <a:r>
              <a:rPr lang="en-US" sz="2000" dirty="0" err="1" smtClean="0"/>
              <a:t>tuples</a:t>
            </a:r>
            <a:r>
              <a:rPr lang="en-US" sz="2000" dirty="0" smtClean="0"/>
              <a:t> for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79"/>
          <p:cNvGrpSpPr/>
          <p:nvPr/>
        </p:nvGrpSpPr>
        <p:grpSpPr>
          <a:xfrm>
            <a:off x="6731675" y="762000"/>
            <a:ext cx="2031325" cy="990600"/>
            <a:chOff x="4800600" y="1066800"/>
            <a:chExt cx="2031325" cy="990600"/>
          </a:xfrm>
        </p:grpSpPr>
        <p:sp>
          <p:nvSpPr>
            <p:cNvPr id="77" name="TextBox 76"/>
            <p:cNvSpPr txBox="1"/>
            <p:nvPr/>
          </p:nvSpPr>
          <p:spPr>
            <a:xfrm>
              <a:off x="4800600" y="1066800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800600" y="1352490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Photo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00600" y="1657290"/>
              <a:ext cx="20313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Comment, Tag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484217" y="1581090"/>
            <a:ext cx="3449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#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err="1" smtClean="0"/>
              <a:t>s</a:t>
            </a:r>
            <a:r>
              <a:rPr lang="en-US" sz="2000" dirty="0" smtClean="0"/>
              <a:t> in  </a:t>
            </a:r>
            <a:r>
              <a:rPr lang="en-US" sz="2000" i="1" dirty="0" smtClean="0"/>
              <a:t>F</a:t>
            </a:r>
            <a:r>
              <a:rPr lang="en-US" sz="2000" dirty="0" smtClean="0"/>
              <a:t>’  = </a:t>
            </a:r>
            <a:r>
              <a:rPr lang="en-US" sz="2000" i="1" dirty="0" smtClean="0"/>
              <a:t>s</a:t>
            </a:r>
            <a:r>
              <a:rPr lang="en-US" sz="2000" dirty="0" smtClean="0"/>
              <a:t> (#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err="1" smtClean="0"/>
              <a:t>s</a:t>
            </a:r>
            <a:r>
              <a:rPr lang="en-US" sz="2000" dirty="0" smtClean="0"/>
              <a:t> in </a:t>
            </a:r>
            <a:r>
              <a:rPr lang="en-US" sz="2000" i="1" dirty="0" smtClean="0"/>
              <a:t>F </a:t>
            </a:r>
            <a:r>
              <a:rPr lang="en-US" sz="2000" dirty="0" smtClean="0"/>
              <a:t>)</a:t>
            </a:r>
            <a:endParaRPr lang="en-US" sz="2000" b="1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8600" y="2057400"/>
            <a:ext cx="801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(3) use degree distribution from  </a:t>
            </a:r>
            <a:r>
              <a:rPr lang="en-US" sz="2000" i="1" dirty="0" smtClean="0"/>
              <a:t>F</a:t>
            </a:r>
            <a:r>
              <a:rPr lang="en-US" sz="2000" dirty="0" smtClean="0"/>
              <a:t>  to assign deg(</a:t>
            </a:r>
            <a:r>
              <a:rPr lang="en-US" sz="2000" i="1" dirty="0" smtClean="0"/>
              <a:t>u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  <a:r>
              <a:rPr lang="en-US" sz="2000" dirty="0" smtClean="0"/>
              <a:t>) for each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smtClean="0"/>
              <a:t> </a:t>
            </a:r>
            <a:r>
              <a:rPr lang="en-US" sz="2000" i="1" dirty="0" smtClean="0"/>
              <a:t>u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228600" y="2495490"/>
            <a:ext cx="5050292" cy="1162110"/>
            <a:chOff x="228600" y="2495490"/>
            <a:chExt cx="5050292" cy="1162110"/>
          </a:xfrm>
        </p:grpSpPr>
        <p:sp>
          <p:nvSpPr>
            <p:cNvPr id="66" name="TextBox 65"/>
            <p:cNvSpPr txBox="1"/>
            <p:nvPr/>
          </p:nvSpPr>
          <p:spPr>
            <a:xfrm>
              <a:off x="228600" y="2495490"/>
              <a:ext cx="46081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(4) use joint degree distribution from  </a:t>
              </a:r>
              <a:r>
                <a:rPr lang="en-US" sz="2000" i="1" dirty="0" smtClean="0"/>
                <a:t>F</a:t>
              </a:r>
              <a:r>
                <a:rPr lang="en-US" sz="2000" dirty="0" smtClean="0"/>
                <a:t>  to</a:t>
              </a:r>
              <a:endParaRPr lang="en-US" sz="20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09600" y="2895600"/>
              <a:ext cx="4669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for each 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Uid</a:t>
              </a:r>
              <a:r>
                <a:rPr lang="en-US" sz="2000" dirty="0" smtClean="0"/>
                <a:t>  </a:t>
              </a:r>
              <a:r>
                <a:rPr lang="en-US" sz="2000" i="1" dirty="0" smtClean="0"/>
                <a:t>u</a:t>
              </a:r>
              <a:r>
                <a:rPr lang="en-US" sz="2000" dirty="0" smtClean="0"/>
                <a:t> :  assign deg(</a:t>
              </a:r>
              <a:r>
                <a:rPr lang="en-US" sz="2000" i="1" dirty="0" smtClean="0"/>
                <a:t>u</a:t>
              </a:r>
              <a:r>
                <a:rPr lang="en-US" sz="2000" dirty="0" smtClean="0"/>
                <a:t>,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Comment</a:t>
              </a:r>
              <a:r>
                <a:rPr lang="en-US" sz="2000" dirty="0" smtClean="0"/>
                <a:t>)</a:t>
              </a:r>
              <a:endParaRPr lang="en-US" sz="20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09600" y="3257490"/>
              <a:ext cx="4669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for each 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Pid</a:t>
              </a:r>
              <a:r>
                <a:rPr lang="en-US" sz="2000" dirty="0" smtClean="0"/>
                <a:t>  </a:t>
              </a:r>
              <a:r>
                <a:rPr lang="en-US" sz="2000" i="1" dirty="0" smtClean="0"/>
                <a:t>p</a:t>
              </a:r>
              <a:r>
                <a:rPr lang="en-US" sz="2000" dirty="0" smtClean="0"/>
                <a:t> :  assign deg(</a:t>
              </a:r>
              <a:r>
                <a:rPr lang="en-US" sz="2000" i="1" dirty="0" smtClean="0"/>
                <a:t>p</a:t>
              </a:r>
              <a:r>
                <a:rPr lang="en-US" sz="2000" dirty="0" smtClean="0"/>
                <a:t>,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Comment</a:t>
              </a:r>
              <a:r>
                <a:rPr lang="en-US" sz="2000" dirty="0" smtClean="0"/>
                <a:t>)</a:t>
              </a:r>
              <a:endParaRPr lang="en-US" sz="20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5334000" y="2362202"/>
            <a:ext cx="2895600" cy="685796"/>
            <a:chOff x="5334000" y="2362203"/>
            <a:chExt cx="2895600" cy="685796"/>
          </a:xfrm>
        </p:grpSpPr>
        <p:sp>
          <p:nvSpPr>
            <p:cNvPr id="69" name="TextBox 68"/>
            <p:cNvSpPr txBox="1"/>
            <p:nvPr/>
          </p:nvSpPr>
          <p:spPr>
            <a:xfrm>
              <a:off x="6971948" y="2590801"/>
              <a:ext cx="12576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correlated</a:t>
              </a:r>
              <a:endParaRPr lang="en-US" sz="2000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rot="10800000">
              <a:off x="6477000" y="2362203"/>
              <a:ext cx="533400" cy="4571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rot="10800000" flipV="1">
              <a:off x="5334000" y="2819401"/>
              <a:ext cx="1676400" cy="22859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5257800" y="3124200"/>
            <a:ext cx="2905754" cy="457199"/>
            <a:chOff x="6248400" y="3124201"/>
            <a:chExt cx="2905754" cy="457199"/>
          </a:xfrm>
        </p:grpSpPr>
        <p:sp>
          <p:nvSpPr>
            <p:cNvPr id="80" name="TextBox 79"/>
            <p:cNvSpPr txBox="1"/>
            <p:nvPr/>
          </p:nvSpPr>
          <p:spPr>
            <a:xfrm>
              <a:off x="7086600" y="3181290"/>
              <a:ext cx="2067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need to co-cluster</a:t>
              </a:r>
              <a:endParaRPr lang="en-US" sz="2000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2" name="Straight Arrow Connector 81"/>
            <p:cNvCxnSpPr>
              <a:stCxn id="80" idx="1"/>
            </p:cNvCxnSpPr>
            <p:nvPr/>
          </p:nvCxnSpPr>
          <p:spPr>
            <a:xfrm rot="10800000">
              <a:off x="6248400" y="3124201"/>
              <a:ext cx="838200" cy="25714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0" idx="1"/>
            </p:cNvCxnSpPr>
            <p:nvPr/>
          </p:nvCxnSpPr>
          <p:spPr>
            <a:xfrm rot="10800000" flipV="1">
              <a:off x="6248400" y="3381344"/>
              <a:ext cx="838200" cy="1238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/>
          <p:cNvGrpSpPr/>
          <p:nvPr/>
        </p:nvGrpSpPr>
        <p:grpSpPr>
          <a:xfrm>
            <a:off x="228600" y="3714690"/>
            <a:ext cx="8610600" cy="400110"/>
            <a:chOff x="228600" y="3714690"/>
            <a:chExt cx="8610600" cy="400110"/>
          </a:xfrm>
        </p:grpSpPr>
        <p:sp>
          <p:nvSpPr>
            <p:cNvPr id="95" name="TextBox 94"/>
            <p:cNvSpPr txBox="1"/>
            <p:nvPr/>
          </p:nvSpPr>
          <p:spPr>
            <a:xfrm>
              <a:off x="228600" y="3714690"/>
              <a:ext cx="52593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(5) use (any) co-clustering algorithm to generate </a:t>
              </a:r>
              <a:endParaRPr lang="en-US" sz="20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96" name="Group 154"/>
            <p:cNvGrpSpPr/>
            <p:nvPr/>
          </p:nvGrpSpPr>
          <p:grpSpPr>
            <a:xfrm>
              <a:off x="5432883" y="3714690"/>
              <a:ext cx="3406317" cy="400110"/>
              <a:chOff x="381000" y="6324600"/>
              <a:chExt cx="3406317" cy="400110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381000" y="6324600"/>
                <a:ext cx="34063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i="1" dirty="0" smtClean="0"/>
                  <a:t>f</a:t>
                </a:r>
                <a:r>
                  <a:rPr lang="en-US" sz="2000" dirty="0" smtClean="0"/>
                  <a:t> </a:t>
                </a:r>
                <a:r>
                  <a:rPr lang="en-US" sz="2000" b="1" baseline="-25000" dirty="0" smtClean="0">
                    <a:latin typeface="Courier New" pitchFamily="49" charset="0"/>
                    <a:cs typeface="Courier New" pitchFamily="49" charset="0"/>
                  </a:rPr>
                  <a:t>Comment </a:t>
                </a:r>
                <a:r>
                  <a:rPr lang="en-US" sz="2000" dirty="0" smtClean="0"/>
                  <a:t>(</a:t>
                </a:r>
                <a:r>
                  <a:rPr lang="en-US" sz="2000" i="1" dirty="0" err="1" smtClean="0"/>
                  <a:t>UclusterX</a:t>
                </a:r>
                <a:r>
                  <a:rPr lang="en-US" sz="2000" dirty="0" smtClean="0"/>
                  <a:t> , </a:t>
                </a:r>
                <a:r>
                  <a:rPr lang="en-US" sz="2000" i="1" dirty="0" err="1" smtClean="0"/>
                  <a:t>PclusterY</a:t>
                </a:r>
                <a:r>
                  <a:rPr lang="en-US" sz="2000" dirty="0" smtClean="0"/>
                  <a:t>)</a:t>
                </a:r>
                <a:endParaRPr lang="en-US" sz="2000" i="1" dirty="0" smtClean="0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509530" y="6324600"/>
                <a:ext cx="9382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aseline="30000" dirty="0" err="1" smtClean="0"/>
                  <a:t>cocluster</a:t>
                </a:r>
                <a:endParaRPr lang="en-SG" sz="2400" baseline="30000" dirty="0"/>
              </a:p>
            </p:txBody>
          </p:sp>
        </p:grpSp>
      </p:grpSp>
      <p:sp>
        <p:nvSpPr>
          <p:cNvPr id="99" name="TextBox 98"/>
          <p:cNvSpPr txBox="1"/>
          <p:nvPr/>
        </p:nvSpPr>
        <p:spPr>
          <a:xfrm>
            <a:off x="1159159" y="4114800"/>
            <a:ext cx="2578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generate new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Cid 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c ;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143000" y="4476690"/>
            <a:ext cx="5573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pick  </a:t>
            </a:r>
            <a:r>
              <a:rPr lang="en-US" sz="2000" i="1" dirty="0" smtClean="0"/>
              <a:t>u</a:t>
            </a:r>
            <a:r>
              <a:rPr lang="en-US" sz="2000" dirty="0" smtClean="0"/>
              <a:t>  </a:t>
            </a:r>
            <a:r>
              <a:rPr lang="el-GR" sz="2000" dirty="0" smtClean="0"/>
              <a:t>ε</a:t>
            </a:r>
            <a:r>
              <a:rPr lang="en-US" sz="2000" dirty="0" smtClean="0"/>
              <a:t>  </a:t>
            </a:r>
            <a:r>
              <a:rPr lang="en-US" sz="2000" i="1" dirty="0" err="1" smtClean="0"/>
              <a:t>UclusterX</a:t>
            </a:r>
            <a:r>
              <a:rPr lang="en-US" sz="2000" dirty="0" smtClean="0"/>
              <a:t>  according to deg (</a:t>
            </a:r>
            <a:r>
              <a:rPr lang="en-US" sz="2000" i="1" dirty="0" smtClean="0"/>
              <a:t>u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Comment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endParaRPr lang="en-US" sz="2000" i="1" dirty="0" smtClean="0">
              <a:latin typeface="+mj-lt"/>
              <a:cs typeface="Courier New" pitchFamily="49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43000" y="4876800"/>
            <a:ext cx="5585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pick  </a:t>
            </a:r>
            <a:r>
              <a:rPr lang="en-US" sz="2000" i="1" dirty="0" smtClean="0"/>
              <a:t>p  </a:t>
            </a:r>
            <a:r>
              <a:rPr lang="el-GR" sz="2000" dirty="0" smtClean="0"/>
              <a:t>ε</a:t>
            </a:r>
            <a:r>
              <a:rPr lang="en-US" sz="2000" dirty="0" smtClean="0"/>
              <a:t>  </a:t>
            </a:r>
            <a:r>
              <a:rPr lang="en-US" sz="2000" i="1" dirty="0" err="1" smtClean="0"/>
              <a:t>PclusterY</a:t>
            </a:r>
            <a:r>
              <a:rPr lang="en-US" sz="2000" dirty="0" smtClean="0"/>
              <a:t>   according to deg (</a:t>
            </a:r>
            <a:r>
              <a:rPr lang="en-US" sz="2000" i="1" dirty="0" smtClean="0"/>
              <a:t>p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Comment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endParaRPr lang="en-US" sz="2000" i="1" dirty="0" smtClean="0">
              <a:latin typeface="+mj-lt"/>
              <a:cs typeface="Courier New" pitchFamily="49" charset="0"/>
            </a:endParaRPr>
          </a:p>
        </p:txBody>
      </p:sp>
      <p:grpSp>
        <p:nvGrpSpPr>
          <p:cNvPr id="166" name="Group 165"/>
          <p:cNvGrpSpPr/>
          <p:nvPr/>
        </p:nvGrpSpPr>
        <p:grpSpPr>
          <a:xfrm>
            <a:off x="-58085" y="4180582"/>
            <a:ext cx="1124885" cy="1077218"/>
            <a:chOff x="-58085" y="4180582"/>
            <a:chExt cx="1124885" cy="1077218"/>
          </a:xfrm>
        </p:grpSpPr>
        <p:sp>
          <p:nvSpPr>
            <p:cNvPr id="102" name="TextBox 101"/>
            <p:cNvSpPr txBox="1"/>
            <p:nvPr/>
          </p:nvSpPr>
          <p:spPr>
            <a:xfrm>
              <a:off x="-58085" y="4180582"/>
              <a:ext cx="1048685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key values</a:t>
              </a:r>
            </a:p>
            <a:p>
              <a:r>
                <a:rPr lang="en-US" sz="1600" dirty="0" smtClean="0"/>
                <a:t>for new</a:t>
              </a:r>
            </a:p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Comment</a:t>
              </a:r>
            </a:p>
            <a:p>
              <a:r>
                <a:rPr lang="en-US" sz="1600" dirty="0" err="1" smtClean="0"/>
                <a:t>tuple</a:t>
              </a:r>
              <a:r>
                <a:rPr lang="en-US" sz="1600" dirty="0" smtClean="0"/>
                <a:t>  </a:t>
              </a:r>
              <a:r>
                <a:rPr lang="en-US" sz="1600" i="1" dirty="0" smtClean="0"/>
                <a:t>t</a:t>
              </a:r>
              <a:endParaRPr lang="en-US" sz="16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3" name="Left Brace 102"/>
            <p:cNvSpPr/>
            <p:nvPr/>
          </p:nvSpPr>
          <p:spPr>
            <a:xfrm>
              <a:off x="914400" y="4191000"/>
              <a:ext cx="152400" cy="1066800"/>
            </a:xfrm>
            <a:prstGeom prst="lef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52" name="TextBox 151"/>
          <p:cNvSpPr txBox="1"/>
          <p:nvPr/>
        </p:nvSpPr>
        <p:spPr>
          <a:xfrm>
            <a:off x="1143000" y="5695890"/>
            <a:ext cx="6630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decrement deg (</a:t>
            </a:r>
            <a:r>
              <a:rPr lang="en-US" sz="2000" i="1" dirty="0" smtClean="0"/>
              <a:t>p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Comment</a:t>
            </a:r>
            <a:r>
              <a:rPr lang="en-US" sz="2000" dirty="0" smtClean="0">
                <a:latin typeface="+mj-lt"/>
                <a:cs typeface="Courier New" pitchFamily="49" charset="0"/>
              </a:rPr>
              <a:t>); decrement deg(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u</a:t>
            </a:r>
            <a:r>
              <a:rPr lang="en-US" sz="2000" dirty="0" smtClean="0">
                <a:latin typeface="+mj-lt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Comment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endParaRPr lang="en-US" sz="2000" i="1" dirty="0" smtClean="0">
              <a:latin typeface="+mj-lt"/>
              <a:cs typeface="Courier New" pitchFamily="49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782322" y="6096000"/>
            <a:ext cx="6361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repeat till deg (</a:t>
            </a:r>
            <a:r>
              <a:rPr lang="en-US" sz="2000" i="1" dirty="0" smtClean="0"/>
              <a:t>u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Comment</a:t>
            </a:r>
            <a:r>
              <a:rPr lang="en-US" sz="2000" dirty="0" smtClean="0">
                <a:latin typeface="+mj-lt"/>
                <a:cs typeface="Courier New" pitchFamily="49" charset="0"/>
              </a:rPr>
              <a:t>) = 0 and deg (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p,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Comment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 = </a:t>
            </a:r>
            <a:r>
              <a:rPr lang="en-US" sz="2000" dirty="0" smtClean="0">
                <a:latin typeface="+mj-lt"/>
                <a:cs typeface="Courier New" pitchFamily="49" charset="0"/>
              </a:rPr>
              <a:t>0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28600" y="6457890"/>
            <a:ext cx="3078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(6) generate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Tag</a:t>
            </a:r>
            <a:r>
              <a:rPr lang="en-US" sz="2000" dirty="0" smtClean="0"/>
              <a:t>  similarly 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581400" y="4095690"/>
            <a:ext cx="4503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  <a:cs typeface="Courier New" pitchFamily="49" charset="0"/>
              </a:rPr>
              <a:t>assign  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c</a:t>
            </a:r>
            <a:r>
              <a:rPr lang="en-US" sz="2000" dirty="0" smtClean="0">
                <a:latin typeface="+mj-lt"/>
                <a:cs typeface="Courier New" pitchFamily="49" charset="0"/>
              </a:rPr>
              <a:t>  to  some  (</a:t>
            </a:r>
            <a:r>
              <a:rPr lang="en-US" sz="2000" i="1" dirty="0" err="1" smtClean="0">
                <a:latin typeface="+mj-lt"/>
                <a:cs typeface="Courier New" pitchFamily="49" charset="0"/>
              </a:rPr>
              <a:t>UclusterX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, </a:t>
            </a:r>
            <a:r>
              <a:rPr lang="en-US" sz="2000" i="1" dirty="0" err="1" smtClean="0">
                <a:latin typeface="+mj-lt"/>
                <a:cs typeface="Courier New" pitchFamily="49" charset="0"/>
              </a:rPr>
              <a:t>PclusterY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) 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1143000" y="5334000"/>
            <a:ext cx="3448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generate  non-key  values  for  </a:t>
            </a:r>
            <a:r>
              <a:rPr lang="en-US" sz="2000" i="1" dirty="0" smtClean="0"/>
              <a:t>t</a:t>
            </a:r>
            <a:endParaRPr lang="en-US" sz="2000" i="1" dirty="0" smtClean="0">
              <a:latin typeface="+mj-lt"/>
              <a:cs typeface="Courier New" pitchFamily="49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1219200" y="4191000"/>
            <a:ext cx="7086600" cy="15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4" name="Rectangle 163"/>
          <p:cNvSpPr/>
          <p:nvPr/>
        </p:nvSpPr>
        <p:spPr>
          <a:xfrm>
            <a:off x="1143000" y="4114800"/>
            <a:ext cx="7848600" cy="1981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5" name="TextBox 164"/>
          <p:cNvSpPr txBox="1"/>
          <p:nvPr/>
        </p:nvSpPr>
        <p:spPr>
          <a:xfrm>
            <a:off x="7620000" y="4648200"/>
            <a:ext cx="1605248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new </a:t>
            </a:r>
            <a:r>
              <a:rPr lang="en-US" sz="2000" dirty="0" err="1" smtClean="0"/>
              <a:t>tuple</a:t>
            </a:r>
            <a:r>
              <a:rPr lang="en-US" sz="2000" dirty="0" smtClean="0"/>
              <a:t>  </a:t>
            </a:r>
            <a:r>
              <a:rPr lang="en-US" sz="2000" i="1" dirty="0" smtClean="0"/>
              <a:t>t   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  <p:bldP spid="101" grpId="0"/>
      <p:bldP spid="152" grpId="0"/>
      <p:bldP spid="155" grpId="0"/>
      <p:bldP spid="156" grpId="0"/>
      <p:bldP spid="161" grpId="0"/>
      <p:bldP spid="162" grpId="0"/>
      <p:bldP spid="163" grpId="0" animBg="1"/>
      <p:bldP spid="164" grpId="0" animBg="1"/>
      <p:bldP spid="1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4637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Experimental Validation </a:t>
            </a:r>
            <a:r>
              <a:rPr lang="en-US" sz="2400" dirty="0" smtClean="0"/>
              <a:t>with </a:t>
            </a:r>
            <a:r>
              <a:rPr lang="en-US" sz="2400" dirty="0" err="1" smtClean="0"/>
              <a:t>Flickr</a:t>
            </a:r>
            <a:endParaRPr lang="en-SG" sz="2400" dirty="0"/>
          </a:p>
        </p:txBody>
      </p:sp>
      <p:sp>
        <p:nvSpPr>
          <p:cNvPr id="30" name="Oval 29"/>
          <p:cNvSpPr/>
          <p:nvPr/>
        </p:nvSpPr>
        <p:spPr>
          <a:xfrm>
            <a:off x="2590800" y="990600"/>
            <a:ext cx="12192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2" name="Group 88"/>
          <p:cNvGrpSpPr/>
          <p:nvPr/>
        </p:nvGrpSpPr>
        <p:grpSpPr>
          <a:xfrm>
            <a:off x="762000" y="990600"/>
            <a:ext cx="1676400" cy="914400"/>
            <a:chOff x="762000" y="990600"/>
            <a:chExt cx="1676400" cy="914400"/>
          </a:xfrm>
        </p:grpSpPr>
        <p:sp>
          <p:nvSpPr>
            <p:cNvPr id="29" name="Oval 28"/>
            <p:cNvSpPr/>
            <p:nvPr/>
          </p:nvSpPr>
          <p:spPr>
            <a:xfrm>
              <a:off x="762000" y="990600"/>
              <a:ext cx="1676400" cy="914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24262" y="1123890"/>
              <a:ext cx="7569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F</a:t>
              </a:r>
              <a:r>
                <a:rPr lang="en-US" sz="2000" dirty="0" smtClean="0"/>
                <a:t>1.00</a:t>
              </a:r>
              <a:endParaRPr lang="en-US" sz="2000" i="1" dirty="0" smtClean="0"/>
            </a:p>
          </p:txBody>
        </p:sp>
      </p:grpSp>
      <p:sp>
        <p:nvSpPr>
          <p:cNvPr id="26" name="Left Brace 25"/>
          <p:cNvSpPr/>
          <p:nvPr/>
        </p:nvSpPr>
        <p:spPr>
          <a:xfrm>
            <a:off x="2133600" y="457200"/>
            <a:ext cx="381000" cy="3124200"/>
          </a:xfrm>
          <a:prstGeom prst="leftBrace">
            <a:avLst/>
          </a:prstGeom>
          <a:ln w="25400"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TextBox 32"/>
          <p:cNvSpPr txBox="1"/>
          <p:nvPr/>
        </p:nvSpPr>
        <p:spPr>
          <a:xfrm>
            <a:off x="1981200" y="2133600"/>
            <a:ext cx="756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F</a:t>
            </a:r>
            <a:r>
              <a:rPr lang="en-US" sz="2000" dirty="0" smtClean="0"/>
              <a:t>2.81</a:t>
            </a:r>
            <a:endParaRPr lang="en-US" sz="2000" i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8600" y="533400"/>
            <a:ext cx="44726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#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i="1" dirty="0" smtClean="0"/>
              <a:t> </a:t>
            </a:r>
            <a:r>
              <a:rPr lang="en-US" sz="2000" dirty="0" smtClean="0"/>
              <a:t>s in </a:t>
            </a:r>
            <a:r>
              <a:rPr lang="en-US" sz="2000" i="1" dirty="0" smtClean="0"/>
              <a:t>F</a:t>
            </a:r>
            <a:r>
              <a:rPr lang="en-US" sz="2000" dirty="0" smtClean="0"/>
              <a:t>2.81  =  2.81(#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err="1" smtClean="0"/>
              <a:t>s</a:t>
            </a:r>
            <a:r>
              <a:rPr lang="en-US" sz="2000" dirty="0" smtClean="0"/>
              <a:t> in </a:t>
            </a:r>
            <a:r>
              <a:rPr lang="en-US" sz="2000" i="1" dirty="0" smtClean="0"/>
              <a:t>F</a:t>
            </a:r>
            <a:r>
              <a:rPr lang="en-US" sz="2000" dirty="0" smtClean="0"/>
              <a:t>1.00)</a:t>
            </a:r>
            <a:endParaRPr lang="en-US" sz="2000" i="1" dirty="0" smtClean="0"/>
          </a:p>
        </p:txBody>
      </p:sp>
      <p:sp>
        <p:nvSpPr>
          <p:cNvPr id="35" name="Left Brace 34"/>
          <p:cNvSpPr/>
          <p:nvPr/>
        </p:nvSpPr>
        <p:spPr>
          <a:xfrm>
            <a:off x="3581400" y="-533400"/>
            <a:ext cx="381000" cy="6096000"/>
          </a:xfrm>
          <a:prstGeom prst="leftBrace">
            <a:avLst/>
          </a:prstGeom>
          <a:ln w="25400"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3" name="Group 92"/>
          <p:cNvGrpSpPr/>
          <p:nvPr/>
        </p:nvGrpSpPr>
        <p:grpSpPr>
          <a:xfrm>
            <a:off x="3429000" y="1066800"/>
            <a:ext cx="3276600" cy="2000310"/>
            <a:chOff x="3429000" y="1066800"/>
            <a:chExt cx="3276600" cy="2000310"/>
          </a:xfrm>
        </p:grpSpPr>
        <p:sp>
          <p:nvSpPr>
            <p:cNvPr id="31" name="Oval 30"/>
            <p:cNvSpPr/>
            <p:nvPr/>
          </p:nvSpPr>
          <p:spPr>
            <a:xfrm>
              <a:off x="4572000" y="1066800"/>
              <a:ext cx="2133600" cy="1295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29000" y="2667000"/>
              <a:ext cx="7569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F</a:t>
              </a:r>
              <a:r>
                <a:rPr lang="en-US" sz="2000" dirty="0" smtClean="0"/>
                <a:t>5.35</a:t>
              </a:r>
              <a:endParaRPr lang="en-US" sz="2000" i="1" dirty="0" smtClean="0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4267200" y="1066800"/>
            <a:ext cx="4419600" cy="2533710"/>
            <a:chOff x="4267200" y="1066800"/>
            <a:chExt cx="4419600" cy="2533710"/>
          </a:xfrm>
        </p:grpSpPr>
        <p:sp>
          <p:nvSpPr>
            <p:cNvPr id="32" name="Oval 31"/>
            <p:cNvSpPr/>
            <p:nvPr/>
          </p:nvSpPr>
          <p:spPr>
            <a:xfrm>
              <a:off x="7086600" y="1066800"/>
              <a:ext cx="1600200" cy="1447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67200" y="3200400"/>
              <a:ext cx="7569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F</a:t>
              </a:r>
              <a:r>
                <a:rPr lang="en-US" sz="2000" dirty="0" smtClean="0"/>
                <a:t>9.11</a:t>
              </a:r>
              <a:endParaRPr lang="en-US" sz="2000" i="1" dirty="0" smtClean="0"/>
            </a:p>
          </p:txBody>
        </p:sp>
      </p:grpSp>
      <p:sp>
        <p:nvSpPr>
          <p:cNvPr id="38" name="Left Brace 37"/>
          <p:cNvSpPr/>
          <p:nvPr/>
        </p:nvSpPr>
        <p:spPr>
          <a:xfrm>
            <a:off x="4343400" y="-838200"/>
            <a:ext cx="457200" cy="7772400"/>
          </a:xfrm>
          <a:prstGeom prst="leftBrace">
            <a:avLst/>
          </a:prstGeom>
          <a:ln w="25400"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TextBox 38"/>
          <p:cNvSpPr txBox="1"/>
          <p:nvPr/>
        </p:nvSpPr>
        <p:spPr>
          <a:xfrm>
            <a:off x="1981200" y="3581400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</a:t>
            </a:r>
            <a:r>
              <a:rPr lang="en-US" dirty="0" err="1" smtClean="0"/>
              <a:t>tuples</a:t>
            </a:r>
            <a:endParaRPr lang="en-US" i="1" dirty="0" smtClean="0"/>
          </a:p>
        </p:txBody>
      </p:sp>
      <p:grpSp>
        <p:nvGrpSpPr>
          <p:cNvPr id="6" name="Group 47"/>
          <p:cNvGrpSpPr/>
          <p:nvPr/>
        </p:nvGrpSpPr>
        <p:grpSpPr>
          <a:xfrm>
            <a:off x="76200" y="3974068"/>
            <a:ext cx="1066800" cy="674132"/>
            <a:chOff x="0" y="4191000"/>
            <a:chExt cx="1066800" cy="674132"/>
          </a:xfrm>
        </p:grpSpPr>
        <p:sp>
          <p:nvSpPr>
            <p:cNvPr id="46" name="TextBox 45"/>
            <p:cNvSpPr txBox="1"/>
            <p:nvPr/>
          </p:nvSpPr>
          <p:spPr>
            <a:xfrm>
              <a:off x="0" y="4495800"/>
              <a:ext cx="10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synthetic</a:t>
              </a:r>
              <a:endParaRPr lang="en-US" i="1" dirty="0" smtClean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26075" y="4191000"/>
              <a:ext cx="54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real</a:t>
              </a:r>
              <a:endParaRPr lang="en-US" i="1" dirty="0" smtClean="0"/>
            </a:p>
          </p:txBody>
        </p:sp>
      </p:grpSp>
      <p:grpSp>
        <p:nvGrpSpPr>
          <p:cNvPr id="7" name="Group 48"/>
          <p:cNvGrpSpPr/>
          <p:nvPr/>
        </p:nvGrpSpPr>
        <p:grpSpPr>
          <a:xfrm>
            <a:off x="0" y="4648200"/>
            <a:ext cx="1066800" cy="674132"/>
            <a:chOff x="0" y="4191000"/>
            <a:chExt cx="1066800" cy="674132"/>
          </a:xfrm>
        </p:grpSpPr>
        <p:sp>
          <p:nvSpPr>
            <p:cNvPr id="50" name="TextBox 49"/>
            <p:cNvSpPr txBox="1"/>
            <p:nvPr/>
          </p:nvSpPr>
          <p:spPr>
            <a:xfrm>
              <a:off x="0" y="4495800"/>
              <a:ext cx="10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synthetic</a:t>
              </a:r>
              <a:endParaRPr lang="en-US" i="1" dirty="0" smtClean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26075" y="4191000"/>
              <a:ext cx="54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real</a:t>
              </a:r>
              <a:endParaRPr lang="en-US" i="1" dirty="0" smtClean="0"/>
            </a:p>
          </p:txBody>
        </p:sp>
      </p:grpSp>
      <p:grpSp>
        <p:nvGrpSpPr>
          <p:cNvPr id="8" name="Group 51"/>
          <p:cNvGrpSpPr/>
          <p:nvPr/>
        </p:nvGrpSpPr>
        <p:grpSpPr>
          <a:xfrm>
            <a:off x="0" y="5334000"/>
            <a:ext cx="1066800" cy="674132"/>
            <a:chOff x="0" y="4191000"/>
            <a:chExt cx="1066800" cy="674132"/>
          </a:xfrm>
        </p:grpSpPr>
        <p:sp>
          <p:nvSpPr>
            <p:cNvPr id="53" name="TextBox 52"/>
            <p:cNvSpPr txBox="1"/>
            <p:nvPr/>
          </p:nvSpPr>
          <p:spPr>
            <a:xfrm>
              <a:off x="0" y="4495800"/>
              <a:ext cx="10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synthetic</a:t>
              </a:r>
              <a:endParaRPr lang="en-US" i="1" dirty="0" smtClean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26075" y="4191000"/>
              <a:ext cx="54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real</a:t>
              </a:r>
              <a:endParaRPr lang="en-US" i="1" dirty="0" smtClean="0"/>
            </a:p>
          </p:txBody>
        </p:sp>
      </p:grpSp>
      <p:grpSp>
        <p:nvGrpSpPr>
          <p:cNvPr id="9" name="Group 54"/>
          <p:cNvGrpSpPr/>
          <p:nvPr/>
        </p:nvGrpSpPr>
        <p:grpSpPr>
          <a:xfrm>
            <a:off x="0" y="6031468"/>
            <a:ext cx="1066800" cy="674132"/>
            <a:chOff x="0" y="4191000"/>
            <a:chExt cx="1066800" cy="674132"/>
          </a:xfrm>
        </p:grpSpPr>
        <p:sp>
          <p:nvSpPr>
            <p:cNvPr id="56" name="TextBox 55"/>
            <p:cNvSpPr txBox="1"/>
            <p:nvPr/>
          </p:nvSpPr>
          <p:spPr>
            <a:xfrm>
              <a:off x="0" y="4495800"/>
              <a:ext cx="1034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synthetic</a:t>
              </a:r>
              <a:endParaRPr lang="en-US" i="1" dirty="0" smtClean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26075" y="4191000"/>
              <a:ext cx="54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real</a:t>
              </a:r>
              <a:endParaRPr lang="en-US" i="1" dirty="0" smtClean="0"/>
            </a:p>
          </p:txBody>
        </p:sp>
      </p:grpSp>
      <p:grpSp>
        <p:nvGrpSpPr>
          <p:cNvPr id="10" name="Group 89"/>
          <p:cNvGrpSpPr/>
          <p:nvPr/>
        </p:nvGrpSpPr>
        <p:grpSpPr>
          <a:xfrm>
            <a:off x="1219200" y="3581400"/>
            <a:ext cx="7696200" cy="381000"/>
            <a:chOff x="1219200" y="3581400"/>
            <a:chExt cx="7696200" cy="381000"/>
          </a:xfrm>
        </p:grpSpPr>
        <p:sp>
          <p:nvSpPr>
            <p:cNvPr id="40" name="TextBox 39"/>
            <p:cNvSpPr txBox="1"/>
            <p:nvPr/>
          </p:nvSpPr>
          <p:spPr>
            <a:xfrm>
              <a:off x="3733800" y="358140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105400" y="35814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Photo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24600" y="3581400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Comment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936159" y="3581400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Tag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219200" y="3581400"/>
              <a:ext cx="76962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>
              <a:off x="3238500" y="37719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610100" y="37719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981700" y="37719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7353300" y="37719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0"/>
          <p:cNvGrpSpPr/>
          <p:nvPr/>
        </p:nvGrpSpPr>
        <p:grpSpPr>
          <a:xfrm>
            <a:off x="1219200" y="3962400"/>
            <a:ext cx="7696200" cy="685800"/>
            <a:chOff x="1219200" y="3962400"/>
            <a:chExt cx="7696200" cy="685800"/>
          </a:xfrm>
        </p:grpSpPr>
        <p:sp>
          <p:nvSpPr>
            <p:cNvPr id="44" name="TextBox 43"/>
            <p:cNvSpPr txBox="1"/>
            <p:nvPr/>
          </p:nvSpPr>
          <p:spPr>
            <a:xfrm>
              <a:off x="2082222" y="3962400"/>
              <a:ext cx="6756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F</a:t>
              </a:r>
              <a:r>
                <a:rPr lang="en-US" dirty="0" smtClean="0"/>
                <a:t>1.00                     146374              529926           1505267          3343964</a:t>
              </a:r>
              <a:endParaRPr lang="en-US" i="1" dirty="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49045" y="4278868"/>
              <a:ext cx="7590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UpSizeR</a:t>
              </a:r>
              <a:r>
                <a:rPr lang="en-US" dirty="0" smtClean="0"/>
                <a:t>(</a:t>
              </a:r>
              <a:r>
                <a:rPr lang="en-US" i="1" dirty="0" smtClean="0"/>
                <a:t>F</a:t>
              </a:r>
              <a:r>
                <a:rPr lang="en-US" dirty="0" smtClean="0"/>
                <a:t>1.00, 1.00)          146372              581069           1654678          3765474</a:t>
              </a:r>
              <a:endParaRPr lang="en-US" i="1" dirty="0" smtClean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219200" y="3962400"/>
              <a:ext cx="76962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>
              <a:off x="3086100" y="43053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4457700" y="43053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5829300" y="43053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7200899" y="43053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3"/>
          <p:cNvGrpSpPr/>
          <p:nvPr/>
        </p:nvGrpSpPr>
        <p:grpSpPr>
          <a:xfrm>
            <a:off x="1219200" y="5334000"/>
            <a:ext cx="7696200" cy="685800"/>
            <a:chOff x="1219200" y="5334000"/>
            <a:chExt cx="7696200" cy="685800"/>
          </a:xfrm>
        </p:grpSpPr>
        <p:sp>
          <p:nvSpPr>
            <p:cNvPr id="77" name="Rectangle 76"/>
            <p:cNvSpPr/>
            <p:nvPr/>
          </p:nvSpPr>
          <p:spPr>
            <a:xfrm>
              <a:off x="1219200" y="5334000"/>
              <a:ext cx="76962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133600" y="5345668"/>
              <a:ext cx="6673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F</a:t>
              </a:r>
              <a:r>
                <a:rPr lang="en-US" dirty="0" smtClean="0"/>
                <a:t>5.35                    783821            2803603           7709470        16299952</a:t>
              </a:r>
              <a:endParaRPr lang="en-US" i="1" dirty="0" smtClean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295400" y="5650468"/>
              <a:ext cx="7559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UpSizeR</a:t>
              </a:r>
              <a:r>
                <a:rPr lang="en-US" dirty="0" smtClean="0"/>
                <a:t>(</a:t>
              </a:r>
              <a:r>
                <a:rPr lang="en-US" i="1" dirty="0" smtClean="0"/>
                <a:t>F</a:t>
              </a:r>
              <a:r>
                <a:rPr lang="en-US" dirty="0" smtClean="0"/>
                <a:t>1.00, 5.35)         783090            2823268           8093519        17813587</a:t>
              </a:r>
              <a:endParaRPr lang="en-US" i="1" dirty="0" smtClean="0"/>
            </a:p>
          </p:txBody>
        </p:sp>
        <p:cxnSp>
          <p:nvCxnSpPr>
            <p:cNvPr id="70" name="Straight Connector 69"/>
            <p:cNvCxnSpPr/>
            <p:nvPr/>
          </p:nvCxnSpPr>
          <p:spPr>
            <a:xfrm rot="5400000">
              <a:off x="5829300" y="56769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7200899" y="56769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4457700" y="56769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>
              <a:off x="3086100" y="56769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91"/>
          <p:cNvGrpSpPr/>
          <p:nvPr/>
        </p:nvGrpSpPr>
        <p:grpSpPr>
          <a:xfrm>
            <a:off x="1219200" y="4648200"/>
            <a:ext cx="7696200" cy="685800"/>
            <a:chOff x="1219200" y="4648200"/>
            <a:chExt cx="7696200" cy="685800"/>
          </a:xfrm>
        </p:grpSpPr>
        <p:sp>
          <p:nvSpPr>
            <p:cNvPr id="76" name="Rectangle 75"/>
            <p:cNvSpPr/>
            <p:nvPr/>
          </p:nvSpPr>
          <p:spPr>
            <a:xfrm>
              <a:off x="1219200" y="4648200"/>
              <a:ext cx="76962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082222" y="4659868"/>
              <a:ext cx="6715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F</a:t>
              </a:r>
              <a:r>
                <a:rPr lang="en-US" dirty="0" smtClean="0"/>
                <a:t>2.81                     410892            1557856           4234147          9198476</a:t>
              </a:r>
              <a:endParaRPr lang="en-US" i="1" dirty="0" smtClean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295400" y="4964668"/>
              <a:ext cx="7559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UpSizeR</a:t>
              </a:r>
              <a:r>
                <a:rPr lang="en-US" dirty="0" smtClean="0"/>
                <a:t>(</a:t>
              </a:r>
              <a:r>
                <a:rPr lang="en-US" i="1" dirty="0" smtClean="0"/>
                <a:t>F</a:t>
              </a:r>
              <a:r>
                <a:rPr lang="en-US" dirty="0" smtClean="0"/>
                <a:t>1.00, 2.81)         411305            1557650           4410086        10377427</a:t>
              </a:r>
              <a:endParaRPr lang="en-US" i="1" dirty="0" smtClean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>
              <a:off x="5829300" y="49911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7200899" y="49911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086100" y="49911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4457700" y="49911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95"/>
          <p:cNvGrpSpPr/>
          <p:nvPr/>
        </p:nvGrpSpPr>
        <p:grpSpPr>
          <a:xfrm>
            <a:off x="1219200" y="6019800"/>
            <a:ext cx="7696200" cy="685800"/>
            <a:chOff x="1219200" y="6019800"/>
            <a:chExt cx="7696200" cy="685800"/>
          </a:xfrm>
        </p:grpSpPr>
        <p:sp>
          <p:nvSpPr>
            <p:cNvPr id="78" name="Rectangle 77"/>
            <p:cNvSpPr/>
            <p:nvPr/>
          </p:nvSpPr>
          <p:spPr>
            <a:xfrm>
              <a:off x="1219200" y="6019800"/>
              <a:ext cx="76962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133600" y="6031468"/>
              <a:ext cx="669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F</a:t>
              </a:r>
              <a:r>
                <a:rPr lang="en-US" dirty="0" smtClean="0"/>
                <a:t>9.11                  1332796            4474956         18136861        27743408</a:t>
              </a:r>
              <a:endParaRPr lang="en-US" i="1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95400" y="6336268"/>
              <a:ext cx="7476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UpSizeR</a:t>
              </a:r>
              <a:r>
                <a:rPr lang="en-US" dirty="0" smtClean="0"/>
                <a:t>(</a:t>
              </a:r>
              <a:r>
                <a:rPr lang="en-US" i="1" dirty="0" smtClean="0"/>
                <a:t>F</a:t>
              </a:r>
              <a:r>
                <a:rPr lang="en-US" dirty="0" smtClean="0"/>
                <a:t>1.00, 9.11)       1333448            4693496         13702306        29637029</a:t>
              </a:r>
              <a:endParaRPr lang="en-US" i="1" dirty="0" smtClean="0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5400000">
              <a:off x="5829300" y="63627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7200899" y="63627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457700" y="63627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3086100" y="6362700"/>
              <a:ext cx="685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06"/>
          <p:cNvGrpSpPr/>
          <p:nvPr/>
        </p:nvGrpSpPr>
        <p:grpSpPr>
          <a:xfrm>
            <a:off x="1219200" y="3124200"/>
            <a:ext cx="2932228" cy="369332"/>
            <a:chOff x="1219200" y="3124200"/>
            <a:chExt cx="2932228" cy="369332"/>
          </a:xfrm>
        </p:grpSpPr>
        <p:sp>
          <p:nvSpPr>
            <p:cNvPr id="97" name="TextBox 96"/>
            <p:cNvSpPr txBox="1"/>
            <p:nvPr/>
          </p:nvSpPr>
          <p:spPr>
            <a:xfrm>
              <a:off x="1219200" y="3124200"/>
              <a:ext cx="11290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dataset  </a:t>
              </a:r>
              <a:r>
                <a:rPr lang="en-US" i="1" dirty="0" smtClean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702633" y="3124200"/>
              <a:ext cx="1448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scale factor  </a:t>
              </a:r>
              <a:r>
                <a:rPr lang="en-US" i="1" dirty="0" smtClean="0">
                  <a:solidFill>
                    <a:srgbClr val="FF0000"/>
                  </a:solidFill>
                </a:rPr>
                <a:t>s</a:t>
              </a:r>
            </a:p>
          </p:txBody>
        </p:sp>
      </p:grpSp>
      <p:cxnSp>
        <p:nvCxnSpPr>
          <p:cNvPr id="100" name="Straight Arrow Connector 99"/>
          <p:cNvCxnSpPr>
            <a:stCxn id="97" idx="2"/>
          </p:cNvCxnSpPr>
          <p:nvPr/>
        </p:nvCxnSpPr>
        <p:spPr>
          <a:xfrm rot="16200000" flipH="1">
            <a:off x="1571839" y="3705439"/>
            <a:ext cx="849868" cy="42605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8" idx="2"/>
          </p:cNvCxnSpPr>
          <p:nvPr/>
        </p:nvCxnSpPr>
        <p:spPr>
          <a:xfrm rot="5400000">
            <a:off x="2768648" y="3696685"/>
            <a:ext cx="861536" cy="455231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5029200" y="3886200"/>
            <a:ext cx="2362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6" grpId="0" animBg="1"/>
      <p:bldP spid="33" grpId="0"/>
      <p:bldP spid="34" grpId="0"/>
      <p:bldP spid="35" grpId="0" animBg="1"/>
      <p:bldP spid="38" grpId="0" animBg="1"/>
      <p:bldP spid="39" grpId="0"/>
      <p:bldP spid="99" grpId="0" animBg="1"/>
      <p:bldP spid="9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4637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Experimental Validation </a:t>
            </a:r>
            <a:r>
              <a:rPr lang="en-US" sz="2400" dirty="0" smtClean="0"/>
              <a:t>with </a:t>
            </a:r>
            <a:r>
              <a:rPr lang="en-US" sz="2400" dirty="0" err="1" smtClean="0"/>
              <a:t>Flickr</a:t>
            </a:r>
            <a:endParaRPr lang="en-SG" sz="2400" dirty="0"/>
          </a:p>
        </p:txBody>
      </p:sp>
      <p:sp>
        <p:nvSpPr>
          <p:cNvPr id="89" name="TextBox 88"/>
          <p:cNvSpPr txBox="1"/>
          <p:nvPr/>
        </p:nvSpPr>
        <p:spPr>
          <a:xfrm>
            <a:off x="0" y="457200"/>
            <a:ext cx="5808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F1</a:t>
            </a:r>
            <a:r>
              <a:rPr lang="en-US" sz="2000" dirty="0" smtClean="0"/>
              <a:t>: retrieve users who uploaded photographs (0 joins)</a:t>
            </a:r>
            <a:endParaRPr lang="en-US" sz="2000" i="1" dirty="0" smtClean="0"/>
          </a:p>
        </p:txBody>
      </p:sp>
      <p:sp>
        <p:nvSpPr>
          <p:cNvPr id="91" name="TextBox 90"/>
          <p:cNvSpPr txBox="1"/>
          <p:nvPr/>
        </p:nvSpPr>
        <p:spPr>
          <a:xfrm>
            <a:off x="0" y="895290"/>
            <a:ext cx="7859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F2</a:t>
            </a:r>
            <a:r>
              <a:rPr lang="en-US" sz="2000" dirty="0" smtClean="0"/>
              <a:t>: retrieve photographs that are commented on by their owners (1 join)</a:t>
            </a:r>
            <a:endParaRPr lang="en-US" sz="2000" i="1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0" y="1809690"/>
            <a:ext cx="8354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F4</a:t>
            </a:r>
            <a:r>
              <a:rPr lang="en-US" sz="2000" dirty="0" smtClean="0"/>
              <a:t>: retrieve users who uploaded photographs but made no comments (2 joins)</a:t>
            </a:r>
            <a:endParaRPr lang="en-US" sz="2000" i="1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0" y="1352490"/>
            <a:ext cx="6267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F3</a:t>
            </a:r>
            <a:r>
              <a:rPr lang="en-US" sz="2000" dirty="0" smtClean="0"/>
              <a:t>: retrieve users who tagged others’ photographs (1 join)</a:t>
            </a:r>
            <a:endParaRPr lang="en-US" sz="2000" i="1" dirty="0" smtClean="0"/>
          </a:p>
        </p:txBody>
      </p:sp>
      <p:sp>
        <p:nvSpPr>
          <p:cNvPr id="94" name="TextBox 93"/>
          <p:cNvSpPr txBox="1"/>
          <p:nvPr/>
        </p:nvSpPr>
        <p:spPr>
          <a:xfrm>
            <a:off x="0" y="2266890"/>
            <a:ext cx="5618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F5</a:t>
            </a:r>
            <a:r>
              <a:rPr lang="en-US" sz="2000" dirty="0" smtClean="0"/>
              <a:t>: retrieve photographs tagged with “bird” (0 join)</a:t>
            </a:r>
            <a:endParaRPr lang="en-US" sz="2000" i="1" dirty="0" smtClean="0"/>
          </a:p>
        </p:txBody>
      </p:sp>
      <p:grpSp>
        <p:nvGrpSpPr>
          <p:cNvPr id="2" name="Group 191"/>
          <p:cNvGrpSpPr/>
          <p:nvPr/>
        </p:nvGrpSpPr>
        <p:grpSpPr>
          <a:xfrm>
            <a:off x="228600" y="3581400"/>
            <a:ext cx="2197041" cy="3124200"/>
            <a:chOff x="228600" y="3581400"/>
            <a:chExt cx="2197041" cy="3124200"/>
          </a:xfrm>
        </p:grpSpPr>
        <p:sp>
          <p:nvSpPr>
            <p:cNvPr id="39" name="TextBox 38"/>
            <p:cNvSpPr txBox="1"/>
            <p:nvPr/>
          </p:nvSpPr>
          <p:spPr>
            <a:xfrm>
              <a:off x="1066800" y="3593068"/>
              <a:ext cx="878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#</a:t>
              </a:r>
              <a:r>
                <a:rPr lang="en-US" dirty="0" err="1" smtClean="0"/>
                <a:t>tuples</a:t>
              </a:r>
              <a:endParaRPr lang="en-US" i="1" dirty="0" smtClean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3581400"/>
              <a:ext cx="20574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grpSp>
          <p:nvGrpSpPr>
            <p:cNvPr id="3" name="Group 189"/>
            <p:cNvGrpSpPr/>
            <p:nvPr/>
          </p:nvGrpSpPr>
          <p:grpSpPr>
            <a:xfrm>
              <a:off x="228600" y="3962400"/>
              <a:ext cx="2144142" cy="685800"/>
              <a:chOff x="228600" y="2514600"/>
              <a:chExt cx="2144142" cy="685800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091622" y="2514600"/>
                <a:ext cx="699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F</a:t>
                </a:r>
                <a:r>
                  <a:rPr lang="en-US" dirty="0" smtClean="0"/>
                  <a:t>1.00</a:t>
                </a:r>
                <a:endParaRPr lang="en-US" i="1" dirty="0" smtClean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58445" y="2831068"/>
                <a:ext cx="21142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UpSizeR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1.00, 1.00)</a:t>
                </a:r>
                <a:endParaRPr lang="en-US" i="1" dirty="0" smtClean="0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228600" y="2514600"/>
                <a:ext cx="2057400" cy="685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grpSp>
          <p:nvGrpSpPr>
            <p:cNvPr id="5" name="Group 164"/>
            <p:cNvGrpSpPr/>
            <p:nvPr/>
          </p:nvGrpSpPr>
          <p:grpSpPr>
            <a:xfrm>
              <a:off x="228600" y="4648200"/>
              <a:ext cx="2144142" cy="685800"/>
              <a:chOff x="228600" y="3505200"/>
              <a:chExt cx="2144142" cy="685800"/>
            </a:xfrm>
          </p:grpSpPr>
          <p:sp>
            <p:nvSpPr>
              <p:cNvPr id="102" name="TextBox 101"/>
              <p:cNvSpPr txBox="1"/>
              <p:nvPr/>
            </p:nvSpPr>
            <p:spPr>
              <a:xfrm>
                <a:off x="1091622" y="3505200"/>
                <a:ext cx="699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F</a:t>
                </a:r>
                <a:r>
                  <a:rPr lang="en-US" dirty="0" smtClean="0"/>
                  <a:t>2.81</a:t>
                </a:r>
                <a:endParaRPr lang="en-US" i="1" dirty="0" smtClean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58445" y="3821668"/>
                <a:ext cx="21142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UpSizeR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1.00, 2.81)</a:t>
                </a:r>
                <a:endParaRPr lang="en-US" i="1" dirty="0" smtClean="0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228600" y="3505200"/>
                <a:ext cx="2057400" cy="685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grpSp>
          <p:nvGrpSpPr>
            <p:cNvPr id="6" name="Group 155"/>
            <p:cNvGrpSpPr/>
            <p:nvPr/>
          </p:nvGrpSpPr>
          <p:grpSpPr>
            <a:xfrm>
              <a:off x="228600" y="5334000"/>
              <a:ext cx="2197041" cy="685800"/>
              <a:chOff x="228600" y="4572000"/>
              <a:chExt cx="2197041" cy="68580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1091622" y="4572000"/>
                <a:ext cx="699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F</a:t>
                </a:r>
                <a:r>
                  <a:rPr lang="en-US" dirty="0" smtClean="0"/>
                  <a:t>5.35</a:t>
                </a:r>
                <a:endParaRPr lang="en-US" i="1" dirty="0" smtClean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258445" y="4888468"/>
                <a:ext cx="2167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UpSizeR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1.00, 5.35) </a:t>
                </a:r>
                <a:endParaRPr lang="en-US" i="1" dirty="0" smtClean="0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28600" y="4572000"/>
                <a:ext cx="2057400" cy="685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grpSp>
          <p:nvGrpSpPr>
            <p:cNvPr id="7" name="Group 154"/>
            <p:cNvGrpSpPr/>
            <p:nvPr/>
          </p:nvGrpSpPr>
          <p:grpSpPr>
            <a:xfrm>
              <a:off x="228600" y="6019800"/>
              <a:ext cx="2197041" cy="685800"/>
              <a:chOff x="228600" y="5638800"/>
              <a:chExt cx="2197041" cy="685800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1091622" y="5638800"/>
                <a:ext cx="6992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F</a:t>
                </a:r>
                <a:r>
                  <a:rPr lang="en-US" dirty="0" smtClean="0"/>
                  <a:t>9.11</a:t>
                </a:r>
                <a:endParaRPr lang="en-US" i="1" dirty="0" smtClean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258445" y="5943600"/>
                <a:ext cx="2167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UpSizeR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1.00, 9.11) </a:t>
                </a:r>
                <a:endParaRPr lang="en-US" i="1" dirty="0" smtClean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228600" y="5638800"/>
                <a:ext cx="2057400" cy="685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</p:grpSp>
      <p:cxnSp>
        <p:nvCxnSpPr>
          <p:cNvPr id="191" name="Straight Connector 190"/>
          <p:cNvCxnSpPr/>
          <p:nvPr/>
        </p:nvCxnSpPr>
        <p:spPr>
          <a:xfrm rot="5400000">
            <a:off x="8305800" y="33528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5400000">
            <a:off x="-1066800" y="35814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95"/>
          <p:cNvGrpSpPr/>
          <p:nvPr/>
        </p:nvGrpSpPr>
        <p:grpSpPr>
          <a:xfrm>
            <a:off x="2286000" y="3581400"/>
            <a:ext cx="1066800" cy="3124200"/>
            <a:chOff x="2286000" y="3581400"/>
            <a:chExt cx="1066800" cy="3124200"/>
          </a:xfrm>
        </p:grpSpPr>
        <p:sp>
          <p:nvSpPr>
            <p:cNvPr id="40" name="TextBox 39"/>
            <p:cNvSpPr txBox="1"/>
            <p:nvPr/>
          </p:nvSpPr>
          <p:spPr>
            <a:xfrm>
              <a:off x="2640516" y="358140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urier New" pitchFamily="49" charset="0"/>
                </a:rPr>
                <a:t>F1</a:t>
              </a:r>
              <a:endParaRPr lang="en-US" b="1" i="1" dirty="0" smtClean="0">
                <a:latin typeface="+mj-lt"/>
                <a:cs typeface="Courier New" pitchFamily="49" charset="0"/>
              </a:endParaRPr>
            </a:p>
          </p:txBody>
        </p:sp>
        <p:grpSp>
          <p:nvGrpSpPr>
            <p:cNvPr id="9" name="Group 132"/>
            <p:cNvGrpSpPr/>
            <p:nvPr/>
          </p:nvGrpSpPr>
          <p:grpSpPr>
            <a:xfrm>
              <a:off x="2590800" y="3962400"/>
              <a:ext cx="549154" cy="674132"/>
              <a:chOff x="3796570" y="2514600"/>
              <a:chExt cx="549154" cy="674132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3796570" y="25146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945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3810000" y="28194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906</a:t>
                </a:r>
              </a:p>
            </p:txBody>
          </p:sp>
        </p:grpSp>
        <p:grpSp>
          <p:nvGrpSpPr>
            <p:cNvPr id="10" name="Group 135"/>
            <p:cNvGrpSpPr/>
            <p:nvPr/>
          </p:nvGrpSpPr>
          <p:grpSpPr>
            <a:xfrm>
              <a:off x="2458027" y="4648200"/>
              <a:ext cx="666173" cy="674132"/>
              <a:chOff x="3796570" y="2514600"/>
              <a:chExt cx="666173" cy="674132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3796570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2398</a:t>
                </a: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2687</a:t>
                </a:r>
              </a:p>
            </p:txBody>
          </p:sp>
        </p:grpSp>
        <p:grpSp>
          <p:nvGrpSpPr>
            <p:cNvPr id="11" name="Group 139"/>
            <p:cNvGrpSpPr/>
            <p:nvPr/>
          </p:nvGrpSpPr>
          <p:grpSpPr>
            <a:xfrm>
              <a:off x="2458027" y="5334000"/>
              <a:ext cx="666173" cy="674132"/>
              <a:chOff x="3796570" y="2514600"/>
              <a:chExt cx="666173" cy="674132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3796570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4369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5063</a:t>
                </a:r>
              </a:p>
            </p:txBody>
          </p:sp>
        </p:grpSp>
        <p:grpSp>
          <p:nvGrpSpPr>
            <p:cNvPr id="12" name="Group 143"/>
            <p:cNvGrpSpPr/>
            <p:nvPr/>
          </p:nvGrpSpPr>
          <p:grpSpPr>
            <a:xfrm>
              <a:off x="2458027" y="6031468"/>
              <a:ext cx="666173" cy="674132"/>
              <a:chOff x="3796570" y="2514600"/>
              <a:chExt cx="666173" cy="674132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3796570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8258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8673</a:t>
                </a:r>
              </a:p>
            </p:txBody>
          </p:sp>
        </p:grpSp>
        <p:cxnSp>
          <p:nvCxnSpPr>
            <p:cNvPr id="178" name="Straight Connector 177"/>
            <p:cNvCxnSpPr/>
            <p:nvPr/>
          </p:nvCxnSpPr>
          <p:spPr>
            <a:xfrm>
              <a:off x="2286000" y="53340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2286000" y="67056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>
              <a:off x="2286000" y="60198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2286000" y="46482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2286000" y="3962400"/>
              <a:ext cx="1066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2286000" y="3581400"/>
              <a:ext cx="1066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5400000">
              <a:off x="1981200" y="5334000"/>
              <a:ext cx="2743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5400000">
              <a:off x="3162300" y="3771900"/>
              <a:ext cx="381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99"/>
          <p:cNvGrpSpPr/>
          <p:nvPr/>
        </p:nvGrpSpPr>
        <p:grpSpPr>
          <a:xfrm>
            <a:off x="3352800" y="3581400"/>
            <a:ext cx="1066800" cy="3124200"/>
            <a:chOff x="3352800" y="3581400"/>
            <a:chExt cx="1066800" cy="3124200"/>
          </a:xfrm>
        </p:grpSpPr>
        <p:grpSp>
          <p:nvGrpSpPr>
            <p:cNvPr id="14" name="Group 46"/>
            <p:cNvGrpSpPr/>
            <p:nvPr/>
          </p:nvGrpSpPr>
          <p:grpSpPr>
            <a:xfrm>
              <a:off x="3505200" y="3962400"/>
              <a:ext cx="783193" cy="674132"/>
              <a:chOff x="3796570" y="2514600"/>
              <a:chExt cx="783193" cy="674132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3796570" y="25146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85137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810000" y="28194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71080</a:t>
                </a:r>
              </a:p>
            </p:txBody>
          </p:sp>
        </p:grpSp>
        <p:grpSp>
          <p:nvGrpSpPr>
            <p:cNvPr id="15" name="Group 50"/>
            <p:cNvGrpSpPr/>
            <p:nvPr/>
          </p:nvGrpSpPr>
          <p:grpSpPr>
            <a:xfrm>
              <a:off x="3429000" y="4648200"/>
              <a:ext cx="900211" cy="674132"/>
              <a:chOff x="3796570" y="2514600"/>
              <a:chExt cx="900211" cy="67413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796570" y="2514600"/>
                <a:ext cx="886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219499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810000" y="2819400"/>
                <a:ext cx="886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205334</a:t>
                </a:r>
              </a:p>
            </p:txBody>
          </p:sp>
        </p:grpSp>
        <p:grpSp>
          <p:nvGrpSpPr>
            <p:cNvPr id="16" name="Group 54"/>
            <p:cNvGrpSpPr/>
            <p:nvPr/>
          </p:nvGrpSpPr>
          <p:grpSpPr>
            <a:xfrm>
              <a:off x="3429000" y="5334000"/>
              <a:ext cx="900211" cy="674132"/>
              <a:chOff x="3796570" y="2514600"/>
              <a:chExt cx="900211" cy="674132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3796570" y="2514600"/>
                <a:ext cx="886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401464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3810000" y="2819400"/>
                <a:ext cx="886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406099</a:t>
                </a:r>
              </a:p>
            </p:txBody>
          </p:sp>
        </p:grpSp>
        <p:grpSp>
          <p:nvGrpSpPr>
            <p:cNvPr id="17" name="Group 59"/>
            <p:cNvGrpSpPr/>
            <p:nvPr/>
          </p:nvGrpSpPr>
          <p:grpSpPr>
            <a:xfrm>
              <a:off x="3429000" y="6019800"/>
              <a:ext cx="900211" cy="674132"/>
              <a:chOff x="3796570" y="2514600"/>
              <a:chExt cx="900211" cy="67413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3796570" y="2514600"/>
                <a:ext cx="886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734766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810000" y="2819400"/>
                <a:ext cx="886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717454</a:t>
                </a:r>
              </a:p>
            </p:txBody>
          </p:sp>
        </p:grpSp>
        <p:sp>
          <p:nvSpPr>
            <p:cNvPr id="157" name="Rectangle 156"/>
            <p:cNvSpPr/>
            <p:nvPr/>
          </p:nvSpPr>
          <p:spPr>
            <a:xfrm>
              <a:off x="3352800" y="3581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3707316" y="358140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urier New" pitchFamily="49" charset="0"/>
                </a:rPr>
                <a:t>F2</a:t>
              </a:r>
              <a:endParaRPr lang="en-US" b="1" i="1" dirty="0" smtClean="0">
                <a:latin typeface="+mj-lt"/>
                <a:cs typeface="Courier New" pitchFamily="49" charset="0"/>
              </a:endParaRPr>
            </a:p>
          </p:txBody>
        </p:sp>
        <p:cxnSp>
          <p:nvCxnSpPr>
            <p:cNvPr id="166" name="Straight Connector 165"/>
            <p:cNvCxnSpPr/>
            <p:nvPr/>
          </p:nvCxnSpPr>
          <p:spPr>
            <a:xfrm>
              <a:off x="3352800" y="53340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3352800" y="67056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3352800" y="60198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>
              <a:off x="3352800" y="46482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5400000">
              <a:off x="3048000" y="5334000"/>
              <a:ext cx="2743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202"/>
          <p:cNvGrpSpPr/>
          <p:nvPr/>
        </p:nvGrpSpPr>
        <p:grpSpPr>
          <a:xfrm>
            <a:off x="4419600" y="3581400"/>
            <a:ext cx="1066800" cy="3124200"/>
            <a:chOff x="4419600" y="3581400"/>
            <a:chExt cx="1066800" cy="3124200"/>
          </a:xfrm>
        </p:grpSpPr>
        <p:grpSp>
          <p:nvGrpSpPr>
            <p:cNvPr id="19" name="Group 81"/>
            <p:cNvGrpSpPr/>
            <p:nvPr/>
          </p:nvGrpSpPr>
          <p:grpSpPr>
            <a:xfrm>
              <a:off x="4648200" y="3962400"/>
              <a:ext cx="666173" cy="674132"/>
              <a:chOff x="3796570" y="2514600"/>
              <a:chExt cx="666173" cy="674132"/>
            </a:xfrm>
          </p:grpSpPr>
          <p:sp>
            <p:nvSpPr>
              <p:cNvPr id="83" name="TextBox 82"/>
              <p:cNvSpPr txBox="1"/>
              <p:nvPr/>
            </p:nvSpPr>
            <p:spPr>
              <a:xfrm>
                <a:off x="3796570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2654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2896</a:t>
                </a:r>
              </a:p>
            </p:txBody>
          </p:sp>
        </p:grpSp>
        <p:grpSp>
          <p:nvGrpSpPr>
            <p:cNvPr id="20" name="Group 85"/>
            <p:cNvGrpSpPr/>
            <p:nvPr/>
          </p:nvGrpSpPr>
          <p:grpSpPr>
            <a:xfrm>
              <a:off x="4667827" y="4648200"/>
              <a:ext cx="666173" cy="674132"/>
              <a:chOff x="3796570" y="2514600"/>
              <a:chExt cx="666173" cy="674132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3796570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9717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8119</a:t>
                </a:r>
              </a:p>
            </p:txBody>
          </p:sp>
        </p:grpSp>
        <p:grpSp>
          <p:nvGrpSpPr>
            <p:cNvPr id="21" name="Group 95"/>
            <p:cNvGrpSpPr/>
            <p:nvPr/>
          </p:nvGrpSpPr>
          <p:grpSpPr>
            <a:xfrm>
              <a:off x="4572000" y="5334000"/>
              <a:ext cx="783193" cy="674132"/>
              <a:chOff x="3796570" y="2514600"/>
              <a:chExt cx="783193" cy="674132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3796570" y="25146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15671</a:t>
                </a: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3810000" y="28194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15751</a:t>
                </a:r>
              </a:p>
            </p:txBody>
          </p:sp>
        </p:grpSp>
        <p:grpSp>
          <p:nvGrpSpPr>
            <p:cNvPr id="22" name="Group 100"/>
            <p:cNvGrpSpPr/>
            <p:nvPr/>
          </p:nvGrpSpPr>
          <p:grpSpPr>
            <a:xfrm>
              <a:off x="4572000" y="6019800"/>
              <a:ext cx="783193" cy="674132"/>
              <a:chOff x="3796570" y="2514600"/>
              <a:chExt cx="783193" cy="674132"/>
            </a:xfrm>
          </p:grpSpPr>
          <p:sp>
            <p:nvSpPr>
              <p:cNvPr id="111" name="TextBox 110"/>
              <p:cNvSpPr txBox="1"/>
              <p:nvPr/>
            </p:nvSpPr>
            <p:spPr>
              <a:xfrm>
                <a:off x="3796570" y="25146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27493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3810000" y="28194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26686</a:t>
                </a:r>
              </a:p>
            </p:txBody>
          </p:sp>
        </p:grpSp>
        <p:sp>
          <p:nvSpPr>
            <p:cNvPr id="158" name="Rectangle 157"/>
            <p:cNvSpPr/>
            <p:nvPr/>
          </p:nvSpPr>
          <p:spPr>
            <a:xfrm>
              <a:off x="4419600" y="3581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4800600" y="358140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urier New" pitchFamily="49" charset="0"/>
                </a:rPr>
                <a:t>F3</a:t>
              </a:r>
              <a:endParaRPr lang="en-US" b="1" i="1" dirty="0" smtClean="0">
                <a:latin typeface="+mj-lt"/>
                <a:cs typeface="Courier New" pitchFamily="49" charset="0"/>
              </a:endParaRPr>
            </a:p>
          </p:txBody>
        </p:sp>
        <p:cxnSp>
          <p:nvCxnSpPr>
            <p:cNvPr id="167" name="Straight Connector 166"/>
            <p:cNvCxnSpPr/>
            <p:nvPr/>
          </p:nvCxnSpPr>
          <p:spPr>
            <a:xfrm>
              <a:off x="4419600" y="53340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4419600" y="67056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4419600" y="46482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>
              <a:off x="4419600" y="60198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5400000">
              <a:off x="4114800" y="5334000"/>
              <a:ext cx="2743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10"/>
          <p:cNvGrpSpPr/>
          <p:nvPr/>
        </p:nvGrpSpPr>
        <p:grpSpPr>
          <a:xfrm>
            <a:off x="5486400" y="3581400"/>
            <a:ext cx="1066800" cy="3124200"/>
            <a:chOff x="5486400" y="3581400"/>
            <a:chExt cx="1066800" cy="3124200"/>
          </a:xfrm>
        </p:grpSpPr>
        <p:grpSp>
          <p:nvGrpSpPr>
            <p:cNvPr id="24" name="Group 64"/>
            <p:cNvGrpSpPr/>
            <p:nvPr/>
          </p:nvGrpSpPr>
          <p:grpSpPr>
            <a:xfrm>
              <a:off x="5816266" y="6019800"/>
              <a:ext cx="432134" cy="674132"/>
              <a:chOff x="3796570" y="2514600"/>
              <a:chExt cx="432134" cy="674132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3796570" y="25146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810000" y="281940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13</a:t>
                </a:r>
              </a:p>
            </p:txBody>
          </p:sp>
        </p:grpSp>
        <p:grpSp>
          <p:nvGrpSpPr>
            <p:cNvPr id="25" name="Group 68"/>
            <p:cNvGrpSpPr/>
            <p:nvPr/>
          </p:nvGrpSpPr>
          <p:grpSpPr>
            <a:xfrm>
              <a:off x="5933284" y="5334000"/>
              <a:ext cx="315116" cy="674132"/>
              <a:chOff x="3796570" y="2514600"/>
              <a:chExt cx="315116" cy="674132"/>
            </a:xfrm>
          </p:grpSpPr>
          <p:sp>
            <p:nvSpPr>
              <p:cNvPr id="70" name="TextBox 69"/>
              <p:cNvSpPr txBox="1"/>
              <p:nvPr/>
            </p:nvSpPr>
            <p:spPr>
              <a:xfrm>
                <a:off x="3796570" y="2514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3810000" y="28194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</a:t>
                </a:r>
              </a:p>
            </p:txBody>
          </p:sp>
        </p:grpSp>
        <p:grpSp>
          <p:nvGrpSpPr>
            <p:cNvPr id="26" name="Group 72"/>
            <p:cNvGrpSpPr/>
            <p:nvPr/>
          </p:nvGrpSpPr>
          <p:grpSpPr>
            <a:xfrm>
              <a:off x="5933284" y="4648200"/>
              <a:ext cx="315116" cy="674132"/>
              <a:chOff x="3796570" y="2514600"/>
              <a:chExt cx="315116" cy="674132"/>
            </a:xfrm>
          </p:grpSpPr>
          <p:sp>
            <p:nvSpPr>
              <p:cNvPr id="74" name="TextBox 73"/>
              <p:cNvSpPr txBox="1"/>
              <p:nvPr/>
            </p:nvSpPr>
            <p:spPr>
              <a:xfrm>
                <a:off x="3796570" y="2514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3810000" y="28194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</a:p>
            </p:txBody>
          </p:sp>
        </p:grpSp>
        <p:grpSp>
          <p:nvGrpSpPr>
            <p:cNvPr id="27" name="Group 77"/>
            <p:cNvGrpSpPr/>
            <p:nvPr/>
          </p:nvGrpSpPr>
          <p:grpSpPr>
            <a:xfrm>
              <a:off x="5933284" y="3962400"/>
              <a:ext cx="315116" cy="674132"/>
              <a:chOff x="3796570" y="2514600"/>
              <a:chExt cx="315116" cy="674132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3796570" y="2514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810000" y="28194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</a:p>
            </p:txBody>
          </p:sp>
        </p:grpSp>
        <p:sp>
          <p:nvSpPr>
            <p:cNvPr id="204" name="Rectangle 203"/>
            <p:cNvSpPr/>
            <p:nvPr/>
          </p:nvSpPr>
          <p:spPr>
            <a:xfrm>
              <a:off x="5486400" y="3581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5867400" y="358140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urier New" pitchFamily="49" charset="0"/>
                </a:rPr>
                <a:t>F4</a:t>
              </a:r>
              <a:endParaRPr lang="en-US" b="1" i="1" dirty="0" smtClean="0">
                <a:latin typeface="+mj-lt"/>
                <a:cs typeface="Courier New" pitchFamily="49" charset="0"/>
              </a:endParaRPr>
            </a:p>
          </p:txBody>
        </p:sp>
        <p:cxnSp>
          <p:nvCxnSpPr>
            <p:cNvPr id="206" name="Straight Connector 205"/>
            <p:cNvCxnSpPr/>
            <p:nvPr/>
          </p:nvCxnSpPr>
          <p:spPr>
            <a:xfrm>
              <a:off x="5486400" y="53340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>
              <a:off x="5486400" y="67056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>
              <a:off x="5486400" y="60198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5486400" y="46482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5400000">
              <a:off x="5181599" y="5334000"/>
              <a:ext cx="2743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22"/>
          <p:cNvGrpSpPr/>
          <p:nvPr/>
        </p:nvGrpSpPr>
        <p:grpSpPr>
          <a:xfrm>
            <a:off x="6553200" y="3581400"/>
            <a:ext cx="1066800" cy="3124200"/>
            <a:chOff x="6553200" y="3581400"/>
            <a:chExt cx="1066800" cy="3124200"/>
          </a:xfrm>
        </p:grpSpPr>
        <p:sp>
          <p:nvSpPr>
            <p:cNvPr id="159" name="Rectangle 158"/>
            <p:cNvSpPr/>
            <p:nvPr/>
          </p:nvSpPr>
          <p:spPr>
            <a:xfrm>
              <a:off x="6553200" y="3581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6934200" y="358140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urier New" pitchFamily="49" charset="0"/>
                </a:rPr>
                <a:t>F5</a:t>
              </a:r>
              <a:endParaRPr lang="en-US" b="1" i="1" dirty="0" smtClean="0">
                <a:latin typeface="+mj-lt"/>
                <a:cs typeface="Courier New" pitchFamily="49" charset="0"/>
              </a:endParaRPr>
            </a:p>
          </p:txBody>
        </p:sp>
        <p:cxnSp>
          <p:nvCxnSpPr>
            <p:cNvPr id="169" name="Straight Connector 168"/>
            <p:cNvCxnSpPr/>
            <p:nvPr/>
          </p:nvCxnSpPr>
          <p:spPr>
            <a:xfrm>
              <a:off x="6553200" y="46482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553200" y="60198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6553200" y="67056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118"/>
            <p:cNvGrpSpPr/>
            <p:nvPr/>
          </p:nvGrpSpPr>
          <p:grpSpPr>
            <a:xfrm>
              <a:off x="6801427" y="3962400"/>
              <a:ext cx="666173" cy="674132"/>
              <a:chOff x="3796570" y="2514600"/>
              <a:chExt cx="666173" cy="674132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3796570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2075</a:t>
                </a: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3081</a:t>
                </a:r>
              </a:p>
            </p:txBody>
          </p:sp>
        </p:grpSp>
        <p:cxnSp>
          <p:nvCxnSpPr>
            <p:cNvPr id="212" name="Straight Connector 211"/>
            <p:cNvCxnSpPr/>
            <p:nvPr/>
          </p:nvCxnSpPr>
          <p:spPr>
            <a:xfrm>
              <a:off x="6553200" y="53340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12"/>
            <p:cNvGrpSpPr/>
            <p:nvPr/>
          </p:nvGrpSpPr>
          <p:grpSpPr>
            <a:xfrm>
              <a:off x="6684407" y="6031468"/>
              <a:ext cx="783193" cy="674132"/>
              <a:chOff x="3796570" y="2514600"/>
              <a:chExt cx="783193" cy="674132"/>
            </a:xfrm>
          </p:grpSpPr>
          <p:sp>
            <p:nvSpPr>
              <p:cNvPr id="214" name="TextBox 213"/>
              <p:cNvSpPr txBox="1"/>
              <p:nvPr/>
            </p:nvSpPr>
            <p:spPr>
              <a:xfrm>
                <a:off x="3796570" y="25146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32619</a:t>
                </a:r>
              </a:p>
            </p:txBody>
          </p:sp>
          <p:sp>
            <p:nvSpPr>
              <p:cNvPr id="215" name="TextBox 214"/>
              <p:cNvSpPr txBox="1"/>
              <p:nvPr/>
            </p:nvSpPr>
            <p:spPr>
              <a:xfrm>
                <a:off x="3810000" y="28194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31640</a:t>
                </a:r>
              </a:p>
            </p:txBody>
          </p:sp>
        </p:grpSp>
        <p:grpSp>
          <p:nvGrpSpPr>
            <p:cNvPr id="31" name="Group 215"/>
            <p:cNvGrpSpPr/>
            <p:nvPr/>
          </p:nvGrpSpPr>
          <p:grpSpPr>
            <a:xfrm>
              <a:off x="6684407" y="5345668"/>
              <a:ext cx="783193" cy="674132"/>
              <a:chOff x="3796570" y="2514600"/>
              <a:chExt cx="783193" cy="674132"/>
            </a:xfrm>
          </p:grpSpPr>
          <p:sp>
            <p:nvSpPr>
              <p:cNvPr id="217" name="TextBox 216"/>
              <p:cNvSpPr txBox="1"/>
              <p:nvPr/>
            </p:nvSpPr>
            <p:spPr>
              <a:xfrm>
                <a:off x="3796570" y="25146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15513</a:t>
                </a:r>
              </a:p>
            </p:txBody>
          </p:sp>
          <p:sp>
            <p:nvSpPr>
              <p:cNvPr id="218" name="TextBox 217"/>
              <p:cNvSpPr txBox="1"/>
              <p:nvPr/>
            </p:nvSpPr>
            <p:spPr>
              <a:xfrm>
                <a:off x="3810000" y="2819400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17306</a:t>
                </a:r>
              </a:p>
            </p:txBody>
          </p:sp>
        </p:grpSp>
        <p:grpSp>
          <p:nvGrpSpPr>
            <p:cNvPr id="225" name="Group 218"/>
            <p:cNvGrpSpPr/>
            <p:nvPr/>
          </p:nvGrpSpPr>
          <p:grpSpPr>
            <a:xfrm>
              <a:off x="6781800" y="4648200"/>
              <a:ext cx="666173" cy="674132"/>
              <a:chOff x="3796570" y="2514600"/>
              <a:chExt cx="666173" cy="674132"/>
            </a:xfrm>
          </p:grpSpPr>
          <p:sp>
            <p:nvSpPr>
              <p:cNvPr id="220" name="TextBox 219"/>
              <p:cNvSpPr txBox="1"/>
              <p:nvPr/>
            </p:nvSpPr>
            <p:spPr>
              <a:xfrm>
                <a:off x="3796570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8448</a:t>
                </a: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9973</a:t>
                </a:r>
              </a:p>
            </p:txBody>
          </p:sp>
        </p:grpSp>
        <p:cxnSp>
          <p:nvCxnSpPr>
            <p:cNvPr id="222" name="Straight Connector 221"/>
            <p:cNvCxnSpPr/>
            <p:nvPr/>
          </p:nvCxnSpPr>
          <p:spPr>
            <a:xfrm rot="5400000">
              <a:off x="6248399" y="5334000"/>
              <a:ext cx="2743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TextBox 223"/>
          <p:cNvSpPr txBox="1"/>
          <p:nvPr/>
        </p:nvSpPr>
        <p:spPr>
          <a:xfrm>
            <a:off x="0" y="2724090"/>
            <a:ext cx="6580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F6</a:t>
            </a:r>
            <a:r>
              <a:rPr lang="en-US" sz="2000" dirty="0" smtClean="0"/>
              <a:t>: retrieve photographs tagged with “bird” and “sky” (1 join)</a:t>
            </a:r>
            <a:endParaRPr lang="en-US" sz="2000" i="1" dirty="0" smtClean="0"/>
          </a:p>
        </p:txBody>
      </p:sp>
      <p:grpSp>
        <p:nvGrpSpPr>
          <p:cNvPr id="228" name="Group 227"/>
          <p:cNvGrpSpPr/>
          <p:nvPr/>
        </p:nvGrpSpPr>
        <p:grpSpPr>
          <a:xfrm>
            <a:off x="7620000" y="3581400"/>
            <a:ext cx="1066800" cy="3124200"/>
            <a:chOff x="7620000" y="3581400"/>
            <a:chExt cx="1066800" cy="3124200"/>
          </a:xfrm>
        </p:grpSpPr>
        <p:grpSp>
          <p:nvGrpSpPr>
            <p:cNvPr id="229" name="Group 122"/>
            <p:cNvGrpSpPr/>
            <p:nvPr/>
          </p:nvGrpSpPr>
          <p:grpSpPr>
            <a:xfrm>
              <a:off x="7924800" y="3962400"/>
              <a:ext cx="549154" cy="674132"/>
              <a:chOff x="3796570" y="2514600"/>
              <a:chExt cx="549154" cy="674132"/>
            </a:xfrm>
          </p:grpSpPr>
          <p:sp>
            <p:nvSpPr>
              <p:cNvPr id="124" name="TextBox 123"/>
              <p:cNvSpPr txBox="1"/>
              <p:nvPr/>
            </p:nvSpPr>
            <p:spPr>
              <a:xfrm>
                <a:off x="3796570" y="25146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120</a:t>
                </a: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3810000" y="28194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161</a:t>
                </a:r>
              </a:p>
            </p:txBody>
          </p:sp>
        </p:grpSp>
        <p:grpSp>
          <p:nvGrpSpPr>
            <p:cNvPr id="230" name="Group 126"/>
            <p:cNvGrpSpPr/>
            <p:nvPr/>
          </p:nvGrpSpPr>
          <p:grpSpPr>
            <a:xfrm>
              <a:off x="7924800" y="5334000"/>
              <a:ext cx="549154" cy="674132"/>
              <a:chOff x="3796570" y="2514600"/>
              <a:chExt cx="549154" cy="674132"/>
            </a:xfrm>
          </p:grpSpPr>
          <p:sp>
            <p:nvSpPr>
              <p:cNvPr id="128" name="TextBox 127"/>
              <p:cNvSpPr txBox="1"/>
              <p:nvPr/>
            </p:nvSpPr>
            <p:spPr>
              <a:xfrm>
                <a:off x="3796570" y="25146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485</a:t>
                </a: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3810000" y="28194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972</a:t>
                </a:r>
              </a:p>
            </p:txBody>
          </p:sp>
        </p:grpSp>
        <p:grpSp>
          <p:nvGrpSpPr>
            <p:cNvPr id="231" name="Group 134"/>
            <p:cNvGrpSpPr/>
            <p:nvPr/>
          </p:nvGrpSpPr>
          <p:grpSpPr>
            <a:xfrm>
              <a:off x="7848600" y="6031468"/>
              <a:ext cx="669655" cy="674132"/>
              <a:chOff x="3810000" y="2514600"/>
              <a:chExt cx="669655" cy="674132"/>
            </a:xfrm>
          </p:grpSpPr>
          <p:sp>
            <p:nvSpPr>
              <p:cNvPr id="148" name="TextBox 147"/>
              <p:cNvSpPr txBox="1"/>
              <p:nvPr/>
            </p:nvSpPr>
            <p:spPr>
              <a:xfrm>
                <a:off x="3826912" y="25146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1513</a:t>
                </a: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3810000" y="28194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1746</a:t>
                </a:r>
              </a:p>
            </p:txBody>
          </p:sp>
        </p:grpSp>
        <p:sp>
          <p:nvSpPr>
            <p:cNvPr id="154" name="Rectangle 153"/>
            <p:cNvSpPr/>
            <p:nvPr/>
          </p:nvSpPr>
          <p:spPr>
            <a:xfrm>
              <a:off x="7620000" y="3962400"/>
              <a:ext cx="1066800" cy="2743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7620000" y="3581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7974516" y="358140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j-lt"/>
                  <a:cs typeface="Courier New" pitchFamily="49" charset="0"/>
                </a:rPr>
                <a:t>F6</a:t>
              </a:r>
              <a:endParaRPr lang="en-US" b="1" i="1" dirty="0" smtClean="0">
                <a:latin typeface="+mj-lt"/>
                <a:cs typeface="Courier New" pitchFamily="49" charset="0"/>
              </a:endParaRPr>
            </a:p>
          </p:txBody>
        </p:sp>
        <p:cxnSp>
          <p:nvCxnSpPr>
            <p:cNvPr id="168" name="Straight Connector 167"/>
            <p:cNvCxnSpPr/>
            <p:nvPr/>
          </p:nvCxnSpPr>
          <p:spPr>
            <a:xfrm>
              <a:off x="7620000" y="46482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7620000" y="53340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7620000" y="6019800"/>
              <a:ext cx="10668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2" name="Group 224"/>
            <p:cNvGrpSpPr/>
            <p:nvPr/>
          </p:nvGrpSpPr>
          <p:grpSpPr>
            <a:xfrm>
              <a:off x="7924800" y="4659868"/>
              <a:ext cx="549154" cy="674132"/>
              <a:chOff x="3796570" y="2514600"/>
              <a:chExt cx="549154" cy="674132"/>
            </a:xfrm>
          </p:grpSpPr>
          <p:sp>
            <p:nvSpPr>
              <p:cNvPr id="226" name="TextBox 225"/>
              <p:cNvSpPr txBox="1"/>
              <p:nvPr/>
            </p:nvSpPr>
            <p:spPr>
              <a:xfrm>
                <a:off x="3796570" y="25146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255</a:t>
                </a:r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3810000" y="2819400"/>
                <a:ext cx="535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474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1" grpId="0"/>
      <p:bldP spid="92" grpId="0"/>
      <p:bldP spid="93" grpId="0"/>
      <p:bldP spid="94" grpId="0"/>
      <p:bldP spid="2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6632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Application: </a:t>
            </a:r>
            <a:r>
              <a:rPr lang="en-US" sz="2400" dirty="0" smtClean="0"/>
              <a:t>using </a:t>
            </a:r>
            <a:r>
              <a:rPr lang="en-US" sz="2400" dirty="0" err="1" smtClean="0"/>
              <a:t>UpSizeR</a:t>
            </a:r>
            <a:r>
              <a:rPr lang="en-US" sz="2400" dirty="0" smtClean="0"/>
              <a:t> to test system scalability</a:t>
            </a:r>
            <a:endParaRPr lang="en-SG" sz="2400" dirty="0"/>
          </a:p>
        </p:txBody>
      </p:sp>
      <p:cxnSp>
        <p:nvCxnSpPr>
          <p:cNvPr id="193" name="Straight Connector 192"/>
          <p:cNvCxnSpPr/>
          <p:nvPr/>
        </p:nvCxnSpPr>
        <p:spPr>
          <a:xfrm rot="5400000">
            <a:off x="-1066800" y="27432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76200" y="457200"/>
            <a:ext cx="8839200" cy="1015663"/>
            <a:chOff x="76200" y="457200"/>
            <a:chExt cx="8839200" cy="1015663"/>
          </a:xfrm>
        </p:grpSpPr>
        <p:sp>
          <p:nvSpPr>
            <p:cNvPr id="144" name="TextBox 143"/>
            <p:cNvSpPr txBox="1"/>
            <p:nvPr/>
          </p:nvSpPr>
          <p:spPr>
            <a:xfrm>
              <a:off x="76200" y="457200"/>
              <a:ext cx="417460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scale out test</a:t>
              </a:r>
              <a:r>
                <a:rPr lang="en-US" sz="2000" dirty="0" smtClean="0"/>
                <a:t>:  find </a:t>
              </a:r>
              <a:r>
                <a:rPr lang="en-US" sz="2000" i="1" dirty="0" smtClean="0"/>
                <a:t>Q</a:t>
              </a:r>
              <a:r>
                <a:rPr lang="en-US" sz="2000" dirty="0" smtClean="0"/>
                <a:t> </a:t>
              </a:r>
              <a:r>
                <a:rPr lang="en-US" sz="2400" i="1" baseline="-25000" dirty="0" smtClean="0"/>
                <a:t>S</a:t>
              </a:r>
              <a:r>
                <a:rPr lang="en-US" sz="2000" dirty="0" smtClean="0"/>
                <a:t> </a:t>
              </a:r>
              <a:r>
                <a:rPr lang="en-US" sz="2000" dirty="0" smtClean="0"/>
                <a:t>, </a:t>
              </a:r>
              <a:endParaRPr lang="en-US" sz="2000" dirty="0" smtClean="0"/>
            </a:p>
            <a:p>
              <a:r>
                <a:rPr lang="en-US" sz="2000" dirty="0" smtClean="0"/>
                <a:t>where </a:t>
              </a:r>
              <a:r>
                <a:rPr lang="en-US" sz="2000" i="1" dirty="0" smtClean="0"/>
                <a:t>Q</a:t>
              </a:r>
              <a:r>
                <a:rPr lang="en-US" sz="2000" dirty="0" smtClean="0"/>
                <a:t> </a:t>
              </a:r>
              <a:r>
                <a:rPr lang="en-US" sz="2400" i="1" baseline="-25000" dirty="0" smtClean="0"/>
                <a:t>S</a:t>
              </a:r>
              <a:r>
                <a:rPr lang="en-US" sz="2000" dirty="0" smtClean="0"/>
                <a:t> </a:t>
              </a:r>
              <a:r>
                <a:rPr lang="en-US" sz="2000" dirty="0" smtClean="0"/>
                <a:t> is concurrency level before</a:t>
              </a:r>
              <a:endParaRPr lang="en-US" sz="2000" dirty="0" smtClean="0"/>
            </a:p>
            <a:p>
              <a:r>
                <a:rPr lang="en-US" sz="2000" dirty="0" smtClean="0"/>
                <a:t>    </a:t>
              </a:r>
              <a:r>
                <a:rPr lang="en-US" sz="2000" dirty="0" smtClean="0"/>
                <a:t>                          throughput degrades</a:t>
              </a:r>
              <a:endParaRPr lang="en-US" sz="2000" i="1" dirty="0" smtClean="0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4800600" y="533400"/>
              <a:ext cx="4114800" cy="838200"/>
              <a:chOff x="1752600" y="914400"/>
              <a:chExt cx="4114800" cy="83820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752600" y="914400"/>
                <a:ext cx="4114800" cy="838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784564" y="1276290"/>
                <a:ext cx="38763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#machines       2        6        10       18</a:t>
                </a:r>
                <a:endParaRPr lang="en-US" sz="2000" i="1" dirty="0" smtClean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52600" y="914400"/>
                <a:ext cx="40623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  </a:t>
                </a:r>
                <a:r>
                  <a:rPr lang="en-US" sz="2000" i="1" dirty="0" smtClean="0"/>
                  <a:t>s</a:t>
                </a:r>
                <a:r>
                  <a:rPr lang="en-US" sz="2000" dirty="0" smtClean="0"/>
                  <a:t>                    1.00   2.81    5.35    9.11</a:t>
                </a:r>
                <a:endParaRPr lang="en-US" sz="2000" i="1" dirty="0" smtClean="0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rot="5400000">
                <a:off x="2705100" y="1333500"/>
                <a:ext cx="83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3314700" y="1333500"/>
                <a:ext cx="83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4000500" y="1333500"/>
                <a:ext cx="83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4686300" y="1333500"/>
                <a:ext cx="838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752600" y="1295400"/>
                <a:ext cx="41148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" name="Group 51"/>
          <p:cNvGrpSpPr/>
          <p:nvPr/>
        </p:nvGrpSpPr>
        <p:grpSpPr>
          <a:xfrm>
            <a:off x="76200" y="1371600"/>
            <a:ext cx="7843775" cy="704910"/>
            <a:chOff x="76200" y="1371600"/>
            <a:chExt cx="7843775" cy="704910"/>
          </a:xfrm>
        </p:grpSpPr>
        <p:cxnSp>
          <p:nvCxnSpPr>
            <p:cNvPr id="150" name="Straight Arrow Connector 149"/>
            <p:cNvCxnSpPr>
              <a:stCxn id="39" idx="1"/>
            </p:cNvCxnSpPr>
            <p:nvPr/>
          </p:nvCxnSpPr>
          <p:spPr>
            <a:xfrm rot="10800000">
              <a:off x="3048001" y="1676401"/>
              <a:ext cx="476208" cy="200055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6200" y="1371600"/>
              <a:ext cx="56843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query  =  retrieve all photographs uploaded by a user</a:t>
              </a:r>
              <a:endParaRPr lang="en-US" sz="2000" i="1" dirty="0" smtClean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24209" y="1676400"/>
              <a:ext cx="18097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blob (synthetic)</a:t>
              </a:r>
              <a:endParaRPr lang="en-US" sz="2000" i="1" dirty="0" smtClean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43600" y="1676400"/>
              <a:ext cx="19763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randomly chosen</a:t>
              </a:r>
              <a:endParaRPr lang="en-US" sz="2000" i="1" dirty="0" smtClean="0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10800000">
              <a:off x="5486400" y="1695510"/>
              <a:ext cx="457200" cy="20949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76200" y="2038290"/>
            <a:ext cx="7767191" cy="1009710"/>
            <a:chOff x="76200" y="2038290"/>
            <a:chExt cx="7767191" cy="1009710"/>
          </a:xfrm>
        </p:grpSpPr>
        <p:sp>
          <p:nvSpPr>
            <p:cNvPr id="43" name="TextBox 42"/>
            <p:cNvSpPr txBox="1"/>
            <p:nvPr/>
          </p:nvSpPr>
          <p:spPr>
            <a:xfrm>
              <a:off x="76200" y="2038290"/>
              <a:ext cx="64038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blobs stored in </a:t>
              </a:r>
              <a:r>
                <a:rPr lang="en-US" sz="2000" dirty="0" err="1" smtClean="0"/>
                <a:t>HadoopObS</a:t>
              </a:r>
              <a:r>
                <a:rPr lang="en-US" sz="2000" dirty="0" smtClean="0"/>
                <a:t> (similar to Haystack [</a:t>
              </a:r>
              <a:r>
                <a:rPr lang="en-US" sz="2000" dirty="0" err="1" smtClean="0"/>
                <a:t>Facebook</a:t>
              </a:r>
              <a:r>
                <a:rPr lang="en-US" sz="2000" dirty="0" smtClean="0"/>
                <a:t>])</a:t>
              </a:r>
              <a:endParaRPr lang="en-US" sz="2000" i="1" dirty="0" smtClean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6200" y="2343090"/>
              <a:ext cx="77671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non-blobs (relations) stored in </a:t>
              </a:r>
              <a:r>
                <a:rPr lang="en-US" sz="2000" dirty="0" err="1" smtClean="0"/>
                <a:t>Hadoop</a:t>
              </a:r>
              <a:r>
                <a:rPr lang="en-US" sz="2000" dirty="0" smtClean="0"/>
                <a:t> HDFS (similar to </a:t>
              </a:r>
              <a:r>
                <a:rPr lang="en-US" sz="2000" dirty="0" err="1" smtClean="0"/>
                <a:t>MapReduce</a:t>
              </a:r>
              <a:r>
                <a:rPr lang="en-US" sz="2000" dirty="0" smtClean="0"/>
                <a:t> GFS)</a:t>
              </a:r>
              <a:endParaRPr lang="en-US" sz="2000" i="1" dirty="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200" y="2647890"/>
              <a:ext cx="43029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queries run with Hive (data warehouse)</a:t>
              </a:r>
              <a:endParaRPr lang="en-US" sz="2000" i="1" dirty="0" smtClean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28600" y="3048000"/>
            <a:ext cx="7924800" cy="3771900"/>
            <a:chOff x="228600" y="3048000"/>
            <a:chExt cx="7924800" cy="3771900"/>
          </a:xfrm>
        </p:grpSpPr>
        <p:sp>
          <p:nvSpPr>
            <p:cNvPr id="89" name="TextBox 88"/>
            <p:cNvSpPr txBox="1"/>
            <p:nvPr/>
          </p:nvSpPr>
          <p:spPr>
            <a:xfrm>
              <a:off x="228600" y="3048000"/>
              <a:ext cx="580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chemeClr val="tx2"/>
                  </a:solidFill>
                </a:rPr>
                <a:t>experiment: </a:t>
              </a:r>
              <a:r>
                <a:rPr lang="en-US" sz="2000" dirty="0" smtClean="0"/>
                <a:t>compare  F</a:t>
              </a:r>
              <a:r>
                <a:rPr lang="en-US" sz="2000" i="1" dirty="0" smtClean="0"/>
                <a:t>s</a:t>
              </a:r>
              <a:r>
                <a:rPr lang="en-US" sz="2000" dirty="0" smtClean="0"/>
                <a:t>  and </a:t>
              </a:r>
              <a:r>
                <a:rPr lang="en-US" sz="2000" dirty="0" err="1" smtClean="0"/>
                <a:t>UpSizeR</a:t>
              </a:r>
              <a:r>
                <a:rPr lang="en-US" sz="2000" dirty="0" smtClean="0"/>
                <a:t>(F1.00, </a:t>
              </a:r>
              <a:r>
                <a:rPr lang="en-US" sz="2000" i="1" dirty="0" smtClean="0"/>
                <a:t>s</a:t>
              </a:r>
              <a:r>
                <a:rPr lang="en-US" sz="2000" dirty="0" smtClean="0"/>
                <a:t>),  </a:t>
              </a:r>
              <a:r>
                <a:rPr lang="en-US" sz="2000" i="1" dirty="0" smtClean="0"/>
                <a:t>s</a:t>
              </a:r>
              <a:r>
                <a:rPr lang="en-US" sz="2000" dirty="0" smtClean="0"/>
                <a:t> ≥ 1</a:t>
              </a:r>
              <a:endParaRPr lang="en-US" sz="2000" i="1" dirty="0" smtClean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5280" y="3429000"/>
              <a:ext cx="7818120" cy="339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2" name="Group 71"/>
          <p:cNvGrpSpPr/>
          <p:nvPr/>
        </p:nvGrpSpPr>
        <p:grpSpPr>
          <a:xfrm>
            <a:off x="4114800" y="2743200"/>
            <a:ext cx="5105400" cy="4114800"/>
            <a:chOff x="4114800" y="2743200"/>
            <a:chExt cx="5105400" cy="4114800"/>
          </a:xfrm>
        </p:grpSpPr>
        <p:sp>
          <p:nvSpPr>
            <p:cNvPr id="55" name="Oval 54"/>
            <p:cNvSpPr/>
            <p:nvPr/>
          </p:nvSpPr>
          <p:spPr>
            <a:xfrm>
              <a:off x="4114800" y="3657600"/>
              <a:ext cx="990600" cy="685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6" name="Oval 55"/>
            <p:cNvSpPr/>
            <p:nvPr/>
          </p:nvSpPr>
          <p:spPr>
            <a:xfrm>
              <a:off x="6019800" y="4495800"/>
              <a:ext cx="990600" cy="685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7" name="Oval 56"/>
            <p:cNvSpPr/>
            <p:nvPr/>
          </p:nvSpPr>
          <p:spPr>
            <a:xfrm>
              <a:off x="6019800" y="5334000"/>
              <a:ext cx="990600" cy="685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8" name="Oval 57"/>
            <p:cNvSpPr/>
            <p:nvPr/>
          </p:nvSpPr>
          <p:spPr>
            <a:xfrm>
              <a:off x="6705600" y="6172200"/>
              <a:ext cx="990600" cy="685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42177" y="2743200"/>
              <a:ext cx="23780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UpSizeR</a:t>
              </a:r>
              <a:r>
                <a:rPr lang="en-US" b="1" dirty="0" smtClean="0">
                  <a:solidFill>
                    <a:srgbClr val="FF0000"/>
                  </a:solidFill>
                </a:rPr>
                <a:t> data correctly </a:t>
              </a:r>
            </a:p>
            <a:p>
              <a:r>
                <a:rPr lang="en-US" b="1" dirty="0" smtClean="0">
                  <a:solidFill>
                    <a:srgbClr val="FF0000"/>
                  </a:solidFill>
                </a:rPr>
                <a:t>predicts </a:t>
              </a:r>
              <a:r>
                <a:rPr lang="en-US" b="1" i="1" dirty="0" smtClean="0">
                  <a:solidFill>
                    <a:srgbClr val="FF0000"/>
                  </a:solidFill>
                </a:rPr>
                <a:t>Q</a:t>
              </a:r>
              <a:r>
                <a:rPr lang="en-US" sz="2400" b="1" i="1" baseline="-25000" dirty="0" smtClean="0">
                  <a:solidFill>
                    <a:srgbClr val="FF0000"/>
                  </a:solidFill>
                </a:rPr>
                <a:t>S</a:t>
              </a: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rot="16200000" flipH="1">
              <a:off x="5905500" y="4686300"/>
              <a:ext cx="2819400" cy="1524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6324600" y="3581400"/>
              <a:ext cx="1143000" cy="6858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10800000" flipV="1">
              <a:off x="5105400" y="3352800"/>
              <a:ext cx="2133600" cy="5334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rot="5400000">
              <a:off x="6019800" y="4114800"/>
              <a:ext cx="1981200" cy="45720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304800"/>
            <a:ext cx="1906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Conclusion:</a:t>
            </a:r>
            <a:endParaRPr lang="en-SG"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066800"/>
            <a:ext cx="3272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Dataset Scaling Problem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00200"/>
            <a:ext cx="8698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UpSizeR</a:t>
            </a:r>
            <a:r>
              <a:rPr lang="en-US" sz="2400" dirty="0" smtClean="0"/>
              <a:t> is a first-cut tool for generating application-specific datasets</a:t>
            </a:r>
            <a:endParaRPr lang="en-SG" sz="2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410200" y="2057400"/>
            <a:ext cx="2286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3505200"/>
            <a:ext cx="6408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much more to do:  scaling XML, logs, streams, etc.</a:t>
            </a:r>
            <a:endParaRPr lang="en-SG" sz="2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1143000" y="2133600"/>
            <a:ext cx="5894573" cy="1219200"/>
            <a:chOff x="1143000" y="2133600"/>
            <a:chExt cx="5894573" cy="1219200"/>
          </a:xfrm>
        </p:grpSpPr>
        <p:sp>
          <p:nvSpPr>
            <p:cNvPr id="25" name="TextBox 24"/>
            <p:cNvSpPr txBox="1"/>
            <p:nvPr/>
          </p:nvSpPr>
          <p:spPr>
            <a:xfrm>
              <a:off x="1752600" y="2133600"/>
              <a:ext cx="3470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requires community effort</a:t>
              </a:r>
              <a:endParaRPr lang="en-SG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52600" y="2510135"/>
              <a:ext cx="47674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UpSizeR</a:t>
              </a:r>
              <a:r>
                <a:rPr lang="en-US" sz="2400" dirty="0" smtClean="0"/>
                <a:t> is open source and available</a:t>
              </a:r>
              <a:endParaRPr lang="en-SG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52600" y="2891135"/>
              <a:ext cx="52849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(</a:t>
              </a:r>
              <a:r>
                <a:rPr lang="en-US" sz="2400" dirty="0" smtClean="0">
                  <a:solidFill>
                    <a:schemeClr val="tx2"/>
                  </a:solidFill>
                </a:rPr>
                <a:t>http://www.comp.nus.edu.sg/~upsizer </a:t>
              </a:r>
              <a:r>
                <a:rPr lang="en-US" sz="2400" dirty="0" smtClean="0"/>
                <a:t>)</a:t>
              </a:r>
              <a:endParaRPr lang="en-SG" sz="2400" dirty="0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1143000" y="2209800"/>
              <a:ext cx="457200" cy="304800"/>
            </a:xfrm>
            <a:prstGeom prst="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990600"/>
            <a:ext cx="8229600" cy="510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392006" y="528935"/>
            <a:ext cx="204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advertisement</a:t>
            </a:r>
            <a:endParaRPr lang="en-SG" sz="2400" b="1" dirty="0">
              <a:solidFill>
                <a:srgbClr val="FF0000"/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533400" y="1047750"/>
            <a:ext cx="8125076" cy="4762500"/>
            <a:chOff x="533400" y="1047750"/>
            <a:chExt cx="8125076" cy="4762500"/>
          </a:xfrm>
        </p:grpSpPr>
        <p:pic>
          <p:nvPicPr>
            <p:cNvPr id="7" name="Picture 6" descr="BookCover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3400" y="1047750"/>
              <a:ext cx="4800600" cy="47625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876800" y="2644914"/>
              <a:ext cx="378167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introduces basic techniques </a:t>
              </a:r>
            </a:p>
            <a:p>
              <a:r>
                <a:rPr lang="en-US" sz="2000" b="1" dirty="0" smtClean="0"/>
                <a:t>for modeling system performance</a:t>
              </a:r>
              <a:endParaRPr lang="en-SG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76800" y="3711714"/>
              <a:ext cx="2268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discusses 20 papers</a:t>
              </a:r>
              <a:endParaRPr lang="en-SG" sz="28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752600" y="609600"/>
            <a:ext cx="6907660" cy="995065"/>
            <a:chOff x="1752600" y="609600"/>
            <a:chExt cx="6907660" cy="995065"/>
          </a:xfrm>
        </p:grpSpPr>
        <p:sp>
          <p:nvSpPr>
            <p:cNvPr id="4" name="TextBox 3"/>
            <p:cNvSpPr txBox="1"/>
            <p:nvPr/>
          </p:nvSpPr>
          <p:spPr>
            <a:xfrm>
              <a:off x="1752600" y="609600"/>
              <a:ext cx="62758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e-commerce (Amazon, eBay, Google, Yahoo!, …)</a:t>
              </a:r>
              <a:endParaRPr lang="en-SG" sz="2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752600" y="1143000"/>
              <a:ext cx="69076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social networks (</a:t>
              </a:r>
              <a:r>
                <a:rPr lang="en-US" sz="2400" dirty="0" err="1" smtClean="0"/>
                <a:t>Facebook</a:t>
              </a:r>
              <a:r>
                <a:rPr lang="en-US" sz="2400" dirty="0" smtClean="0"/>
                <a:t>, </a:t>
              </a:r>
              <a:r>
                <a:rPr lang="en-US" sz="2400" dirty="0" err="1" smtClean="0"/>
                <a:t>Flickr</a:t>
              </a:r>
              <a:r>
                <a:rPr lang="en-US" sz="2400" dirty="0" smtClean="0"/>
                <a:t>, Twitter, YouTube, …)</a:t>
              </a:r>
              <a:endParaRPr lang="en-SG" sz="24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28600" y="838200"/>
            <a:ext cx="1183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big data</a:t>
            </a:r>
            <a:endParaRPr lang="en-SG" sz="2400" dirty="0"/>
          </a:p>
        </p:txBody>
      </p:sp>
      <p:sp>
        <p:nvSpPr>
          <p:cNvPr id="7" name="Right Brace 6"/>
          <p:cNvSpPr/>
          <p:nvPr/>
        </p:nvSpPr>
        <p:spPr>
          <a:xfrm>
            <a:off x="1371600" y="609600"/>
            <a:ext cx="304800" cy="1066800"/>
          </a:xfrm>
          <a:prstGeom prst="rightBrace">
            <a:avLst/>
          </a:prstGeom>
          <a:ln w="25400"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TextBox 7"/>
          <p:cNvSpPr txBox="1"/>
          <p:nvPr/>
        </p:nvSpPr>
        <p:spPr>
          <a:xfrm>
            <a:off x="228600" y="1752600"/>
            <a:ext cx="66527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planning for growth requires tests with a dataset  </a:t>
            </a:r>
            <a:r>
              <a:rPr lang="en-US" sz="2400" i="1" dirty="0" smtClean="0"/>
              <a:t>D</a:t>
            </a:r>
            <a:r>
              <a:rPr lang="en-US" sz="2400" dirty="0" smtClean="0"/>
              <a:t>’</a:t>
            </a:r>
          </a:p>
          <a:p>
            <a:r>
              <a:rPr lang="en-US" sz="2400" dirty="0" smtClean="0"/>
              <a:t>                          that is bigger than current dataset  </a:t>
            </a:r>
            <a:r>
              <a:rPr lang="en-US" sz="2400" i="1" dirty="0" smtClean="0"/>
              <a:t>D</a:t>
            </a:r>
            <a:endParaRPr lang="en-SG" sz="2400" i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3124200" y="2667000"/>
            <a:ext cx="3411201" cy="461665"/>
            <a:chOff x="3200400" y="4495800"/>
            <a:chExt cx="3411201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3810000" y="4495800"/>
              <a:ext cx="28016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D</a:t>
              </a:r>
              <a:r>
                <a:rPr lang="en-US" sz="2400" dirty="0" smtClean="0"/>
                <a:t>’  must be synthetic</a:t>
              </a:r>
              <a:endParaRPr lang="en-SG" sz="2400" i="1" dirty="0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3200400" y="4572000"/>
              <a:ext cx="533400" cy="3048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24339" y="3283803"/>
            <a:ext cx="2900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use TPC benchmarks?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1928" y="3653135"/>
            <a:ext cx="51330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TPC-C  for online transaction processing</a:t>
            </a:r>
          </a:p>
          <a:p>
            <a:r>
              <a:rPr lang="en-US" sz="2400" dirty="0" smtClean="0"/>
              <a:t>TPC-H  for decision support</a:t>
            </a:r>
          </a:p>
          <a:p>
            <a:r>
              <a:rPr lang="en-US" sz="2400" dirty="0" smtClean="0"/>
              <a:t>TPC-W for e-commerce</a:t>
            </a:r>
          </a:p>
          <a:p>
            <a:r>
              <a:rPr lang="en-US" sz="2400" dirty="0" smtClean="0"/>
              <a:t>…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791200" y="3733800"/>
            <a:ext cx="3111840" cy="1295400"/>
            <a:chOff x="5791200" y="3733800"/>
            <a:chExt cx="3111840" cy="1295400"/>
          </a:xfrm>
        </p:grpSpPr>
        <p:sp>
          <p:nvSpPr>
            <p:cNvPr id="14" name="Right Brace 13"/>
            <p:cNvSpPr/>
            <p:nvPr/>
          </p:nvSpPr>
          <p:spPr>
            <a:xfrm>
              <a:off x="5791200" y="3733800"/>
              <a:ext cx="304800" cy="1295400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22434" y="3886200"/>
              <a:ext cx="268060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can scale to any size</a:t>
              </a:r>
            </a:p>
            <a:p>
              <a:r>
                <a:rPr lang="en-US" sz="2400" dirty="0" smtClean="0"/>
                <a:t>domain-specific</a:t>
              </a:r>
              <a:endParaRPr lang="en-SG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248400" y="4648200"/>
            <a:ext cx="2591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but not</a:t>
            </a:r>
          </a:p>
          <a:p>
            <a:r>
              <a:rPr lang="en-US" sz="2400" i="1" dirty="0" smtClean="0"/>
              <a:t>application-specific</a:t>
            </a:r>
            <a:endParaRPr lang="en-SG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5417403"/>
            <a:ext cx="44374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 want:</a:t>
            </a:r>
          </a:p>
          <a:p>
            <a:r>
              <a:rPr lang="en-US" sz="2400" i="1" dirty="0" smtClean="0"/>
              <a:t>one</a:t>
            </a:r>
            <a:r>
              <a:rPr lang="en-US" sz="2400" dirty="0" smtClean="0"/>
              <a:t> tool for scaling that works for </a:t>
            </a:r>
          </a:p>
          <a:p>
            <a:r>
              <a:rPr lang="en-US" sz="2400" i="1" dirty="0" smtClean="0"/>
              <a:t>different</a:t>
            </a:r>
            <a:r>
              <a:rPr lang="en-US" sz="2400" dirty="0" smtClean="0"/>
              <a:t> applications</a:t>
            </a:r>
            <a:endParaRPr lang="en-SG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76200"/>
            <a:ext cx="1940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Motivation:</a:t>
            </a:r>
            <a:endParaRPr lang="en-SG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12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3272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Dataset Scaling Problem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838200"/>
            <a:ext cx="8753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Given a set of relational tables  </a:t>
            </a:r>
            <a:r>
              <a:rPr lang="en-US" sz="2400" i="1" dirty="0" smtClean="0"/>
              <a:t>D</a:t>
            </a:r>
            <a:r>
              <a:rPr lang="en-US" sz="2400" dirty="0" smtClean="0"/>
              <a:t>  and a scale factor  </a:t>
            </a:r>
            <a:r>
              <a:rPr lang="en-US" sz="2400" i="1" dirty="0" smtClean="0"/>
              <a:t>s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generate a database state  </a:t>
            </a:r>
            <a:r>
              <a:rPr lang="en-US" sz="2400" i="1" dirty="0" smtClean="0"/>
              <a:t>D</a:t>
            </a:r>
            <a:r>
              <a:rPr lang="en-US" sz="2400" dirty="0" smtClean="0"/>
              <a:t>’ that is similar to  </a:t>
            </a:r>
            <a:r>
              <a:rPr lang="en-US" sz="2400" i="1" dirty="0" smtClean="0"/>
              <a:t>D</a:t>
            </a:r>
            <a:r>
              <a:rPr lang="en-US" sz="2400" dirty="0" smtClean="0"/>
              <a:t>  but  </a:t>
            </a:r>
            <a:r>
              <a:rPr lang="en-US" sz="2400" i="1" dirty="0" smtClean="0"/>
              <a:t>s</a:t>
            </a:r>
            <a:r>
              <a:rPr lang="en-US" sz="2400" dirty="0" smtClean="0"/>
              <a:t> times its size.</a:t>
            </a:r>
            <a:endParaRPr lang="en-SG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1459" y="3957935"/>
            <a:ext cx="5829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Assume:  </a:t>
            </a:r>
            <a:r>
              <a:rPr lang="en-US" sz="2400" dirty="0" err="1" smtClean="0"/>
              <a:t>UpSizeR</a:t>
            </a:r>
            <a:r>
              <a:rPr lang="en-US" sz="2400" dirty="0" smtClean="0"/>
              <a:t> user has a set of queries  </a:t>
            </a:r>
            <a:r>
              <a:rPr lang="en-US" sz="2400" i="1" dirty="0" smtClean="0"/>
              <a:t>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1459" y="4419600"/>
            <a:ext cx="8710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Definition: </a:t>
            </a:r>
            <a:r>
              <a:rPr lang="en-US" sz="2400" i="1" dirty="0" smtClean="0"/>
              <a:t>D</a:t>
            </a:r>
            <a:r>
              <a:rPr lang="en-US" sz="2400" dirty="0" smtClean="0"/>
              <a:t>  and  </a:t>
            </a:r>
            <a:r>
              <a:rPr lang="en-US" sz="2400" i="1" dirty="0" smtClean="0"/>
              <a:t>D</a:t>
            </a:r>
            <a:r>
              <a:rPr lang="en-US" sz="2400" dirty="0" smtClean="0"/>
              <a:t>’  are similar if the they give similar results for  </a:t>
            </a:r>
            <a:r>
              <a:rPr lang="en-US" sz="2400" i="1" dirty="0" smtClean="0"/>
              <a:t>Q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8600" y="2895600"/>
            <a:ext cx="79308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 want:</a:t>
            </a:r>
          </a:p>
          <a:p>
            <a:r>
              <a:rPr lang="en-US" sz="2400" dirty="0" smtClean="0"/>
              <a:t>a</a:t>
            </a:r>
            <a:r>
              <a:rPr lang="en-US" sz="2400" i="1" dirty="0" smtClean="0"/>
              <a:t> general </a:t>
            </a:r>
            <a:r>
              <a:rPr lang="en-US" sz="2400" dirty="0" smtClean="0"/>
              <a:t>definition of similarity that is </a:t>
            </a:r>
            <a:r>
              <a:rPr lang="en-US" sz="2400" i="1" dirty="0" smtClean="0"/>
              <a:t>application-dependent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724400" y="1219200"/>
            <a:ext cx="3015184" cy="1733729"/>
            <a:chOff x="4724400" y="1219200"/>
            <a:chExt cx="3015184" cy="1733729"/>
          </a:xfrm>
        </p:grpSpPr>
        <p:sp>
          <p:nvSpPr>
            <p:cNvPr id="6" name="TextBox 5"/>
            <p:cNvSpPr txBox="1"/>
            <p:nvPr/>
          </p:nvSpPr>
          <p:spPr>
            <a:xfrm>
              <a:off x="4724400" y="1752600"/>
              <a:ext cx="301518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statistical distribution?</a:t>
              </a:r>
            </a:p>
            <a:p>
              <a:r>
                <a:rPr lang="en-US" sz="2400" dirty="0" smtClean="0"/>
                <a:t>graph properties?</a:t>
              </a:r>
            </a:p>
            <a:p>
              <a:r>
                <a:rPr lang="en-US" sz="2400" dirty="0" smtClean="0"/>
                <a:t>query performance?</a:t>
              </a:r>
              <a:endParaRPr lang="en-SG" sz="24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4724400" y="1219200"/>
              <a:ext cx="990600" cy="457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04800" y="5033665"/>
            <a:ext cx="498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dirty="0" smtClean="0"/>
              <a:t> &gt; 1:  use  </a:t>
            </a:r>
            <a:r>
              <a:rPr lang="en-US" sz="2400" i="1" dirty="0" smtClean="0"/>
              <a:t>D’</a:t>
            </a:r>
            <a:r>
              <a:rPr lang="en-US" sz="2400" dirty="0" smtClean="0"/>
              <a:t>  to test system scalability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5562600"/>
            <a:ext cx="7201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dirty="0" smtClean="0"/>
              <a:t> = 1:  enterprise generates synthetic copy  </a:t>
            </a:r>
            <a:r>
              <a:rPr lang="en-US" sz="2400" i="1" dirty="0" smtClean="0"/>
              <a:t>D’</a:t>
            </a:r>
            <a:r>
              <a:rPr lang="en-US" sz="2400" dirty="0" smtClean="0"/>
              <a:t>  for vendor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6019800"/>
            <a:ext cx="5551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dirty="0" smtClean="0"/>
              <a:t> &lt; 1:  small copy  </a:t>
            </a:r>
            <a:r>
              <a:rPr lang="en-US" sz="2400" i="1" dirty="0" smtClean="0"/>
              <a:t>D’</a:t>
            </a:r>
            <a:r>
              <a:rPr lang="en-US" sz="2400" dirty="0" smtClean="0"/>
              <a:t>  for application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7" grpId="0"/>
      <p:bldP spid="10" grpId="0"/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2048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UpSizeR</a:t>
            </a:r>
            <a:r>
              <a:rPr lang="en-US" sz="2400" b="1" dirty="0" smtClean="0">
                <a:solidFill>
                  <a:schemeClr val="tx2"/>
                </a:solidFill>
              </a:rPr>
              <a:t> input: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304800"/>
            <a:ext cx="3377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database state  =  {tables}</a:t>
            </a:r>
            <a:endParaRPr lang="en-US" sz="2400" i="1" dirty="0" smtClean="0"/>
          </a:p>
        </p:txBody>
      </p:sp>
      <p:grpSp>
        <p:nvGrpSpPr>
          <p:cNvPr id="78" name="Group 77"/>
          <p:cNvGrpSpPr/>
          <p:nvPr/>
        </p:nvGrpSpPr>
        <p:grpSpPr>
          <a:xfrm>
            <a:off x="8001000" y="2971800"/>
            <a:ext cx="1066800" cy="2438400"/>
            <a:chOff x="8001000" y="2971800"/>
            <a:chExt cx="1066800" cy="2438400"/>
          </a:xfrm>
        </p:grpSpPr>
        <p:sp>
          <p:nvSpPr>
            <p:cNvPr id="8" name="TextBox 7"/>
            <p:cNvSpPr txBox="1"/>
            <p:nvPr/>
          </p:nvSpPr>
          <p:spPr>
            <a:xfrm>
              <a:off x="8354078" y="3962400"/>
              <a:ext cx="7137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table</a:t>
              </a:r>
              <a:endParaRPr lang="en-SG" sz="2000" i="1" dirty="0"/>
            </a:p>
          </p:txBody>
        </p:sp>
        <p:sp>
          <p:nvSpPr>
            <p:cNvPr id="65" name="Right Brace 64"/>
            <p:cNvSpPr/>
            <p:nvPr/>
          </p:nvSpPr>
          <p:spPr>
            <a:xfrm>
              <a:off x="8001000" y="2971800"/>
              <a:ext cx="304800" cy="2438400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053909" y="3505200"/>
            <a:ext cx="5947091" cy="1905000"/>
            <a:chOff x="2053909" y="3505200"/>
            <a:chExt cx="5947091" cy="1905000"/>
          </a:xfrm>
        </p:grpSpPr>
        <p:grpSp>
          <p:nvGrpSpPr>
            <p:cNvPr id="40" name="Group 39"/>
            <p:cNvGrpSpPr/>
            <p:nvPr/>
          </p:nvGrpSpPr>
          <p:grpSpPr>
            <a:xfrm>
              <a:off x="2124012" y="3505200"/>
              <a:ext cx="4733988" cy="1877199"/>
              <a:chOff x="609600" y="2514600"/>
              <a:chExt cx="4733988" cy="1877199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609600" y="2514600"/>
                <a:ext cx="4596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P1    U10   Feb14  1MB     . . .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09600" y="2831068"/>
                <a:ext cx="47339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P2    U10   Feb14  2MB     . . .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09600" y="3135868"/>
                <a:ext cx="4596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P3    U77    Jan9  1MB     . . .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09600" y="3440668"/>
                <a:ext cx="4596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P4    U77   Feb14  5MB     . . .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09600" y="3745468"/>
                <a:ext cx="45961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P5    U43    Jan9  3MB     . . .</a:t>
                </a:r>
              </a:p>
              <a:p>
                <a:r>
                  <a:rPr lang="en-US" dirty="0" smtClean="0">
                    <a:latin typeface="Courier New" pitchFamily="49" charset="0"/>
                    <a:cs typeface="Courier New" pitchFamily="49" charset="0"/>
                  </a:rPr>
                  <a:t>...</a:t>
                </a:r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2053909" y="3505200"/>
              <a:ext cx="4724400" cy="1905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053909" y="4114800"/>
              <a:ext cx="47244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053909" y="4419600"/>
              <a:ext cx="47244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053909" y="4724400"/>
              <a:ext cx="47244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053909" y="5029200"/>
              <a:ext cx="47244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1787209" y="4457700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2854009" y="4457700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768408" y="4457700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759008" y="4457700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7171927" y="4248090"/>
              <a:ext cx="8290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tuples</a:t>
              </a:r>
              <a:endParaRPr lang="en-SG" sz="2000" i="1" dirty="0"/>
            </a:p>
          </p:txBody>
        </p:sp>
        <p:sp>
          <p:nvSpPr>
            <p:cNvPr id="64" name="Right Brace 63"/>
            <p:cNvSpPr/>
            <p:nvPr/>
          </p:nvSpPr>
          <p:spPr>
            <a:xfrm>
              <a:off x="6858000" y="3505200"/>
              <a:ext cx="228600" cy="1905000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053909" y="3810000"/>
              <a:ext cx="47244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304800" y="2438400"/>
            <a:ext cx="7605732" cy="1103531"/>
            <a:chOff x="304800" y="2438400"/>
            <a:chExt cx="7605732" cy="1103531"/>
          </a:xfrm>
        </p:grpSpPr>
        <p:sp>
          <p:nvSpPr>
            <p:cNvPr id="23" name="TextBox 22"/>
            <p:cNvSpPr txBox="1"/>
            <p:nvPr/>
          </p:nvSpPr>
          <p:spPr>
            <a:xfrm>
              <a:off x="2053909" y="2895600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15909" y="289560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PUid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06509" y="28956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Pdate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97109" y="28956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Psize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53909" y="2895600"/>
              <a:ext cx="4724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43" name="Straight Connector 42"/>
            <p:cNvCxnSpPr/>
            <p:nvPr/>
          </p:nvCxnSpPr>
          <p:spPr>
            <a:xfrm rot="5400000">
              <a:off x="24349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35017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4161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54067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828152" y="30480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304800" y="2438400"/>
              <a:ext cx="7605732" cy="1088886"/>
              <a:chOff x="304800" y="2438400"/>
              <a:chExt cx="7605732" cy="1088886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017693" y="2495490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Photo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6858000" y="2819400"/>
                <a:ext cx="105253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relation </a:t>
                </a:r>
              </a:p>
              <a:p>
                <a:r>
                  <a:rPr lang="en-US" sz="2000" dirty="0" smtClean="0"/>
                  <a:t>scheme</a:t>
                </a:r>
                <a:endParaRPr lang="en-SG" sz="20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276600" y="2438400"/>
                <a:ext cx="13297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foreign key</a:t>
                </a:r>
                <a:endParaRPr lang="en-SG" sz="2000" i="1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04800" y="2438400"/>
                <a:ext cx="14119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primary key</a:t>
                </a:r>
                <a:endParaRPr lang="en-SG" sz="2000" i="1" dirty="0"/>
              </a:p>
            </p:txBody>
          </p:sp>
          <p:cxnSp>
            <p:nvCxnSpPr>
              <p:cNvPr id="69" name="Straight Arrow Connector 68"/>
              <p:cNvCxnSpPr/>
              <p:nvPr/>
            </p:nvCxnSpPr>
            <p:spPr>
              <a:xfrm>
                <a:off x="1447800" y="2819400"/>
                <a:ext cx="685800" cy="5334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stCxn id="66" idx="2"/>
              </p:cNvCxnSpPr>
              <p:nvPr/>
            </p:nvCxnSpPr>
            <p:spPr>
              <a:xfrm rot="5400000">
                <a:off x="3466202" y="2801308"/>
                <a:ext cx="438090" cy="51249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TextBox 73"/>
          <p:cNvSpPr txBox="1"/>
          <p:nvPr/>
        </p:nvSpPr>
        <p:spPr>
          <a:xfrm>
            <a:off x="228600" y="757535"/>
            <a:ext cx="3367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E.g. </a:t>
            </a:r>
            <a:r>
              <a:rPr lang="en-US" sz="2400" dirty="0" err="1" smtClean="0"/>
              <a:t>Flickr</a:t>
            </a:r>
            <a:r>
              <a:rPr lang="en-US" sz="2400" dirty="0" smtClean="0"/>
              <a:t>-like database  </a:t>
            </a:r>
            <a:r>
              <a:rPr lang="en-US" sz="2400" i="1" dirty="0" smtClean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2048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UpSizeR</a:t>
            </a:r>
            <a:r>
              <a:rPr lang="en-US" sz="2400" b="1" dirty="0" smtClean="0">
                <a:solidFill>
                  <a:schemeClr val="tx2"/>
                </a:solidFill>
              </a:rPr>
              <a:t> input: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304800"/>
            <a:ext cx="3377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database state  =  {tables}</a:t>
            </a:r>
            <a:endParaRPr lang="en-US" sz="2400" i="1" dirty="0" smtClean="0"/>
          </a:p>
        </p:txBody>
      </p:sp>
      <p:grpSp>
        <p:nvGrpSpPr>
          <p:cNvPr id="109" name="Group 108"/>
          <p:cNvGrpSpPr/>
          <p:nvPr/>
        </p:nvGrpSpPr>
        <p:grpSpPr>
          <a:xfrm>
            <a:off x="2017693" y="2495490"/>
            <a:ext cx="4760616" cy="1046441"/>
            <a:chOff x="2017693" y="2495490"/>
            <a:chExt cx="4760616" cy="1046441"/>
          </a:xfrm>
        </p:grpSpPr>
        <p:sp>
          <p:nvSpPr>
            <p:cNvPr id="17" name="TextBox 16"/>
            <p:cNvSpPr txBox="1"/>
            <p:nvPr/>
          </p:nvSpPr>
          <p:spPr>
            <a:xfrm>
              <a:off x="2017693" y="2495490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Photo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3909" y="2895600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15909" y="289560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PUid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06509" y="28956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Pdate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97109" y="28956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Psize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53909" y="2895600"/>
              <a:ext cx="4724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43" name="Straight Connector 42"/>
            <p:cNvCxnSpPr/>
            <p:nvPr/>
          </p:nvCxnSpPr>
          <p:spPr>
            <a:xfrm rot="5400000">
              <a:off x="24349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35017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4161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54067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828152" y="30480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228600" y="757535"/>
            <a:ext cx="3367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E.g. </a:t>
            </a:r>
            <a:r>
              <a:rPr lang="en-US" sz="2400" dirty="0" err="1" smtClean="0"/>
              <a:t>Flickr</a:t>
            </a:r>
            <a:r>
              <a:rPr lang="en-US" sz="2400" dirty="0" smtClean="0"/>
              <a:t>-like database  </a:t>
            </a:r>
            <a:r>
              <a:rPr lang="en-US" sz="2400" i="1" dirty="0" smtClean="0"/>
              <a:t>F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3429000" y="3429000"/>
            <a:ext cx="5522157" cy="1447800"/>
            <a:chOff x="3429000" y="3429000"/>
            <a:chExt cx="5522157" cy="1447800"/>
          </a:xfrm>
        </p:grpSpPr>
        <p:sp>
          <p:nvSpPr>
            <p:cNvPr id="88" name="TextBox 87"/>
            <p:cNvSpPr txBox="1"/>
            <p:nvPr/>
          </p:nvSpPr>
          <p:spPr>
            <a:xfrm>
              <a:off x="5297784" y="3830359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34000" y="4230469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Uid</a:t>
              </a: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943600" y="4230469"/>
              <a:ext cx="873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Uname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728010" y="4230469"/>
              <a:ext cx="14253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Ulocation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334000" y="4191001"/>
              <a:ext cx="3581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94" name="Straight Connector 93"/>
            <p:cNvCxnSpPr/>
            <p:nvPr/>
          </p:nvCxnSpPr>
          <p:spPr>
            <a:xfrm rot="5400000">
              <a:off x="5638800" y="4495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6477000" y="4495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7772400" y="4495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8077200" y="43434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3429000" y="3429000"/>
              <a:ext cx="1981200" cy="12192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20984" y="1295400"/>
            <a:ext cx="4913016" cy="3200401"/>
            <a:chOff x="420984" y="1295400"/>
            <a:chExt cx="4913016" cy="3200401"/>
          </a:xfrm>
        </p:grpSpPr>
        <p:sp>
          <p:nvSpPr>
            <p:cNvPr id="42" name="TextBox 41"/>
            <p:cNvSpPr txBox="1"/>
            <p:nvPr/>
          </p:nvSpPr>
          <p:spPr>
            <a:xfrm>
              <a:off x="420984" y="1295400"/>
              <a:ext cx="12618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Comment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7200" y="1695510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Cid</a:t>
              </a: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19200" y="169551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CPid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209800" y="169551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CUid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200400" y="169551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Cdate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57200" y="1695510"/>
              <a:ext cx="4724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5400000">
              <a:off x="838200" y="2000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905000" y="2000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2819400" y="2000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3810000" y="2000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4231443" y="184791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  <p:cxnSp>
          <p:nvCxnSpPr>
            <p:cNvPr id="105" name="Straight Arrow Connector 104"/>
            <p:cNvCxnSpPr>
              <a:endCxn id="93" idx="1"/>
            </p:cNvCxnSpPr>
            <p:nvPr/>
          </p:nvCxnSpPr>
          <p:spPr>
            <a:xfrm>
              <a:off x="2819400" y="2209800"/>
              <a:ext cx="2514600" cy="22860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16200000" flipH="1">
              <a:off x="1524000" y="2438400"/>
              <a:ext cx="914400" cy="3048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228600" y="3429002"/>
            <a:ext cx="5105400" cy="1904998"/>
            <a:chOff x="228600" y="3429002"/>
            <a:chExt cx="5105400" cy="1904998"/>
          </a:xfrm>
        </p:grpSpPr>
        <p:sp>
          <p:nvSpPr>
            <p:cNvPr id="77" name="TextBox 76"/>
            <p:cNvSpPr txBox="1"/>
            <p:nvPr/>
          </p:nvSpPr>
          <p:spPr>
            <a:xfrm>
              <a:off x="228600" y="4287559"/>
              <a:ext cx="6463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Tag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64816" y="4687669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Tid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026816" y="4687669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TPid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17416" y="4687669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TUid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008016" y="4687669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Tdate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64816" y="4687669"/>
              <a:ext cx="4724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83" name="Straight Connector 82"/>
            <p:cNvCxnSpPr/>
            <p:nvPr/>
          </p:nvCxnSpPr>
          <p:spPr>
            <a:xfrm rot="5400000">
              <a:off x="645816" y="4992469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1712616" y="4992469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2627016" y="4992469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617616" y="4992469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4039059" y="4840069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  <p:cxnSp>
          <p:nvCxnSpPr>
            <p:cNvPr id="111" name="Straight Arrow Connector 110"/>
            <p:cNvCxnSpPr/>
            <p:nvPr/>
          </p:nvCxnSpPr>
          <p:spPr>
            <a:xfrm rot="5400000" flipH="1" flipV="1">
              <a:off x="1333502" y="3848102"/>
              <a:ext cx="1371599" cy="5333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V="1">
              <a:off x="2667000" y="4724400"/>
              <a:ext cx="2667000" cy="4572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TextBox 117"/>
          <p:cNvSpPr txBox="1"/>
          <p:nvPr/>
        </p:nvSpPr>
        <p:spPr>
          <a:xfrm>
            <a:off x="228600" y="5791200"/>
            <a:ext cx="1928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schema graph</a:t>
            </a:r>
            <a:endParaRPr lang="en-US" sz="24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1917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Assumptions: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8600" y="757535"/>
            <a:ext cx="5754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(A1) Each primary key is a singleton attribute</a:t>
            </a:r>
            <a:endParaRPr lang="en-US" sz="2400" i="1" dirty="0" smtClean="0"/>
          </a:p>
        </p:txBody>
      </p:sp>
      <p:sp>
        <p:nvSpPr>
          <p:cNvPr id="57" name="TextBox 56"/>
          <p:cNvSpPr txBox="1"/>
          <p:nvPr/>
        </p:nvSpPr>
        <p:spPr>
          <a:xfrm>
            <a:off x="228600" y="1595735"/>
            <a:ext cx="5272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(A2) A table has at most two foreign keys</a:t>
            </a:r>
            <a:endParaRPr lang="en-US" sz="2400" i="1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228600" y="2433935"/>
            <a:ext cx="419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(A3) The schema graph is acyclic</a:t>
            </a:r>
            <a:endParaRPr lang="en-US" sz="2400" i="1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228600" y="3272135"/>
            <a:ext cx="4690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(A4) The degree distribution is static</a:t>
            </a:r>
            <a:endParaRPr lang="en-US" sz="2400" i="1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228600" y="4796135"/>
            <a:ext cx="7413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(A6) Data correlations are not induced by a social network</a:t>
            </a:r>
            <a:endParaRPr lang="en-US" sz="2400" i="1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228600" y="4038600"/>
            <a:ext cx="7506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(A5) A </a:t>
            </a:r>
            <a:r>
              <a:rPr lang="en-US" sz="2400" dirty="0" err="1" smtClean="0"/>
              <a:t>tuple’s</a:t>
            </a:r>
            <a:r>
              <a:rPr lang="en-US" sz="2400" dirty="0" smtClean="0"/>
              <a:t> non-key values only depend on its key values</a:t>
            </a:r>
            <a:endParaRPr lang="en-US" sz="2400" i="1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789770" y="3638490"/>
            <a:ext cx="7135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E.g. #comments posted per user has same distribution in  </a:t>
            </a:r>
            <a:r>
              <a:rPr lang="en-US" sz="2000" i="1" dirty="0" smtClean="0"/>
              <a:t>F</a:t>
            </a:r>
            <a:r>
              <a:rPr lang="en-US" sz="2000" dirty="0" smtClean="0"/>
              <a:t>  and  </a:t>
            </a:r>
            <a:r>
              <a:rPr lang="en-US" sz="2000" i="1" dirty="0" smtClean="0"/>
              <a:t>F</a:t>
            </a:r>
            <a:r>
              <a:rPr lang="en-US" sz="2000" dirty="0" smtClean="0"/>
              <a:t>’</a:t>
            </a:r>
            <a:endParaRPr lang="en-US" sz="2000" i="1" dirty="0" smtClean="0"/>
          </a:p>
        </p:txBody>
      </p:sp>
      <p:sp>
        <p:nvSpPr>
          <p:cNvPr id="64" name="TextBox 63"/>
          <p:cNvSpPr txBox="1"/>
          <p:nvPr/>
        </p:nvSpPr>
        <p:spPr>
          <a:xfrm>
            <a:off x="833507" y="5238690"/>
            <a:ext cx="2671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 true for </a:t>
            </a:r>
            <a:r>
              <a:rPr lang="en-US" sz="2000" dirty="0" err="1" smtClean="0"/>
              <a:t>Flickr</a:t>
            </a:r>
            <a:r>
              <a:rPr lang="en-US" sz="2000" dirty="0" smtClean="0"/>
              <a:t>-like  </a:t>
            </a:r>
            <a:r>
              <a:rPr lang="en-US" sz="2000" i="1" dirty="0" smtClean="0"/>
              <a:t>F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7620000" y="762000"/>
            <a:ext cx="1613721" cy="4572000"/>
            <a:chOff x="7620000" y="762000"/>
            <a:chExt cx="1613721" cy="4572000"/>
          </a:xfrm>
        </p:grpSpPr>
        <p:sp>
          <p:nvSpPr>
            <p:cNvPr id="14" name="TextBox 13"/>
            <p:cNvSpPr txBox="1"/>
            <p:nvPr/>
          </p:nvSpPr>
          <p:spPr>
            <a:xfrm>
              <a:off x="8229600" y="2667000"/>
              <a:ext cx="100412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can be</a:t>
              </a:r>
            </a:p>
            <a:p>
              <a:r>
                <a:rPr lang="en-US" sz="2000" dirty="0" smtClean="0"/>
                <a:t>relaxed </a:t>
              </a:r>
            </a:p>
          </p:txBody>
        </p:sp>
        <p:sp>
          <p:nvSpPr>
            <p:cNvPr id="65" name="Right Brace 64"/>
            <p:cNvSpPr/>
            <p:nvPr/>
          </p:nvSpPr>
          <p:spPr>
            <a:xfrm>
              <a:off x="7620000" y="762000"/>
              <a:ext cx="685800" cy="4572000"/>
            </a:xfrm>
            <a:prstGeom prst="rightBrac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57" grpId="0"/>
      <p:bldP spid="58" grpId="0"/>
      <p:bldP spid="59" grpId="0"/>
      <p:bldP spid="60" grpId="0"/>
      <p:bldP spid="62" grpId="0"/>
      <p:bldP spid="63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76200"/>
            <a:ext cx="2713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UpSizeR</a:t>
            </a:r>
            <a:r>
              <a:rPr lang="en-US" sz="2400" b="1" dirty="0" smtClean="0">
                <a:solidFill>
                  <a:schemeClr val="tx2"/>
                </a:solidFill>
              </a:rPr>
              <a:t> is based on</a:t>
            </a:r>
            <a:endParaRPr lang="en-SG" sz="2400" b="1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0" y="381000"/>
            <a:ext cx="2944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deg(key-value, table) :</a:t>
            </a:r>
            <a:endParaRPr lang="en-US" sz="2400" i="1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0" y="3962400"/>
            <a:ext cx="3362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joint degree distribution :</a:t>
            </a:r>
            <a:endParaRPr lang="en-US" sz="2400" i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304800" y="9144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</a:p>
        </p:txBody>
      </p:sp>
      <p:grpSp>
        <p:nvGrpSpPr>
          <p:cNvPr id="157" name="Group 156"/>
          <p:cNvGrpSpPr/>
          <p:nvPr/>
        </p:nvGrpSpPr>
        <p:grpSpPr>
          <a:xfrm>
            <a:off x="3124200" y="914400"/>
            <a:ext cx="2286000" cy="2133600"/>
            <a:chOff x="3124200" y="914400"/>
            <a:chExt cx="2286000" cy="2133600"/>
          </a:xfrm>
        </p:grpSpPr>
        <p:sp>
          <p:nvSpPr>
            <p:cNvPr id="38" name="TextBox 37"/>
            <p:cNvSpPr txBox="1"/>
            <p:nvPr/>
          </p:nvSpPr>
          <p:spPr>
            <a:xfrm>
              <a:off x="3128427" y="914400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64643" y="1314510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Uid</a:t>
              </a: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10000" y="1314510"/>
              <a:ext cx="873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Uname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24200" y="1314510"/>
              <a:ext cx="2286000" cy="5904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5400000">
              <a:off x="3505200" y="1619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343400" y="1619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724400" y="1447800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276600" y="190500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x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76600" y="229766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y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124200" y="1905000"/>
              <a:ext cx="2286000" cy="1143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3124200" y="2286000"/>
              <a:ext cx="228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124200" y="2667000"/>
              <a:ext cx="228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076700" y="2476500"/>
              <a:ext cx="1143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3238500" y="2476500"/>
              <a:ext cx="1143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3810000" y="26670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04800" y="1314510"/>
            <a:ext cx="2286000" cy="2495490"/>
            <a:chOff x="304800" y="1314510"/>
            <a:chExt cx="2286000" cy="2495490"/>
          </a:xfrm>
        </p:grpSpPr>
        <p:sp>
          <p:nvSpPr>
            <p:cNvPr id="17" name="TextBox 16"/>
            <p:cNvSpPr txBox="1"/>
            <p:nvPr/>
          </p:nvSpPr>
          <p:spPr>
            <a:xfrm>
              <a:off x="341016" y="1314510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66800" y="131451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PUid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4800" y="1314510"/>
              <a:ext cx="2286000" cy="5904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>
              <a:off x="685800" y="1619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600199" y="1619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916359" y="1447800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354062" y="1905000"/>
              <a:ext cx="254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y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354062" y="2297668"/>
              <a:ext cx="254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y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04800" y="1905000"/>
              <a:ext cx="2286000" cy="1905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304800" y="2286000"/>
              <a:ext cx="228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04800" y="2667000"/>
              <a:ext cx="228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1828800" y="3429000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 flipH="1" flipV="1">
              <a:off x="1066800" y="3429000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56505" y="3048000"/>
              <a:ext cx="4722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y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354062" y="2678668"/>
              <a:ext cx="254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y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304800" y="3048000"/>
              <a:ext cx="228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04800" y="3429000"/>
              <a:ext cx="228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1230559" y="3429000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cxnSp>
          <p:nvCxnSpPr>
            <p:cNvPr id="109" name="Straight Connector 108"/>
            <p:cNvCxnSpPr/>
            <p:nvPr/>
          </p:nvCxnSpPr>
          <p:spPr>
            <a:xfrm rot="5400000">
              <a:off x="38100" y="2857500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>
              <a:off x="952500" y="2857500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/>
          <p:cNvGrpSpPr/>
          <p:nvPr/>
        </p:nvGrpSpPr>
        <p:grpSpPr>
          <a:xfrm>
            <a:off x="6053316" y="914400"/>
            <a:ext cx="2938285" cy="2514600"/>
            <a:chOff x="6053316" y="914400"/>
            <a:chExt cx="2938285" cy="2514600"/>
          </a:xfrm>
        </p:grpSpPr>
        <p:sp>
          <p:nvSpPr>
            <p:cNvPr id="29" name="TextBox 28"/>
            <p:cNvSpPr txBox="1"/>
            <p:nvPr/>
          </p:nvSpPr>
          <p:spPr>
            <a:xfrm>
              <a:off x="6053316" y="914400"/>
              <a:ext cx="12618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Comment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100686" y="1314510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Cid</a:t>
              </a: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46043" y="131451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CPid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508043" y="131451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CUid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100687" y="1314510"/>
              <a:ext cx="2890914" cy="5904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5400000">
              <a:off x="6481686" y="1619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7239000" y="1619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8001000" y="161931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8317159" y="1447800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754676" y="190500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x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54676" y="229766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x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096000" y="1905000"/>
              <a:ext cx="2895600" cy="15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6096000" y="2286000"/>
              <a:ext cx="2895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096000" y="2667000"/>
              <a:ext cx="2895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7543800" y="2667000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781800" y="2667000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7631359" y="3048000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754676" y="267866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y</a:t>
              </a:r>
              <a:endParaRPr lang="en-US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6096000" y="3048000"/>
              <a:ext cx="2895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>
              <a:off x="6019800" y="2667000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/>
          <p:cNvGrpSpPr/>
          <p:nvPr/>
        </p:nvGrpSpPr>
        <p:grpSpPr>
          <a:xfrm>
            <a:off x="5410200" y="2133600"/>
            <a:ext cx="685800" cy="304800"/>
            <a:chOff x="5410200" y="2133600"/>
            <a:chExt cx="685800" cy="304800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5410200" y="2133600"/>
              <a:ext cx="685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10800000">
              <a:off x="5410200" y="2133600"/>
              <a:ext cx="685800" cy="3048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/>
          <p:cNvCxnSpPr>
            <a:endCxn id="51" idx="3"/>
          </p:cNvCxnSpPr>
          <p:nvPr/>
        </p:nvCxnSpPr>
        <p:spPr>
          <a:xfrm rot="10800000">
            <a:off x="5410200" y="2476500"/>
            <a:ext cx="685800" cy="3429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9" name="Group 158"/>
          <p:cNvGrpSpPr/>
          <p:nvPr/>
        </p:nvGrpSpPr>
        <p:grpSpPr>
          <a:xfrm>
            <a:off x="2590800" y="2133600"/>
            <a:ext cx="1589922" cy="1752600"/>
            <a:chOff x="2590800" y="2133600"/>
            <a:chExt cx="1589922" cy="1752600"/>
          </a:xfrm>
        </p:grpSpPr>
        <p:cxnSp>
          <p:nvCxnSpPr>
            <p:cNvPr id="114" name="Straight Connector 113"/>
            <p:cNvCxnSpPr>
              <a:stCxn id="51" idx="1"/>
            </p:cNvCxnSpPr>
            <p:nvPr/>
          </p:nvCxnSpPr>
          <p:spPr>
            <a:xfrm rot="10800000">
              <a:off x="2590800" y="2133600"/>
              <a:ext cx="533400" cy="3429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1" idx="1"/>
            </p:cNvCxnSpPr>
            <p:nvPr/>
          </p:nvCxnSpPr>
          <p:spPr>
            <a:xfrm rot="10800000" flipV="1">
              <a:off x="2590800" y="2476500"/>
              <a:ext cx="533400" cy="381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51" idx="1"/>
              <a:endCxn id="89" idx="3"/>
            </p:cNvCxnSpPr>
            <p:nvPr/>
          </p:nvCxnSpPr>
          <p:spPr>
            <a:xfrm rot="10800000" flipV="1">
              <a:off x="2590800" y="2476500"/>
              <a:ext cx="5334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51" idx="1"/>
            </p:cNvCxnSpPr>
            <p:nvPr/>
          </p:nvCxnSpPr>
          <p:spPr>
            <a:xfrm rot="10800000" flipV="1">
              <a:off x="2590800" y="2476500"/>
              <a:ext cx="533400" cy="7239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>
              <a:off x="2590800" y="3547646"/>
              <a:ext cx="1589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deg(y, Photo) = 4</a:t>
              </a:r>
              <a:endParaRPr lang="en-US" sz="1600" i="1" dirty="0" smtClean="0"/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4191000" y="3352800"/>
            <a:ext cx="1913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deg(y, Comment) = 1</a:t>
            </a:r>
            <a:endParaRPr lang="en-US" sz="1600" i="1" dirty="0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4191000" y="3048000"/>
            <a:ext cx="1923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deg(x, Comment) = 2</a:t>
            </a:r>
            <a:endParaRPr lang="en-US" sz="1600" i="1" dirty="0" smtClean="0"/>
          </a:p>
        </p:txBody>
      </p:sp>
      <p:sp>
        <p:nvSpPr>
          <p:cNvPr id="136" name="TextBox 135"/>
          <p:cNvSpPr txBox="1"/>
          <p:nvPr/>
        </p:nvSpPr>
        <p:spPr>
          <a:xfrm>
            <a:off x="0" y="4724400"/>
            <a:ext cx="3078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co-cluster distribution :</a:t>
            </a:r>
            <a:endParaRPr lang="en-US" sz="2400" i="1" dirty="0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663249" y="4324290"/>
            <a:ext cx="7032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e.g.  </a:t>
            </a:r>
            <a:r>
              <a:rPr lang="en-US" sz="2000" i="1" dirty="0" smtClean="0"/>
              <a:t>f</a:t>
            </a:r>
            <a:r>
              <a:rPr lang="en-US" sz="2000" dirty="0" smtClean="0"/>
              <a:t> 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User</a:t>
            </a:r>
            <a:r>
              <a:rPr lang="en-US" sz="2000" dirty="0" smtClean="0"/>
              <a:t> (</a:t>
            </a:r>
            <a:r>
              <a:rPr lang="en-US" sz="2000" i="1" dirty="0" smtClean="0"/>
              <a:t>d</a:t>
            </a:r>
            <a:r>
              <a:rPr lang="en-US" sz="2000" dirty="0" smtClean="0"/>
              <a:t> , </a:t>
            </a:r>
            <a:r>
              <a:rPr lang="en-US" sz="2000" i="1" dirty="0" smtClean="0"/>
              <a:t>d</a:t>
            </a:r>
            <a:r>
              <a:rPr lang="en-US" sz="2000" dirty="0" smtClean="0"/>
              <a:t>’) = </a:t>
            </a:r>
            <a:r>
              <a:rPr lang="en-US" sz="2000" dirty="0" err="1" smtClean="0"/>
              <a:t>Prob</a:t>
            </a:r>
            <a:r>
              <a:rPr lang="en-US" sz="2000" dirty="0" smtClean="0"/>
              <a:t>( deg(</a:t>
            </a:r>
            <a:r>
              <a:rPr lang="en-US" sz="2000" i="1" dirty="0" err="1" smtClean="0"/>
              <a:t>u</a:t>
            </a:r>
            <a:r>
              <a:rPr lang="en-US" sz="2000" dirty="0" err="1" smtClean="0"/>
              <a:t>,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Photo</a:t>
            </a:r>
            <a:r>
              <a:rPr lang="en-US" sz="2000" dirty="0" smtClean="0"/>
              <a:t>)=</a:t>
            </a:r>
            <a:r>
              <a:rPr lang="en-US" sz="2000" i="1" dirty="0" smtClean="0"/>
              <a:t>d</a:t>
            </a:r>
            <a:r>
              <a:rPr lang="en-US" sz="2000" dirty="0" smtClean="0"/>
              <a:t>,  deg(</a:t>
            </a:r>
            <a:r>
              <a:rPr lang="en-US" sz="2000" i="1" dirty="0" err="1" smtClean="0"/>
              <a:t>u</a:t>
            </a:r>
            <a:r>
              <a:rPr lang="en-US" sz="2000" dirty="0" err="1" smtClean="0"/>
              <a:t>,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Comment</a:t>
            </a:r>
            <a:r>
              <a:rPr lang="en-US" sz="2000" dirty="0" smtClean="0"/>
              <a:t>)=</a:t>
            </a:r>
            <a:r>
              <a:rPr lang="en-US" sz="2000" i="1" dirty="0" smtClean="0"/>
              <a:t>d</a:t>
            </a:r>
            <a:r>
              <a:rPr lang="en-US" sz="2000" dirty="0" smtClean="0"/>
              <a:t>’ )</a:t>
            </a:r>
            <a:endParaRPr lang="en-US" sz="2000" i="1" dirty="0" smtClean="0"/>
          </a:p>
        </p:txBody>
      </p:sp>
      <p:grpSp>
        <p:nvGrpSpPr>
          <p:cNvPr id="161" name="Group 160"/>
          <p:cNvGrpSpPr/>
          <p:nvPr/>
        </p:nvGrpSpPr>
        <p:grpSpPr>
          <a:xfrm>
            <a:off x="683535" y="5105400"/>
            <a:ext cx="7469865" cy="597932"/>
            <a:chOff x="683535" y="5105400"/>
            <a:chExt cx="7469865" cy="597932"/>
          </a:xfrm>
        </p:grpSpPr>
        <p:sp>
          <p:nvSpPr>
            <p:cNvPr id="138" name="TextBox 137"/>
            <p:cNvSpPr txBox="1"/>
            <p:nvPr/>
          </p:nvSpPr>
          <p:spPr>
            <a:xfrm>
              <a:off x="683535" y="5105400"/>
              <a:ext cx="74698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e.g. {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Uid</a:t>
              </a:r>
              <a:r>
                <a:rPr lang="en-US" sz="2000" dirty="0" err="1" smtClean="0"/>
                <a:t>s</a:t>
              </a:r>
              <a:r>
                <a:rPr lang="en-US" sz="2000" dirty="0" smtClean="0"/>
                <a:t> } = </a:t>
              </a:r>
              <a:r>
                <a:rPr lang="en-US" sz="2000" i="1" dirty="0" smtClean="0">
                  <a:latin typeface="Courier New" pitchFamily="49" charset="0"/>
                  <a:cs typeface="Courier New" pitchFamily="49" charset="0"/>
                </a:rPr>
                <a:t>Ucluster1</a:t>
              </a:r>
              <a:r>
                <a:rPr lang="en-US" sz="2000" dirty="0" smtClean="0"/>
                <a:t>  U  </a:t>
              </a:r>
              <a:r>
                <a:rPr lang="en-US" sz="2000" i="1" dirty="0" smtClean="0">
                  <a:latin typeface="Courier New" pitchFamily="49" charset="0"/>
                  <a:cs typeface="Courier New" pitchFamily="49" charset="0"/>
                </a:rPr>
                <a:t>Ucluster2</a:t>
              </a:r>
              <a:r>
                <a:rPr lang="en-US" sz="2000" dirty="0" smtClean="0"/>
                <a:t>  U  </a:t>
              </a:r>
              <a:r>
                <a:rPr lang="en-US" sz="2000" i="1" dirty="0" smtClean="0">
                  <a:latin typeface="Courier New" pitchFamily="49" charset="0"/>
                  <a:cs typeface="Courier New" pitchFamily="49" charset="0"/>
                </a:rPr>
                <a:t>Ucluster3</a:t>
              </a:r>
              <a:r>
                <a:rPr lang="en-US" sz="2000" dirty="0" smtClean="0"/>
                <a:t>  U  .  .  .</a:t>
              </a:r>
              <a:endParaRPr lang="en-US" sz="2000" i="1" dirty="0" smtClean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32113" y="5334000"/>
              <a:ext cx="1259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(gardeners)</a:t>
              </a:r>
              <a:endParaRPr lang="en-US" i="1" dirty="0" smtClean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114800" y="5334000"/>
              <a:ext cx="1086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(painters)</a:t>
              </a:r>
              <a:endParaRPr lang="en-US" i="1" dirty="0" smtClean="0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062997" y="5650468"/>
            <a:ext cx="7090403" cy="597932"/>
            <a:chOff x="1062997" y="5650468"/>
            <a:chExt cx="7090403" cy="597932"/>
          </a:xfrm>
        </p:grpSpPr>
        <p:sp>
          <p:nvSpPr>
            <p:cNvPr id="151" name="TextBox 150"/>
            <p:cNvSpPr txBox="1"/>
            <p:nvPr/>
          </p:nvSpPr>
          <p:spPr>
            <a:xfrm>
              <a:off x="1062997" y="5650468"/>
              <a:ext cx="70904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 {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Pid</a:t>
              </a:r>
              <a:r>
                <a:rPr lang="en-US" sz="2000" dirty="0" err="1" smtClean="0"/>
                <a:t>s</a:t>
              </a:r>
              <a:r>
                <a:rPr lang="en-US" sz="2000" dirty="0" smtClean="0"/>
                <a:t> } = </a:t>
              </a:r>
              <a:r>
                <a:rPr lang="en-US" sz="2000" i="1" dirty="0" smtClean="0">
                  <a:latin typeface="Courier New" pitchFamily="49" charset="0"/>
                  <a:cs typeface="Courier New" pitchFamily="49" charset="0"/>
                </a:rPr>
                <a:t>Pcluster1</a:t>
              </a:r>
              <a:r>
                <a:rPr lang="en-US" sz="2000" dirty="0" smtClean="0"/>
                <a:t>  U  </a:t>
              </a:r>
              <a:r>
                <a:rPr lang="en-US" sz="2000" i="1" dirty="0" smtClean="0">
                  <a:latin typeface="Courier New" pitchFamily="49" charset="0"/>
                  <a:cs typeface="Courier New" pitchFamily="49" charset="0"/>
                </a:rPr>
                <a:t>Pcluster2</a:t>
              </a:r>
              <a:r>
                <a:rPr lang="en-US" sz="2000" dirty="0" smtClean="0"/>
                <a:t>  U  </a:t>
              </a:r>
              <a:r>
                <a:rPr lang="en-US" sz="2000" i="1" dirty="0" smtClean="0">
                  <a:latin typeface="Courier New" pitchFamily="49" charset="0"/>
                  <a:cs typeface="Courier New" pitchFamily="49" charset="0"/>
                </a:rPr>
                <a:t>Pcluster3</a:t>
              </a:r>
              <a:r>
                <a:rPr lang="en-US" sz="2000" dirty="0" smtClean="0"/>
                <a:t>  U  .  .  .</a:t>
              </a:r>
              <a:endParaRPr lang="en-US" sz="2000" i="1" dirty="0" smtClean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2578460" y="5879068"/>
              <a:ext cx="6981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(cars)</a:t>
              </a:r>
              <a:endParaRPr lang="en-US" i="1" dirty="0" smtClean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114800" y="5879068"/>
              <a:ext cx="10145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(flowers)</a:t>
              </a:r>
              <a:endParaRPr lang="en-US" i="1" dirty="0" smtClean="0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81000" y="6324600"/>
            <a:ext cx="8618000" cy="400110"/>
            <a:chOff x="381000" y="6324600"/>
            <a:chExt cx="8618000" cy="400110"/>
          </a:xfrm>
        </p:grpSpPr>
        <p:sp>
          <p:nvSpPr>
            <p:cNvPr id="140" name="TextBox 139"/>
            <p:cNvSpPr txBox="1"/>
            <p:nvPr/>
          </p:nvSpPr>
          <p:spPr>
            <a:xfrm>
              <a:off x="381000" y="6324600"/>
              <a:ext cx="8618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f</a:t>
              </a:r>
              <a:r>
                <a:rPr lang="en-US" sz="2000" dirty="0" smtClean="0"/>
                <a:t> </a:t>
              </a:r>
              <a:r>
                <a:rPr lang="en-US" sz="2000" b="1" baseline="-25000" dirty="0" smtClean="0">
                  <a:latin typeface="Courier New" pitchFamily="49" charset="0"/>
                  <a:cs typeface="Courier New" pitchFamily="49" charset="0"/>
                </a:rPr>
                <a:t>Comment </a:t>
              </a:r>
              <a:r>
                <a:rPr lang="en-US" sz="2000" dirty="0" smtClean="0"/>
                <a:t>(</a:t>
              </a:r>
              <a:r>
                <a:rPr lang="en-US" sz="2000" i="1" dirty="0" err="1" smtClean="0"/>
                <a:t>UclusterX</a:t>
              </a:r>
              <a:r>
                <a:rPr lang="en-US" sz="2000" dirty="0" smtClean="0"/>
                <a:t> , </a:t>
              </a:r>
              <a:r>
                <a:rPr lang="en-US" sz="2000" i="1" dirty="0" err="1" smtClean="0"/>
                <a:t>PclusterY</a:t>
              </a:r>
              <a:r>
                <a:rPr lang="en-US" sz="2000" dirty="0" smtClean="0"/>
                <a:t>) = </a:t>
              </a:r>
              <a:r>
                <a:rPr lang="en-US" sz="2000" dirty="0" err="1" smtClean="0"/>
                <a:t>Prob</a:t>
              </a:r>
              <a:r>
                <a:rPr lang="en-US" sz="2000" dirty="0" smtClean="0"/>
                <a:t>(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CUid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l-GR" sz="2000" dirty="0" smtClean="0"/>
                <a:t>ε</a:t>
              </a:r>
              <a:r>
                <a:rPr lang="en-US" sz="2000" dirty="0" smtClean="0"/>
                <a:t> </a:t>
              </a:r>
              <a:r>
                <a:rPr lang="en-US" sz="2000" i="1" dirty="0" err="1" smtClean="0"/>
                <a:t>UclusterX</a:t>
              </a:r>
              <a:r>
                <a:rPr lang="en-US" sz="2000" dirty="0" smtClean="0"/>
                <a:t>,  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CPid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l-GR" sz="2000" dirty="0" smtClean="0"/>
                <a:t>ε</a:t>
              </a:r>
              <a:r>
                <a:rPr lang="en-US" sz="2000" dirty="0" smtClean="0"/>
                <a:t> </a:t>
              </a:r>
              <a:r>
                <a:rPr lang="en-US" sz="2000" i="1" dirty="0" err="1" smtClean="0"/>
                <a:t>PclusterY</a:t>
              </a:r>
              <a:r>
                <a:rPr lang="en-US" sz="2000" i="1" dirty="0" smtClean="0"/>
                <a:t> </a:t>
              </a:r>
              <a:r>
                <a:rPr lang="en-US" sz="2000" dirty="0" smtClean="0"/>
                <a:t>)</a:t>
              </a:r>
              <a:endParaRPr lang="en-US" sz="2000" i="1" dirty="0" smtClean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09530" y="6324600"/>
              <a:ext cx="93827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err="1" smtClean="0"/>
                <a:t>cocluster</a:t>
              </a:r>
              <a:endParaRPr lang="en-SG" sz="2400" baseline="30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16" grpId="0"/>
      <p:bldP spid="134" grpId="0"/>
      <p:bldP spid="135" grpId="0"/>
      <p:bldP spid="136" grpId="0"/>
      <p:bldP spid="1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481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UpSizeR</a:t>
            </a:r>
            <a:r>
              <a:rPr lang="en-US" sz="2400" b="1" dirty="0" smtClean="0">
                <a:solidFill>
                  <a:schemeClr val="tx2"/>
                </a:solidFill>
              </a:rPr>
              <a:t> algorithm:  </a:t>
            </a:r>
            <a:r>
              <a:rPr lang="en-US" sz="2400" dirty="0" err="1" smtClean="0"/>
              <a:t>Flickr</a:t>
            </a:r>
            <a:r>
              <a:rPr lang="en-US" sz="2400" dirty="0" smtClean="0"/>
              <a:t> example  </a:t>
            </a:r>
            <a:r>
              <a:rPr lang="en-US" sz="2400" i="1" dirty="0" smtClean="0"/>
              <a:t>F</a:t>
            </a:r>
            <a:endParaRPr lang="en-SG" sz="2400" i="1" dirty="0"/>
          </a:p>
        </p:txBody>
      </p:sp>
      <p:grpSp>
        <p:nvGrpSpPr>
          <p:cNvPr id="2" name="Group 74"/>
          <p:cNvGrpSpPr/>
          <p:nvPr/>
        </p:nvGrpSpPr>
        <p:grpSpPr>
          <a:xfrm>
            <a:off x="192843" y="2743200"/>
            <a:ext cx="8722557" cy="4038600"/>
            <a:chOff x="228600" y="1295400"/>
            <a:chExt cx="8722557" cy="4038600"/>
          </a:xfrm>
        </p:grpSpPr>
        <p:grpSp>
          <p:nvGrpSpPr>
            <p:cNvPr id="3" name="Group 14"/>
            <p:cNvGrpSpPr/>
            <p:nvPr/>
          </p:nvGrpSpPr>
          <p:grpSpPr>
            <a:xfrm>
              <a:off x="2017693" y="2495490"/>
              <a:ext cx="4760616" cy="1046441"/>
              <a:chOff x="2017693" y="2495490"/>
              <a:chExt cx="4760616" cy="1046441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2017693" y="2495490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Photo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053909" y="2895600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815909" y="2895600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PUid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06509" y="2895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Pdate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797109" y="2895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Psize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053909" y="2895600"/>
                <a:ext cx="4724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24349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35017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44161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5406709" y="32004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828152" y="30480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</p:grpSp>
        <p:grpSp>
          <p:nvGrpSpPr>
            <p:cNvPr id="5" name="Group 26"/>
            <p:cNvGrpSpPr/>
            <p:nvPr/>
          </p:nvGrpSpPr>
          <p:grpSpPr>
            <a:xfrm>
              <a:off x="3429000" y="3429000"/>
              <a:ext cx="5522157" cy="1447800"/>
              <a:chOff x="3429000" y="3429000"/>
              <a:chExt cx="5522157" cy="144780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5297784" y="3830359"/>
                <a:ext cx="8002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User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334000" y="4230469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Uid</a:t>
                </a: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43600" y="4230469"/>
                <a:ext cx="87395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Uname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endParaRPr lang="en-US" b="1" i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728010" y="4230469"/>
                <a:ext cx="14253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Ulocation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endParaRPr lang="en-US" b="1" i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334000" y="4191001"/>
                <a:ext cx="3581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>
                <a:off x="5638800" y="44958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6477000" y="44958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7772400" y="449580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8077200" y="43434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>
                <a:off x="3429000" y="3429000"/>
                <a:ext cx="1981200" cy="12192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37"/>
            <p:cNvGrpSpPr/>
            <p:nvPr/>
          </p:nvGrpSpPr>
          <p:grpSpPr>
            <a:xfrm>
              <a:off x="420984" y="1295400"/>
              <a:ext cx="4913016" cy="3200401"/>
              <a:chOff x="420984" y="1295400"/>
              <a:chExt cx="4913016" cy="3200401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420984" y="1295400"/>
                <a:ext cx="12618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Comment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57200" y="1695510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Cid</a:t>
                </a: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219200" y="1695510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CPid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209800" y="1695510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CUid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200400" y="169551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Cdate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57200" y="1695510"/>
                <a:ext cx="4724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8382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19050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28194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3810000" y="2000310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4231443" y="184791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  <p:cxnSp>
            <p:nvCxnSpPr>
              <p:cNvPr id="50" name="Straight Arrow Connector 49"/>
              <p:cNvCxnSpPr>
                <a:endCxn id="32" idx="1"/>
              </p:cNvCxnSpPr>
              <p:nvPr/>
            </p:nvCxnSpPr>
            <p:spPr>
              <a:xfrm>
                <a:off x="2819400" y="2209800"/>
                <a:ext cx="2514600" cy="2286001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rot="16200000" flipH="1">
                <a:off x="1524000" y="2438400"/>
                <a:ext cx="914400" cy="3048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51"/>
            <p:cNvGrpSpPr/>
            <p:nvPr/>
          </p:nvGrpSpPr>
          <p:grpSpPr>
            <a:xfrm>
              <a:off x="228600" y="3429002"/>
              <a:ext cx="5105400" cy="1904998"/>
              <a:chOff x="228600" y="3429002"/>
              <a:chExt cx="5105400" cy="1904998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28600" y="4287559"/>
                <a:ext cx="6463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Tag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64816" y="4687669"/>
                <a:ext cx="5982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PK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026816" y="4687669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TPid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017416" y="4687669"/>
                <a:ext cx="7360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TUid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b="1" i="1" dirty="0" smtClean="0">
                    <a:latin typeface="Courier New" pitchFamily="49" charset="0"/>
                    <a:cs typeface="Courier New" pitchFamily="49" charset="0"/>
                  </a:rPr>
                  <a:t>FK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008016" y="4687669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 smtClean="0">
                    <a:latin typeface="Courier New" pitchFamily="49" charset="0"/>
                    <a:cs typeface="Courier New" pitchFamily="49" charset="0"/>
                  </a:rPr>
                  <a:t>Tdate</a:t>
                </a:r>
                <a:endParaRPr lang="en-US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64816" y="4687669"/>
                <a:ext cx="4724400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 rot="5400000">
                <a:off x="6458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17126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26270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3617616" y="4992469"/>
                <a:ext cx="6096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extBox 70"/>
              <p:cNvSpPr txBox="1"/>
              <p:nvPr/>
            </p:nvSpPr>
            <p:spPr>
              <a:xfrm>
                <a:off x="4039059" y="4840069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latin typeface="Courier New" pitchFamily="49" charset="0"/>
                    <a:cs typeface="Courier New" pitchFamily="49" charset="0"/>
                  </a:rPr>
                  <a:t>. . .</a:t>
                </a:r>
              </a:p>
            </p:txBody>
          </p:sp>
          <p:cxnSp>
            <p:nvCxnSpPr>
              <p:cNvPr id="72" name="Straight Arrow Connector 71"/>
              <p:cNvCxnSpPr/>
              <p:nvPr/>
            </p:nvCxnSpPr>
            <p:spPr>
              <a:xfrm rot="5400000" flipH="1" flipV="1">
                <a:off x="1333502" y="3848102"/>
                <a:ext cx="1371599" cy="5333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 flipV="1">
                <a:off x="2667000" y="4724400"/>
                <a:ext cx="2667000" cy="457201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61"/>
          <p:cNvGrpSpPr/>
          <p:nvPr/>
        </p:nvGrpSpPr>
        <p:grpSpPr>
          <a:xfrm>
            <a:off x="228600" y="757535"/>
            <a:ext cx="8534400" cy="995065"/>
            <a:chOff x="228600" y="757535"/>
            <a:chExt cx="8534400" cy="995065"/>
          </a:xfrm>
        </p:grpSpPr>
        <p:sp>
          <p:nvSpPr>
            <p:cNvPr id="74" name="TextBox 73"/>
            <p:cNvSpPr txBox="1"/>
            <p:nvPr/>
          </p:nvSpPr>
          <p:spPr>
            <a:xfrm>
              <a:off x="228600" y="757535"/>
              <a:ext cx="65811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(1) sort (acyclic) schema graph to give table generation order:</a:t>
              </a:r>
              <a:endParaRPr lang="en-US" sz="2000" i="1" dirty="0" smtClean="0"/>
            </a:p>
          </p:txBody>
        </p:sp>
        <p:grpSp>
          <p:nvGrpSpPr>
            <p:cNvPr id="8" name="Group 79"/>
            <p:cNvGrpSpPr/>
            <p:nvPr/>
          </p:nvGrpSpPr>
          <p:grpSpPr>
            <a:xfrm>
              <a:off x="6731675" y="762000"/>
              <a:ext cx="2031325" cy="990600"/>
              <a:chOff x="4800600" y="1066800"/>
              <a:chExt cx="2031325" cy="990600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4800600" y="1066800"/>
                <a:ext cx="8002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User</a:t>
                </a:r>
                <a:endParaRPr lang="en-US" sz="2000" b="1" i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4800600" y="1352490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Photo</a:t>
                </a:r>
                <a:endParaRPr lang="en-US" sz="2000" b="1" i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800600" y="1657290"/>
                <a:ext cx="20313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Comment, Tag</a:t>
                </a:r>
                <a:endParaRPr lang="en-US" sz="2000" b="1" i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228600" y="1581090"/>
            <a:ext cx="6705600" cy="400110"/>
            <a:chOff x="228600" y="1581090"/>
            <a:chExt cx="6705600" cy="400110"/>
          </a:xfrm>
        </p:grpSpPr>
        <p:sp>
          <p:nvSpPr>
            <p:cNvPr id="76" name="TextBox 75"/>
            <p:cNvSpPr txBox="1"/>
            <p:nvPr/>
          </p:nvSpPr>
          <p:spPr>
            <a:xfrm>
              <a:off x="228600" y="1581090"/>
              <a:ext cx="33984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(2) generate </a:t>
              </a:r>
              <a:r>
                <a:rPr lang="en-US" sz="2000" dirty="0" err="1" smtClean="0"/>
                <a:t>tuples</a:t>
              </a:r>
              <a:r>
                <a:rPr lang="en-US" sz="2000" dirty="0" smtClean="0"/>
                <a:t> for 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  <a:r>
                <a:rPr lang="en-US" sz="2000" dirty="0" smtClean="0">
                  <a:latin typeface="Courier New" pitchFamily="49" charset="0"/>
                  <a:cs typeface="Courier New" pitchFamily="49" charset="0"/>
                </a:rPr>
                <a:t>:</a:t>
              </a:r>
              <a:endParaRPr lang="en-US" sz="20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484217" y="1581090"/>
              <a:ext cx="34499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#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Uid</a:t>
              </a:r>
              <a:r>
                <a:rPr lang="en-US" sz="2000" dirty="0" err="1" smtClean="0"/>
                <a:t>s</a:t>
              </a:r>
              <a:r>
                <a:rPr lang="en-US" sz="2000" dirty="0" smtClean="0"/>
                <a:t> in  </a:t>
              </a:r>
              <a:r>
                <a:rPr lang="en-US" sz="2000" i="1" dirty="0" smtClean="0"/>
                <a:t>F</a:t>
              </a:r>
              <a:r>
                <a:rPr lang="en-US" sz="2000" dirty="0" smtClean="0"/>
                <a:t>’  = s (#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Uid</a:t>
              </a:r>
              <a:r>
                <a:rPr lang="en-US" sz="2000" dirty="0" err="1" smtClean="0"/>
                <a:t>s</a:t>
              </a:r>
              <a:r>
                <a:rPr lang="en-US" sz="2000" dirty="0" smtClean="0"/>
                <a:t> in </a:t>
              </a:r>
              <a:r>
                <a:rPr lang="en-US" sz="2000" i="1" dirty="0" smtClean="0"/>
                <a:t>F </a:t>
              </a:r>
              <a:r>
                <a:rPr lang="en-US" sz="2000" dirty="0" smtClean="0"/>
                <a:t>)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70811" y="1885890"/>
            <a:ext cx="7582589" cy="704910"/>
            <a:chOff x="570811" y="1885890"/>
            <a:chExt cx="7582589" cy="704910"/>
          </a:xfrm>
        </p:grpSpPr>
        <p:sp>
          <p:nvSpPr>
            <p:cNvPr id="64" name="TextBox 63"/>
            <p:cNvSpPr txBox="1"/>
            <p:nvPr/>
          </p:nvSpPr>
          <p:spPr>
            <a:xfrm>
              <a:off x="570811" y="1885890"/>
              <a:ext cx="75825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content generation for non-key values 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Uname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Ulocation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...</a:t>
              </a:r>
              <a:endParaRPr lang="en-US" sz="20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0811" y="2190690"/>
              <a:ext cx="57238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recall (A5): non-key values only depend on key values</a:t>
              </a:r>
              <a:endParaRPr lang="en-US" sz="2000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481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UpSizeR</a:t>
            </a:r>
            <a:r>
              <a:rPr lang="en-US" sz="2400" b="1" dirty="0" smtClean="0">
                <a:solidFill>
                  <a:schemeClr val="tx2"/>
                </a:solidFill>
              </a:rPr>
              <a:t> algorithm:  </a:t>
            </a:r>
            <a:r>
              <a:rPr lang="en-US" sz="2400" dirty="0" err="1" smtClean="0"/>
              <a:t>Flickr</a:t>
            </a:r>
            <a:r>
              <a:rPr lang="en-US" sz="2400" dirty="0" smtClean="0"/>
              <a:t> example  </a:t>
            </a:r>
            <a:r>
              <a:rPr lang="en-US" sz="2400" i="1" dirty="0" smtClean="0"/>
              <a:t>F</a:t>
            </a:r>
            <a:endParaRPr lang="en-SG" sz="2400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228600" y="757535"/>
            <a:ext cx="6581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(1) sort (acyclic) schema graph to give table generation order:</a:t>
            </a:r>
            <a:endParaRPr lang="en-US" sz="2000" i="1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1981936" y="3943290"/>
            <a:ext cx="4760616" cy="1046441"/>
            <a:chOff x="2017693" y="2495490"/>
            <a:chExt cx="4760616" cy="1046441"/>
          </a:xfrm>
        </p:grpSpPr>
        <p:sp>
          <p:nvSpPr>
            <p:cNvPr id="16" name="TextBox 15"/>
            <p:cNvSpPr txBox="1"/>
            <p:nvPr/>
          </p:nvSpPr>
          <p:spPr>
            <a:xfrm>
              <a:off x="2017693" y="2495490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Photo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53909" y="2895600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15909" y="2895600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PUid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FK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06509" y="28956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Pdate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97109" y="28956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Psize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053909" y="2895600"/>
              <a:ext cx="4724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>
              <a:off x="24349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35017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4161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5406709" y="32004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828152" y="30480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393243" y="4876800"/>
            <a:ext cx="5522157" cy="1447800"/>
            <a:chOff x="3429000" y="3429000"/>
            <a:chExt cx="5522157" cy="1447800"/>
          </a:xfrm>
        </p:grpSpPr>
        <p:sp>
          <p:nvSpPr>
            <p:cNvPr id="28" name="TextBox 27"/>
            <p:cNvSpPr txBox="1"/>
            <p:nvPr/>
          </p:nvSpPr>
          <p:spPr>
            <a:xfrm>
              <a:off x="5297784" y="3830359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34000" y="4230469"/>
              <a:ext cx="5982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Uid</a:t>
              </a:r>
            </a:p>
            <a:p>
              <a:r>
                <a:rPr lang="en-US" b="1" i="1" dirty="0" smtClean="0">
                  <a:latin typeface="Courier New" pitchFamily="49" charset="0"/>
                  <a:cs typeface="Courier New" pitchFamily="49" charset="0"/>
                </a:rPr>
                <a:t>PK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943600" y="4230469"/>
              <a:ext cx="873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Uname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28010" y="4230469"/>
              <a:ext cx="14253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Ulocation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endParaRPr lang="en-US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334000" y="4191001"/>
              <a:ext cx="3581400" cy="609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5638800" y="4495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6477000" y="4495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7772400" y="44958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8077200" y="4343400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3429000" y="3429000"/>
              <a:ext cx="1981200" cy="12192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228600" y="1581090"/>
            <a:ext cx="3398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(2) generate </a:t>
            </a:r>
            <a:r>
              <a:rPr lang="en-US" sz="2000" dirty="0" err="1" smtClean="0"/>
              <a:t>tuples</a:t>
            </a:r>
            <a:r>
              <a:rPr lang="en-US" sz="2000" dirty="0" smtClean="0"/>
              <a:t> for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6731675" y="762000"/>
            <a:ext cx="2031325" cy="990600"/>
            <a:chOff x="4800600" y="1066800"/>
            <a:chExt cx="2031325" cy="990600"/>
          </a:xfrm>
        </p:grpSpPr>
        <p:sp>
          <p:nvSpPr>
            <p:cNvPr id="77" name="TextBox 76"/>
            <p:cNvSpPr txBox="1"/>
            <p:nvPr/>
          </p:nvSpPr>
          <p:spPr>
            <a:xfrm>
              <a:off x="4800600" y="1066800"/>
              <a:ext cx="8002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User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800600" y="1352490"/>
              <a:ext cx="9541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Photo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00600" y="1657290"/>
              <a:ext cx="20313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Comment, Tag</a:t>
              </a:r>
              <a:endParaRPr lang="en-US" sz="2000" b="1" i="1" dirty="0" smtClean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484217" y="1581090"/>
            <a:ext cx="3449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#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err="1" smtClean="0"/>
              <a:t>s</a:t>
            </a:r>
            <a:r>
              <a:rPr lang="en-US" sz="2000" dirty="0" smtClean="0"/>
              <a:t> in  </a:t>
            </a:r>
            <a:r>
              <a:rPr lang="en-US" sz="2000" i="1" dirty="0" smtClean="0"/>
              <a:t>F</a:t>
            </a:r>
            <a:r>
              <a:rPr lang="en-US" sz="2000" dirty="0" smtClean="0"/>
              <a:t>’  = </a:t>
            </a:r>
            <a:r>
              <a:rPr lang="en-US" sz="2000" i="1" dirty="0" smtClean="0"/>
              <a:t>s</a:t>
            </a:r>
            <a:r>
              <a:rPr lang="en-US" sz="2000" dirty="0" smtClean="0"/>
              <a:t> (#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err="1" smtClean="0"/>
              <a:t>s</a:t>
            </a:r>
            <a:r>
              <a:rPr lang="en-US" sz="2000" dirty="0" smtClean="0"/>
              <a:t> in </a:t>
            </a:r>
            <a:r>
              <a:rPr lang="en-US" sz="2000" i="1" dirty="0" smtClean="0"/>
              <a:t>F </a:t>
            </a:r>
            <a:r>
              <a:rPr lang="en-US" sz="2000" dirty="0" smtClean="0"/>
              <a:t>)</a:t>
            </a:r>
            <a:endParaRPr lang="en-US" sz="2000" b="1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96000" y="5638800"/>
            <a:ext cx="1317990" cy="646331"/>
          </a:xfrm>
          <a:prstGeom prst="rect">
            <a:avLst/>
          </a:prstGeom>
          <a:noFill/>
          <a:scene3d>
            <a:camera prst="orthographicFront">
              <a:rot lat="0" lon="0" rev="27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DONE</a:t>
            </a:r>
            <a:endParaRPr lang="en-SG" sz="3600" b="1" dirty="0">
              <a:solidFill>
                <a:srgbClr val="00B05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8600" y="2057400"/>
            <a:ext cx="801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(3) use degree distribution from  </a:t>
            </a:r>
            <a:r>
              <a:rPr lang="en-US" sz="2000" i="1" dirty="0" smtClean="0"/>
              <a:t>F</a:t>
            </a:r>
            <a:r>
              <a:rPr lang="en-US" sz="2000" dirty="0" smtClean="0"/>
              <a:t>  to assign deg(</a:t>
            </a:r>
            <a:r>
              <a:rPr lang="en-US" sz="2000" i="1" dirty="0" smtClean="0"/>
              <a:t>u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  <a:r>
              <a:rPr lang="en-US" sz="2000" dirty="0" smtClean="0"/>
              <a:t>) for each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smtClean="0"/>
              <a:t> </a:t>
            </a:r>
            <a:r>
              <a:rPr lang="en-US" sz="2000" i="1" dirty="0" smtClean="0"/>
              <a:t>u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60314" y="2438400"/>
            <a:ext cx="6297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each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2000" dirty="0" smtClean="0"/>
              <a:t> </a:t>
            </a:r>
            <a:r>
              <a:rPr lang="en-US" sz="2000" i="1" dirty="0" smtClean="0"/>
              <a:t>u, </a:t>
            </a:r>
            <a:r>
              <a:rPr lang="en-US" sz="2000" dirty="0" smtClean="0"/>
              <a:t>generate deg(</a:t>
            </a:r>
            <a:r>
              <a:rPr lang="en-US" sz="2000" i="1" dirty="0" smtClean="0"/>
              <a:t>u,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  <a:r>
              <a:rPr lang="en-US" sz="2000" dirty="0" smtClean="0"/>
              <a:t>) </a:t>
            </a:r>
            <a:r>
              <a:rPr lang="en-US" sz="2000" dirty="0" err="1" smtClean="0"/>
              <a:t>tuples</a:t>
            </a:r>
            <a:r>
              <a:rPr lang="en-US" sz="2000" dirty="0" smtClean="0"/>
              <a:t> for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1556</Words>
  <Application>Microsoft Office PowerPoint</Application>
  <PresentationFormat>On-screen Show (4:3)</PresentationFormat>
  <Paragraphs>423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UpSizeR Synthetically Scaling up  A Given Database State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UpSizeR Synthetically Scaling up  A Given Database State </dc:title>
  <dc:creator>Tay Yong Chiang</dc:creator>
  <cp:lastModifiedBy>mattyc</cp:lastModifiedBy>
  <cp:revision>188</cp:revision>
  <dcterms:created xsi:type="dcterms:W3CDTF">2006-08-16T00:00:00Z</dcterms:created>
  <dcterms:modified xsi:type="dcterms:W3CDTF">2010-09-17T11:23:16Z</dcterms:modified>
</cp:coreProperties>
</file>