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3.xml" ContentType="application/vnd.openxmlformats-officedocument.presentationml.slideLayout+xml"/>
  <Override PartName="/ppt/theme/themeOverride1.xml" ContentType="application/vnd.openxmlformats-officedocument.themeOverride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2.xml" ContentType="application/vnd.openxmlformats-officedocument.presentationml.notesSlide+xml"/>
  <Override PartName="/ppt/charts/chart3.xml" ContentType="application/vnd.openxmlformats-officedocument.drawingml.chart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2.xml" ContentType="application/vnd.openxmlformats-officedocument.themeOverride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handoutMasters/handoutMaster1.xml" ContentType="application/vnd.openxmlformats-officedocument.presentationml.handoutMaster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Override3.xml" ContentType="application/vnd.openxmlformats-officedocument.themeOverride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1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 autoCompressPictures="0">
  <p:sldMasterIdLst>
    <p:sldMasterId id="2147484396" r:id="rId1"/>
  </p:sldMasterIdLst>
  <p:notesMasterIdLst>
    <p:notesMasterId r:id="rId80"/>
  </p:notesMasterIdLst>
  <p:handoutMasterIdLst>
    <p:handoutMasterId r:id="rId81"/>
  </p:handoutMasterIdLst>
  <p:sldIdLst>
    <p:sldId id="289" r:id="rId2"/>
    <p:sldId id="558" r:id="rId3"/>
    <p:sldId id="559" r:id="rId4"/>
    <p:sldId id="560" r:id="rId5"/>
    <p:sldId id="561" r:id="rId6"/>
    <p:sldId id="562" r:id="rId7"/>
    <p:sldId id="563" r:id="rId8"/>
    <p:sldId id="564" r:id="rId9"/>
    <p:sldId id="628" r:id="rId10"/>
    <p:sldId id="565" r:id="rId11"/>
    <p:sldId id="566" r:id="rId12"/>
    <p:sldId id="567" r:id="rId13"/>
    <p:sldId id="568" r:id="rId14"/>
    <p:sldId id="569" r:id="rId15"/>
    <p:sldId id="570" r:id="rId16"/>
    <p:sldId id="571" r:id="rId17"/>
    <p:sldId id="573" r:id="rId18"/>
    <p:sldId id="574" r:id="rId19"/>
    <p:sldId id="657" r:id="rId20"/>
    <p:sldId id="629" r:id="rId21"/>
    <p:sldId id="630" r:id="rId22"/>
    <p:sldId id="631" r:id="rId23"/>
    <p:sldId id="632" r:id="rId24"/>
    <p:sldId id="633" r:id="rId25"/>
    <p:sldId id="634" r:id="rId26"/>
    <p:sldId id="635" r:id="rId27"/>
    <p:sldId id="636" r:id="rId28"/>
    <p:sldId id="637" r:id="rId29"/>
    <p:sldId id="640" r:id="rId30"/>
    <p:sldId id="639" r:id="rId31"/>
    <p:sldId id="642" r:id="rId32"/>
    <p:sldId id="643" r:id="rId33"/>
    <p:sldId id="644" r:id="rId34"/>
    <p:sldId id="645" r:id="rId35"/>
    <p:sldId id="646" r:id="rId36"/>
    <p:sldId id="641" r:id="rId37"/>
    <p:sldId id="576" r:id="rId38"/>
    <p:sldId id="577" r:id="rId39"/>
    <p:sldId id="578" r:id="rId40"/>
    <p:sldId id="647" r:id="rId41"/>
    <p:sldId id="648" r:id="rId42"/>
    <p:sldId id="649" r:id="rId43"/>
    <p:sldId id="650" r:id="rId44"/>
    <p:sldId id="651" r:id="rId45"/>
    <p:sldId id="579" r:id="rId46"/>
    <p:sldId id="580" r:id="rId47"/>
    <p:sldId id="581" r:id="rId48"/>
    <p:sldId id="582" r:id="rId49"/>
    <p:sldId id="583" r:id="rId50"/>
    <p:sldId id="598" r:id="rId51"/>
    <p:sldId id="654" r:id="rId52"/>
    <p:sldId id="599" r:id="rId53"/>
    <p:sldId id="655" r:id="rId54"/>
    <p:sldId id="656" r:id="rId55"/>
    <p:sldId id="605" r:id="rId56"/>
    <p:sldId id="606" r:id="rId57"/>
    <p:sldId id="607" r:id="rId58"/>
    <p:sldId id="608" r:id="rId59"/>
    <p:sldId id="609" r:id="rId60"/>
    <p:sldId id="610" r:id="rId61"/>
    <p:sldId id="611" r:id="rId62"/>
    <p:sldId id="612" r:id="rId63"/>
    <p:sldId id="613" r:id="rId64"/>
    <p:sldId id="660" r:id="rId65"/>
    <p:sldId id="662" r:id="rId66"/>
    <p:sldId id="614" r:id="rId67"/>
    <p:sldId id="661" r:id="rId68"/>
    <p:sldId id="617" r:id="rId69"/>
    <p:sldId id="618" r:id="rId70"/>
    <p:sldId id="619" r:id="rId71"/>
    <p:sldId id="620" r:id="rId72"/>
    <p:sldId id="621" r:id="rId73"/>
    <p:sldId id="622" r:id="rId74"/>
    <p:sldId id="626" r:id="rId75"/>
    <p:sldId id="652" r:id="rId76"/>
    <p:sldId id="663" r:id="rId77"/>
    <p:sldId id="653" r:id="rId78"/>
    <p:sldId id="659" r:id="rId79"/>
  </p:sldIdLst>
  <p:sldSz cx="9144000" cy="6858000" type="screen4x3"/>
  <p:notesSz cx="6858000" cy="9144000"/>
  <p:embeddedFontLst>
    <p:embeddedFont>
      <p:font typeface="Corbel" pitchFamily="34" charset="0"/>
      <p:regular r:id="rId82"/>
      <p:bold r:id="rId83"/>
      <p:italic r:id="rId84"/>
      <p:boldItalic r:id="rId85"/>
    </p:embeddedFont>
    <p:embeddedFont>
      <p:font typeface="Wingdings 2" pitchFamily="18" charset="2"/>
      <p:regular r:id="rId86"/>
    </p:embeddedFont>
    <p:embeddedFont>
      <p:font typeface="Calibri" pitchFamily="34" charset="0"/>
      <p:regular r:id="rId87"/>
      <p:bold r:id="rId88"/>
      <p:italic r:id="rId89"/>
      <p:boldItalic r:id="rId90"/>
    </p:embeddedFont>
    <p:embeddedFont>
      <p:font typeface="Wingdings 3" pitchFamily="18" charset="2"/>
      <p:regular r:id="rId91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619" autoAdjust="0"/>
  </p:normalViewPr>
  <p:slideViewPr>
    <p:cSldViewPr snapToObjects="1">
      <p:cViewPr>
        <p:scale>
          <a:sx n="80" d="100"/>
          <a:sy n="80" d="100"/>
        </p:scale>
        <p:origin x="-1188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883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952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font" Target="fonts/font3.fntdata"/><Relationship Id="rId89" Type="http://schemas.openxmlformats.org/officeDocument/2006/relationships/font" Target="fonts/font8.fntdata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font" Target="fonts/font6.fntdata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font" Target="fonts/font1.fntdata"/><Relationship Id="rId90" Type="http://schemas.openxmlformats.org/officeDocument/2006/relationships/font" Target="fonts/font9.fntdata"/><Relationship Id="rId95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notesMaster" Target="notesMasters/notesMaster1.xml"/><Relationship Id="rId85" Type="http://schemas.openxmlformats.org/officeDocument/2006/relationships/font" Target="fonts/font4.fntdata"/><Relationship Id="rId93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font" Target="fonts/font2.fntdata"/><Relationship Id="rId88" Type="http://schemas.openxmlformats.org/officeDocument/2006/relationships/font" Target="fonts/font7.fntdata"/><Relationship Id="rId91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handoutMaster" Target="handoutMasters/handoutMaster1.xml"/><Relationship Id="rId86" Type="http://schemas.openxmlformats.org/officeDocument/2006/relationships/font" Target="fonts/font5.fntdata"/><Relationship Id="rId9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Macintosh%20HD:Users:cooperb:docs:papers:svnpapers:ycsb:graphs:yscb-results.xls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Macintosh%20HD:Users:cooperb:docs:papers:svnpapers:ycsb:graphs:yscb-results.xls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Macintosh%20HD:Users:cooperb:docs:papers:svnpapers:ycsb:graphs:yscb-results.xls" TargetMode="External"/><Relationship Id="rId1" Type="http://schemas.openxmlformats.org/officeDocument/2006/relationships/themeOverride" Target="../theme/themeOverrid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/>
              <a:t>Workload A - Read latency</a:t>
            </a:r>
          </a:p>
        </c:rich>
      </c:tx>
      <c:layout>
        <c:manualLayout>
          <c:xMode val="edge"/>
          <c:yMode val="edge"/>
          <c:x val="0.37564308963952431"/>
          <c:y val="3.2835820895522456E-2"/>
        </c:manualLayout>
      </c:layout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9.9485378579035375E-2"/>
          <c:y val="0.16716399636631704"/>
          <c:w val="0.84905624821762748"/>
          <c:h val="0.58208891591842449"/>
        </c:manualLayout>
      </c:layout>
      <c:scatterChart>
        <c:scatterStyle val="lineMarker"/>
        <c:ser>
          <c:idx val="0"/>
          <c:order val="0"/>
          <c:tx>
            <c:strRef>
              <c:f>A!$B$2</c:f>
              <c:strCache>
                <c:ptCount val="1"/>
                <c:pt idx="0">
                  <c:v>Cassandra</c:v>
                </c:pt>
              </c:strCache>
            </c:strRef>
          </c:tx>
          <c:spPr>
            <a:ln w="38100">
              <a:solidFill>
                <a:srgbClr val="000080"/>
              </a:solidFill>
              <a:prstDash val="solid"/>
            </a:ln>
          </c:spPr>
          <c:marker>
            <c:symbol val="diamond"/>
            <c:size val="9"/>
            <c:spPr>
              <a:solidFill>
                <a:srgbClr val="000080"/>
              </a:solidFill>
              <a:ln>
                <a:solidFill>
                  <a:srgbClr val="000080"/>
                </a:solidFill>
                <a:prstDash val="solid"/>
              </a:ln>
            </c:spPr>
          </c:marker>
          <c:xVal>
            <c:numRef>
              <c:f>A!$A$3:$A$34</c:f>
              <c:numCache>
                <c:formatCode>General</c:formatCode>
                <c:ptCount val="32"/>
                <c:pt idx="0">
                  <c:v>598.89935607228551</c:v>
                </c:pt>
                <c:pt idx="1">
                  <c:v>1197.8744383577045</c:v>
                </c:pt>
                <c:pt idx="2">
                  <c:v>2395.7767779353312</c:v>
                </c:pt>
                <c:pt idx="3">
                  <c:v>3593.7727903704622</c:v>
                </c:pt>
                <c:pt idx="4">
                  <c:v>4791.6970538272799</c:v>
                </c:pt>
                <c:pt idx="5">
                  <c:v>5989.3788348661701</c:v>
                </c:pt>
                <c:pt idx="6">
                  <c:v>7186.4256404569242</c:v>
                </c:pt>
                <c:pt idx="7">
                  <c:v>8385.3582328190205</c:v>
                </c:pt>
                <c:pt idx="8">
                  <c:v>9582.8889999999446</c:v>
                </c:pt>
                <c:pt idx="9">
                  <c:v>10781.1389962781</c:v>
                </c:pt>
                <c:pt idx="10">
                  <c:v>11978.1996765886</c:v>
                </c:pt>
                <c:pt idx="11">
                  <c:v>600</c:v>
                </c:pt>
                <c:pt idx="12">
                  <c:v>1200</c:v>
                </c:pt>
                <c:pt idx="13">
                  <c:v>2400</c:v>
                </c:pt>
                <c:pt idx="14">
                  <c:v>4800</c:v>
                </c:pt>
                <c:pt idx="15">
                  <c:v>7200</c:v>
                </c:pt>
                <c:pt idx="16">
                  <c:v>599.93900620103602</c:v>
                </c:pt>
                <c:pt idx="17">
                  <c:v>1199.9386698013211</c:v>
                </c:pt>
                <c:pt idx="18">
                  <c:v>2313.065985026104</c:v>
                </c:pt>
                <c:pt idx="19">
                  <c:v>3575.6517977306712</c:v>
                </c:pt>
                <c:pt idx="20">
                  <c:v>4722.8134849443895</c:v>
                </c:pt>
                <c:pt idx="21">
                  <c:v>5999.5600322643004</c:v>
                </c:pt>
                <c:pt idx="22">
                  <c:v>7134.2853053540075</c:v>
                </c:pt>
                <c:pt idx="23">
                  <c:v>7448.0520536082404</c:v>
                </c:pt>
                <c:pt idx="24">
                  <c:v>599.66318917541287</c:v>
                </c:pt>
                <c:pt idx="25">
                  <c:v>1199.6001332888998</c:v>
                </c:pt>
                <c:pt idx="26">
                  <c:v>2399.3321858749359</c:v>
                </c:pt>
                <c:pt idx="27">
                  <c:v>3599.1002249437597</c:v>
                </c:pt>
                <c:pt idx="28">
                  <c:v>4798.7683161321866</c:v>
                </c:pt>
                <c:pt idx="29">
                  <c:v>5997.5909676280007</c:v>
                </c:pt>
                <c:pt idx="30">
                  <c:v>7046.1014018805954</c:v>
                </c:pt>
                <c:pt idx="31">
                  <c:v>7283.5948587069297</c:v>
                </c:pt>
              </c:numCache>
            </c:numRef>
          </c:xVal>
          <c:yVal>
            <c:numRef>
              <c:f>A!$B$3:$B$34</c:f>
              <c:numCache>
                <c:formatCode>General</c:formatCode>
                <c:ptCount val="32"/>
                <c:pt idx="0">
                  <c:v>6.3455393944785401</c:v>
                </c:pt>
                <c:pt idx="1">
                  <c:v>5.7617919350879703</c:v>
                </c:pt>
                <c:pt idx="2">
                  <c:v>5.4313483535592866</c:v>
                </c:pt>
                <c:pt idx="3">
                  <c:v>5.5810111161399796</c:v>
                </c:pt>
                <c:pt idx="4">
                  <c:v>5.8516850369276296</c:v>
                </c:pt>
                <c:pt idx="5">
                  <c:v>6.8725439548617624</c:v>
                </c:pt>
                <c:pt idx="6">
                  <c:v>8.399776556902081</c:v>
                </c:pt>
                <c:pt idx="7">
                  <c:v>8.7523078475879679</c:v>
                </c:pt>
                <c:pt idx="8">
                  <c:v>11.7750176047817</c:v>
                </c:pt>
                <c:pt idx="9">
                  <c:v>13.63915516798358</c:v>
                </c:pt>
                <c:pt idx="10">
                  <c:v>26.602904668075631</c:v>
                </c:pt>
              </c:numCache>
            </c:numRef>
          </c:yVal>
        </c:ser>
        <c:ser>
          <c:idx val="1"/>
          <c:order val="1"/>
          <c:tx>
            <c:strRef>
              <c:f>A!$C$2</c:f>
              <c:strCache>
                <c:ptCount val="1"/>
                <c:pt idx="0">
                  <c:v>Hbase</c:v>
                </c:pt>
              </c:strCache>
            </c:strRef>
          </c:tx>
          <c:spPr>
            <a:ln w="38100">
              <a:solidFill>
                <a:srgbClr val="DD0806"/>
              </a:solidFill>
              <a:prstDash val="solid"/>
            </a:ln>
          </c:spPr>
          <c:marker>
            <c:symbol val="square"/>
            <c:size val="9"/>
            <c:spPr>
              <a:solidFill>
                <a:srgbClr val="DD0806"/>
              </a:solidFill>
              <a:ln>
                <a:solidFill>
                  <a:srgbClr val="DD0806"/>
                </a:solidFill>
                <a:prstDash val="solid"/>
              </a:ln>
            </c:spPr>
          </c:marker>
          <c:xVal>
            <c:numRef>
              <c:f>A!$A$3:$A$34</c:f>
              <c:numCache>
                <c:formatCode>General</c:formatCode>
                <c:ptCount val="32"/>
                <c:pt idx="0">
                  <c:v>598.89935607228551</c:v>
                </c:pt>
                <c:pt idx="1">
                  <c:v>1197.8744383577045</c:v>
                </c:pt>
                <c:pt idx="2">
                  <c:v>2395.7767779353312</c:v>
                </c:pt>
                <c:pt idx="3">
                  <c:v>3593.7727903704622</c:v>
                </c:pt>
                <c:pt idx="4">
                  <c:v>4791.6970538272799</c:v>
                </c:pt>
                <c:pt idx="5">
                  <c:v>5989.3788348661701</c:v>
                </c:pt>
                <c:pt idx="6">
                  <c:v>7186.4256404569242</c:v>
                </c:pt>
                <c:pt idx="7">
                  <c:v>8385.3582328190205</c:v>
                </c:pt>
                <c:pt idx="8">
                  <c:v>9582.8889999999446</c:v>
                </c:pt>
                <c:pt idx="9">
                  <c:v>10781.1389962781</c:v>
                </c:pt>
                <c:pt idx="10">
                  <c:v>11978.1996765886</c:v>
                </c:pt>
                <c:pt idx="11">
                  <c:v>600</c:v>
                </c:pt>
                <c:pt idx="12">
                  <c:v>1200</c:v>
                </c:pt>
                <c:pt idx="13">
                  <c:v>2400</c:v>
                </c:pt>
                <c:pt idx="14">
                  <c:v>4800</c:v>
                </c:pt>
                <c:pt idx="15">
                  <c:v>7200</c:v>
                </c:pt>
                <c:pt idx="16">
                  <c:v>599.93900620103602</c:v>
                </c:pt>
                <c:pt idx="17">
                  <c:v>1199.9386698013211</c:v>
                </c:pt>
                <c:pt idx="18">
                  <c:v>2313.065985026104</c:v>
                </c:pt>
                <c:pt idx="19">
                  <c:v>3575.6517977306712</c:v>
                </c:pt>
                <c:pt idx="20">
                  <c:v>4722.8134849443895</c:v>
                </c:pt>
                <c:pt idx="21">
                  <c:v>5999.5600322643004</c:v>
                </c:pt>
                <c:pt idx="22">
                  <c:v>7134.2853053540075</c:v>
                </c:pt>
                <c:pt idx="23">
                  <c:v>7448.0520536082404</c:v>
                </c:pt>
                <c:pt idx="24">
                  <c:v>599.66318917541287</c:v>
                </c:pt>
                <c:pt idx="25">
                  <c:v>1199.6001332888998</c:v>
                </c:pt>
                <c:pt idx="26">
                  <c:v>2399.3321858749359</c:v>
                </c:pt>
                <c:pt idx="27">
                  <c:v>3599.1002249437597</c:v>
                </c:pt>
                <c:pt idx="28">
                  <c:v>4798.7683161321866</c:v>
                </c:pt>
                <c:pt idx="29">
                  <c:v>5997.5909676280007</c:v>
                </c:pt>
                <c:pt idx="30">
                  <c:v>7046.1014018805954</c:v>
                </c:pt>
                <c:pt idx="31">
                  <c:v>7283.5948587069297</c:v>
                </c:pt>
              </c:numCache>
            </c:numRef>
          </c:xVal>
          <c:yVal>
            <c:numRef>
              <c:f>A!$C$3:$C$34</c:f>
              <c:numCache>
                <c:formatCode>General</c:formatCode>
                <c:ptCount val="32"/>
                <c:pt idx="11">
                  <c:v>9.2000000000000011</c:v>
                </c:pt>
                <c:pt idx="12">
                  <c:v>13.3</c:v>
                </c:pt>
                <c:pt idx="13">
                  <c:v>14.9</c:v>
                </c:pt>
                <c:pt idx="14">
                  <c:v>12.4</c:v>
                </c:pt>
                <c:pt idx="15">
                  <c:v>13.5</c:v>
                </c:pt>
              </c:numCache>
            </c:numRef>
          </c:yVal>
        </c:ser>
        <c:ser>
          <c:idx val="2"/>
          <c:order val="2"/>
          <c:tx>
            <c:v>PNUTS</c:v>
          </c:tx>
          <c:spPr>
            <a:ln w="38100">
              <a:solidFill>
                <a:srgbClr val="006411"/>
              </a:solidFill>
              <a:prstDash val="solid"/>
            </a:ln>
          </c:spPr>
          <c:marker>
            <c:symbol val="triangle"/>
            <c:size val="9"/>
            <c:spPr>
              <a:solidFill>
                <a:srgbClr val="006411"/>
              </a:solidFill>
              <a:ln>
                <a:solidFill>
                  <a:srgbClr val="006411"/>
                </a:solidFill>
                <a:prstDash val="solid"/>
              </a:ln>
            </c:spPr>
          </c:marker>
          <c:xVal>
            <c:numRef>
              <c:f>A!$A$3:$A$34</c:f>
              <c:numCache>
                <c:formatCode>General</c:formatCode>
                <c:ptCount val="32"/>
                <c:pt idx="0">
                  <c:v>598.89935607228551</c:v>
                </c:pt>
                <c:pt idx="1">
                  <c:v>1197.8744383577045</c:v>
                </c:pt>
                <c:pt idx="2">
                  <c:v>2395.7767779353312</c:v>
                </c:pt>
                <c:pt idx="3">
                  <c:v>3593.7727903704622</c:v>
                </c:pt>
                <c:pt idx="4">
                  <c:v>4791.6970538272799</c:v>
                </c:pt>
                <c:pt idx="5">
                  <c:v>5989.3788348661701</c:v>
                </c:pt>
                <c:pt idx="6">
                  <c:v>7186.4256404569242</c:v>
                </c:pt>
                <c:pt idx="7">
                  <c:v>8385.3582328190205</c:v>
                </c:pt>
                <c:pt idx="8">
                  <c:v>9582.8889999999446</c:v>
                </c:pt>
                <c:pt idx="9">
                  <c:v>10781.1389962781</c:v>
                </c:pt>
                <c:pt idx="10">
                  <c:v>11978.1996765886</c:v>
                </c:pt>
                <c:pt idx="11">
                  <c:v>600</c:v>
                </c:pt>
                <c:pt idx="12">
                  <c:v>1200</c:v>
                </c:pt>
                <c:pt idx="13">
                  <c:v>2400</c:v>
                </c:pt>
                <c:pt idx="14">
                  <c:v>4800</c:v>
                </c:pt>
                <c:pt idx="15">
                  <c:v>7200</c:v>
                </c:pt>
                <c:pt idx="16">
                  <c:v>599.93900620103602</c:v>
                </c:pt>
                <c:pt idx="17">
                  <c:v>1199.9386698013211</c:v>
                </c:pt>
                <c:pt idx="18">
                  <c:v>2313.065985026104</c:v>
                </c:pt>
                <c:pt idx="19">
                  <c:v>3575.6517977306712</c:v>
                </c:pt>
                <c:pt idx="20">
                  <c:v>4722.8134849443895</c:v>
                </c:pt>
                <c:pt idx="21">
                  <c:v>5999.5600322643004</c:v>
                </c:pt>
                <c:pt idx="22">
                  <c:v>7134.2853053540075</c:v>
                </c:pt>
                <c:pt idx="23">
                  <c:v>7448.0520536082404</c:v>
                </c:pt>
                <c:pt idx="24">
                  <c:v>599.66318917541287</c:v>
                </c:pt>
                <c:pt idx="25">
                  <c:v>1199.6001332888998</c:v>
                </c:pt>
                <c:pt idx="26">
                  <c:v>2399.3321858749359</c:v>
                </c:pt>
                <c:pt idx="27">
                  <c:v>3599.1002249437597</c:v>
                </c:pt>
                <c:pt idx="28">
                  <c:v>4798.7683161321866</c:v>
                </c:pt>
                <c:pt idx="29">
                  <c:v>5997.5909676280007</c:v>
                </c:pt>
                <c:pt idx="30">
                  <c:v>7046.1014018805954</c:v>
                </c:pt>
                <c:pt idx="31">
                  <c:v>7283.5948587069297</c:v>
                </c:pt>
              </c:numCache>
            </c:numRef>
          </c:xVal>
          <c:yVal>
            <c:numRef>
              <c:f>A!$D$3:$D$34</c:f>
              <c:numCache>
                <c:formatCode>General</c:formatCode>
                <c:ptCount val="32"/>
                <c:pt idx="16">
                  <c:v>6.6784542390506845</c:v>
                </c:pt>
                <c:pt idx="17">
                  <c:v>7.6419490621446338</c:v>
                </c:pt>
                <c:pt idx="18">
                  <c:v>9.3343060293262567</c:v>
                </c:pt>
                <c:pt idx="19">
                  <c:v>10.554901392200799</c:v>
                </c:pt>
                <c:pt idx="20">
                  <c:v>14.873555212054335</c:v>
                </c:pt>
                <c:pt idx="21">
                  <c:v>18.008236566697352</c:v>
                </c:pt>
                <c:pt idx="22">
                  <c:v>38.572567074873596</c:v>
                </c:pt>
                <c:pt idx="23">
                  <c:v>58.661977143602364</c:v>
                </c:pt>
              </c:numCache>
            </c:numRef>
          </c:yVal>
        </c:ser>
        <c:ser>
          <c:idx val="3"/>
          <c:order val="3"/>
          <c:tx>
            <c:strRef>
              <c:f>A!$E$2</c:f>
              <c:strCache>
                <c:ptCount val="1"/>
                <c:pt idx="0">
                  <c:v>MySQL</c:v>
                </c:pt>
              </c:strCache>
            </c:strRef>
          </c:tx>
          <c:spPr>
            <a:ln w="38100">
              <a:solidFill>
                <a:srgbClr val="333333"/>
              </a:solidFill>
              <a:prstDash val="solid"/>
            </a:ln>
          </c:spPr>
          <c:marker>
            <c:symbol val="x"/>
            <c:size val="9"/>
            <c:spPr>
              <a:noFill/>
              <a:ln>
                <a:solidFill>
                  <a:srgbClr val="808080"/>
                </a:solidFill>
                <a:prstDash val="solid"/>
              </a:ln>
            </c:spPr>
          </c:marker>
          <c:xVal>
            <c:numRef>
              <c:f>A!$A$3:$A$34</c:f>
              <c:numCache>
                <c:formatCode>General</c:formatCode>
                <c:ptCount val="32"/>
                <c:pt idx="0">
                  <c:v>598.89935607228551</c:v>
                </c:pt>
                <c:pt idx="1">
                  <c:v>1197.8744383577045</c:v>
                </c:pt>
                <c:pt idx="2">
                  <c:v>2395.7767779353312</c:v>
                </c:pt>
                <c:pt idx="3">
                  <c:v>3593.7727903704622</c:v>
                </c:pt>
                <c:pt idx="4">
                  <c:v>4791.6970538272799</c:v>
                </c:pt>
                <c:pt idx="5">
                  <c:v>5989.3788348661701</c:v>
                </c:pt>
                <c:pt idx="6">
                  <c:v>7186.4256404569242</c:v>
                </c:pt>
                <c:pt idx="7">
                  <c:v>8385.3582328190205</c:v>
                </c:pt>
                <c:pt idx="8">
                  <c:v>9582.8889999999446</c:v>
                </c:pt>
                <c:pt idx="9">
                  <c:v>10781.1389962781</c:v>
                </c:pt>
                <c:pt idx="10">
                  <c:v>11978.1996765886</c:v>
                </c:pt>
                <c:pt idx="11">
                  <c:v>600</c:v>
                </c:pt>
                <c:pt idx="12">
                  <c:v>1200</c:v>
                </c:pt>
                <c:pt idx="13">
                  <c:v>2400</c:v>
                </c:pt>
                <c:pt idx="14">
                  <c:v>4800</c:v>
                </c:pt>
                <c:pt idx="15">
                  <c:v>7200</c:v>
                </c:pt>
                <c:pt idx="16">
                  <c:v>599.93900620103602</c:v>
                </c:pt>
                <c:pt idx="17">
                  <c:v>1199.9386698013211</c:v>
                </c:pt>
                <c:pt idx="18">
                  <c:v>2313.065985026104</c:v>
                </c:pt>
                <c:pt idx="19">
                  <c:v>3575.6517977306712</c:v>
                </c:pt>
                <c:pt idx="20">
                  <c:v>4722.8134849443895</c:v>
                </c:pt>
                <c:pt idx="21">
                  <c:v>5999.5600322643004</c:v>
                </c:pt>
                <c:pt idx="22">
                  <c:v>7134.2853053540075</c:v>
                </c:pt>
                <c:pt idx="23">
                  <c:v>7448.0520536082404</c:v>
                </c:pt>
                <c:pt idx="24">
                  <c:v>599.66318917541287</c:v>
                </c:pt>
                <c:pt idx="25">
                  <c:v>1199.6001332888998</c:v>
                </c:pt>
                <c:pt idx="26">
                  <c:v>2399.3321858749359</c:v>
                </c:pt>
                <c:pt idx="27">
                  <c:v>3599.1002249437597</c:v>
                </c:pt>
                <c:pt idx="28">
                  <c:v>4798.7683161321866</c:v>
                </c:pt>
                <c:pt idx="29">
                  <c:v>5997.5909676280007</c:v>
                </c:pt>
                <c:pt idx="30">
                  <c:v>7046.1014018805954</c:v>
                </c:pt>
                <c:pt idx="31">
                  <c:v>7283.5948587069297</c:v>
                </c:pt>
              </c:numCache>
            </c:numRef>
          </c:xVal>
          <c:yVal>
            <c:numRef>
              <c:f>A!$E$3:$E$34</c:f>
              <c:numCache>
                <c:formatCode>General</c:formatCode>
                <c:ptCount val="32"/>
                <c:pt idx="24">
                  <c:v>6.6828973124905797</c:v>
                </c:pt>
                <c:pt idx="25">
                  <c:v>4.1121302529862183</c:v>
                </c:pt>
                <c:pt idx="26">
                  <c:v>4.4593251722073504</c:v>
                </c:pt>
                <c:pt idx="27">
                  <c:v>6.6483993067590896</c:v>
                </c:pt>
                <c:pt idx="28">
                  <c:v>9.9915957868544183</c:v>
                </c:pt>
                <c:pt idx="29">
                  <c:v>11.570175482480876</c:v>
                </c:pt>
                <c:pt idx="30">
                  <c:v>22.2844033210927</c:v>
                </c:pt>
                <c:pt idx="31">
                  <c:v>53.8481024107856</c:v>
                </c:pt>
              </c:numCache>
            </c:numRef>
          </c:yVal>
        </c:ser>
        <c:axId val="118261632"/>
        <c:axId val="118268288"/>
      </c:scatterChart>
      <c:valAx>
        <c:axId val="118261632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120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Throughput (ops/sec)</a:t>
                </a:r>
              </a:p>
            </c:rich>
          </c:tx>
          <c:layout>
            <c:manualLayout>
              <c:xMode val="edge"/>
              <c:yMode val="edge"/>
              <c:x val="0.42195526802717431"/>
              <c:y val="0.82984980608767489"/>
            </c:manualLayout>
          </c:layout>
          <c:spPr>
            <a:noFill/>
            <a:ln w="25400">
              <a:noFill/>
            </a:ln>
          </c:spPr>
        </c:title>
        <c:numFmt formatCode="General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18268288"/>
        <c:crosses val="autoZero"/>
        <c:crossBetween val="midCat"/>
      </c:valAx>
      <c:valAx>
        <c:axId val="118268288"/>
        <c:scaling>
          <c:orientation val="minMax"/>
        </c:scaling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20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Average read latency (ms)</a:t>
                </a:r>
              </a:p>
            </c:rich>
          </c:tx>
          <c:layout>
            <c:manualLayout>
              <c:xMode val="edge"/>
              <c:yMode val="edge"/>
              <c:x val="2.2298456260720408E-2"/>
              <c:y val="0.24179080973087333"/>
            </c:manualLayout>
          </c:layout>
          <c:spPr>
            <a:noFill/>
            <a:ln w="25400">
              <a:noFill/>
            </a:ln>
          </c:spPr>
        </c:title>
        <c:numFmt formatCode="General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18261632"/>
        <c:crosses val="autoZero"/>
        <c:crossBetween val="midCat"/>
      </c:valAx>
      <c:spPr>
        <a:noFill/>
        <a:ln w="12700">
          <a:solidFill>
            <a:srgbClr val="808080"/>
          </a:solidFill>
          <a:prstDash val="solid"/>
        </a:ln>
      </c:spPr>
    </c:plotArea>
    <c:legend>
      <c:legendPos val="b"/>
      <c:layout>
        <c:manualLayout>
          <c:xMode val="edge"/>
          <c:yMode val="edge"/>
          <c:x val="0.25728974487108475"/>
          <c:y val="0.91940204489364041"/>
          <c:w val="0.53173214840426142"/>
          <c:h val="6.2686567164179099E-2"/>
        </c:manualLayout>
      </c:layout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100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2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125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/>
              <a:t>Workload B - Read latency</a:t>
            </a:r>
          </a:p>
        </c:rich>
      </c:tx>
      <c:layout>
        <c:manualLayout>
          <c:xMode val="edge"/>
          <c:yMode val="edge"/>
          <c:x val="0.38250415310436198"/>
          <c:y val="3.3444816053511697E-2"/>
        </c:manualLayout>
      </c:layout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9.0909052839463225E-2"/>
          <c:y val="0.16387939794505688"/>
          <c:w val="0.86620889969677395"/>
          <c:h val="0.59531699661673643"/>
        </c:manualLayout>
      </c:layout>
      <c:scatterChart>
        <c:scatterStyle val="lineMarker"/>
        <c:ser>
          <c:idx val="0"/>
          <c:order val="0"/>
          <c:tx>
            <c:v>Cassandra</c:v>
          </c:tx>
          <c:spPr>
            <a:ln w="38100">
              <a:solidFill>
                <a:srgbClr val="000080"/>
              </a:solidFill>
              <a:prstDash val="solid"/>
            </a:ln>
          </c:spPr>
          <c:marker>
            <c:symbol val="diamond"/>
            <c:size val="9"/>
            <c:spPr>
              <a:solidFill>
                <a:srgbClr val="000080"/>
              </a:solidFill>
              <a:ln>
                <a:solidFill>
                  <a:srgbClr val="000080"/>
                </a:solidFill>
                <a:prstDash val="solid"/>
              </a:ln>
            </c:spPr>
          </c:marker>
          <c:xVal>
            <c:numRef>
              <c:f>B!$A$3:$A$31</c:f>
              <c:numCache>
                <c:formatCode>General</c:formatCode>
                <c:ptCount val="29"/>
                <c:pt idx="0">
                  <c:v>598.922272643837</c:v>
                </c:pt>
                <c:pt idx="1">
                  <c:v>1197.8591594910611</c:v>
                </c:pt>
                <c:pt idx="2">
                  <c:v>2395.7223047292146</c:v>
                </c:pt>
                <c:pt idx="3">
                  <c:v>3599.7060240080245</c:v>
                </c:pt>
                <c:pt idx="4">
                  <c:v>4791.7050261880004</c:v>
                </c:pt>
                <c:pt idx="5">
                  <c:v>5999.2201013868234</c:v>
                </c:pt>
                <c:pt idx="6">
                  <c:v>7187.1071283791434</c:v>
                </c:pt>
                <c:pt idx="7">
                  <c:v>8397.4341173530302</c:v>
                </c:pt>
                <c:pt idx="8">
                  <c:v>600</c:v>
                </c:pt>
                <c:pt idx="9">
                  <c:v>1200</c:v>
                </c:pt>
                <c:pt idx="10">
                  <c:v>2400</c:v>
                </c:pt>
                <c:pt idx="11">
                  <c:v>4800</c:v>
                </c:pt>
                <c:pt idx="12">
                  <c:v>7200</c:v>
                </c:pt>
                <c:pt idx="13">
                  <c:v>599.94267214466038</c:v>
                </c:pt>
                <c:pt idx="14">
                  <c:v>1199.9353368179598</c:v>
                </c:pt>
                <c:pt idx="15">
                  <c:v>2399.9200026665712</c:v>
                </c:pt>
                <c:pt idx="16">
                  <c:v>3599.8520060841965</c:v>
                </c:pt>
                <c:pt idx="17">
                  <c:v>4799.6960192521219</c:v>
                </c:pt>
                <c:pt idx="18">
                  <c:v>5918.800631777176</c:v>
                </c:pt>
                <c:pt idx="19">
                  <c:v>7199.5400293870134</c:v>
                </c:pt>
                <c:pt idx="20">
                  <c:v>8238.8391519226607</c:v>
                </c:pt>
                <c:pt idx="21">
                  <c:v>599.87769160398796</c:v>
                </c:pt>
                <c:pt idx="22">
                  <c:v>1199.8460197607935</c:v>
                </c:pt>
                <c:pt idx="23">
                  <c:v>2399.7333629596701</c:v>
                </c:pt>
                <c:pt idx="24">
                  <c:v>3599.6220396858298</c:v>
                </c:pt>
                <c:pt idx="25">
                  <c:v>4799.4587277101336</c:v>
                </c:pt>
                <c:pt idx="26">
                  <c:v>5999.2400962544698</c:v>
                </c:pt>
                <c:pt idx="27">
                  <c:v>7199.1121095065118</c:v>
                </c:pt>
                <c:pt idx="28">
                  <c:v>8398.9268037972452</c:v>
                </c:pt>
              </c:numCache>
            </c:numRef>
          </c:xVal>
          <c:yVal>
            <c:numRef>
              <c:f>B!$B$3:$B$31</c:f>
              <c:numCache>
                <c:formatCode>General</c:formatCode>
                <c:ptCount val="29"/>
                <c:pt idx="0">
                  <c:v>7.5086968344049003</c:v>
                </c:pt>
                <c:pt idx="1">
                  <c:v>7.9459125933940706</c:v>
                </c:pt>
                <c:pt idx="2">
                  <c:v>7.3151836667863579</c:v>
                </c:pt>
                <c:pt idx="3">
                  <c:v>7.41473469351953</c:v>
                </c:pt>
                <c:pt idx="4">
                  <c:v>7.7540655932935101</c:v>
                </c:pt>
                <c:pt idx="5">
                  <c:v>9.1852149763433228</c:v>
                </c:pt>
                <c:pt idx="6">
                  <c:v>10.960538648115104</c:v>
                </c:pt>
                <c:pt idx="7">
                  <c:v>14.794858704745698</c:v>
                </c:pt>
              </c:numCache>
            </c:numRef>
          </c:yVal>
        </c:ser>
        <c:ser>
          <c:idx val="1"/>
          <c:order val="1"/>
          <c:tx>
            <c:v>HBase</c:v>
          </c:tx>
          <c:spPr>
            <a:ln w="38100">
              <a:solidFill>
                <a:srgbClr val="DD0806"/>
              </a:solidFill>
              <a:prstDash val="solid"/>
            </a:ln>
          </c:spPr>
          <c:marker>
            <c:symbol val="square"/>
            <c:size val="9"/>
            <c:spPr>
              <a:solidFill>
                <a:srgbClr val="DD0806"/>
              </a:solidFill>
              <a:ln>
                <a:solidFill>
                  <a:srgbClr val="DD0806"/>
                </a:solidFill>
                <a:prstDash val="solid"/>
              </a:ln>
            </c:spPr>
          </c:marker>
          <c:xVal>
            <c:numRef>
              <c:f>B!$A$3:$A$31</c:f>
              <c:numCache>
                <c:formatCode>General</c:formatCode>
                <c:ptCount val="29"/>
                <c:pt idx="0">
                  <c:v>598.922272643837</c:v>
                </c:pt>
                <c:pt idx="1">
                  <c:v>1197.8591594910611</c:v>
                </c:pt>
                <c:pt idx="2">
                  <c:v>2395.7223047292146</c:v>
                </c:pt>
                <c:pt idx="3">
                  <c:v>3599.7060240080245</c:v>
                </c:pt>
                <c:pt idx="4">
                  <c:v>4791.7050261880004</c:v>
                </c:pt>
                <c:pt idx="5">
                  <c:v>5999.2201013868234</c:v>
                </c:pt>
                <c:pt idx="6">
                  <c:v>7187.1071283791434</c:v>
                </c:pt>
                <c:pt idx="7">
                  <c:v>8397.4341173530302</c:v>
                </c:pt>
                <c:pt idx="8">
                  <c:v>600</c:v>
                </c:pt>
                <c:pt idx="9">
                  <c:v>1200</c:v>
                </c:pt>
                <c:pt idx="10">
                  <c:v>2400</c:v>
                </c:pt>
                <c:pt idx="11">
                  <c:v>4800</c:v>
                </c:pt>
                <c:pt idx="12">
                  <c:v>7200</c:v>
                </c:pt>
                <c:pt idx="13">
                  <c:v>599.94267214466038</c:v>
                </c:pt>
                <c:pt idx="14">
                  <c:v>1199.9353368179598</c:v>
                </c:pt>
                <c:pt idx="15">
                  <c:v>2399.9200026665712</c:v>
                </c:pt>
                <c:pt idx="16">
                  <c:v>3599.8520060841965</c:v>
                </c:pt>
                <c:pt idx="17">
                  <c:v>4799.6960192521219</c:v>
                </c:pt>
                <c:pt idx="18">
                  <c:v>5918.800631777176</c:v>
                </c:pt>
                <c:pt idx="19">
                  <c:v>7199.5400293870134</c:v>
                </c:pt>
                <c:pt idx="20">
                  <c:v>8238.8391519226607</c:v>
                </c:pt>
                <c:pt idx="21">
                  <c:v>599.87769160398796</c:v>
                </c:pt>
                <c:pt idx="22">
                  <c:v>1199.8460197607935</c:v>
                </c:pt>
                <c:pt idx="23">
                  <c:v>2399.7333629596701</c:v>
                </c:pt>
                <c:pt idx="24">
                  <c:v>3599.6220396858298</c:v>
                </c:pt>
                <c:pt idx="25">
                  <c:v>4799.4587277101336</c:v>
                </c:pt>
                <c:pt idx="26">
                  <c:v>5999.2400962544698</c:v>
                </c:pt>
                <c:pt idx="27">
                  <c:v>7199.1121095065118</c:v>
                </c:pt>
                <c:pt idx="28">
                  <c:v>8398.9268037972452</c:v>
                </c:pt>
              </c:numCache>
            </c:numRef>
          </c:xVal>
          <c:yVal>
            <c:numRef>
              <c:f>B!$C$3:$C$31</c:f>
              <c:numCache>
                <c:formatCode>General</c:formatCode>
                <c:ptCount val="29"/>
                <c:pt idx="8">
                  <c:v>13.3</c:v>
                </c:pt>
                <c:pt idx="9">
                  <c:v>16.100000000000001</c:v>
                </c:pt>
                <c:pt idx="10">
                  <c:v>14.7</c:v>
                </c:pt>
                <c:pt idx="11">
                  <c:v>13.9</c:v>
                </c:pt>
                <c:pt idx="12">
                  <c:v>17.7</c:v>
                </c:pt>
              </c:numCache>
            </c:numRef>
          </c:yVal>
        </c:ser>
        <c:ser>
          <c:idx val="2"/>
          <c:order val="2"/>
          <c:tx>
            <c:v>PNUTS</c:v>
          </c:tx>
          <c:spPr>
            <a:ln w="38100">
              <a:solidFill>
                <a:srgbClr val="006411"/>
              </a:solidFill>
              <a:prstDash val="solid"/>
            </a:ln>
          </c:spPr>
          <c:marker>
            <c:symbol val="triangle"/>
            <c:size val="9"/>
            <c:spPr>
              <a:solidFill>
                <a:srgbClr val="006411"/>
              </a:solidFill>
              <a:ln>
                <a:solidFill>
                  <a:srgbClr val="006411"/>
                </a:solidFill>
                <a:prstDash val="solid"/>
              </a:ln>
            </c:spPr>
          </c:marker>
          <c:xVal>
            <c:numRef>
              <c:f>B!$A$3:$A$31</c:f>
              <c:numCache>
                <c:formatCode>General</c:formatCode>
                <c:ptCount val="29"/>
                <c:pt idx="0">
                  <c:v>598.922272643837</c:v>
                </c:pt>
                <c:pt idx="1">
                  <c:v>1197.8591594910611</c:v>
                </c:pt>
                <c:pt idx="2">
                  <c:v>2395.7223047292146</c:v>
                </c:pt>
                <c:pt idx="3">
                  <c:v>3599.7060240080245</c:v>
                </c:pt>
                <c:pt idx="4">
                  <c:v>4791.7050261880004</c:v>
                </c:pt>
                <c:pt idx="5">
                  <c:v>5999.2201013868234</c:v>
                </c:pt>
                <c:pt idx="6">
                  <c:v>7187.1071283791434</c:v>
                </c:pt>
                <c:pt idx="7">
                  <c:v>8397.4341173530302</c:v>
                </c:pt>
                <c:pt idx="8">
                  <c:v>600</c:v>
                </c:pt>
                <c:pt idx="9">
                  <c:v>1200</c:v>
                </c:pt>
                <c:pt idx="10">
                  <c:v>2400</c:v>
                </c:pt>
                <c:pt idx="11">
                  <c:v>4800</c:v>
                </c:pt>
                <c:pt idx="12">
                  <c:v>7200</c:v>
                </c:pt>
                <c:pt idx="13">
                  <c:v>599.94267214466038</c:v>
                </c:pt>
                <c:pt idx="14">
                  <c:v>1199.9353368179598</c:v>
                </c:pt>
                <c:pt idx="15">
                  <c:v>2399.9200026665712</c:v>
                </c:pt>
                <c:pt idx="16">
                  <c:v>3599.8520060841965</c:v>
                </c:pt>
                <c:pt idx="17">
                  <c:v>4799.6960192521219</c:v>
                </c:pt>
                <c:pt idx="18">
                  <c:v>5918.800631777176</c:v>
                </c:pt>
                <c:pt idx="19">
                  <c:v>7199.5400293870134</c:v>
                </c:pt>
                <c:pt idx="20">
                  <c:v>8238.8391519226607</c:v>
                </c:pt>
                <c:pt idx="21">
                  <c:v>599.87769160398796</c:v>
                </c:pt>
                <c:pt idx="22">
                  <c:v>1199.8460197607935</c:v>
                </c:pt>
                <c:pt idx="23">
                  <c:v>2399.7333629596701</c:v>
                </c:pt>
                <c:pt idx="24">
                  <c:v>3599.6220396858298</c:v>
                </c:pt>
                <c:pt idx="25">
                  <c:v>4799.4587277101336</c:v>
                </c:pt>
                <c:pt idx="26">
                  <c:v>5999.2400962544698</c:v>
                </c:pt>
                <c:pt idx="27">
                  <c:v>7199.1121095065118</c:v>
                </c:pt>
                <c:pt idx="28">
                  <c:v>8398.9268037972452</c:v>
                </c:pt>
              </c:numCache>
            </c:numRef>
          </c:xVal>
          <c:yVal>
            <c:numRef>
              <c:f>B!$D$3:$D$31</c:f>
              <c:numCache>
                <c:formatCode>General</c:formatCode>
                <c:ptCount val="29"/>
                <c:pt idx="13">
                  <c:v>6.8077198284265679</c:v>
                </c:pt>
                <c:pt idx="14">
                  <c:v>6.6297783955117717</c:v>
                </c:pt>
                <c:pt idx="15">
                  <c:v>7.0936339936837838</c:v>
                </c:pt>
                <c:pt idx="16">
                  <c:v>7.5368390958170517</c:v>
                </c:pt>
                <c:pt idx="17">
                  <c:v>8.2529069020215626</c:v>
                </c:pt>
                <c:pt idx="18">
                  <c:v>8.7056558691364128</c:v>
                </c:pt>
                <c:pt idx="19">
                  <c:v>9.3950771789271208</c:v>
                </c:pt>
                <c:pt idx="20">
                  <c:v>10.440002840388921</c:v>
                </c:pt>
              </c:numCache>
            </c:numRef>
          </c:yVal>
        </c:ser>
        <c:ser>
          <c:idx val="3"/>
          <c:order val="3"/>
          <c:tx>
            <c:v>MySQL</c:v>
          </c:tx>
          <c:spPr>
            <a:ln w="38100">
              <a:solidFill>
                <a:srgbClr val="333333"/>
              </a:solidFill>
              <a:prstDash val="solid"/>
            </a:ln>
          </c:spPr>
          <c:marker>
            <c:symbol val="x"/>
            <c:size val="9"/>
            <c:spPr>
              <a:noFill/>
              <a:ln>
                <a:solidFill>
                  <a:srgbClr val="333333"/>
                </a:solidFill>
                <a:prstDash val="solid"/>
              </a:ln>
            </c:spPr>
          </c:marker>
          <c:xVal>
            <c:numRef>
              <c:f>B!$A$3:$A$31</c:f>
              <c:numCache>
                <c:formatCode>General</c:formatCode>
                <c:ptCount val="29"/>
                <c:pt idx="0">
                  <c:v>598.922272643837</c:v>
                </c:pt>
                <c:pt idx="1">
                  <c:v>1197.8591594910611</c:v>
                </c:pt>
                <c:pt idx="2">
                  <c:v>2395.7223047292146</c:v>
                </c:pt>
                <c:pt idx="3">
                  <c:v>3599.7060240080245</c:v>
                </c:pt>
                <c:pt idx="4">
                  <c:v>4791.7050261880004</c:v>
                </c:pt>
                <c:pt idx="5">
                  <c:v>5999.2201013868234</c:v>
                </c:pt>
                <c:pt idx="6">
                  <c:v>7187.1071283791434</c:v>
                </c:pt>
                <c:pt idx="7">
                  <c:v>8397.4341173530302</c:v>
                </c:pt>
                <c:pt idx="8">
                  <c:v>600</c:v>
                </c:pt>
                <c:pt idx="9">
                  <c:v>1200</c:v>
                </c:pt>
                <c:pt idx="10">
                  <c:v>2400</c:v>
                </c:pt>
                <c:pt idx="11">
                  <c:v>4800</c:v>
                </c:pt>
                <c:pt idx="12">
                  <c:v>7200</c:v>
                </c:pt>
                <c:pt idx="13">
                  <c:v>599.94267214466038</c:v>
                </c:pt>
                <c:pt idx="14">
                  <c:v>1199.9353368179598</c:v>
                </c:pt>
                <c:pt idx="15">
                  <c:v>2399.9200026665712</c:v>
                </c:pt>
                <c:pt idx="16">
                  <c:v>3599.8520060841965</c:v>
                </c:pt>
                <c:pt idx="17">
                  <c:v>4799.6960192521219</c:v>
                </c:pt>
                <c:pt idx="18">
                  <c:v>5918.800631777176</c:v>
                </c:pt>
                <c:pt idx="19">
                  <c:v>7199.5400293870134</c:v>
                </c:pt>
                <c:pt idx="20">
                  <c:v>8238.8391519226607</c:v>
                </c:pt>
                <c:pt idx="21">
                  <c:v>599.87769160398796</c:v>
                </c:pt>
                <c:pt idx="22">
                  <c:v>1199.8460197607935</c:v>
                </c:pt>
                <c:pt idx="23">
                  <c:v>2399.7333629596701</c:v>
                </c:pt>
                <c:pt idx="24">
                  <c:v>3599.6220396858298</c:v>
                </c:pt>
                <c:pt idx="25">
                  <c:v>4799.4587277101336</c:v>
                </c:pt>
                <c:pt idx="26">
                  <c:v>5999.2400962544698</c:v>
                </c:pt>
                <c:pt idx="27">
                  <c:v>7199.1121095065118</c:v>
                </c:pt>
                <c:pt idx="28">
                  <c:v>8398.9268037972452</c:v>
                </c:pt>
              </c:numCache>
            </c:numRef>
          </c:xVal>
          <c:yVal>
            <c:numRef>
              <c:f>B!$E$3:$E$31</c:f>
              <c:numCache>
                <c:formatCode>General</c:formatCode>
                <c:ptCount val="29"/>
                <c:pt idx="21">
                  <c:v>3.5018342658208401</c:v>
                </c:pt>
                <c:pt idx="22">
                  <c:v>4.0363967038970339</c:v>
                </c:pt>
                <c:pt idx="23">
                  <c:v>4.0403726708074466</c:v>
                </c:pt>
                <c:pt idx="24">
                  <c:v>4.1244352719742761</c:v>
                </c:pt>
                <c:pt idx="25">
                  <c:v>4.7593373523702098</c:v>
                </c:pt>
                <c:pt idx="26">
                  <c:v>5.4890756109237318</c:v>
                </c:pt>
                <c:pt idx="27">
                  <c:v>6.6240774700200378</c:v>
                </c:pt>
                <c:pt idx="28">
                  <c:v>8.2752641623738619</c:v>
                </c:pt>
              </c:numCache>
            </c:numRef>
          </c:yVal>
        </c:ser>
        <c:axId val="118655616"/>
        <c:axId val="118662272"/>
      </c:scatterChart>
      <c:valAx>
        <c:axId val="118655616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1125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Throughput (operations/sec)</a:t>
                </a:r>
              </a:p>
            </c:rich>
          </c:tx>
          <c:layout>
            <c:manualLayout>
              <c:xMode val="edge"/>
              <c:yMode val="edge"/>
              <c:x val="0.39794154590024533"/>
              <c:y val="0.83611934795775766"/>
            </c:manualLayout>
          </c:layout>
          <c:spPr>
            <a:noFill/>
            <a:ln w="25400">
              <a:noFill/>
            </a:ln>
          </c:spPr>
        </c:title>
        <c:numFmt formatCode="General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125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18662272"/>
        <c:crosses val="autoZero"/>
        <c:crossBetween val="midCat"/>
      </c:valAx>
      <c:valAx>
        <c:axId val="118662272"/>
        <c:scaling>
          <c:orientation val="minMax"/>
        </c:scaling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125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Average read latency (ms)</a:t>
                </a:r>
              </a:p>
            </c:rich>
          </c:tx>
          <c:layout>
            <c:manualLayout>
              <c:xMode val="edge"/>
              <c:yMode val="edge"/>
              <c:x val="2.2298456260720408E-2"/>
              <c:y val="0.23411344902957401"/>
            </c:manualLayout>
          </c:layout>
          <c:spPr>
            <a:noFill/>
            <a:ln w="25400">
              <a:noFill/>
            </a:ln>
          </c:spPr>
        </c:title>
        <c:numFmt formatCode="General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125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18655616"/>
        <c:crosses val="autoZero"/>
        <c:crossBetween val="midCat"/>
      </c:valAx>
      <c:spPr>
        <a:noFill/>
        <a:ln w="12700">
          <a:solidFill>
            <a:srgbClr val="808080"/>
          </a:solidFill>
          <a:prstDash val="solid"/>
        </a:ln>
      </c:spPr>
    </c:plotArea>
    <c:legend>
      <c:legendPos val="b"/>
      <c:layout>
        <c:manualLayout>
          <c:xMode val="edge"/>
          <c:yMode val="edge"/>
          <c:x val="0.26586607420213132"/>
          <c:y val="0.92307586969689182"/>
          <c:w val="0.51457948974216816"/>
          <c:h val="5.6856187290969806E-2"/>
        </c:manualLayout>
      </c:layout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035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125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125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/>
              <a:t>Workload E - Scan latency</a:t>
            </a:r>
          </a:p>
        </c:rich>
      </c:tx>
      <c:layout>
        <c:manualLayout>
          <c:xMode val="edge"/>
          <c:yMode val="edge"/>
          <c:x val="0.37254887925105751"/>
          <c:y val="3.35570469798658E-2"/>
        </c:manualLayout>
      </c:layout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9.2691601934237464E-2"/>
          <c:y val="0.16107408942771001"/>
          <c:w val="0.86630997192383463"/>
          <c:h val="0.62416209653237864"/>
        </c:manualLayout>
      </c:layout>
      <c:scatterChart>
        <c:scatterStyle val="lineMarker"/>
        <c:ser>
          <c:idx val="1"/>
          <c:order val="0"/>
          <c:tx>
            <c:strRef>
              <c:f>E!$C$2</c:f>
              <c:strCache>
                <c:ptCount val="1"/>
                <c:pt idx="0">
                  <c:v>Hbase</c:v>
                </c:pt>
              </c:strCache>
            </c:strRef>
          </c:tx>
          <c:spPr>
            <a:ln w="38100">
              <a:solidFill>
                <a:srgbClr val="DD0806"/>
              </a:solidFill>
              <a:prstDash val="solid"/>
            </a:ln>
          </c:spPr>
          <c:marker>
            <c:symbol val="square"/>
            <c:size val="9"/>
            <c:spPr>
              <a:solidFill>
                <a:srgbClr val="DD0806"/>
              </a:solidFill>
              <a:ln>
                <a:solidFill>
                  <a:srgbClr val="DD0806"/>
                </a:solidFill>
                <a:prstDash val="solid"/>
              </a:ln>
            </c:spPr>
          </c:marker>
          <c:xVal>
            <c:numRef>
              <c:f>E!$A$3:$A$12</c:f>
              <c:numCache>
                <c:formatCode>General</c:formatCode>
                <c:ptCount val="10"/>
                <c:pt idx="0">
                  <c:v>600</c:v>
                </c:pt>
                <c:pt idx="1">
                  <c:v>900</c:v>
                </c:pt>
                <c:pt idx="2">
                  <c:v>1200</c:v>
                </c:pt>
                <c:pt idx="3">
                  <c:v>1500</c:v>
                </c:pt>
                <c:pt idx="4">
                  <c:v>1519</c:v>
                </c:pt>
                <c:pt idx="5">
                  <c:v>600</c:v>
                </c:pt>
                <c:pt idx="6">
                  <c:v>900</c:v>
                </c:pt>
                <c:pt idx="7">
                  <c:v>1200</c:v>
                </c:pt>
                <c:pt idx="8">
                  <c:v>1400</c:v>
                </c:pt>
                <c:pt idx="9">
                  <c:v>1440</c:v>
                </c:pt>
              </c:numCache>
            </c:numRef>
          </c:xVal>
          <c:yVal>
            <c:numRef>
              <c:f>E!$C$3:$C$12</c:f>
              <c:numCache>
                <c:formatCode>General</c:formatCode>
                <c:ptCount val="10"/>
                <c:pt idx="0">
                  <c:v>41.9</c:v>
                </c:pt>
                <c:pt idx="1">
                  <c:v>46.5</c:v>
                </c:pt>
                <c:pt idx="2">
                  <c:v>54.6</c:v>
                </c:pt>
                <c:pt idx="3">
                  <c:v>68.599999999999994</c:v>
                </c:pt>
                <c:pt idx="4">
                  <c:v>69</c:v>
                </c:pt>
              </c:numCache>
            </c:numRef>
          </c:yVal>
        </c:ser>
        <c:ser>
          <c:idx val="2"/>
          <c:order val="1"/>
          <c:tx>
            <c:v>PNUTS</c:v>
          </c:tx>
          <c:spPr>
            <a:ln w="38100">
              <a:solidFill>
                <a:srgbClr val="006411"/>
              </a:solidFill>
              <a:prstDash val="solid"/>
            </a:ln>
          </c:spPr>
          <c:marker>
            <c:symbol val="triangle"/>
            <c:size val="9"/>
            <c:spPr>
              <a:solidFill>
                <a:srgbClr val="006411"/>
              </a:solidFill>
              <a:ln>
                <a:solidFill>
                  <a:srgbClr val="006411"/>
                </a:solidFill>
                <a:prstDash val="solid"/>
              </a:ln>
            </c:spPr>
          </c:marker>
          <c:xVal>
            <c:numRef>
              <c:f>E!$A$3:$A$12</c:f>
              <c:numCache>
                <c:formatCode>General</c:formatCode>
                <c:ptCount val="10"/>
                <c:pt idx="0">
                  <c:v>600</c:v>
                </c:pt>
                <c:pt idx="1">
                  <c:v>900</c:v>
                </c:pt>
                <c:pt idx="2">
                  <c:v>1200</c:v>
                </c:pt>
                <c:pt idx="3">
                  <c:v>1500</c:v>
                </c:pt>
                <c:pt idx="4">
                  <c:v>1519</c:v>
                </c:pt>
                <c:pt idx="5">
                  <c:v>600</c:v>
                </c:pt>
                <c:pt idx="6">
                  <c:v>900</c:v>
                </c:pt>
                <c:pt idx="7">
                  <c:v>1200</c:v>
                </c:pt>
                <c:pt idx="8">
                  <c:v>1400</c:v>
                </c:pt>
                <c:pt idx="9">
                  <c:v>1440</c:v>
                </c:pt>
              </c:numCache>
            </c:numRef>
          </c:xVal>
          <c:yVal>
            <c:numRef>
              <c:f>E!$D$3:$D$12</c:f>
              <c:numCache>
                <c:formatCode>General</c:formatCode>
                <c:ptCount val="10"/>
                <c:pt idx="5">
                  <c:v>40.200000000000003</c:v>
                </c:pt>
                <c:pt idx="6">
                  <c:v>38</c:v>
                </c:pt>
                <c:pt idx="7">
                  <c:v>45.2</c:v>
                </c:pt>
                <c:pt idx="8">
                  <c:v>50.34</c:v>
                </c:pt>
                <c:pt idx="9">
                  <c:v>65.5</c:v>
                </c:pt>
              </c:numCache>
            </c:numRef>
          </c:yVal>
        </c:ser>
        <c:ser>
          <c:idx val="0"/>
          <c:order val="2"/>
          <c:tx>
            <c:v>Cassandra</c:v>
          </c:tx>
          <c:spPr>
            <a:ln w="38100">
              <a:solidFill>
                <a:srgbClr val="000080"/>
              </a:solidFill>
              <a:prstDash val="solid"/>
            </a:ln>
          </c:spPr>
          <c:marker>
            <c:symbol val="diamond"/>
            <c:size val="9"/>
            <c:spPr>
              <a:solidFill>
                <a:srgbClr val="000080"/>
              </a:solidFill>
              <a:ln>
                <a:solidFill>
                  <a:srgbClr val="000080"/>
                </a:solidFill>
                <a:prstDash val="solid"/>
              </a:ln>
            </c:spPr>
          </c:marker>
          <c:xVal>
            <c:numRef>
              <c:f>E!$A$13:$A$17</c:f>
              <c:numCache>
                <c:formatCode>General</c:formatCode>
                <c:ptCount val="5"/>
                <c:pt idx="0">
                  <c:v>50</c:v>
                </c:pt>
                <c:pt idx="1">
                  <c:v>100</c:v>
                </c:pt>
                <c:pt idx="2">
                  <c:v>150</c:v>
                </c:pt>
                <c:pt idx="3">
                  <c:v>200</c:v>
                </c:pt>
                <c:pt idx="4">
                  <c:v>232</c:v>
                </c:pt>
              </c:numCache>
            </c:numRef>
          </c:xVal>
          <c:yVal>
            <c:numRef>
              <c:f>E!$B$13:$B$17</c:f>
              <c:numCache>
                <c:formatCode>General</c:formatCode>
                <c:ptCount val="5"/>
                <c:pt idx="0">
                  <c:v>60.3</c:v>
                </c:pt>
                <c:pt idx="1">
                  <c:v>72.8</c:v>
                </c:pt>
                <c:pt idx="2">
                  <c:v>78.7</c:v>
                </c:pt>
                <c:pt idx="3">
                  <c:v>108.2</c:v>
                </c:pt>
                <c:pt idx="4">
                  <c:v>1287.7</c:v>
                </c:pt>
              </c:numCache>
            </c:numRef>
          </c:yVal>
        </c:ser>
        <c:axId val="118639232"/>
        <c:axId val="118613120"/>
      </c:scatterChart>
      <c:valAx>
        <c:axId val="118639232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925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Throughput (operations/sec)</a:t>
                </a:r>
              </a:p>
            </c:rich>
          </c:tx>
          <c:layout>
            <c:manualLayout>
              <c:xMode val="edge"/>
              <c:yMode val="edge"/>
              <c:x val="0.40819950313697401"/>
              <c:y val="0.84899460973418794"/>
            </c:manualLayout>
          </c:layout>
          <c:spPr>
            <a:noFill/>
            <a:ln w="25400">
              <a:noFill/>
            </a:ln>
          </c:spPr>
        </c:title>
        <c:numFmt formatCode="General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925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18613120"/>
        <c:crosses val="autoZero"/>
        <c:crossBetween val="midCat"/>
      </c:valAx>
      <c:valAx>
        <c:axId val="118613120"/>
        <c:scaling>
          <c:orientation val="minMax"/>
          <c:max val="120"/>
        </c:scaling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925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Average scan latency (ms)</a:t>
                </a:r>
              </a:p>
            </c:rich>
          </c:tx>
          <c:layout>
            <c:manualLayout>
              <c:xMode val="edge"/>
              <c:yMode val="edge"/>
              <c:x val="2.3172905525846763E-2"/>
              <c:y val="0.26845690429635932"/>
            </c:manualLayout>
          </c:layout>
          <c:spPr>
            <a:noFill/>
            <a:ln w="25400">
              <a:noFill/>
            </a:ln>
          </c:spPr>
        </c:title>
        <c:numFmt formatCode="General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925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18639232"/>
        <c:crosses val="autoZero"/>
        <c:crossBetween val="midCat"/>
      </c:valAx>
      <c:spPr>
        <a:noFill/>
        <a:ln w="12700">
          <a:solidFill>
            <a:srgbClr val="808080"/>
          </a:solidFill>
          <a:prstDash val="solid"/>
        </a:ln>
      </c:spPr>
    </c:plotArea>
    <c:legend>
      <c:legendPos val="b"/>
      <c:layout>
        <c:manualLayout>
          <c:xMode val="edge"/>
          <c:yMode val="edge"/>
          <c:x val="0.28100436640126952"/>
          <c:y val="0.92953178671458003"/>
          <c:w val="0.50326828052414019"/>
          <c:h val="5.0335570469798599E-2"/>
        </c:manualLayout>
      </c:layout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200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925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2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3941E7-D8EB-9340-B8BF-348F2EBB906C}" type="datetimeFigureOut">
              <a:rPr lang="en-US" smtClean="0"/>
              <a:pPr/>
              <a:t>9/8/2010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7A9BC6-9BEF-C744-84AA-F8FA97DC5A9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505556-B848-184E-BB16-E23E9074CF93}" type="datetimeFigureOut">
              <a:rPr lang="en-US" smtClean="0"/>
              <a:pPr/>
              <a:t>9/8/2010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CBAF44-5CDD-9743-9D02-2033812DDFB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CBAF44-5CDD-9743-9D02-2033812DDFBA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CBAF44-5CDD-9743-9D02-2033812DDFBA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078446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CBAF44-5CDD-9743-9D02-2033812DDFBA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936924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CBAF44-5CDD-9743-9D02-2033812DDFBA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811425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9263349-7555-4359-9E5B-71E358165273}" type="slidenum">
              <a:rPr lang="de-DE"/>
              <a:pPr/>
              <a:t>38</a:t>
            </a:fld>
            <a:endParaRPr lang="de-DE"/>
          </a:p>
        </p:txBody>
      </p:sp>
      <p:sp>
        <p:nvSpPr>
          <p:cNvPr id="9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F3EAA8-CAE3-4C62-944B-3488AE6A762E}" type="slidenum">
              <a:rPr lang="de-DE"/>
              <a:pPr/>
              <a:t>39</a:t>
            </a:fld>
            <a:endParaRPr lang="de-DE"/>
          </a:p>
        </p:txBody>
      </p:sp>
      <p:sp>
        <p:nvSpPr>
          <p:cNvPr id="9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5843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287D65-6359-40E7-A8D7-427CCEA19ED9}" type="slidenum">
              <a:rPr lang="en-US" smtClean="0"/>
              <a:pPr/>
              <a:t>60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5850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5850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CBAF44-5CDD-9743-9D02-2033812DDFBA}" type="slidenum">
              <a:rPr lang="en-US" smtClean="0"/>
              <a:pPr/>
              <a:t>75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161050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CBAF44-5CDD-9743-9D02-2033812DDFBA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9001444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CBAF44-5CDD-9743-9D02-2033812DDFBA}" type="slidenum">
              <a:rPr lang="en-US" smtClean="0"/>
              <a:pPr/>
              <a:t>77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1388003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CBAF44-5CDD-9743-9D02-2033812DDFBA}" type="slidenum">
              <a:rPr lang="en-US" smtClean="0"/>
              <a:pPr/>
              <a:t>78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138800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CBAF44-5CDD-9743-9D02-2033812DDFBA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512156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CBAF44-5CDD-9743-9D02-2033812DDFBA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440095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CBAF44-5CDD-9743-9D02-2033812DDFBA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203423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CBAF44-5CDD-9743-9D02-2033812DDFBA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98517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CBAF44-5CDD-9743-9D02-2033812DDFBA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879622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CBAF44-5CDD-9743-9D02-2033812DDFBA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811425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CBAF44-5CDD-9743-9D02-2033812DDFBA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654057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3.v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2.v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B4822-3732-4FC2-87CD-D39F6B058CF2}" type="datetime1">
              <a:rPr lang="en-US" smtClean="0"/>
              <a:t>9/8/2010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VLDB 2010 Tutorial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01FE6-501C-5349-811F-B69C9FEC476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B2B0F-DDBE-40C2-9D8B-4110AC0972F8}" type="datetime1">
              <a:rPr lang="en-US" smtClean="0"/>
              <a:t>9/8/2010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VLDB 2010 Tutorial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45B3F-7339-9746-9A1F-DDC6D42ACC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D2244-1384-4A82-9D24-31C3F26D2CB2}" type="datetime1">
              <a:rPr lang="en-US" smtClean="0"/>
              <a:t>9/8/2010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r>
              <a:rPr lang="en-US" smtClean="0"/>
              <a:t>VLDB 2010 Tutorial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45B3F-7339-9746-9A1F-DDC6D42ACC18}" type="slidenum">
              <a:rPr lang="en-US" smtClean="0"/>
              <a:pPr/>
              <a:t>‹#›</a:t>
            </a:fld>
            <a:endParaRPr lang="en-US"/>
          </a:p>
        </p:txBody>
      </p:sp>
      <p:graphicFrame>
        <p:nvGraphicFramePr>
          <p:cNvPr id="5122" name="Object 2"/>
          <p:cNvGraphicFramePr>
            <a:graphicFrameLocks noChangeAspect="1"/>
          </p:cNvGraphicFramePr>
          <p:nvPr/>
        </p:nvGraphicFramePr>
        <p:xfrm>
          <a:off x="0" y="6423025"/>
          <a:ext cx="685800" cy="381000"/>
        </p:xfrm>
        <a:graphic>
          <a:graphicData uri="http://schemas.openxmlformats.org/presentationml/2006/ole">
            <p:oleObj spid="_x0000_s5122" name="Photo Editor Photo" r:id="rId3" imgW="1200318" imgH="495369" progId="">
              <p:embed/>
            </p:oleObj>
          </a:graphicData>
        </a:graphic>
      </p:graphicFrame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958DEC-8E0F-48A8-B5A1-10B18D28E4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5938"/>
            <a:ext cx="8229600" cy="5905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304925"/>
            <a:ext cx="4038600" cy="5219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04925"/>
            <a:ext cx="4038600" cy="5219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304800" y="6650038"/>
            <a:ext cx="363538" cy="193675"/>
          </a:xfrm>
        </p:spPr>
        <p:txBody>
          <a:bodyPr/>
          <a:lstStyle>
            <a:lvl1pPr>
              <a:defRPr/>
            </a:lvl1pPr>
          </a:lstStyle>
          <a:p>
            <a:fld id="{2EF25EF3-CE04-4F7A-9F9A-BFB0257F9539}" type="slidenum">
              <a:rPr lang="zh-CN" altLang="en-US"/>
              <a:pPr/>
              <a:t>‹#›</a:t>
            </a:fld>
            <a:endParaRPr lang="en-US" alt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650038"/>
            <a:ext cx="2895600" cy="217487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VLDB 2010 Tutorial</a:t>
            </a:r>
            <a:endParaRPr lang="en-US" altLang="zh-CN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939FB-983B-44DD-A419-A02A6487B2B1}" type="datetime1">
              <a:rPr lang="en-US" smtClean="0"/>
              <a:t>9/8/2010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VLDB 2010 Tutorial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45B3F-7339-9746-9A1F-DDC6D42ACC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50377-F243-4C13-8BB1-257358D0A6DF}" type="datetime1">
              <a:rPr lang="en-US" smtClean="0"/>
              <a:t>9/8/2010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VLDB 2010 Tutorial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 sz="2400" dirty="0">
              <a:solidFill>
                <a:srgbClr val="FFFFFF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2ADDB-3F74-4159-9BC9-830E15C22697}" type="datetime1">
              <a:rPr lang="en-US" smtClean="0"/>
              <a:t>9/8/2010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VLDB 2010 Tutorial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45B3F-7339-9746-9A1F-DDC6D42ACC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D5A70-995E-4311-9DC3-E982AFB941A0}" type="datetime1">
              <a:rPr lang="en-US" smtClean="0"/>
              <a:t>9/8/2010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VLDB 2010 Tutorial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45B3F-7339-9746-9A1F-DDC6D42ACC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1606A-6557-42A6-A94C-744E05CD665E}" type="datetime1">
              <a:rPr lang="en-US" smtClean="0"/>
              <a:t>9/8/2010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VLDB 2010 Tutorial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45B3F-7339-9746-9A1F-DDC6D42ACC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C3CAF-EFB9-4E1F-AC85-AC8CB9681741}" type="datetime1">
              <a:rPr lang="en-US" smtClean="0"/>
              <a:t>9/8/2010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VLDB 2010 Tutorial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45B3F-7339-9746-9A1F-DDC6D42ACC18}" type="slidenum">
              <a:rPr lang="en-US" smtClean="0"/>
              <a:pPr/>
              <a:t>‹#›</a:t>
            </a:fld>
            <a:endParaRPr lang="en-US"/>
          </a:p>
        </p:txBody>
      </p:sp>
      <p:graphicFrame>
        <p:nvGraphicFramePr>
          <p:cNvPr id="4098" name="Object 2"/>
          <p:cNvGraphicFramePr>
            <a:graphicFrameLocks noChangeAspect="1"/>
          </p:cNvGraphicFramePr>
          <p:nvPr/>
        </p:nvGraphicFramePr>
        <p:xfrm>
          <a:off x="9294" y="6423025"/>
          <a:ext cx="685800" cy="381000"/>
        </p:xfrm>
        <a:graphic>
          <a:graphicData uri="http://schemas.openxmlformats.org/presentationml/2006/ole">
            <p:oleObj spid="_x0000_s4098" name="Photo Editor Photo" r:id="rId3" imgW="1200318" imgH="495369" progId="">
              <p:embed/>
            </p:oleObj>
          </a:graphicData>
        </a:graphic>
      </p:graphicFrame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8EFB6-1890-4F2D-903E-8DE9DDFCF33B}" type="datetime1">
              <a:rPr lang="en-US" smtClean="0"/>
              <a:t>9/8/2010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VLDB 2010 Tutorial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01FE6-501C-5349-811F-B69C9FEC476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D55BECFA-61EF-49E6-B447-8B65AC28FF8D}" type="datetime1">
              <a:rPr lang="en-US" smtClean="0"/>
              <a:t>9/8/2010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r>
              <a:rPr lang="en-US" smtClean="0"/>
              <a:t>VLDB 2010 Tutorial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41045B3F-7339-9746-9A1F-DDC6D42ACC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.bin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vmlDrawing" Target="../drawings/vmlDrawing1.v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14400" y="6476999"/>
            <a:ext cx="16764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</a:lstStyle>
          <a:p>
            <a:fld id="{0EF925B7-2A01-4A86-8549-3342485A8605}" type="datetime1">
              <a:rPr lang="en-US" smtClean="0"/>
              <a:t>9/8/2010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</a:lstStyle>
          <a:p>
            <a:pPr algn="r"/>
            <a:r>
              <a:rPr lang="en-US" smtClean="0"/>
              <a:t>VLDB 2010 Tutorial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</a:lstStyle>
          <a:p>
            <a:fld id="{41045B3F-7339-9746-9A1F-DDC6D42ACC18}" type="slidenum">
              <a:rPr lang="en-US" smtClean="0"/>
              <a:pPr/>
              <a:t>‹#›</a:t>
            </a:fld>
            <a:endParaRPr lang="en-US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-1857" y="6423025"/>
          <a:ext cx="685800" cy="381000"/>
        </p:xfrm>
        <a:graphic>
          <a:graphicData uri="http://schemas.openxmlformats.org/presentationml/2006/ole">
            <p:oleObj spid="_x0000_s1026" name="Photo Editor Photo" r:id="rId16" imgW="1200318" imgH="495369" progId="">
              <p:embed/>
            </p:oleObj>
          </a:graphicData>
        </a:graphic>
      </p:graphicFrame>
    </p:spTree>
  </p:cSld>
  <p:clrMap bg1="lt1" tx1="dk1" bg2="lt2" tx2="dk2" accent1="accent1" accent2="accent2" accent3="accent3" accent4="accent4" accent5="accent5" accent6="accent6" hlink="hlink" folHlink="folHlink"/>
  <p:sldLayoutIdLst>
    <p:sldLayoutId id="2147484397" r:id="rId1"/>
    <p:sldLayoutId id="2147484398" r:id="rId2"/>
    <p:sldLayoutId id="2147484399" r:id="rId3"/>
    <p:sldLayoutId id="2147484400" r:id="rId4"/>
    <p:sldLayoutId id="2147484401" r:id="rId5"/>
    <p:sldLayoutId id="2147484402" r:id="rId6"/>
    <p:sldLayoutId id="2147484403" r:id="rId7"/>
    <p:sldLayoutId id="2147484404" r:id="rId8"/>
    <p:sldLayoutId id="2147484405" r:id="rId9"/>
    <p:sldLayoutId id="2147484406" r:id="rId10"/>
    <p:sldLayoutId id="2147484407" r:id="rId11"/>
    <p:sldLayoutId id="2147484408" r:id="rId12"/>
    <p:sldLayoutId id="2147484409" r:id="rId13"/>
  </p:sldLayoutIdLst>
  <p:hf sldNum="0" hdr="0" dt="0"/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Big Data and Cloud Computing: </a:t>
            </a:r>
            <a:br>
              <a:rPr lang="en-US" dirty="0" smtClean="0"/>
            </a:br>
            <a:r>
              <a:rPr lang="en-US" dirty="0" smtClean="0"/>
              <a:t>New Wine or just New Bottles?</a:t>
            </a:r>
            <a:endParaRPr lang="en-US" dirty="0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mtClean="0"/>
              <a:t>VLDB’2010 Tutorial</a:t>
            </a:r>
            <a:endParaRPr lang="en-US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685800" y="5282184"/>
            <a:ext cx="8077200" cy="1499616"/>
          </a:xfrm>
          <a:prstGeom prst="rect">
            <a:avLst/>
          </a:prstGeom>
        </p:spPr>
        <p:txBody>
          <a:bodyPr vert="horz" lIns="118872" tIns="0" rIns="45720" bIns="0" rtlCol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en-US" sz="2800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Divy</a:t>
            </a:r>
            <a:r>
              <a:rPr kumimoji="0" lang="en-US" sz="2800" i="1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Agrawal, </a:t>
            </a:r>
            <a:r>
              <a:rPr kumimoji="0" lang="en-US" sz="2800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Sudipto</a:t>
            </a:r>
            <a:r>
              <a:rPr kumimoji="0" lang="en-US" sz="2800" i="1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Das, and </a:t>
            </a:r>
            <a:r>
              <a:rPr kumimoji="0" lang="en-US" sz="2800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Amr</a:t>
            </a:r>
            <a:r>
              <a:rPr kumimoji="0" lang="en-US" sz="2800" i="1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El </a:t>
            </a:r>
            <a:r>
              <a:rPr kumimoji="0" lang="en-US" sz="2800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Abbadi</a:t>
            </a:r>
            <a:endParaRPr kumimoji="0" lang="en-US" sz="2800" i="1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lang="en-US" sz="2800" i="1" dirty="0" smtClean="0">
                <a:solidFill>
                  <a:srgbClr val="FFFFFF"/>
                </a:solidFill>
              </a:rPr>
              <a:t>Department of Computer Science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en-US" sz="2800" i="1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University of California at Santa Barbara</a:t>
            </a:r>
            <a:endParaRPr kumimoji="0" lang="en-US" sz="2800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Benchmarking Serving Systems</a:t>
            </a:r>
            <a:br>
              <a:rPr lang="en-US" dirty="0" smtClean="0"/>
            </a:br>
            <a:r>
              <a:rPr lang="en-US" sz="2200" dirty="0" smtClean="0"/>
              <a:t>[Cooper et al., SOCC 2010]</a:t>
            </a:r>
            <a:endParaRPr lang="en-US" sz="22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 standard benchmarking tool for evaluating Key Value stores</a:t>
            </a:r>
          </a:p>
          <a:p>
            <a:endParaRPr lang="en-US" dirty="0" smtClean="0"/>
          </a:p>
          <a:p>
            <a:r>
              <a:rPr lang="en-US" dirty="0" smtClean="0"/>
              <a:t>Evaluate different systems on common workloads</a:t>
            </a:r>
          </a:p>
          <a:p>
            <a:endParaRPr lang="en-US" dirty="0" smtClean="0"/>
          </a:p>
          <a:p>
            <a:r>
              <a:rPr lang="en-US" dirty="0" smtClean="0"/>
              <a:t>Focus on performance and scale out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575F6D"/>
                </a:solidFill>
              </a:rPr>
              <a:t>VLDB 2010 Tutorial</a:t>
            </a:r>
            <a:endParaRPr lang="en-US" dirty="0">
              <a:solidFill>
                <a:srgbClr val="575F6D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z="4400" dirty="0" smtClean="0">
                <a:solidFill>
                  <a:srgbClr val="FFC000"/>
                </a:solidFill>
                <a:ea typeface="ＭＳ Ｐゴシック"/>
                <a:cs typeface="ＭＳ Ｐゴシック"/>
              </a:rPr>
              <a:t>Benchmark tiers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5068888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 smtClean="0">
                <a:solidFill>
                  <a:srgbClr val="008000"/>
                </a:solidFill>
                <a:ea typeface="ＭＳ Ｐゴシック"/>
                <a:cs typeface="ＭＳ Ｐゴシック"/>
              </a:rPr>
              <a:t>Tier 1 – Performance</a:t>
            </a:r>
          </a:p>
          <a:p>
            <a:pPr lvl="1">
              <a:lnSpc>
                <a:spcPct val="80000"/>
              </a:lnSpc>
            </a:pPr>
            <a:r>
              <a:rPr lang="en-US" sz="2400" dirty="0" smtClean="0">
                <a:ea typeface="ＭＳ Ｐゴシック"/>
              </a:rPr>
              <a:t>Latency versus throughput as throughput increases</a:t>
            </a:r>
          </a:p>
          <a:p>
            <a:pPr lvl="1">
              <a:lnSpc>
                <a:spcPct val="80000"/>
              </a:lnSpc>
            </a:pPr>
            <a:r>
              <a:rPr lang="en-US" sz="2400" dirty="0" smtClean="0">
                <a:ea typeface="ＭＳ Ｐゴシック"/>
              </a:rPr>
              <a:t>“Size-up”</a:t>
            </a:r>
          </a:p>
          <a:p>
            <a:pPr lvl="1">
              <a:lnSpc>
                <a:spcPct val="80000"/>
              </a:lnSpc>
            </a:pPr>
            <a:endParaRPr lang="en-US" sz="2400" dirty="0" smtClean="0">
              <a:ea typeface="ＭＳ Ｐゴシック"/>
            </a:endParaRPr>
          </a:p>
          <a:p>
            <a:pPr>
              <a:lnSpc>
                <a:spcPct val="80000"/>
              </a:lnSpc>
            </a:pPr>
            <a:r>
              <a:rPr lang="en-US" sz="2800" dirty="0" smtClean="0">
                <a:solidFill>
                  <a:srgbClr val="008000"/>
                </a:solidFill>
                <a:ea typeface="ＭＳ Ｐゴシック"/>
                <a:cs typeface="ＭＳ Ｐゴシック"/>
              </a:rPr>
              <a:t>Tier 2 – Scalability</a:t>
            </a:r>
          </a:p>
          <a:p>
            <a:pPr lvl="1">
              <a:lnSpc>
                <a:spcPct val="80000"/>
              </a:lnSpc>
            </a:pPr>
            <a:r>
              <a:rPr lang="en-US" sz="2400" dirty="0" smtClean="0">
                <a:ea typeface="ＭＳ Ｐゴシック"/>
              </a:rPr>
              <a:t>Latency as database, system size increases</a:t>
            </a:r>
          </a:p>
          <a:p>
            <a:pPr lvl="1">
              <a:lnSpc>
                <a:spcPct val="80000"/>
              </a:lnSpc>
            </a:pPr>
            <a:r>
              <a:rPr lang="en-US" sz="2400" dirty="0" smtClean="0">
                <a:ea typeface="ＭＳ Ｐゴシック"/>
              </a:rPr>
              <a:t>“Scale-up”</a:t>
            </a:r>
          </a:p>
          <a:p>
            <a:pPr lvl="1">
              <a:lnSpc>
                <a:spcPct val="80000"/>
              </a:lnSpc>
            </a:pPr>
            <a:endParaRPr lang="en-US" sz="2400" dirty="0" smtClean="0">
              <a:ea typeface="ＭＳ Ｐゴシック"/>
            </a:endParaRPr>
          </a:p>
          <a:p>
            <a:pPr lvl="1">
              <a:lnSpc>
                <a:spcPct val="80000"/>
              </a:lnSpc>
            </a:pPr>
            <a:r>
              <a:rPr lang="en-US" sz="2400" dirty="0" smtClean="0">
                <a:ea typeface="ＭＳ Ｐゴシック"/>
              </a:rPr>
              <a:t>Latency as we elastically add servers</a:t>
            </a:r>
          </a:p>
          <a:p>
            <a:pPr lvl="1">
              <a:lnSpc>
                <a:spcPct val="80000"/>
              </a:lnSpc>
            </a:pPr>
            <a:r>
              <a:rPr lang="en-US" sz="2400" dirty="0" smtClean="0">
                <a:ea typeface="ＭＳ Ｐゴシック"/>
              </a:rPr>
              <a:t>“Elastic speedup”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VLDB 2010 Tutorial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229600" cy="1143000"/>
          </a:xfrm>
        </p:spPr>
        <p:txBody>
          <a:bodyPr/>
          <a:lstStyle/>
          <a:p>
            <a:r>
              <a:rPr lang="en-US" dirty="0" smtClean="0">
                <a:ea typeface="ＭＳ Ｐゴシック"/>
                <a:cs typeface="ＭＳ Ｐゴシック"/>
              </a:rPr>
              <a:t>Workload A – Update heavy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524000"/>
            <a:ext cx="8547100" cy="53340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000" dirty="0" smtClean="0">
                <a:ea typeface="ＭＳ Ｐゴシック"/>
                <a:cs typeface="ＭＳ Ｐゴシック"/>
              </a:rPr>
              <a:t>50/50 Read/update</a:t>
            </a:r>
          </a:p>
          <a:p>
            <a:pPr>
              <a:lnSpc>
                <a:spcPct val="80000"/>
              </a:lnSpc>
            </a:pPr>
            <a:endParaRPr lang="en-US" sz="2000" dirty="0" smtClean="0">
              <a:ea typeface="ＭＳ Ｐゴシック"/>
              <a:cs typeface="ＭＳ Ｐゴシック"/>
            </a:endParaRPr>
          </a:p>
          <a:p>
            <a:pPr>
              <a:lnSpc>
                <a:spcPct val="80000"/>
              </a:lnSpc>
            </a:pPr>
            <a:endParaRPr lang="en-US" sz="2000" dirty="0" smtClean="0">
              <a:ea typeface="ＭＳ Ｐゴシック"/>
              <a:cs typeface="ＭＳ Ｐゴシック"/>
            </a:endParaRPr>
          </a:p>
          <a:p>
            <a:pPr>
              <a:lnSpc>
                <a:spcPct val="80000"/>
              </a:lnSpc>
            </a:pPr>
            <a:endParaRPr lang="en-US" sz="2000" dirty="0" smtClean="0">
              <a:ea typeface="ＭＳ Ｐゴシック"/>
              <a:cs typeface="ＭＳ Ｐゴシック"/>
            </a:endParaRPr>
          </a:p>
          <a:p>
            <a:pPr>
              <a:lnSpc>
                <a:spcPct val="80000"/>
              </a:lnSpc>
            </a:pPr>
            <a:endParaRPr lang="en-US" sz="2000" dirty="0" smtClean="0">
              <a:ea typeface="ＭＳ Ｐゴシック"/>
              <a:cs typeface="ＭＳ Ｐゴシック"/>
            </a:endParaRPr>
          </a:p>
          <a:p>
            <a:pPr>
              <a:lnSpc>
                <a:spcPct val="80000"/>
              </a:lnSpc>
            </a:pPr>
            <a:endParaRPr lang="en-US" sz="2000" dirty="0" smtClean="0">
              <a:ea typeface="ＭＳ Ｐゴシック"/>
              <a:cs typeface="ＭＳ Ｐゴシック"/>
            </a:endParaRPr>
          </a:p>
          <a:p>
            <a:pPr>
              <a:lnSpc>
                <a:spcPct val="80000"/>
              </a:lnSpc>
            </a:pPr>
            <a:endParaRPr lang="en-US" sz="2000" dirty="0" smtClean="0">
              <a:ea typeface="ＭＳ Ｐゴシック"/>
              <a:cs typeface="ＭＳ Ｐゴシック"/>
            </a:endParaRPr>
          </a:p>
          <a:p>
            <a:pPr>
              <a:lnSpc>
                <a:spcPct val="80000"/>
              </a:lnSpc>
            </a:pPr>
            <a:endParaRPr lang="en-US" sz="2000" dirty="0" smtClean="0">
              <a:ea typeface="ＭＳ Ｐゴシック"/>
              <a:cs typeface="ＭＳ Ｐゴシック"/>
            </a:endParaRPr>
          </a:p>
          <a:p>
            <a:pPr>
              <a:lnSpc>
                <a:spcPct val="80000"/>
              </a:lnSpc>
            </a:pPr>
            <a:endParaRPr lang="en-US" sz="2000" dirty="0" smtClean="0">
              <a:ea typeface="ＭＳ Ｐゴシック"/>
              <a:cs typeface="ＭＳ Ｐゴシック"/>
            </a:endParaRPr>
          </a:p>
          <a:p>
            <a:pPr>
              <a:lnSpc>
                <a:spcPct val="80000"/>
              </a:lnSpc>
            </a:pPr>
            <a:endParaRPr lang="en-US" sz="2000" dirty="0" smtClean="0">
              <a:ea typeface="ＭＳ Ｐゴシック"/>
              <a:cs typeface="ＭＳ Ｐゴシック"/>
            </a:endParaRPr>
          </a:p>
          <a:p>
            <a:pPr>
              <a:lnSpc>
                <a:spcPct val="80000"/>
              </a:lnSpc>
            </a:pPr>
            <a:endParaRPr lang="en-US" sz="2000" dirty="0" smtClean="0">
              <a:ea typeface="ＭＳ Ｐゴシック"/>
              <a:cs typeface="ＭＳ Ｐゴシック"/>
            </a:endParaRPr>
          </a:p>
          <a:p>
            <a:pPr>
              <a:lnSpc>
                <a:spcPct val="80000"/>
              </a:lnSpc>
            </a:pPr>
            <a:endParaRPr lang="en-US" sz="2000" dirty="0" smtClean="0">
              <a:ea typeface="ＭＳ Ｐゴシック"/>
              <a:cs typeface="ＭＳ Ｐゴシック"/>
            </a:endParaRPr>
          </a:p>
          <a:p>
            <a:pPr>
              <a:lnSpc>
                <a:spcPct val="80000"/>
              </a:lnSpc>
            </a:pPr>
            <a:endParaRPr lang="en-US" sz="2000" dirty="0" smtClean="0">
              <a:ea typeface="ＭＳ Ｐゴシック"/>
              <a:cs typeface="ＭＳ Ｐゴシック"/>
            </a:endParaRPr>
          </a:p>
          <a:p>
            <a:pPr>
              <a:lnSpc>
                <a:spcPct val="80000"/>
              </a:lnSpc>
            </a:pPr>
            <a:endParaRPr lang="en-US" sz="2000" dirty="0" smtClean="0">
              <a:ea typeface="ＭＳ Ｐゴシック"/>
              <a:cs typeface="ＭＳ Ｐゴシック"/>
            </a:endParaRPr>
          </a:p>
          <a:p>
            <a:pPr>
              <a:lnSpc>
                <a:spcPct val="80000"/>
              </a:lnSpc>
            </a:pPr>
            <a:endParaRPr lang="en-US" sz="2000" dirty="0" smtClean="0">
              <a:ea typeface="ＭＳ Ｐゴシック"/>
              <a:cs typeface="ＭＳ Ｐゴシック"/>
            </a:endParaRPr>
          </a:p>
        </p:txBody>
      </p:sp>
      <p:graphicFrame>
        <p:nvGraphicFramePr>
          <p:cNvPr id="9" name="Chart 8"/>
          <p:cNvGraphicFramePr>
            <a:graphicFrameLocks/>
          </p:cNvGraphicFramePr>
          <p:nvPr/>
        </p:nvGraphicFramePr>
        <p:xfrm>
          <a:off x="841088" y="2124276"/>
          <a:ext cx="7404100" cy="4254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6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523999"/>
            <a:ext cx="8547100" cy="4953001"/>
          </a:xfrm>
          <a:noFill/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1800" dirty="0" smtClean="0">
                <a:ea typeface="ＭＳ Ｐゴシック"/>
                <a:cs typeface="ＭＳ Ｐゴシック"/>
              </a:rPr>
              <a:t>95/5 Read/update</a:t>
            </a:r>
          </a:p>
          <a:p>
            <a:pPr>
              <a:lnSpc>
                <a:spcPct val="80000"/>
              </a:lnSpc>
            </a:pPr>
            <a:endParaRPr lang="en-US" sz="1800" dirty="0" smtClean="0">
              <a:ea typeface="ＭＳ Ｐゴシック"/>
              <a:cs typeface="ＭＳ Ｐゴシック"/>
            </a:endParaRPr>
          </a:p>
          <a:p>
            <a:pPr>
              <a:lnSpc>
                <a:spcPct val="80000"/>
              </a:lnSpc>
            </a:pPr>
            <a:endParaRPr lang="en-US" sz="1800" dirty="0" smtClean="0">
              <a:ea typeface="ＭＳ Ｐゴシック"/>
              <a:cs typeface="ＭＳ Ｐゴシック"/>
            </a:endParaRPr>
          </a:p>
          <a:p>
            <a:pPr>
              <a:lnSpc>
                <a:spcPct val="80000"/>
              </a:lnSpc>
            </a:pPr>
            <a:endParaRPr lang="en-US" sz="1800" dirty="0" smtClean="0">
              <a:ea typeface="ＭＳ Ｐゴシック"/>
              <a:cs typeface="ＭＳ Ｐゴシック"/>
            </a:endParaRPr>
          </a:p>
          <a:p>
            <a:pPr>
              <a:lnSpc>
                <a:spcPct val="80000"/>
              </a:lnSpc>
            </a:pPr>
            <a:endParaRPr lang="en-US" sz="1800" dirty="0" smtClean="0">
              <a:ea typeface="ＭＳ Ｐゴシック"/>
              <a:cs typeface="ＭＳ Ｐゴシック"/>
            </a:endParaRPr>
          </a:p>
          <a:p>
            <a:pPr>
              <a:lnSpc>
                <a:spcPct val="80000"/>
              </a:lnSpc>
            </a:pPr>
            <a:endParaRPr lang="en-US" sz="1800" dirty="0" smtClean="0">
              <a:ea typeface="ＭＳ Ｐゴシック"/>
              <a:cs typeface="ＭＳ Ｐゴシック"/>
            </a:endParaRPr>
          </a:p>
          <a:p>
            <a:pPr>
              <a:lnSpc>
                <a:spcPct val="80000"/>
              </a:lnSpc>
            </a:pPr>
            <a:endParaRPr lang="en-US" sz="1800" dirty="0" smtClean="0">
              <a:ea typeface="ＭＳ Ｐゴシック"/>
              <a:cs typeface="ＭＳ Ｐゴシック"/>
            </a:endParaRPr>
          </a:p>
          <a:p>
            <a:pPr>
              <a:lnSpc>
                <a:spcPct val="80000"/>
              </a:lnSpc>
            </a:pPr>
            <a:endParaRPr lang="en-US" sz="1800" dirty="0" smtClean="0">
              <a:ea typeface="ＭＳ Ｐゴシック"/>
              <a:cs typeface="ＭＳ Ｐゴシック"/>
            </a:endParaRPr>
          </a:p>
          <a:p>
            <a:pPr>
              <a:lnSpc>
                <a:spcPct val="80000"/>
              </a:lnSpc>
            </a:pPr>
            <a:endParaRPr lang="en-US" sz="1800" dirty="0" smtClean="0">
              <a:ea typeface="ＭＳ Ｐゴシック"/>
              <a:cs typeface="ＭＳ Ｐゴシック"/>
            </a:endParaRPr>
          </a:p>
          <a:p>
            <a:pPr>
              <a:lnSpc>
                <a:spcPct val="80000"/>
              </a:lnSpc>
            </a:pPr>
            <a:endParaRPr lang="en-US" sz="1800" dirty="0" smtClean="0">
              <a:ea typeface="ＭＳ Ｐゴシック"/>
              <a:cs typeface="ＭＳ Ｐゴシック"/>
            </a:endParaRPr>
          </a:p>
          <a:p>
            <a:pPr>
              <a:lnSpc>
                <a:spcPct val="80000"/>
              </a:lnSpc>
            </a:pPr>
            <a:endParaRPr lang="en-US" sz="1800" dirty="0" smtClean="0">
              <a:ea typeface="ＭＳ Ｐゴシック"/>
              <a:cs typeface="ＭＳ Ｐゴシック"/>
            </a:endParaRPr>
          </a:p>
          <a:p>
            <a:pPr>
              <a:lnSpc>
                <a:spcPct val="80000"/>
              </a:lnSpc>
            </a:pPr>
            <a:endParaRPr lang="en-US" sz="1800" dirty="0" smtClean="0">
              <a:ea typeface="ＭＳ Ｐゴシック"/>
              <a:cs typeface="ＭＳ Ｐゴシック"/>
            </a:endParaRPr>
          </a:p>
          <a:p>
            <a:pPr>
              <a:lnSpc>
                <a:spcPct val="80000"/>
              </a:lnSpc>
            </a:pPr>
            <a:endParaRPr lang="en-US" sz="1800" dirty="0" smtClean="0">
              <a:ea typeface="ＭＳ Ｐゴシック"/>
              <a:cs typeface="ＭＳ Ｐゴシック"/>
            </a:endParaRPr>
          </a:p>
          <a:p>
            <a:pPr>
              <a:lnSpc>
                <a:spcPct val="80000"/>
              </a:lnSpc>
            </a:pPr>
            <a:endParaRPr lang="en-US" sz="1800" dirty="0" smtClean="0">
              <a:ea typeface="ＭＳ Ｐゴシック"/>
              <a:cs typeface="ＭＳ Ｐゴシック"/>
            </a:endParaRPr>
          </a:p>
          <a:p>
            <a:pPr>
              <a:lnSpc>
                <a:spcPct val="80000"/>
              </a:lnSpc>
            </a:pPr>
            <a:endParaRPr lang="en-US" sz="1800" dirty="0" smtClean="0">
              <a:ea typeface="ＭＳ Ｐゴシック"/>
              <a:cs typeface="ＭＳ Ｐゴシック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en-US" sz="1600" dirty="0" smtClean="0">
              <a:ea typeface="ＭＳ Ｐゴシック"/>
              <a:cs typeface="ＭＳ Ｐゴシック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en-US" sz="1600" dirty="0" smtClean="0">
              <a:ea typeface="ＭＳ Ｐゴシック"/>
              <a:cs typeface="ＭＳ Ｐゴシック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en-US" sz="1600" dirty="0" smtClean="0">
              <a:ea typeface="ＭＳ Ｐゴシック"/>
              <a:cs typeface="ＭＳ Ｐゴシック"/>
            </a:endParaRPr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229600" cy="1143000"/>
          </a:xfrm>
        </p:spPr>
        <p:txBody>
          <a:bodyPr/>
          <a:lstStyle/>
          <a:p>
            <a:r>
              <a:rPr lang="en-US" sz="4400" dirty="0" smtClean="0">
                <a:solidFill>
                  <a:srgbClr val="FFC000"/>
                </a:solidFill>
                <a:ea typeface="ＭＳ Ｐゴシック"/>
                <a:cs typeface="ＭＳ Ｐゴシック"/>
              </a:rPr>
              <a:t>Workload B – Read heavy</a:t>
            </a:r>
          </a:p>
        </p:txBody>
      </p:sp>
      <p:graphicFrame>
        <p:nvGraphicFramePr>
          <p:cNvPr id="7" name="Chart 6"/>
          <p:cNvGraphicFramePr>
            <a:graphicFrameLocks/>
          </p:cNvGraphicFramePr>
          <p:nvPr/>
        </p:nvGraphicFramePr>
        <p:xfrm>
          <a:off x="942106" y="2223004"/>
          <a:ext cx="7404100" cy="3797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VLDB 2010 Tutorial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74638"/>
            <a:ext cx="7640637" cy="1143000"/>
          </a:xfrm>
        </p:spPr>
        <p:txBody>
          <a:bodyPr/>
          <a:lstStyle/>
          <a:p>
            <a:r>
              <a:rPr lang="en-US" dirty="0" smtClean="0">
                <a:ea typeface="ＭＳ Ｐゴシック"/>
                <a:cs typeface="ＭＳ Ｐゴシック"/>
              </a:rPr>
              <a:t>Workload E – short scans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367713" cy="5257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smtClean="0">
                <a:ea typeface="ＭＳ Ｐゴシック"/>
                <a:cs typeface="ＭＳ Ｐゴシック"/>
              </a:rPr>
              <a:t>Scans of 1-100 records of size 1KB</a:t>
            </a:r>
          </a:p>
          <a:p>
            <a:pPr>
              <a:lnSpc>
                <a:spcPct val="90000"/>
              </a:lnSpc>
            </a:pPr>
            <a:endParaRPr lang="en-US" sz="2400" smtClean="0">
              <a:ea typeface="ＭＳ Ｐゴシック"/>
              <a:cs typeface="ＭＳ Ｐゴシック"/>
            </a:endParaRPr>
          </a:p>
          <a:p>
            <a:pPr>
              <a:lnSpc>
                <a:spcPct val="90000"/>
              </a:lnSpc>
            </a:pPr>
            <a:endParaRPr lang="en-US" sz="2400" smtClean="0">
              <a:ea typeface="ＭＳ Ｐゴシック"/>
              <a:cs typeface="ＭＳ Ｐゴシック"/>
            </a:endParaRPr>
          </a:p>
          <a:p>
            <a:pPr>
              <a:lnSpc>
                <a:spcPct val="90000"/>
              </a:lnSpc>
            </a:pPr>
            <a:endParaRPr lang="en-US" sz="2400" smtClean="0">
              <a:ea typeface="ＭＳ Ｐゴシック"/>
              <a:cs typeface="ＭＳ Ｐゴシック"/>
            </a:endParaRPr>
          </a:p>
          <a:p>
            <a:pPr>
              <a:lnSpc>
                <a:spcPct val="90000"/>
              </a:lnSpc>
            </a:pPr>
            <a:endParaRPr lang="en-US" sz="2400" smtClean="0">
              <a:ea typeface="ＭＳ Ｐゴシック"/>
              <a:cs typeface="ＭＳ Ｐゴシック"/>
            </a:endParaRPr>
          </a:p>
          <a:p>
            <a:pPr>
              <a:lnSpc>
                <a:spcPct val="90000"/>
              </a:lnSpc>
            </a:pPr>
            <a:endParaRPr lang="en-US" sz="2400" smtClean="0">
              <a:ea typeface="ＭＳ Ｐゴシック"/>
              <a:cs typeface="ＭＳ Ｐゴシック"/>
            </a:endParaRPr>
          </a:p>
          <a:p>
            <a:pPr>
              <a:lnSpc>
                <a:spcPct val="90000"/>
              </a:lnSpc>
            </a:pPr>
            <a:endParaRPr lang="en-US" sz="2400" smtClean="0">
              <a:ea typeface="ＭＳ Ｐゴシック"/>
              <a:cs typeface="ＭＳ Ｐゴシック"/>
            </a:endParaRPr>
          </a:p>
          <a:p>
            <a:pPr>
              <a:lnSpc>
                <a:spcPct val="90000"/>
              </a:lnSpc>
            </a:pPr>
            <a:endParaRPr lang="en-US" sz="2400" smtClean="0">
              <a:ea typeface="ＭＳ Ｐゴシック"/>
              <a:cs typeface="ＭＳ Ｐゴシック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n-US" sz="1800" smtClean="0">
              <a:ea typeface="ＭＳ Ｐゴシック"/>
              <a:cs typeface="ＭＳ Ｐゴシック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n-US" sz="1800" smtClean="0">
              <a:ea typeface="ＭＳ Ｐゴシック"/>
              <a:cs typeface="ＭＳ Ｐゴシック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n-US" sz="1600" smtClean="0">
              <a:ea typeface="ＭＳ Ｐゴシック"/>
              <a:cs typeface="ＭＳ Ｐゴシック"/>
            </a:endParaRPr>
          </a:p>
        </p:txBody>
      </p:sp>
      <p:graphicFrame>
        <p:nvGraphicFramePr>
          <p:cNvPr id="5" name="Chart 4"/>
          <p:cNvGraphicFramePr>
            <a:graphicFrameLocks/>
          </p:cNvGraphicFramePr>
          <p:nvPr/>
        </p:nvGraphicFramePr>
        <p:xfrm>
          <a:off x="1096238" y="2301506"/>
          <a:ext cx="7438162" cy="40230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VLDB 2010 Tutorial</a:t>
            </a:r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Different databases suitable for different workloads</a:t>
            </a:r>
          </a:p>
          <a:p>
            <a:r>
              <a:rPr lang="en-US" dirty="0" smtClean="0"/>
              <a:t>Evolving systems – landscape changing dramatically</a:t>
            </a:r>
          </a:p>
          <a:p>
            <a:r>
              <a:rPr lang="en-US" dirty="0" smtClean="0"/>
              <a:t>Active development community around open source systems</a:t>
            </a:r>
          </a:p>
          <a:p>
            <a:r>
              <a:rPr lang="en-US" dirty="0" smtClean="0"/>
              <a:t>In-house systems enriched or redesigned</a:t>
            </a:r>
          </a:p>
          <a:p>
            <a:pPr lvl="1"/>
            <a:r>
              <a:rPr lang="en-US" dirty="0" err="1" smtClean="0"/>
              <a:t>MegaStore</a:t>
            </a:r>
            <a:r>
              <a:rPr lang="en-US" dirty="0" smtClean="0"/>
              <a:t> (Google): support for transactions and declarative querying</a:t>
            </a:r>
          </a:p>
          <a:p>
            <a:pPr lvl="1"/>
            <a:r>
              <a:rPr lang="en-US" dirty="0" smtClean="0"/>
              <a:t>Spanner (Google): Rumored to have move extensive transactional support across data centers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VLDB 2010 Tutorial</a:t>
            </a:r>
            <a:endParaRPr lang="en-US" altLang="zh-CN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</a:t>
            </a:r>
            <a:r>
              <a:rPr lang="en-US" dirty="0" err="1" smtClean="0"/>
              <a:t>NoSQL</a:t>
            </a:r>
            <a:r>
              <a:rPr lang="en-US" dirty="0" smtClean="0"/>
              <a:t> stores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Document stores</a:t>
            </a:r>
          </a:p>
          <a:p>
            <a:pPr lvl="1"/>
            <a:r>
              <a:rPr lang="en-US" dirty="0" err="1" smtClean="0"/>
              <a:t>CouchDB</a:t>
            </a:r>
            <a:endParaRPr lang="en-US" dirty="0" smtClean="0"/>
          </a:p>
          <a:p>
            <a:pPr lvl="1"/>
            <a:r>
              <a:rPr lang="en-US" dirty="0" err="1" smtClean="0"/>
              <a:t>MongoDB</a:t>
            </a:r>
            <a:endParaRPr lang="en-US" dirty="0" smtClean="0"/>
          </a:p>
          <a:p>
            <a:r>
              <a:rPr lang="en-US" dirty="0" smtClean="0"/>
              <a:t>Graph data stores</a:t>
            </a:r>
          </a:p>
          <a:p>
            <a:r>
              <a:rPr lang="en-US" dirty="0" smtClean="0"/>
              <a:t>Main memory stores (primarily caching)</a:t>
            </a:r>
          </a:p>
          <a:p>
            <a:pPr lvl="1"/>
            <a:r>
              <a:rPr lang="en-US" dirty="0" err="1" smtClean="0"/>
              <a:t>Memcached</a:t>
            </a:r>
            <a:endParaRPr lang="en-US" dirty="0" smtClean="0"/>
          </a:p>
          <a:p>
            <a:pPr lvl="1"/>
            <a:r>
              <a:rPr lang="en-US" dirty="0" smtClean="0"/>
              <a:t>Velocity</a:t>
            </a:r>
          </a:p>
          <a:p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VLDB 2010 Tutorial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C000"/>
                </a:solidFill>
              </a:rPr>
              <a:t>Outline</a:t>
            </a:r>
            <a:endParaRPr lang="en-US" b="1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371600"/>
            <a:ext cx="8229600" cy="50292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endParaRPr lang="en-US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Data in the Cloud</a:t>
            </a:r>
          </a:p>
          <a:p>
            <a:endParaRPr lang="en-US" dirty="0" smtClean="0">
              <a:solidFill>
                <a:srgbClr val="002060"/>
              </a:solidFill>
            </a:endParaRPr>
          </a:p>
          <a:p>
            <a:r>
              <a:rPr lang="en-US" b="1" dirty="0" smtClean="0">
                <a:solidFill>
                  <a:srgbClr val="FF0000"/>
                </a:solidFill>
              </a:rPr>
              <a:t>Data Platforms for Large Applications</a:t>
            </a:r>
          </a:p>
          <a:p>
            <a:pPr lvl="1"/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Key value Stores</a:t>
            </a:r>
          </a:p>
          <a:p>
            <a:pPr lvl="1"/>
            <a:r>
              <a:rPr lang="en-US" b="1" dirty="0" smtClean="0">
                <a:solidFill>
                  <a:srgbClr val="FF0000"/>
                </a:solidFill>
              </a:rPr>
              <a:t>Transactional support in the cloud</a:t>
            </a:r>
          </a:p>
          <a:p>
            <a:pPr lvl="1"/>
            <a:endParaRPr lang="en-US" dirty="0">
              <a:solidFill>
                <a:srgbClr val="002060"/>
              </a:solidFill>
            </a:endParaRPr>
          </a:p>
          <a:p>
            <a:r>
              <a:rPr lang="en-US" dirty="0" smtClean="0">
                <a:solidFill>
                  <a:srgbClr val="002060"/>
                </a:solidFill>
              </a:rPr>
              <a:t>Multitenant Data Platforms</a:t>
            </a:r>
          </a:p>
          <a:p>
            <a:endParaRPr lang="en-US" dirty="0" smtClean="0">
              <a:solidFill>
                <a:srgbClr val="002060"/>
              </a:solidFill>
            </a:endParaRPr>
          </a:p>
          <a:p>
            <a:r>
              <a:rPr lang="en-US" dirty="0" smtClean="0">
                <a:solidFill>
                  <a:srgbClr val="002060"/>
                </a:solidFill>
              </a:rPr>
              <a:t>Open Research Challenges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VLDB 2010 Tutorial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Transactions in the Cloud</a:t>
            </a:r>
            <a:br>
              <a:rPr lang="en-US" dirty="0" smtClean="0"/>
            </a:br>
            <a:r>
              <a:rPr lang="en-US" sz="3100" dirty="0" smtClean="0"/>
              <a:t>Why should I care?</a:t>
            </a:r>
            <a:endParaRPr lang="en-US" sz="31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Low consistency considerably increases complexity</a:t>
            </a:r>
          </a:p>
          <a:p>
            <a:r>
              <a:rPr lang="en-US" dirty="0" err="1" smtClean="0"/>
              <a:t>Facebook</a:t>
            </a:r>
            <a:r>
              <a:rPr lang="en-US" dirty="0" smtClean="0"/>
              <a:t> generation of developers cannot reason about inconsistencies</a:t>
            </a:r>
          </a:p>
          <a:p>
            <a:r>
              <a:rPr lang="en-US" dirty="0" smtClean="0"/>
              <a:t>Consistency logic duplicated in all applications</a:t>
            </a:r>
          </a:p>
          <a:p>
            <a:r>
              <a:rPr lang="en-US" dirty="0" smtClean="0"/>
              <a:t>Often leads to performance inefficiencies</a:t>
            </a:r>
          </a:p>
          <a:p>
            <a:endParaRPr lang="en-US" dirty="0" smtClean="0"/>
          </a:p>
          <a:p>
            <a:r>
              <a:rPr lang="en-US" b="1" dirty="0" smtClean="0">
                <a:solidFill>
                  <a:srgbClr val="FF0000"/>
                </a:solidFill>
              </a:rPr>
              <a:t>Are transactions impossible in the cloud?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575F6D"/>
                </a:solidFill>
              </a:rPr>
              <a:t>VLDB 2010 Tutorial</a:t>
            </a:r>
            <a:endParaRPr lang="en-US" dirty="0">
              <a:solidFill>
                <a:srgbClr val="575F6D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Design Principles for scalable transaction processing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C000"/>
                </a:solidFill>
              </a:rPr>
              <a:t>Outline</a:t>
            </a:r>
            <a:endParaRPr lang="en-US" b="1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371600"/>
            <a:ext cx="8229600" cy="50292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endParaRPr lang="en-US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Data in the Cloud</a:t>
            </a:r>
          </a:p>
          <a:p>
            <a:endParaRPr lang="en-US" dirty="0" smtClean="0">
              <a:solidFill>
                <a:srgbClr val="002060"/>
              </a:solidFill>
            </a:endParaRPr>
          </a:p>
          <a:p>
            <a:r>
              <a:rPr lang="en-US" b="1" dirty="0" smtClean="0">
                <a:solidFill>
                  <a:srgbClr val="FF0000"/>
                </a:solidFill>
              </a:rPr>
              <a:t>Data Platforms for Large Applications</a:t>
            </a:r>
          </a:p>
          <a:p>
            <a:pPr lvl="1"/>
            <a:r>
              <a:rPr lang="en-US" b="1" dirty="0" smtClean="0">
                <a:solidFill>
                  <a:srgbClr val="FF0000"/>
                </a:solidFill>
              </a:rPr>
              <a:t>Key value Stores</a:t>
            </a:r>
          </a:p>
          <a:p>
            <a:pPr lvl="1"/>
            <a:r>
              <a:rPr lang="en-US" dirty="0" smtClean="0">
                <a:solidFill>
                  <a:srgbClr val="002060"/>
                </a:solidFill>
              </a:rPr>
              <a:t>Transactional support in the cloud</a:t>
            </a:r>
          </a:p>
          <a:p>
            <a:pPr lvl="1"/>
            <a:endParaRPr lang="en-US" dirty="0">
              <a:solidFill>
                <a:srgbClr val="002060"/>
              </a:solidFill>
            </a:endParaRPr>
          </a:p>
          <a:p>
            <a:r>
              <a:rPr lang="en-US" dirty="0" smtClean="0">
                <a:solidFill>
                  <a:srgbClr val="002060"/>
                </a:solidFill>
              </a:rPr>
              <a:t>Multitenant Data Platforms</a:t>
            </a:r>
          </a:p>
          <a:p>
            <a:endParaRPr lang="en-US" dirty="0" smtClean="0">
              <a:solidFill>
                <a:srgbClr val="002060"/>
              </a:solidFill>
            </a:endParaRPr>
          </a:p>
          <a:p>
            <a:r>
              <a:rPr lang="en-US" dirty="0" smtClean="0">
                <a:solidFill>
                  <a:srgbClr val="002060"/>
                </a:solidFill>
              </a:rPr>
              <a:t>Open Research Challenges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VLDB 2010 Tutorial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Principle (I)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Separate</a:t>
            </a:r>
            <a:r>
              <a:rPr lang="en-US" b="1" dirty="0" smtClean="0"/>
              <a:t> System and Application State</a:t>
            </a:r>
          </a:p>
          <a:p>
            <a:pPr lvl="1"/>
            <a:r>
              <a:rPr lang="en-US" dirty="0" smtClean="0">
                <a:solidFill>
                  <a:srgbClr val="00B050"/>
                </a:solidFill>
              </a:rPr>
              <a:t>System metadata </a:t>
            </a:r>
            <a:r>
              <a:rPr lang="en-US" dirty="0" smtClean="0"/>
              <a:t>is </a:t>
            </a:r>
            <a:r>
              <a:rPr lang="en-US" dirty="0" smtClean="0">
                <a:solidFill>
                  <a:srgbClr val="FF0000"/>
                </a:solidFill>
              </a:rPr>
              <a:t>critical but small</a:t>
            </a:r>
          </a:p>
          <a:p>
            <a:pPr lvl="1"/>
            <a:r>
              <a:rPr lang="en-US" dirty="0" smtClean="0">
                <a:solidFill>
                  <a:srgbClr val="00B050"/>
                </a:solidFill>
              </a:rPr>
              <a:t>Application data </a:t>
            </a:r>
            <a:r>
              <a:rPr lang="en-US" dirty="0" smtClean="0"/>
              <a:t>has </a:t>
            </a:r>
            <a:r>
              <a:rPr lang="en-US" dirty="0" smtClean="0">
                <a:solidFill>
                  <a:srgbClr val="FF0000"/>
                </a:solidFill>
              </a:rPr>
              <a:t>varying</a:t>
            </a:r>
            <a:r>
              <a:rPr lang="en-US" dirty="0" smtClean="0"/>
              <a:t> needs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Separation</a:t>
            </a:r>
            <a:r>
              <a:rPr lang="en-US" dirty="0" smtClean="0"/>
              <a:t> allows use of different class of protocols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575F6D"/>
                </a:solidFill>
              </a:rPr>
              <a:t>VLDB 2010 Tutorial</a:t>
            </a:r>
            <a:endParaRPr lang="en-US" dirty="0">
              <a:solidFill>
                <a:srgbClr val="575F6D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Principle (II)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Limit</a:t>
            </a:r>
            <a:r>
              <a:rPr lang="en-US" b="1" dirty="0" smtClean="0"/>
              <a:t> interactions to a </a:t>
            </a:r>
            <a:r>
              <a:rPr lang="en-US" b="1" dirty="0" smtClean="0">
                <a:solidFill>
                  <a:srgbClr val="FF0000"/>
                </a:solidFill>
              </a:rPr>
              <a:t>single</a:t>
            </a:r>
            <a:r>
              <a:rPr lang="en-US" b="1" dirty="0" smtClean="0"/>
              <a:t> node</a:t>
            </a:r>
          </a:p>
          <a:p>
            <a:pPr lvl="1"/>
            <a:r>
              <a:rPr lang="en-US" dirty="0" smtClean="0"/>
              <a:t>Allows systems to scale horizontally</a:t>
            </a:r>
          </a:p>
          <a:p>
            <a:pPr lvl="1"/>
            <a:r>
              <a:rPr lang="en-US" dirty="0" smtClean="0"/>
              <a:t>Graceful degradation during failures</a:t>
            </a:r>
          </a:p>
          <a:p>
            <a:pPr lvl="1"/>
            <a:r>
              <a:rPr lang="en-US" dirty="0" smtClean="0"/>
              <a:t>Obviate need for distributed synchronization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575F6D"/>
                </a:solidFill>
              </a:rPr>
              <a:t>VLDB 2010 Tutorial</a:t>
            </a:r>
            <a:endParaRPr lang="en-US" dirty="0">
              <a:solidFill>
                <a:srgbClr val="575F6D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Principle (III)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Decouple Ownership </a:t>
            </a:r>
            <a:r>
              <a:rPr lang="en-US" b="1" dirty="0" smtClean="0"/>
              <a:t>from Data Storage</a:t>
            </a:r>
          </a:p>
          <a:p>
            <a:pPr lvl="1"/>
            <a:r>
              <a:rPr lang="en-US" dirty="0" smtClean="0">
                <a:solidFill>
                  <a:srgbClr val="00B050"/>
                </a:solidFill>
              </a:rPr>
              <a:t>Ownership</a:t>
            </a:r>
            <a:r>
              <a:rPr lang="en-US" dirty="0" smtClean="0"/>
              <a:t> refers to </a:t>
            </a:r>
            <a:r>
              <a:rPr lang="en-US" dirty="0" smtClean="0">
                <a:solidFill>
                  <a:srgbClr val="FF0000"/>
                </a:solidFill>
              </a:rPr>
              <a:t>exclusive</a:t>
            </a:r>
            <a:r>
              <a:rPr lang="en-US" dirty="0" smtClean="0"/>
              <a:t> read/write access to data</a:t>
            </a:r>
          </a:p>
          <a:p>
            <a:pPr lvl="1"/>
            <a:r>
              <a:rPr lang="en-US" dirty="0" smtClean="0">
                <a:solidFill>
                  <a:srgbClr val="00B050"/>
                </a:solidFill>
              </a:rPr>
              <a:t>Partition</a:t>
            </a:r>
            <a:r>
              <a:rPr lang="en-US" dirty="0" smtClean="0"/>
              <a:t> ownership – effectively partitions data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Decoupling</a:t>
            </a:r>
            <a:r>
              <a:rPr lang="en-US" dirty="0" smtClean="0"/>
              <a:t> allows light weight ownership transfer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575F6D"/>
                </a:solidFill>
              </a:rPr>
              <a:t>VLDB 2010 Tutorial</a:t>
            </a:r>
            <a:endParaRPr lang="en-US" dirty="0">
              <a:solidFill>
                <a:srgbClr val="575F6D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Principle (IV)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Limited distributed synchronization </a:t>
            </a:r>
            <a:r>
              <a:rPr lang="en-US" b="1" dirty="0" smtClean="0"/>
              <a:t>is practical</a:t>
            </a:r>
          </a:p>
          <a:p>
            <a:pPr lvl="1"/>
            <a:r>
              <a:rPr lang="en-US" dirty="0" smtClean="0"/>
              <a:t>Maintenance of metadata</a:t>
            </a:r>
          </a:p>
          <a:p>
            <a:pPr lvl="1"/>
            <a:r>
              <a:rPr lang="en-US" dirty="0" smtClean="0"/>
              <a:t>Provide strong guarantees only for data that needs it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575F6D"/>
                </a:solidFill>
              </a:rPr>
              <a:t>VLDB 2010 Tutorial</a:t>
            </a:r>
            <a:endParaRPr lang="en-US" dirty="0">
              <a:solidFill>
                <a:srgbClr val="575F6D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 Approaches to Scalability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Data Fusion</a:t>
            </a:r>
          </a:p>
          <a:p>
            <a:pPr lvl="1"/>
            <a:r>
              <a:rPr lang="en-US" dirty="0" smtClean="0"/>
              <a:t>Enrich Key Value stores</a:t>
            </a:r>
          </a:p>
          <a:p>
            <a:pPr lvl="1"/>
            <a:r>
              <a:rPr lang="en-US" dirty="0" err="1" smtClean="0">
                <a:solidFill>
                  <a:srgbClr val="FF0000"/>
                </a:solidFill>
              </a:rPr>
              <a:t>GStore</a:t>
            </a:r>
            <a:r>
              <a:rPr lang="en-US" dirty="0" smtClean="0"/>
              <a:t>: Efficient Transactional Multi-key access [ACM SOCC’2010]</a:t>
            </a:r>
            <a:endParaRPr lang="en-US" sz="4000" dirty="0" smtClean="0"/>
          </a:p>
          <a:p>
            <a:pPr>
              <a:buNone/>
            </a:pPr>
            <a:endParaRPr lang="en-US" dirty="0" smtClean="0"/>
          </a:p>
          <a:p>
            <a:r>
              <a:rPr lang="en-US" b="1" dirty="0" smtClean="0">
                <a:solidFill>
                  <a:srgbClr val="00B050"/>
                </a:solidFill>
              </a:rPr>
              <a:t>Data Fission</a:t>
            </a:r>
          </a:p>
          <a:p>
            <a:pPr lvl="1"/>
            <a:r>
              <a:rPr lang="en-US" dirty="0" smtClean="0"/>
              <a:t>Cloud enabled relational databases</a:t>
            </a:r>
          </a:p>
          <a:p>
            <a:pPr lvl="1"/>
            <a:r>
              <a:rPr lang="en-US" dirty="0" err="1" smtClean="0">
                <a:solidFill>
                  <a:srgbClr val="FF0000"/>
                </a:solidFill>
              </a:rPr>
              <a:t>ElasTraS</a:t>
            </a:r>
            <a:r>
              <a:rPr lang="en-US" dirty="0" smtClean="0"/>
              <a:t>: Elastic </a:t>
            </a:r>
            <a:r>
              <a:rPr lang="en-US" dirty="0" err="1" smtClean="0"/>
              <a:t>TranSactional</a:t>
            </a:r>
            <a:r>
              <a:rPr lang="en-US" dirty="0" smtClean="0"/>
              <a:t> Database [HotClouds2009;Tech. Report’2010]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VLDB 2010 Tutorial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Data Fusion: </a:t>
            </a:r>
            <a:r>
              <a:rPr lang="en-US" dirty="0" err="1" smtClean="0"/>
              <a:t>GStore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Atomic Multi-key Access </a:t>
            </a:r>
            <a:br>
              <a:rPr lang="en-US" dirty="0" smtClean="0"/>
            </a:br>
            <a:r>
              <a:rPr lang="en-US" sz="2400" dirty="0" smtClean="0"/>
              <a:t>[Das et al., ACM </a:t>
            </a:r>
            <a:r>
              <a:rPr lang="en-US" sz="2400" dirty="0" err="1" smtClean="0"/>
              <a:t>SoCC</a:t>
            </a:r>
            <a:r>
              <a:rPr lang="en-US" sz="2400" dirty="0" smtClean="0"/>
              <a:t> 2010]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5191"/>
            <a:ext cx="8481060" cy="4625609"/>
          </a:xfrm>
        </p:spPr>
        <p:txBody>
          <a:bodyPr>
            <a:normAutofit fontScale="92500"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Key value </a:t>
            </a:r>
            <a:r>
              <a:rPr lang="en-US" dirty="0" smtClean="0"/>
              <a:t>stores:</a:t>
            </a:r>
          </a:p>
          <a:p>
            <a:pPr lvl="1"/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Atomicity</a:t>
            </a:r>
            <a:r>
              <a:rPr lang="en-US" dirty="0" smtClean="0"/>
              <a:t> guarantees on </a:t>
            </a:r>
            <a:r>
              <a:rPr lang="en-US" dirty="0" smtClean="0">
                <a:solidFill>
                  <a:srgbClr val="FF0000"/>
                </a:solidFill>
              </a:rPr>
              <a:t>single</a:t>
            </a:r>
            <a:r>
              <a:rPr lang="en-US" dirty="0" smtClean="0"/>
              <a:t> keys</a:t>
            </a:r>
          </a:p>
          <a:p>
            <a:pPr lvl="1"/>
            <a:r>
              <a:rPr lang="en-US" dirty="0" smtClean="0"/>
              <a:t>Suitable for majority of current web applications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Many other applications need </a:t>
            </a:r>
            <a:r>
              <a:rPr lang="en-US" dirty="0" smtClean="0">
                <a:solidFill>
                  <a:srgbClr val="00B050"/>
                </a:solidFill>
              </a:rPr>
              <a:t>multi-key</a:t>
            </a:r>
            <a:r>
              <a:rPr lang="en-US" dirty="0" smtClean="0"/>
              <a:t> accesses:</a:t>
            </a:r>
          </a:p>
          <a:p>
            <a:pPr lvl="1"/>
            <a:r>
              <a:rPr lang="en-US" dirty="0" smtClean="0"/>
              <a:t>Online multi-player games</a:t>
            </a:r>
          </a:p>
          <a:p>
            <a:pPr lvl="1"/>
            <a:r>
              <a:rPr lang="en-US" dirty="0" smtClean="0"/>
              <a:t>Collaborative applications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00B050"/>
                </a:solidFill>
              </a:rPr>
              <a:t>Enrich</a:t>
            </a:r>
            <a:r>
              <a:rPr lang="en-US" dirty="0" smtClean="0"/>
              <a:t> functionality of the Key value stores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VLDB 2010 Tutorial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Group Abstraction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Define a granule of </a:t>
            </a:r>
            <a:r>
              <a:rPr lang="en-US" dirty="0" smtClean="0">
                <a:solidFill>
                  <a:srgbClr val="FF0000"/>
                </a:solidFill>
              </a:rPr>
              <a:t>on-demand</a:t>
            </a:r>
            <a:r>
              <a:rPr lang="en-US" dirty="0" smtClean="0"/>
              <a:t> transactional access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Applications select </a:t>
            </a:r>
            <a:r>
              <a:rPr lang="en-US" dirty="0" smtClean="0">
                <a:solidFill>
                  <a:srgbClr val="FF0000"/>
                </a:solidFill>
              </a:rPr>
              <a:t>any</a:t>
            </a:r>
            <a:r>
              <a:rPr lang="en-US" dirty="0" smtClean="0"/>
              <a:t> set of keys to form a </a:t>
            </a:r>
            <a:r>
              <a:rPr lang="en-US" dirty="0" smtClean="0">
                <a:solidFill>
                  <a:srgbClr val="00B050"/>
                </a:solidFill>
              </a:rPr>
              <a:t>group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Data store provides </a:t>
            </a:r>
            <a:r>
              <a:rPr lang="en-US" dirty="0" smtClean="0">
                <a:solidFill>
                  <a:srgbClr val="FF0000"/>
                </a:solidFill>
              </a:rPr>
              <a:t>transactional</a:t>
            </a:r>
            <a:r>
              <a:rPr lang="en-US" dirty="0" smtClean="0"/>
              <a:t> access to the group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Non-overlapping </a:t>
            </a:r>
            <a:r>
              <a:rPr lang="en-US" dirty="0" smtClean="0"/>
              <a:t>groups</a:t>
            </a:r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VLDB 2010 Tutorial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2"/>
          <p:cNvGrpSpPr>
            <a:grpSpLocks/>
          </p:cNvGrpSpPr>
          <p:nvPr/>
        </p:nvGrpSpPr>
        <p:grpSpPr bwMode="auto">
          <a:xfrm>
            <a:off x="2971800" y="609600"/>
            <a:ext cx="1066800" cy="1219200"/>
            <a:chOff x="1824" y="576"/>
            <a:chExt cx="672" cy="768"/>
          </a:xfrm>
        </p:grpSpPr>
        <p:sp>
          <p:nvSpPr>
            <p:cNvPr id="108" name="Rectangle 63"/>
            <p:cNvSpPr>
              <a:spLocks noChangeArrowheads="1"/>
            </p:cNvSpPr>
            <p:nvPr/>
          </p:nvSpPr>
          <p:spPr bwMode="auto">
            <a:xfrm>
              <a:off x="1824" y="576"/>
              <a:ext cx="672" cy="768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9" name="Line 64"/>
            <p:cNvSpPr>
              <a:spLocks noChangeShapeType="1"/>
            </p:cNvSpPr>
            <p:nvPr/>
          </p:nvSpPr>
          <p:spPr bwMode="auto">
            <a:xfrm>
              <a:off x="1824" y="672"/>
              <a:ext cx="6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0" name="Line 65"/>
            <p:cNvSpPr>
              <a:spLocks noChangeShapeType="1"/>
            </p:cNvSpPr>
            <p:nvPr/>
          </p:nvSpPr>
          <p:spPr bwMode="auto">
            <a:xfrm>
              <a:off x="1824" y="768"/>
              <a:ext cx="6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1" name="Line 66"/>
            <p:cNvSpPr>
              <a:spLocks noChangeShapeType="1"/>
            </p:cNvSpPr>
            <p:nvPr/>
          </p:nvSpPr>
          <p:spPr bwMode="auto">
            <a:xfrm>
              <a:off x="1824" y="864"/>
              <a:ext cx="6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2" name="Line 67"/>
            <p:cNvSpPr>
              <a:spLocks noChangeShapeType="1"/>
            </p:cNvSpPr>
            <p:nvPr/>
          </p:nvSpPr>
          <p:spPr bwMode="auto">
            <a:xfrm>
              <a:off x="1824" y="960"/>
              <a:ext cx="6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3" name="Line 68"/>
            <p:cNvSpPr>
              <a:spLocks noChangeShapeType="1"/>
            </p:cNvSpPr>
            <p:nvPr/>
          </p:nvSpPr>
          <p:spPr bwMode="auto">
            <a:xfrm>
              <a:off x="1824" y="1056"/>
              <a:ext cx="6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4" name="Line 69"/>
            <p:cNvSpPr>
              <a:spLocks noChangeShapeType="1"/>
            </p:cNvSpPr>
            <p:nvPr/>
          </p:nvSpPr>
          <p:spPr bwMode="auto">
            <a:xfrm>
              <a:off x="1824" y="1152"/>
              <a:ext cx="6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5" name="Line 70"/>
            <p:cNvSpPr>
              <a:spLocks noChangeShapeType="1"/>
            </p:cNvSpPr>
            <p:nvPr/>
          </p:nvSpPr>
          <p:spPr bwMode="auto">
            <a:xfrm>
              <a:off x="1824" y="1248"/>
              <a:ext cx="6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6" name="Line 71"/>
            <p:cNvSpPr>
              <a:spLocks noChangeShapeType="1"/>
            </p:cNvSpPr>
            <p:nvPr/>
          </p:nvSpPr>
          <p:spPr bwMode="auto">
            <a:xfrm>
              <a:off x="2016" y="576"/>
              <a:ext cx="0" cy="7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077" name="Oval 5"/>
          <p:cNvSpPr>
            <a:spLocks noChangeArrowheads="1"/>
          </p:cNvSpPr>
          <p:nvPr/>
        </p:nvSpPr>
        <p:spPr bwMode="auto">
          <a:xfrm>
            <a:off x="6096000" y="2133600"/>
            <a:ext cx="1676400" cy="1752600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6400800" y="2362200"/>
            <a:ext cx="1066800" cy="1219200"/>
            <a:chOff x="1824" y="576"/>
            <a:chExt cx="672" cy="768"/>
          </a:xfrm>
        </p:grpSpPr>
        <p:sp>
          <p:nvSpPr>
            <p:cNvPr id="3079" name="Rectangle 7"/>
            <p:cNvSpPr>
              <a:spLocks noChangeArrowheads="1"/>
            </p:cNvSpPr>
            <p:nvPr/>
          </p:nvSpPr>
          <p:spPr bwMode="auto">
            <a:xfrm>
              <a:off x="1824" y="576"/>
              <a:ext cx="672" cy="768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080" name="Line 8"/>
            <p:cNvSpPr>
              <a:spLocks noChangeShapeType="1"/>
            </p:cNvSpPr>
            <p:nvPr/>
          </p:nvSpPr>
          <p:spPr bwMode="auto">
            <a:xfrm>
              <a:off x="1824" y="672"/>
              <a:ext cx="6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081" name="Line 9"/>
            <p:cNvSpPr>
              <a:spLocks noChangeShapeType="1"/>
            </p:cNvSpPr>
            <p:nvPr/>
          </p:nvSpPr>
          <p:spPr bwMode="auto">
            <a:xfrm>
              <a:off x="1824" y="768"/>
              <a:ext cx="6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082" name="Line 10"/>
            <p:cNvSpPr>
              <a:spLocks noChangeShapeType="1"/>
            </p:cNvSpPr>
            <p:nvPr/>
          </p:nvSpPr>
          <p:spPr bwMode="auto">
            <a:xfrm>
              <a:off x="1824" y="864"/>
              <a:ext cx="6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083" name="Line 11"/>
            <p:cNvSpPr>
              <a:spLocks noChangeShapeType="1"/>
            </p:cNvSpPr>
            <p:nvPr/>
          </p:nvSpPr>
          <p:spPr bwMode="auto">
            <a:xfrm>
              <a:off x="1824" y="960"/>
              <a:ext cx="6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084" name="Line 12"/>
            <p:cNvSpPr>
              <a:spLocks noChangeShapeType="1"/>
            </p:cNvSpPr>
            <p:nvPr/>
          </p:nvSpPr>
          <p:spPr bwMode="auto">
            <a:xfrm>
              <a:off x="1824" y="1056"/>
              <a:ext cx="6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085" name="Line 13"/>
            <p:cNvSpPr>
              <a:spLocks noChangeShapeType="1"/>
            </p:cNvSpPr>
            <p:nvPr/>
          </p:nvSpPr>
          <p:spPr bwMode="auto">
            <a:xfrm>
              <a:off x="1824" y="1152"/>
              <a:ext cx="6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086" name="Line 14"/>
            <p:cNvSpPr>
              <a:spLocks noChangeShapeType="1"/>
            </p:cNvSpPr>
            <p:nvPr/>
          </p:nvSpPr>
          <p:spPr bwMode="auto">
            <a:xfrm>
              <a:off x="1824" y="1248"/>
              <a:ext cx="6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087" name="Line 15"/>
            <p:cNvSpPr>
              <a:spLocks noChangeShapeType="1"/>
            </p:cNvSpPr>
            <p:nvPr/>
          </p:nvSpPr>
          <p:spPr bwMode="auto">
            <a:xfrm>
              <a:off x="2016" y="576"/>
              <a:ext cx="0" cy="7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4" name="Group 62"/>
          <p:cNvGrpSpPr>
            <a:grpSpLocks/>
          </p:cNvGrpSpPr>
          <p:nvPr/>
        </p:nvGrpSpPr>
        <p:grpSpPr bwMode="auto">
          <a:xfrm>
            <a:off x="2971800" y="2057400"/>
            <a:ext cx="1066800" cy="1219200"/>
            <a:chOff x="1824" y="576"/>
            <a:chExt cx="672" cy="768"/>
          </a:xfrm>
        </p:grpSpPr>
        <p:sp>
          <p:nvSpPr>
            <p:cNvPr id="3135" name="Rectangle 63"/>
            <p:cNvSpPr>
              <a:spLocks noChangeArrowheads="1"/>
            </p:cNvSpPr>
            <p:nvPr/>
          </p:nvSpPr>
          <p:spPr bwMode="auto">
            <a:xfrm>
              <a:off x="1824" y="576"/>
              <a:ext cx="672" cy="768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136" name="Line 64"/>
            <p:cNvSpPr>
              <a:spLocks noChangeShapeType="1"/>
            </p:cNvSpPr>
            <p:nvPr/>
          </p:nvSpPr>
          <p:spPr bwMode="auto">
            <a:xfrm>
              <a:off x="1824" y="672"/>
              <a:ext cx="6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137" name="Line 65"/>
            <p:cNvSpPr>
              <a:spLocks noChangeShapeType="1"/>
            </p:cNvSpPr>
            <p:nvPr/>
          </p:nvSpPr>
          <p:spPr bwMode="auto">
            <a:xfrm>
              <a:off x="1824" y="768"/>
              <a:ext cx="6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138" name="Line 66"/>
            <p:cNvSpPr>
              <a:spLocks noChangeShapeType="1"/>
            </p:cNvSpPr>
            <p:nvPr/>
          </p:nvSpPr>
          <p:spPr bwMode="auto">
            <a:xfrm>
              <a:off x="1824" y="864"/>
              <a:ext cx="6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139" name="Line 67"/>
            <p:cNvSpPr>
              <a:spLocks noChangeShapeType="1"/>
            </p:cNvSpPr>
            <p:nvPr/>
          </p:nvSpPr>
          <p:spPr bwMode="auto">
            <a:xfrm>
              <a:off x="1824" y="960"/>
              <a:ext cx="6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140" name="Line 68"/>
            <p:cNvSpPr>
              <a:spLocks noChangeShapeType="1"/>
            </p:cNvSpPr>
            <p:nvPr/>
          </p:nvSpPr>
          <p:spPr bwMode="auto">
            <a:xfrm>
              <a:off x="1824" y="1056"/>
              <a:ext cx="6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141" name="Line 69"/>
            <p:cNvSpPr>
              <a:spLocks noChangeShapeType="1"/>
            </p:cNvSpPr>
            <p:nvPr/>
          </p:nvSpPr>
          <p:spPr bwMode="auto">
            <a:xfrm>
              <a:off x="1824" y="1152"/>
              <a:ext cx="6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142" name="Line 70"/>
            <p:cNvSpPr>
              <a:spLocks noChangeShapeType="1"/>
            </p:cNvSpPr>
            <p:nvPr/>
          </p:nvSpPr>
          <p:spPr bwMode="auto">
            <a:xfrm>
              <a:off x="1824" y="1248"/>
              <a:ext cx="6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143" name="Line 71"/>
            <p:cNvSpPr>
              <a:spLocks noChangeShapeType="1"/>
            </p:cNvSpPr>
            <p:nvPr/>
          </p:nvSpPr>
          <p:spPr bwMode="auto">
            <a:xfrm>
              <a:off x="2016" y="576"/>
              <a:ext cx="0" cy="7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5" name="Group 72"/>
          <p:cNvGrpSpPr>
            <a:grpSpLocks/>
          </p:cNvGrpSpPr>
          <p:nvPr/>
        </p:nvGrpSpPr>
        <p:grpSpPr bwMode="auto">
          <a:xfrm>
            <a:off x="2971800" y="3886200"/>
            <a:ext cx="1066800" cy="1219200"/>
            <a:chOff x="1824" y="576"/>
            <a:chExt cx="672" cy="768"/>
          </a:xfrm>
        </p:grpSpPr>
        <p:sp>
          <p:nvSpPr>
            <p:cNvPr id="3145" name="Rectangle 73"/>
            <p:cNvSpPr>
              <a:spLocks noChangeArrowheads="1"/>
            </p:cNvSpPr>
            <p:nvPr/>
          </p:nvSpPr>
          <p:spPr bwMode="auto">
            <a:xfrm>
              <a:off x="1824" y="576"/>
              <a:ext cx="672" cy="768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146" name="Line 74"/>
            <p:cNvSpPr>
              <a:spLocks noChangeShapeType="1"/>
            </p:cNvSpPr>
            <p:nvPr/>
          </p:nvSpPr>
          <p:spPr bwMode="auto">
            <a:xfrm>
              <a:off x="1824" y="672"/>
              <a:ext cx="6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147" name="Line 75"/>
            <p:cNvSpPr>
              <a:spLocks noChangeShapeType="1"/>
            </p:cNvSpPr>
            <p:nvPr/>
          </p:nvSpPr>
          <p:spPr bwMode="auto">
            <a:xfrm>
              <a:off x="1824" y="768"/>
              <a:ext cx="6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148" name="Line 76"/>
            <p:cNvSpPr>
              <a:spLocks noChangeShapeType="1"/>
            </p:cNvSpPr>
            <p:nvPr/>
          </p:nvSpPr>
          <p:spPr bwMode="auto">
            <a:xfrm>
              <a:off x="1824" y="864"/>
              <a:ext cx="6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149" name="Line 77"/>
            <p:cNvSpPr>
              <a:spLocks noChangeShapeType="1"/>
            </p:cNvSpPr>
            <p:nvPr/>
          </p:nvSpPr>
          <p:spPr bwMode="auto">
            <a:xfrm>
              <a:off x="1824" y="960"/>
              <a:ext cx="6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150" name="Line 78"/>
            <p:cNvSpPr>
              <a:spLocks noChangeShapeType="1"/>
            </p:cNvSpPr>
            <p:nvPr/>
          </p:nvSpPr>
          <p:spPr bwMode="auto">
            <a:xfrm>
              <a:off x="1824" y="1056"/>
              <a:ext cx="6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151" name="Line 79"/>
            <p:cNvSpPr>
              <a:spLocks noChangeShapeType="1"/>
            </p:cNvSpPr>
            <p:nvPr/>
          </p:nvSpPr>
          <p:spPr bwMode="auto">
            <a:xfrm>
              <a:off x="1824" y="1152"/>
              <a:ext cx="6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152" name="Line 80"/>
            <p:cNvSpPr>
              <a:spLocks noChangeShapeType="1"/>
            </p:cNvSpPr>
            <p:nvPr/>
          </p:nvSpPr>
          <p:spPr bwMode="auto">
            <a:xfrm>
              <a:off x="1824" y="1248"/>
              <a:ext cx="6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153" name="Line 81"/>
            <p:cNvSpPr>
              <a:spLocks noChangeShapeType="1"/>
            </p:cNvSpPr>
            <p:nvPr/>
          </p:nvSpPr>
          <p:spPr bwMode="auto">
            <a:xfrm>
              <a:off x="2016" y="576"/>
              <a:ext cx="0" cy="7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6" name="Group 82"/>
          <p:cNvGrpSpPr>
            <a:grpSpLocks/>
          </p:cNvGrpSpPr>
          <p:nvPr/>
        </p:nvGrpSpPr>
        <p:grpSpPr bwMode="auto">
          <a:xfrm>
            <a:off x="2971800" y="5257800"/>
            <a:ext cx="1066800" cy="1219200"/>
            <a:chOff x="1824" y="576"/>
            <a:chExt cx="672" cy="768"/>
          </a:xfrm>
        </p:grpSpPr>
        <p:sp>
          <p:nvSpPr>
            <p:cNvPr id="3155" name="Rectangle 83"/>
            <p:cNvSpPr>
              <a:spLocks noChangeArrowheads="1"/>
            </p:cNvSpPr>
            <p:nvPr/>
          </p:nvSpPr>
          <p:spPr bwMode="auto">
            <a:xfrm>
              <a:off x="1824" y="576"/>
              <a:ext cx="672" cy="768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156" name="Line 84"/>
            <p:cNvSpPr>
              <a:spLocks noChangeShapeType="1"/>
            </p:cNvSpPr>
            <p:nvPr/>
          </p:nvSpPr>
          <p:spPr bwMode="auto">
            <a:xfrm>
              <a:off x="1824" y="672"/>
              <a:ext cx="6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157" name="Line 85"/>
            <p:cNvSpPr>
              <a:spLocks noChangeShapeType="1"/>
            </p:cNvSpPr>
            <p:nvPr/>
          </p:nvSpPr>
          <p:spPr bwMode="auto">
            <a:xfrm>
              <a:off x="1824" y="768"/>
              <a:ext cx="6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158" name="Line 86"/>
            <p:cNvSpPr>
              <a:spLocks noChangeShapeType="1"/>
            </p:cNvSpPr>
            <p:nvPr/>
          </p:nvSpPr>
          <p:spPr bwMode="auto">
            <a:xfrm>
              <a:off x="1824" y="864"/>
              <a:ext cx="6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159" name="Line 87"/>
            <p:cNvSpPr>
              <a:spLocks noChangeShapeType="1"/>
            </p:cNvSpPr>
            <p:nvPr/>
          </p:nvSpPr>
          <p:spPr bwMode="auto">
            <a:xfrm>
              <a:off x="1824" y="960"/>
              <a:ext cx="6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160" name="Line 88"/>
            <p:cNvSpPr>
              <a:spLocks noChangeShapeType="1"/>
            </p:cNvSpPr>
            <p:nvPr/>
          </p:nvSpPr>
          <p:spPr bwMode="auto">
            <a:xfrm>
              <a:off x="1824" y="1056"/>
              <a:ext cx="6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161" name="Line 89"/>
            <p:cNvSpPr>
              <a:spLocks noChangeShapeType="1"/>
            </p:cNvSpPr>
            <p:nvPr/>
          </p:nvSpPr>
          <p:spPr bwMode="auto">
            <a:xfrm>
              <a:off x="1824" y="1152"/>
              <a:ext cx="6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162" name="Line 90"/>
            <p:cNvSpPr>
              <a:spLocks noChangeShapeType="1"/>
            </p:cNvSpPr>
            <p:nvPr/>
          </p:nvSpPr>
          <p:spPr bwMode="auto">
            <a:xfrm>
              <a:off x="1824" y="1248"/>
              <a:ext cx="6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163" name="Line 91"/>
            <p:cNvSpPr>
              <a:spLocks noChangeShapeType="1"/>
            </p:cNvSpPr>
            <p:nvPr/>
          </p:nvSpPr>
          <p:spPr bwMode="auto">
            <a:xfrm>
              <a:off x="2016" y="576"/>
              <a:ext cx="0" cy="7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164" name="Oval 92"/>
          <p:cNvSpPr>
            <a:spLocks noChangeArrowheads="1"/>
          </p:cNvSpPr>
          <p:nvPr/>
        </p:nvSpPr>
        <p:spPr bwMode="auto">
          <a:xfrm>
            <a:off x="2743200" y="795338"/>
            <a:ext cx="1524000" cy="228600"/>
          </a:xfrm>
          <a:prstGeom prst="ellips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65" name="Oval 93"/>
          <p:cNvSpPr>
            <a:spLocks noChangeArrowheads="1"/>
          </p:cNvSpPr>
          <p:nvPr/>
        </p:nvSpPr>
        <p:spPr bwMode="auto">
          <a:xfrm>
            <a:off x="2722563" y="1404938"/>
            <a:ext cx="1524000" cy="228600"/>
          </a:xfrm>
          <a:prstGeom prst="ellips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66" name="Oval 94"/>
          <p:cNvSpPr>
            <a:spLocks noChangeArrowheads="1"/>
          </p:cNvSpPr>
          <p:nvPr/>
        </p:nvSpPr>
        <p:spPr bwMode="auto">
          <a:xfrm>
            <a:off x="2732088" y="2622550"/>
            <a:ext cx="1524000" cy="228600"/>
          </a:xfrm>
          <a:prstGeom prst="ellips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67" name="Oval 95"/>
          <p:cNvSpPr>
            <a:spLocks noChangeArrowheads="1"/>
          </p:cNvSpPr>
          <p:nvPr/>
        </p:nvSpPr>
        <p:spPr bwMode="auto">
          <a:xfrm>
            <a:off x="2733675" y="4159250"/>
            <a:ext cx="1524000" cy="228600"/>
          </a:xfrm>
          <a:prstGeom prst="ellips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68" name="Oval 96"/>
          <p:cNvSpPr>
            <a:spLocks noChangeArrowheads="1"/>
          </p:cNvSpPr>
          <p:nvPr/>
        </p:nvSpPr>
        <p:spPr bwMode="auto">
          <a:xfrm>
            <a:off x="2711450" y="5681663"/>
            <a:ext cx="1524000" cy="228600"/>
          </a:xfrm>
          <a:prstGeom prst="ellips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70" name="Line 98"/>
          <p:cNvSpPr>
            <a:spLocks noChangeShapeType="1"/>
          </p:cNvSpPr>
          <p:nvPr/>
        </p:nvSpPr>
        <p:spPr bwMode="auto">
          <a:xfrm>
            <a:off x="4267200" y="914400"/>
            <a:ext cx="1828800" cy="1752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71" name="Line 99"/>
          <p:cNvSpPr>
            <a:spLocks noChangeShapeType="1"/>
          </p:cNvSpPr>
          <p:nvPr/>
        </p:nvSpPr>
        <p:spPr bwMode="auto">
          <a:xfrm>
            <a:off x="4267200" y="1524000"/>
            <a:ext cx="1828800" cy="1295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72" name="Line 100"/>
          <p:cNvSpPr>
            <a:spLocks noChangeShapeType="1"/>
          </p:cNvSpPr>
          <p:nvPr/>
        </p:nvSpPr>
        <p:spPr bwMode="auto">
          <a:xfrm>
            <a:off x="4267200" y="2743200"/>
            <a:ext cx="1828800" cy="152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73" name="Line 101"/>
          <p:cNvSpPr>
            <a:spLocks noChangeShapeType="1"/>
          </p:cNvSpPr>
          <p:nvPr/>
        </p:nvSpPr>
        <p:spPr bwMode="auto">
          <a:xfrm flipV="1">
            <a:off x="4267200" y="3276600"/>
            <a:ext cx="1828800" cy="990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74" name="Line 102"/>
          <p:cNvSpPr>
            <a:spLocks noChangeShapeType="1"/>
          </p:cNvSpPr>
          <p:nvPr/>
        </p:nvSpPr>
        <p:spPr bwMode="auto">
          <a:xfrm flipV="1">
            <a:off x="4267200" y="3352800"/>
            <a:ext cx="1828800" cy="2438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75" name="Oval 103"/>
          <p:cNvSpPr>
            <a:spLocks noChangeArrowheads="1"/>
          </p:cNvSpPr>
          <p:nvPr/>
        </p:nvSpPr>
        <p:spPr bwMode="auto">
          <a:xfrm>
            <a:off x="3429000" y="370205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76" name="Oval 104"/>
          <p:cNvSpPr>
            <a:spLocks noChangeArrowheads="1"/>
          </p:cNvSpPr>
          <p:nvPr/>
        </p:nvSpPr>
        <p:spPr bwMode="auto">
          <a:xfrm>
            <a:off x="3429000" y="3462338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77" name="Oval 105"/>
          <p:cNvSpPr>
            <a:spLocks noChangeArrowheads="1"/>
          </p:cNvSpPr>
          <p:nvPr/>
        </p:nvSpPr>
        <p:spPr bwMode="auto">
          <a:xfrm>
            <a:off x="3429000" y="35814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78" name="Oval 106"/>
          <p:cNvSpPr>
            <a:spLocks noChangeArrowheads="1"/>
          </p:cNvSpPr>
          <p:nvPr/>
        </p:nvSpPr>
        <p:spPr bwMode="auto">
          <a:xfrm>
            <a:off x="4724400" y="347345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79" name="Oval 107"/>
          <p:cNvSpPr>
            <a:spLocks noChangeArrowheads="1"/>
          </p:cNvSpPr>
          <p:nvPr/>
        </p:nvSpPr>
        <p:spPr bwMode="auto">
          <a:xfrm>
            <a:off x="4724400" y="3233738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80" name="Oval 108"/>
          <p:cNvSpPr>
            <a:spLocks noChangeArrowheads="1"/>
          </p:cNvSpPr>
          <p:nvPr/>
        </p:nvSpPr>
        <p:spPr bwMode="auto">
          <a:xfrm>
            <a:off x="4724400" y="33528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84" name="Text Box 112"/>
          <p:cNvSpPr txBox="1">
            <a:spLocks noChangeArrowheads="1"/>
          </p:cNvSpPr>
          <p:nvPr/>
        </p:nvSpPr>
        <p:spPr bwMode="auto">
          <a:xfrm>
            <a:off x="1752600" y="152400"/>
            <a:ext cx="39624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Horizontal Partitions of the Keys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85" name="Text Box 113"/>
          <p:cNvSpPr txBox="1">
            <a:spLocks noChangeArrowheads="1"/>
          </p:cNvSpPr>
          <p:nvPr/>
        </p:nvSpPr>
        <p:spPr bwMode="auto">
          <a:xfrm>
            <a:off x="5791200" y="4038600"/>
            <a:ext cx="2667000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A single node gains ownership of all keys in a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KeyGroup</a:t>
            </a:r>
            <a:endParaRPr lang="en-US" sz="22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2" name="Left Brace 71"/>
          <p:cNvSpPr/>
          <p:nvPr/>
        </p:nvSpPr>
        <p:spPr>
          <a:xfrm>
            <a:off x="2362200" y="609600"/>
            <a:ext cx="304800" cy="5791200"/>
          </a:xfrm>
          <a:prstGeom prst="leftBrace">
            <a:avLst>
              <a:gd name="adj1" fmla="val 113528"/>
              <a:gd name="adj2" fmla="val 49385"/>
            </a:avLst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3" name="Text Box 112"/>
          <p:cNvSpPr txBox="1">
            <a:spLocks noChangeArrowheads="1"/>
          </p:cNvSpPr>
          <p:nvPr/>
        </p:nvSpPr>
        <p:spPr bwMode="auto">
          <a:xfrm rot="16200000">
            <a:off x="-253545" y="3129931"/>
            <a:ext cx="4648201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Keys located on different nodes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4" name="Left Brace 73"/>
          <p:cNvSpPr/>
          <p:nvPr/>
        </p:nvSpPr>
        <p:spPr>
          <a:xfrm rot="10800000">
            <a:off x="7696200" y="2362200"/>
            <a:ext cx="304800" cy="1371600"/>
          </a:xfrm>
          <a:prstGeom prst="leftBrace">
            <a:avLst>
              <a:gd name="adj1" fmla="val 29298"/>
              <a:gd name="adj2" fmla="val 49385"/>
            </a:avLst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5" name="Text Box 112"/>
          <p:cNvSpPr txBox="1">
            <a:spLocks noChangeArrowheads="1"/>
          </p:cNvSpPr>
          <p:nvPr/>
        </p:nvSpPr>
        <p:spPr bwMode="auto">
          <a:xfrm>
            <a:off x="7924800" y="2667000"/>
            <a:ext cx="9906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Key Group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6" name="Left Brace 75"/>
          <p:cNvSpPr/>
          <p:nvPr/>
        </p:nvSpPr>
        <p:spPr>
          <a:xfrm rot="16200000">
            <a:off x="5067300" y="5067300"/>
            <a:ext cx="304800" cy="2057400"/>
          </a:xfrm>
          <a:prstGeom prst="leftBrace">
            <a:avLst>
              <a:gd name="adj1" fmla="val 55086"/>
              <a:gd name="adj2" fmla="val 49385"/>
            </a:avLst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7" name="Text Box 112"/>
          <p:cNvSpPr txBox="1">
            <a:spLocks noChangeArrowheads="1"/>
          </p:cNvSpPr>
          <p:nvPr/>
        </p:nvSpPr>
        <p:spPr bwMode="auto">
          <a:xfrm>
            <a:off x="3962400" y="6248400"/>
            <a:ext cx="31242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Group Formation Phase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9" name="Footer Placeholder 7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VLDB 2010 Tutorial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7" grpId="0" animBg="1"/>
      <p:bldP spid="3164" grpId="0" animBg="1"/>
      <p:bldP spid="3165" grpId="0" animBg="1"/>
      <p:bldP spid="3166" grpId="0" animBg="1"/>
      <p:bldP spid="3167" grpId="0" animBg="1"/>
      <p:bldP spid="3168" grpId="0" animBg="1"/>
      <p:bldP spid="3170" grpId="0" animBg="1"/>
      <p:bldP spid="3171" grpId="0" animBg="1"/>
      <p:bldP spid="3172" grpId="0" animBg="1"/>
      <p:bldP spid="3173" grpId="0" animBg="1"/>
      <p:bldP spid="3174" grpId="0" animBg="1"/>
      <p:bldP spid="3178" grpId="0" animBg="1"/>
      <p:bldP spid="3179" grpId="0" animBg="1"/>
      <p:bldP spid="3180" grpId="0" animBg="1"/>
      <p:bldP spid="3185" grpId="0"/>
      <p:bldP spid="72" grpId="0" animBg="1"/>
      <p:bldP spid="73" grpId="0"/>
      <p:bldP spid="74" grpId="0" animBg="1"/>
      <p:bldP spid="75" grpId="0"/>
      <p:bldP spid="76" grpId="0" animBg="1"/>
      <p:bldP spid="7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01000" cy="868362"/>
          </a:xfrm>
        </p:spPr>
        <p:txBody>
          <a:bodyPr/>
          <a:lstStyle/>
          <a:p>
            <a:r>
              <a:rPr lang="en-US" dirty="0" smtClean="0"/>
              <a:t>Key Grouping Protocol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Conceptually akin to “locking”</a:t>
            </a:r>
          </a:p>
          <a:p>
            <a:r>
              <a:rPr lang="en-US" dirty="0" smtClean="0"/>
              <a:t>Allows collocation of ownership at the </a:t>
            </a:r>
            <a:r>
              <a:rPr lang="en-US" b="1" dirty="0" smtClean="0"/>
              <a:t>leader</a:t>
            </a:r>
          </a:p>
          <a:p>
            <a:r>
              <a:rPr lang="en-US" dirty="0" smtClean="0"/>
              <a:t>Leader is the gateway for group accesses</a:t>
            </a:r>
          </a:p>
          <a:p>
            <a:r>
              <a:rPr lang="en-US" dirty="0" smtClean="0"/>
              <a:t>“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Safe</a:t>
            </a:r>
            <a:r>
              <a:rPr lang="en-US" dirty="0" smtClean="0"/>
              <a:t>” ownership transfer: </a:t>
            </a:r>
            <a:r>
              <a:rPr lang="en-US" i="1" dirty="0" smtClean="0">
                <a:solidFill>
                  <a:srgbClr val="0070C0"/>
                </a:solidFill>
              </a:rPr>
              <a:t>deal with dynamics of the underlying Key Value store</a:t>
            </a:r>
          </a:p>
          <a:p>
            <a:pPr lvl="1"/>
            <a:r>
              <a:rPr lang="en-US" b="1" dirty="0" smtClean="0"/>
              <a:t>Data dynamics</a:t>
            </a:r>
            <a:r>
              <a:rPr lang="en-US" dirty="0" smtClean="0"/>
              <a:t> of the Key-Value store</a:t>
            </a:r>
          </a:p>
          <a:p>
            <a:pPr lvl="1"/>
            <a:r>
              <a:rPr lang="en-US" dirty="0" smtClean="0"/>
              <a:t>Various </a:t>
            </a:r>
            <a:r>
              <a:rPr lang="en-US" b="1" dirty="0" smtClean="0"/>
              <a:t>failure</a:t>
            </a:r>
            <a:r>
              <a:rPr lang="en-US" dirty="0" smtClean="0"/>
              <a:t> scenarios</a:t>
            </a:r>
          </a:p>
          <a:p>
            <a:r>
              <a:rPr lang="en-US" dirty="0" smtClean="0"/>
              <a:t>Hides complexity from the applications while exposing a richer functionality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VLDB 2010 Tutorial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Value Stores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Key-Valued data model</a:t>
            </a:r>
          </a:p>
          <a:p>
            <a:pPr lvl="1"/>
            <a:r>
              <a:rPr lang="en-US" dirty="0" smtClean="0"/>
              <a:t>Key is the unique identifier</a:t>
            </a:r>
          </a:p>
          <a:p>
            <a:pPr lvl="1"/>
            <a:r>
              <a:rPr lang="en-US" dirty="0" smtClean="0"/>
              <a:t>Key is the granularity for consistent access</a:t>
            </a:r>
          </a:p>
          <a:p>
            <a:pPr lvl="1"/>
            <a:r>
              <a:rPr lang="en-US" dirty="0" smtClean="0"/>
              <a:t>Value can be structured or unstructured</a:t>
            </a:r>
          </a:p>
          <a:p>
            <a:r>
              <a:rPr lang="en-US" dirty="0" smtClean="0"/>
              <a:t>Gained widespread popularity</a:t>
            </a:r>
          </a:p>
          <a:p>
            <a:pPr lvl="1"/>
            <a:r>
              <a:rPr lang="en-US" dirty="0" smtClean="0"/>
              <a:t>In house: </a:t>
            </a:r>
            <a:r>
              <a:rPr lang="en-US" b="1" dirty="0" err="1" smtClean="0"/>
              <a:t>Bigtable</a:t>
            </a:r>
            <a:r>
              <a:rPr lang="en-US" dirty="0" smtClean="0"/>
              <a:t> (Google), </a:t>
            </a:r>
            <a:r>
              <a:rPr lang="en-US" b="1" dirty="0" smtClean="0"/>
              <a:t>PNUTS</a:t>
            </a:r>
            <a:r>
              <a:rPr lang="en-US" dirty="0" smtClean="0"/>
              <a:t> (Yahoo!),</a:t>
            </a:r>
            <a:r>
              <a:rPr lang="en-US" b="1" dirty="0" smtClean="0"/>
              <a:t> Dynamo</a:t>
            </a:r>
            <a:r>
              <a:rPr lang="en-US" dirty="0" smtClean="0"/>
              <a:t> (Amazon)</a:t>
            </a:r>
          </a:p>
          <a:p>
            <a:pPr lvl="1"/>
            <a:r>
              <a:rPr lang="en-US" dirty="0" smtClean="0"/>
              <a:t>Open source: </a:t>
            </a:r>
            <a:r>
              <a:rPr lang="en-US" b="1" dirty="0" err="1" smtClean="0"/>
              <a:t>HBase</a:t>
            </a:r>
            <a:r>
              <a:rPr lang="en-US" b="1" dirty="0" smtClean="0"/>
              <a:t>, </a:t>
            </a:r>
            <a:r>
              <a:rPr lang="en-US" b="1" dirty="0" err="1" smtClean="0"/>
              <a:t>Hypertable</a:t>
            </a:r>
            <a:r>
              <a:rPr lang="en-US" b="1" dirty="0" smtClean="0"/>
              <a:t>, Cassandra, </a:t>
            </a:r>
            <a:r>
              <a:rPr lang="en-US" b="1" dirty="0" err="1" smtClean="0"/>
              <a:t>Voldemort</a:t>
            </a:r>
            <a:endParaRPr lang="en-US" b="1" dirty="0" smtClean="0"/>
          </a:p>
          <a:p>
            <a:r>
              <a:rPr lang="en-US" dirty="0" smtClean="0"/>
              <a:t>Popular choice for the modern breed of web-applications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VLDB 2010 Tutorial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Implementing </a:t>
            </a:r>
            <a:r>
              <a:rPr lang="en-US" dirty="0" err="1" smtClean="0"/>
              <a:t>GStore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 bwMode="auto">
          <a:xfrm>
            <a:off x="457200" y="3886200"/>
            <a:ext cx="2377440" cy="1097280"/>
          </a:xfrm>
          <a:prstGeom prst="rect">
            <a:avLst/>
          </a:prstGeom>
          <a:ln>
            <a:noFill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0950" y="3933700"/>
            <a:ext cx="104305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Grouping Layer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0950" y="4583668"/>
            <a:ext cx="233845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Key-Value Store Logic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AutoShape 14"/>
          <p:cNvSpPr>
            <a:spLocks noChangeArrowheads="1"/>
          </p:cNvSpPr>
          <p:nvPr/>
        </p:nvSpPr>
        <p:spPr bwMode="auto">
          <a:xfrm>
            <a:off x="990600" y="5376446"/>
            <a:ext cx="7239000" cy="609600"/>
          </a:xfrm>
          <a:prstGeom prst="cloudCallout">
            <a:avLst>
              <a:gd name="adj1" fmla="val -42829"/>
              <a:gd name="adj2" fmla="val -519"/>
            </a:avLst>
          </a:prstGeom>
          <a:solidFill>
            <a:srgbClr val="FF9999"/>
          </a:solidFill>
          <a:ln>
            <a:headEnd/>
            <a:tailEnd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Distributed 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Storage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Group 8"/>
          <p:cNvGrpSpPr/>
          <p:nvPr/>
        </p:nvGrpSpPr>
        <p:grpSpPr>
          <a:xfrm>
            <a:off x="5867400" y="4114800"/>
            <a:ext cx="381000" cy="76200"/>
            <a:chOff x="2057400" y="381000"/>
            <a:chExt cx="381000" cy="76200"/>
          </a:xfrm>
        </p:grpSpPr>
        <p:sp>
          <p:nvSpPr>
            <p:cNvPr id="10" name="Oval 105"/>
            <p:cNvSpPr>
              <a:spLocks noChangeArrowheads="1"/>
            </p:cNvSpPr>
            <p:nvPr/>
          </p:nvSpPr>
          <p:spPr bwMode="auto">
            <a:xfrm>
              <a:off x="2057400" y="381000"/>
              <a:ext cx="76200" cy="76200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Oval 105"/>
            <p:cNvSpPr>
              <a:spLocks noChangeArrowheads="1"/>
            </p:cNvSpPr>
            <p:nvPr/>
          </p:nvSpPr>
          <p:spPr bwMode="auto">
            <a:xfrm>
              <a:off x="2209800" y="381000"/>
              <a:ext cx="76200" cy="76200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Oval 105"/>
            <p:cNvSpPr>
              <a:spLocks noChangeArrowheads="1"/>
            </p:cNvSpPr>
            <p:nvPr/>
          </p:nvSpPr>
          <p:spPr bwMode="auto">
            <a:xfrm>
              <a:off x="2362200" y="381000"/>
              <a:ext cx="76200" cy="76200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/>
            </a:p>
          </p:txBody>
        </p:sp>
      </p:grpSp>
      <p:cxnSp>
        <p:nvCxnSpPr>
          <p:cNvPr id="13" name="Straight Arrow Connector 12"/>
          <p:cNvCxnSpPr>
            <a:stCxn id="5" idx="2"/>
            <a:endCxn id="8" idx="3"/>
          </p:cNvCxnSpPr>
          <p:nvPr/>
        </p:nvCxnSpPr>
        <p:spPr bwMode="auto">
          <a:xfrm rot="16200000" flipH="1">
            <a:off x="2914100" y="3715300"/>
            <a:ext cx="427820" cy="2964180"/>
          </a:xfrm>
          <a:prstGeom prst="straightConnector1">
            <a:avLst/>
          </a:prstGeom>
          <a:ln>
            <a:headEnd type="arrow" w="med" len="med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38" idx="2"/>
            <a:endCxn id="8" idx="3"/>
          </p:cNvCxnSpPr>
          <p:nvPr/>
        </p:nvCxnSpPr>
        <p:spPr bwMode="auto">
          <a:xfrm rot="16200000" flipH="1">
            <a:off x="4217565" y="5018764"/>
            <a:ext cx="476905" cy="308165"/>
          </a:xfrm>
          <a:prstGeom prst="straightConnector1">
            <a:avLst/>
          </a:prstGeom>
          <a:ln>
            <a:headEnd type="arrow" w="med" len="med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 bwMode="auto">
          <a:xfrm>
            <a:off x="228600" y="3352800"/>
            <a:ext cx="8839200" cy="30480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1219200" y="2057400"/>
            <a:ext cx="457200" cy="3810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2286000" y="2057400"/>
            <a:ext cx="457200" cy="3810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3276600" y="2057400"/>
            <a:ext cx="457200" cy="3810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4191000" y="2057400"/>
            <a:ext cx="457200" cy="3810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5791200" y="2057400"/>
            <a:ext cx="457200" cy="3810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6629400" y="2057400"/>
            <a:ext cx="457200" cy="3810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9" name="Group 21"/>
          <p:cNvGrpSpPr/>
          <p:nvPr/>
        </p:nvGrpSpPr>
        <p:grpSpPr>
          <a:xfrm>
            <a:off x="5029200" y="2204850"/>
            <a:ext cx="381000" cy="76200"/>
            <a:chOff x="2057400" y="381000"/>
            <a:chExt cx="381000" cy="76200"/>
          </a:xfrm>
        </p:grpSpPr>
        <p:sp>
          <p:nvSpPr>
            <p:cNvPr id="23" name="Oval 105"/>
            <p:cNvSpPr>
              <a:spLocks noChangeArrowheads="1"/>
            </p:cNvSpPr>
            <p:nvPr/>
          </p:nvSpPr>
          <p:spPr bwMode="auto">
            <a:xfrm>
              <a:off x="2057400" y="381000"/>
              <a:ext cx="76200" cy="76200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Oval 105"/>
            <p:cNvSpPr>
              <a:spLocks noChangeArrowheads="1"/>
            </p:cNvSpPr>
            <p:nvPr/>
          </p:nvSpPr>
          <p:spPr bwMode="auto">
            <a:xfrm>
              <a:off x="2209800" y="381000"/>
              <a:ext cx="76200" cy="76200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Oval 105"/>
            <p:cNvSpPr>
              <a:spLocks noChangeArrowheads="1"/>
            </p:cNvSpPr>
            <p:nvPr/>
          </p:nvSpPr>
          <p:spPr bwMode="auto">
            <a:xfrm>
              <a:off x="2362200" y="381000"/>
              <a:ext cx="76200" cy="76200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7162800" y="1861934"/>
            <a:ext cx="1676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Application Clients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7" name="Straight Arrow Connector 26"/>
          <p:cNvCxnSpPr>
            <a:stCxn id="16" idx="2"/>
            <a:endCxn id="15" idx="0"/>
          </p:cNvCxnSpPr>
          <p:nvPr/>
        </p:nvCxnSpPr>
        <p:spPr bwMode="auto">
          <a:xfrm rot="16200000" flipH="1">
            <a:off x="2590800" y="1295400"/>
            <a:ext cx="914400" cy="3200400"/>
          </a:xfrm>
          <a:prstGeom prst="straightConnector1">
            <a:avLst/>
          </a:prstGeom>
          <a:ln>
            <a:headEnd type="arrow" w="med" len="med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17" idx="2"/>
            <a:endCxn id="15" idx="0"/>
          </p:cNvCxnSpPr>
          <p:nvPr/>
        </p:nvCxnSpPr>
        <p:spPr bwMode="auto">
          <a:xfrm rot="16200000" flipH="1">
            <a:off x="3124200" y="1828800"/>
            <a:ext cx="914400" cy="2133600"/>
          </a:xfrm>
          <a:prstGeom prst="straightConnector1">
            <a:avLst/>
          </a:prstGeom>
          <a:ln>
            <a:headEnd type="arrow" w="med" len="med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18" idx="2"/>
            <a:endCxn id="15" idx="0"/>
          </p:cNvCxnSpPr>
          <p:nvPr/>
        </p:nvCxnSpPr>
        <p:spPr bwMode="auto">
          <a:xfrm rot="16200000" flipH="1">
            <a:off x="3619500" y="2324100"/>
            <a:ext cx="914400" cy="1143000"/>
          </a:xfrm>
          <a:prstGeom prst="straightConnector1">
            <a:avLst/>
          </a:prstGeom>
          <a:ln>
            <a:headEnd type="arrow" w="med" len="med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19" idx="2"/>
            <a:endCxn id="15" idx="0"/>
          </p:cNvCxnSpPr>
          <p:nvPr/>
        </p:nvCxnSpPr>
        <p:spPr bwMode="auto">
          <a:xfrm rot="16200000" flipH="1">
            <a:off x="4076700" y="2781300"/>
            <a:ext cx="914400" cy="228600"/>
          </a:xfrm>
          <a:prstGeom prst="straightConnector1">
            <a:avLst/>
          </a:prstGeom>
          <a:ln>
            <a:headEnd type="arrow" w="med" len="med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20" idx="2"/>
            <a:endCxn id="15" idx="0"/>
          </p:cNvCxnSpPr>
          <p:nvPr/>
        </p:nvCxnSpPr>
        <p:spPr bwMode="auto">
          <a:xfrm rot="5400000">
            <a:off x="4876800" y="2209800"/>
            <a:ext cx="914400" cy="1371600"/>
          </a:xfrm>
          <a:prstGeom prst="straightConnector1">
            <a:avLst/>
          </a:prstGeom>
          <a:ln>
            <a:headEnd type="arrow" w="med" len="med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21" idx="2"/>
            <a:endCxn id="15" idx="0"/>
          </p:cNvCxnSpPr>
          <p:nvPr/>
        </p:nvCxnSpPr>
        <p:spPr bwMode="auto">
          <a:xfrm rot="5400000">
            <a:off x="5295900" y="1790700"/>
            <a:ext cx="914400" cy="2209800"/>
          </a:xfrm>
          <a:prstGeom prst="straightConnector1">
            <a:avLst/>
          </a:prstGeom>
          <a:ln>
            <a:headEnd type="arrow" w="med" len="med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1524000" y="2667001"/>
            <a:ext cx="5334000" cy="430887"/>
          </a:xfrm>
          <a:prstGeom prst="rect">
            <a:avLst/>
          </a:prstGeom>
          <a:solidFill>
            <a:schemeClr val="bg1"/>
          </a:solidFill>
        </p:spPr>
        <p:txBody>
          <a:bodyPr wrap="square" lIns="0" tIns="45720" rIns="0" bIns="45720" rtlCol="0">
            <a:spAutoFit/>
          </a:bodyPr>
          <a:lstStyle/>
          <a:p>
            <a:pPr algn="ctr"/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Transactional Multi-Key Access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828800" y="6062246"/>
            <a:ext cx="5334000" cy="369332"/>
          </a:xfrm>
          <a:prstGeom prst="rect">
            <a:avLst/>
          </a:prstGeom>
          <a:noFill/>
        </p:spPr>
        <p:txBody>
          <a:bodyPr wrap="square" tIns="0" bIns="0" rtlCol="0">
            <a:spAutoFit/>
          </a:bodyPr>
          <a:lstStyle/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G-Store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524000" y="3933700"/>
            <a:ext cx="129540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Transaction Manager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Rectangle 35"/>
          <p:cNvSpPr/>
          <p:nvPr/>
        </p:nvSpPr>
        <p:spPr bwMode="auto">
          <a:xfrm>
            <a:off x="3108960" y="3855720"/>
            <a:ext cx="2377440" cy="1097280"/>
          </a:xfrm>
          <a:prstGeom prst="rect">
            <a:avLst/>
          </a:prstGeom>
          <a:ln>
            <a:noFill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132710" y="3915095"/>
            <a:ext cx="104305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Grouping Layer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132710" y="4565063"/>
            <a:ext cx="233845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Key-Value Store Logic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175760" y="3915095"/>
            <a:ext cx="129540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Transaction Manager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Rectangle 39"/>
          <p:cNvSpPr/>
          <p:nvPr/>
        </p:nvSpPr>
        <p:spPr bwMode="auto">
          <a:xfrm>
            <a:off x="6553200" y="3867595"/>
            <a:ext cx="2377440" cy="1097280"/>
          </a:xfrm>
          <a:prstGeom prst="rect">
            <a:avLst/>
          </a:prstGeom>
          <a:ln>
            <a:noFill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576950" y="3915095"/>
            <a:ext cx="104305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Grouping Layer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576950" y="4565063"/>
            <a:ext cx="233845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Key-Value Store Logic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620000" y="3915095"/>
            <a:ext cx="129540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Transaction Manager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4" name="Straight Arrow Connector 43"/>
          <p:cNvCxnSpPr>
            <a:stCxn id="8" idx="3"/>
            <a:endCxn id="42" idx="2"/>
          </p:cNvCxnSpPr>
          <p:nvPr/>
        </p:nvCxnSpPr>
        <p:spPr bwMode="auto">
          <a:xfrm rot="5400000" flipH="1" flipV="1">
            <a:off x="5939685" y="3604811"/>
            <a:ext cx="476905" cy="3136075"/>
          </a:xfrm>
          <a:prstGeom prst="straightConnector1">
            <a:avLst/>
          </a:prstGeom>
          <a:ln>
            <a:headEnd type="arrow" w="med" len="med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1295400" y="3457700"/>
            <a:ext cx="6553200" cy="276999"/>
          </a:xfrm>
          <a:prstGeom prst="rect">
            <a:avLst/>
          </a:prstGeom>
          <a:solidFill>
            <a:schemeClr val="bg1"/>
          </a:solidFill>
        </p:spPr>
        <p:txBody>
          <a:bodyPr wrap="square" tIns="0" bIns="0" rtlCol="0">
            <a:spAutoFit/>
          </a:bodyPr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Grouping Middleware Layer resident on top of a Key-Value Store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Rectangle 45"/>
          <p:cNvSpPr/>
          <p:nvPr/>
        </p:nvSpPr>
        <p:spPr bwMode="auto">
          <a:xfrm>
            <a:off x="381000" y="3810000"/>
            <a:ext cx="8610600" cy="7620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7" name="Footer Placeholder 4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VLDB 2010 Tutorial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Data Fission: </a:t>
            </a:r>
            <a:r>
              <a:rPr lang="en-US" dirty="0" err="1" smtClean="0"/>
              <a:t>ElasTraS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Elastic Transaction Management</a:t>
            </a:r>
            <a:br>
              <a:rPr lang="en-US" dirty="0" smtClean="0"/>
            </a:br>
            <a:r>
              <a:rPr lang="en-US" sz="2400" dirty="0" smtClean="0"/>
              <a:t>[Das et al.,  </a:t>
            </a:r>
            <a:r>
              <a:rPr lang="en-US" sz="2400" dirty="0" err="1" smtClean="0"/>
              <a:t>HotCloud</a:t>
            </a:r>
            <a:r>
              <a:rPr lang="en-US" sz="2400" dirty="0" smtClean="0"/>
              <a:t> 2009, UCSB TR 2010]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5191"/>
            <a:ext cx="8481060" cy="4625609"/>
          </a:xfrm>
        </p:spPr>
        <p:txBody>
          <a:bodyPr/>
          <a:lstStyle/>
          <a:p>
            <a:r>
              <a:rPr lang="en-US" dirty="0" smtClean="0"/>
              <a:t>Designed to make RDBMS cloud-friendly</a:t>
            </a:r>
          </a:p>
          <a:p>
            <a:r>
              <a:rPr lang="en-US" dirty="0" smtClean="0"/>
              <a:t>Database viewed as a </a:t>
            </a:r>
            <a:r>
              <a:rPr lang="en-US" dirty="0" smtClean="0">
                <a:solidFill>
                  <a:srgbClr val="FF0000"/>
                </a:solidFill>
              </a:rPr>
              <a:t>collection of partitions</a:t>
            </a:r>
          </a:p>
          <a:p>
            <a:r>
              <a:rPr lang="en-US" dirty="0" smtClean="0"/>
              <a:t>Suitable for standard </a:t>
            </a:r>
            <a:r>
              <a:rPr lang="en-US" dirty="0" smtClean="0">
                <a:solidFill>
                  <a:srgbClr val="FF0000"/>
                </a:solidFill>
              </a:rPr>
              <a:t>OLTP</a:t>
            </a:r>
            <a:r>
              <a:rPr lang="en-US" dirty="0" smtClean="0"/>
              <a:t> workloads: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Large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0B050"/>
                </a:solidFill>
              </a:rPr>
              <a:t>single</a:t>
            </a:r>
            <a:r>
              <a:rPr lang="en-US" dirty="0" smtClean="0"/>
              <a:t> tenant database instance</a:t>
            </a:r>
          </a:p>
          <a:p>
            <a:pPr lvl="2"/>
            <a:r>
              <a:rPr lang="en-US" dirty="0" smtClean="0"/>
              <a:t>Database partitioned at the </a:t>
            </a:r>
            <a:r>
              <a:rPr lang="en-US" dirty="0" smtClean="0">
                <a:solidFill>
                  <a:srgbClr val="FF0000"/>
                </a:solidFill>
              </a:rPr>
              <a:t>schema</a:t>
            </a:r>
            <a:r>
              <a:rPr lang="en-US" dirty="0" smtClean="0"/>
              <a:t> level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Multi-tenant</a:t>
            </a:r>
            <a:r>
              <a:rPr lang="en-US" dirty="0" smtClean="0"/>
              <a:t>  with </a:t>
            </a:r>
            <a:r>
              <a:rPr lang="en-US" dirty="0" smtClean="0">
                <a:solidFill>
                  <a:srgbClr val="FF0000"/>
                </a:solidFill>
              </a:rPr>
              <a:t>large</a:t>
            </a:r>
            <a:r>
              <a:rPr lang="en-US" dirty="0" smtClean="0"/>
              <a:t> number of </a:t>
            </a:r>
            <a:r>
              <a:rPr lang="en-US" dirty="0" smtClean="0">
                <a:solidFill>
                  <a:srgbClr val="00B050"/>
                </a:solidFill>
              </a:rPr>
              <a:t>small</a:t>
            </a:r>
            <a:r>
              <a:rPr lang="en-US" dirty="0" smtClean="0"/>
              <a:t> databases</a:t>
            </a:r>
          </a:p>
          <a:p>
            <a:pPr lvl="2"/>
            <a:r>
              <a:rPr lang="en-US" dirty="0" smtClean="0"/>
              <a:t>Each partition is a self contained database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VLDB 2010 Tutorial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Elastic Transaction 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Elastic</a:t>
            </a:r>
            <a:r>
              <a:rPr lang="en-US" dirty="0" smtClean="0"/>
              <a:t> to deal with workload changes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Dynamic</a:t>
            </a:r>
            <a:r>
              <a:rPr lang="en-US" dirty="0" smtClean="0"/>
              <a:t> Load balancing of partitions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Automatic</a:t>
            </a:r>
            <a:r>
              <a:rPr lang="en-US" dirty="0" smtClean="0"/>
              <a:t> recover from node failures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Transactional</a:t>
            </a:r>
            <a:r>
              <a:rPr lang="en-US" dirty="0" smtClean="0"/>
              <a:t> access to database partitions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VLDB 2010 Tutorial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Cloud 89"/>
          <p:cNvSpPr/>
          <p:nvPr/>
        </p:nvSpPr>
        <p:spPr bwMode="auto">
          <a:xfrm rot="503624">
            <a:off x="-50329" y="1217274"/>
            <a:ext cx="9242022" cy="5689631"/>
          </a:xfrm>
          <a:prstGeom prst="cloud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Rounded Rectangle 15"/>
          <p:cNvSpPr/>
          <p:nvPr/>
        </p:nvSpPr>
        <p:spPr bwMode="auto">
          <a:xfrm>
            <a:off x="2819400" y="3352800"/>
            <a:ext cx="1371600" cy="914400"/>
          </a:xfrm>
          <a:prstGeom prst="roundRect">
            <a:avLst/>
          </a:prstGeom>
          <a:ln w="28575">
            <a:solidFill>
              <a:srgbClr val="FFFFFF"/>
            </a:solidFill>
            <a:headEnd type="none" w="med" len="med"/>
            <a:tailEnd type="none" w="med" len="med"/>
          </a:ln>
          <a:scene3d>
            <a:camera prst="orthographicFront">
              <a:rot lat="0" lon="0" rev="0"/>
            </a:camera>
            <a:lightRig rig="morning" dir="t">
              <a:rot lat="0" lon="0" rev="2400000"/>
            </a:lightRig>
          </a:scene3d>
          <a:sp3d prstMaterial="dkEdge">
            <a:bevelT w="63500" h="25400" prst="convex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OTM</a:t>
            </a:r>
          </a:p>
        </p:txBody>
      </p:sp>
      <p:sp>
        <p:nvSpPr>
          <p:cNvPr id="15" name="Rounded Rectangle 14"/>
          <p:cNvSpPr/>
          <p:nvPr/>
        </p:nvSpPr>
        <p:spPr bwMode="auto">
          <a:xfrm>
            <a:off x="838200" y="3581400"/>
            <a:ext cx="1371600" cy="914400"/>
          </a:xfrm>
          <a:prstGeom prst="roundRect">
            <a:avLst/>
          </a:prstGeom>
          <a:ln w="28575">
            <a:solidFill>
              <a:srgbClr val="FFFFFF"/>
            </a:solidFill>
            <a:headEnd type="none" w="med" len="med"/>
            <a:tailEnd type="none" w="med" len="med"/>
          </a:ln>
          <a:scene3d>
            <a:camera prst="orthographicFront">
              <a:rot lat="0" lon="0" rev="0"/>
            </a:camera>
            <a:lightRig rig="morning" dir="t">
              <a:rot lat="0" lon="0" rev="2400000"/>
            </a:lightRig>
          </a:scene3d>
          <a:sp3d prstMaterial="dkEdge">
            <a:bevelT w="63500" h="25400" prst="convex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OTM</a:t>
            </a:r>
          </a:p>
        </p:txBody>
      </p:sp>
      <p:sp>
        <p:nvSpPr>
          <p:cNvPr id="7" name="Cloud 6"/>
          <p:cNvSpPr/>
          <p:nvPr/>
        </p:nvSpPr>
        <p:spPr bwMode="auto">
          <a:xfrm>
            <a:off x="685800" y="5105400"/>
            <a:ext cx="7620000" cy="1752600"/>
          </a:xfrm>
          <a:prstGeom prst="cloud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Flowchart: Magnetic Disk 1"/>
          <p:cNvSpPr/>
          <p:nvPr/>
        </p:nvSpPr>
        <p:spPr bwMode="auto">
          <a:xfrm>
            <a:off x="1600200" y="5407152"/>
            <a:ext cx="914400" cy="612648"/>
          </a:xfrm>
          <a:prstGeom prst="flowChartMagneticDisk">
            <a:avLst/>
          </a:prstGeom>
          <a:ln w="28575">
            <a:solidFill>
              <a:srgbClr val="FFFFFF"/>
            </a:solidFill>
            <a:headEnd type="none" w="med" len="med"/>
            <a:tailEnd type="non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5"/>
          </a:lnRef>
          <a:fillRef idx="1003">
            <a:schemeClr val="dk1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" name="Flowchart: Magnetic Disk 2"/>
          <p:cNvSpPr/>
          <p:nvPr/>
        </p:nvSpPr>
        <p:spPr bwMode="auto">
          <a:xfrm>
            <a:off x="2819400" y="5407152"/>
            <a:ext cx="914400" cy="612648"/>
          </a:xfrm>
          <a:prstGeom prst="flowChartMagneticDisk">
            <a:avLst/>
          </a:prstGeom>
          <a:ln w="28575">
            <a:solidFill>
              <a:srgbClr val="FFFFFF"/>
            </a:solidFill>
            <a:headEnd type="none" w="med" len="med"/>
            <a:tailEnd type="non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5"/>
          </a:lnRef>
          <a:fillRef idx="1003">
            <a:schemeClr val="dk1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" name="Flowchart: Magnetic Disk 3"/>
          <p:cNvSpPr/>
          <p:nvPr/>
        </p:nvSpPr>
        <p:spPr bwMode="auto">
          <a:xfrm>
            <a:off x="4038600" y="5404104"/>
            <a:ext cx="914400" cy="612648"/>
          </a:xfrm>
          <a:prstGeom prst="flowChartMagneticDisk">
            <a:avLst/>
          </a:prstGeom>
          <a:ln w="28575">
            <a:solidFill>
              <a:srgbClr val="FFFFFF"/>
            </a:solidFill>
            <a:headEnd type="none" w="med" len="med"/>
            <a:tailEnd type="non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5"/>
          </a:lnRef>
          <a:fillRef idx="1003">
            <a:schemeClr val="dk1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Flowchart: Magnetic Disk 4"/>
          <p:cNvSpPr/>
          <p:nvPr/>
        </p:nvSpPr>
        <p:spPr bwMode="auto">
          <a:xfrm>
            <a:off x="6248400" y="5371527"/>
            <a:ext cx="914400" cy="612648"/>
          </a:xfrm>
          <a:prstGeom prst="flowChartMagneticDisk">
            <a:avLst/>
          </a:prstGeom>
          <a:ln w="28575">
            <a:solidFill>
              <a:srgbClr val="FFFFFF"/>
            </a:solidFill>
            <a:headEnd type="none" w="med" len="med"/>
            <a:tailEnd type="non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5"/>
          </a:lnRef>
          <a:fillRef idx="1003">
            <a:schemeClr val="dk1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6" name="Group 7"/>
          <p:cNvGrpSpPr/>
          <p:nvPr/>
        </p:nvGrpSpPr>
        <p:grpSpPr>
          <a:xfrm>
            <a:off x="5334000" y="5638800"/>
            <a:ext cx="381000" cy="76200"/>
            <a:chOff x="2057400" y="381000"/>
            <a:chExt cx="381000" cy="76200"/>
          </a:xfrm>
        </p:grpSpPr>
        <p:sp>
          <p:nvSpPr>
            <p:cNvPr id="9" name="Oval 105"/>
            <p:cNvSpPr>
              <a:spLocks noChangeArrowheads="1"/>
            </p:cNvSpPr>
            <p:nvPr/>
          </p:nvSpPr>
          <p:spPr bwMode="auto">
            <a:xfrm>
              <a:off x="2057400" y="381000"/>
              <a:ext cx="76200" cy="76200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" name="Oval 105"/>
            <p:cNvSpPr>
              <a:spLocks noChangeArrowheads="1"/>
            </p:cNvSpPr>
            <p:nvPr/>
          </p:nvSpPr>
          <p:spPr bwMode="auto">
            <a:xfrm>
              <a:off x="2209800" y="381000"/>
              <a:ext cx="76200" cy="76200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" name="Oval 105"/>
            <p:cNvSpPr>
              <a:spLocks noChangeArrowheads="1"/>
            </p:cNvSpPr>
            <p:nvPr/>
          </p:nvSpPr>
          <p:spPr bwMode="auto">
            <a:xfrm>
              <a:off x="2362200" y="381000"/>
              <a:ext cx="76200" cy="76200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914400" y="5943600"/>
            <a:ext cx="662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Distributed Fault-tolerant Storage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ounded Rectangle 12"/>
          <p:cNvSpPr/>
          <p:nvPr/>
        </p:nvSpPr>
        <p:spPr bwMode="auto">
          <a:xfrm>
            <a:off x="228600" y="3733800"/>
            <a:ext cx="1371600" cy="914400"/>
          </a:xfrm>
          <a:prstGeom prst="roundRect">
            <a:avLst/>
          </a:prstGeom>
          <a:ln w="28575">
            <a:solidFill>
              <a:srgbClr val="FFFFFF"/>
            </a:solidFill>
            <a:headEnd type="none" w="med" len="med"/>
            <a:tailEnd type="none" w="med" len="med"/>
          </a:ln>
          <a:scene3d>
            <a:camera prst="orthographicFront">
              <a:rot lat="0" lon="0" rev="0"/>
            </a:camera>
            <a:lightRig rig="morning" dir="t">
              <a:rot lat="0" lon="0" rev="2400000"/>
            </a:lightRig>
          </a:scene3d>
          <a:sp3d prstMaterial="dkEdge">
            <a:bevelT w="63500" h="25400" prst="convex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OTM</a:t>
            </a:r>
          </a:p>
        </p:txBody>
      </p:sp>
      <p:grpSp>
        <p:nvGrpSpPr>
          <p:cNvPr id="8" name="Group 16"/>
          <p:cNvGrpSpPr/>
          <p:nvPr/>
        </p:nvGrpSpPr>
        <p:grpSpPr>
          <a:xfrm rot="21195123">
            <a:off x="2365358" y="3940279"/>
            <a:ext cx="381000" cy="76200"/>
            <a:chOff x="2057400" y="381000"/>
            <a:chExt cx="381000" cy="76200"/>
          </a:xfrm>
        </p:grpSpPr>
        <p:sp>
          <p:nvSpPr>
            <p:cNvPr id="18" name="Oval 105"/>
            <p:cNvSpPr>
              <a:spLocks noChangeArrowheads="1"/>
            </p:cNvSpPr>
            <p:nvPr/>
          </p:nvSpPr>
          <p:spPr bwMode="auto">
            <a:xfrm>
              <a:off x="2057400" y="381000"/>
              <a:ext cx="76200" cy="76200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" name="Oval 105"/>
            <p:cNvSpPr>
              <a:spLocks noChangeArrowheads="1"/>
            </p:cNvSpPr>
            <p:nvPr/>
          </p:nvSpPr>
          <p:spPr bwMode="auto">
            <a:xfrm>
              <a:off x="2209800" y="381000"/>
              <a:ext cx="76200" cy="76200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" name="Oval 105"/>
            <p:cNvSpPr>
              <a:spLocks noChangeArrowheads="1"/>
            </p:cNvSpPr>
            <p:nvPr/>
          </p:nvSpPr>
          <p:spPr bwMode="auto">
            <a:xfrm>
              <a:off x="2362200" y="381000"/>
              <a:ext cx="76200" cy="76200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6" name="Rounded Rectangle 25"/>
          <p:cNvSpPr/>
          <p:nvPr/>
        </p:nvSpPr>
        <p:spPr bwMode="auto">
          <a:xfrm>
            <a:off x="0" y="1905000"/>
            <a:ext cx="2057400" cy="685800"/>
          </a:xfrm>
          <a:prstGeom prst="roundRect">
            <a:avLst/>
          </a:prstGeom>
          <a:solidFill>
            <a:srgbClr val="FFC000"/>
          </a:solidFill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0" tIns="45720" rIns="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TM Master</a:t>
            </a:r>
          </a:p>
        </p:txBody>
      </p:sp>
      <p:sp>
        <p:nvSpPr>
          <p:cNvPr id="28" name="Cloud 27"/>
          <p:cNvSpPr/>
          <p:nvPr/>
        </p:nvSpPr>
        <p:spPr bwMode="auto">
          <a:xfrm>
            <a:off x="4114800" y="1600200"/>
            <a:ext cx="2438400" cy="1143000"/>
          </a:xfrm>
          <a:prstGeom prst="cloud">
            <a:avLst/>
          </a:prstGeom>
          <a:solidFill>
            <a:srgbClr val="FF9999"/>
          </a:solidFill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Metadata Manager</a:t>
            </a:r>
            <a:endParaRPr kumimoji="0" lang="en-US" sz="2800" b="0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Rounded Rectangle 28"/>
          <p:cNvSpPr/>
          <p:nvPr/>
        </p:nvSpPr>
        <p:spPr bwMode="auto">
          <a:xfrm>
            <a:off x="1143000" y="533400"/>
            <a:ext cx="685800" cy="4572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1002">
            <a:schemeClr val="dk2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Rounded Rectangle 29"/>
          <p:cNvSpPr/>
          <p:nvPr/>
        </p:nvSpPr>
        <p:spPr bwMode="auto">
          <a:xfrm>
            <a:off x="1981200" y="533400"/>
            <a:ext cx="685800" cy="4572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1002">
            <a:schemeClr val="dk2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Rounded Rectangle 30"/>
          <p:cNvSpPr/>
          <p:nvPr/>
        </p:nvSpPr>
        <p:spPr bwMode="auto">
          <a:xfrm>
            <a:off x="2819400" y="533400"/>
            <a:ext cx="685800" cy="4572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1002">
            <a:schemeClr val="dk2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Rounded Rectangle 31"/>
          <p:cNvSpPr/>
          <p:nvPr/>
        </p:nvSpPr>
        <p:spPr bwMode="auto">
          <a:xfrm>
            <a:off x="4191000" y="533400"/>
            <a:ext cx="685800" cy="4572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1002">
            <a:schemeClr val="dk2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4" name="Group 32"/>
          <p:cNvGrpSpPr/>
          <p:nvPr/>
        </p:nvGrpSpPr>
        <p:grpSpPr>
          <a:xfrm>
            <a:off x="3657600" y="739879"/>
            <a:ext cx="381000" cy="76200"/>
            <a:chOff x="2057400" y="381000"/>
            <a:chExt cx="381000" cy="76200"/>
          </a:xfrm>
        </p:grpSpPr>
        <p:sp>
          <p:nvSpPr>
            <p:cNvPr id="34" name="Oval 105"/>
            <p:cNvSpPr>
              <a:spLocks noChangeArrowheads="1"/>
            </p:cNvSpPr>
            <p:nvPr/>
          </p:nvSpPr>
          <p:spPr bwMode="auto">
            <a:xfrm>
              <a:off x="2057400" y="381000"/>
              <a:ext cx="76200" cy="76200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5" name="Oval 105"/>
            <p:cNvSpPr>
              <a:spLocks noChangeArrowheads="1"/>
            </p:cNvSpPr>
            <p:nvPr/>
          </p:nvSpPr>
          <p:spPr bwMode="auto">
            <a:xfrm>
              <a:off x="2209800" y="381000"/>
              <a:ext cx="76200" cy="76200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6" name="Oval 105"/>
            <p:cNvSpPr>
              <a:spLocks noChangeArrowheads="1"/>
            </p:cNvSpPr>
            <p:nvPr/>
          </p:nvSpPr>
          <p:spPr bwMode="auto">
            <a:xfrm>
              <a:off x="2362200" y="381000"/>
              <a:ext cx="76200" cy="76200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7" name="TextBox 36"/>
          <p:cNvSpPr txBox="1"/>
          <p:nvPr/>
        </p:nvSpPr>
        <p:spPr>
          <a:xfrm>
            <a:off x="-152400" y="12257"/>
            <a:ext cx="6629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Application Clients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Rounded Rectangle 41"/>
          <p:cNvSpPr/>
          <p:nvPr/>
        </p:nvSpPr>
        <p:spPr bwMode="auto">
          <a:xfrm>
            <a:off x="5791200" y="304800"/>
            <a:ext cx="2590800" cy="9906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1002">
            <a:schemeClr val="dk2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Rounded Rectangle 43"/>
          <p:cNvSpPr/>
          <p:nvPr/>
        </p:nvSpPr>
        <p:spPr bwMode="auto">
          <a:xfrm>
            <a:off x="5791200" y="352300"/>
            <a:ext cx="2590800" cy="4572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Application Logic</a:t>
            </a:r>
          </a:p>
        </p:txBody>
      </p:sp>
      <p:sp>
        <p:nvSpPr>
          <p:cNvPr id="45" name="Rounded Rectangle 44"/>
          <p:cNvSpPr/>
          <p:nvPr/>
        </p:nvSpPr>
        <p:spPr bwMode="auto">
          <a:xfrm>
            <a:off x="5791200" y="821375"/>
            <a:ext cx="2590800" cy="4572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0" tIns="45720" rIns="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ElasTraS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Client</a:t>
            </a:r>
          </a:p>
        </p:txBody>
      </p:sp>
      <p:cxnSp>
        <p:nvCxnSpPr>
          <p:cNvPr id="47" name="Straight Connector 46"/>
          <p:cNvCxnSpPr/>
          <p:nvPr/>
        </p:nvCxnSpPr>
        <p:spPr bwMode="auto">
          <a:xfrm flipV="1">
            <a:off x="4800600" y="304800"/>
            <a:ext cx="1066800" cy="2286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8" name="Straight Connector 47"/>
          <p:cNvCxnSpPr/>
          <p:nvPr/>
        </p:nvCxnSpPr>
        <p:spPr bwMode="auto">
          <a:xfrm>
            <a:off x="4800600" y="990600"/>
            <a:ext cx="1066800" cy="3048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1" name="Rounded Rectangle 50"/>
          <p:cNvSpPr/>
          <p:nvPr/>
        </p:nvSpPr>
        <p:spPr bwMode="auto">
          <a:xfrm>
            <a:off x="4876800" y="2971800"/>
            <a:ext cx="3810000" cy="1981200"/>
          </a:xfrm>
          <a:prstGeom prst="roundRect">
            <a:avLst/>
          </a:prstGeom>
          <a:ln w="28575">
            <a:solidFill>
              <a:srgbClr val="FFFFFF"/>
            </a:solidFill>
            <a:headEnd type="none" w="med" len="med"/>
            <a:tailEnd type="none" w="med" len="med"/>
          </a:ln>
          <a:scene3d>
            <a:camera prst="orthographicFront">
              <a:rot lat="0" lon="0" rev="0"/>
            </a:camera>
            <a:lightRig rig="morning" dir="t">
              <a:rot lat="0" lon="0" rev="2400000"/>
            </a:lightRig>
          </a:scene3d>
          <a:sp3d prstMaterial="dkEdge">
            <a:bevelT w="63500" h="25400" prst="convex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Rounded Rectangle 51"/>
          <p:cNvSpPr/>
          <p:nvPr/>
        </p:nvSpPr>
        <p:spPr bwMode="auto">
          <a:xfrm>
            <a:off x="4993575" y="4072250"/>
            <a:ext cx="533400" cy="4572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P</a:t>
            </a:r>
            <a:r>
              <a:rPr kumimoji="0" lang="en-US" sz="2400" b="0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53" name="Rounded Rectangle 52"/>
          <p:cNvSpPr/>
          <p:nvPr/>
        </p:nvSpPr>
        <p:spPr bwMode="auto">
          <a:xfrm>
            <a:off x="5603175" y="4079175"/>
            <a:ext cx="533400" cy="4572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400" baseline="-2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kumimoji="0" lang="en-US" sz="2400" b="0" i="0" u="none" strike="noStrike" cap="none" normalizeH="0" baseline="-2500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Rounded Rectangle 53"/>
          <p:cNvSpPr/>
          <p:nvPr/>
        </p:nvSpPr>
        <p:spPr bwMode="auto">
          <a:xfrm>
            <a:off x="6570025" y="4072250"/>
            <a:ext cx="533400" cy="4572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400" baseline="-25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endParaRPr kumimoji="0" lang="en-US" sz="2400" b="0" i="0" u="none" strike="noStrike" cap="none" normalizeH="0" baseline="-2500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Rounded Rectangle 54"/>
          <p:cNvSpPr/>
          <p:nvPr/>
        </p:nvSpPr>
        <p:spPr bwMode="auto">
          <a:xfrm>
            <a:off x="4953000" y="3581400"/>
            <a:ext cx="2209800" cy="4572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6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Txn</a:t>
            </a:r>
            <a:r>
              <a:rPr kumimoji="0" lang="en-US" sz="2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Manager</a:t>
            </a:r>
          </a:p>
        </p:txBody>
      </p:sp>
      <p:grpSp>
        <p:nvGrpSpPr>
          <p:cNvPr id="17" name="Group 55"/>
          <p:cNvGrpSpPr/>
          <p:nvPr/>
        </p:nvGrpSpPr>
        <p:grpSpPr>
          <a:xfrm>
            <a:off x="6224650" y="4265225"/>
            <a:ext cx="304800" cy="76200"/>
            <a:chOff x="2057400" y="381000"/>
            <a:chExt cx="381000" cy="76200"/>
          </a:xfrm>
        </p:grpSpPr>
        <p:sp>
          <p:nvSpPr>
            <p:cNvPr id="57" name="Oval 105"/>
            <p:cNvSpPr>
              <a:spLocks noChangeArrowheads="1"/>
            </p:cNvSpPr>
            <p:nvPr/>
          </p:nvSpPr>
          <p:spPr bwMode="auto">
            <a:xfrm>
              <a:off x="2057400" y="381000"/>
              <a:ext cx="76200" cy="76200"/>
            </a:xfrm>
            <a:prstGeom prst="ellipse">
              <a:avLst/>
            </a:prstGeom>
            <a:solidFill>
              <a:schemeClr val="accent3"/>
            </a:solidFill>
            <a:ln>
              <a:headEnd/>
              <a:tailEnd/>
            </a:ln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8" name="Oval 105"/>
            <p:cNvSpPr>
              <a:spLocks noChangeArrowheads="1"/>
            </p:cNvSpPr>
            <p:nvPr/>
          </p:nvSpPr>
          <p:spPr bwMode="auto">
            <a:xfrm>
              <a:off x="2209800" y="381000"/>
              <a:ext cx="76200" cy="76200"/>
            </a:xfrm>
            <a:prstGeom prst="ellipse">
              <a:avLst/>
            </a:prstGeom>
            <a:solidFill>
              <a:schemeClr val="accent3"/>
            </a:solidFill>
            <a:ln>
              <a:headEnd/>
              <a:tailEnd/>
            </a:ln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9" name="Oval 105"/>
            <p:cNvSpPr>
              <a:spLocks noChangeArrowheads="1"/>
            </p:cNvSpPr>
            <p:nvPr/>
          </p:nvSpPr>
          <p:spPr bwMode="auto">
            <a:xfrm>
              <a:off x="2362200" y="381000"/>
              <a:ext cx="76200" cy="76200"/>
            </a:xfrm>
            <a:prstGeom prst="ellipse">
              <a:avLst/>
            </a:prstGeom>
            <a:solidFill>
              <a:schemeClr val="accent3"/>
            </a:solidFill>
            <a:ln>
              <a:headEnd/>
              <a:tailEnd/>
            </a:ln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60" name="TextBox 59"/>
          <p:cNvSpPr txBox="1"/>
          <p:nvPr/>
        </p:nvSpPr>
        <p:spPr>
          <a:xfrm>
            <a:off x="5029200" y="4524501"/>
            <a:ext cx="2057400" cy="36933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DB Partitions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" name="Rounded Rectangle 60"/>
          <p:cNvSpPr/>
          <p:nvPr/>
        </p:nvSpPr>
        <p:spPr bwMode="auto">
          <a:xfrm>
            <a:off x="5029200" y="3048000"/>
            <a:ext cx="1752600" cy="4572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0" tIns="45720" rIns="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Master Proxy</a:t>
            </a:r>
          </a:p>
        </p:txBody>
      </p:sp>
      <p:sp>
        <p:nvSpPr>
          <p:cNvPr id="62" name="Rounded Rectangle 61"/>
          <p:cNvSpPr/>
          <p:nvPr/>
        </p:nvSpPr>
        <p:spPr bwMode="auto">
          <a:xfrm>
            <a:off x="6781800" y="3048000"/>
            <a:ext cx="1828800" cy="4572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0" tIns="45720" rIns="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MM Proxy</a:t>
            </a:r>
          </a:p>
        </p:txBody>
      </p:sp>
      <p:sp>
        <p:nvSpPr>
          <p:cNvPr id="64" name="Rounded Rectangle 63"/>
          <p:cNvSpPr/>
          <p:nvPr/>
        </p:nvSpPr>
        <p:spPr bwMode="auto">
          <a:xfrm>
            <a:off x="7315200" y="3657600"/>
            <a:ext cx="1295400" cy="9906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6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Log Manager</a:t>
            </a:r>
            <a:endParaRPr kumimoji="0" lang="en-US" sz="2600" b="0" i="0" u="none" strike="noStrike" cap="none" normalizeH="0" baseline="-2500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6" name="Straight Connector 65"/>
          <p:cNvCxnSpPr/>
          <p:nvPr/>
        </p:nvCxnSpPr>
        <p:spPr bwMode="auto">
          <a:xfrm flipV="1">
            <a:off x="3962400" y="2971800"/>
            <a:ext cx="1143000" cy="3810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9" name="Straight Connector 68"/>
          <p:cNvCxnSpPr/>
          <p:nvPr/>
        </p:nvCxnSpPr>
        <p:spPr bwMode="auto">
          <a:xfrm>
            <a:off x="3962400" y="4267200"/>
            <a:ext cx="1066800" cy="6858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2" name="Down Arrow 81"/>
          <p:cNvSpPr/>
          <p:nvPr/>
        </p:nvSpPr>
        <p:spPr bwMode="auto">
          <a:xfrm rot="13333789">
            <a:off x="3689774" y="2016796"/>
            <a:ext cx="406878" cy="1624974"/>
          </a:xfrm>
          <a:prstGeom prst="downArrow">
            <a:avLst>
              <a:gd name="adj1" fmla="val 35603"/>
              <a:gd name="adj2" fmla="val 85359"/>
            </a:avLst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4" name="Up-Down Arrow 83"/>
          <p:cNvSpPr/>
          <p:nvPr/>
        </p:nvSpPr>
        <p:spPr bwMode="auto">
          <a:xfrm>
            <a:off x="685800" y="2362200"/>
            <a:ext cx="304800" cy="1524000"/>
          </a:xfrm>
          <a:prstGeom prst="upDownArrow">
            <a:avLst>
              <a:gd name="adj1" fmla="val 50000"/>
              <a:gd name="adj2" fmla="val 90519"/>
            </a:avLst>
          </a:prstGeom>
          <a:solidFill>
            <a:schemeClr val="accent5">
              <a:lumMod val="75000"/>
            </a:schemeClr>
          </a:solidFill>
          <a:ln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0" name="Down Arrow 79"/>
          <p:cNvSpPr/>
          <p:nvPr/>
        </p:nvSpPr>
        <p:spPr bwMode="auto">
          <a:xfrm rot="16200000">
            <a:off x="3009903" y="800097"/>
            <a:ext cx="304798" cy="2667001"/>
          </a:xfrm>
          <a:prstGeom prst="downArrow">
            <a:avLst>
              <a:gd name="adj1" fmla="val 50000"/>
              <a:gd name="adj2" fmla="val 147598"/>
            </a:avLst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5" name="Down Arrow 84"/>
          <p:cNvSpPr/>
          <p:nvPr/>
        </p:nvSpPr>
        <p:spPr bwMode="auto">
          <a:xfrm>
            <a:off x="2514600" y="4419600"/>
            <a:ext cx="381000" cy="1066800"/>
          </a:xfrm>
          <a:prstGeom prst="downArrow">
            <a:avLst>
              <a:gd name="adj1" fmla="val 50000"/>
              <a:gd name="adj2" fmla="val 65585"/>
            </a:avLst>
          </a:prstGeom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1752600" y="4752201"/>
            <a:ext cx="1981200" cy="36933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Durable Writes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0" y="2643250"/>
            <a:ext cx="2133600" cy="73866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Health and Load Management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2514600" y="2133600"/>
            <a:ext cx="1600200" cy="73866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Lease </a:t>
            </a:r>
          </a:p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Management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" name="Down Arrow 80"/>
          <p:cNvSpPr/>
          <p:nvPr/>
        </p:nvSpPr>
        <p:spPr bwMode="auto">
          <a:xfrm>
            <a:off x="1967905" y="799747"/>
            <a:ext cx="603158" cy="2734424"/>
          </a:xfrm>
          <a:prstGeom prst="downArrow">
            <a:avLst>
              <a:gd name="adj1" fmla="val 50000"/>
              <a:gd name="adj2" fmla="val 88673"/>
            </a:avLst>
          </a:prstGeom>
          <a:solidFill>
            <a:schemeClr val="accent1">
              <a:lumMod val="50000"/>
            </a:schemeClr>
          </a:solidFill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1524000" y="1143000"/>
            <a:ext cx="2209800" cy="73866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DB Read/Write Workload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" name="Footer Placeholder 6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VLDB 2010 Tutorial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 animBg="1"/>
      <p:bldP spid="16" grpId="0" animBg="1"/>
      <p:bldP spid="15" grpId="0" animBg="1"/>
      <p:bldP spid="7" grpId="0" animBg="1"/>
      <p:bldP spid="2" grpId="0" animBg="1"/>
      <p:bldP spid="3" grpId="0" animBg="1"/>
      <p:bldP spid="4" grpId="0" animBg="1"/>
      <p:bldP spid="5" grpId="0" animBg="1"/>
      <p:bldP spid="12" grpId="0"/>
      <p:bldP spid="13" grpId="0" animBg="1"/>
      <p:bldP spid="26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7" grpId="0"/>
      <p:bldP spid="42" grpId="0" animBg="1"/>
      <p:bldP spid="44" grpId="0" animBg="1"/>
      <p:bldP spid="45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60" grpId="0" animBg="1"/>
      <p:bldP spid="61" grpId="0" animBg="1"/>
      <p:bldP spid="62" grpId="0" animBg="1"/>
      <p:bldP spid="64" grpId="0" animBg="1"/>
      <p:bldP spid="82" grpId="0" animBg="1"/>
      <p:bldP spid="84" grpId="0" animBg="1"/>
      <p:bldP spid="80" grpId="0" animBg="1"/>
      <p:bldP spid="85" grpId="0" animBg="1"/>
      <p:bldP spid="86" grpId="0" animBg="1"/>
      <p:bldP spid="87" grpId="0" animBg="1"/>
      <p:bldP spid="89" grpId="0" animBg="1"/>
      <p:bldP spid="81" grpId="0" animBg="1"/>
      <p:bldP spid="88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Other Approaches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Database on S3 </a:t>
            </a:r>
            <a:br>
              <a:rPr lang="en-US" dirty="0" smtClean="0"/>
            </a:br>
            <a:r>
              <a:rPr lang="en-US" sz="1800" dirty="0" smtClean="0"/>
              <a:t>[</a:t>
            </a:r>
            <a:r>
              <a:rPr lang="en-US" sz="1800" dirty="0" err="1" smtClean="0"/>
              <a:t>Brantner</a:t>
            </a:r>
            <a:r>
              <a:rPr lang="en-US" sz="1800" dirty="0" smtClean="0"/>
              <a:t> et al., SIGMOD 2008]</a:t>
            </a:r>
            <a:endParaRPr lang="en-US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Simple Storage Service (S3) – Amazon’s highly available cloud storage solution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Use S3 as the disk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Key-Value data model</a:t>
            </a:r>
            <a:r>
              <a:rPr lang="en-US" dirty="0" smtClean="0"/>
              <a:t> – Keys referred to as records</a:t>
            </a:r>
          </a:p>
          <a:p>
            <a:r>
              <a:rPr lang="en-US" dirty="0" smtClean="0"/>
              <a:t>An </a:t>
            </a:r>
            <a:r>
              <a:rPr lang="en-US" dirty="0" smtClean="0">
                <a:solidFill>
                  <a:srgbClr val="002060"/>
                </a:solidFill>
              </a:rPr>
              <a:t>S3 bucket</a:t>
            </a:r>
            <a:r>
              <a:rPr lang="en-US" dirty="0" smtClean="0"/>
              <a:t> equivalent to a </a:t>
            </a:r>
            <a:r>
              <a:rPr lang="en-US" dirty="0" smtClean="0">
                <a:solidFill>
                  <a:srgbClr val="FF0000"/>
                </a:solidFill>
              </a:rPr>
              <a:t>database page</a:t>
            </a:r>
          </a:p>
          <a:p>
            <a:r>
              <a:rPr lang="en-US" dirty="0" smtClean="0"/>
              <a:t>Buffer pool of S3 pages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Pending update queue</a:t>
            </a:r>
            <a:r>
              <a:rPr lang="en-US" dirty="0" smtClean="0"/>
              <a:t> for committed pages</a:t>
            </a:r>
          </a:p>
          <a:p>
            <a:r>
              <a:rPr lang="en-US" dirty="0" smtClean="0"/>
              <a:t>Queue maintained using Amazon SQS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575F6D"/>
                </a:solidFill>
              </a:rPr>
              <a:t>VLDB 2010 Tutorial</a:t>
            </a:r>
            <a:endParaRPr lang="en-US" dirty="0">
              <a:solidFill>
                <a:srgbClr val="575F6D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Database on S3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575F6D"/>
                </a:solidFill>
              </a:rPr>
              <a:t>VLDB 2010 Tutorial</a:t>
            </a:r>
            <a:endParaRPr lang="en-US" dirty="0">
              <a:solidFill>
                <a:srgbClr val="575F6D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095500"/>
            <a:ext cx="8305800" cy="346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3429000" y="6019800"/>
            <a:ext cx="4648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Slides adapted from authors’ presentation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ChangeArrowheads="1"/>
          </p:cNvSpPr>
          <p:nvPr/>
        </p:nvSpPr>
        <p:spPr bwMode="auto">
          <a:xfrm>
            <a:off x="1143000" y="1219200"/>
            <a:ext cx="1295400" cy="838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de-DE" sz="1800"/>
              <a:t>Client</a:t>
            </a:r>
          </a:p>
        </p:txBody>
      </p:sp>
      <p:sp>
        <p:nvSpPr>
          <p:cNvPr id="72707" name="Rectangle 3"/>
          <p:cNvSpPr>
            <a:spLocks noChangeArrowheads="1"/>
          </p:cNvSpPr>
          <p:nvPr/>
        </p:nvSpPr>
        <p:spPr bwMode="auto">
          <a:xfrm>
            <a:off x="3657600" y="1219200"/>
            <a:ext cx="1295400" cy="838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de-DE" sz="1800"/>
              <a:t>Client</a:t>
            </a:r>
          </a:p>
        </p:txBody>
      </p:sp>
      <p:sp>
        <p:nvSpPr>
          <p:cNvPr id="72708" name="Rectangle 4"/>
          <p:cNvSpPr>
            <a:spLocks noChangeArrowheads="1"/>
          </p:cNvSpPr>
          <p:nvPr/>
        </p:nvSpPr>
        <p:spPr bwMode="auto">
          <a:xfrm>
            <a:off x="6400800" y="1219200"/>
            <a:ext cx="1295400" cy="838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de-DE" sz="1800"/>
              <a:t>Client</a:t>
            </a:r>
          </a:p>
        </p:txBody>
      </p:sp>
      <p:sp>
        <p:nvSpPr>
          <p:cNvPr id="72709" name="Rectangle 5"/>
          <p:cNvSpPr>
            <a:spLocks noChangeArrowheads="1"/>
          </p:cNvSpPr>
          <p:nvPr/>
        </p:nvSpPr>
        <p:spPr bwMode="auto">
          <a:xfrm>
            <a:off x="4876800" y="3429000"/>
            <a:ext cx="762000" cy="3048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2710" name="Rectangle 6"/>
          <p:cNvSpPr>
            <a:spLocks noChangeArrowheads="1"/>
          </p:cNvSpPr>
          <p:nvPr/>
        </p:nvSpPr>
        <p:spPr bwMode="auto">
          <a:xfrm>
            <a:off x="5029200" y="3581400"/>
            <a:ext cx="762000" cy="3048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2711" name="Rectangle 7"/>
          <p:cNvSpPr>
            <a:spLocks noChangeArrowheads="1"/>
          </p:cNvSpPr>
          <p:nvPr/>
        </p:nvSpPr>
        <p:spPr bwMode="auto">
          <a:xfrm>
            <a:off x="5181600" y="3733800"/>
            <a:ext cx="762000" cy="3048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2712" name="Rectangle 8"/>
          <p:cNvSpPr>
            <a:spLocks noChangeArrowheads="1"/>
          </p:cNvSpPr>
          <p:nvPr/>
        </p:nvSpPr>
        <p:spPr bwMode="auto">
          <a:xfrm>
            <a:off x="5334000" y="3886200"/>
            <a:ext cx="762000" cy="3048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2713" name="Rectangle 9"/>
          <p:cNvSpPr>
            <a:spLocks noChangeArrowheads="1"/>
          </p:cNvSpPr>
          <p:nvPr/>
        </p:nvSpPr>
        <p:spPr bwMode="auto">
          <a:xfrm>
            <a:off x="5486400" y="4038600"/>
            <a:ext cx="762000" cy="3048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2714" name="Rectangle 10"/>
          <p:cNvSpPr>
            <a:spLocks noChangeArrowheads="1"/>
          </p:cNvSpPr>
          <p:nvPr/>
        </p:nvSpPr>
        <p:spPr bwMode="auto">
          <a:xfrm>
            <a:off x="6858000" y="3429000"/>
            <a:ext cx="762000" cy="3048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2715" name="Rectangle 11"/>
          <p:cNvSpPr>
            <a:spLocks noChangeArrowheads="1"/>
          </p:cNvSpPr>
          <p:nvPr/>
        </p:nvSpPr>
        <p:spPr bwMode="auto">
          <a:xfrm>
            <a:off x="7010400" y="3581400"/>
            <a:ext cx="762000" cy="3048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2716" name="Rectangle 12"/>
          <p:cNvSpPr>
            <a:spLocks noChangeArrowheads="1"/>
          </p:cNvSpPr>
          <p:nvPr/>
        </p:nvSpPr>
        <p:spPr bwMode="auto">
          <a:xfrm>
            <a:off x="7162800" y="3733800"/>
            <a:ext cx="762000" cy="3048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2717" name="Rectangle 13"/>
          <p:cNvSpPr>
            <a:spLocks noChangeArrowheads="1"/>
          </p:cNvSpPr>
          <p:nvPr/>
        </p:nvSpPr>
        <p:spPr bwMode="auto">
          <a:xfrm>
            <a:off x="7315200" y="3886200"/>
            <a:ext cx="762000" cy="3048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2718" name="Line 14"/>
          <p:cNvSpPr>
            <a:spLocks noChangeShapeType="1"/>
          </p:cNvSpPr>
          <p:nvPr/>
        </p:nvSpPr>
        <p:spPr bwMode="auto">
          <a:xfrm>
            <a:off x="1828800" y="2057400"/>
            <a:ext cx="3352800" cy="1295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2719" name="Line 15"/>
          <p:cNvSpPr>
            <a:spLocks noChangeShapeType="1"/>
          </p:cNvSpPr>
          <p:nvPr/>
        </p:nvSpPr>
        <p:spPr bwMode="auto">
          <a:xfrm>
            <a:off x="1828800" y="2057400"/>
            <a:ext cx="5486400" cy="1295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2720" name="Line 16"/>
          <p:cNvSpPr>
            <a:spLocks noChangeShapeType="1"/>
          </p:cNvSpPr>
          <p:nvPr/>
        </p:nvSpPr>
        <p:spPr bwMode="auto">
          <a:xfrm>
            <a:off x="7162800" y="2057400"/>
            <a:ext cx="152400" cy="1143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2721" name="Line 17"/>
          <p:cNvSpPr>
            <a:spLocks noChangeShapeType="1"/>
          </p:cNvSpPr>
          <p:nvPr/>
        </p:nvSpPr>
        <p:spPr bwMode="auto">
          <a:xfrm>
            <a:off x="4267200" y="2057400"/>
            <a:ext cx="990600" cy="1219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2722" name="Text Box 18"/>
          <p:cNvSpPr txBox="1">
            <a:spLocks noChangeArrowheads="1"/>
          </p:cNvSpPr>
          <p:nvPr/>
        </p:nvSpPr>
        <p:spPr bwMode="auto">
          <a:xfrm>
            <a:off x="5257800" y="4495800"/>
            <a:ext cx="33861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800"/>
              <a:t>Pending Update Queues (SQS)</a:t>
            </a:r>
          </a:p>
        </p:txBody>
      </p:sp>
      <p:sp>
        <p:nvSpPr>
          <p:cNvPr id="72723" name="Text Box 19"/>
          <p:cNvSpPr txBox="1">
            <a:spLocks noChangeArrowheads="1"/>
          </p:cNvSpPr>
          <p:nvPr/>
        </p:nvSpPr>
        <p:spPr bwMode="auto">
          <a:xfrm>
            <a:off x="182563" y="381000"/>
            <a:ext cx="8587607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2200" dirty="0"/>
              <a:t>Step 1: Clients commit update records to pending update queues</a:t>
            </a:r>
          </a:p>
        </p:txBody>
      </p:sp>
      <p:sp>
        <p:nvSpPr>
          <p:cNvPr id="72724" name="AutoShape 20"/>
          <p:cNvSpPr>
            <a:spLocks noChangeArrowheads="1"/>
          </p:cNvSpPr>
          <p:nvPr/>
        </p:nvSpPr>
        <p:spPr bwMode="auto">
          <a:xfrm>
            <a:off x="1066800" y="3581400"/>
            <a:ext cx="2743200" cy="2209800"/>
          </a:xfrm>
          <a:prstGeom prst="can">
            <a:avLst>
              <a:gd name="adj" fmla="val 25000"/>
            </a:avLst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de-DE" sz="1800"/>
              <a:t>S3</a:t>
            </a: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VLDB 2010 Tutorial</a:t>
            </a:r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4953000" y="6400800"/>
            <a:ext cx="3810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Slides adapted from authors’ presentation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ChangeArrowheads="1"/>
          </p:cNvSpPr>
          <p:nvPr/>
        </p:nvSpPr>
        <p:spPr bwMode="auto">
          <a:xfrm>
            <a:off x="1143000" y="1219200"/>
            <a:ext cx="1295400" cy="838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de-DE" sz="1800"/>
              <a:t>Client</a:t>
            </a:r>
          </a:p>
        </p:txBody>
      </p:sp>
      <p:sp>
        <p:nvSpPr>
          <p:cNvPr id="73731" name="Rectangle 3"/>
          <p:cNvSpPr>
            <a:spLocks noChangeArrowheads="1"/>
          </p:cNvSpPr>
          <p:nvPr/>
        </p:nvSpPr>
        <p:spPr bwMode="auto">
          <a:xfrm>
            <a:off x="3657600" y="1219200"/>
            <a:ext cx="1295400" cy="838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de-DE" sz="1800"/>
              <a:t>Client</a:t>
            </a:r>
          </a:p>
        </p:txBody>
      </p:sp>
      <p:sp>
        <p:nvSpPr>
          <p:cNvPr id="73732" name="Rectangle 4"/>
          <p:cNvSpPr>
            <a:spLocks noChangeArrowheads="1"/>
          </p:cNvSpPr>
          <p:nvPr/>
        </p:nvSpPr>
        <p:spPr bwMode="auto">
          <a:xfrm>
            <a:off x="6400800" y="1219200"/>
            <a:ext cx="1295400" cy="838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de-DE" sz="1800"/>
              <a:t>Client</a:t>
            </a:r>
          </a:p>
        </p:txBody>
      </p:sp>
      <p:sp>
        <p:nvSpPr>
          <p:cNvPr id="73733" name="Rectangle 5"/>
          <p:cNvSpPr>
            <a:spLocks noChangeArrowheads="1"/>
          </p:cNvSpPr>
          <p:nvPr/>
        </p:nvSpPr>
        <p:spPr bwMode="auto">
          <a:xfrm>
            <a:off x="4876800" y="3429000"/>
            <a:ext cx="762000" cy="3048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3734" name="Rectangle 6"/>
          <p:cNvSpPr>
            <a:spLocks noChangeArrowheads="1"/>
          </p:cNvSpPr>
          <p:nvPr/>
        </p:nvSpPr>
        <p:spPr bwMode="auto">
          <a:xfrm>
            <a:off x="5029200" y="3581400"/>
            <a:ext cx="762000" cy="3048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3735" name="Rectangle 7"/>
          <p:cNvSpPr>
            <a:spLocks noChangeArrowheads="1"/>
          </p:cNvSpPr>
          <p:nvPr/>
        </p:nvSpPr>
        <p:spPr bwMode="auto">
          <a:xfrm>
            <a:off x="5181600" y="3733800"/>
            <a:ext cx="762000" cy="3048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3736" name="Rectangle 8"/>
          <p:cNvSpPr>
            <a:spLocks noChangeArrowheads="1"/>
          </p:cNvSpPr>
          <p:nvPr/>
        </p:nvSpPr>
        <p:spPr bwMode="auto">
          <a:xfrm>
            <a:off x="5334000" y="3886200"/>
            <a:ext cx="762000" cy="3048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3737" name="Rectangle 9"/>
          <p:cNvSpPr>
            <a:spLocks noChangeArrowheads="1"/>
          </p:cNvSpPr>
          <p:nvPr/>
        </p:nvSpPr>
        <p:spPr bwMode="auto">
          <a:xfrm>
            <a:off x="5486400" y="4038600"/>
            <a:ext cx="762000" cy="3048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3738" name="Rectangle 10"/>
          <p:cNvSpPr>
            <a:spLocks noChangeArrowheads="1"/>
          </p:cNvSpPr>
          <p:nvPr/>
        </p:nvSpPr>
        <p:spPr bwMode="auto">
          <a:xfrm>
            <a:off x="6858000" y="3429000"/>
            <a:ext cx="762000" cy="3048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3739" name="Rectangle 11"/>
          <p:cNvSpPr>
            <a:spLocks noChangeArrowheads="1"/>
          </p:cNvSpPr>
          <p:nvPr/>
        </p:nvSpPr>
        <p:spPr bwMode="auto">
          <a:xfrm>
            <a:off x="7010400" y="3581400"/>
            <a:ext cx="762000" cy="3048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3740" name="Rectangle 12"/>
          <p:cNvSpPr>
            <a:spLocks noChangeArrowheads="1"/>
          </p:cNvSpPr>
          <p:nvPr/>
        </p:nvSpPr>
        <p:spPr bwMode="auto">
          <a:xfrm>
            <a:off x="7162800" y="3733800"/>
            <a:ext cx="762000" cy="3048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3741" name="Rectangle 13"/>
          <p:cNvSpPr>
            <a:spLocks noChangeArrowheads="1"/>
          </p:cNvSpPr>
          <p:nvPr/>
        </p:nvSpPr>
        <p:spPr bwMode="auto">
          <a:xfrm>
            <a:off x="7315200" y="3886200"/>
            <a:ext cx="762000" cy="3048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3746" name="Text Box 18"/>
          <p:cNvSpPr txBox="1">
            <a:spLocks noChangeArrowheads="1"/>
          </p:cNvSpPr>
          <p:nvPr/>
        </p:nvSpPr>
        <p:spPr bwMode="auto">
          <a:xfrm>
            <a:off x="5257800" y="4495800"/>
            <a:ext cx="33861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800"/>
              <a:t>Pending Update Queues (SQS)</a:t>
            </a:r>
          </a:p>
        </p:txBody>
      </p:sp>
      <p:sp>
        <p:nvSpPr>
          <p:cNvPr id="73747" name="Text Box 19"/>
          <p:cNvSpPr txBox="1">
            <a:spLocks noChangeArrowheads="1"/>
          </p:cNvSpPr>
          <p:nvPr/>
        </p:nvSpPr>
        <p:spPr bwMode="auto">
          <a:xfrm>
            <a:off x="182563" y="381000"/>
            <a:ext cx="81645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2400"/>
              <a:t>Step 2: Checkpointing propagates updates from SQS to S3</a:t>
            </a:r>
          </a:p>
        </p:txBody>
      </p:sp>
      <p:sp>
        <p:nvSpPr>
          <p:cNvPr id="73748" name="AutoShape 20"/>
          <p:cNvSpPr>
            <a:spLocks noChangeArrowheads="1"/>
          </p:cNvSpPr>
          <p:nvPr/>
        </p:nvSpPr>
        <p:spPr bwMode="auto">
          <a:xfrm>
            <a:off x="1066800" y="3581400"/>
            <a:ext cx="2743200" cy="2209800"/>
          </a:xfrm>
          <a:prstGeom prst="can">
            <a:avLst>
              <a:gd name="adj" fmla="val 25000"/>
            </a:avLst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de-DE" sz="1800"/>
              <a:t>S3</a:t>
            </a:r>
          </a:p>
        </p:txBody>
      </p:sp>
      <p:sp>
        <p:nvSpPr>
          <p:cNvPr id="73749" name="Rectangle 21"/>
          <p:cNvSpPr>
            <a:spLocks noChangeArrowheads="1"/>
          </p:cNvSpPr>
          <p:nvPr/>
        </p:nvSpPr>
        <p:spPr bwMode="auto">
          <a:xfrm>
            <a:off x="5334000" y="5257800"/>
            <a:ext cx="762000" cy="3048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de-DE" sz="1800"/>
              <a:t>ok</a:t>
            </a:r>
          </a:p>
        </p:txBody>
      </p:sp>
      <p:sp>
        <p:nvSpPr>
          <p:cNvPr id="73750" name="Rectangle 22"/>
          <p:cNvSpPr>
            <a:spLocks noChangeArrowheads="1"/>
          </p:cNvSpPr>
          <p:nvPr/>
        </p:nvSpPr>
        <p:spPr bwMode="auto">
          <a:xfrm>
            <a:off x="7315200" y="5257800"/>
            <a:ext cx="762000" cy="3048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de-DE" sz="1800"/>
              <a:t>ok</a:t>
            </a:r>
          </a:p>
        </p:txBody>
      </p:sp>
      <p:sp>
        <p:nvSpPr>
          <p:cNvPr id="73751" name="Text Box 23"/>
          <p:cNvSpPr txBox="1">
            <a:spLocks noChangeArrowheads="1"/>
          </p:cNvSpPr>
          <p:nvPr/>
        </p:nvSpPr>
        <p:spPr bwMode="auto">
          <a:xfrm>
            <a:off x="5638800" y="5791200"/>
            <a:ext cx="22304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800"/>
              <a:t>Lock Queues (SQS)</a:t>
            </a:r>
          </a:p>
        </p:txBody>
      </p:sp>
      <p:sp>
        <p:nvSpPr>
          <p:cNvPr id="73753" name="Freeform 25"/>
          <p:cNvSpPr>
            <a:spLocks/>
          </p:cNvSpPr>
          <p:nvPr/>
        </p:nvSpPr>
        <p:spPr bwMode="auto">
          <a:xfrm>
            <a:off x="2438400" y="2006600"/>
            <a:ext cx="2819400" cy="1727200"/>
          </a:xfrm>
          <a:custGeom>
            <a:avLst/>
            <a:gdLst/>
            <a:ahLst/>
            <a:cxnLst>
              <a:cxn ang="0">
                <a:pos x="1776" y="896"/>
              </a:cxn>
              <a:cxn ang="0">
                <a:pos x="1152" y="32"/>
              </a:cxn>
              <a:cxn ang="0">
                <a:pos x="0" y="1088"/>
              </a:cxn>
            </a:cxnLst>
            <a:rect l="0" t="0" r="r" b="b"/>
            <a:pathLst>
              <a:path w="1776" h="1088">
                <a:moveTo>
                  <a:pt x="1776" y="896"/>
                </a:moveTo>
                <a:cubicBezTo>
                  <a:pt x="1612" y="448"/>
                  <a:pt x="1448" y="0"/>
                  <a:pt x="1152" y="32"/>
                </a:cubicBezTo>
                <a:cubicBezTo>
                  <a:pt x="856" y="64"/>
                  <a:pt x="428" y="576"/>
                  <a:pt x="0" y="1088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3754" name="Freeform 26"/>
          <p:cNvSpPr>
            <a:spLocks/>
          </p:cNvSpPr>
          <p:nvPr/>
        </p:nvSpPr>
        <p:spPr bwMode="auto">
          <a:xfrm>
            <a:off x="2209800" y="2006600"/>
            <a:ext cx="5029200" cy="1727200"/>
          </a:xfrm>
          <a:custGeom>
            <a:avLst/>
            <a:gdLst/>
            <a:ahLst/>
            <a:cxnLst>
              <a:cxn ang="0">
                <a:pos x="3168" y="896"/>
              </a:cxn>
              <a:cxn ang="0">
                <a:pos x="1392" y="32"/>
              </a:cxn>
              <a:cxn ang="0">
                <a:pos x="0" y="1088"/>
              </a:cxn>
            </a:cxnLst>
            <a:rect l="0" t="0" r="r" b="b"/>
            <a:pathLst>
              <a:path w="3168" h="1088">
                <a:moveTo>
                  <a:pt x="3168" y="896"/>
                </a:moveTo>
                <a:cubicBezTo>
                  <a:pt x="2544" y="448"/>
                  <a:pt x="1920" y="0"/>
                  <a:pt x="1392" y="32"/>
                </a:cubicBezTo>
                <a:cubicBezTo>
                  <a:pt x="864" y="64"/>
                  <a:pt x="432" y="576"/>
                  <a:pt x="0" y="1088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VLDB 2010 Tutorial</a:t>
            </a:r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4953000" y="6400800"/>
            <a:ext cx="3810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Slides adapted from authors’ presentation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Important Design 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 smtClean="0"/>
              <a:t>Scale out: designed for scale</a:t>
            </a:r>
          </a:p>
          <a:p>
            <a:pPr lvl="1"/>
            <a:r>
              <a:rPr lang="en-US" dirty="0" smtClean="0"/>
              <a:t>Commodity hardware</a:t>
            </a:r>
          </a:p>
          <a:p>
            <a:pPr lvl="1"/>
            <a:r>
              <a:rPr lang="en-US" dirty="0" smtClean="0"/>
              <a:t>Low latency updates</a:t>
            </a:r>
          </a:p>
          <a:p>
            <a:pPr lvl="1"/>
            <a:r>
              <a:rPr lang="en-US" dirty="0" smtClean="0"/>
              <a:t>Sustain high update/insert throughput</a:t>
            </a:r>
          </a:p>
          <a:p>
            <a:r>
              <a:rPr lang="en-US" b="1" dirty="0" smtClean="0"/>
              <a:t>Elasticity – scale up and down with load</a:t>
            </a:r>
          </a:p>
          <a:p>
            <a:r>
              <a:rPr lang="en-US" b="1" dirty="0" smtClean="0"/>
              <a:t>High availability – downtime implies lost revenue </a:t>
            </a:r>
          </a:p>
          <a:p>
            <a:pPr lvl="1"/>
            <a:r>
              <a:rPr lang="en-US" dirty="0" smtClean="0"/>
              <a:t>Replication (with multi-mastering)</a:t>
            </a:r>
          </a:p>
          <a:p>
            <a:pPr lvl="1"/>
            <a:r>
              <a:rPr lang="en-US" dirty="0" smtClean="0"/>
              <a:t>Geographic replication</a:t>
            </a:r>
          </a:p>
          <a:p>
            <a:pPr lvl="1"/>
            <a:r>
              <a:rPr lang="en-US" dirty="0" smtClean="0"/>
              <a:t>Automated failure recovery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575F6D"/>
                </a:solidFill>
              </a:rPr>
              <a:t>VLDB 2010 Tutorial</a:t>
            </a:r>
            <a:endParaRPr lang="en-US" dirty="0">
              <a:solidFill>
                <a:srgbClr val="575F6D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Consistency Rationing </a:t>
            </a:r>
            <a:br>
              <a:rPr lang="en-US" dirty="0" smtClean="0"/>
            </a:br>
            <a:r>
              <a:rPr lang="en-US" sz="1800" dirty="0" smtClean="0"/>
              <a:t>[</a:t>
            </a:r>
            <a:r>
              <a:rPr lang="en-US" sz="1800" dirty="0" err="1" smtClean="0"/>
              <a:t>Kraska</a:t>
            </a:r>
            <a:r>
              <a:rPr lang="en-US" sz="1800" dirty="0" smtClean="0"/>
              <a:t> et al., VLDB 2009]</a:t>
            </a:r>
            <a:endParaRPr lang="en-US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Not all data needs to be treated at the same level consistency</a:t>
            </a:r>
          </a:p>
          <a:p>
            <a:r>
              <a:rPr lang="en-US" dirty="0" smtClean="0"/>
              <a:t>Strong consistency only when needed</a:t>
            </a:r>
          </a:p>
          <a:p>
            <a:r>
              <a:rPr lang="en-US" dirty="0" smtClean="0"/>
              <a:t>Support for a spectrum of consistency levels for different types of data</a:t>
            </a:r>
          </a:p>
          <a:p>
            <a:r>
              <a:rPr lang="en-US" b="1" dirty="0" smtClean="0"/>
              <a:t>Transaction Cost vs. Inconsistency Cost</a:t>
            </a:r>
          </a:p>
          <a:p>
            <a:pPr lvl="1"/>
            <a:r>
              <a:rPr lang="en-US" dirty="0" smtClean="0"/>
              <a:t>Use ABC-analysis to categorize the data</a:t>
            </a:r>
          </a:p>
          <a:p>
            <a:pPr lvl="1"/>
            <a:r>
              <a:rPr lang="en-US" dirty="0" smtClean="0"/>
              <a:t>Apply different consistency strategies per category</a:t>
            </a:r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575F6D"/>
                </a:solidFill>
              </a:rPr>
              <a:t>VLDB 2010 Tutorial</a:t>
            </a:r>
            <a:endParaRPr lang="en-US" dirty="0">
              <a:solidFill>
                <a:srgbClr val="575F6D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53000" y="6400800"/>
            <a:ext cx="3810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Slides adapted from authors’ presentation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1944" y="1623978"/>
            <a:ext cx="8001056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57200" y="228600"/>
            <a:ext cx="8001000" cy="10668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small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Consistency Rationing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cap="small" dirty="0" smtClean="0">
                <a:solidFill>
                  <a:srgbClr val="FFC000"/>
                </a:solidFill>
                <a:latin typeface="+mj-lt"/>
                <a:ea typeface="+mj-ea"/>
                <a:cs typeface="+mj-cs"/>
              </a:rPr>
              <a:t>Classification</a:t>
            </a:r>
            <a:r>
              <a:rPr kumimoji="0" lang="en-US" sz="2400" b="0" i="0" u="none" strike="noStrike" kern="1200" cap="small" spc="0" normalizeH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en-US" sz="2400" b="0" i="0" u="none" strike="noStrike" kern="1200" cap="small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VLDB 2010 Tutorial</a:t>
            </a:r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953000" y="6477000"/>
            <a:ext cx="3810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Slides adapted from authors’ presentation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Adaptive Guarantees for B-Data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B-data: Inconsistency has a cost, but it might be tolerable</a:t>
            </a:r>
          </a:p>
          <a:p>
            <a:r>
              <a:rPr lang="en-US" dirty="0" smtClean="0"/>
              <a:t>Often the bottleneck in the system</a:t>
            </a:r>
          </a:p>
          <a:p>
            <a:r>
              <a:rPr lang="en-US" dirty="0" smtClean="0"/>
              <a:t>Here, we can make big improvements</a:t>
            </a:r>
          </a:p>
          <a:p>
            <a:r>
              <a:rPr lang="en-US" dirty="0" smtClean="0"/>
              <a:t>Let B-data automatically switch between A and C guarantees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575F6D"/>
                </a:solidFill>
              </a:rPr>
              <a:t>VLDB 2010 Tutorial</a:t>
            </a:r>
            <a:endParaRPr lang="en-US" dirty="0">
              <a:solidFill>
                <a:srgbClr val="575F6D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53400" cy="868362"/>
          </a:xfrm>
        </p:spPr>
        <p:txBody>
          <a:bodyPr/>
          <a:lstStyle/>
          <a:p>
            <a:r>
              <a:rPr lang="en-US" dirty="0" smtClean="0"/>
              <a:t>B-Data Consistency Classes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457200" y="1676400"/>
          <a:ext cx="8153400" cy="46482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038350"/>
                <a:gridCol w="2038350"/>
                <a:gridCol w="2038350"/>
                <a:gridCol w="2038350"/>
              </a:tblGrid>
              <a:tr h="470622">
                <a:tc>
                  <a:txBody>
                    <a:bodyPr/>
                    <a:lstStyle/>
                    <a:p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Characteristics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Use Cases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Policies</a:t>
                      </a:r>
                      <a:endParaRPr lang="en-US" sz="1800" dirty="0"/>
                    </a:p>
                  </a:txBody>
                  <a:tcPr/>
                </a:tc>
              </a:tr>
              <a:tr h="812306">
                <a:tc>
                  <a:txBody>
                    <a:bodyPr/>
                    <a:lstStyle/>
                    <a:p>
                      <a:r>
                        <a:rPr lang="en-US" b="1" dirty="0" smtClean="0"/>
                        <a:t>General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Non-uniform conflict rates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Collaborative editing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General Policy</a:t>
                      </a:r>
                      <a:endParaRPr lang="en-US" dirty="0"/>
                    </a:p>
                  </a:txBody>
                  <a:tcPr/>
                </a:tc>
              </a:tr>
              <a:tr h="1856702">
                <a:tc>
                  <a:txBody>
                    <a:bodyPr/>
                    <a:lstStyle/>
                    <a:p>
                      <a:r>
                        <a:rPr lang="en-US" b="1" dirty="0" smtClean="0"/>
                        <a:t>Value Constraint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dirty="0" smtClean="0"/>
                        <a:t>Updates are commutative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dirty="0" smtClean="0"/>
                        <a:t>A</a:t>
                      </a:r>
                      <a:r>
                        <a:rPr lang="en-US" baseline="0" dirty="0" smtClean="0"/>
                        <a:t> value constraint/limit exists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dirty="0" smtClean="0"/>
                        <a:t>Web</a:t>
                      </a:r>
                      <a:r>
                        <a:rPr lang="en-US" baseline="0" dirty="0" smtClean="0"/>
                        <a:t> shop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baseline="0" dirty="0" smtClean="0"/>
                        <a:t>Ticket reservation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dirty="0" smtClean="0"/>
                        <a:t>Fixed</a:t>
                      </a:r>
                      <a:r>
                        <a:rPr lang="en-US" baseline="0" dirty="0" smtClean="0"/>
                        <a:t> threshold policy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baseline="0" dirty="0" smtClean="0"/>
                        <a:t>Demarcation policy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baseline="0" dirty="0" smtClean="0"/>
                        <a:t>Dynamic Policy</a:t>
                      </a:r>
                      <a:endParaRPr lang="en-US" dirty="0"/>
                    </a:p>
                  </a:txBody>
                  <a:tcPr/>
                </a:tc>
              </a:tr>
              <a:tr h="150857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Time based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Consistency does not matter much</a:t>
                      </a:r>
                      <a:r>
                        <a:rPr lang="en-US" baseline="0" dirty="0" smtClean="0"/>
                        <a:t> until a certain moment in time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Auction system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Time</a:t>
                      </a:r>
                      <a:r>
                        <a:rPr lang="en-US" baseline="0" dirty="0" smtClean="0"/>
                        <a:t> based policy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VLDB 2010 Tutorial</a:t>
            </a:r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953000" y="6400800"/>
            <a:ext cx="3810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Slides adapted from authors’ presentation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Policy - Idea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Apply strong consistency protocols only if the likelihood of a conflict is high</a:t>
            </a:r>
          </a:p>
          <a:p>
            <a:pPr lvl="1"/>
            <a:r>
              <a:rPr lang="en-US" dirty="0" smtClean="0"/>
              <a:t>Gather temporal statistics at runtime</a:t>
            </a:r>
          </a:p>
          <a:p>
            <a:pPr lvl="1"/>
            <a:r>
              <a:rPr lang="en-US" dirty="0" smtClean="0"/>
              <a:t>Derive the likelihood of an conflict by means of a simple stochastic model</a:t>
            </a:r>
          </a:p>
          <a:p>
            <a:pPr lvl="1"/>
            <a:r>
              <a:rPr lang="en-US" dirty="0" smtClean="0"/>
              <a:t>Use strong consistency if the likelihood of a conflict is higher than a certain threshold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575F6D"/>
                </a:solidFill>
              </a:rPr>
              <a:t>VLDB 2010 Tutorial</a:t>
            </a:r>
            <a:endParaRPr lang="en-US" dirty="0">
              <a:solidFill>
                <a:srgbClr val="575F6D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53000" y="6400800"/>
            <a:ext cx="3810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Slides adapted from authors’ presentation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6"/>
          <p:cNvSpPr>
            <a:spLocks noChangeArrowheads="1"/>
          </p:cNvSpPr>
          <p:nvPr/>
        </p:nvSpPr>
        <p:spPr bwMode="auto">
          <a:xfrm>
            <a:off x="6084888" y="4106862"/>
            <a:ext cx="2808287" cy="1150938"/>
          </a:xfrm>
          <a:prstGeom prst="rect">
            <a:avLst/>
          </a:prstGeom>
          <a:solidFill>
            <a:srgbClr val="00FFFF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 smtClean="0">
                <a:ea typeface="ＭＳ Ｐゴシック"/>
                <a:cs typeface="ＭＳ Ｐゴシック"/>
              </a:rPr>
              <a:t>Unbundling Transactions in the Cloud</a:t>
            </a:r>
            <a:r>
              <a:rPr lang="en-US" sz="4000" dirty="0" smtClean="0">
                <a:ea typeface="ＭＳ Ｐゴシック"/>
                <a:cs typeface="ＭＳ Ｐゴシック"/>
              </a:rPr>
              <a:t> </a:t>
            </a:r>
            <a:r>
              <a:rPr lang="en-US" sz="2400" dirty="0" smtClean="0">
                <a:ea typeface="ＭＳ Ｐゴシック"/>
                <a:cs typeface="ＭＳ Ｐゴシック"/>
              </a:rPr>
              <a:t>[</a:t>
            </a:r>
            <a:r>
              <a:rPr lang="en-US" sz="2400" dirty="0" err="1" smtClean="0">
                <a:ea typeface="ＭＳ Ｐゴシック"/>
                <a:cs typeface="ＭＳ Ｐゴシック"/>
              </a:rPr>
              <a:t>Lomet</a:t>
            </a:r>
            <a:r>
              <a:rPr lang="en-US" sz="2400" dirty="0" smtClean="0">
                <a:ea typeface="ＭＳ Ｐゴシック"/>
                <a:cs typeface="ＭＳ Ｐゴシック"/>
              </a:rPr>
              <a:t> et al., CIDR 2009]</a:t>
            </a:r>
            <a:endParaRPr lang="en-US" sz="2400" i="1" dirty="0" smtClean="0">
              <a:ea typeface="ＭＳ Ｐゴシック"/>
              <a:cs typeface="ＭＳ Ｐゴシック"/>
            </a:endParaRPr>
          </a:p>
        </p:txBody>
      </p:sp>
      <p:sp>
        <p:nvSpPr>
          <p:cNvPr id="16387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557338"/>
            <a:ext cx="5880100" cy="4525962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dirty="0" smtClean="0">
                <a:solidFill>
                  <a:srgbClr val="FF0000"/>
                </a:solidFill>
                <a:ea typeface="ＭＳ Ｐゴシック"/>
                <a:cs typeface="ＭＳ Ｐゴシック"/>
              </a:rPr>
              <a:t>Transaction component: TC</a:t>
            </a:r>
          </a:p>
          <a:p>
            <a:pPr lvl="1" eaLnBrk="1" hangingPunct="1">
              <a:lnSpc>
                <a:spcPct val="80000"/>
              </a:lnSpc>
            </a:pPr>
            <a:r>
              <a:rPr lang="en-US" dirty="0" smtClean="0">
                <a:ea typeface="ＭＳ Ｐゴシック"/>
              </a:rPr>
              <a:t>Transactional CC &amp; Recovery</a:t>
            </a:r>
          </a:p>
          <a:p>
            <a:pPr lvl="1" eaLnBrk="1" hangingPunct="1">
              <a:lnSpc>
                <a:spcPct val="80000"/>
              </a:lnSpc>
            </a:pPr>
            <a:r>
              <a:rPr lang="en-US" dirty="0" smtClean="0">
                <a:ea typeface="ＭＳ Ｐゴシック"/>
              </a:rPr>
              <a:t>At logical level (records, key ranges, …)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2400" dirty="0" smtClean="0">
                <a:ea typeface="ＭＳ Ｐゴシック"/>
              </a:rPr>
              <a:t>No knowledge of pages, buffers, physical structure</a:t>
            </a:r>
          </a:p>
          <a:p>
            <a:pPr eaLnBrk="1" hangingPunct="1">
              <a:lnSpc>
                <a:spcPct val="80000"/>
              </a:lnSpc>
            </a:pPr>
            <a:r>
              <a:rPr lang="en-US" dirty="0" smtClean="0">
                <a:solidFill>
                  <a:srgbClr val="FF0000"/>
                </a:solidFill>
                <a:ea typeface="ＭＳ Ｐゴシック"/>
                <a:cs typeface="ＭＳ Ｐゴシック"/>
              </a:rPr>
              <a:t>Data component: DC</a:t>
            </a:r>
          </a:p>
          <a:p>
            <a:pPr lvl="1" eaLnBrk="1" hangingPunct="1">
              <a:lnSpc>
                <a:spcPct val="80000"/>
              </a:lnSpc>
            </a:pPr>
            <a:r>
              <a:rPr lang="en-US" dirty="0" smtClean="0">
                <a:ea typeface="ＭＳ Ｐゴシック"/>
              </a:rPr>
              <a:t>Access methods &amp; cache management</a:t>
            </a:r>
          </a:p>
          <a:p>
            <a:pPr lvl="1" eaLnBrk="1" hangingPunct="1">
              <a:lnSpc>
                <a:spcPct val="80000"/>
              </a:lnSpc>
            </a:pPr>
            <a:r>
              <a:rPr lang="en-US" dirty="0" smtClean="0">
                <a:ea typeface="ＭＳ Ｐゴシック"/>
              </a:rPr>
              <a:t>Provides atomic logical operations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2400" dirty="0" smtClean="0">
                <a:ea typeface="ＭＳ Ｐゴシック"/>
              </a:rPr>
              <a:t>Traditionally  page based with latches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2400" dirty="0" smtClean="0">
                <a:ea typeface="ＭＳ Ｐゴシック"/>
              </a:rPr>
              <a:t>No knowledge of how they are grouped in user transactions</a:t>
            </a:r>
          </a:p>
        </p:txBody>
      </p:sp>
      <p:sp>
        <p:nvSpPr>
          <p:cNvPr id="16388" name="Rectangle 9"/>
          <p:cNvSpPr>
            <a:spLocks noChangeArrowheads="1"/>
          </p:cNvSpPr>
          <p:nvPr/>
        </p:nvSpPr>
        <p:spPr bwMode="auto">
          <a:xfrm>
            <a:off x="6083300" y="2714625"/>
            <a:ext cx="2808288" cy="1150937"/>
          </a:xfrm>
          <a:prstGeom prst="rect">
            <a:avLst/>
          </a:prstGeom>
          <a:solidFill>
            <a:srgbClr val="66FF33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389" name="Text Box 10"/>
          <p:cNvSpPr txBox="1">
            <a:spLocks noChangeArrowheads="1"/>
          </p:cNvSpPr>
          <p:nvPr/>
        </p:nvSpPr>
        <p:spPr bwMode="auto">
          <a:xfrm>
            <a:off x="6157913" y="2763837"/>
            <a:ext cx="1158875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de-DE" sz="2000" dirty="0"/>
              <a:t>Concur-</a:t>
            </a:r>
          </a:p>
          <a:p>
            <a:pPr>
              <a:lnSpc>
                <a:spcPct val="90000"/>
              </a:lnSpc>
            </a:pPr>
            <a:r>
              <a:rPr lang="de-DE" sz="2000" dirty="0"/>
              <a:t>rency</a:t>
            </a:r>
          </a:p>
          <a:p>
            <a:pPr>
              <a:lnSpc>
                <a:spcPct val="90000"/>
              </a:lnSpc>
            </a:pPr>
            <a:r>
              <a:rPr lang="de-DE" sz="2000" dirty="0"/>
              <a:t>Control</a:t>
            </a:r>
            <a:endParaRPr lang="en-US" sz="2000" dirty="0"/>
          </a:p>
        </p:txBody>
      </p:sp>
      <p:sp>
        <p:nvSpPr>
          <p:cNvPr id="16390" name="Text Box 11"/>
          <p:cNvSpPr txBox="1">
            <a:spLocks noChangeArrowheads="1"/>
          </p:cNvSpPr>
          <p:nvPr/>
        </p:nvSpPr>
        <p:spPr bwMode="auto">
          <a:xfrm>
            <a:off x="7524750" y="2738437"/>
            <a:ext cx="125867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000" dirty="0"/>
              <a:t>Recovery</a:t>
            </a:r>
            <a:endParaRPr lang="en-US" sz="2000" dirty="0"/>
          </a:p>
        </p:txBody>
      </p:sp>
      <p:sp>
        <p:nvSpPr>
          <p:cNvPr id="16391" name="Text Box 12"/>
          <p:cNvSpPr txBox="1">
            <a:spLocks noChangeArrowheads="1"/>
          </p:cNvSpPr>
          <p:nvPr/>
        </p:nvSpPr>
        <p:spPr bwMode="auto">
          <a:xfrm>
            <a:off x="7524750" y="4538662"/>
            <a:ext cx="139065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de-DE" sz="2000" dirty="0"/>
              <a:t>Cache</a:t>
            </a:r>
          </a:p>
          <a:p>
            <a:pPr>
              <a:lnSpc>
                <a:spcPct val="90000"/>
              </a:lnSpc>
            </a:pPr>
            <a:r>
              <a:rPr lang="de-DE" sz="2000" dirty="0"/>
              <a:t>Manager</a:t>
            </a:r>
            <a:endParaRPr lang="en-US" sz="2000" dirty="0"/>
          </a:p>
        </p:txBody>
      </p:sp>
      <p:sp>
        <p:nvSpPr>
          <p:cNvPr id="16392" name="Text Box 13"/>
          <p:cNvSpPr txBox="1">
            <a:spLocks noChangeArrowheads="1"/>
          </p:cNvSpPr>
          <p:nvPr/>
        </p:nvSpPr>
        <p:spPr bwMode="auto">
          <a:xfrm>
            <a:off x="6156325" y="4538662"/>
            <a:ext cx="131127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de-DE" sz="2000" dirty="0"/>
              <a:t>Access</a:t>
            </a:r>
          </a:p>
          <a:p>
            <a:pPr>
              <a:lnSpc>
                <a:spcPct val="90000"/>
              </a:lnSpc>
            </a:pPr>
            <a:r>
              <a:rPr lang="de-DE" sz="2000" dirty="0"/>
              <a:t>Methods</a:t>
            </a:r>
            <a:endParaRPr lang="en-US" sz="2000" dirty="0"/>
          </a:p>
        </p:txBody>
      </p:sp>
      <p:sp>
        <p:nvSpPr>
          <p:cNvPr id="16393" name="Rectangle 14"/>
          <p:cNvSpPr>
            <a:spLocks noChangeArrowheads="1"/>
          </p:cNvSpPr>
          <p:nvPr/>
        </p:nvSpPr>
        <p:spPr bwMode="auto">
          <a:xfrm>
            <a:off x="6084888" y="1658937"/>
            <a:ext cx="2806700" cy="792163"/>
          </a:xfrm>
          <a:prstGeom prst="rect">
            <a:avLst/>
          </a:prstGeom>
          <a:solidFill>
            <a:srgbClr val="33CC33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394" name="Text Box 15"/>
          <p:cNvSpPr txBox="1">
            <a:spLocks noChangeArrowheads="1"/>
          </p:cNvSpPr>
          <p:nvPr/>
        </p:nvSpPr>
        <p:spPr bwMode="auto">
          <a:xfrm>
            <a:off x="6553200" y="1803400"/>
            <a:ext cx="205216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de-DE" dirty="0"/>
              <a:t>Query Processing</a:t>
            </a:r>
            <a:endParaRPr lang="en-US" dirty="0"/>
          </a:p>
        </p:txBody>
      </p:sp>
      <p:sp>
        <p:nvSpPr>
          <p:cNvPr id="16395" name="Text Box 17"/>
          <p:cNvSpPr txBox="1">
            <a:spLocks noChangeArrowheads="1"/>
          </p:cNvSpPr>
          <p:nvPr/>
        </p:nvSpPr>
        <p:spPr bwMode="auto">
          <a:xfrm>
            <a:off x="7410450" y="3386137"/>
            <a:ext cx="590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b="1" dirty="0">
                <a:solidFill>
                  <a:srgbClr val="FF0000"/>
                </a:solidFill>
              </a:rPr>
              <a:t>TC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6396" name="Text Box 18"/>
          <p:cNvSpPr txBox="1">
            <a:spLocks noChangeArrowheads="1"/>
          </p:cNvSpPr>
          <p:nvPr/>
        </p:nvSpPr>
        <p:spPr bwMode="auto">
          <a:xfrm>
            <a:off x="7235825" y="4106862"/>
            <a:ext cx="625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b="1">
                <a:solidFill>
                  <a:srgbClr val="FF0000"/>
                </a:solidFill>
              </a:rPr>
              <a:t>DC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495800" y="6443246"/>
            <a:ext cx="4648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Slides adapted from authors’ presentation</a:t>
            </a:r>
            <a:endParaRPr lang="en-US" sz="1600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VLDB 2010 Tutorial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ea typeface="ＭＳ Ｐゴシック"/>
                <a:cs typeface="ＭＳ Ｐゴシック"/>
              </a:rPr>
              <a:t>Why might this be interesting?</a:t>
            </a:r>
          </a:p>
        </p:txBody>
      </p:sp>
      <p:sp>
        <p:nvSpPr>
          <p:cNvPr id="17410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62950" cy="4876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700" dirty="0" smtClean="0">
                <a:solidFill>
                  <a:srgbClr val="FF0000"/>
                </a:solidFill>
                <a:ea typeface="ＭＳ Ｐゴシック"/>
                <a:cs typeface="ＭＳ Ｐゴシック"/>
              </a:rPr>
              <a:t>Multi-Core Architectures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 smtClean="0">
                <a:ea typeface="ＭＳ Ｐゴシック"/>
              </a:rPr>
              <a:t>Run TC and DC on separate cores</a:t>
            </a:r>
          </a:p>
          <a:p>
            <a:pPr eaLnBrk="1" hangingPunct="1">
              <a:lnSpc>
                <a:spcPct val="80000"/>
              </a:lnSpc>
            </a:pPr>
            <a:r>
              <a:rPr lang="en-US" sz="2700" dirty="0" smtClean="0">
                <a:solidFill>
                  <a:srgbClr val="FF0000"/>
                </a:solidFill>
                <a:ea typeface="ＭＳ Ｐゴシック"/>
                <a:cs typeface="ＭＳ Ｐゴシック"/>
              </a:rPr>
              <a:t>Extensible DBMS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 smtClean="0">
                <a:ea typeface="ＭＳ Ｐゴシック"/>
              </a:rPr>
              <a:t>Providing of new access method – changes only in DC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 smtClean="0">
                <a:ea typeface="ＭＳ Ｐゴシック"/>
              </a:rPr>
              <a:t>Architectural advantage whether this is user or system builder extension</a:t>
            </a:r>
          </a:p>
          <a:p>
            <a:pPr eaLnBrk="1" hangingPunct="1">
              <a:lnSpc>
                <a:spcPct val="80000"/>
              </a:lnSpc>
            </a:pPr>
            <a:r>
              <a:rPr lang="en-US" sz="2700" dirty="0" smtClean="0">
                <a:solidFill>
                  <a:srgbClr val="FF0000"/>
                </a:solidFill>
                <a:ea typeface="ＭＳ Ｐゴシック"/>
                <a:cs typeface="ＭＳ Ｐゴシック"/>
              </a:rPr>
              <a:t>Cloud Data Store with Transactions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 smtClean="0">
                <a:ea typeface="ＭＳ Ｐゴシック"/>
              </a:rPr>
              <a:t>TC coordinates transactions across distributed collection of DCs without 2PC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 smtClean="0">
                <a:ea typeface="ＭＳ Ｐゴシック"/>
              </a:rPr>
              <a:t>Can add TC to data store that already supports atomic operations on data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VLDB 2010 Tutorial</a:t>
            </a:r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953000" y="6400800"/>
            <a:ext cx="3810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Slides adapted from authors’ presentation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dirty="0" smtClean="0">
                <a:ea typeface="ＭＳ Ｐゴシック"/>
                <a:cs typeface="ＭＳ Ｐゴシック"/>
              </a:rPr>
              <a:t>Extensible Cloud Scenario</a:t>
            </a:r>
            <a:endParaRPr lang="en-US" dirty="0" smtClean="0">
              <a:ea typeface="ＭＳ Ｐゴシック"/>
              <a:cs typeface="ＭＳ Ｐゴシック"/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395288" y="5230813"/>
            <a:ext cx="2519362" cy="1008062"/>
            <a:chOff x="567" y="2478"/>
            <a:chExt cx="1360" cy="589"/>
          </a:xfrm>
        </p:grpSpPr>
        <p:sp>
          <p:nvSpPr>
            <p:cNvPr id="18464" name="Oval 5"/>
            <p:cNvSpPr>
              <a:spLocks noChangeArrowheads="1"/>
            </p:cNvSpPr>
            <p:nvPr/>
          </p:nvSpPr>
          <p:spPr bwMode="auto">
            <a:xfrm>
              <a:off x="839" y="2478"/>
              <a:ext cx="1088" cy="499"/>
            </a:xfrm>
            <a:prstGeom prst="ellipse">
              <a:avLst/>
            </a:prstGeom>
            <a:solidFill>
              <a:srgbClr val="66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65" name="Oval 6"/>
            <p:cNvSpPr>
              <a:spLocks noChangeArrowheads="1"/>
            </p:cNvSpPr>
            <p:nvPr/>
          </p:nvSpPr>
          <p:spPr bwMode="auto">
            <a:xfrm>
              <a:off x="703" y="2523"/>
              <a:ext cx="1088" cy="499"/>
            </a:xfrm>
            <a:prstGeom prst="ellipse">
              <a:avLst/>
            </a:prstGeom>
            <a:solidFill>
              <a:srgbClr val="66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66" name="Oval 7"/>
            <p:cNvSpPr>
              <a:spLocks noChangeArrowheads="1"/>
            </p:cNvSpPr>
            <p:nvPr/>
          </p:nvSpPr>
          <p:spPr bwMode="auto">
            <a:xfrm>
              <a:off x="567" y="2568"/>
              <a:ext cx="1088" cy="499"/>
            </a:xfrm>
            <a:prstGeom prst="ellipse">
              <a:avLst/>
            </a:prstGeom>
            <a:solidFill>
              <a:srgbClr val="66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8435" name="Text Box 8"/>
          <p:cNvSpPr txBox="1">
            <a:spLocks noChangeArrowheads="1"/>
          </p:cNvSpPr>
          <p:nvPr/>
        </p:nvSpPr>
        <p:spPr bwMode="auto">
          <a:xfrm>
            <a:off x="539750" y="5373688"/>
            <a:ext cx="1749425" cy="757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</a:pPr>
            <a:r>
              <a:rPr lang="de-DE" sz="1800"/>
              <a:t>DC1:</a:t>
            </a:r>
          </a:p>
          <a:p>
            <a:pPr algn="ctr">
              <a:lnSpc>
                <a:spcPct val="80000"/>
              </a:lnSpc>
            </a:pPr>
            <a:r>
              <a:rPr lang="de-DE" sz="1800"/>
              <a:t>tables&amp;indexes</a:t>
            </a:r>
          </a:p>
          <a:p>
            <a:pPr algn="ctr">
              <a:lnSpc>
                <a:spcPct val="80000"/>
              </a:lnSpc>
            </a:pPr>
            <a:r>
              <a:rPr lang="de-DE" sz="1800"/>
              <a:t>storage&amp;cache</a:t>
            </a:r>
          </a:p>
        </p:txBody>
      </p:sp>
      <p:sp>
        <p:nvSpPr>
          <p:cNvPr id="18436" name="Oval 9"/>
          <p:cNvSpPr>
            <a:spLocks noChangeArrowheads="1"/>
          </p:cNvSpPr>
          <p:nvPr/>
        </p:nvSpPr>
        <p:spPr bwMode="auto">
          <a:xfrm>
            <a:off x="3132138" y="5313363"/>
            <a:ext cx="2016125" cy="854075"/>
          </a:xfrm>
          <a:prstGeom prst="ellipse">
            <a:avLst/>
          </a:prstGeom>
          <a:solidFill>
            <a:srgbClr val="66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37" name="Text Box 10"/>
          <p:cNvSpPr txBox="1">
            <a:spLocks noChangeArrowheads="1"/>
          </p:cNvSpPr>
          <p:nvPr/>
        </p:nvSpPr>
        <p:spPr bwMode="auto">
          <a:xfrm>
            <a:off x="3276600" y="5300663"/>
            <a:ext cx="1749425" cy="757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</a:pPr>
            <a:r>
              <a:rPr lang="de-DE" sz="1800"/>
              <a:t>DC4:</a:t>
            </a:r>
          </a:p>
          <a:p>
            <a:pPr algn="ctr">
              <a:lnSpc>
                <a:spcPct val="80000"/>
              </a:lnSpc>
            </a:pPr>
            <a:r>
              <a:rPr lang="de-DE" sz="1800"/>
              <a:t>tables&amp;indexes</a:t>
            </a:r>
          </a:p>
          <a:p>
            <a:pPr algn="ctr">
              <a:lnSpc>
                <a:spcPct val="80000"/>
              </a:lnSpc>
            </a:pPr>
            <a:r>
              <a:rPr lang="de-DE" sz="1800"/>
              <a:t>storage&amp;cache</a:t>
            </a:r>
          </a:p>
        </p:txBody>
      </p:sp>
      <p:sp>
        <p:nvSpPr>
          <p:cNvPr id="18438" name="Oval 11"/>
          <p:cNvSpPr>
            <a:spLocks noChangeArrowheads="1"/>
          </p:cNvSpPr>
          <p:nvPr/>
        </p:nvSpPr>
        <p:spPr bwMode="auto">
          <a:xfrm>
            <a:off x="5292725" y="5292725"/>
            <a:ext cx="1584325" cy="854075"/>
          </a:xfrm>
          <a:prstGeom prst="ellipse">
            <a:avLst/>
          </a:prstGeom>
          <a:solidFill>
            <a:srgbClr val="66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39" name="Text Box 12"/>
          <p:cNvSpPr txBox="1">
            <a:spLocks noChangeArrowheads="1"/>
          </p:cNvSpPr>
          <p:nvPr/>
        </p:nvSpPr>
        <p:spPr bwMode="auto">
          <a:xfrm>
            <a:off x="5435600" y="5373688"/>
            <a:ext cx="1312863" cy="534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</a:pPr>
            <a:r>
              <a:rPr lang="de-DE" sz="1800"/>
              <a:t>DC5:</a:t>
            </a:r>
          </a:p>
          <a:p>
            <a:pPr algn="ctr">
              <a:lnSpc>
                <a:spcPct val="80000"/>
              </a:lnSpc>
            </a:pPr>
            <a:r>
              <a:rPr lang="de-DE" sz="1800"/>
              <a:t>RDF &amp; text</a:t>
            </a:r>
          </a:p>
        </p:txBody>
      </p:sp>
      <p:sp>
        <p:nvSpPr>
          <p:cNvPr id="18440" name="Oval 13"/>
          <p:cNvSpPr>
            <a:spLocks noChangeArrowheads="1"/>
          </p:cNvSpPr>
          <p:nvPr/>
        </p:nvSpPr>
        <p:spPr bwMode="auto">
          <a:xfrm>
            <a:off x="7021513" y="5292725"/>
            <a:ext cx="1584325" cy="854075"/>
          </a:xfrm>
          <a:prstGeom prst="ellipse">
            <a:avLst/>
          </a:prstGeom>
          <a:solidFill>
            <a:srgbClr val="66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41" name="Text Box 14"/>
          <p:cNvSpPr txBox="1">
            <a:spLocks noChangeArrowheads="1"/>
          </p:cNvSpPr>
          <p:nvPr/>
        </p:nvSpPr>
        <p:spPr bwMode="auto">
          <a:xfrm>
            <a:off x="7308850" y="5356225"/>
            <a:ext cx="1184275" cy="75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</a:pPr>
            <a:r>
              <a:rPr lang="de-DE" sz="1800"/>
              <a:t>DC6:</a:t>
            </a:r>
          </a:p>
          <a:p>
            <a:pPr algn="ctr">
              <a:lnSpc>
                <a:spcPct val="80000"/>
              </a:lnSpc>
            </a:pPr>
            <a:r>
              <a:rPr lang="de-DE" sz="1800"/>
              <a:t>3D-shape</a:t>
            </a:r>
          </a:p>
          <a:p>
            <a:pPr algn="ctr">
              <a:lnSpc>
                <a:spcPct val="80000"/>
              </a:lnSpc>
            </a:pPr>
            <a:r>
              <a:rPr lang="de-DE" sz="1800"/>
              <a:t>index</a:t>
            </a:r>
          </a:p>
        </p:txBody>
      </p:sp>
      <p:sp>
        <p:nvSpPr>
          <p:cNvPr id="28687" name="Rectangle 15"/>
          <p:cNvSpPr>
            <a:spLocks noChangeArrowheads="1"/>
          </p:cNvSpPr>
          <p:nvPr/>
        </p:nvSpPr>
        <p:spPr bwMode="auto">
          <a:xfrm>
            <a:off x="611188" y="1531813"/>
            <a:ext cx="2376487" cy="8636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8688" name="Rectangle 16"/>
          <p:cNvSpPr>
            <a:spLocks noChangeArrowheads="1"/>
          </p:cNvSpPr>
          <p:nvPr/>
        </p:nvSpPr>
        <p:spPr bwMode="auto">
          <a:xfrm>
            <a:off x="3348038" y="1495300"/>
            <a:ext cx="5256212" cy="8636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444" name="Text Box 17"/>
          <p:cNvSpPr txBox="1">
            <a:spLocks noChangeArrowheads="1"/>
          </p:cNvSpPr>
          <p:nvPr/>
        </p:nvSpPr>
        <p:spPr bwMode="auto">
          <a:xfrm>
            <a:off x="1042988" y="1700213"/>
            <a:ext cx="15049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800" dirty="0"/>
              <a:t>Application 1</a:t>
            </a:r>
          </a:p>
        </p:txBody>
      </p:sp>
      <p:sp>
        <p:nvSpPr>
          <p:cNvPr id="18445" name="Text Box 18"/>
          <p:cNvSpPr txBox="1">
            <a:spLocks noChangeArrowheads="1"/>
          </p:cNvSpPr>
          <p:nvPr/>
        </p:nvSpPr>
        <p:spPr bwMode="auto">
          <a:xfrm>
            <a:off x="3708400" y="1700213"/>
            <a:ext cx="15049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800"/>
              <a:t>Application 2</a:t>
            </a:r>
          </a:p>
        </p:txBody>
      </p:sp>
      <p:sp>
        <p:nvSpPr>
          <p:cNvPr id="18446" name="Text Box 19"/>
          <p:cNvSpPr txBox="1">
            <a:spLocks noChangeArrowheads="1"/>
          </p:cNvSpPr>
          <p:nvPr/>
        </p:nvSpPr>
        <p:spPr bwMode="auto">
          <a:xfrm>
            <a:off x="6948488" y="3357563"/>
            <a:ext cx="17367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800"/>
              <a:t>Cloud Services</a:t>
            </a:r>
          </a:p>
        </p:txBody>
      </p:sp>
      <p:sp>
        <p:nvSpPr>
          <p:cNvPr id="18447" name="Line 21"/>
          <p:cNvSpPr>
            <a:spLocks noChangeShapeType="1"/>
          </p:cNvSpPr>
          <p:nvPr/>
        </p:nvSpPr>
        <p:spPr bwMode="auto">
          <a:xfrm flipH="1">
            <a:off x="1547813" y="2347913"/>
            <a:ext cx="215900" cy="30241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8448" name="Oval 22"/>
          <p:cNvSpPr>
            <a:spLocks noChangeArrowheads="1"/>
          </p:cNvSpPr>
          <p:nvPr/>
        </p:nvSpPr>
        <p:spPr bwMode="auto">
          <a:xfrm>
            <a:off x="828675" y="3573463"/>
            <a:ext cx="2016125" cy="854075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49" name="Oval 23"/>
          <p:cNvSpPr>
            <a:spLocks noChangeArrowheads="1"/>
          </p:cNvSpPr>
          <p:nvPr/>
        </p:nvSpPr>
        <p:spPr bwMode="auto">
          <a:xfrm>
            <a:off x="612775" y="3706813"/>
            <a:ext cx="2016125" cy="854075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50" name="Text Box 24"/>
          <p:cNvSpPr txBox="1">
            <a:spLocks noChangeArrowheads="1"/>
          </p:cNvSpPr>
          <p:nvPr/>
        </p:nvSpPr>
        <p:spPr bwMode="auto">
          <a:xfrm>
            <a:off x="755650" y="3716338"/>
            <a:ext cx="1557338" cy="757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</a:pPr>
            <a:r>
              <a:rPr lang="de-DE" sz="1800"/>
              <a:t>TC1:</a:t>
            </a:r>
          </a:p>
          <a:p>
            <a:pPr algn="ctr">
              <a:lnSpc>
                <a:spcPct val="80000"/>
              </a:lnSpc>
            </a:pPr>
            <a:r>
              <a:rPr lang="de-DE" sz="1800"/>
              <a:t>transactional</a:t>
            </a:r>
          </a:p>
          <a:p>
            <a:pPr algn="ctr">
              <a:lnSpc>
                <a:spcPct val="80000"/>
              </a:lnSpc>
            </a:pPr>
            <a:r>
              <a:rPr lang="de-DE" sz="1800"/>
              <a:t>recovery&amp;CC</a:t>
            </a:r>
          </a:p>
        </p:txBody>
      </p:sp>
      <p:sp>
        <p:nvSpPr>
          <p:cNvPr id="18451" name="Line 25"/>
          <p:cNvSpPr>
            <a:spLocks noChangeShapeType="1"/>
          </p:cNvSpPr>
          <p:nvPr/>
        </p:nvSpPr>
        <p:spPr bwMode="auto">
          <a:xfrm flipH="1">
            <a:off x="1476375" y="2347913"/>
            <a:ext cx="142875" cy="1368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8452" name="Text Box 26"/>
          <p:cNvSpPr txBox="1">
            <a:spLocks noChangeArrowheads="1"/>
          </p:cNvSpPr>
          <p:nvPr/>
        </p:nvSpPr>
        <p:spPr bwMode="auto">
          <a:xfrm>
            <a:off x="971550" y="2563813"/>
            <a:ext cx="6461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800" i="1"/>
              <a:t>calls</a:t>
            </a:r>
          </a:p>
        </p:txBody>
      </p:sp>
      <p:sp>
        <p:nvSpPr>
          <p:cNvPr id="18453" name="Line 27"/>
          <p:cNvSpPr>
            <a:spLocks noChangeShapeType="1"/>
          </p:cNvSpPr>
          <p:nvPr/>
        </p:nvSpPr>
        <p:spPr bwMode="auto">
          <a:xfrm flipH="1">
            <a:off x="3924300" y="2347913"/>
            <a:ext cx="71438" cy="1368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8454" name="Line 28"/>
          <p:cNvSpPr>
            <a:spLocks noChangeShapeType="1"/>
          </p:cNvSpPr>
          <p:nvPr/>
        </p:nvSpPr>
        <p:spPr bwMode="auto">
          <a:xfrm>
            <a:off x="4140200" y="2347913"/>
            <a:ext cx="73025" cy="29527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8455" name="Line 29"/>
          <p:cNvSpPr>
            <a:spLocks noChangeShapeType="1"/>
          </p:cNvSpPr>
          <p:nvPr/>
        </p:nvSpPr>
        <p:spPr bwMode="auto">
          <a:xfrm>
            <a:off x="4284663" y="2347913"/>
            <a:ext cx="215900" cy="17287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56" name="Line 30"/>
          <p:cNvSpPr>
            <a:spLocks noChangeShapeType="1"/>
          </p:cNvSpPr>
          <p:nvPr/>
        </p:nvSpPr>
        <p:spPr bwMode="auto">
          <a:xfrm>
            <a:off x="4500563" y="2347913"/>
            <a:ext cx="215900" cy="17287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57" name="Line 31"/>
          <p:cNvSpPr>
            <a:spLocks noChangeShapeType="1"/>
          </p:cNvSpPr>
          <p:nvPr/>
        </p:nvSpPr>
        <p:spPr bwMode="auto">
          <a:xfrm>
            <a:off x="4500563" y="4076700"/>
            <a:ext cx="1295400" cy="12239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8458" name="Line 32"/>
          <p:cNvSpPr>
            <a:spLocks noChangeShapeType="1"/>
          </p:cNvSpPr>
          <p:nvPr/>
        </p:nvSpPr>
        <p:spPr bwMode="auto">
          <a:xfrm>
            <a:off x="4716463" y="4076700"/>
            <a:ext cx="2808287" cy="12239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8459" name="Oval 33"/>
          <p:cNvSpPr>
            <a:spLocks noChangeArrowheads="1"/>
          </p:cNvSpPr>
          <p:nvPr/>
        </p:nvSpPr>
        <p:spPr bwMode="auto">
          <a:xfrm>
            <a:off x="3205163" y="3706813"/>
            <a:ext cx="2016125" cy="854075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60" name="Text Box 34"/>
          <p:cNvSpPr txBox="1">
            <a:spLocks noChangeArrowheads="1"/>
          </p:cNvSpPr>
          <p:nvPr/>
        </p:nvSpPr>
        <p:spPr bwMode="auto">
          <a:xfrm>
            <a:off x="3348038" y="3716338"/>
            <a:ext cx="1557337" cy="757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</a:pPr>
            <a:r>
              <a:rPr lang="de-DE" sz="1800"/>
              <a:t>TC3:</a:t>
            </a:r>
          </a:p>
          <a:p>
            <a:pPr algn="ctr">
              <a:lnSpc>
                <a:spcPct val="80000"/>
              </a:lnSpc>
            </a:pPr>
            <a:r>
              <a:rPr lang="de-DE" sz="1800"/>
              <a:t>transactional</a:t>
            </a:r>
          </a:p>
          <a:p>
            <a:pPr algn="ctr">
              <a:lnSpc>
                <a:spcPct val="80000"/>
              </a:lnSpc>
            </a:pPr>
            <a:r>
              <a:rPr lang="de-DE" sz="1800"/>
              <a:t>recovery&amp;CC</a:t>
            </a:r>
          </a:p>
        </p:txBody>
      </p:sp>
      <p:sp>
        <p:nvSpPr>
          <p:cNvPr id="18461" name="Text Box 35"/>
          <p:cNvSpPr txBox="1">
            <a:spLocks noChangeArrowheads="1"/>
          </p:cNvSpPr>
          <p:nvPr/>
        </p:nvSpPr>
        <p:spPr bwMode="auto">
          <a:xfrm>
            <a:off x="3348038" y="2563813"/>
            <a:ext cx="6461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800" i="1"/>
              <a:t>calls</a:t>
            </a:r>
          </a:p>
        </p:txBody>
      </p:sp>
      <p:sp>
        <p:nvSpPr>
          <p:cNvPr id="18462" name="Line 36"/>
          <p:cNvSpPr>
            <a:spLocks noChangeShapeType="1"/>
          </p:cNvSpPr>
          <p:nvPr/>
        </p:nvSpPr>
        <p:spPr bwMode="auto">
          <a:xfrm>
            <a:off x="5724525" y="2347913"/>
            <a:ext cx="2087563" cy="295275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8463" name="Text Box 37"/>
          <p:cNvSpPr txBox="1">
            <a:spLocks noChangeArrowheads="1"/>
          </p:cNvSpPr>
          <p:nvPr/>
        </p:nvSpPr>
        <p:spPr bwMode="auto">
          <a:xfrm>
            <a:off x="5003800" y="2565400"/>
            <a:ext cx="9794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800" i="1"/>
              <a:t>deploys</a:t>
            </a:r>
          </a:p>
        </p:txBody>
      </p:sp>
      <p:sp>
        <p:nvSpPr>
          <p:cNvPr id="36" name="Footer Placeholder 3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VLDB 2010 Tutorial</a:t>
            </a:r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4953000" y="6400800"/>
            <a:ext cx="3810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Slides adapted from authors’ presentation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ea typeface="ＭＳ Ｐゴシック"/>
                <a:cs typeface="ＭＳ Ｐゴシック"/>
              </a:rPr>
              <a:t>Architectural Principles</a:t>
            </a:r>
          </a:p>
        </p:txBody>
      </p:sp>
      <p:sp>
        <p:nvSpPr>
          <p:cNvPr id="19458" name="Content Placeholder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3829050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smtClean="0">
                <a:solidFill>
                  <a:srgbClr val="FF0000"/>
                </a:solidFill>
                <a:ea typeface="ＭＳ Ｐゴシック"/>
                <a:cs typeface="ＭＳ Ｐゴシック"/>
              </a:rPr>
              <a:t>View DB kernel pieces as distributed system</a:t>
            </a:r>
          </a:p>
          <a:p>
            <a:pPr lvl="1" eaLnBrk="1" hangingPunct="1"/>
            <a:r>
              <a:rPr lang="en-US" smtClean="0">
                <a:ea typeface="ＭＳ Ｐゴシック"/>
              </a:rPr>
              <a:t>Then exploit recovery guarantees view</a:t>
            </a:r>
          </a:p>
          <a:p>
            <a:pPr eaLnBrk="1" hangingPunct="1"/>
            <a:r>
              <a:rPr lang="en-US" smtClean="0">
                <a:solidFill>
                  <a:srgbClr val="FF0000"/>
                </a:solidFill>
                <a:ea typeface="ＭＳ Ｐゴシック"/>
                <a:cs typeface="ＭＳ Ｐゴシック"/>
              </a:rPr>
              <a:t>This exposes full set of TC/DC requirements </a:t>
            </a:r>
          </a:p>
          <a:p>
            <a:pPr lvl="1" eaLnBrk="1" hangingPunct="1"/>
            <a:r>
              <a:rPr lang="en-US" smtClean="0">
                <a:ea typeface="ＭＳ Ｐゴシック"/>
              </a:rPr>
              <a:t>State is on log  &amp; State is in database</a:t>
            </a:r>
          </a:p>
          <a:p>
            <a:pPr lvl="1" eaLnBrk="1" hangingPunct="1"/>
            <a:r>
              <a:rPr lang="en-US" smtClean="0">
                <a:ea typeface="ＭＳ Ｐゴシック"/>
              </a:rPr>
              <a:t>Requirement to keep these in sync &amp; recoverable</a:t>
            </a:r>
          </a:p>
          <a:p>
            <a:pPr eaLnBrk="1" hangingPunct="1"/>
            <a:r>
              <a:rPr lang="en-US" smtClean="0">
                <a:solidFill>
                  <a:srgbClr val="FF0000"/>
                </a:solidFill>
                <a:ea typeface="ＭＳ Ｐゴシック"/>
                <a:cs typeface="ＭＳ Ｐゴシック"/>
              </a:rPr>
              <a:t>Interaction contract between DC &amp; TC</a:t>
            </a:r>
            <a:r>
              <a:rPr lang="en-US" smtClean="0">
                <a:ea typeface="ＭＳ Ｐゴシック"/>
                <a:cs typeface="ＭＳ Ｐゴシック"/>
              </a:rPr>
              <a:t> </a:t>
            </a:r>
          </a:p>
          <a:p>
            <a:pPr lvl="1" eaLnBrk="1" hangingPunct="1"/>
            <a:r>
              <a:rPr lang="en-US" smtClean="0">
                <a:ea typeface="ＭＳ Ｐゴシック"/>
              </a:rPr>
              <a:t>Captures complete  requirements</a:t>
            </a:r>
          </a:p>
          <a:p>
            <a:pPr lvl="1" eaLnBrk="1" hangingPunct="1"/>
            <a:r>
              <a:rPr lang="en-US" smtClean="0">
                <a:ea typeface="ＭＳ Ｐゴシック"/>
              </a:rPr>
              <a:t>To ensure correctness</a:t>
            </a:r>
          </a:p>
          <a:p>
            <a:pPr eaLnBrk="1" hangingPunct="1"/>
            <a:endParaRPr lang="en-US" smtClean="0">
              <a:ea typeface="ＭＳ Ｐゴシック"/>
              <a:cs typeface="ＭＳ Ｐゴシック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VLDB 2010 Tutorial</a:t>
            </a:r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953000" y="6400800"/>
            <a:ext cx="3810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Slides adapted from authors’ presentation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de-DE" dirty="0" smtClean="0">
                <a:ea typeface="ＭＳ Ｐゴシック"/>
                <a:cs typeface="ＭＳ Ｐゴシック"/>
              </a:rPr>
              <a:t>Interaction Contract</a:t>
            </a:r>
            <a:endParaRPr lang="en-US" dirty="0" smtClean="0">
              <a:ea typeface="ＭＳ Ｐゴシック"/>
              <a:cs typeface="ＭＳ Ｐゴシック"/>
            </a:endParaRPr>
          </a:p>
        </p:txBody>
      </p:sp>
      <p:sp>
        <p:nvSpPr>
          <p:cNvPr id="20482" name="Text Box 4"/>
          <p:cNvSpPr txBox="1">
            <a:spLocks noChangeArrowheads="1"/>
          </p:cNvSpPr>
          <p:nvPr/>
        </p:nvSpPr>
        <p:spPr bwMode="auto">
          <a:xfrm>
            <a:off x="323850" y="1600200"/>
            <a:ext cx="882015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normAutofit lnSpcReduction="10000"/>
          </a:bodyPr>
          <a:lstStyle/>
          <a:p>
            <a:pPr>
              <a:lnSpc>
                <a:spcPct val="120000"/>
              </a:lnSpc>
            </a:pPr>
            <a:r>
              <a:rPr lang="de-DE" sz="2200" dirty="0">
                <a:solidFill>
                  <a:srgbClr val="FF0000"/>
                </a:solidFill>
              </a:rPr>
              <a:t>Concurrency: </a:t>
            </a:r>
            <a:r>
              <a:rPr lang="de-DE" sz="2200" dirty="0"/>
              <a:t>to deal with multithreading</a:t>
            </a:r>
          </a:p>
          <a:p>
            <a:pPr lvl="1">
              <a:lnSpc>
                <a:spcPct val="120000"/>
              </a:lnSpc>
              <a:buFontTx/>
              <a:buChar char="•"/>
            </a:pPr>
            <a:r>
              <a:rPr lang="de-DE" sz="2000" dirty="0"/>
              <a:t> no conflicting concurrent ops</a:t>
            </a:r>
          </a:p>
          <a:p>
            <a:pPr>
              <a:lnSpc>
                <a:spcPct val="120000"/>
              </a:lnSpc>
            </a:pPr>
            <a:r>
              <a:rPr lang="de-DE" sz="2200" dirty="0">
                <a:solidFill>
                  <a:srgbClr val="FF0000"/>
                </a:solidFill>
              </a:rPr>
              <a:t>Causality: </a:t>
            </a:r>
            <a:r>
              <a:rPr lang="de-DE" sz="2200" dirty="0"/>
              <a:t>WAL</a:t>
            </a:r>
            <a:endParaRPr lang="de-DE" sz="2200" dirty="0">
              <a:solidFill>
                <a:srgbClr val="FF0000"/>
              </a:solidFill>
            </a:endParaRPr>
          </a:p>
          <a:p>
            <a:pPr lvl="1">
              <a:lnSpc>
                <a:spcPct val="120000"/>
              </a:lnSpc>
              <a:buFontTx/>
              <a:buChar char="•"/>
            </a:pPr>
            <a:r>
              <a:rPr lang="de-DE" sz="2000" dirty="0"/>
              <a:t> Receiver remembers request =&gt; sender remembers request</a:t>
            </a:r>
          </a:p>
          <a:p>
            <a:pPr>
              <a:lnSpc>
                <a:spcPct val="120000"/>
              </a:lnSpc>
            </a:pPr>
            <a:r>
              <a:rPr lang="de-DE" sz="2200" dirty="0">
                <a:solidFill>
                  <a:srgbClr val="FF0000"/>
                </a:solidFill>
              </a:rPr>
              <a:t>Unique IDs:</a:t>
            </a:r>
            <a:r>
              <a:rPr lang="de-DE" sz="2200" dirty="0"/>
              <a:t> LSNs</a:t>
            </a:r>
            <a:endParaRPr lang="de-DE" sz="2200" dirty="0">
              <a:solidFill>
                <a:srgbClr val="FF0000"/>
              </a:solidFill>
            </a:endParaRPr>
          </a:p>
          <a:p>
            <a:pPr lvl="1">
              <a:lnSpc>
                <a:spcPct val="120000"/>
              </a:lnSpc>
              <a:buFontTx/>
              <a:buChar char="•"/>
            </a:pPr>
            <a:r>
              <a:rPr lang="de-DE" sz="1800" dirty="0"/>
              <a:t> </a:t>
            </a:r>
            <a:r>
              <a:rPr lang="de-DE" sz="2000" dirty="0"/>
              <a:t>monotonically increasing– enable idempotence</a:t>
            </a:r>
          </a:p>
          <a:p>
            <a:pPr>
              <a:lnSpc>
                <a:spcPct val="120000"/>
              </a:lnSpc>
            </a:pPr>
            <a:r>
              <a:rPr lang="de-DE" sz="2200" dirty="0">
                <a:solidFill>
                  <a:srgbClr val="FF0000"/>
                </a:solidFill>
              </a:rPr>
              <a:t>Idempotence: </a:t>
            </a:r>
            <a:r>
              <a:rPr lang="de-DE" sz="2200" dirty="0"/>
              <a:t>page LSNs</a:t>
            </a:r>
            <a:endParaRPr lang="de-DE" sz="2200" dirty="0">
              <a:solidFill>
                <a:srgbClr val="FF0000"/>
              </a:solidFill>
            </a:endParaRPr>
          </a:p>
          <a:p>
            <a:pPr lvl="1">
              <a:lnSpc>
                <a:spcPct val="120000"/>
              </a:lnSpc>
              <a:buFont typeface="Arial" charset="0"/>
              <a:buChar char="•"/>
            </a:pPr>
            <a:r>
              <a:rPr lang="de-DE" sz="2000" dirty="0"/>
              <a:t> Multiple request tries = single submission: </a:t>
            </a:r>
            <a:r>
              <a:rPr lang="de-DE" sz="2000" i="1" dirty="0"/>
              <a:t>at most once</a:t>
            </a:r>
          </a:p>
          <a:p>
            <a:pPr>
              <a:lnSpc>
                <a:spcPct val="120000"/>
              </a:lnSpc>
            </a:pPr>
            <a:r>
              <a:rPr lang="de-DE" sz="2200" dirty="0">
                <a:solidFill>
                  <a:srgbClr val="FF0000"/>
                </a:solidFill>
              </a:rPr>
              <a:t>Resending Requests: </a:t>
            </a:r>
            <a:r>
              <a:rPr lang="de-DE" sz="2200" dirty="0"/>
              <a:t>to ensure delivery</a:t>
            </a:r>
            <a:endParaRPr lang="de-DE" sz="2200" dirty="0">
              <a:solidFill>
                <a:srgbClr val="FF0000"/>
              </a:solidFill>
            </a:endParaRPr>
          </a:p>
          <a:p>
            <a:pPr lvl="1">
              <a:lnSpc>
                <a:spcPct val="120000"/>
              </a:lnSpc>
              <a:buFont typeface="Arial" charset="0"/>
              <a:buChar char="•"/>
            </a:pPr>
            <a:r>
              <a:rPr lang="de-DE" sz="2000" dirty="0"/>
              <a:t> Resend until ACK: </a:t>
            </a:r>
            <a:r>
              <a:rPr lang="de-DE" sz="2000" i="1" dirty="0"/>
              <a:t>at least once</a:t>
            </a:r>
          </a:p>
          <a:p>
            <a:pPr>
              <a:lnSpc>
                <a:spcPct val="120000"/>
              </a:lnSpc>
            </a:pPr>
            <a:r>
              <a:rPr lang="de-DE" sz="2200" dirty="0">
                <a:solidFill>
                  <a:srgbClr val="FF0000"/>
                </a:solidFill>
              </a:rPr>
              <a:t>Recovery: </a:t>
            </a:r>
            <a:r>
              <a:rPr lang="de-DE" sz="2200" dirty="0"/>
              <a:t>DC and TC must coordinate now</a:t>
            </a:r>
            <a:endParaRPr lang="de-DE" sz="2200" dirty="0">
              <a:solidFill>
                <a:srgbClr val="FF0000"/>
              </a:solidFill>
            </a:endParaRPr>
          </a:p>
          <a:p>
            <a:pPr lvl="1">
              <a:lnSpc>
                <a:spcPct val="120000"/>
              </a:lnSpc>
              <a:buFontTx/>
              <a:buChar char="•"/>
            </a:pPr>
            <a:r>
              <a:rPr lang="de-DE" sz="2000" dirty="0"/>
              <a:t> DC-recovery </a:t>
            </a:r>
            <a:r>
              <a:rPr lang="de-DE" sz="2000" i="1" u="sng" dirty="0">
                <a:solidFill>
                  <a:srgbClr val="FF0000"/>
                </a:solidFill>
              </a:rPr>
              <a:t>before </a:t>
            </a:r>
            <a:r>
              <a:rPr lang="de-DE" sz="2000" dirty="0"/>
              <a:t>TC-recovery</a:t>
            </a:r>
          </a:p>
          <a:p>
            <a:pPr>
              <a:lnSpc>
                <a:spcPct val="120000"/>
              </a:lnSpc>
            </a:pPr>
            <a:r>
              <a:rPr lang="de-DE" sz="2200" dirty="0">
                <a:solidFill>
                  <a:srgbClr val="FF0000"/>
                </a:solidFill>
              </a:rPr>
              <a:t>Contract Termination: </a:t>
            </a:r>
            <a:r>
              <a:rPr lang="de-DE" sz="2200" dirty="0"/>
              <a:t>checkpoint</a:t>
            </a:r>
          </a:p>
          <a:p>
            <a:pPr lvl="1">
              <a:lnSpc>
                <a:spcPct val="120000"/>
              </a:lnSpc>
              <a:buFont typeface="Arial" charset="0"/>
              <a:buChar char="•"/>
            </a:pPr>
            <a:r>
              <a:rPr lang="de-DE" sz="1800" dirty="0"/>
              <a:t> </a:t>
            </a:r>
            <a:r>
              <a:rPr lang="de-DE" sz="2000" dirty="0"/>
              <a:t>Releases resend &amp; idempotence &amp; causality requirements</a:t>
            </a: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VLDB 2010 Tutorial</a:t>
            </a:r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953000" y="6519446"/>
            <a:ext cx="3810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Slides adapted from authors’ presentation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Lower Priorities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1"/>
            <a:ext cx="8229600" cy="4800600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 smtClean="0"/>
              <a:t>No Complex querying functionality</a:t>
            </a:r>
          </a:p>
          <a:p>
            <a:pPr lvl="1"/>
            <a:r>
              <a:rPr lang="en-US" dirty="0" smtClean="0"/>
              <a:t>No support for SQL</a:t>
            </a:r>
          </a:p>
          <a:p>
            <a:pPr lvl="1"/>
            <a:r>
              <a:rPr lang="en-US" dirty="0" smtClean="0"/>
              <a:t>CRUD operations through database specific API</a:t>
            </a:r>
          </a:p>
          <a:p>
            <a:r>
              <a:rPr lang="en-US" b="1" dirty="0" smtClean="0"/>
              <a:t>No support for joins</a:t>
            </a:r>
          </a:p>
          <a:p>
            <a:pPr lvl="1"/>
            <a:r>
              <a:rPr lang="en-US" dirty="0" smtClean="0"/>
              <a:t>Materialize simple join results in the relevant row</a:t>
            </a:r>
          </a:p>
          <a:p>
            <a:pPr lvl="1"/>
            <a:r>
              <a:rPr lang="en-US" dirty="0" smtClean="0"/>
              <a:t>Give up normalization of data?</a:t>
            </a:r>
          </a:p>
          <a:p>
            <a:r>
              <a:rPr lang="en-US" b="1" dirty="0" smtClean="0"/>
              <a:t>No support for transactions</a:t>
            </a:r>
          </a:p>
          <a:p>
            <a:pPr lvl="1"/>
            <a:r>
              <a:rPr lang="en-US" dirty="0" smtClean="0"/>
              <a:t>Most data stores support single row transactions</a:t>
            </a:r>
          </a:p>
          <a:p>
            <a:pPr lvl="1"/>
            <a:r>
              <a:rPr lang="en-US" dirty="0" smtClean="0"/>
              <a:t>Tunable consistency and availability</a:t>
            </a:r>
          </a:p>
          <a:p>
            <a:r>
              <a:rPr lang="en-US" b="1" i="1" dirty="0" smtClean="0"/>
              <a:t>Avoid scalability bottlenecks at large scale</a:t>
            </a:r>
            <a:endParaRPr lang="en-US" b="1" i="1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575F6D"/>
                </a:solidFill>
              </a:rPr>
              <a:t>VLDB 2010 Tutorial</a:t>
            </a:r>
            <a:endParaRPr lang="en-US" dirty="0">
              <a:solidFill>
                <a:srgbClr val="575F6D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 the List Continues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Relational Cloud [MIT]</a:t>
            </a:r>
          </a:p>
          <a:p>
            <a:r>
              <a:rPr lang="en-US" dirty="0" smtClean="0"/>
              <a:t>Cloudy [ETH Zurich]</a:t>
            </a:r>
          </a:p>
          <a:p>
            <a:r>
              <a:rPr lang="en-US" dirty="0" err="1" smtClean="0"/>
              <a:t>epiC</a:t>
            </a:r>
            <a:r>
              <a:rPr lang="en-US" dirty="0" smtClean="0"/>
              <a:t> [NUS]</a:t>
            </a:r>
          </a:p>
          <a:p>
            <a:r>
              <a:rPr lang="en-US" dirty="0" smtClean="0"/>
              <a:t>Deterministic Execution [Yale]</a:t>
            </a:r>
          </a:p>
          <a:p>
            <a:r>
              <a:rPr lang="en-US" dirty="0" smtClean="0"/>
              <a:t>… </a:t>
            </a:r>
          </a:p>
          <a:p>
            <a:endParaRPr lang="en-US" dirty="0" smtClean="0"/>
          </a:p>
          <a:p>
            <a:r>
              <a:rPr lang="en-US" dirty="0" smtClean="0"/>
              <a:t>Some interesting papers being presented at this conference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575F6D"/>
                </a:solidFill>
              </a:rPr>
              <a:t>VLDB 2010 Tutorial</a:t>
            </a:r>
            <a:endParaRPr lang="en-US" dirty="0">
              <a:solidFill>
                <a:srgbClr val="575F6D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Commercial Landscape </a:t>
            </a:r>
            <a:br>
              <a:rPr lang="en-US" dirty="0" smtClean="0"/>
            </a:br>
            <a:r>
              <a:rPr lang="en-US" sz="3200" dirty="0" smtClean="0"/>
              <a:t>Major Players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Amazon EC2</a:t>
            </a:r>
          </a:p>
          <a:p>
            <a:pPr lvl="1"/>
            <a:r>
              <a:rPr lang="en-US" dirty="0" err="1" smtClean="0"/>
              <a:t>IaaS</a:t>
            </a:r>
            <a:r>
              <a:rPr lang="en-US" dirty="0" smtClean="0"/>
              <a:t> abstraction</a:t>
            </a:r>
          </a:p>
          <a:p>
            <a:pPr lvl="1"/>
            <a:r>
              <a:rPr lang="en-US" dirty="0" smtClean="0"/>
              <a:t>Data management using S3 and </a:t>
            </a:r>
            <a:r>
              <a:rPr lang="en-US" dirty="0" err="1" smtClean="0"/>
              <a:t>SimpleDB</a:t>
            </a:r>
            <a:endParaRPr lang="en-US" dirty="0" smtClean="0"/>
          </a:p>
          <a:p>
            <a:r>
              <a:rPr lang="en-US" dirty="0" smtClean="0"/>
              <a:t>Microsoft Azure</a:t>
            </a:r>
          </a:p>
          <a:p>
            <a:pPr lvl="1"/>
            <a:r>
              <a:rPr lang="en-US" dirty="0" err="1" smtClean="0"/>
              <a:t>PaaS</a:t>
            </a:r>
            <a:r>
              <a:rPr lang="en-US" dirty="0" smtClean="0"/>
              <a:t> abstraction</a:t>
            </a:r>
          </a:p>
          <a:p>
            <a:pPr lvl="1"/>
            <a:r>
              <a:rPr lang="en-US" dirty="0" smtClean="0"/>
              <a:t>Relational engine (SQL Azure)</a:t>
            </a:r>
          </a:p>
          <a:p>
            <a:r>
              <a:rPr lang="en-US" dirty="0" smtClean="0"/>
              <a:t>Google </a:t>
            </a:r>
            <a:r>
              <a:rPr lang="en-US" dirty="0" err="1" smtClean="0"/>
              <a:t>AppEngine</a:t>
            </a:r>
            <a:endParaRPr lang="en-US" dirty="0" smtClean="0"/>
          </a:p>
          <a:p>
            <a:pPr lvl="1"/>
            <a:r>
              <a:rPr lang="en-US" dirty="0" err="1" smtClean="0"/>
              <a:t>PaaS</a:t>
            </a:r>
            <a:r>
              <a:rPr lang="en-US" dirty="0" smtClean="0"/>
              <a:t> abstraction</a:t>
            </a:r>
          </a:p>
          <a:p>
            <a:pPr lvl="1"/>
            <a:r>
              <a:rPr lang="en-US" dirty="0" smtClean="0"/>
              <a:t>Data management using Google </a:t>
            </a:r>
            <a:r>
              <a:rPr lang="en-US" dirty="0" err="1" smtClean="0"/>
              <a:t>MegaStore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VLDB 2010 Tutorial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Evaluation of Cloud Transactional Stores </a:t>
            </a:r>
            <a:r>
              <a:rPr lang="en-US" sz="2200" dirty="0" smtClean="0"/>
              <a:t>[</a:t>
            </a:r>
            <a:r>
              <a:rPr lang="en-US" sz="2200" dirty="0" err="1" smtClean="0"/>
              <a:t>Kossmann</a:t>
            </a:r>
            <a:r>
              <a:rPr lang="en-US" sz="2200" dirty="0" smtClean="0"/>
              <a:t> et al., SIGMOD 2010]</a:t>
            </a:r>
            <a:endParaRPr lang="en-US" sz="22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Focused on the performance of the Data management layer</a:t>
            </a:r>
          </a:p>
          <a:p>
            <a:r>
              <a:rPr lang="en-US" dirty="0" smtClean="0"/>
              <a:t>Alternative designs evaluated</a:t>
            </a:r>
          </a:p>
          <a:p>
            <a:pPr lvl="1"/>
            <a:r>
              <a:rPr lang="en-US" dirty="0" err="1" smtClean="0"/>
              <a:t>MySQL</a:t>
            </a:r>
            <a:r>
              <a:rPr lang="en-US" dirty="0" smtClean="0"/>
              <a:t> on EC2</a:t>
            </a:r>
          </a:p>
          <a:p>
            <a:pPr lvl="1"/>
            <a:r>
              <a:rPr lang="en-US" dirty="0" smtClean="0"/>
              <a:t>AWS (S3, </a:t>
            </a:r>
            <a:r>
              <a:rPr lang="en-US" dirty="0" err="1" smtClean="0"/>
              <a:t>SimpleDB</a:t>
            </a:r>
            <a:r>
              <a:rPr lang="en-US" dirty="0" smtClean="0"/>
              <a:t>, and RDS)</a:t>
            </a:r>
          </a:p>
          <a:p>
            <a:pPr lvl="1"/>
            <a:r>
              <a:rPr lang="en-US" dirty="0" smtClean="0"/>
              <a:t>Google </a:t>
            </a:r>
            <a:r>
              <a:rPr lang="en-US" dirty="0" err="1" smtClean="0"/>
              <a:t>AppEngine</a:t>
            </a:r>
            <a:r>
              <a:rPr lang="en-US" dirty="0" smtClean="0"/>
              <a:t> (</a:t>
            </a:r>
            <a:r>
              <a:rPr lang="en-US" dirty="0" err="1" smtClean="0"/>
              <a:t>MegaStore</a:t>
            </a:r>
            <a:r>
              <a:rPr lang="en-US" dirty="0" smtClean="0"/>
              <a:t>, with and without </a:t>
            </a:r>
            <a:r>
              <a:rPr lang="en-US" dirty="0" err="1" smtClean="0"/>
              <a:t>Memcached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Azure (SQL Azure)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575F6D"/>
                </a:solidFill>
              </a:rPr>
              <a:t>VLDB 2010 Tutorial</a:t>
            </a:r>
            <a:endParaRPr lang="en-US" dirty="0">
              <a:solidFill>
                <a:srgbClr val="575F6D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Scalability and Cost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VLDB 2010 Tutorial</a:t>
            </a:r>
            <a:endParaRPr lang="en-US"/>
          </a:p>
        </p:txBody>
      </p:sp>
      <p:pic>
        <p:nvPicPr>
          <p:cNvPr id="1884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109" y="2133599"/>
            <a:ext cx="8910491" cy="345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Scalability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VLDB 2010 Tutorial</a:t>
            </a:r>
            <a:endParaRPr lang="en-US"/>
          </a:p>
        </p:txBody>
      </p:sp>
      <p:pic>
        <p:nvPicPr>
          <p:cNvPr id="1894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6375" y="1620771"/>
            <a:ext cx="7924800" cy="4856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953000" y="6519446"/>
            <a:ext cx="3810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Slides adapted from authors’ presentation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C000"/>
                </a:solidFill>
              </a:rPr>
              <a:t>Outline</a:t>
            </a:r>
            <a:endParaRPr lang="en-US" b="1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371600"/>
            <a:ext cx="8229600" cy="50292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endParaRPr lang="en-US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Data in the Cloud</a:t>
            </a:r>
          </a:p>
          <a:p>
            <a:endParaRPr lang="en-US" dirty="0" smtClean="0">
              <a:solidFill>
                <a:srgbClr val="002060"/>
              </a:solidFill>
            </a:endParaRPr>
          </a:p>
          <a:p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Data Platforms for Large Applications</a:t>
            </a:r>
          </a:p>
          <a:p>
            <a:endParaRPr lang="en-US" dirty="0">
              <a:solidFill>
                <a:srgbClr val="002060"/>
              </a:solidFill>
            </a:endParaRPr>
          </a:p>
          <a:p>
            <a:r>
              <a:rPr lang="en-US" b="1" dirty="0" smtClean="0">
                <a:solidFill>
                  <a:srgbClr val="FF0000"/>
                </a:solidFill>
              </a:rPr>
              <a:t>Multitenant Data Platforms</a:t>
            </a:r>
          </a:p>
          <a:p>
            <a:pPr lvl="1"/>
            <a:r>
              <a:rPr lang="en-US" b="1" dirty="0" smtClean="0">
                <a:solidFill>
                  <a:srgbClr val="FF0000"/>
                </a:solidFill>
              </a:rPr>
              <a:t>Multi-tenancy Models</a:t>
            </a:r>
          </a:p>
          <a:p>
            <a:pPr lvl="1"/>
            <a:r>
              <a:rPr lang="en-US" dirty="0" smtClean="0">
                <a:solidFill>
                  <a:srgbClr val="002060"/>
                </a:solidFill>
              </a:rPr>
              <a:t>Multi-tenancy for </a:t>
            </a:r>
            <a:r>
              <a:rPr lang="en-US" dirty="0" err="1" smtClean="0">
                <a:solidFill>
                  <a:srgbClr val="002060"/>
                </a:solidFill>
              </a:rPr>
              <a:t>SaaS</a:t>
            </a:r>
            <a:endParaRPr lang="en-US" dirty="0" smtClean="0">
              <a:solidFill>
                <a:srgbClr val="002060"/>
              </a:solidFill>
            </a:endParaRPr>
          </a:p>
          <a:p>
            <a:pPr lvl="1"/>
            <a:r>
              <a:rPr lang="en-US" dirty="0" smtClean="0">
                <a:solidFill>
                  <a:srgbClr val="002060"/>
                </a:solidFill>
              </a:rPr>
              <a:t>Multi-tenancy for Cloud Platforms</a:t>
            </a:r>
          </a:p>
          <a:p>
            <a:endParaRPr lang="en-US" dirty="0" smtClean="0">
              <a:solidFill>
                <a:srgbClr val="002060"/>
              </a:solidFill>
            </a:endParaRPr>
          </a:p>
          <a:p>
            <a:r>
              <a:rPr lang="en-US" dirty="0" smtClean="0">
                <a:solidFill>
                  <a:srgbClr val="002060"/>
                </a:solidFill>
              </a:rPr>
              <a:t>Open Research Challenges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VLDB 2010 Tutorial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Multitenancy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Multi-tenancy is a paradigm in which a service provider hosts </a:t>
            </a:r>
            <a:r>
              <a:rPr lang="en-US" b="1" dirty="0" smtClean="0">
                <a:solidFill>
                  <a:srgbClr val="FF0000"/>
                </a:solidFill>
              </a:rPr>
              <a:t>multiple clients</a:t>
            </a:r>
            <a:r>
              <a:rPr lang="en-US" dirty="0" smtClean="0"/>
              <a:t> (tenants) on a </a:t>
            </a:r>
            <a:r>
              <a:rPr lang="en-US" b="1" dirty="0" smtClean="0">
                <a:solidFill>
                  <a:srgbClr val="00B050"/>
                </a:solidFill>
              </a:rPr>
              <a:t>single shared</a:t>
            </a:r>
            <a:r>
              <a:rPr lang="en-US" dirty="0" smtClean="0"/>
              <a:t> stack of </a:t>
            </a:r>
            <a:r>
              <a:rPr lang="en-US" b="1" dirty="0" smtClean="0">
                <a:solidFill>
                  <a:srgbClr val="0070C0"/>
                </a:solidFill>
              </a:rPr>
              <a:t>software</a:t>
            </a:r>
            <a:r>
              <a:rPr lang="en-US" dirty="0" smtClean="0"/>
              <a:t> and </a:t>
            </a:r>
            <a:r>
              <a:rPr lang="en-US" b="1" dirty="0" smtClean="0">
                <a:solidFill>
                  <a:srgbClr val="7030A0"/>
                </a:solidFill>
              </a:rPr>
              <a:t>hardware</a:t>
            </a:r>
          </a:p>
          <a:p>
            <a:r>
              <a:rPr lang="en-US" dirty="0" smtClean="0"/>
              <a:t>Virtualization – Multitenancy in the hardware layer</a:t>
            </a:r>
          </a:p>
          <a:p>
            <a:pPr lvl="1"/>
            <a:r>
              <a:rPr lang="en-US" dirty="0" smtClean="0"/>
              <a:t>Major enabling technology for cloud infrastructure</a:t>
            </a:r>
          </a:p>
          <a:p>
            <a:r>
              <a:rPr lang="en-US" b="1" dirty="0" smtClean="0"/>
              <a:t>Virtualization in the database tier</a:t>
            </a:r>
            <a:endParaRPr lang="en-US" b="1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575F6D"/>
                </a:solidFill>
              </a:rPr>
              <a:t>VLDB 2010 Tutorial</a:t>
            </a:r>
            <a:endParaRPr lang="en-US" dirty="0">
              <a:solidFill>
                <a:srgbClr val="575F6D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VLDB 2010 Tutorial</a:t>
            </a:r>
            <a:endParaRPr lang="en-US" altLang="zh-CN"/>
          </a:p>
        </p:txBody>
      </p:sp>
      <p:sp>
        <p:nvSpPr>
          <p:cNvPr id="5842946" name="Rectangle 2"/>
          <p:cNvSpPr>
            <a:spLocks noGrp="1" noChangeArrowheads="1"/>
          </p:cNvSpPr>
          <p:nvPr>
            <p:ph type="title"/>
          </p:nvPr>
        </p:nvSpPr>
        <p:spPr>
          <a:xfrm>
            <a:off x="153988" y="228601"/>
            <a:ext cx="8245475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Multi-tenancy</a:t>
            </a:r>
            <a:br>
              <a:rPr lang="en-US" dirty="0" smtClean="0"/>
            </a:br>
            <a:r>
              <a:rPr lang="en-US" sz="2800" dirty="0" smtClean="0"/>
              <a:t>Resource </a:t>
            </a:r>
            <a:r>
              <a:rPr lang="en-US" sz="2800" dirty="0"/>
              <a:t>Sharing and Isolation</a:t>
            </a:r>
          </a:p>
        </p:txBody>
      </p:sp>
      <p:graphicFrame>
        <p:nvGraphicFramePr>
          <p:cNvPr id="5842964" name="Group 20"/>
          <p:cNvGraphicFramePr>
            <a:graphicFrameLocks noGrp="1"/>
          </p:cNvGraphicFramePr>
          <p:nvPr/>
        </p:nvGraphicFramePr>
        <p:xfrm>
          <a:off x="228600" y="1828800"/>
          <a:ext cx="8382000" cy="4102100"/>
        </p:xfrm>
        <a:graphic>
          <a:graphicData uri="http://schemas.openxmlformats.org/drawingml/2006/table">
            <a:tbl>
              <a:tblPr/>
              <a:tblGrid>
                <a:gridCol w="2209800"/>
                <a:gridCol w="1295400"/>
                <a:gridCol w="4876800"/>
              </a:tblGrid>
              <a:tr h="361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4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MT Sharing Model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4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Isolation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4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Description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</a:tr>
              <a:tr h="361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4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None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4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none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4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Tenants are on different machines. No Sharing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3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4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Shared Hardware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4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VM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4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Tenants are on the same hardware but isolated in different virtual machines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3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4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Shared VM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4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OS User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4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Tenants are on the same virtual machine but isolated by OS user authentication (OS level protection)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1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4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Shared OS level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4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DB instance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4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Tenants share the OS but have different DB instances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3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4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Shared DB Instance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4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DB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4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Tenants are in the same DB instance but isolated using different databases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3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4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Shared DB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4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Schema/ Tablespace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4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Tenants are in the same DB but are isolated by schema and/or tablespace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3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4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Shared Table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4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Row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4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Tenants are in the same tables but isolated by row level security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209800" y="6138446"/>
            <a:ext cx="5943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Slides adapted from a presentation by B. </a:t>
            </a:r>
            <a:r>
              <a:rPr lang="en-US" sz="1600" dirty="0" err="1" smtClean="0"/>
              <a:t>Reinwald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VLDB 2010 Tutorial</a:t>
            </a:r>
            <a:endParaRPr lang="en-US" altLang="zh-CN"/>
          </a:p>
        </p:txBody>
      </p:sp>
      <p:sp>
        <p:nvSpPr>
          <p:cNvPr id="58449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001000" cy="1066800"/>
          </a:xfrm>
        </p:spPr>
        <p:txBody>
          <a:bodyPr>
            <a:normAutofit fontScale="90000"/>
          </a:bodyPr>
          <a:lstStyle/>
          <a:p>
            <a:r>
              <a:rPr lang="en-US" dirty="0"/>
              <a:t>Multi Application vs. Multi-tenant Application Scenario</a:t>
            </a:r>
          </a:p>
        </p:txBody>
      </p:sp>
      <p:sp>
        <p:nvSpPr>
          <p:cNvPr id="5844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76400"/>
            <a:ext cx="8001000" cy="1676400"/>
          </a:xfrm>
        </p:spPr>
        <p:txBody>
          <a:bodyPr>
            <a:normAutofit/>
          </a:bodyPr>
          <a:lstStyle/>
          <a:p>
            <a:pPr marL="228600" indent="-228600"/>
            <a:r>
              <a:rPr lang="en-US" b="1" dirty="0"/>
              <a:t>Multi Application (single tenant) Scenario</a:t>
            </a:r>
          </a:p>
          <a:p>
            <a:pPr marL="514350" lvl="1" indent="-171450"/>
            <a:r>
              <a:rPr lang="en-US" dirty="0"/>
              <a:t>Support a very large number of database applications (with different schemas)</a:t>
            </a:r>
          </a:p>
          <a:p>
            <a:pPr marL="514350" lvl="1" indent="-171450"/>
            <a:endParaRPr lang="en-US" dirty="0"/>
          </a:p>
          <a:p>
            <a:pPr marL="514350" lvl="1" indent="-171450"/>
            <a:endParaRPr lang="en-US" dirty="0"/>
          </a:p>
          <a:p>
            <a:pPr marL="514350" lvl="1" indent="-171450"/>
            <a:endParaRPr lang="en-US" dirty="0"/>
          </a:p>
          <a:p>
            <a:pPr marL="514350" lvl="1" indent="-171450"/>
            <a:endParaRPr lang="en-US" dirty="0"/>
          </a:p>
          <a:p>
            <a:pPr marL="514350" lvl="1" indent="-171450"/>
            <a:endParaRPr lang="en-US" dirty="0"/>
          </a:p>
        </p:txBody>
      </p:sp>
      <p:sp>
        <p:nvSpPr>
          <p:cNvPr id="5844996" name="AutoShape 4"/>
          <p:cNvSpPr>
            <a:spLocks noChangeArrowheads="1"/>
          </p:cNvSpPr>
          <p:nvPr/>
        </p:nvSpPr>
        <p:spPr bwMode="auto">
          <a:xfrm>
            <a:off x="976312" y="4491038"/>
            <a:ext cx="354013" cy="217487"/>
          </a:xfrm>
          <a:prstGeom prst="can">
            <a:avLst>
              <a:gd name="adj" fmla="val 25000"/>
            </a:avLst>
          </a:prstGeom>
          <a:solidFill>
            <a:srgbClr val="FF0000">
              <a:alpha val="50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400"/>
          </a:p>
        </p:txBody>
      </p:sp>
      <p:sp>
        <p:nvSpPr>
          <p:cNvPr id="5844997" name="Line 5"/>
          <p:cNvSpPr>
            <a:spLocks noChangeShapeType="1"/>
          </p:cNvSpPr>
          <p:nvPr/>
        </p:nvSpPr>
        <p:spPr bwMode="auto">
          <a:xfrm>
            <a:off x="1165225" y="4371975"/>
            <a:ext cx="0" cy="160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sz="1400"/>
          </a:p>
        </p:txBody>
      </p:sp>
      <p:sp>
        <p:nvSpPr>
          <p:cNvPr id="5844998" name="Text Box 6"/>
          <p:cNvSpPr txBox="1">
            <a:spLocks noChangeArrowheads="1"/>
          </p:cNvSpPr>
          <p:nvPr/>
        </p:nvSpPr>
        <p:spPr bwMode="auto">
          <a:xfrm>
            <a:off x="976312" y="4662488"/>
            <a:ext cx="49404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1400" b="0" dirty="0">
                <a:latin typeface="Times New Roman" pitchFamily="18" charset="0"/>
              </a:rPr>
              <a:t>DB</a:t>
            </a:r>
            <a:r>
              <a:rPr lang="en-US" sz="1400" b="0" baseline="-25000" dirty="0">
                <a:latin typeface="Times New Roman" pitchFamily="18" charset="0"/>
              </a:rPr>
              <a:t>1</a:t>
            </a:r>
            <a:endParaRPr lang="en-US" sz="1400" b="0" dirty="0">
              <a:latin typeface="Times New Roman" pitchFamily="18" charset="0"/>
            </a:endParaRPr>
          </a:p>
        </p:txBody>
      </p:sp>
      <p:sp>
        <p:nvSpPr>
          <p:cNvPr id="5844999" name="Oval 7"/>
          <p:cNvSpPr>
            <a:spLocks noChangeArrowheads="1"/>
          </p:cNvSpPr>
          <p:nvPr/>
        </p:nvSpPr>
        <p:spPr bwMode="auto">
          <a:xfrm>
            <a:off x="900112" y="4130675"/>
            <a:ext cx="512763" cy="241300"/>
          </a:xfrm>
          <a:prstGeom prst="ellipse">
            <a:avLst/>
          </a:prstGeom>
          <a:solidFill>
            <a:srgbClr val="FF0000">
              <a:alpha val="50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en-US" altLang="zh-CN" sz="1200" b="0" dirty="0">
                <a:latin typeface="Times New Roman" pitchFamily="18" charset="0"/>
              </a:rPr>
              <a:t>App</a:t>
            </a:r>
            <a:r>
              <a:rPr lang="en-US" altLang="zh-CN" sz="1200" b="0" baseline="-25000" dirty="0">
                <a:latin typeface="Times New Roman" pitchFamily="18" charset="0"/>
              </a:rPr>
              <a:t>1</a:t>
            </a:r>
            <a:endParaRPr lang="en-US" altLang="zh-CN" sz="1200" b="0" dirty="0">
              <a:latin typeface="Times New Roman" pitchFamily="18" charset="0"/>
            </a:endParaRPr>
          </a:p>
        </p:txBody>
      </p:sp>
      <p:sp>
        <p:nvSpPr>
          <p:cNvPr id="5845000" name="Text Box 8"/>
          <p:cNvSpPr txBox="1">
            <a:spLocks noChangeArrowheads="1"/>
          </p:cNvSpPr>
          <p:nvPr/>
        </p:nvSpPr>
        <p:spPr bwMode="auto">
          <a:xfrm>
            <a:off x="685800" y="3749675"/>
            <a:ext cx="55335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1200" b="0" dirty="0">
                <a:latin typeface="+mj-lt"/>
              </a:rPr>
              <a:t>user</a:t>
            </a:r>
            <a:r>
              <a:rPr lang="en-US" sz="1200" b="0" baseline="-25000" dirty="0">
                <a:latin typeface="+mj-lt"/>
              </a:rPr>
              <a:t>1</a:t>
            </a:r>
            <a:endParaRPr lang="en-US" sz="1200" b="0" dirty="0">
              <a:latin typeface="+mj-lt"/>
            </a:endParaRPr>
          </a:p>
        </p:txBody>
      </p:sp>
      <p:sp>
        <p:nvSpPr>
          <p:cNvPr id="5845001" name="Line 9"/>
          <p:cNvSpPr>
            <a:spLocks noChangeShapeType="1"/>
          </p:cNvSpPr>
          <p:nvPr/>
        </p:nvSpPr>
        <p:spPr bwMode="auto">
          <a:xfrm flipH="1" flipV="1">
            <a:off x="990600" y="3978275"/>
            <a:ext cx="138112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845002" name="Line 10"/>
          <p:cNvSpPr>
            <a:spLocks noChangeShapeType="1"/>
          </p:cNvSpPr>
          <p:nvPr/>
        </p:nvSpPr>
        <p:spPr bwMode="auto">
          <a:xfrm flipV="1">
            <a:off x="1204912" y="3978275"/>
            <a:ext cx="90488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845003" name="Text Box 11"/>
          <p:cNvSpPr txBox="1">
            <a:spLocks noChangeArrowheads="1"/>
          </p:cNvSpPr>
          <p:nvPr/>
        </p:nvSpPr>
        <p:spPr bwMode="auto">
          <a:xfrm>
            <a:off x="1173162" y="3749675"/>
            <a:ext cx="66877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1200" b="0" dirty="0">
                <a:latin typeface="+mj-lt"/>
              </a:rPr>
              <a:t>user</a:t>
            </a:r>
            <a:r>
              <a:rPr lang="en-US" sz="1200" b="0" baseline="-25000" dirty="0">
                <a:latin typeface="+mj-lt"/>
              </a:rPr>
              <a:t>100</a:t>
            </a:r>
            <a:endParaRPr lang="en-US" sz="1200" b="0" dirty="0">
              <a:latin typeface="+mj-lt"/>
            </a:endParaRPr>
          </a:p>
        </p:txBody>
      </p:sp>
      <p:sp>
        <p:nvSpPr>
          <p:cNvPr id="5845004" name="Text Box 12"/>
          <p:cNvSpPr txBox="1">
            <a:spLocks noChangeArrowheads="1"/>
          </p:cNvSpPr>
          <p:nvPr/>
        </p:nvSpPr>
        <p:spPr bwMode="auto">
          <a:xfrm>
            <a:off x="990600" y="3733800"/>
            <a:ext cx="33855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1200" b="0">
                <a:latin typeface="+mj-lt"/>
              </a:rPr>
              <a:t>…</a:t>
            </a:r>
          </a:p>
        </p:txBody>
      </p:sp>
      <p:sp>
        <p:nvSpPr>
          <p:cNvPr id="5845005" name="AutoShape 13"/>
          <p:cNvSpPr>
            <a:spLocks noChangeArrowheads="1"/>
          </p:cNvSpPr>
          <p:nvPr/>
        </p:nvSpPr>
        <p:spPr bwMode="auto">
          <a:xfrm>
            <a:off x="1966912" y="4475163"/>
            <a:ext cx="354013" cy="217487"/>
          </a:xfrm>
          <a:prstGeom prst="can">
            <a:avLst>
              <a:gd name="adj" fmla="val 25000"/>
            </a:avLst>
          </a:prstGeom>
          <a:solidFill>
            <a:srgbClr val="00FF00">
              <a:alpha val="50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400"/>
          </a:p>
        </p:txBody>
      </p:sp>
      <p:sp>
        <p:nvSpPr>
          <p:cNvPr id="5845006" name="Line 14"/>
          <p:cNvSpPr>
            <a:spLocks noChangeShapeType="1"/>
          </p:cNvSpPr>
          <p:nvPr/>
        </p:nvSpPr>
        <p:spPr bwMode="auto">
          <a:xfrm>
            <a:off x="2155825" y="4356100"/>
            <a:ext cx="0" cy="160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sz="1400"/>
          </a:p>
        </p:txBody>
      </p:sp>
      <p:sp>
        <p:nvSpPr>
          <p:cNvPr id="5845007" name="Text Box 15"/>
          <p:cNvSpPr txBox="1">
            <a:spLocks noChangeArrowheads="1"/>
          </p:cNvSpPr>
          <p:nvPr/>
        </p:nvSpPr>
        <p:spPr bwMode="auto">
          <a:xfrm>
            <a:off x="1966912" y="4646613"/>
            <a:ext cx="49404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1400" b="0" dirty="0">
                <a:latin typeface="Times New Roman" pitchFamily="18" charset="0"/>
              </a:rPr>
              <a:t>DB</a:t>
            </a:r>
            <a:r>
              <a:rPr lang="en-US" sz="1400" b="0" baseline="-25000" dirty="0">
                <a:latin typeface="Times New Roman" pitchFamily="18" charset="0"/>
              </a:rPr>
              <a:t>2</a:t>
            </a:r>
            <a:endParaRPr lang="en-US" sz="1400" b="0" dirty="0">
              <a:latin typeface="Times New Roman" pitchFamily="18" charset="0"/>
            </a:endParaRPr>
          </a:p>
        </p:txBody>
      </p:sp>
      <p:sp>
        <p:nvSpPr>
          <p:cNvPr id="5845008" name="Oval 16"/>
          <p:cNvSpPr>
            <a:spLocks noChangeArrowheads="1"/>
          </p:cNvSpPr>
          <p:nvPr/>
        </p:nvSpPr>
        <p:spPr bwMode="auto">
          <a:xfrm>
            <a:off x="1890712" y="4114800"/>
            <a:ext cx="512763" cy="241300"/>
          </a:xfrm>
          <a:prstGeom prst="ellipse">
            <a:avLst/>
          </a:prstGeom>
          <a:solidFill>
            <a:srgbClr val="00FF00">
              <a:alpha val="50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en-US" altLang="zh-CN" sz="1200" b="0" dirty="0">
                <a:latin typeface="Times New Roman" pitchFamily="18" charset="0"/>
              </a:rPr>
              <a:t>App</a:t>
            </a:r>
            <a:r>
              <a:rPr lang="en-US" altLang="zh-CN" sz="1200" b="0" baseline="-25000" dirty="0">
                <a:latin typeface="Times New Roman" pitchFamily="18" charset="0"/>
              </a:rPr>
              <a:t>2</a:t>
            </a:r>
            <a:endParaRPr lang="en-US" altLang="zh-CN" sz="1200" b="0" dirty="0">
              <a:latin typeface="Times New Roman" pitchFamily="18" charset="0"/>
            </a:endParaRPr>
          </a:p>
        </p:txBody>
      </p:sp>
      <p:sp>
        <p:nvSpPr>
          <p:cNvPr id="5845009" name="Text Box 17"/>
          <p:cNvSpPr txBox="1">
            <a:spLocks noChangeArrowheads="1"/>
          </p:cNvSpPr>
          <p:nvPr/>
        </p:nvSpPr>
        <p:spPr bwMode="auto">
          <a:xfrm>
            <a:off x="1676400" y="3733800"/>
            <a:ext cx="55335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1200" b="0">
                <a:latin typeface="+mj-lt"/>
              </a:rPr>
              <a:t>user</a:t>
            </a:r>
            <a:r>
              <a:rPr lang="en-US" sz="1200" b="0" baseline="-25000">
                <a:latin typeface="+mj-lt"/>
              </a:rPr>
              <a:t>1</a:t>
            </a:r>
            <a:endParaRPr lang="en-US" sz="1200" b="0">
              <a:latin typeface="+mj-lt"/>
            </a:endParaRPr>
          </a:p>
        </p:txBody>
      </p:sp>
      <p:sp>
        <p:nvSpPr>
          <p:cNvPr id="5845010" name="Line 18"/>
          <p:cNvSpPr>
            <a:spLocks noChangeShapeType="1"/>
          </p:cNvSpPr>
          <p:nvPr/>
        </p:nvSpPr>
        <p:spPr bwMode="auto">
          <a:xfrm flipH="1" flipV="1">
            <a:off x="1981200" y="3962400"/>
            <a:ext cx="138112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845011" name="Line 19"/>
          <p:cNvSpPr>
            <a:spLocks noChangeShapeType="1"/>
          </p:cNvSpPr>
          <p:nvPr/>
        </p:nvSpPr>
        <p:spPr bwMode="auto">
          <a:xfrm flipV="1">
            <a:off x="2195512" y="3962400"/>
            <a:ext cx="90488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845012" name="Text Box 20"/>
          <p:cNvSpPr txBox="1">
            <a:spLocks noChangeArrowheads="1"/>
          </p:cNvSpPr>
          <p:nvPr/>
        </p:nvSpPr>
        <p:spPr bwMode="auto">
          <a:xfrm>
            <a:off x="2163762" y="3733800"/>
            <a:ext cx="66877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1200" b="0">
                <a:latin typeface="+mj-lt"/>
              </a:rPr>
              <a:t>user</a:t>
            </a:r>
            <a:r>
              <a:rPr lang="en-US" sz="1200" b="0" baseline="-25000">
                <a:latin typeface="+mj-lt"/>
              </a:rPr>
              <a:t>100</a:t>
            </a:r>
            <a:endParaRPr lang="en-US" sz="1200" b="0">
              <a:latin typeface="+mj-lt"/>
            </a:endParaRPr>
          </a:p>
        </p:txBody>
      </p:sp>
      <p:sp>
        <p:nvSpPr>
          <p:cNvPr id="5845013" name="Text Box 21"/>
          <p:cNvSpPr txBox="1">
            <a:spLocks noChangeArrowheads="1"/>
          </p:cNvSpPr>
          <p:nvPr/>
        </p:nvSpPr>
        <p:spPr bwMode="auto">
          <a:xfrm>
            <a:off x="2220913" y="2057400"/>
            <a:ext cx="2984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900" b="0">
                <a:latin typeface="Times New Roman" pitchFamily="18" charset="0"/>
              </a:rPr>
              <a:t>…</a:t>
            </a:r>
          </a:p>
        </p:txBody>
      </p:sp>
      <p:sp>
        <p:nvSpPr>
          <p:cNvPr id="5845014" name="AutoShape 22"/>
          <p:cNvSpPr>
            <a:spLocks noChangeArrowheads="1"/>
          </p:cNvSpPr>
          <p:nvPr/>
        </p:nvSpPr>
        <p:spPr bwMode="auto">
          <a:xfrm>
            <a:off x="3019425" y="4475163"/>
            <a:ext cx="354012" cy="217487"/>
          </a:xfrm>
          <a:prstGeom prst="can">
            <a:avLst>
              <a:gd name="adj" fmla="val 25000"/>
            </a:avLst>
          </a:prstGeom>
          <a:solidFill>
            <a:srgbClr val="0000FF">
              <a:alpha val="50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400"/>
          </a:p>
        </p:txBody>
      </p:sp>
      <p:sp>
        <p:nvSpPr>
          <p:cNvPr id="5845015" name="Line 23"/>
          <p:cNvSpPr>
            <a:spLocks noChangeShapeType="1"/>
          </p:cNvSpPr>
          <p:nvPr/>
        </p:nvSpPr>
        <p:spPr bwMode="auto">
          <a:xfrm>
            <a:off x="3208337" y="4356100"/>
            <a:ext cx="0" cy="160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sz="1400"/>
          </a:p>
        </p:txBody>
      </p:sp>
      <p:sp>
        <p:nvSpPr>
          <p:cNvPr id="5845016" name="Text Box 24"/>
          <p:cNvSpPr txBox="1">
            <a:spLocks noChangeArrowheads="1"/>
          </p:cNvSpPr>
          <p:nvPr/>
        </p:nvSpPr>
        <p:spPr bwMode="auto">
          <a:xfrm>
            <a:off x="3019425" y="4646613"/>
            <a:ext cx="61266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1400" b="0">
                <a:latin typeface="Times New Roman" pitchFamily="18" charset="0"/>
              </a:rPr>
              <a:t>DB</a:t>
            </a:r>
            <a:r>
              <a:rPr lang="en-US" sz="1400" b="0" baseline="-25000">
                <a:latin typeface="Times New Roman" pitchFamily="18" charset="0"/>
              </a:rPr>
              <a:t>10k</a:t>
            </a:r>
            <a:endParaRPr lang="en-US" sz="1400" b="0">
              <a:latin typeface="Times New Roman" pitchFamily="18" charset="0"/>
            </a:endParaRPr>
          </a:p>
        </p:txBody>
      </p:sp>
      <p:sp>
        <p:nvSpPr>
          <p:cNvPr id="5845017" name="Oval 25"/>
          <p:cNvSpPr>
            <a:spLocks noChangeArrowheads="1"/>
          </p:cNvSpPr>
          <p:nvPr/>
        </p:nvSpPr>
        <p:spPr bwMode="auto">
          <a:xfrm>
            <a:off x="2943225" y="4114800"/>
            <a:ext cx="512762" cy="241300"/>
          </a:xfrm>
          <a:prstGeom prst="ellipse">
            <a:avLst/>
          </a:prstGeom>
          <a:solidFill>
            <a:srgbClr val="0000FF">
              <a:alpha val="50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en-US" altLang="zh-CN" sz="1200" b="0">
                <a:latin typeface="Times New Roman" pitchFamily="18" charset="0"/>
              </a:rPr>
              <a:t>App</a:t>
            </a:r>
            <a:r>
              <a:rPr lang="en-US" altLang="zh-CN" sz="1200" b="0" baseline="-25000">
                <a:latin typeface="Times New Roman" pitchFamily="18" charset="0"/>
              </a:rPr>
              <a:t>10k</a:t>
            </a:r>
            <a:endParaRPr lang="en-US" altLang="zh-CN" sz="1200" b="0">
              <a:latin typeface="Times New Roman" pitchFamily="18" charset="0"/>
            </a:endParaRPr>
          </a:p>
        </p:txBody>
      </p:sp>
      <p:sp>
        <p:nvSpPr>
          <p:cNvPr id="5845018" name="Text Box 26"/>
          <p:cNvSpPr txBox="1">
            <a:spLocks noChangeArrowheads="1"/>
          </p:cNvSpPr>
          <p:nvPr/>
        </p:nvSpPr>
        <p:spPr bwMode="auto">
          <a:xfrm>
            <a:off x="2728912" y="3733800"/>
            <a:ext cx="55335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1200" b="0">
                <a:latin typeface="+mj-lt"/>
              </a:rPr>
              <a:t>user</a:t>
            </a:r>
            <a:r>
              <a:rPr lang="en-US" sz="1200" b="0" baseline="-25000">
                <a:latin typeface="+mj-lt"/>
              </a:rPr>
              <a:t>1</a:t>
            </a:r>
            <a:endParaRPr lang="en-US" sz="1200" b="0">
              <a:latin typeface="+mj-lt"/>
            </a:endParaRPr>
          </a:p>
        </p:txBody>
      </p:sp>
      <p:sp>
        <p:nvSpPr>
          <p:cNvPr id="5845019" name="Line 27"/>
          <p:cNvSpPr>
            <a:spLocks noChangeShapeType="1"/>
          </p:cNvSpPr>
          <p:nvPr/>
        </p:nvSpPr>
        <p:spPr bwMode="auto">
          <a:xfrm flipH="1" flipV="1">
            <a:off x="3033712" y="3962400"/>
            <a:ext cx="138113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845020" name="Line 28"/>
          <p:cNvSpPr>
            <a:spLocks noChangeShapeType="1"/>
          </p:cNvSpPr>
          <p:nvPr/>
        </p:nvSpPr>
        <p:spPr bwMode="auto">
          <a:xfrm flipV="1">
            <a:off x="3248025" y="3962400"/>
            <a:ext cx="90487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845021" name="Text Box 29"/>
          <p:cNvSpPr txBox="1">
            <a:spLocks noChangeArrowheads="1"/>
          </p:cNvSpPr>
          <p:nvPr/>
        </p:nvSpPr>
        <p:spPr bwMode="auto">
          <a:xfrm>
            <a:off x="3216275" y="3733800"/>
            <a:ext cx="66877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1200" b="0">
                <a:latin typeface="+mj-lt"/>
              </a:rPr>
              <a:t>user</a:t>
            </a:r>
            <a:r>
              <a:rPr lang="en-US" sz="1200" b="0" baseline="-25000">
                <a:latin typeface="+mj-lt"/>
              </a:rPr>
              <a:t>100</a:t>
            </a:r>
            <a:endParaRPr lang="en-US" sz="1200" b="0">
              <a:latin typeface="+mj-lt"/>
            </a:endParaRPr>
          </a:p>
        </p:txBody>
      </p:sp>
      <p:sp>
        <p:nvSpPr>
          <p:cNvPr id="5845022" name="Text Box 30"/>
          <p:cNvSpPr txBox="1">
            <a:spLocks noChangeArrowheads="1"/>
          </p:cNvSpPr>
          <p:nvPr/>
        </p:nvSpPr>
        <p:spPr bwMode="auto">
          <a:xfrm>
            <a:off x="3273425" y="2057400"/>
            <a:ext cx="2984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900" b="0">
                <a:latin typeface="Times New Roman" pitchFamily="18" charset="0"/>
              </a:rPr>
              <a:t>…</a:t>
            </a:r>
          </a:p>
        </p:txBody>
      </p:sp>
      <p:sp>
        <p:nvSpPr>
          <p:cNvPr id="5845023" name="Text Box 31"/>
          <p:cNvSpPr txBox="1">
            <a:spLocks noChangeArrowheads="1"/>
          </p:cNvSpPr>
          <p:nvPr/>
        </p:nvSpPr>
        <p:spPr bwMode="auto">
          <a:xfrm>
            <a:off x="2493962" y="4219575"/>
            <a:ext cx="36420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1400" b="0"/>
              <a:t>…</a:t>
            </a:r>
          </a:p>
        </p:txBody>
      </p:sp>
      <p:sp>
        <p:nvSpPr>
          <p:cNvPr id="5845024" name="Oval 32"/>
          <p:cNvSpPr>
            <a:spLocks noChangeArrowheads="1"/>
          </p:cNvSpPr>
          <p:nvPr/>
        </p:nvSpPr>
        <p:spPr bwMode="auto">
          <a:xfrm>
            <a:off x="5043487" y="4130675"/>
            <a:ext cx="512763" cy="241300"/>
          </a:xfrm>
          <a:prstGeom prst="ellipse">
            <a:avLst/>
          </a:prstGeom>
          <a:solidFill>
            <a:srgbClr val="FF0000">
              <a:alpha val="50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en-US" altLang="zh-CN" sz="1200" b="0">
                <a:latin typeface="Times New Roman" pitchFamily="18" charset="0"/>
              </a:rPr>
              <a:t>App</a:t>
            </a:r>
            <a:r>
              <a:rPr lang="en-US" altLang="zh-CN" sz="1200" b="0" baseline="-25000">
                <a:latin typeface="Times New Roman" pitchFamily="18" charset="0"/>
              </a:rPr>
              <a:t>1</a:t>
            </a:r>
            <a:endParaRPr lang="en-US" altLang="zh-CN" sz="1200" b="0">
              <a:latin typeface="Times New Roman" pitchFamily="18" charset="0"/>
            </a:endParaRPr>
          </a:p>
        </p:txBody>
      </p:sp>
      <p:sp>
        <p:nvSpPr>
          <p:cNvPr id="5845025" name="Text Box 33"/>
          <p:cNvSpPr txBox="1">
            <a:spLocks noChangeArrowheads="1"/>
          </p:cNvSpPr>
          <p:nvPr/>
        </p:nvSpPr>
        <p:spPr bwMode="auto">
          <a:xfrm>
            <a:off x="4829175" y="3749675"/>
            <a:ext cx="55335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1200" b="0">
                <a:latin typeface="+mj-lt"/>
              </a:rPr>
              <a:t>user</a:t>
            </a:r>
            <a:r>
              <a:rPr lang="en-US" sz="1200" b="0" baseline="-25000">
                <a:latin typeface="+mj-lt"/>
              </a:rPr>
              <a:t>1</a:t>
            </a:r>
            <a:endParaRPr lang="en-US" sz="1200" b="0">
              <a:latin typeface="+mj-lt"/>
            </a:endParaRPr>
          </a:p>
        </p:txBody>
      </p:sp>
      <p:sp>
        <p:nvSpPr>
          <p:cNvPr id="5845026" name="Line 34"/>
          <p:cNvSpPr>
            <a:spLocks noChangeShapeType="1"/>
          </p:cNvSpPr>
          <p:nvPr/>
        </p:nvSpPr>
        <p:spPr bwMode="auto">
          <a:xfrm flipH="1" flipV="1">
            <a:off x="5133975" y="3978275"/>
            <a:ext cx="138112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845027" name="Line 35"/>
          <p:cNvSpPr>
            <a:spLocks noChangeShapeType="1"/>
          </p:cNvSpPr>
          <p:nvPr/>
        </p:nvSpPr>
        <p:spPr bwMode="auto">
          <a:xfrm flipV="1">
            <a:off x="5348287" y="3978275"/>
            <a:ext cx="90488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845028" name="Text Box 36"/>
          <p:cNvSpPr txBox="1">
            <a:spLocks noChangeArrowheads="1"/>
          </p:cNvSpPr>
          <p:nvPr/>
        </p:nvSpPr>
        <p:spPr bwMode="auto">
          <a:xfrm>
            <a:off x="5316537" y="3749675"/>
            <a:ext cx="66877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1200" b="0">
                <a:latin typeface="+mj-lt"/>
              </a:rPr>
              <a:t>user</a:t>
            </a:r>
            <a:r>
              <a:rPr lang="en-US" sz="1200" b="0" baseline="-25000">
                <a:latin typeface="+mj-lt"/>
              </a:rPr>
              <a:t>100</a:t>
            </a:r>
            <a:endParaRPr lang="en-US" sz="1200" b="0">
              <a:latin typeface="+mj-lt"/>
            </a:endParaRPr>
          </a:p>
        </p:txBody>
      </p:sp>
      <p:sp>
        <p:nvSpPr>
          <p:cNvPr id="5845029" name="Text Box 37"/>
          <p:cNvSpPr txBox="1">
            <a:spLocks noChangeArrowheads="1"/>
          </p:cNvSpPr>
          <p:nvPr/>
        </p:nvSpPr>
        <p:spPr bwMode="auto">
          <a:xfrm>
            <a:off x="5133975" y="3733800"/>
            <a:ext cx="33855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1200" b="0">
                <a:latin typeface="+mj-lt"/>
              </a:rPr>
              <a:t>…</a:t>
            </a:r>
          </a:p>
        </p:txBody>
      </p:sp>
      <p:sp>
        <p:nvSpPr>
          <p:cNvPr id="5845030" name="Oval 38"/>
          <p:cNvSpPr>
            <a:spLocks noChangeArrowheads="1"/>
          </p:cNvSpPr>
          <p:nvPr/>
        </p:nvSpPr>
        <p:spPr bwMode="auto">
          <a:xfrm>
            <a:off x="6034087" y="4114800"/>
            <a:ext cx="512763" cy="241300"/>
          </a:xfrm>
          <a:prstGeom prst="ellipse">
            <a:avLst/>
          </a:prstGeom>
          <a:solidFill>
            <a:srgbClr val="00FF00">
              <a:alpha val="50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en-US" altLang="zh-CN" sz="1200" b="0">
                <a:latin typeface="Times New Roman" pitchFamily="18" charset="0"/>
              </a:rPr>
              <a:t>App</a:t>
            </a:r>
            <a:r>
              <a:rPr lang="en-US" altLang="zh-CN" sz="1200" b="0" baseline="-25000">
                <a:latin typeface="Times New Roman" pitchFamily="18" charset="0"/>
              </a:rPr>
              <a:t>2</a:t>
            </a:r>
            <a:endParaRPr lang="en-US" altLang="zh-CN" sz="1200" b="0">
              <a:latin typeface="Times New Roman" pitchFamily="18" charset="0"/>
            </a:endParaRPr>
          </a:p>
        </p:txBody>
      </p:sp>
      <p:sp>
        <p:nvSpPr>
          <p:cNvPr id="5845031" name="Text Box 39"/>
          <p:cNvSpPr txBox="1">
            <a:spLocks noChangeArrowheads="1"/>
          </p:cNvSpPr>
          <p:nvPr/>
        </p:nvSpPr>
        <p:spPr bwMode="auto">
          <a:xfrm>
            <a:off x="5819775" y="3733800"/>
            <a:ext cx="55335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1200" b="0">
                <a:latin typeface="+mj-lt"/>
              </a:rPr>
              <a:t>user</a:t>
            </a:r>
            <a:r>
              <a:rPr lang="en-US" sz="1200" b="0" baseline="-25000">
                <a:latin typeface="+mj-lt"/>
              </a:rPr>
              <a:t>1</a:t>
            </a:r>
            <a:endParaRPr lang="en-US" sz="1200" b="0">
              <a:latin typeface="+mj-lt"/>
            </a:endParaRPr>
          </a:p>
        </p:txBody>
      </p:sp>
      <p:sp>
        <p:nvSpPr>
          <p:cNvPr id="5845032" name="Line 40"/>
          <p:cNvSpPr>
            <a:spLocks noChangeShapeType="1"/>
          </p:cNvSpPr>
          <p:nvPr/>
        </p:nvSpPr>
        <p:spPr bwMode="auto">
          <a:xfrm flipH="1" flipV="1">
            <a:off x="6124575" y="3962400"/>
            <a:ext cx="138112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845033" name="Line 41"/>
          <p:cNvSpPr>
            <a:spLocks noChangeShapeType="1"/>
          </p:cNvSpPr>
          <p:nvPr/>
        </p:nvSpPr>
        <p:spPr bwMode="auto">
          <a:xfrm flipV="1">
            <a:off x="6338887" y="3962400"/>
            <a:ext cx="90488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845034" name="Text Box 42"/>
          <p:cNvSpPr txBox="1">
            <a:spLocks noChangeArrowheads="1"/>
          </p:cNvSpPr>
          <p:nvPr/>
        </p:nvSpPr>
        <p:spPr bwMode="auto">
          <a:xfrm>
            <a:off x="6307137" y="3733800"/>
            <a:ext cx="66877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1200" b="0">
                <a:latin typeface="+mj-lt"/>
              </a:rPr>
              <a:t>user</a:t>
            </a:r>
            <a:r>
              <a:rPr lang="en-US" sz="1200" b="0" baseline="-25000">
                <a:latin typeface="+mj-lt"/>
              </a:rPr>
              <a:t>100</a:t>
            </a:r>
            <a:endParaRPr lang="en-US" sz="1200" b="0">
              <a:latin typeface="+mj-lt"/>
            </a:endParaRPr>
          </a:p>
        </p:txBody>
      </p:sp>
      <p:sp>
        <p:nvSpPr>
          <p:cNvPr id="5845035" name="Text Box 43"/>
          <p:cNvSpPr txBox="1">
            <a:spLocks noChangeArrowheads="1"/>
          </p:cNvSpPr>
          <p:nvPr/>
        </p:nvSpPr>
        <p:spPr bwMode="auto">
          <a:xfrm>
            <a:off x="6364288" y="2057400"/>
            <a:ext cx="2984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900" b="0">
                <a:latin typeface="Times New Roman" pitchFamily="18" charset="0"/>
              </a:rPr>
              <a:t>…</a:t>
            </a:r>
          </a:p>
        </p:txBody>
      </p:sp>
      <p:sp>
        <p:nvSpPr>
          <p:cNvPr id="5845036" name="Oval 44"/>
          <p:cNvSpPr>
            <a:spLocks noChangeArrowheads="1"/>
          </p:cNvSpPr>
          <p:nvPr/>
        </p:nvSpPr>
        <p:spPr bwMode="auto">
          <a:xfrm>
            <a:off x="7086600" y="4114800"/>
            <a:ext cx="512762" cy="241300"/>
          </a:xfrm>
          <a:prstGeom prst="ellipse">
            <a:avLst/>
          </a:prstGeom>
          <a:solidFill>
            <a:srgbClr val="0000FF">
              <a:alpha val="50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en-US" altLang="zh-CN" sz="1200" b="0" dirty="0">
                <a:latin typeface="Times New Roman" pitchFamily="18" charset="0"/>
              </a:rPr>
              <a:t>App</a:t>
            </a:r>
            <a:r>
              <a:rPr lang="en-US" altLang="zh-CN" sz="1200" b="0" baseline="-25000" dirty="0">
                <a:latin typeface="Times New Roman" pitchFamily="18" charset="0"/>
              </a:rPr>
              <a:t>10k</a:t>
            </a:r>
            <a:endParaRPr lang="en-US" altLang="zh-CN" sz="1200" b="0" dirty="0">
              <a:latin typeface="Times New Roman" pitchFamily="18" charset="0"/>
            </a:endParaRPr>
          </a:p>
        </p:txBody>
      </p:sp>
      <p:sp>
        <p:nvSpPr>
          <p:cNvPr id="5845037" name="Text Box 45"/>
          <p:cNvSpPr txBox="1">
            <a:spLocks noChangeArrowheads="1"/>
          </p:cNvSpPr>
          <p:nvPr/>
        </p:nvSpPr>
        <p:spPr bwMode="auto">
          <a:xfrm>
            <a:off x="6872287" y="3733800"/>
            <a:ext cx="55335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1200" b="0">
                <a:latin typeface="+mj-lt"/>
              </a:rPr>
              <a:t>user</a:t>
            </a:r>
            <a:r>
              <a:rPr lang="en-US" sz="1200" b="0" baseline="-25000">
                <a:latin typeface="+mj-lt"/>
              </a:rPr>
              <a:t>1</a:t>
            </a:r>
            <a:endParaRPr lang="en-US" sz="1200" b="0">
              <a:latin typeface="+mj-lt"/>
            </a:endParaRPr>
          </a:p>
        </p:txBody>
      </p:sp>
      <p:sp>
        <p:nvSpPr>
          <p:cNvPr id="5845038" name="Line 46"/>
          <p:cNvSpPr>
            <a:spLocks noChangeShapeType="1"/>
          </p:cNvSpPr>
          <p:nvPr/>
        </p:nvSpPr>
        <p:spPr bwMode="auto">
          <a:xfrm flipH="1" flipV="1">
            <a:off x="7177087" y="3962400"/>
            <a:ext cx="138113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845039" name="Line 47"/>
          <p:cNvSpPr>
            <a:spLocks noChangeShapeType="1"/>
          </p:cNvSpPr>
          <p:nvPr/>
        </p:nvSpPr>
        <p:spPr bwMode="auto">
          <a:xfrm flipV="1">
            <a:off x="7391400" y="3962400"/>
            <a:ext cx="90487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845040" name="Text Box 48"/>
          <p:cNvSpPr txBox="1">
            <a:spLocks noChangeArrowheads="1"/>
          </p:cNvSpPr>
          <p:nvPr/>
        </p:nvSpPr>
        <p:spPr bwMode="auto">
          <a:xfrm>
            <a:off x="7359650" y="3733800"/>
            <a:ext cx="66877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1200" b="0">
                <a:latin typeface="+mj-lt"/>
              </a:rPr>
              <a:t>user</a:t>
            </a:r>
            <a:r>
              <a:rPr lang="en-US" sz="1200" b="0" baseline="-25000">
                <a:latin typeface="+mj-lt"/>
              </a:rPr>
              <a:t>100</a:t>
            </a:r>
            <a:endParaRPr lang="en-US" sz="1200" b="0">
              <a:latin typeface="+mj-lt"/>
            </a:endParaRPr>
          </a:p>
        </p:txBody>
      </p:sp>
      <p:sp>
        <p:nvSpPr>
          <p:cNvPr id="5845041" name="Text Box 49"/>
          <p:cNvSpPr txBox="1">
            <a:spLocks noChangeArrowheads="1"/>
          </p:cNvSpPr>
          <p:nvPr/>
        </p:nvSpPr>
        <p:spPr bwMode="auto">
          <a:xfrm>
            <a:off x="7416800" y="2057400"/>
            <a:ext cx="2984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900" b="0">
                <a:latin typeface="Times New Roman" pitchFamily="18" charset="0"/>
              </a:rPr>
              <a:t>…</a:t>
            </a:r>
          </a:p>
        </p:txBody>
      </p:sp>
      <p:sp>
        <p:nvSpPr>
          <p:cNvPr id="5845042" name="AutoShape 50"/>
          <p:cNvSpPr>
            <a:spLocks noChangeArrowheads="1"/>
          </p:cNvSpPr>
          <p:nvPr/>
        </p:nvSpPr>
        <p:spPr bwMode="auto">
          <a:xfrm>
            <a:off x="5894387" y="4567238"/>
            <a:ext cx="354013" cy="385762"/>
          </a:xfrm>
          <a:prstGeom prst="can">
            <a:avLst>
              <a:gd name="adj" fmla="val 27242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400"/>
          </a:p>
        </p:txBody>
      </p:sp>
      <p:sp>
        <p:nvSpPr>
          <p:cNvPr id="5845043" name="Line 51"/>
          <p:cNvSpPr>
            <a:spLocks noChangeShapeType="1"/>
          </p:cNvSpPr>
          <p:nvPr/>
        </p:nvSpPr>
        <p:spPr bwMode="auto">
          <a:xfrm>
            <a:off x="5486400" y="4327525"/>
            <a:ext cx="3810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sz="1400"/>
          </a:p>
        </p:txBody>
      </p:sp>
      <p:sp>
        <p:nvSpPr>
          <p:cNvPr id="5845044" name="AutoShape 52"/>
          <p:cNvSpPr>
            <a:spLocks noChangeArrowheads="1"/>
          </p:cNvSpPr>
          <p:nvPr/>
        </p:nvSpPr>
        <p:spPr bwMode="auto">
          <a:xfrm>
            <a:off x="6477000" y="4551363"/>
            <a:ext cx="354012" cy="385762"/>
          </a:xfrm>
          <a:prstGeom prst="can">
            <a:avLst>
              <a:gd name="adj" fmla="val 27242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400"/>
          </a:p>
        </p:txBody>
      </p:sp>
      <p:sp>
        <p:nvSpPr>
          <p:cNvPr id="5845045" name="Line 53"/>
          <p:cNvSpPr>
            <a:spLocks noChangeShapeType="1"/>
          </p:cNvSpPr>
          <p:nvPr/>
        </p:nvSpPr>
        <p:spPr bwMode="auto">
          <a:xfrm flipH="1">
            <a:off x="6629400" y="4327525"/>
            <a:ext cx="5334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sz="1400"/>
          </a:p>
        </p:txBody>
      </p:sp>
      <p:sp>
        <p:nvSpPr>
          <p:cNvPr id="5845046" name="Rectangle 54"/>
          <p:cNvSpPr>
            <a:spLocks noChangeArrowheads="1"/>
          </p:cNvSpPr>
          <p:nvPr/>
        </p:nvSpPr>
        <p:spPr bwMode="auto">
          <a:xfrm>
            <a:off x="5943600" y="4708525"/>
            <a:ext cx="76200" cy="152400"/>
          </a:xfrm>
          <a:prstGeom prst="rect">
            <a:avLst/>
          </a:prstGeom>
          <a:solidFill>
            <a:srgbClr val="FF0000">
              <a:alpha val="5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400"/>
          </a:p>
        </p:txBody>
      </p:sp>
      <p:sp>
        <p:nvSpPr>
          <p:cNvPr id="5845047" name="Line 55"/>
          <p:cNvSpPr>
            <a:spLocks noChangeShapeType="1"/>
          </p:cNvSpPr>
          <p:nvPr/>
        </p:nvSpPr>
        <p:spPr bwMode="auto">
          <a:xfrm flipH="1">
            <a:off x="6096000" y="4327525"/>
            <a:ext cx="762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sz="1400"/>
          </a:p>
        </p:txBody>
      </p:sp>
      <p:sp>
        <p:nvSpPr>
          <p:cNvPr id="5845048" name="Rectangle 56"/>
          <p:cNvSpPr>
            <a:spLocks noChangeArrowheads="1"/>
          </p:cNvSpPr>
          <p:nvPr/>
        </p:nvSpPr>
        <p:spPr bwMode="auto">
          <a:xfrm>
            <a:off x="6096000" y="4784725"/>
            <a:ext cx="76200" cy="76200"/>
          </a:xfrm>
          <a:prstGeom prst="rect">
            <a:avLst/>
          </a:prstGeom>
          <a:solidFill>
            <a:srgbClr val="00FF00">
              <a:alpha val="5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400"/>
          </a:p>
        </p:txBody>
      </p:sp>
      <p:sp>
        <p:nvSpPr>
          <p:cNvPr id="5845049" name="Rectangle 57"/>
          <p:cNvSpPr>
            <a:spLocks noChangeArrowheads="1"/>
          </p:cNvSpPr>
          <p:nvPr/>
        </p:nvSpPr>
        <p:spPr bwMode="auto">
          <a:xfrm>
            <a:off x="6553200" y="4708525"/>
            <a:ext cx="152400" cy="76200"/>
          </a:xfrm>
          <a:prstGeom prst="rect">
            <a:avLst/>
          </a:prstGeom>
          <a:solidFill>
            <a:srgbClr val="0000FF">
              <a:alpha val="5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400"/>
          </a:p>
        </p:txBody>
      </p:sp>
      <p:sp>
        <p:nvSpPr>
          <p:cNvPr id="5845050" name="AutoShape 58"/>
          <p:cNvSpPr>
            <a:spLocks noChangeArrowheads="1"/>
          </p:cNvSpPr>
          <p:nvPr/>
        </p:nvSpPr>
        <p:spPr bwMode="auto">
          <a:xfrm>
            <a:off x="4114800" y="4098925"/>
            <a:ext cx="457200" cy="53340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845051" name="Text Box 59"/>
          <p:cNvSpPr txBox="1">
            <a:spLocks noChangeArrowheads="1"/>
          </p:cNvSpPr>
          <p:nvPr/>
        </p:nvSpPr>
        <p:spPr bwMode="auto">
          <a:xfrm>
            <a:off x="5878512" y="4891088"/>
            <a:ext cx="48603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1400" b="0" dirty="0">
                <a:latin typeface="Times New Roman" pitchFamily="18" charset="0"/>
              </a:rPr>
              <a:t>DB</a:t>
            </a:r>
            <a:r>
              <a:rPr lang="en-US" sz="1200" b="0" baseline="-25000" dirty="0">
                <a:latin typeface="Times New Roman" pitchFamily="18" charset="0"/>
              </a:rPr>
              <a:t>1</a:t>
            </a:r>
            <a:endParaRPr lang="en-US" sz="1200" b="0" dirty="0">
              <a:latin typeface="Times New Roman" pitchFamily="18" charset="0"/>
            </a:endParaRPr>
          </a:p>
        </p:txBody>
      </p:sp>
      <p:sp>
        <p:nvSpPr>
          <p:cNvPr id="5845052" name="Text Box 60"/>
          <p:cNvSpPr txBox="1">
            <a:spLocks noChangeArrowheads="1"/>
          </p:cNvSpPr>
          <p:nvPr/>
        </p:nvSpPr>
        <p:spPr bwMode="auto">
          <a:xfrm>
            <a:off x="6488112" y="4891088"/>
            <a:ext cx="55335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1400" b="0" dirty="0">
                <a:latin typeface="Times New Roman" pitchFamily="18" charset="0"/>
              </a:rPr>
              <a:t>DB</a:t>
            </a:r>
            <a:r>
              <a:rPr lang="en-US" sz="1400" b="0" baseline="-25000" dirty="0">
                <a:latin typeface="Times New Roman" pitchFamily="18" charset="0"/>
              </a:rPr>
              <a:t>10</a:t>
            </a:r>
            <a:endParaRPr lang="en-US" sz="1400" b="0" dirty="0">
              <a:latin typeface="Times New Roman" pitchFamily="18" charset="0"/>
            </a:endParaRPr>
          </a:p>
        </p:txBody>
      </p:sp>
      <p:sp>
        <p:nvSpPr>
          <p:cNvPr id="5845053" name="Rectangle 61"/>
          <p:cNvSpPr>
            <a:spLocks noChangeArrowheads="1"/>
          </p:cNvSpPr>
          <p:nvPr/>
        </p:nvSpPr>
        <p:spPr bwMode="auto">
          <a:xfrm>
            <a:off x="5791200" y="4479925"/>
            <a:ext cx="1143000" cy="685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845082" name="Text Box 90"/>
          <p:cNvSpPr txBox="1">
            <a:spLocks noChangeArrowheads="1"/>
          </p:cNvSpPr>
          <p:nvPr/>
        </p:nvSpPr>
        <p:spPr bwMode="auto">
          <a:xfrm>
            <a:off x="6934200" y="4767263"/>
            <a:ext cx="9794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i="1"/>
              <a:t>Database</a:t>
            </a:r>
          </a:p>
          <a:p>
            <a:pPr algn="l"/>
            <a:r>
              <a:rPr lang="en-US" i="1"/>
              <a:t>Virtualization</a:t>
            </a:r>
          </a:p>
        </p:txBody>
      </p:sp>
      <p:sp>
        <p:nvSpPr>
          <p:cNvPr id="5845098" name="Text Box 106"/>
          <p:cNvSpPr txBox="1">
            <a:spLocks noChangeArrowheads="1"/>
          </p:cNvSpPr>
          <p:nvPr/>
        </p:nvSpPr>
        <p:spPr bwMode="auto">
          <a:xfrm>
            <a:off x="6172200" y="4632325"/>
            <a:ext cx="36420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1400" b="0"/>
              <a:t>…</a:t>
            </a:r>
          </a:p>
        </p:txBody>
      </p:sp>
      <p:sp>
        <p:nvSpPr>
          <p:cNvPr id="5845099" name="Text Box 107"/>
          <p:cNvSpPr txBox="1">
            <a:spLocks noChangeArrowheads="1"/>
          </p:cNvSpPr>
          <p:nvPr/>
        </p:nvSpPr>
        <p:spPr bwMode="auto">
          <a:xfrm>
            <a:off x="6629400" y="4022725"/>
            <a:ext cx="3873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1600" b="0"/>
              <a:t>…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4573587" y="6477000"/>
            <a:ext cx="45148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Slides adapted from a presentation by B. </a:t>
            </a:r>
            <a:r>
              <a:rPr lang="en-US" sz="1600" dirty="0" err="1" smtClean="0"/>
              <a:t>Reinwald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VLDB 2010 Tutorial</a:t>
            </a:r>
            <a:endParaRPr lang="en-US" altLang="zh-CN"/>
          </a:p>
        </p:txBody>
      </p:sp>
      <p:sp>
        <p:nvSpPr>
          <p:cNvPr id="584704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382000" cy="914400"/>
          </a:xfrm>
        </p:spPr>
        <p:txBody>
          <a:bodyPr/>
          <a:lstStyle/>
          <a:p>
            <a:pPr defTabSz="1014413"/>
            <a:r>
              <a:rPr lang="en-US" altLang="zh-CN" dirty="0">
                <a:ea typeface="宋体" pitchFamily="2" charset="-122"/>
              </a:rPr>
              <a:t>Multi-tenancy Challenges</a:t>
            </a:r>
          </a:p>
        </p:txBody>
      </p:sp>
      <p:sp>
        <p:nvSpPr>
          <p:cNvPr id="5847043" name="Rectangle 3"/>
          <p:cNvSpPr>
            <a:spLocks noChangeArrowheads="1"/>
          </p:cNvSpPr>
          <p:nvPr/>
        </p:nvSpPr>
        <p:spPr bwMode="auto">
          <a:xfrm>
            <a:off x="1752600" y="4640263"/>
            <a:ext cx="4800600" cy="1006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/>
            <a:r>
              <a:rPr lang="en-US" altLang="zh-CN" sz="2000">
                <a:solidFill>
                  <a:srgbClr val="000099"/>
                </a:solidFill>
              </a:rPr>
              <a:t>Isolation, Scalability,</a:t>
            </a:r>
            <a:r>
              <a:rPr lang="en-US" altLang="zh-CN" sz="2000"/>
              <a:t> </a:t>
            </a:r>
            <a:r>
              <a:rPr lang="en-US" altLang="zh-CN" sz="2000">
                <a:solidFill>
                  <a:srgbClr val="000099"/>
                </a:solidFill>
              </a:rPr>
              <a:t>Performance, Customization, Resource Utilization, Metering …</a:t>
            </a:r>
          </a:p>
        </p:txBody>
      </p:sp>
      <p:sp>
        <p:nvSpPr>
          <p:cNvPr id="5847044" name="Rectangle 4"/>
          <p:cNvSpPr>
            <a:spLocks noChangeArrowheads="1"/>
          </p:cNvSpPr>
          <p:nvPr/>
        </p:nvSpPr>
        <p:spPr bwMode="auto">
          <a:xfrm>
            <a:off x="1982788" y="2768600"/>
            <a:ext cx="2760662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4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altLang="zh-CN" sz="1800">
                <a:solidFill>
                  <a:schemeClr val="bg1"/>
                </a:solidFill>
              </a:rPr>
              <a:t>Virtual Multi-Tenant Layer</a:t>
            </a:r>
          </a:p>
        </p:txBody>
      </p:sp>
      <p:sp>
        <p:nvSpPr>
          <p:cNvPr id="5847046" name="Rectangle 6"/>
          <p:cNvSpPr>
            <a:spLocks noChangeArrowheads="1"/>
          </p:cNvSpPr>
          <p:nvPr/>
        </p:nvSpPr>
        <p:spPr bwMode="auto">
          <a:xfrm>
            <a:off x="1982788" y="2768600"/>
            <a:ext cx="2760662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4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altLang="zh-CN" sz="1800">
                <a:solidFill>
                  <a:schemeClr val="bg1"/>
                </a:solidFill>
              </a:rPr>
              <a:t>Virtual Multi-Tenant Layer</a:t>
            </a:r>
          </a:p>
        </p:txBody>
      </p:sp>
      <p:sp>
        <p:nvSpPr>
          <p:cNvPr id="5847047" name="Rectangle 7"/>
          <p:cNvSpPr>
            <a:spLocks noChangeArrowheads="1"/>
          </p:cNvSpPr>
          <p:nvPr/>
        </p:nvSpPr>
        <p:spPr bwMode="auto">
          <a:xfrm>
            <a:off x="1982788" y="2768600"/>
            <a:ext cx="2760662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4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altLang="zh-CN" sz="1800">
                <a:solidFill>
                  <a:schemeClr val="bg1"/>
                </a:solidFill>
              </a:rPr>
              <a:t>Virtual Multi-Tenant Layer</a:t>
            </a: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1766888" y="1905000"/>
            <a:ext cx="4248150" cy="2447925"/>
            <a:chOff x="204" y="981"/>
            <a:chExt cx="2223" cy="1720"/>
          </a:xfrm>
        </p:grpSpPr>
        <p:pic>
          <p:nvPicPr>
            <p:cNvPr id="5847049" name="Picture 9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04" y="981"/>
              <a:ext cx="2223" cy="172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</p:pic>
        <p:sp>
          <p:nvSpPr>
            <p:cNvPr id="5847050" name="Rectangle 10"/>
            <p:cNvSpPr>
              <a:spLocks noChangeArrowheads="1"/>
            </p:cNvSpPr>
            <p:nvPr/>
          </p:nvSpPr>
          <p:spPr bwMode="auto">
            <a:xfrm>
              <a:off x="265" y="1253"/>
              <a:ext cx="1925" cy="28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l">
                <a:spcBef>
                  <a:spcPct val="40000"/>
                </a:spcBef>
                <a:buClr>
                  <a:schemeClr val="bg1"/>
                </a:buClr>
                <a:buFont typeface="Wingdings" pitchFamily="2" charset="2"/>
                <a:buNone/>
              </a:pPr>
              <a:r>
                <a:rPr lang="en-US" altLang="zh-CN" sz="1800" dirty="0">
                  <a:solidFill>
                    <a:schemeClr val="bg1"/>
                  </a:solidFill>
                </a:rPr>
                <a:t>         </a:t>
              </a:r>
              <a:r>
                <a:rPr lang="en-US" altLang="zh-CN" sz="2000" dirty="0">
                  <a:solidFill>
                    <a:schemeClr val="bg1"/>
                  </a:solidFill>
                </a:rPr>
                <a:t>DB Multi-Tenant Layer</a:t>
              </a:r>
            </a:p>
          </p:txBody>
        </p:sp>
      </p:grpSp>
      <p:sp>
        <p:nvSpPr>
          <p:cNvPr id="5847052" name="Oval 12"/>
          <p:cNvSpPr>
            <a:spLocks noChangeArrowheads="1"/>
          </p:cNvSpPr>
          <p:nvPr/>
        </p:nvSpPr>
        <p:spPr bwMode="auto">
          <a:xfrm>
            <a:off x="2414588" y="2209800"/>
            <a:ext cx="2881312" cy="1439862"/>
          </a:xfrm>
          <a:prstGeom prst="ellipse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4573587" y="6477000"/>
            <a:ext cx="45148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Slides adapted from a presentation by B. </a:t>
            </a:r>
            <a:r>
              <a:rPr lang="en-US" sz="1600" dirty="0" err="1" smtClean="0"/>
              <a:t>Reinwald</a:t>
            </a:r>
            <a:endParaRPr lang="en-US" sz="16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Interplay with CAP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1"/>
            <a:ext cx="8229600" cy="4800600"/>
          </a:xfrm>
        </p:spPr>
        <p:txBody>
          <a:bodyPr>
            <a:normAutofit lnSpcReduction="1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C</a:t>
            </a:r>
            <a:r>
              <a:rPr lang="en-US" dirty="0" smtClean="0"/>
              <a:t>onsistency, </a:t>
            </a:r>
            <a:r>
              <a:rPr lang="en-US" b="1" dirty="0" smtClean="0">
                <a:solidFill>
                  <a:srgbClr val="FF0000"/>
                </a:solidFill>
              </a:rPr>
              <a:t>A</a:t>
            </a:r>
            <a:r>
              <a:rPr lang="en-US" dirty="0" smtClean="0"/>
              <a:t>vailability, and Network </a:t>
            </a:r>
            <a:r>
              <a:rPr lang="en-US" b="1" dirty="0" smtClean="0">
                <a:solidFill>
                  <a:srgbClr val="FF0000"/>
                </a:solidFill>
              </a:rPr>
              <a:t>P</a:t>
            </a:r>
            <a:r>
              <a:rPr lang="en-US" dirty="0" smtClean="0"/>
              <a:t>artitions </a:t>
            </a:r>
          </a:p>
          <a:p>
            <a:pPr lvl="1"/>
            <a:r>
              <a:rPr lang="en-US" dirty="0" smtClean="0"/>
              <a:t>Only have two of the three together</a:t>
            </a:r>
          </a:p>
          <a:p>
            <a:r>
              <a:rPr lang="en-US" dirty="0" smtClean="0"/>
              <a:t>Large scale operations – be prepared for network partitions</a:t>
            </a:r>
          </a:p>
          <a:p>
            <a:r>
              <a:rPr lang="en-US" dirty="0" smtClean="0"/>
              <a:t>Role of CAP – During a network partition, choose between Consistency and Availability</a:t>
            </a:r>
          </a:p>
          <a:p>
            <a:pPr lvl="1"/>
            <a:r>
              <a:rPr lang="en-US" dirty="0" smtClean="0"/>
              <a:t>RDBMS choose </a:t>
            </a:r>
            <a:r>
              <a:rPr lang="en-US" i="1" dirty="0" smtClean="0"/>
              <a:t>consistency</a:t>
            </a:r>
          </a:p>
          <a:p>
            <a:pPr lvl="1"/>
            <a:r>
              <a:rPr lang="en-US" dirty="0" smtClean="0"/>
              <a:t>Key Value stores choose </a:t>
            </a:r>
            <a:r>
              <a:rPr lang="en-US" i="1" dirty="0" smtClean="0"/>
              <a:t>availability</a:t>
            </a:r>
            <a:r>
              <a:rPr lang="en-US" dirty="0" smtClean="0"/>
              <a:t> [low replica consistency]</a:t>
            </a:r>
            <a:endParaRPr lang="en-US" i="1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575F6D"/>
                </a:solidFill>
              </a:rPr>
              <a:t>VLDB 2010 Tutorial</a:t>
            </a:r>
            <a:endParaRPr lang="en-US" dirty="0">
              <a:solidFill>
                <a:srgbClr val="575F6D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1000" y="4419600"/>
            <a:ext cx="1600200" cy="4572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Hardware</a:t>
            </a:r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1000" y="3916875"/>
            <a:ext cx="1600200" cy="45720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OS</a:t>
            </a:r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Flowchart: Magnetic Disk 5"/>
          <p:cNvSpPr/>
          <p:nvPr/>
        </p:nvSpPr>
        <p:spPr>
          <a:xfrm>
            <a:off x="381000" y="3124200"/>
            <a:ext cx="1600200" cy="721425"/>
          </a:xfrm>
          <a:prstGeom prst="flowChartMagneticDisk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609600" y="3257800"/>
          <a:ext cx="1143000" cy="45720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381000"/>
                <a:gridCol w="381000"/>
                <a:gridCol w="381000"/>
              </a:tblGrid>
              <a:tr h="152400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</a:tr>
              <a:tr h="152400"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2400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</a:tbl>
          </a:graphicData>
        </a:graphic>
      </p:graphicFrame>
      <p:sp>
        <p:nvSpPr>
          <p:cNvPr id="10" name="Rectangle 9"/>
          <p:cNvSpPr/>
          <p:nvPr/>
        </p:nvSpPr>
        <p:spPr>
          <a:xfrm>
            <a:off x="381000" y="2614550"/>
            <a:ext cx="1600200" cy="4572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Application</a:t>
            </a:r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81000" y="2093025"/>
            <a:ext cx="457200" cy="457200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AA</a:t>
            </a:r>
            <a:r>
              <a:rPr lang="en-US" sz="2000" baseline="-2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sz="2000" baseline="-25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950025" y="2093025"/>
            <a:ext cx="457200" cy="457200"/>
          </a:xfrm>
          <a:prstGeom prst="rect">
            <a:avLst/>
          </a:prstGeom>
          <a:ln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AA</a:t>
            </a:r>
            <a:r>
              <a:rPr lang="en-US" sz="2000" baseline="-2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2000" baseline="-25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524000" y="2093025"/>
            <a:ext cx="457200" cy="457200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AA</a:t>
            </a:r>
            <a:r>
              <a:rPr lang="en-US" sz="2000" baseline="-2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2000" baseline="-25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Picture 3" descr="C:\Program Files\Microsoft Office\MEDIA\CAGCAT10\j0292020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524000"/>
            <a:ext cx="452807" cy="42976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  <p:pic>
        <p:nvPicPr>
          <p:cNvPr id="18" name="Picture 3" descr="C:\Program Files\Microsoft Office\MEDIA\CAGCAT10\j0292020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59368" y="1524000"/>
            <a:ext cx="452807" cy="429768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</p:pic>
      <p:pic>
        <p:nvPicPr>
          <p:cNvPr id="19" name="Picture 3" descr="C:\Program Files\Microsoft Office\MEDIA\CAGCAT10\j0292020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8393" y="1535875"/>
            <a:ext cx="452807" cy="42976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21" name="Rectangle 20"/>
          <p:cNvSpPr/>
          <p:nvPr/>
        </p:nvSpPr>
        <p:spPr>
          <a:xfrm>
            <a:off x="2438400" y="4419600"/>
            <a:ext cx="1600200" cy="4572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Hardware</a:t>
            </a:r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438400" y="3916875"/>
            <a:ext cx="1600200" cy="45720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OS</a:t>
            </a:r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Flowchart: Magnetic Disk 22"/>
          <p:cNvSpPr/>
          <p:nvPr/>
        </p:nvSpPr>
        <p:spPr>
          <a:xfrm>
            <a:off x="2438400" y="3124200"/>
            <a:ext cx="1600200" cy="721425"/>
          </a:xfrm>
          <a:prstGeom prst="flowChartMagneticDisk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2438400" y="2057400"/>
            <a:ext cx="457200" cy="1014350"/>
          </a:xfrm>
          <a:prstGeom prst="rect">
            <a:avLst/>
          </a:prstGeom>
          <a:solidFill>
            <a:srgbClr val="FF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App1</a:t>
            </a:r>
            <a:endParaRPr lang="en-US" sz="2000" baseline="-25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" name="Picture 3" descr="C:\Program Files\Microsoft Office\MEDIA\CAGCAT10\j0292020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8400" y="1524000"/>
            <a:ext cx="452807" cy="42976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  <p:pic>
        <p:nvPicPr>
          <p:cNvPr id="30" name="Picture 3" descr="C:\Program Files\Microsoft Office\MEDIA\CAGCAT10\j0292020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16768" y="1524000"/>
            <a:ext cx="452807" cy="429768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</p:pic>
      <p:pic>
        <p:nvPicPr>
          <p:cNvPr id="31" name="Picture 3" descr="C:\Program Files\Microsoft Office\MEDIA\CAGCAT10\j0292020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85793" y="1535875"/>
            <a:ext cx="452807" cy="429768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</p:pic>
      <p:sp>
        <p:nvSpPr>
          <p:cNvPr id="32" name="Rectangle 31"/>
          <p:cNvSpPr/>
          <p:nvPr/>
        </p:nvSpPr>
        <p:spPr>
          <a:xfrm>
            <a:off x="3024250" y="2057400"/>
            <a:ext cx="457200" cy="101435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App2</a:t>
            </a:r>
            <a:endParaRPr lang="en-US" sz="2000" baseline="-25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3581400" y="2057400"/>
            <a:ext cx="457200" cy="1014350"/>
          </a:xfrm>
          <a:prstGeom prst="rect">
            <a:avLst/>
          </a:prstGeom>
          <a:solidFill>
            <a:srgbClr val="00B05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App3</a:t>
            </a:r>
            <a:endParaRPr lang="en-US" sz="2000" baseline="-25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4" name="Table 33"/>
          <p:cNvGraphicFramePr>
            <a:graphicFrameLocks noGrp="1"/>
          </p:cNvGraphicFramePr>
          <p:nvPr/>
        </p:nvGraphicFramePr>
        <p:xfrm>
          <a:off x="2667000" y="3200400"/>
          <a:ext cx="838200" cy="45720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79400"/>
                <a:gridCol w="279400"/>
                <a:gridCol w="279400"/>
              </a:tblGrid>
              <a:tr h="152400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</a:tr>
              <a:tr h="152400"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152400"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5" name="Table 34"/>
          <p:cNvGraphicFramePr>
            <a:graphicFrameLocks noGrp="1"/>
          </p:cNvGraphicFramePr>
          <p:nvPr/>
        </p:nvGraphicFramePr>
        <p:xfrm>
          <a:off x="2819400" y="3234050"/>
          <a:ext cx="838200" cy="45720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79400"/>
                <a:gridCol w="279400"/>
                <a:gridCol w="279400"/>
              </a:tblGrid>
              <a:tr h="152400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52400"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52400"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6" name="Table 35"/>
          <p:cNvGraphicFramePr>
            <a:graphicFrameLocks noGrp="1"/>
          </p:cNvGraphicFramePr>
          <p:nvPr/>
        </p:nvGraphicFramePr>
        <p:xfrm>
          <a:off x="3064825" y="3312225"/>
          <a:ext cx="838200" cy="45720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79400"/>
                <a:gridCol w="279400"/>
                <a:gridCol w="279400"/>
              </a:tblGrid>
              <a:tr h="152400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</a:tr>
              <a:tr h="152400"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152400"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</a:tbl>
          </a:graphicData>
        </a:graphic>
      </p:graphicFrame>
      <p:sp>
        <p:nvSpPr>
          <p:cNvPr id="37" name="Rectangle 36"/>
          <p:cNvSpPr/>
          <p:nvPr/>
        </p:nvSpPr>
        <p:spPr>
          <a:xfrm>
            <a:off x="4548250" y="4419600"/>
            <a:ext cx="1600200" cy="4572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Hardware</a:t>
            </a:r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4548250" y="3916875"/>
            <a:ext cx="1600200" cy="45720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OS</a:t>
            </a:r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Flowchart: Magnetic Disk 38"/>
          <p:cNvSpPr/>
          <p:nvPr/>
        </p:nvSpPr>
        <p:spPr>
          <a:xfrm>
            <a:off x="4524500" y="3124200"/>
            <a:ext cx="480950" cy="721425"/>
          </a:xfrm>
          <a:prstGeom prst="flowChartMagneticDisk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4548250" y="2057400"/>
            <a:ext cx="457200" cy="101435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App1</a:t>
            </a:r>
            <a:endParaRPr lang="en-US" sz="2000" baseline="-25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" name="Picture 3" descr="C:\Program Files\Microsoft Office\MEDIA\CAGCAT10\j0292020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48250" y="1524000"/>
            <a:ext cx="452807" cy="42976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  <p:pic>
        <p:nvPicPr>
          <p:cNvPr id="42" name="Picture 3" descr="C:\Program Files\Microsoft Office\MEDIA\CAGCAT10\j0292020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26618" y="1524000"/>
            <a:ext cx="452807" cy="429768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</p:pic>
      <p:pic>
        <p:nvPicPr>
          <p:cNvPr id="43" name="Picture 3" descr="C:\Program Files\Microsoft Office\MEDIA\CAGCAT10\j0292020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95643" y="1535875"/>
            <a:ext cx="452807" cy="429768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</p:pic>
      <p:sp>
        <p:nvSpPr>
          <p:cNvPr id="44" name="Rectangle 43"/>
          <p:cNvSpPr/>
          <p:nvPr/>
        </p:nvSpPr>
        <p:spPr>
          <a:xfrm>
            <a:off x="5134100" y="2057400"/>
            <a:ext cx="457200" cy="101435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App2</a:t>
            </a:r>
            <a:endParaRPr lang="en-US" sz="2000" baseline="-25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5691250" y="2057400"/>
            <a:ext cx="457200" cy="101435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App3</a:t>
            </a:r>
            <a:endParaRPr lang="en-US" sz="2000" baseline="-25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6" name="Table 45"/>
          <p:cNvGraphicFramePr>
            <a:graphicFrameLocks noGrp="1"/>
          </p:cNvGraphicFramePr>
          <p:nvPr/>
        </p:nvGraphicFramePr>
        <p:xfrm>
          <a:off x="4612575" y="3376550"/>
          <a:ext cx="316674" cy="35052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05558"/>
                <a:gridCol w="105558"/>
                <a:gridCol w="105558"/>
              </a:tblGrid>
              <a:tr h="0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sp>
        <p:nvSpPr>
          <p:cNvPr id="49" name="Flowchart: Magnetic Disk 48"/>
          <p:cNvSpPr/>
          <p:nvPr/>
        </p:nvSpPr>
        <p:spPr>
          <a:xfrm>
            <a:off x="5134100" y="3124200"/>
            <a:ext cx="480950" cy="721425"/>
          </a:xfrm>
          <a:prstGeom prst="flowChartMagneticDisk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0" name="Table 49"/>
          <p:cNvGraphicFramePr>
            <a:graphicFrameLocks noGrp="1"/>
          </p:cNvGraphicFramePr>
          <p:nvPr/>
        </p:nvGraphicFramePr>
        <p:xfrm>
          <a:off x="5222175" y="3376550"/>
          <a:ext cx="316674" cy="35052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05558"/>
                <a:gridCol w="105558"/>
                <a:gridCol w="105558"/>
              </a:tblGrid>
              <a:tr h="0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1" name="Flowchart: Magnetic Disk 50"/>
          <p:cNvSpPr/>
          <p:nvPr/>
        </p:nvSpPr>
        <p:spPr>
          <a:xfrm>
            <a:off x="5691250" y="3124200"/>
            <a:ext cx="480950" cy="721425"/>
          </a:xfrm>
          <a:prstGeom prst="flowChartMagneticDisk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2" name="Table 51"/>
          <p:cNvGraphicFramePr>
            <a:graphicFrameLocks noGrp="1"/>
          </p:cNvGraphicFramePr>
          <p:nvPr/>
        </p:nvGraphicFramePr>
        <p:xfrm>
          <a:off x="5779325" y="3376550"/>
          <a:ext cx="316674" cy="35052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05558"/>
                <a:gridCol w="105558"/>
                <a:gridCol w="105558"/>
              </a:tblGrid>
              <a:tr h="0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</a:tbl>
          </a:graphicData>
        </a:graphic>
      </p:graphicFrame>
      <p:sp>
        <p:nvSpPr>
          <p:cNvPr id="53" name="Rectangle 52"/>
          <p:cNvSpPr/>
          <p:nvPr/>
        </p:nvSpPr>
        <p:spPr>
          <a:xfrm>
            <a:off x="6536375" y="4419600"/>
            <a:ext cx="1600200" cy="4572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Hardware</a:t>
            </a:r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6565075" y="3869375"/>
            <a:ext cx="381000" cy="457200"/>
          </a:xfrm>
          <a:prstGeom prst="rect">
            <a:avLst/>
          </a:prstGeom>
          <a:solidFill>
            <a:srgbClr val="FF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OS</a:t>
            </a:r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Flowchart: Magnetic Disk 54"/>
          <p:cNvSpPr/>
          <p:nvPr/>
        </p:nvSpPr>
        <p:spPr>
          <a:xfrm>
            <a:off x="6541325" y="3200400"/>
            <a:ext cx="404750" cy="645225"/>
          </a:xfrm>
          <a:prstGeom prst="flowChartMagneticDisk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/>
          <p:cNvSpPr/>
          <p:nvPr/>
        </p:nvSpPr>
        <p:spPr>
          <a:xfrm>
            <a:off x="6536375" y="2057400"/>
            <a:ext cx="457200" cy="101435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App1</a:t>
            </a:r>
            <a:endParaRPr lang="en-US" sz="2000" baseline="-25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7" name="Picture 3" descr="C:\Program Files\Microsoft Office\MEDIA\CAGCAT10\j0292020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36375" y="1524000"/>
            <a:ext cx="452807" cy="42976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  <p:pic>
        <p:nvPicPr>
          <p:cNvPr id="58" name="Picture 3" descr="C:\Program Files\Microsoft Office\MEDIA\CAGCAT10\j0292020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14743" y="1524000"/>
            <a:ext cx="452807" cy="429768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</p:pic>
      <p:pic>
        <p:nvPicPr>
          <p:cNvPr id="59" name="Picture 3" descr="C:\Program Files\Microsoft Office\MEDIA\CAGCAT10\j0292020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83768" y="1535875"/>
            <a:ext cx="452807" cy="429768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</p:pic>
      <p:sp>
        <p:nvSpPr>
          <p:cNvPr id="60" name="Rectangle 59"/>
          <p:cNvSpPr/>
          <p:nvPr/>
        </p:nvSpPr>
        <p:spPr>
          <a:xfrm>
            <a:off x="7122225" y="2057400"/>
            <a:ext cx="457200" cy="101435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App2</a:t>
            </a:r>
            <a:endParaRPr lang="en-US" sz="2000" baseline="-25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7679375" y="2057400"/>
            <a:ext cx="457200" cy="101435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App3</a:t>
            </a:r>
            <a:endParaRPr lang="en-US" sz="2000" baseline="-25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2" name="Table 61"/>
          <p:cNvGraphicFramePr>
            <a:graphicFrameLocks noGrp="1"/>
          </p:cNvGraphicFramePr>
          <p:nvPr/>
        </p:nvGraphicFramePr>
        <p:xfrm>
          <a:off x="6588825" y="3340925"/>
          <a:ext cx="316674" cy="35052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05558"/>
                <a:gridCol w="105558"/>
                <a:gridCol w="105558"/>
              </a:tblGrid>
              <a:tr h="0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sp>
        <p:nvSpPr>
          <p:cNvPr id="63" name="Flowchart: Magnetic Disk 62"/>
          <p:cNvSpPr/>
          <p:nvPr/>
        </p:nvSpPr>
        <p:spPr>
          <a:xfrm>
            <a:off x="7150925" y="3200400"/>
            <a:ext cx="381000" cy="645225"/>
          </a:xfrm>
          <a:prstGeom prst="flowChartMagneticDisk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4" name="Table 63"/>
          <p:cNvGraphicFramePr>
            <a:graphicFrameLocks noGrp="1"/>
          </p:cNvGraphicFramePr>
          <p:nvPr/>
        </p:nvGraphicFramePr>
        <p:xfrm>
          <a:off x="7186550" y="3364675"/>
          <a:ext cx="316674" cy="35052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05558"/>
                <a:gridCol w="105558"/>
                <a:gridCol w="105558"/>
              </a:tblGrid>
              <a:tr h="0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5" name="Flowchart: Magnetic Disk 64"/>
          <p:cNvSpPr/>
          <p:nvPr/>
        </p:nvSpPr>
        <p:spPr>
          <a:xfrm>
            <a:off x="7700900" y="3200400"/>
            <a:ext cx="392875" cy="645225"/>
          </a:xfrm>
          <a:prstGeom prst="flowChartMagneticDisk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6" name="Table 65"/>
          <p:cNvGraphicFramePr>
            <a:graphicFrameLocks noGrp="1"/>
          </p:cNvGraphicFramePr>
          <p:nvPr/>
        </p:nvGraphicFramePr>
        <p:xfrm>
          <a:off x="7738875" y="3364675"/>
          <a:ext cx="316674" cy="35052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05558"/>
                <a:gridCol w="105558"/>
                <a:gridCol w="105558"/>
              </a:tblGrid>
              <a:tr h="0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9" name="Rectangle 68"/>
          <p:cNvSpPr/>
          <p:nvPr/>
        </p:nvSpPr>
        <p:spPr>
          <a:xfrm>
            <a:off x="7162800" y="3862450"/>
            <a:ext cx="381000" cy="4572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OS</a:t>
            </a:r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7727000" y="3857500"/>
            <a:ext cx="381000" cy="457200"/>
          </a:xfrm>
          <a:prstGeom prst="rect">
            <a:avLst/>
          </a:prstGeom>
          <a:solidFill>
            <a:srgbClr val="00B05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OS</a:t>
            </a:r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6512625" y="3136075"/>
            <a:ext cx="457200" cy="1219200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/>
          <p:cNvSpPr/>
          <p:nvPr/>
        </p:nvSpPr>
        <p:spPr>
          <a:xfrm>
            <a:off x="7122225" y="3136075"/>
            <a:ext cx="457200" cy="121920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/>
          <p:cNvSpPr/>
          <p:nvPr/>
        </p:nvSpPr>
        <p:spPr>
          <a:xfrm>
            <a:off x="7674550" y="3124200"/>
            <a:ext cx="457200" cy="121920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/>
          <p:cNvSpPr/>
          <p:nvPr/>
        </p:nvSpPr>
        <p:spPr>
          <a:xfrm>
            <a:off x="381000" y="5029200"/>
            <a:ext cx="838200" cy="304800"/>
          </a:xfrm>
          <a:prstGeom prst="rect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Tenant 1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5" name="Rectangle 74"/>
          <p:cNvSpPr/>
          <p:nvPr/>
        </p:nvSpPr>
        <p:spPr>
          <a:xfrm>
            <a:off x="381000" y="5410200"/>
            <a:ext cx="838200" cy="3048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Tenant 2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6" name="Rectangle 75"/>
          <p:cNvSpPr/>
          <p:nvPr/>
        </p:nvSpPr>
        <p:spPr>
          <a:xfrm>
            <a:off x="381000" y="5791200"/>
            <a:ext cx="838200" cy="304800"/>
          </a:xfrm>
          <a:prstGeom prst="rect">
            <a:avLst/>
          </a:prstGeom>
          <a:solidFill>
            <a:srgbClr val="92D05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Tenant 3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7" name="Right Arrow 76"/>
          <p:cNvSpPr/>
          <p:nvPr/>
        </p:nvSpPr>
        <p:spPr>
          <a:xfrm>
            <a:off x="1371600" y="5029200"/>
            <a:ext cx="6705600" cy="533400"/>
          </a:xfrm>
          <a:prstGeom prst="rightArrow">
            <a:avLst>
              <a:gd name="adj1" fmla="val 50000"/>
              <a:gd name="adj2" fmla="val 208333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Lower App Development Effort and Time to Market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0" name="Left Arrow 79"/>
          <p:cNvSpPr/>
          <p:nvPr/>
        </p:nvSpPr>
        <p:spPr>
          <a:xfrm>
            <a:off x="1371600" y="5562600"/>
            <a:ext cx="6705600" cy="533400"/>
          </a:xfrm>
          <a:prstGeom prst="leftArrow">
            <a:avLst>
              <a:gd name="adj1" fmla="val 50000"/>
              <a:gd name="adj2" fmla="val 187500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Effective Resource Usage and Scaling, More Complex Design</a:t>
            </a:r>
          </a:p>
        </p:txBody>
      </p:sp>
      <p:sp>
        <p:nvSpPr>
          <p:cNvPr id="82" name="Rectangle 81"/>
          <p:cNvSpPr/>
          <p:nvPr/>
        </p:nvSpPr>
        <p:spPr>
          <a:xfrm>
            <a:off x="4548250" y="2057400"/>
            <a:ext cx="457200" cy="1014350"/>
          </a:xfrm>
          <a:prstGeom prst="rect">
            <a:avLst/>
          </a:prstGeom>
          <a:solidFill>
            <a:srgbClr val="FF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App1</a:t>
            </a:r>
            <a:endParaRPr lang="en-US" sz="2000" baseline="-25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3" name="Rectangle 82"/>
          <p:cNvSpPr/>
          <p:nvPr/>
        </p:nvSpPr>
        <p:spPr>
          <a:xfrm>
            <a:off x="5134100" y="2057400"/>
            <a:ext cx="457200" cy="101435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App2</a:t>
            </a:r>
            <a:endParaRPr lang="en-US" sz="2000" baseline="-25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4" name="Rectangle 83"/>
          <p:cNvSpPr/>
          <p:nvPr/>
        </p:nvSpPr>
        <p:spPr>
          <a:xfrm>
            <a:off x="5691250" y="2057400"/>
            <a:ext cx="457200" cy="1014350"/>
          </a:xfrm>
          <a:prstGeom prst="rect">
            <a:avLst/>
          </a:prstGeom>
          <a:solidFill>
            <a:srgbClr val="00B05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App3</a:t>
            </a:r>
            <a:endParaRPr lang="en-US" sz="2000" baseline="-25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5" name="Rectangle 84"/>
          <p:cNvSpPr/>
          <p:nvPr/>
        </p:nvSpPr>
        <p:spPr>
          <a:xfrm>
            <a:off x="6553200" y="2057400"/>
            <a:ext cx="457200" cy="1014350"/>
          </a:xfrm>
          <a:prstGeom prst="rect">
            <a:avLst/>
          </a:prstGeom>
          <a:solidFill>
            <a:srgbClr val="FF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App1</a:t>
            </a:r>
            <a:endParaRPr lang="en-US" sz="2000" baseline="-25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6" name="Rectangle 85"/>
          <p:cNvSpPr/>
          <p:nvPr/>
        </p:nvSpPr>
        <p:spPr>
          <a:xfrm>
            <a:off x="7139050" y="2057400"/>
            <a:ext cx="457200" cy="101435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App2</a:t>
            </a:r>
            <a:endParaRPr lang="en-US" sz="2000" baseline="-25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7" name="Rectangle 86"/>
          <p:cNvSpPr/>
          <p:nvPr/>
        </p:nvSpPr>
        <p:spPr>
          <a:xfrm>
            <a:off x="7696200" y="2057400"/>
            <a:ext cx="457200" cy="1014350"/>
          </a:xfrm>
          <a:prstGeom prst="rect">
            <a:avLst/>
          </a:prstGeom>
          <a:solidFill>
            <a:srgbClr val="00B05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App3</a:t>
            </a:r>
            <a:endParaRPr lang="en-US" sz="2000" baseline="-25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" name="Title 80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53400" cy="792162"/>
          </a:xfrm>
        </p:spPr>
        <p:txBody>
          <a:bodyPr/>
          <a:lstStyle/>
          <a:p>
            <a:r>
              <a:rPr lang="en-US" dirty="0" smtClean="0"/>
              <a:t>Multitenancy Trade-offs</a:t>
            </a:r>
            <a:endParaRPr lang="en-US" dirty="0"/>
          </a:p>
        </p:txBody>
      </p:sp>
      <p:sp>
        <p:nvSpPr>
          <p:cNvPr id="79" name="Footer Placeholder 7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575F6D"/>
                </a:solidFill>
              </a:rPr>
              <a:t>VLDB 2010 Tutorial</a:t>
            </a:r>
            <a:endParaRPr lang="en-US" dirty="0">
              <a:solidFill>
                <a:srgbClr val="575F6D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VLDB 2010 Tutorial</a:t>
            </a:r>
            <a:endParaRPr lang="en-US" altLang="zh-CN"/>
          </a:p>
        </p:txBody>
      </p:sp>
      <p:sp>
        <p:nvSpPr>
          <p:cNvPr id="584909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458200" cy="877888"/>
          </a:xfrm>
        </p:spPr>
        <p:txBody>
          <a:bodyPr/>
          <a:lstStyle/>
          <a:p>
            <a:r>
              <a:rPr lang="en-US" dirty="0" smtClean="0"/>
              <a:t>Multitenancy Trade-offs</a:t>
            </a:r>
            <a:endParaRPr lang="en-US" dirty="0"/>
          </a:p>
        </p:txBody>
      </p:sp>
      <p:graphicFrame>
        <p:nvGraphicFramePr>
          <p:cNvPr id="5849164" name="Group 76"/>
          <p:cNvGraphicFramePr>
            <a:graphicFrameLocks noGrp="1"/>
          </p:cNvGraphicFramePr>
          <p:nvPr>
            <p:ph sz="half" idx="2"/>
          </p:nvPr>
        </p:nvGraphicFramePr>
        <p:xfrm>
          <a:off x="76200" y="1881505"/>
          <a:ext cx="8899525" cy="3985895"/>
        </p:xfrm>
        <a:graphic>
          <a:graphicData uri="http://schemas.openxmlformats.org/drawingml/2006/table">
            <a:tbl>
              <a:tblPr/>
              <a:tblGrid>
                <a:gridCol w="1844675"/>
                <a:gridCol w="2163762"/>
                <a:gridCol w="2465388"/>
                <a:gridCol w="2425700"/>
              </a:tblGrid>
              <a:tr h="239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4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4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Isolated Databases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99">
                        <a:alpha val="4900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4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Separate Schemas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99">
                        <a:alpha val="4900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4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Shared Tables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99">
                        <a:alpha val="49001"/>
                      </a:srgbClr>
                    </a:solidFill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4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Simplicity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EF2A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4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simple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4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simple (but need naming and mapping schemes)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4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hard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06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4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Customizability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4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(schema)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EF2A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4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high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4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high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4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low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8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4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Rigorous Isolation (regulatory law)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EF2A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4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best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4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moderate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4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lowest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4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Resource Cost/tenant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EF2A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4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high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4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low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4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lowest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4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#Tenants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EF2A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4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Low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4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large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4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Largest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4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Operational Cost/tenant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EF2A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4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high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4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low (but point in time recovery not easily possible)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4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Lowest (but point in time recovery even harder)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573587" y="6477000"/>
            <a:ext cx="45148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Slides adapted from a presentation by B. </a:t>
            </a:r>
            <a:r>
              <a:rPr lang="en-US" sz="1600" dirty="0" err="1" smtClean="0"/>
              <a:t>Reinwald</a:t>
            </a:r>
            <a:endParaRPr lang="en-US" sz="16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 smtClean="0"/>
              <a:t>VLDB 2010 Tutorial</a:t>
            </a:r>
            <a:endParaRPr lang="en-US" altLang="zh-CN" dirty="0"/>
          </a:p>
        </p:txBody>
      </p:sp>
      <p:sp>
        <p:nvSpPr>
          <p:cNvPr id="584909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8458200" cy="801688"/>
          </a:xfrm>
        </p:spPr>
        <p:txBody>
          <a:bodyPr/>
          <a:lstStyle/>
          <a:p>
            <a:r>
              <a:rPr lang="en-US" dirty="0" smtClean="0"/>
              <a:t>Multitenancy Trade-offs</a:t>
            </a:r>
            <a:endParaRPr lang="en-US" dirty="0"/>
          </a:p>
        </p:txBody>
      </p:sp>
      <p:graphicFrame>
        <p:nvGraphicFramePr>
          <p:cNvPr id="5849164" name="Group 76"/>
          <p:cNvGraphicFramePr>
            <a:graphicFrameLocks noGrp="1"/>
          </p:cNvGraphicFramePr>
          <p:nvPr>
            <p:ph sz="half" idx="2"/>
          </p:nvPr>
        </p:nvGraphicFramePr>
        <p:xfrm>
          <a:off x="122238" y="1600200"/>
          <a:ext cx="8899525" cy="4655312"/>
        </p:xfrm>
        <a:graphic>
          <a:graphicData uri="http://schemas.openxmlformats.org/drawingml/2006/table">
            <a:tbl>
              <a:tblPr/>
              <a:tblGrid>
                <a:gridCol w="1844675"/>
                <a:gridCol w="2163762"/>
                <a:gridCol w="2465388"/>
                <a:gridCol w="2425700"/>
              </a:tblGrid>
              <a:tr h="239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4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4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Isolated Databases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99">
                        <a:alpha val="4900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4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Separate Schemas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99">
                        <a:alpha val="4900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4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Shared Tables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99">
                        <a:alpha val="49001"/>
                      </a:srgbClr>
                    </a:solidFill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4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Tools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EF2A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4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tools to deal w/ large number of DBs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4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tools to deal w/ large number of tables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4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n/a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4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DB implementation cost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EF2A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4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Lowest (query routing and simple mapping layer)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4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4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Low (query routing, simple mapping layer and query mapping)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4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High (query routing, simple mapping layer, query mapping, row-level isolation)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4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Scalability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EF2A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4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Per tenant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4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Need some data/load balancing w/ dynamic migration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4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Need some data/load balancing w/ dynamic migration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4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Query Optimization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EF2A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4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Less critical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4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Less critical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4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Critical (wrong plan over very large tables is disastrous)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87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4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Per Tenant Query Performance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EF2A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4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As usual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4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need query governance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4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Need query governance and tenant-specific statistics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629150" y="6477000"/>
            <a:ext cx="45148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Slides adapted from a presentation by B. </a:t>
            </a:r>
            <a:r>
              <a:rPr lang="en-US" sz="1600" dirty="0" err="1" smtClean="0"/>
              <a:t>Reinwald</a:t>
            </a:r>
            <a:endParaRPr lang="en-US" sz="16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VLDB 2010 Tutorial</a:t>
            </a:r>
            <a:endParaRPr lang="en-US" altLang="zh-CN"/>
          </a:p>
        </p:txBody>
      </p:sp>
      <p:sp>
        <p:nvSpPr>
          <p:cNvPr id="58511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Capturing the “Long Tail” in Multi-tenant Applications</a:t>
            </a:r>
          </a:p>
        </p:txBody>
      </p:sp>
      <p:sp>
        <p:nvSpPr>
          <p:cNvPr id="5851139" name="Text Box 3"/>
          <p:cNvSpPr txBox="1">
            <a:spLocks noChangeArrowheads="1"/>
          </p:cNvSpPr>
          <p:nvPr/>
        </p:nvSpPr>
        <p:spPr bwMode="auto">
          <a:xfrm>
            <a:off x="1063625" y="2193925"/>
            <a:ext cx="6207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2000" b="0">
                <a:latin typeface="Times New Roman" pitchFamily="18" charset="0"/>
              </a:rPr>
              <a:t>Size</a:t>
            </a:r>
          </a:p>
        </p:txBody>
      </p:sp>
      <p:sp>
        <p:nvSpPr>
          <p:cNvPr id="5851141" name="Line 5"/>
          <p:cNvSpPr>
            <a:spLocks noChangeShapeType="1"/>
          </p:cNvSpPr>
          <p:nvPr/>
        </p:nvSpPr>
        <p:spPr bwMode="auto">
          <a:xfrm>
            <a:off x="1798638" y="5470525"/>
            <a:ext cx="6072187" cy="47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851142" name="Line 6"/>
          <p:cNvSpPr>
            <a:spLocks noChangeShapeType="1"/>
          </p:cNvSpPr>
          <p:nvPr/>
        </p:nvSpPr>
        <p:spPr bwMode="auto">
          <a:xfrm flipV="1">
            <a:off x="1933575" y="2498725"/>
            <a:ext cx="0" cy="3124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851143" name="Text Box 7"/>
          <p:cNvSpPr txBox="1">
            <a:spLocks noChangeArrowheads="1"/>
          </p:cNvSpPr>
          <p:nvPr/>
        </p:nvSpPr>
        <p:spPr bwMode="auto">
          <a:xfrm>
            <a:off x="1219200" y="5133975"/>
            <a:ext cx="63190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1600" b="0" dirty="0">
                <a:latin typeface="Times New Roman" pitchFamily="18" charset="0"/>
              </a:rPr>
              <a:t>small</a:t>
            </a:r>
          </a:p>
        </p:txBody>
      </p:sp>
      <p:sp>
        <p:nvSpPr>
          <p:cNvPr id="5851144" name="Rectangle 8"/>
          <p:cNvSpPr>
            <a:spLocks noChangeArrowheads="1"/>
          </p:cNvSpPr>
          <p:nvPr/>
        </p:nvSpPr>
        <p:spPr bwMode="auto">
          <a:xfrm>
            <a:off x="1933575" y="3189288"/>
            <a:ext cx="674688" cy="2286000"/>
          </a:xfrm>
          <a:prstGeom prst="rect">
            <a:avLst/>
          </a:prstGeom>
          <a:solidFill>
            <a:schemeClr val="accent2">
              <a:alpha val="2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851145" name="Rectangle 9"/>
          <p:cNvSpPr>
            <a:spLocks noChangeArrowheads="1"/>
          </p:cNvSpPr>
          <p:nvPr/>
        </p:nvSpPr>
        <p:spPr bwMode="auto">
          <a:xfrm>
            <a:off x="2608263" y="4560888"/>
            <a:ext cx="877887" cy="914400"/>
          </a:xfrm>
          <a:prstGeom prst="rect">
            <a:avLst/>
          </a:prstGeom>
          <a:solidFill>
            <a:schemeClr val="accent2">
              <a:alpha val="2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851146" name="Rectangle 10"/>
          <p:cNvSpPr>
            <a:spLocks noChangeArrowheads="1"/>
          </p:cNvSpPr>
          <p:nvPr/>
        </p:nvSpPr>
        <p:spPr bwMode="auto">
          <a:xfrm>
            <a:off x="3486150" y="4941888"/>
            <a:ext cx="1281113" cy="533400"/>
          </a:xfrm>
          <a:prstGeom prst="rect">
            <a:avLst/>
          </a:prstGeom>
          <a:solidFill>
            <a:schemeClr val="accent2">
              <a:alpha val="2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851147" name="AutoShape 11"/>
          <p:cNvSpPr>
            <a:spLocks noChangeArrowheads="1"/>
          </p:cNvSpPr>
          <p:nvPr/>
        </p:nvSpPr>
        <p:spPr bwMode="auto">
          <a:xfrm>
            <a:off x="4767263" y="5246688"/>
            <a:ext cx="2962275" cy="228600"/>
          </a:xfrm>
          <a:prstGeom prst="homePlate">
            <a:avLst>
              <a:gd name="adj" fmla="val 323958"/>
            </a:avLst>
          </a:prstGeom>
          <a:solidFill>
            <a:schemeClr val="accent2">
              <a:alpha val="2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851148" name="Freeform 12"/>
          <p:cNvSpPr>
            <a:spLocks/>
          </p:cNvSpPr>
          <p:nvPr/>
        </p:nvSpPr>
        <p:spPr bwMode="auto">
          <a:xfrm>
            <a:off x="1927225" y="3184525"/>
            <a:ext cx="5791200" cy="22098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88" y="48"/>
              </a:cxn>
              <a:cxn ang="0">
                <a:pos x="576" y="720"/>
              </a:cxn>
              <a:cxn ang="0">
                <a:pos x="864" y="1008"/>
              </a:cxn>
              <a:cxn ang="0">
                <a:pos x="1536" y="1200"/>
              </a:cxn>
              <a:cxn ang="0">
                <a:pos x="2400" y="1344"/>
              </a:cxn>
              <a:cxn ang="0">
                <a:pos x="3648" y="1392"/>
              </a:cxn>
            </a:cxnLst>
            <a:rect l="0" t="0" r="r" b="b"/>
            <a:pathLst>
              <a:path w="3648" h="1392">
                <a:moveTo>
                  <a:pt x="0" y="0"/>
                </a:moveTo>
                <a:lnTo>
                  <a:pt x="288" y="48"/>
                </a:lnTo>
                <a:lnTo>
                  <a:pt x="576" y="720"/>
                </a:lnTo>
                <a:lnTo>
                  <a:pt x="864" y="1008"/>
                </a:lnTo>
                <a:lnTo>
                  <a:pt x="1536" y="1200"/>
                </a:lnTo>
                <a:lnTo>
                  <a:pt x="2400" y="1344"/>
                </a:lnTo>
                <a:lnTo>
                  <a:pt x="3648" y="1392"/>
                </a:lnTo>
              </a:path>
            </a:pathLst>
          </a:custGeom>
          <a:noFill/>
          <a:ln w="38100">
            <a:solidFill>
              <a:srgbClr val="3366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851151" name="Line 15"/>
          <p:cNvSpPr>
            <a:spLocks noChangeShapeType="1"/>
          </p:cNvSpPr>
          <p:nvPr/>
        </p:nvSpPr>
        <p:spPr bwMode="auto">
          <a:xfrm flipV="1">
            <a:off x="5105400" y="4556125"/>
            <a:ext cx="6858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851152" name="Text Box 16"/>
          <p:cNvSpPr txBox="1">
            <a:spLocks noChangeArrowheads="1"/>
          </p:cNvSpPr>
          <p:nvPr/>
        </p:nvSpPr>
        <p:spPr bwMode="auto">
          <a:xfrm>
            <a:off x="5765800" y="3768725"/>
            <a:ext cx="23749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400" b="0">
                <a:latin typeface="Times New Roman" pitchFamily="18" charset="0"/>
              </a:rPr>
              <a:t>Large Number of </a:t>
            </a:r>
          </a:p>
          <a:p>
            <a:pPr algn="l"/>
            <a:r>
              <a:rPr lang="en-US" sz="2400" b="0">
                <a:latin typeface="Times New Roman" pitchFamily="18" charset="0"/>
              </a:rPr>
              <a:t>small tenants</a:t>
            </a:r>
          </a:p>
        </p:txBody>
      </p:sp>
      <p:sp>
        <p:nvSpPr>
          <p:cNvPr id="5851153" name="Text Box 17"/>
          <p:cNvSpPr txBox="1">
            <a:spLocks noChangeArrowheads="1"/>
          </p:cNvSpPr>
          <p:nvPr/>
        </p:nvSpPr>
        <p:spPr bwMode="auto">
          <a:xfrm>
            <a:off x="1219200" y="3014246"/>
            <a:ext cx="71039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en-US" sz="1600" b="0" dirty="0">
                <a:latin typeface="Times New Roman" pitchFamily="18" charset="0"/>
              </a:rPr>
              <a:t>large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573587" y="6477000"/>
            <a:ext cx="45148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Slides adapted from a presentation by B. </a:t>
            </a:r>
            <a:r>
              <a:rPr lang="en-US" sz="1600" dirty="0" err="1" smtClean="0"/>
              <a:t>Reinwald</a:t>
            </a:r>
            <a:endParaRPr lang="en-US" sz="16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Force.com architecture </a:t>
            </a:r>
            <a:br>
              <a:rPr lang="en-US" dirty="0" smtClean="0"/>
            </a:br>
            <a:r>
              <a:rPr lang="en-US" sz="2800" dirty="0" smtClean="0"/>
              <a:t>Shared table approach [</a:t>
            </a:r>
            <a:r>
              <a:rPr lang="en-US" sz="2800" dirty="0" err="1" smtClean="0"/>
              <a:t>Weissman</a:t>
            </a:r>
            <a:r>
              <a:rPr lang="en-US" sz="2800" dirty="0" smtClean="0"/>
              <a:t> et al., SIGMOD 2009]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 smtClean="0"/>
              <a:t>Metadata driven architecture</a:t>
            </a:r>
          </a:p>
          <a:p>
            <a:r>
              <a:rPr lang="en-US" dirty="0" smtClean="0"/>
              <a:t>Tenant specific customizations information stored as </a:t>
            </a:r>
            <a:r>
              <a:rPr lang="en-US" dirty="0" smtClean="0">
                <a:solidFill>
                  <a:srgbClr val="FF0000"/>
                </a:solidFill>
              </a:rPr>
              <a:t>metadata</a:t>
            </a:r>
          </a:p>
          <a:p>
            <a:r>
              <a:rPr lang="en-US" dirty="0" smtClean="0"/>
              <a:t>Engine uses metadata to generate </a:t>
            </a:r>
            <a:r>
              <a:rPr lang="en-US" dirty="0" smtClean="0">
                <a:solidFill>
                  <a:srgbClr val="00B050"/>
                </a:solidFill>
              </a:rPr>
              <a:t>virtual application components</a:t>
            </a:r>
            <a:r>
              <a:rPr lang="en-US" dirty="0" smtClean="0"/>
              <a:t> at runtime</a:t>
            </a:r>
          </a:p>
          <a:p>
            <a:pPr lvl="1"/>
            <a:r>
              <a:rPr lang="en-US" dirty="0" smtClean="0"/>
              <a:t>Metadata is key – </a:t>
            </a:r>
            <a:r>
              <a:rPr lang="en-US" dirty="0" smtClean="0">
                <a:solidFill>
                  <a:srgbClr val="0070C0"/>
                </a:solidFill>
              </a:rPr>
              <a:t>cache metadata</a:t>
            </a:r>
          </a:p>
          <a:p>
            <a:r>
              <a:rPr lang="en-US" dirty="0" smtClean="0"/>
              <a:t>Application data stored in a large shared table – referred to as the </a:t>
            </a:r>
            <a:r>
              <a:rPr lang="en-US" b="1" dirty="0" smtClean="0"/>
              <a:t>heap</a:t>
            </a:r>
          </a:p>
          <a:p>
            <a:pPr lvl="1"/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Materialize</a:t>
            </a:r>
            <a:r>
              <a:rPr lang="en-US" dirty="0" smtClean="0"/>
              <a:t> some virtual tables</a:t>
            </a:r>
          </a:p>
          <a:p>
            <a:r>
              <a:rPr lang="en-US" b="1" dirty="0" smtClean="0">
                <a:solidFill>
                  <a:srgbClr val="00B050"/>
                </a:solidFill>
              </a:rPr>
              <a:t>Pivot tables</a:t>
            </a:r>
            <a:r>
              <a:rPr lang="en-US" dirty="0" smtClean="0"/>
              <a:t> used for </a:t>
            </a:r>
            <a:r>
              <a:rPr lang="en-US" dirty="0" smtClean="0">
                <a:solidFill>
                  <a:srgbClr val="00B0F0"/>
                </a:solidFill>
              </a:rPr>
              <a:t>indexing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002060"/>
                </a:solidFill>
              </a:rPr>
              <a:t>maintaining relationships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7030A0"/>
                </a:solidFill>
              </a:rPr>
              <a:t>uniqueness constraints</a:t>
            </a:r>
          </a:p>
          <a:p>
            <a:pPr lvl="1"/>
            <a:r>
              <a:rPr lang="en-US" dirty="0" smtClean="0"/>
              <a:t>A collection of pivot tables used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VLDB 2010 Tutorial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Shared table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The heap stores all application data</a:t>
            </a:r>
          </a:p>
          <a:p>
            <a:pPr lvl="1"/>
            <a:r>
              <a:rPr lang="en-US" dirty="0" smtClean="0"/>
              <a:t>Generic schema – </a:t>
            </a:r>
            <a:r>
              <a:rPr lang="en-US" b="1" dirty="0" smtClean="0"/>
              <a:t>flex columns</a:t>
            </a:r>
          </a:p>
          <a:p>
            <a:pPr lvl="1"/>
            <a:r>
              <a:rPr lang="en-US" dirty="0" smtClean="0"/>
              <a:t>Native database index and query processing cannot be applied directly</a:t>
            </a:r>
          </a:p>
          <a:p>
            <a:r>
              <a:rPr lang="en-US" dirty="0" smtClean="0"/>
              <a:t>Metadata used to interpret data from the heap</a:t>
            </a:r>
          </a:p>
          <a:p>
            <a:r>
              <a:rPr lang="en-US" dirty="0" smtClean="0"/>
              <a:t>Application server logic for data re-mapping</a:t>
            </a:r>
          </a:p>
          <a:p>
            <a:r>
              <a:rPr lang="en-US" dirty="0" smtClean="0"/>
              <a:t>Strongly typed pivot tables act as index</a:t>
            </a:r>
          </a:p>
          <a:p>
            <a:r>
              <a:rPr lang="en-US" dirty="0" smtClean="0"/>
              <a:t>Advanced optimization techniques such as </a:t>
            </a:r>
            <a:r>
              <a:rPr lang="en-US" b="1" dirty="0" smtClean="0">
                <a:solidFill>
                  <a:srgbClr val="0070C0"/>
                </a:solidFill>
              </a:rPr>
              <a:t>chunk folding</a:t>
            </a:r>
            <a:r>
              <a:rPr lang="en-US" dirty="0" smtClean="0"/>
              <a:t> proposed </a:t>
            </a:r>
            <a:r>
              <a:rPr lang="en-US" sz="2400" dirty="0" smtClean="0"/>
              <a:t>[</a:t>
            </a:r>
            <a:r>
              <a:rPr lang="en-US" sz="2400" dirty="0" err="1" smtClean="0"/>
              <a:t>Aulbach</a:t>
            </a:r>
            <a:r>
              <a:rPr lang="en-US" sz="2400" dirty="0" smtClean="0"/>
              <a:t> et al, SIGMOD 2008]</a:t>
            </a: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VLDB 2010 Tutorial</a:t>
            </a:r>
            <a:endParaRPr lang="en-US"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Supporting Large Number of Small Applications </a:t>
            </a:r>
            <a:r>
              <a:rPr lang="en-US" sz="2200" dirty="0" smtClean="0"/>
              <a:t>[Yang et al., CIDR 2009]</a:t>
            </a:r>
            <a:endParaRPr lang="en-US" sz="220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/>
              <a:t>“Small”</a:t>
            </a:r>
            <a:r>
              <a:rPr lang="en-US" dirty="0" smtClean="0"/>
              <a:t> applications </a:t>
            </a:r>
            <a:r>
              <a:rPr lang="en-US" dirty="0" smtClean="0">
                <a:sym typeface="Wingdings"/>
              </a:rPr>
              <a:t>data fits into a single machine</a:t>
            </a:r>
            <a:endParaRPr lang="en-US" dirty="0" smtClean="0"/>
          </a:p>
          <a:p>
            <a:r>
              <a:rPr lang="en-US" dirty="0" smtClean="0"/>
              <a:t>Each tenant stored in a single </a:t>
            </a:r>
            <a:r>
              <a:rPr lang="en-US" dirty="0" err="1" smtClean="0"/>
              <a:t>MySQL</a:t>
            </a:r>
            <a:r>
              <a:rPr lang="en-US" dirty="0" smtClean="0"/>
              <a:t> instance</a:t>
            </a:r>
          </a:p>
          <a:p>
            <a:r>
              <a:rPr lang="en-US" dirty="0" smtClean="0"/>
              <a:t>Use </a:t>
            </a:r>
            <a:r>
              <a:rPr lang="en-US" dirty="0" smtClean="0">
                <a:solidFill>
                  <a:srgbClr val="7030A0"/>
                </a:solidFill>
              </a:rPr>
              <a:t>shared-nothing</a:t>
            </a:r>
            <a:r>
              <a:rPr lang="en-US" dirty="0" smtClean="0"/>
              <a:t> </a:t>
            </a:r>
            <a:r>
              <a:rPr lang="en-US" dirty="0" err="1" smtClean="0"/>
              <a:t>MySQL</a:t>
            </a:r>
            <a:r>
              <a:rPr lang="en-US" dirty="0" smtClean="0"/>
              <a:t> installation</a:t>
            </a:r>
          </a:p>
          <a:p>
            <a:r>
              <a:rPr lang="en-US" dirty="0" smtClean="0"/>
              <a:t>Build the </a:t>
            </a:r>
            <a:r>
              <a:rPr lang="en-US" dirty="0" smtClean="0">
                <a:solidFill>
                  <a:srgbClr val="FF0000"/>
                </a:solidFill>
              </a:rPr>
              <a:t>distributed control fabric</a:t>
            </a:r>
          </a:p>
          <a:p>
            <a:pPr lvl="1"/>
            <a:r>
              <a:rPr lang="en-US" dirty="0" smtClean="0"/>
              <a:t>Query routing</a:t>
            </a:r>
          </a:p>
          <a:p>
            <a:pPr lvl="1"/>
            <a:r>
              <a:rPr lang="en-US" dirty="0" smtClean="0"/>
              <a:t>Failure detection and Load balancing</a:t>
            </a:r>
          </a:p>
          <a:p>
            <a:pPr lvl="1"/>
            <a:r>
              <a:rPr lang="en-US" dirty="0" smtClean="0"/>
              <a:t>Guaranteeing SLAs</a:t>
            </a:r>
          </a:p>
          <a:p>
            <a:r>
              <a:rPr lang="en-US" dirty="0" smtClean="0"/>
              <a:t>Similar to the shared process abstraction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575F6D"/>
                </a:solidFill>
              </a:rPr>
              <a:t>VLDB 2010 Tutorial</a:t>
            </a:r>
            <a:endParaRPr lang="en-US" dirty="0">
              <a:solidFill>
                <a:srgbClr val="575F6D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Research 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Right sharing abstraction</a:t>
            </a:r>
          </a:p>
          <a:p>
            <a:pPr lvl="1"/>
            <a:r>
              <a:rPr lang="en-US" dirty="0" smtClean="0"/>
              <a:t>Shared table design popularly used for </a:t>
            </a:r>
            <a:r>
              <a:rPr lang="en-US" dirty="0" err="1" smtClean="0"/>
              <a:t>SaaS</a:t>
            </a:r>
            <a:endParaRPr lang="en-US" dirty="0" smtClean="0"/>
          </a:p>
          <a:p>
            <a:pPr lvl="1"/>
            <a:r>
              <a:rPr lang="en-US" dirty="0" smtClean="0"/>
              <a:t>Is this the right sharing model for </a:t>
            </a:r>
            <a:r>
              <a:rPr lang="en-US" dirty="0" err="1" smtClean="0"/>
              <a:t>PaaS</a:t>
            </a:r>
            <a:r>
              <a:rPr lang="en-US" dirty="0" smtClean="0"/>
              <a:t>?</a:t>
            </a:r>
          </a:p>
          <a:p>
            <a:pPr lvl="1"/>
            <a:r>
              <a:rPr lang="en-US" dirty="0" smtClean="0"/>
              <a:t>Tenant isolation, both for security and performance</a:t>
            </a:r>
          </a:p>
          <a:p>
            <a:pPr lvl="1"/>
            <a:r>
              <a:rPr lang="en-US" dirty="0" smtClean="0"/>
              <a:t>Supporting diverse schemas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VLDB 2010 Tutorial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VLDB 2010 Tutorial</a:t>
            </a:r>
            <a:endParaRPr lang="en-US" altLang="zh-CN"/>
          </a:p>
        </p:txBody>
      </p:sp>
      <p:sp>
        <p:nvSpPr>
          <p:cNvPr id="585318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Research Challenges</a:t>
            </a:r>
          </a:p>
        </p:txBody>
      </p:sp>
      <p:sp>
        <p:nvSpPr>
          <p:cNvPr id="5853189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High Availability and Failover and Load Balancing</a:t>
            </a:r>
          </a:p>
          <a:p>
            <a:pPr lvl="1"/>
            <a:r>
              <a:rPr lang="en-US" dirty="0"/>
              <a:t>Large number of instances and databases</a:t>
            </a:r>
          </a:p>
          <a:p>
            <a:pPr lvl="1"/>
            <a:r>
              <a:rPr lang="en-US" dirty="0"/>
              <a:t>At the database level, or below the database</a:t>
            </a:r>
          </a:p>
          <a:p>
            <a:r>
              <a:rPr lang="en-US" b="1" dirty="0"/>
              <a:t>Distributed Fabric</a:t>
            </a:r>
          </a:p>
          <a:p>
            <a:pPr lvl="1"/>
            <a:r>
              <a:rPr lang="en-US" dirty="0"/>
              <a:t>Manageability</a:t>
            </a:r>
          </a:p>
          <a:p>
            <a:pPr lvl="1"/>
            <a:r>
              <a:rPr lang="en-US" dirty="0"/>
              <a:t>Many different levels of failure detection</a:t>
            </a:r>
          </a:p>
          <a:p>
            <a:pPr lvl="1"/>
            <a:r>
              <a:rPr lang="en-US" dirty="0"/>
              <a:t>Scale out</a:t>
            </a:r>
          </a:p>
          <a:p>
            <a:endParaRPr 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VLDB 2010 Tutorial</a:t>
            </a:r>
            <a:endParaRPr lang="en-US" altLang="zh-CN"/>
          </a:p>
        </p:txBody>
      </p:sp>
      <p:sp>
        <p:nvSpPr>
          <p:cNvPr id="585318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Research Challenges</a:t>
            </a:r>
          </a:p>
        </p:txBody>
      </p:sp>
      <p:sp>
        <p:nvSpPr>
          <p:cNvPr id="5853189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Performance </a:t>
            </a:r>
          </a:p>
          <a:p>
            <a:pPr lvl="1"/>
            <a:r>
              <a:rPr lang="en-US" dirty="0" smtClean="0"/>
              <a:t>Single tenant vs. multitenant</a:t>
            </a:r>
          </a:p>
          <a:p>
            <a:pPr lvl="1"/>
            <a:r>
              <a:rPr lang="en-US" dirty="0" smtClean="0"/>
              <a:t>Governance</a:t>
            </a:r>
          </a:p>
          <a:p>
            <a:pPr lvl="1"/>
            <a:r>
              <a:rPr lang="en-US" dirty="0" smtClean="0"/>
              <a:t>Benchmarks</a:t>
            </a:r>
          </a:p>
          <a:p>
            <a:r>
              <a:rPr lang="en-US" b="1" dirty="0" smtClean="0"/>
              <a:t>Resource Models</a:t>
            </a:r>
          </a:p>
          <a:p>
            <a:pPr lvl="1"/>
            <a:r>
              <a:rPr lang="en-US" dirty="0" smtClean="0"/>
              <a:t>Cost-efficiency</a:t>
            </a:r>
          </a:p>
          <a:p>
            <a:pPr lvl="1"/>
            <a:r>
              <a:rPr lang="en-US" dirty="0" smtClean="0"/>
              <a:t>Performance guarantees</a:t>
            </a:r>
          </a:p>
          <a:p>
            <a:pPr lvl="1"/>
            <a:r>
              <a:rPr lang="en-US" dirty="0" smtClean="0"/>
              <a:t>SLAs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el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93788"/>
          </a:xfrm>
        </p:spPr>
        <p:txBody>
          <a:bodyPr/>
          <a:lstStyle/>
          <a:p>
            <a:r>
              <a:rPr lang="de-DE" smtClean="0">
                <a:ea typeface="ＭＳ Ｐゴシック"/>
                <a:cs typeface="ＭＳ Ｐゴシック"/>
              </a:rPr>
              <a:t>Why sacrifice Consistency? </a:t>
            </a:r>
          </a:p>
        </p:txBody>
      </p:sp>
      <p:sp>
        <p:nvSpPr>
          <p:cNvPr id="44035" name="Inhaltsplatzhalter 2"/>
          <p:cNvSpPr>
            <a:spLocks noGrp="1"/>
          </p:cNvSpPr>
          <p:nvPr>
            <p:ph idx="1"/>
          </p:nvPr>
        </p:nvSpPr>
        <p:spPr>
          <a:xfrm>
            <a:off x="241300" y="1524000"/>
            <a:ext cx="8902700" cy="4810125"/>
          </a:xfrm>
        </p:spPr>
        <p:txBody>
          <a:bodyPr>
            <a:normAutofit lnSpcReduction="10000"/>
          </a:bodyPr>
          <a:lstStyle/>
          <a:p>
            <a:r>
              <a:rPr lang="de-DE" dirty="0" smtClean="0">
                <a:solidFill>
                  <a:srgbClr val="000090"/>
                </a:solidFill>
                <a:ea typeface="ＭＳ Ｐゴシック"/>
                <a:cs typeface="ＭＳ Ｐゴシック"/>
              </a:rPr>
              <a:t>It is a simple solution</a:t>
            </a:r>
          </a:p>
          <a:p>
            <a:pPr lvl="1"/>
            <a:r>
              <a:rPr lang="de-DE" dirty="0" smtClean="0">
                <a:ea typeface="ＭＳ Ｐゴシック"/>
              </a:rPr>
              <a:t>nobody understands what sacrificing P means</a:t>
            </a:r>
          </a:p>
          <a:p>
            <a:pPr lvl="1"/>
            <a:r>
              <a:rPr lang="de-DE" dirty="0" smtClean="0">
                <a:ea typeface="ＭＳ Ｐゴシック"/>
              </a:rPr>
              <a:t>sacrificing A is unacceptable in the Web</a:t>
            </a:r>
          </a:p>
          <a:p>
            <a:pPr lvl="1"/>
            <a:r>
              <a:rPr lang="de-DE" dirty="0" smtClean="0">
                <a:ea typeface="ＭＳ Ｐゴシック"/>
              </a:rPr>
              <a:t>possible to push the problem to app developer</a:t>
            </a:r>
          </a:p>
          <a:p>
            <a:r>
              <a:rPr lang="de-DE" dirty="0" smtClean="0">
                <a:solidFill>
                  <a:srgbClr val="000090"/>
                </a:solidFill>
                <a:ea typeface="ＭＳ Ｐゴシック"/>
                <a:cs typeface="ＭＳ Ｐゴシック"/>
              </a:rPr>
              <a:t>C not needed in many applications</a:t>
            </a:r>
          </a:p>
          <a:p>
            <a:pPr lvl="1"/>
            <a:r>
              <a:rPr lang="de-DE" dirty="0" smtClean="0">
                <a:ea typeface="ＭＳ Ｐゴシック"/>
              </a:rPr>
              <a:t>Banks do not implement ACID (classic example wrong)</a:t>
            </a:r>
          </a:p>
          <a:p>
            <a:pPr lvl="1"/>
            <a:r>
              <a:rPr lang="de-DE" dirty="0" smtClean="0">
                <a:ea typeface="ＭＳ Ｐゴシック"/>
              </a:rPr>
              <a:t>Airline reservation only transacts reads (Huh?)</a:t>
            </a:r>
          </a:p>
          <a:p>
            <a:pPr lvl="1"/>
            <a:r>
              <a:rPr lang="de-DE" dirty="0" smtClean="0">
                <a:ea typeface="ＭＳ Ｐゴシック"/>
              </a:rPr>
              <a:t>MySQL et al. ship by default in lower isolation level</a:t>
            </a:r>
          </a:p>
          <a:p>
            <a:r>
              <a:rPr lang="de-DE" dirty="0" smtClean="0">
                <a:solidFill>
                  <a:srgbClr val="000090"/>
                </a:solidFill>
                <a:ea typeface="ＭＳ Ｐゴシック"/>
                <a:cs typeface="ＭＳ Ｐゴシック"/>
              </a:rPr>
              <a:t>Data is noisy and inconsistent anyway</a:t>
            </a:r>
          </a:p>
          <a:p>
            <a:pPr lvl="1"/>
            <a:r>
              <a:rPr lang="de-DE" dirty="0" smtClean="0">
                <a:ea typeface="ＭＳ Ｐゴシック"/>
              </a:rPr>
              <a:t>making it, say, 1% worse does not matter</a:t>
            </a:r>
          </a:p>
        </p:txBody>
      </p:sp>
      <p:sp>
        <p:nvSpPr>
          <p:cNvPr id="44036" name="Textfeld 3"/>
          <p:cNvSpPr txBox="1">
            <a:spLocks noChangeArrowheads="1"/>
          </p:cNvSpPr>
          <p:nvPr/>
        </p:nvSpPr>
        <p:spPr bwMode="auto">
          <a:xfrm>
            <a:off x="6248400" y="6334125"/>
            <a:ext cx="26193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000" i="1" dirty="0"/>
              <a:t>[Vogels, VLDB 2007]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VLDB 2010 Tutorial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5" grpId="0" build="p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Research 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Balance functionality with scale</a:t>
            </a:r>
          </a:p>
          <a:p>
            <a:pPr lvl="1"/>
            <a:r>
              <a:rPr lang="en-US" dirty="0" smtClean="0"/>
              <a:t>Most tenants are small</a:t>
            </a:r>
          </a:p>
          <a:p>
            <a:pPr lvl="1"/>
            <a:r>
              <a:rPr lang="en-US" dirty="0" smtClean="0"/>
              <a:t>The systems can potentially have hundreds of thousands of tenants</a:t>
            </a:r>
          </a:p>
          <a:p>
            <a:pPr lvl="1"/>
            <a:r>
              <a:rPr lang="en-US" dirty="0" smtClean="0"/>
              <a:t>What are the right abstractions for this scale?</a:t>
            </a:r>
          </a:p>
          <a:p>
            <a:pPr lvl="1"/>
            <a:r>
              <a:rPr lang="en-US" dirty="0" smtClean="0"/>
              <a:t>What functionality should be supported?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575F6D"/>
                </a:solidFill>
              </a:rPr>
              <a:t>VLDB 2010 Tutorial</a:t>
            </a:r>
            <a:endParaRPr lang="en-US" dirty="0">
              <a:solidFill>
                <a:srgbClr val="575F6D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Research 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SLAs and Operating Cost as First-Class features</a:t>
            </a:r>
          </a:p>
          <a:p>
            <a:pPr lvl="1"/>
            <a:r>
              <a:rPr lang="en-US" dirty="0" smtClean="0"/>
              <a:t>Important to adhere to SLAs – tenants pays for these SLAs</a:t>
            </a:r>
          </a:p>
          <a:p>
            <a:pPr lvl="1"/>
            <a:r>
              <a:rPr lang="en-US" dirty="0" smtClean="0"/>
              <a:t>Minimize the total operating cost – a new optimization goal in system design</a:t>
            </a:r>
          </a:p>
          <a:p>
            <a:pPr lvl="1"/>
            <a:r>
              <a:rPr lang="en-US" dirty="0" smtClean="0"/>
              <a:t>Interplay between Cost minimization and SLA satisfaction</a:t>
            </a:r>
          </a:p>
          <a:p>
            <a:pPr lvl="1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575F6D"/>
                </a:solidFill>
              </a:rPr>
              <a:t>VLDB 2010 Tutorial</a:t>
            </a:r>
            <a:endParaRPr lang="en-US" dirty="0">
              <a:solidFill>
                <a:srgbClr val="575F6D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C000"/>
                </a:solidFill>
              </a:rPr>
              <a:t>Outline</a:t>
            </a:r>
            <a:endParaRPr lang="en-US" b="1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371600"/>
            <a:ext cx="8229600" cy="5029200"/>
          </a:xfrm>
        </p:spPr>
        <p:txBody>
          <a:bodyPr>
            <a:normAutofit/>
          </a:bodyPr>
          <a:lstStyle/>
          <a:p>
            <a:pPr>
              <a:buNone/>
            </a:pPr>
            <a:endParaRPr lang="en-US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Data in the Cloud</a:t>
            </a:r>
          </a:p>
          <a:p>
            <a:endParaRPr lang="en-US" dirty="0" smtClean="0">
              <a:solidFill>
                <a:srgbClr val="002060"/>
              </a:solidFill>
            </a:endParaRPr>
          </a:p>
          <a:p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Data Platforms for Large Applications</a:t>
            </a:r>
          </a:p>
          <a:p>
            <a:endParaRPr lang="en-US" dirty="0">
              <a:solidFill>
                <a:srgbClr val="002060"/>
              </a:solidFill>
            </a:endParaRPr>
          </a:p>
          <a:p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Multitenant Data Platforms</a:t>
            </a:r>
          </a:p>
          <a:p>
            <a:endParaRPr lang="en-US" dirty="0" smtClean="0">
              <a:solidFill>
                <a:srgbClr val="002060"/>
              </a:solidFill>
            </a:endParaRPr>
          </a:p>
          <a:p>
            <a:r>
              <a:rPr lang="en-US" b="1" dirty="0" smtClean="0">
                <a:solidFill>
                  <a:srgbClr val="FF0000"/>
                </a:solidFill>
              </a:rPr>
              <a:t>Open Research Challenges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VLDB 2010 Tutorial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el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de-DE" smtClean="0">
                <a:ea typeface="ＭＳ Ｐゴシック"/>
                <a:cs typeface="ＭＳ Ｐゴシック"/>
              </a:rPr>
              <a:t>What to optimize? </a:t>
            </a:r>
          </a:p>
        </p:txBody>
      </p:sp>
      <p:graphicFrame>
        <p:nvGraphicFramePr>
          <p:cNvPr id="4" name="Inhaltsplatzhalter 3"/>
          <p:cNvGraphicFramePr>
            <a:graphicFrameLocks noGrp="1"/>
          </p:cNvGraphicFramePr>
          <p:nvPr>
            <p:ph idx="1"/>
          </p:nvPr>
        </p:nvGraphicFramePr>
        <p:xfrm>
          <a:off x="457200" y="1676400"/>
          <a:ext cx="8448675" cy="3922716"/>
        </p:xfrm>
        <a:graphic>
          <a:graphicData uri="http://schemas.openxmlformats.org/drawingml/2006/table">
            <a:tbl>
              <a:tblPr/>
              <a:tblGrid>
                <a:gridCol w="3121025"/>
                <a:gridCol w="2647950"/>
                <a:gridCol w="2679700"/>
              </a:tblGrid>
              <a:tr h="560388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-107" charset="0"/>
                          <a:ea typeface="ＭＳ Ｐゴシック" pitchFamily="-107" charset="-128"/>
                          <a:cs typeface="ＭＳ Ｐゴシック" pitchFamily="-107" charset="-128"/>
                        </a:rPr>
                        <a:t>Feature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-107" charset="0"/>
                          <a:ea typeface="ＭＳ Ｐゴシック" pitchFamily="-107" charset="-128"/>
                          <a:cs typeface="ＭＳ Ｐゴシック" pitchFamily="-107" charset="-128"/>
                        </a:rPr>
                        <a:t>Traditional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-107" charset="0"/>
                          <a:ea typeface="ＭＳ Ｐゴシック" pitchFamily="-107" charset="-128"/>
                          <a:cs typeface="ＭＳ Ｐゴシック" pitchFamily="-107" charset="-128"/>
                        </a:rPr>
                        <a:t>Cloud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560388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7" charset="0"/>
                          <a:ea typeface="ＭＳ Ｐゴシック" pitchFamily="-107" charset="-128"/>
                          <a:cs typeface="ＭＳ Ｐゴシック" pitchFamily="-107" charset="-128"/>
                        </a:rPr>
                        <a:t>Cost [$]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7" charset="0"/>
                          <a:ea typeface="ＭＳ Ｐゴシック" pitchFamily="-107" charset="-128"/>
                          <a:cs typeface="ＭＳ Ｐゴシック" pitchFamily="-107" charset="-128"/>
                        </a:rPr>
                        <a:t>fixed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7" charset="0"/>
                          <a:ea typeface="ＭＳ Ｐゴシック" pitchFamily="-107" charset="-128"/>
                          <a:cs typeface="ＭＳ Ｐゴシック" pitchFamily="-107" charset="-128"/>
                        </a:rPr>
                        <a:t>optimize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560388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7" charset="0"/>
                          <a:ea typeface="ＭＳ Ｐゴシック" pitchFamily="-107" charset="-128"/>
                          <a:cs typeface="ＭＳ Ｐゴシック" pitchFamily="-107" charset="-128"/>
                        </a:rPr>
                        <a:t>Performance [tps, secs]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7" charset="0"/>
                          <a:ea typeface="ＭＳ Ｐゴシック" pitchFamily="-107" charset="-128"/>
                          <a:cs typeface="ＭＳ Ｐゴシック" pitchFamily="-107" charset="-128"/>
                        </a:rPr>
                        <a:t>optimize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7" charset="0"/>
                          <a:ea typeface="ＭＳ Ｐゴシック" pitchFamily="-107" charset="-128"/>
                          <a:cs typeface="ＭＳ Ｐゴシック" pitchFamily="-107" charset="-128"/>
                        </a:rPr>
                        <a:t>fixed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560388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7" charset="0"/>
                          <a:ea typeface="ＭＳ Ｐゴシック" pitchFamily="-107" charset="-128"/>
                          <a:cs typeface="ＭＳ Ｐゴシック" pitchFamily="-107" charset="-128"/>
                        </a:rPr>
                        <a:t>Scale-out [#cores]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7" charset="0"/>
                          <a:ea typeface="ＭＳ Ｐゴシック" pitchFamily="-107" charset="-128"/>
                          <a:cs typeface="ＭＳ Ｐゴシック" pitchFamily="-107" charset="-128"/>
                        </a:rPr>
                        <a:t>optimize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7" charset="0"/>
                          <a:ea typeface="ＭＳ Ｐゴシック" pitchFamily="-107" charset="-128"/>
                          <a:cs typeface="ＭＳ Ｐゴシック" pitchFamily="-107" charset="-128"/>
                        </a:rPr>
                        <a:t>fixed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560388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7" charset="0"/>
                          <a:ea typeface="ＭＳ Ｐゴシック" pitchFamily="-107" charset="-128"/>
                          <a:cs typeface="ＭＳ Ｐゴシック" pitchFamily="-107" charset="-128"/>
                        </a:rPr>
                        <a:t>Predictability [</a:t>
                      </a:r>
                      <a:r>
                        <a:rPr kumimoji="0" lang="de-D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ymbol" pitchFamily="-107" charset="2"/>
                          <a:ea typeface="Symbol" pitchFamily="-107" charset="2"/>
                          <a:cs typeface="Symbol" pitchFamily="-107" charset="2"/>
                        </a:rPr>
                        <a:t>s</a:t>
                      </a:r>
                      <a:r>
                        <a:rPr kumimoji="0" lang="de-D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7" charset="0"/>
                          <a:ea typeface="ＭＳ Ｐゴシック" pitchFamily="-107" charset="-128"/>
                          <a:cs typeface="ＭＳ Ｐゴシック" pitchFamily="-107" charset="-128"/>
                        </a:rPr>
                        <a:t>($)]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7" charset="0"/>
                          <a:ea typeface="ＭＳ Ｐゴシック" pitchFamily="-107" charset="-128"/>
                          <a:cs typeface="ＭＳ Ｐゴシック" pitchFamily="-107" charset="-128"/>
                        </a:rPr>
                        <a:t>-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7" charset="0"/>
                          <a:ea typeface="ＭＳ Ｐゴシック" pitchFamily="-107" charset="-128"/>
                          <a:cs typeface="ＭＳ Ｐゴシック" pitchFamily="-107" charset="-128"/>
                        </a:rPr>
                        <a:t>fixed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560388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7" charset="0"/>
                          <a:ea typeface="ＭＳ Ｐゴシック" pitchFamily="-107" charset="-128"/>
                          <a:cs typeface="ＭＳ Ｐゴシック" pitchFamily="-107" charset="-128"/>
                        </a:rPr>
                        <a:t>Consistency [%]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7" charset="0"/>
                          <a:ea typeface="ＭＳ Ｐゴシック" pitchFamily="-107" charset="-128"/>
                          <a:cs typeface="ＭＳ Ｐゴシック" pitchFamily="-107" charset="-128"/>
                        </a:rPr>
                        <a:t>fixed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7" charset="0"/>
                          <a:ea typeface="ＭＳ Ｐゴシック" pitchFamily="-107" charset="-128"/>
                          <a:cs typeface="ＭＳ Ｐゴシック" pitchFamily="-107" charset="-128"/>
                        </a:rPr>
                        <a:t>???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560388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7" charset="0"/>
                          <a:ea typeface="ＭＳ Ｐゴシック" pitchFamily="-107" charset="-128"/>
                          <a:cs typeface="ＭＳ Ｐゴシック" pitchFamily="-107" charset="-128"/>
                        </a:rPr>
                        <a:t>Flexibility [#variants]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7" charset="0"/>
                          <a:ea typeface="ＭＳ Ｐゴシック" pitchFamily="-107" charset="-128"/>
                          <a:cs typeface="ＭＳ Ｐゴシック" pitchFamily="-107" charset="-128"/>
                        </a:rPr>
                        <a:t>-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7" charset="0"/>
                          <a:ea typeface="ＭＳ Ｐゴシック" pitchFamily="-107" charset="-128"/>
                          <a:cs typeface="ＭＳ Ｐゴシック" pitchFamily="-107" charset="-128"/>
                        </a:rPr>
                        <a:t>optimize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  <p:sp>
        <p:nvSpPr>
          <p:cNvPr id="21541" name="Textfeld 4"/>
          <p:cNvSpPr txBox="1">
            <a:spLocks noChangeArrowheads="1"/>
          </p:cNvSpPr>
          <p:nvPr/>
        </p:nvSpPr>
        <p:spPr bwMode="auto">
          <a:xfrm>
            <a:off x="4648200" y="6411913"/>
            <a:ext cx="44656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e-DE" i="1" dirty="0"/>
              <a:t>[Florescu &amp; Kossmann, SIGMOD Record 2009]</a:t>
            </a:r>
          </a:p>
        </p:txBody>
      </p:sp>
      <p:sp>
        <p:nvSpPr>
          <p:cNvPr id="21542" name="Textfeld 6"/>
          <p:cNvSpPr txBox="1">
            <a:spLocks noChangeArrowheads="1"/>
          </p:cNvSpPr>
          <p:nvPr/>
        </p:nvSpPr>
        <p:spPr bwMode="auto">
          <a:xfrm>
            <a:off x="990600" y="5764213"/>
            <a:ext cx="63293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800" b="1">
                <a:solidFill>
                  <a:srgbClr val="800000"/>
                </a:solidFill>
              </a:rPr>
              <a:t>Put $ on the y-axis of your graphs!!!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575F6D"/>
                </a:solidFill>
              </a:rPr>
              <a:t>VLDB 2010 Tutorial</a:t>
            </a:r>
            <a:endParaRPr lang="en-US" dirty="0">
              <a:solidFill>
                <a:srgbClr val="575F6D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>
                <a:ea typeface="ＭＳ Ｐゴシック"/>
                <a:cs typeface="ＭＳ Ｐゴシック"/>
              </a:rPr>
              <a:t>Open Questions</a:t>
            </a:r>
          </a:p>
        </p:txBody>
      </p:sp>
      <p:sp>
        <p:nvSpPr>
          <p:cNvPr id="38915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>
                <a:ea typeface="ＭＳ Ｐゴシック"/>
                <a:cs typeface="ＭＳ Ｐゴシック"/>
              </a:rPr>
              <a:t>How to implement the storage layer?</a:t>
            </a:r>
          </a:p>
          <a:p>
            <a:r>
              <a:rPr lang="de-DE" dirty="0" smtClean="0">
                <a:ea typeface="ＭＳ Ｐゴシック"/>
                <a:cs typeface="ＭＳ Ｐゴシック"/>
              </a:rPr>
              <a:t>What is the right consistency model?</a:t>
            </a:r>
          </a:p>
          <a:p>
            <a:r>
              <a:rPr lang="de-DE" dirty="0" smtClean="0">
                <a:ea typeface="ＭＳ Ｐゴシック"/>
                <a:cs typeface="ＭＳ Ｐゴシック"/>
              </a:rPr>
              <a:t>What is the right programming model?</a:t>
            </a:r>
          </a:p>
          <a:p>
            <a:r>
              <a:rPr lang="de-DE" dirty="0" smtClean="0">
                <a:ea typeface="ＭＳ Ｐゴシック"/>
                <a:cs typeface="ＭＳ Ｐゴシック"/>
              </a:rPr>
              <a:t>Whether and how to make use of caching?</a:t>
            </a:r>
          </a:p>
          <a:p>
            <a:r>
              <a:rPr lang="de-DE" dirty="0" smtClean="0">
                <a:ea typeface="ＭＳ Ｐゴシック"/>
                <a:cs typeface="ＭＳ Ｐゴシック"/>
              </a:rPr>
              <a:t>How to balance functionality and scale?</a:t>
            </a:r>
          </a:p>
          <a:p>
            <a:r>
              <a:rPr lang="de-DE" dirty="0" smtClean="0">
                <a:ea typeface="ＭＳ Ｐゴシック"/>
                <a:cs typeface="ＭＳ Ｐゴシック"/>
              </a:rPr>
              <a:t>What are the right cloud abstractions?</a:t>
            </a:r>
          </a:p>
          <a:p>
            <a:r>
              <a:rPr lang="de-DE" dirty="0" smtClean="0">
                <a:ea typeface="ＭＳ Ｐゴシック"/>
                <a:cs typeface="ＭＳ Ｐゴシック"/>
              </a:rPr>
              <a:t>Cloud inter-operatability</a:t>
            </a:r>
          </a:p>
          <a:p>
            <a:r>
              <a:rPr lang="de-DE" dirty="0" smtClean="0">
                <a:ea typeface="ＭＳ Ｐゴシック"/>
                <a:cs typeface="ＭＳ Ｐゴシック"/>
              </a:rPr>
              <a:t>Moving beyond a single cloud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476999"/>
            <a:ext cx="1779004" cy="274320"/>
          </a:xfrm>
        </p:spPr>
        <p:txBody>
          <a:bodyPr/>
          <a:lstStyle/>
          <a:p>
            <a:r>
              <a:rPr lang="en-US" smtClean="0">
                <a:solidFill>
                  <a:srgbClr val="575F6D"/>
                </a:solidFill>
              </a:rPr>
              <a:t>VLDB 2010 Tutorial</a:t>
            </a:r>
            <a:endParaRPr lang="en-US" dirty="0">
              <a:solidFill>
                <a:srgbClr val="575F6D"/>
              </a:solidFill>
            </a:endParaRPr>
          </a:p>
        </p:txBody>
      </p:sp>
      <p:sp>
        <p:nvSpPr>
          <p:cNvPr id="6" name="Textfeld 4"/>
          <p:cNvSpPr txBox="1">
            <a:spLocks noChangeArrowheads="1"/>
          </p:cNvSpPr>
          <p:nvPr/>
        </p:nvSpPr>
        <p:spPr bwMode="auto">
          <a:xfrm>
            <a:off x="4648200" y="6411913"/>
            <a:ext cx="446563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e-DE" sz="1400" i="1" dirty="0" smtClean="0"/>
              <a:t>[Adapted from D. Kossmann‘s ICDE 2010 Keynote]</a:t>
            </a:r>
            <a:endParaRPr lang="de-DE" sz="14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Concluding Remarks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Data Management for Cloud Computing poses a </a:t>
            </a:r>
            <a:r>
              <a:rPr lang="en-US" dirty="0" smtClean="0">
                <a:solidFill>
                  <a:srgbClr val="00B050"/>
                </a:solidFill>
              </a:rPr>
              <a:t>fundamental challenge</a:t>
            </a:r>
            <a:r>
              <a:rPr lang="en-US" dirty="0" smtClean="0"/>
              <a:t> to database researchers: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Scalability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Reliability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Data Consistency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Elasticity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>
                <a:solidFill>
                  <a:srgbClr val="00B050"/>
                </a:solidFill>
              </a:rPr>
              <a:t>Radically different </a:t>
            </a:r>
            <a:r>
              <a:rPr lang="en-US" dirty="0" smtClean="0"/>
              <a:t>approaches and solutions are warranted to overcome this challenge:</a:t>
            </a:r>
          </a:p>
          <a:p>
            <a:pPr lvl="1"/>
            <a:r>
              <a:rPr lang="en-US" dirty="0" smtClean="0"/>
              <a:t>Need to understand the nature of </a:t>
            </a:r>
            <a:r>
              <a:rPr lang="en-US" dirty="0" smtClean="0">
                <a:solidFill>
                  <a:srgbClr val="FF0000"/>
                </a:solidFill>
              </a:rPr>
              <a:t>new applications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>
                <a:solidFill>
                  <a:srgbClr val="00B050"/>
                </a:solidFill>
              </a:rPr>
              <a:t>Database community </a:t>
            </a:r>
            <a:r>
              <a:rPr lang="en-US" dirty="0" smtClean="0"/>
              <a:t>needs to be </a:t>
            </a:r>
            <a:r>
              <a:rPr lang="en-US" dirty="0" smtClean="0">
                <a:solidFill>
                  <a:srgbClr val="FF0000"/>
                </a:solidFill>
              </a:rPr>
              <a:t>involved</a:t>
            </a:r>
            <a:r>
              <a:rPr lang="en-US" dirty="0" smtClean="0"/>
              <a:t> – maintaining status quo will only marginalize our role.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VLDB 2010 Tutorial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40825"/>
            <a:ext cx="8229600" cy="5124200"/>
          </a:xfrm>
        </p:spPr>
        <p:txBody>
          <a:bodyPr>
            <a:normAutofit fontScale="62500" lnSpcReduction="20000"/>
          </a:bodyPr>
          <a:lstStyle/>
          <a:p>
            <a:r>
              <a:rPr lang="en-US" b="1" dirty="0" smtClean="0"/>
              <a:t>[Cooper et al., ACM </a:t>
            </a:r>
            <a:r>
              <a:rPr lang="en-US" b="1" dirty="0" err="1" smtClean="0"/>
              <a:t>SoCC</a:t>
            </a:r>
            <a:r>
              <a:rPr lang="en-US" b="1" dirty="0" smtClean="0"/>
              <a:t> 2010]</a:t>
            </a:r>
            <a:r>
              <a:rPr lang="en-US" dirty="0" smtClean="0"/>
              <a:t> Benchmarking Cloud Serving Systems with YCSB, B. F. Cooper, A. Silberstein, E. Tam, R. </a:t>
            </a:r>
            <a:r>
              <a:rPr lang="en-US" dirty="0" err="1" smtClean="0"/>
              <a:t>Ramakrishnan</a:t>
            </a:r>
            <a:r>
              <a:rPr lang="en-US" dirty="0" smtClean="0"/>
              <a:t>, R. Sears, In ACM </a:t>
            </a:r>
            <a:r>
              <a:rPr lang="en-US" dirty="0" err="1" smtClean="0"/>
              <a:t>SoCC</a:t>
            </a:r>
            <a:r>
              <a:rPr lang="en-US" dirty="0" smtClean="0"/>
              <a:t> 2010</a:t>
            </a:r>
            <a:endParaRPr lang="en-US" b="1" dirty="0" smtClean="0"/>
          </a:p>
          <a:p>
            <a:r>
              <a:rPr lang="en-US" b="1" dirty="0" smtClean="0"/>
              <a:t>[</a:t>
            </a:r>
            <a:r>
              <a:rPr lang="en-US" b="1" dirty="0" err="1" smtClean="0"/>
              <a:t>Brantner</a:t>
            </a:r>
            <a:r>
              <a:rPr lang="en-US" b="1" dirty="0" smtClean="0"/>
              <a:t> et al., SIGMOD 2008]</a:t>
            </a:r>
            <a:r>
              <a:rPr lang="en-US" dirty="0" smtClean="0"/>
              <a:t> Building a Database on S3 by M. </a:t>
            </a:r>
            <a:r>
              <a:rPr lang="en-US" dirty="0" err="1" smtClean="0"/>
              <a:t>Brartner</a:t>
            </a:r>
            <a:r>
              <a:rPr lang="en-US" dirty="0" smtClean="0"/>
              <a:t>, D. </a:t>
            </a:r>
            <a:r>
              <a:rPr lang="en-US" dirty="0" err="1" smtClean="0"/>
              <a:t>Florescu</a:t>
            </a:r>
            <a:r>
              <a:rPr lang="en-US" dirty="0" smtClean="0"/>
              <a:t>, D. Graf, D. </a:t>
            </a:r>
            <a:r>
              <a:rPr lang="en-US" dirty="0" err="1" smtClean="0"/>
              <a:t>Kossman</a:t>
            </a:r>
            <a:r>
              <a:rPr lang="en-US" dirty="0" smtClean="0"/>
              <a:t>, T. </a:t>
            </a:r>
            <a:r>
              <a:rPr lang="en-US" dirty="0" err="1" smtClean="0"/>
              <a:t>Kraska</a:t>
            </a:r>
            <a:r>
              <a:rPr lang="en-US" dirty="0" smtClean="0"/>
              <a:t>, SIGMOD’08</a:t>
            </a:r>
          </a:p>
          <a:p>
            <a:r>
              <a:rPr lang="en-US" b="1" dirty="0" smtClean="0"/>
              <a:t>[</a:t>
            </a:r>
            <a:r>
              <a:rPr lang="en-US" b="1" dirty="0" err="1" smtClean="0"/>
              <a:t>Kraska</a:t>
            </a:r>
            <a:r>
              <a:rPr lang="en-US" b="1" dirty="0" smtClean="0"/>
              <a:t> et al., VLDB 2009]</a:t>
            </a:r>
            <a:r>
              <a:rPr lang="en-US" dirty="0" smtClean="0"/>
              <a:t> Consistency Rationing in the Cloud: Pay only when it matters, T. </a:t>
            </a:r>
            <a:r>
              <a:rPr lang="en-US" dirty="0" err="1" smtClean="0"/>
              <a:t>Kraska</a:t>
            </a:r>
            <a:r>
              <a:rPr lang="en-US" dirty="0" smtClean="0"/>
              <a:t>, M. </a:t>
            </a:r>
            <a:r>
              <a:rPr lang="en-US" dirty="0" err="1" smtClean="0"/>
              <a:t>Hentschel</a:t>
            </a:r>
            <a:r>
              <a:rPr lang="en-US" dirty="0" smtClean="0"/>
              <a:t>, G. Alonso, and D. </a:t>
            </a:r>
            <a:r>
              <a:rPr lang="en-US" dirty="0" err="1" smtClean="0"/>
              <a:t>Kossmann</a:t>
            </a:r>
            <a:r>
              <a:rPr lang="en-US" dirty="0" smtClean="0"/>
              <a:t>, VLDB 2009</a:t>
            </a:r>
          </a:p>
          <a:p>
            <a:r>
              <a:rPr lang="en-US" b="1" dirty="0" smtClean="0"/>
              <a:t>[</a:t>
            </a:r>
            <a:r>
              <a:rPr lang="en-US" b="1" dirty="0" err="1" smtClean="0"/>
              <a:t>Lomet</a:t>
            </a:r>
            <a:r>
              <a:rPr lang="en-US" b="1" dirty="0" smtClean="0"/>
              <a:t> et al., CIDR 2009]</a:t>
            </a:r>
            <a:r>
              <a:rPr lang="en-US" dirty="0" smtClean="0"/>
              <a:t> Unbundling Transaction Services in the Cloud, D. </a:t>
            </a:r>
            <a:r>
              <a:rPr lang="en-US" dirty="0" err="1" smtClean="0"/>
              <a:t>Lomet</a:t>
            </a:r>
            <a:r>
              <a:rPr lang="en-US" dirty="0" smtClean="0"/>
              <a:t>, A. </a:t>
            </a:r>
            <a:r>
              <a:rPr lang="en-US" dirty="0" err="1" smtClean="0"/>
              <a:t>Fekete</a:t>
            </a:r>
            <a:r>
              <a:rPr lang="en-US" dirty="0" smtClean="0"/>
              <a:t>, G. </a:t>
            </a:r>
            <a:r>
              <a:rPr lang="en-US" dirty="0" err="1" smtClean="0"/>
              <a:t>Weikum</a:t>
            </a:r>
            <a:r>
              <a:rPr lang="en-US" dirty="0" smtClean="0"/>
              <a:t>, M. </a:t>
            </a:r>
            <a:r>
              <a:rPr lang="en-US" dirty="0" err="1" smtClean="0"/>
              <a:t>Zwilling</a:t>
            </a:r>
            <a:r>
              <a:rPr lang="en-US" dirty="0" smtClean="0"/>
              <a:t>, CIDR’09</a:t>
            </a:r>
          </a:p>
          <a:p>
            <a:r>
              <a:rPr lang="en-US" b="1" dirty="0" smtClean="0"/>
              <a:t>[Das et al., </a:t>
            </a:r>
            <a:r>
              <a:rPr lang="en-US" b="1" dirty="0" err="1" smtClean="0"/>
              <a:t>HotCloud</a:t>
            </a:r>
            <a:r>
              <a:rPr lang="en-US" b="1" dirty="0" smtClean="0"/>
              <a:t> 2009]</a:t>
            </a:r>
            <a:r>
              <a:rPr lang="en-US" dirty="0" smtClean="0"/>
              <a:t> </a:t>
            </a:r>
            <a:r>
              <a:rPr lang="en-US" dirty="0" err="1" smtClean="0"/>
              <a:t>ElasTraS</a:t>
            </a:r>
            <a:r>
              <a:rPr lang="en-US" dirty="0" smtClean="0"/>
              <a:t>: An Elastic Transactional Data Store in the Cloud, S. Das, D. </a:t>
            </a:r>
            <a:r>
              <a:rPr lang="en-US" dirty="0" err="1" smtClean="0"/>
              <a:t>Agrawal</a:t>
            </a:r>
            <a:r>
              <a:rPr lang="en-US" dirty="0" smtClean="0"/>
              <a:t>, and A. El </a:t>
            </a:r>
            <a:r>
              <a:rPr lang="en-US" dirty="0" err="1" smtClean="0"/>
              <a:t>Abbadi</a:t>
            </a:r>
            <a:r>
              <a:rPr lang="en-US" dirty="0" smtClean="0"/>
              <a:t>, USENIX </a:t>
            </a:r>
            <a:r>
              <a:rPr lang="en-US" dirty="0" err="1" smtClean="0"/>
              <a:t>HotCloud</a:t>
            </a:r>
            <a:r>
              <a:rPr lang="en-US" dirty="0" smtClean="0"/>
              <a:t>, 2009</a:t>
            </a:r>
          </a:p>
          <a:p>
            <a:r>
              <a:rPr lang="en-US" b="1" dirty="0" smtClean="0"/>
              <a:t>[Das et al., ACM </a:t>
            </a:r>
            <a:r>
              <a:rPr lang="en-US" b="1" dirty="0" err="1" smtClean="0"/>
              <a:t>SoCC</a:t>
            </a:r>
            <a:r>
              <a:rPr lang="en-US" b="1" dirty="0" smtClean="0"/>
              <a:t> 2010]</a:t>
            </a:r>
            <a:r>
              <a:rPr lang="en-US" dirty="0" smtClean="0"/>
              <a:t> G-Store: A Scalable Data Store for Transactional Multi key Access in the Cloud, S. Das, D. </a:t>
            </a:r>
            <a:r>
              <a:rPr lang="en-US" dirty="0" err="1" smtClean="0"/>
              <a:t>Agrawal</a:t>
            </a:r>
            <a:r>
              <a:rPr lang="en-US" dirty="0" smtClean="0"/>
              <a:t>, and A. El </a:t>
            </a:r>
            <a:r>
              <a:rPr lang="en-US" dirty="0" err="1" smtClean="0"/>
              <a:t>Abbadi</a:t>
            </a:r>
            <a:r>
              <a:rPr lang="en-US" dirty="0" smtClean="0"/>
              <a:t>, ACM SOCC, 2010.</a:t>
            </a:r>
          </a:p>
          <a:p>
            <a:r>
              <a:rPr lang="en-US" b="1" dirty="0" smtClean="0"/>
              <a:t>[Das et al., TR 2010]</a:t>
            </a:r>
            <a:r>
              <a:rPr lang="en-US" dirty="0" smtClean="0"/>
              <a:t> </a:t>
            </a:r>
            <a:r>
              <a:rPr lang="en-US" dirty="0" err="1" smtClean="0"/>
              <a:t>ElasTraS</a:t>
            </a:r>
            <a:r>
              <a:rPr lang="en-US" dirty="0" smtClean="0"/>
              <a:t>: An Elastic, Scalable, and Self Managing Transactional Database for the Cloud, S. Das, S. </a:t>
            </a:r>
            <a:r>
              <a:rPr lang="en-US" dirty="0" err="1" smtClean="0"/>
              <a:t>Agarwal</a:t>
            </a:r>
            <a:r>
              <a:rPr lang="en-US" dirty="0" smtClean="0"/>
              <a:t>, D. </a:t>
            </a:r>
            <a:r>
              <a:rPr lang="en-US" dirty="0" err="1" smtClean="0"/>
              <a:t>Agrawal</a:t>
            </a:r>
            <a:r>
              <a:rPr lang="en-US" dirty="0" smtClean="0"/>
              <a:t>, and A. El </a:t>
            </a:r>
            <a:r>
              <a:rPr lang="en-US" dirty="0" err="1" smtClean="0"/>
              <a:t>Abbadi</a:t>
            </a:r>
            <a:r>
              <a:rPr lang="en-US" dirty="0" smtClean="0"/>
              <a:t>, UCSB Tech Report CS 2010-04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VLDB 2010 Tutorial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40825"/>
            <a:ext cx="8229600" cy="5124200"/>
          </a:xfrm>
        </p:spPr>
        <p:txBody>
          <a:bodyPr>
            <a:normAutofit fontScale="55000" lnSpcReduction="20000"/>
          </a:bodyPr>
          <a:lstStyle/>
          <a:p>
            <a:r>
              <a:rPr lang="en-US" b="1" dirty="0" smtClean="0"/>
              <a:t>[Yang et al., CIDR 2009]</a:t>
            </a:r>
            <a:r>
              <a:rPr lang="en-US" dirty="0" smtClean="0"/>
              <a:t> A scalable data platform for a large number of small applications, F. Yang, J. </a:t>
            </a:r>
            <a:r>
              <a:rPr lang="en-US" dirty="0" err="1" smtClean="0"/>
              <a:t>Shanmugasundaram</a:t>
            </a:r>
            <a:r>
              <a:rPr lang="en-US" dirty="0" smtClean="0"/>
              <a:t>, and R. </a:t>
            </a:r>
            <a:r>
              <a:rPr lang="en-US" dirty="0" err="1" smtClean="0"/>
              <a:t>Yerneni</a:t>
            </a:r>
            <a:r>
              <a:rPr lang="en-US" dirty="0" smtClean="0"/>
              <a:t>, CIDR, 2009</a:t>
            </a:r>
          </a:p>
          <a:p>
            <a:r>
              <a:rPr lang="en-US" b="1" dirty="0" smtClean="0"/>
              <a:t>[</a:t>
            </a:r>
            <a:r>
              <a:rPr lang="en-US" b="1" dirty="0" err="1" smtClean="0"/>
              <a:t>Kossmann</a:t>
            </a:r>
            <a:r>
              <a:rPr lang="en-US" b="1" dirty="0" smtClean="0"/>
              <a:t> et al., SIGMOD 2010]</a:t>
            </a:r>
            <a:r>
              <a:rPr lang="en-US" dirty="0" smtClean="0"/>
              <a:t> An Evaluation of Alternative Architectures for Transaction Processing in the Cloud, D </a:t>
            </a:r>
            <a:r>
              <a:rPr lang="en-US" dirty="0" err="1" smtClean="0"/>
              <a:t>Kossmann</a:t>
            </a:r>
            <a:r>
              <a:rPr lang="en-US" dirty="0" smtClean="0"/>
              <a:t>, T. </a:t>
            </a:r>
            <a:r>
              <a:rPr lang="en-US" dirty="0" err="1" smtClean="0"/>
              <a:t>Kraska</a:t>
            </a:r>
            <a:r>
              <a:rPr lang="en-US" dirty="0" smtClean="0"/>
              <a:t>, Simon </a:t>
            </a:r>
            <a:r>
              <a:rPr lang="en-US" dirty="0" err="1" smtClean="0"/>
              <a:t>Loesing</a:t>
            </a:r>
            <a:r>
              <a:rPr lang="en-US" dirty="0" smtClean="0"/>
              <a:t>, In SIGMOD 2010</a:t>
            </a:r>
          </a:p>
          <a:p>
            <a:r>
              <a:rPr lang="en-US" b="1" dirty="0" smtClean="0"/>
              <a:t>[</a:t>
            </a:r>
            <a:r>
              <a:rPr lang="en-US" b="1" dirty="0" err="1" smtClean="0"/>
              <a:t>Aulbach</a:t>
            </a:r>
            <a:r>
              <a:rPr lang="en-US" b="1" dirty="0" smtClean="0"/>
              <a:t> et al., SIGMOD 2009] </a:t>
            </a:r>
            <a:r>
              <a:rPr lang="en-US" dirty="0" smtClean="0"/>
              <a:t>A Comparison of Flexible Schemas for Software as a Service, S. </a:t>
            </a:r>
            <a:r>
              <a:rPr lang="en-US" dirty="0" err="1" smtClean="0"/>
              <a:t>Aulbach</a:t>
            </a:r>
            <a:r>
              <a:rPr lang="en-US" dirty="0" smtClean="0"/>
              <a:t>, D. Jacobs, A. Kemper, M. </a:t>
            </a:r>
            <a:r>
              <a:rPr lang="en-US" dirty="0" err="1" smtClean="0"/>
              <a:t>Seibold</a:t>
            </a:r>
            <a:r>
              <a:rPr lang="en-US" dirty="0" smtClean="0"/>
              <a:t>, In SIGMOD 2009</a:t>
            </a:r>
          </a:p>
          <a:p>
            <a:r>
              <a:rPr lang="en-US" b="1" dirty="0" smtClean="0"/>
              <a:t>[</a:t>
            </a:r>
            <a:r>
              <a:rPr lang="en-US" b="1" dirty="0" err="1" smtClean="0"/>
              <a:t>Aulbach</a:t>
            </a:r>
            <a:r>
              <a:rPr lang="en-US" b="1" dirty="0" smtClean="0"/>
              <a:t> et al., SIGMOD 2008]</a:t>
            </a:r>
            <a:r>
              <a:rPr lang="en-US" dirty="0" smtClean="0"/>
              <a:t> Multi-Tenant Databases for Software as a Service: Schema and Mapping </a:t>
            </a:r>
            <a:r>
              <a:rPr lang="en-US" dirty="0" err="1" smtClean="0"/>
              <a:t>Technicques</a:t>
            </a:r>
            <a:r>
              <a:rPr lang="en-US" dirty="0" smtClean="0"/>
              <a:t>, In SIGMOD 2008</a:t>
            </a:r>
          </a:p>
          <a:p>
            <a:r>
              <a:rPr lang="en-US" b="1" dirty="0" smtClean="0"/>
              <a:t>[</a:t>
            </a:r>
            <a:r>
              <a:rPr lang="en-US" b="1" dirty="0" err="1" smtClean="0"/>
              <a:t>Weissman</a:t>
            </a:r>
            <a:r>
              <a:rPr lang="en-US" b="1" dirty="0" smtClean="0"/>
              <a:t> et al., SIGMOD 2009]</a:t>
            </a:r>
            <a:r>
              <a:rPr lang="en-US" dirty="0" smtClean="0"/>
              <a:t> The Design of the Force.com Multitenant Internet Application Development Platform, C.D. </a:t>
            </a:r>
            <a:r>
              <a:rPr lang="en-US" dirty="0" err="1" smtClean="0"/>
              <a:t>Weissman</a:t>
            </a:r>
            <a:r>
              <a:rPr lang="en-US" dirty="0" smtClean="0"/>
              <a:t>, S. </a:t>
            </a:r>
            <a:r>
              <a:rPr lang="en-US" dirty="0" err="1" smtClean="0"/>
              <a:t>Bobrowski</a:t>
            </a:r>
            <a:r>
              <a:rPr lang="en-US" dirty="0" smtClean="0"/>
              <a:t>, In SIGMOD 2009</a:t>
            </a:r>
          </a:p>
          <a:p>
            <a:r>
              <a:rPr lang="en-US" b="1" dirty="0" smtClean="0"/>
              <a:t>[Jacobs et al., DTW 2007] </a:t>
            </a:r>
            <a:r>
              <a:rPr lang="en-US" dirty="0" smtClean="0"/>
              <a:t>Ruminations of Multi-Tenant Databases, D. Jacobs, S. </a:t>
            </a:r>
            <a:r>
              <a:rPr lang="en-US" dirty="0" err="1" smtClean="0"/>
              <a:t>Aulbach</a:t>
            </a:r>
            <a:r>
              <a:rPr lang="en-US" dirty="0" smtClean="0"/>
              <a:t>, In DTW 2007</a:t>
            </a:r>
          </a:p>
          <a:p>
            <a:r>
              <a:rPr lang="en-US" b="1" dirty="0" smtClean="0"/>
              <a:t>[Chang et al., OSDI 2006]</a:t>
            </a:r>
            <a:r>
              <a:rPr lang="en-US" dirty="0" smtClean="0"/>
              <a:t> </a:t>
            </a:r>
            <a:r>
              <a:rPr lang="en-US" dirty="0" err="1" smtClean="0"/>
              <a:t>Bigtable</a:t>
            </a:r>
            <a:r>
              <a:rPr lang="en-US" dirty="0" smtClean="0"/>
              <a:t>: A Distributed Storage System for Structured Data, F. Chang et al., In OSDI 2006</a:t>
            </a:r>
          </a:p>
          <a:p>
            <a:r>
              <a:rPr lang="en-US" b="1" dirty="0" smtClean="0"/>
              <a:t>[Cooper et al., VLDB 2008] </a:t>
            </a:r>
            <a:r>
              <a:rPr lang="en-US" dirty="0" smtClean="0"/>
              <a:t>PNUTS: Yahoo!'s hosted data serving platform, B. F. Cooper et al., In VLDB 2008</a:t>
            </a:r>
          </a:p>
          <a:p>
            <a:r>
              <a:rPr lang="en-US" b="1" dirty="0" smtClean="0"/>
              <a:t>[</a:t>
            </a:r>
            <a:r>
              <a:rPr lang="en-US" b="1" dirty="0" err="1" smtClean="0"/>
              <a:t>DeCandia</a:t>
            </a:r>
            <a:r>
              <a:rPr lang="en-US" b="1" dirty="0" smtClean="0"/>
              <a:t> et al., SOSP 2007] </a:t>
            </a:r>
            <a:r>
              <a:rPr lang="en-US" dirty="0" smtClean="0"/>
              <a:t>Dynamo: </a:t>
            </a:r>
            <a:r>
              <a:rPr lang="en-US" dirty="0" err="1" smtClean="0"/>
              <a:t>amazon's</a:t>
            </a:r>
            <a:r>
              <a:rPr lang="en-US" dirty="0" smtClean="0"/>
              <a:t> highly available key-value store, G. </a:t>
            </a:r>
            <a:r>
              <a:rPr lang="en-US" dirty="0" err="1" smtClean="0"/>
              <a:t>DeCandia</a:t>
            </a:r>
            <a:r>
              <a:rPr lang="en-US" dirty="0" smtClean="0"/>
              <a:t> et al., In SOSP 2007</a:t>
            </a:r>
            <a:endParaRPr lang="en-US" b="1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VLDB 2010 Tutorial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 and A: In a Network Partition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1"/>
            <a:ext cx="8229600" cy="48006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Dynamo – quorum based replication</a:t>
            </a:r>
          </a:p>
          <a:p>
            <a:pPr lvl="1"/>
            <a:r>
              <a:rPr lang="en-US" dirty="0" smtClean="0"/>
              <a:t>Multi-mastering keys – Eventual Consistency</a:t>
            </a:r>
          </a:p>
          <a:p>
            <a:pPr lvl="1"/>
            <a:r>
              <a:rPr lang="en-US" dirty="0" smtClean="0"/>
              <a:t>Tunable read and write quorums</a:t>
            </a:r>
          </a:p>
          <a:p>
            <a:pPr lvl="1"/>
            <a:r>
              <a:rPr lang="en-US" dirty="0" smtClean="0"/>
              <a:t>Larger quorums – higher consistency, lower availability</a:t>
            </a:r>
          </a:p>
          <a:p>
            <a:pPr lvl="1"/>
            <a:r>
              <a:rPr lang="en-US" dirty="0" smtClean="0"/>
              <a:t>Vector clocks to allow application supported reconciliation</a:t>
            </a:r>
          </a:p>
          <a:p>
            <a:r>
              <a:rPr lang="en-US" dirty="0" smtClean="0"/>
              <a:t>PNUTS – log based replication</a:t>
            </a:r>
          </a:p>
          <a:p>
            <a:pPr lvl="1"/>
            <a:r>
              <a:rPr lang="en-US" dirty="0" smtClean="0"/>
              <a:t>Similar to log replay – reliable log multicast</a:t>
            </a:r>
          </a:p>
          <a:p>
            <a:pPr lvl="1"/>
            <a:r>
              <a:rPr lang="en-US" dirty="0" smtClean="0"/>
              <a:t>Per record mastering – timeline consistency</a:t>
            </a:r>
          </a:p>
          <a:p>
            <a:pPr lvl="1"/>
            <a:r>
              <a:rPr lang="en-US" dirty="0" smtClean="0"/>
              <a:t>Major outage might result in losing the tail of the log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575F6D"/>
                </a:solidFill>
              </a:rPr>
              <a:t>VLDB 2010 Tutorial</a:t>
            </a:r>
            <a:endParaRPr lang="en-US" dirty="0">
              <a:solidFill>
                <a:srgbClr val="575F6D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Too many choices – Which system should I use?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ＭＳ ゴシック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ＭＳ ゴシック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1_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1_Default Design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1_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1_Default Design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1_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1_Default Design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Module.thmx</Template>
  <TotalTime>5369</TotalTime>
  <Words>3857</Words>
  <Application>Microsoft Office PowerPoint</Application>
  <PresentationFormat>On-screen Show (4:3)</PresentationFormat>
  <Paragraphs>882</Paragraphs>
  <Slides>78</Slides>
  <Notes>21</Notes>
  <HiddenSlides>0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78</vt:i4>
      </vt:variant>
    </vt:vector>
  </HeadingPairs>
  <TitlesOfParts>
    <vt:vector size="91" baseType="lpstr">
      <vt:lpstr>Arial</vt:lpstr>
      <vt:lpstr>Corbel</vt:lpstr>
      <vt:lpstr>Wingdings 2</vt:lpstr>
      <vt:lpstr>Wingdings</vt:lpstr>
      <vt:lpstr>ＭＳ Ｐゴシック</vt:lpstr>
      <vt:lpstr>华文楷体</vt:lpstr>
      <vt:lpstr>Times New Roman</vt:lpstr>
      <vt:lpstr>宋体</vt:lpstr>
      <vt:lpstr>Calibri</vt:lpstr>
      <vt:lpstr>Symbol</vt:lpstr>
      <vt:lpstr>Wingdings 3</vt:lpstr>
      <vt:lpstr>Module</vt:lpstr>
      <vt:lpstr>Photo Editor Photo</vt:lpstr>
      <vt:lpstr>Big Data and Cloud Computing:  New Wine or just New Bottles?</vt:lpstr>
      <vt:lpstr>Outline</vt:lpstr>
      <vt:lpstr>Key Value Stores</vt:lpstr>
      <vt:lpstr>Important Design Goals</vt:lpstr>
      <vt:lpstr>Lower Priorities</vt:lpstr>
      <vt:lpstr>Interplay with CAP</vt:lpstr>
      <vt:lpstr>Why sacrifice Consistency? </vt:lpstr>
      <vt:lpstr>C and A: In a Network Partition</vt:lpstr>
      <vt:lpstr>Too many choices – Which system should I use?</vt:lpstr>
      <vt:lpstr>Benchmarking Serving Systems [Cooper et al., SOCC 2010]</vt:lpstr>
      <vt:lpstr>Benchmark tiers</vt:lpstr>
      <vt:lpstr>Workload A – Update heavy</vt:lpstr>
      <vt:lpstr>Workload B – Read heavy</vt:lpstr>
      <vt:lpstr>Workload E – short scans</vt:lpstr>
      <vt:lpstr>Summary</vt:lpstr>
      <vt:lpstr>Other NoSQL stores</vt:lpstr>
      <vt:lpstr>Outline</vt:lpstr>
      <vt:lpstr>Transactions in the Cloud Why should I care?</vt:lpstr>
      <vt:lpstr>Design Principles for scalable transaction processing</vt:lpstr>
      <vt:lpstr>Design Principle (I)</vt:lpstr>
      <vt:lpstr>Design Principle (II)</vt:lpstr>
      <vt:lpstr>Design Principle (III)</vt:lpstr>
      <vt:lpstr>Design Principle (IV)</vt:lpstr>
      <vt:lpstr>Two Approaches to Scalability</vt:lpstr>
      <vt:lpstr>Data Fusion: GStore</vt:lpstr>
      <vt:lpstr>Atomic Multi-key Access  [Das et al., ACM SoCC 2010]</vt:lpstr>
      <vt:lpstr>Key Group Abstraction</vt:lpstr>
      <vt:lpstr>Slide 28</vt:lpstr>
      <vt:lpstr>Key Grouping Protocol</vt:lpstr>
      <vt:lpstr>Implementing GStore</vt:lpstr>
      <vt:lpstr>Data Fission: ElasTraS</vt:lpstr>
      <vt:lpstr>Elastic Transaction Management [Das et al.,  HotCloud 2009, UCSB TR 2010]</vt:lpstr>
      <vt:lpstr>Elastic Transaction Management</vt:lpstr>
      <vt:lpstr>Slide 34</vt:lpstr>
      <vt:lpstr>Other Approaches</vt:lpstr>
      <vt:lpstr>Database on S3  [Brantner et al., SIGMOD 2008]</vt:lpstr>
      <vt:lpstr>Database on S3</vt:lpstr>
      <vt:lpstr>Slide 38</vt:lpstr>
      <vt:lpstr>Slide 39</vt:lpstr>
      <vt:lpstr>Consistency Rationing  [Kraska et al., VLDB 2009]</vt:lpstr>
      <vt:lpstr>Slide 41</vt:lpstr>
      <vt:lpstr>Adaptive Guarantees for B-Data</vt:lpstr>
      <vt:lpstr>B-Data Consistency Classes</vt:lpstr>
      <vt:lpstr>General Policy - Idea</vt:lpstr>
      <vt:lpstr>Unbundling Transactions in the Cloud [Lomet et al., CIDR 2009]</vt:lpstr>
      <vt:lpstr>Why might this be interesting?</vt:lpstr>
      <vt:lpstr>Extensible Cloud Scenario</vt:lpstr>
      <vt:lpstr>Architectural Principles</vt:lpstr>
      <vt:lpstr>Interaction Contract</vt:lpstr>
      <vt:lpstr>And the List Continues</vt:lpstr>
      <vt:lpstr>Commercial Landscape  Major Players</vt:lpstr>
      <vt:lpstr>Evaluation of Cloud Transactional Stores [Kossmann et al., SIGMOD 2010]</vt:lpstr>
      <vt:lpstr>Scalability and Cost</vt:lpstr>
      <vt:lpstr>Scalability</vt:lpstr>
      <vt:lpstr>Outline</vt:lpstr>
      <vt:lpstr>Multitenancy</vt:lpstr>
      <vt:lpstr>Multi-tenancy Resource Sharing and Isolation</vt:lpstr>
      <vt:lpstr>Multi Application vs. Multi-tenant Application Scenario</vt:lpstr>
      <vt:lpstr>Multi-tenancy Challenges</vt:lpstr>
      <vt:lpstr>Multitenancy Trade-offs</vt:lpstr>
      <vt:lpstr>Multitenancy Trade-offs</vt:lpstr>
      <vt:lpstr>Multitenancy Trade-offs</vt:lpstr>
      <vt:lpstr>Capturing the “Long Tail” in Multi-tenant Applications</vt:lpstr>
      <vt:lpstr>Force.com architecture  Shared table approach [Weissman et al., SIGMOD 2009]</vt:lpstr>
      <vt:lpstr>Shared table design</vt:lpstr>
      <vt:lpstr>Supporting Large Number of Small Applications [Yang et al., CIDR 2009]</vt:lpstr>
      <vt:lpstr>Research Challenges</vt:lpstr>
      <vt:lpstr>Research Challenges</vt:lpstr>
      <vt:lpstr>Research Challenges</vt:lpstr>
      <vt:lpstr>Research Challenges</vt:lpstr>
      <vt:lpstr>Research Challenges</vt:lpstr>
      <vt:lpstr>Outline</vt:lpstr>
      <vt:lpstr>What to optimize? </vt:lpstr>
      <vt:lpstr>Open Questions</vt:lpstr>
      <vt:lpstr>Concluding Remarks</vt:lpstr>
      <vt:lpstr>Questions</vt:lpstr>
      <vt:lpstr>References</vt:lpstr>
      <vt:lpstr>References</vt:lpstr>
    </vt:vector>
  </TitlesOfParts>
  <Company>UCSB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Database as a Service: Challenges &amp; Opportunities</dc:title>
  <dc:creator>Divyakant Agrawal</dc:creator>
  <cp:lastModifiedBy>Sudipto Das</cp:lastModifiedBy>
  <cp:revision>70</cp:revision>
  <dcterms:created xsi:type="dcterms:W3CDTF">2010-09-03T13:49:02Z</dcterms:created>
  <dcterms:modified xsi:type="dcterms:W3CDTF">2010-09-09T05:51:52Z</dcterms:modified>
</cp:coreProperties>
</file>