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58" r:id="rId5"/>
    <p:sldId id="261" r:id="rId6"/>
    <p:sldId id="266" r:id="rId7"/>
    <p:sldId id="268" r:id="rId8"/>
    <p:sldId id="262" r:id="rId9"/>
    <p:sldId id="260" r:id="rId10"/>
    <p:sldId id="263" r:id="rId11"/>
    <p:sldId id="267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1"/>
    <p:restoredTop sz="83554"/>
  </p:normalViewPr>
  <p:slideViewPr>
    <p:cSldViewPr snapToGrid="0">
      <p:cViewPr varScale="1">
        <p:scale>
          <a:sx n="109" d="100"/>
          <a:sy n="109" d="100"/>
        </p:scale>
        <p:origin x="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DFB92-3FCB-2F48-B71B-0D0579425B9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8775D-CE82-C04A-A381-D02E7BCDF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1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8775D-CE82-C04A-A381-D02E7BCDF4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8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Batch effect detection have typically been performed qualitatively</a:t>
            </a:r>
          </a:p>
          <a:p>
            <a:pPr marL="171450" indent="-171450">
              <a:buFontTx/>
              <a:buChar char="-"/>
            </a:pPr>
            <a:r>
              <a:rPr lang="en-US" dirty="0"/>
              <a:t>Advantages: Facilitate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8775D-CE82-C04A-A381-D02E7BCDF4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designed a metric for batch effects which is robust to batch class imbalance..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8775D-CE82-C04A-A381-D02E7BCDF4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01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Evaluated the accuracy of our metric in measuring different magnitudes of batch effects through the use of simulated RNA-seq data</a:t>
            </a:r>
          </a:p>
          <a:p>
            <a:r>
              <a:rPr lang="en-US" dirty="0"/>
              <a:t>- Using the parameters used to simulate the RNA-seq data, we are able to compute the theoretical batch effects variance</a:t>
            </a:r>
          </a:p>
          <a:p>
            <a:r>
              <a:rPr lang="en-US" dirty="0"/>
              <a:t>- As our metric RVP measures the percentage of variance due to batch effects, we can calculate the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8775D-CE82-C04A-A381-D02E7BCDF4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48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8775D-CE82-C04A-A381-D02E7BCDF4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94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Results from the ALL data set support results from the simulated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8775D-CE82-C04A-A381-D02E7BCDF4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11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In general, PCA has a cubic time complexity O(min(p^3, n^3))</a:t>
            </a:r>
          </a:p>
          <a:p>
            <a:pPr marL="171450" indent="-171450">
              <a:buFontTx/>
              <a:buChar char="-"/>
            </a:pPr>
            <a:r>
              <a:rPr lang="en-US" dirty="0"/>
              <a:t>RVP only involves basic arithmetic computations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RVP has a quadratic time complexity, O(</a:t>
            </a:r>
            <a:r>
              <a:rPr lang="en-US" dirty="0" err="1"/>
              <a:t>pn</a:t>
            </a:r>
            <a:r>
              <a:rPr lang="en-US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/>
              <a:t>8000 samples (8 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8775D-CE82-C04A-A381-D02E7BCDF4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13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8775D-CE82-C04A-A381-D02E7BCDF4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E586-4397-983B-B67C-482D2FAC0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8EF1B-979A-0469-9676-48A619DEF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2EFE1-A824-B14D-38DC-07A1E2EBD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89C4-9057-2841-87BD-5B03D7B5C35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D4F9-C18D-93C9-F3F0-DF794DAD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D7914-5F2B-EEA9-B8EC-0F32A03A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D930-2671-ED40-BEA9-253199BAE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4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6612-6E86-5A60-8FEE-9D30EEDA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1896C-AD44-DB5E-7D65-B96DCC166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DEF2D-C51B-76EE-3AE4-AFBF2C0B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89C4-9057-2841-87BD-5B03D7B5C35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06701-DB4E-A9F0-08FB-332687470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B92CE-DB60-C0D8-5ADE-014E7B125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D930-2671-ED40-BEA9-253199BAE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5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62CF11-878C-2039-974B-45068EDB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21051-F915-6835-55D5-D738D5BDA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85DB3-83DB-2B6D-03A8-1C44B9CD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89C4-9057-2841-87BD-5B03D7B5C35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7D775-BDA0-9242-E3CB-16F312288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49DFD-CD64-F503-1073-246A022E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D930-2671-ED40-BEA9-253199BAE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FCE4B-1B54-888B-4B2A-6A7DE0A9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43814-CFC4-05AC-AF13-4A2578B45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E753C-43A2-1E13-A747-16093E3E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89C4-9057-2841-87BD-5B03D7B5C35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06A06-7696-DF04-C4E3-5BF67EB4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1E81A-401A-EF55-C12A-4FE50E1F1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D930-2671-ED40-BEA9-253199BAE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8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E934-8714-2159-F572-E74C37A4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5992A-461A-04AF-7379-C325F6DF2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93EAA-EF7E-A7DC-42A1-837DF215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89C4-9057-2841-87BD-5B03D7B5C35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FCCB5-A1C5-00A8-AD12-2F8586A0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D2BC1-F0CF-F683-C391-62E6FB59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D930-2671-ED40-BEA9-253199BAE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7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265F5-749B-4AD7-AAB8-8B828E49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28B08-D1E0-E3F3-8AC6-DF74AAA18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20B04-C76E-F4FC-5019-0B451E22A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15785-CC34-6B8A-8578-5E72B0D6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89C4-9057-2841-87BD-5B03D7B5C35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5552A-B889-86D4-658E-78378EA2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2C17D-B062-29F2-8213-3770CA56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D930-2671-ED40-BEA9-253199BAE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5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8C8DD-533D-95DD-8E9B-4D9EA64E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AB525-7EBF-0384-FFF8-794106E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53573-E38D-5BBE-80BB-268D341A3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41D1C-35E7-0524-5FBB-70A34E494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DC19DB-1847-2F03-2097-B5B4C7B2B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2AD79E-34D3-2BD6-0EB6-A7E7EE064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89C4-9057-2841-87BD-5B03D7B5C35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5ADB41-EBA2-6CE5-5240-C46B0370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42768A-56C3-5B57-6855-DDFA7F75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D930-2671-ED40-BEA9-253199BAE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7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E7AE-E51D-287C-873A-08969E0A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8A514-D44E-F95F-7C19-5CD2F2858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89C4-9057-2841-87BD-5B03D7B5C35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E8807-E85A-2F52-102B-E188693D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3EC1C7-95ED-231F-24D1-7AF901A3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D930-2671-ED40-BEA9-253199BAE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9D0648-B5E6-8777-BBFE-0CFD62BA5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89C4-9057-2841-87BD-5B03D7B5C35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0A3043-0D51-A058-4105-D6BDFA6D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D8867-83A7-F428-69C6-37FD99DF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D930-2671-ED40-BEA9-253199BAE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23BE3-63A3-1577-3C12-0260385DC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6E5D8-6803-F43F-F037-0E7ED3FD7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688E4-DC71-4644-E856-B2B66D0AA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9CE31-0DDD-B846-8819-718C84ACA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89C4-9057-2841-87BD-5B03D7B5C35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F0C17-AA22-8D2C-0CD5-5737FD6A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3FD56-CF22-786E-3294-DB2360043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D930-2671-ED40-BEA9-253199BAE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9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4FD7-FEAF-EF7E-E237-489BCF14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1BF9DD-F5F7-FB25-0989-923B8DE65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263E7-6490-9C95-51C9-AE3D9E039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B3FF5-0125-1939-B4D0-6C8C9CE6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89C4-9057-2841-87BD-5B03D7B5C35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006AE-87DE-6611-266C-63289B30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0613B-AD19-CE86-6908-59E0600B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D930-2671-ED40-BEA9-253199BAE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7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3ADA91-FC72-8AFE-3386-E4119818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E99BA-9731-5A15-ADC5-916060501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E7A6D-4775-FB36-3183-C6BBA4667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389C4-9057-2841-87BD-5B03D7B5C35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8B3F6-22F0-DBE8-9357-5EC72B8B8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0ED73-903F-3367-CAB7-20DB1B766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CD930-2671-ED40-BEA9-253199BAE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4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eixin@u.nu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7557-A3B9-7915-9E9D-7D44D5E95C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Recursive variance partitioning: Quantifying batch effects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F01D4-9594-8AD7-2FA2-B06C7873C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4066"/>
            <a:ext cx="9144000" cy="1655762"/>
          </a:xfrm>
        </p:spPr>
        <p:txBody>
          <a:bodyPr/>
          <a:lstStyle/>
          <a:p>
            <a:r>
              <a:rPr lang="en-US" dirty="0"/>
              <a:t>Chan Wei Xin (</a:t>
            </a:r>
            <a:r>
              <a:rPr lang="en-US" dirty="0">
                <a:hlinkClick r:id="rId2"/>
              </a:rPr>
              <a:t>weixin@u.nus.edu</a:t>
            </a:r>
            <a:r>
              <a:rPr lang="en-US" dirty="0"/>
              <a:t>)</a:t>
            </a:r>
          </a:p>
          <a:p>
            <a:r>
              <a:rPr lang="en-US" dirty="0"/>
              <a:t>Supervisor: Prof Wong </a:t>
            </a:r>
            <a:r>
              <a:rPr lang="en-US" dirty="0" err="1"/>
              <a:t>Limsoon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7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418CC-BAC1-D309-5C5D-7C815ECA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597"/>
            <a:ext cx="10515600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7C312-5F18-3CB1-4AA3-3FDBD73A4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097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RVP is an estimate of the proportion of variance in data that is due to batch effects</a:t>
            </a:r>
          </a:p>
          <a:p>
            <a:r>
              <a:rPr lang="en-US" sz="2000" dirty="0"/>
              <a:t>RVP accurately quantifies the magnitude of batch effects across a wide range of magnitudes</a:t>
            </a:r>
          </a:p>
          <a:p>
            <a:r>
              <a:rPr lang="en-US" sz="2000" dirty="0"/>
              <a:t>RVP is robust even when used on data with batch-class imbalance</a:t>
            </a:r>
          </a:p>
          <a:p>
            <a:r>
              <a:rPr lang="en-US" sz="2000" dirty="0"/>
              <a:t>RVP is an order of magnitude faster than </a:t>
            </a:r>
            <a:r>
              <a:rPr lang="en-US" sz="2000" dirty="0" err="1"/>
              <a:t>gPCA</a:t>
            </a:r>
            <a:r>
              <a:rPr lang="en-US" sz="2000" dirty="0"/>
              <a:t> and PVCA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u="sng" dirty="0"/>
              <a:t>Future work</a:t>
            </a:r>
          </a:p>
          <a:p>
            <a:r>
              <a:rPr lang="en-US" sz="2000" dirty="0"/>
              <a:t>Compare RVP against batch effects metrics designed for </a:t>
            </a:r>
            <a:r>
              <a:rPr lang="en-US" sz="2000" dirty="0" err="1"/>
              <a:t>scRNA</a:t>
            </a:r>
            <a:r>
              <a:rPr lang="en-US" sz="2000" dirty="0"/>
              <a:t>-seq data</a:t>
            </a:r>
          </a:p>
          <a:p>
            <a:r>
              <a:rPr lang="en-US" sz="2000" dirty="0"/>
              <a:t>Evaluate the effectiveness of RVP in quantifying batch effects in </a:t>
            </a:r>
            <a:r>
              <a:rPr lang="en-US" sz="2000" dirty="0" err="1"/>
              <a:t>scRNA</a:t>
            </a:r>
            <a:r>
              <a:rPr lang="en-US" sz="2000" dirty="0"/>
              <a:t>-seq data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457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59C63C-8A6C-62BD-8001-BC7BD116A9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D2C07B2-19C7-6283-E893-6925835C3A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0729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56B9-6A56-00BA-0109-5D4CBA31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Ma-Spore ALL data set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21B2053D-8B33-372C-6EBE-B4CDE6216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100" y="2445544"/>
            <a:ext cx="6781800" cy="3111500"/>
          </a:xfrm>
        </p:spPr>
      </p:pic>
    </p:spTree>
    <p:extLst>
      <p:ext uri="{BB962C8B-B14F-4D97-AF65-F5344CB8AC3E}">
        <p14:creationId xmlns:p14="http://schemas.microsoft.com/office/powerpoint/2010/main" val="400574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F586-BAF5-7A21-6B17-50B0C4AD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MAQC-I data set</a:t>
            </a:r>
          </a:p>
        </p:txBody>
      </p:sp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DF6A4C3E-E47B-86BB-CB6B-4110FAD74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1900" y="2470944"/>
            <a:ext cx="7188200" cy="3060700"/>
          </a:xfrm>
        </p:spPr>
      </p:pic>
    </p:spTree>
    <p:extLst>
      <p:ext uri="{BB962C8B-B14F-4D97-AF65-F5344CB8AC3E}">
        <p14:creationId xmlns:p14="http://schemas.microsoft.com/office/powerpoint/2010/main" val="1271137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77C54-637A-71D2-7901-07CD3DB2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Westlake data set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E24EDCA6-D0DD-1941-55F5-1E761473D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800" y="2445544"/>
            <a:ext cx="7518400" cy="3111500"/>
          </a:xfrm>
        </p:spPr>
      </p:pic>
    </p:spTree>
    <p:extLst>
      <p:ext uri="{BB962C8B-B14F-4D97-AF65-F5344CB8AC3E}">
        <p14:creationId xmlns:p14="http://schemas.microsoft.com/office/powerpoint/2010/main" val="426844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1121-85F0-AFB7-0DBE-1378FB6E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variance due to batch effects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94D77E-D8F7-9BDA-C271-F28159817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2000" y="1711964"/>
            <a:ext cx="5588000" cy="596900"/>
          </a:xfrm>
        </p:spPr>
      </p:pic>
      <p:pic>
        <p:nvPicPr>
          <p:cNvPr id="7" name="Picture 6" descr="Diagram, text, schematic&#10;&#10;Description automatically generated">
            <a:extLst>
              <a:ext uri="{FF2B5EF4-FFF2-40B4-BE49-F238E27FC236}">
                <a16:creationId xmlns:a16="http://schemas.microsoft.com/office/drawing/2014/main" id="{BDB17D58-9418-4855-A66C-9D491689B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764" y="3236246"/>
            <a:ext cx="4089400" cy="2273300"/>
          </a:xfrm>
          <a:prstGeom prst="rect">
            <a:avLst/>
          </a:prstGeom>
        </p:spPr>
      </p:pic>
      <p:pic>
        <p:nvPicPr>
          <p:cNvPr id="9" name="Picture 8" descr="Diagram, text, whiteboard&#10;&#10;Description automatically generated">
            <a:extLst>
              <a:ext uri="{FF2B5EF4-FFF2-40B4-BE49-F238E27FC236}">
                <a16:creationId xmlns:a16="http://schemas.microsoft.com/office/drawing/2014/main" id="{A2EE6CE4-FA67-A106-CFF0-B2B9E5AE5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013" y="2620296"/>
            <a:ext cx="4800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0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B81AC-9C03-1958-E5E7-103226AC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56"/>
            <a:ext cx="10515600" cy="1325563"/>
          </a:xfrm>
        </p:spPr>
        <p:txBody>
          <a:bodyPr/>
          <a:lstStyle/>
          <a:p>
            <a:r>
              <a:rPr lang="en-US" dirty="0"/>
              <a:t>Batch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0F252-82C9-7B6A-AD3D-78ADBE301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080645"/>
            <a:ext cx="9656135" cy="1473841"/>
          </a:xfrm>
        </p:spPr>
        <p:txBody>
          <a:bodyPr>
            <a:normAutofit/>
          </a:bodyPr>
          <a:lstStyle/>
          <a:p>
            <a:r>
              <a:rPr lang="en-US" sz="2400" dirty="0"/>
              <a:t>Identified qualitatively by visualizing data through PCA, t-SNE and UMAP</a:t>
            </a:r>
          </a:p>
          <a:p>
            <a:r>
              <a:rPr lang="en-US" sz="2400" dirty="0"/>
              <a:t>Systematic errors in measurements between different batches of samples</a:t>
            </a:r>
          </a:p>
          <a:p>
            <a:r>
              <a:rPr lang="en-US" sz="2400" dirty="0"/>
              <a:t>Can be the result of many different factors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FAECE-B0D1-4EF7-DDDC-9880D0B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1288" y="1116960"/>
            <a:ext cx="5364293" cy="4470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FDC415-38AF-7237-EBC4-16F1D2E31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349" y="1839369"/>
            <a:ext cx="7209126" cy="2392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0AFDF3-B332-C357-69FF-952068F0B249}"/>
              </a:ext>
            </a:extLst>
          </p:cNvPr>
          <p:cNvSpPr txBox="1"/>
          <p:nvPr/>
        </p:nvSpPr>
        <p:spPr>
          <a:xfrm>
            <a:off x="4753349" y="4218088"/>
            <a:ext cx="2547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from: </a:t>
            </a:r>
            <a:r>
              <a:rPr lang="en-US" sz="1200" dirty="0" err="1"/>
              <a:t>Korsunsky</a:t>
            </a:r>
            <a:r>
              <a:rPr lang="en-US" sz="1200" dirty="0"/>
              <a:t> et al. (2019)</a:t>
            </a:r>
          </a:p>
        </p:txBody>
      </p:sp>
    </p:spTree>
    <p:extLst>
      <p:ext uri="{BB962C8B-B14F-4D97-AF65-F5344CB8AC3E}">
        <p14:creationId xmlns:p14="http://schemas.microsoft.com/office/powerpoint/2010/main" val="204592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E4211-0429-A433-3747-CE8C6C21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batch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2829C-9F74-8A22-2FA2-44331A8FE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Few methods have been proposed for data sets with small sample sizes</a:t>
            </a:r>
          </a:p>
          <a:p>
            <a:pPr lvl="1"/>
            <a:r>
              <a:rPr lang="en-US" sz="2000" dirty="0"/>
              <a:t>PVCA (Scherer, 2009) </a:t>
            </a:r>
          </a:p>
          <a:p>
            <a:pPr lvl="1"/>
            <a:r>
              <a:rPr lang="en-US" sz="2000" dirty="0" err="1"/>
              <a:t>gPCA</a:t>
            </a:r>
            <a:r>
              <a:rPr lang="en-US" sz="2000" dirty="0"/>
              <a:t> (Reese et al., 2013)</a:t>
            </a:r>
          </a:p>
          <a:p>
            <a:r>
              <a:rPr lang="en-US" sz="2400" dirty="0"/>
              <a:t>Methods designed for use in </a:t>
            </a:r>
            <a:r>
              <a:rPr lang="en-US" sz="2400" dirty="0" err="1"/>
              <a:t>scRNA</a:t>
            </a:r>
            <a:r>
              <a:rPr lang="en-US" sz="2400" dirty="0"/>
              <a:t>-seq data include:</a:t>
            </a:r>
          </a:p>
          <a:p>
            <a:pPr lvl="1"/>
            <a:r>
              <a:rPr lang="en-US" sz="2000" dirty="0"/>
              <a:t>k-BET (</a:t>
            </a:r>
            <a:r>
              <a:rPr lang="en-US" sz="2000" dirty="0" err="1"/>
              <a:t>Buttner</a:t>
            </a:r>
            <a:r>
              <a:rPr lang="en-US" sz="2000" dirty="0"/>
              <a:t> et al., 2019)</a:t>
            </a:r>
          </a:p>
          <a:p>
            <a:pPr lvl="1"/>
            <a:r>
              <a:rPr lang="en-US" sz="2000" dirty="0"/>
              <a:t>LISI (</a:t>
            </a:r>
            <a:r>
              <a:rPr lang="en-US" sz="2000" dirty="0" err="1"/>
              <a:t>Korsunsky</a:t>
            </a:r>
            <a:r>
              <a:rPr lang="en-US" sz="2000" dirty="0"/>
              <a:t> et al., 2019)</a:t>
            </a:r>
          </a:p>
          <a:p>
            <a:r>
              <a:rPr lang="en-US" sz="2400" dirty="0"/>
              <a:t>Not robust to data with batch-class imbalance</a:t>
            </a:r>
            <a:br>
              <a:rPr lang="en-US" sz="2400" dirty="0"/>
            </a:br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273908-832E-550C-F596-246B0D762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537" y="4680974"/>
            <a:ext cx="1854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2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9F9A-8393-50AD-A79E-A2FC87A6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variance partitioning (RVP)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FE8A0-CA55-1956-4EA9-D2AB68FC9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Robust to data with batch-class imbalance</a:t>
            </a:r>
          </a:p>
          <a:p>
            <a:r>
              <a:rPr lang="en-US" dirty="0"/>
              <a:t>Measures the percentage of variance in data due to batch effects</a:t>
            </a:r>
          </a:p>
          <a:p>
            <a:r>
              <a:rPr lang="en-US" dirty="0"/>
              <a:t>Based on the partition of sums of squares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9CC561-9B6D-E6F5-537A-DB9BD467C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271" y="4403275"/>
            <a:ext cx="2977785" cy="1128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7A2CC-639A-E72E-85D3-DB3E8E133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28" y="3630826"/>
            <a:ext cx="4572000" cy="27432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4D0ADE2-5816-0702-1CCE-B49A40963FA2}"/>
              </a:ext>
            </a:extLst>
          </p:cNvPr>
          <p:cNvGrpSpPr/>
          <p:nvPr/>
        </p:nvGrpSpPr>
        <p:grpSpPr>
          <a:xfrm>
            <a:off x="4701728" y="3876060"/>
            <a:ext cx="4572000" cy="2138430"/>
            <a:chOff x="4742672" y="3573676"/>
            <a:chExt cx="4572000" cy="21384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D01298-DC71-1E79-CED9-0CF6FE8B8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77922"/>
            <a:stretch/>
          </p:blipFill>
          <p:spPr>
            <a:xfrm>
              <a:off x="4742672" y="3573676"/>
              <a:ext cx="4572000" cy="63087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65DFC73-78C2-5036-49E5-3123F611C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6328"/>
            <a:stretch/>
          </p:blipFill>
          <p:spPr>
            <a:xfrm>
              <a:off x="4742672" y="4178443"/>
              <a:ext cx="4572000" cy="1533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93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CA10-B3F7-987E-7E64-7553847BE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81"/>
            <a:ext cx="10515600" cy="1325563"/>
          </a:xfrm>
        </p:spPr>
        <p:txBody>
          <a:bodyPr/>
          <a:lstStyle/>
          <a:p>
            <a:r>
              <a:rPr lang="en-US" dirty="0"/>
              <a:t>Results – Simulated RNA-seq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F027D-B3A8-C8FE-798A-3C0133727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6362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i="1" dirty="0" err="1"/>
              <a:t>BatchQC</a:t>
            </a:r>
            <a:r>
              <a:rPr lang="en-US" sz="2000" dirty="0"/>
              <a:t> package – Raw counts are simulated using a negative binomial distribution</a:t>
            </a:r>
          </a:p>
          <a:p>
            <a:r>
              <a:rPr lang="en-US" sz="2000" dirty="0"/>
              <a:t>Simulated 11 different data sets with different magnitudes of batch effects</a:t>
            </a:r>
          </a:p>
          <a:p>
            <a:r>
              <a:rPr lang="en-US" sz="2000" dirty="0"/>
              <a:t>Two sets of data sets: Balanced and imbalanced</a:t>
            </a:r>
          </a:p>
          <a:p>
            <a:r>
              <a:rPr lang="en-US" sz="2000" dirty="0"/>
              <a:t>Theoretical variance due to batch effects can be computed using the parameters that were used to simulate the RNA-seq data</a:t>
            </a:r>
          </a:p>
          <a:p>
            <a:r>
              <a:rPr lang="en-US" sz="2000" dirty="0"/>
              <a:t>Empirical variance estimated by RVP to be due to batch effects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818F2E-3419-35AC-7530-91BDC6D0A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854" y="3497729"/>
            <a:ext cx="3828521" cy="32815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15FA29-A9D5-3AAE-53DB-AECFBB147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929" y="3497729"/>
            <a:ext cx="3828521" cy="32815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D8D5A4-D452-F10D-BC5A-25904B697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668" y="4563219"/>
            <a:ext cx="1793173" cy="12159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4F335C-FF4C-3395-AC0C-5937154B4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30" y="4530561"/>
            <a:ext cx="1815194" cy="12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9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8292-D101-75F8-A400-00C20D34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043"/>
            <a:ext cx="10515600" cy="1325563"/>
          </a:xfrm>
        </p:spPr>
        <p:txBody>
          <a:bodyPr/>
          <a:lstStyle/>
          <a:p>
            <a:r>
              <a:rPr lang="en-US" dirty="0"/>
              <a:t>Results – Real world 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C4DE2-B581-825C-4FAD-0C9D25DB2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0606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Microarray gene expression data</a:t>
            </a:r>
          </a:p>
          <a:p>
            <a:pPr lvl="1"/>
            <a:r>
              <a:rPr lang="en-US" sz="2000" dirty="0"/>
              <a:t>Ma-Spore ALL data set</a:t>
            </a:r>
          </a:p>
          <a:p>
            <a:pPr lvl="1"/>
            <a:r>
              <a:rPr lang="en-US" sz="2000" dirty="0"/>
              <a:t>MAQC-I data set</a:t>
            </a:r>
          </a:p>
          <a:p>
            <a:r>
              <a:rPr lang="en-US" sz="2400" dirty="0"/>
              <a:t>Quantitative proteomics data</a:t>
            </a:r>
          </a:p>
          <a:p>
            <a:pPr lvl="1"/>
            <a:r>
              <a:rPr lang="en-US" sz="2000" dirty="0"/>
              <a:t>Westlake data set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Created balanced and imbalanced versions of these data sets by sub-sampling</a:t>
            </a:r>
          </a:p>
          <a:p>
            <a:r>
              <a:rPr lang="en-US" sz="2400" dirty="0"/>
              <a:t>Created versions of these data sets with no batch effects by assigning samples from the same batch to different “pseudo” batches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72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C593-7804-2546-F278-9E0EB1C5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837"/>
            <a:ext cx="10515600" cy="1325563"/>
          </a:xfrm>
        </p:spPr>
        <p:txBody>
          <a:bodyPr/>
          <a:lstStyle/>
          <a:p>
            <a:r>
              <a:rPr lang="en-US" dirty="0"/>
              <a:t>Results – Microarray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82DA5-3E61-2846-3FB4-85630A460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382"/>
            <a:ext cx="10515600" cy="4738581"/>
          </a:xfrm>
        </p:spPr>
        <p:txBody>
          <a:bodyPr>
            <a:normAutofit/>
          </a:bodyPr>
          <a:lstStyle/>
          <a:p>
            <a:r>
              <a:rPr lang="en-US" sz="2400" dirty="0"/>
              <a:t>Ma-Spore ALL data set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MAQC-I data set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E93E7-7C30-B738-D228-4F54CEF83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631836"/>
            <a:ext cx="7772400" cy="1892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DE605B-5694-A191-89C6-3B2C546E2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861819"/>
            <a:ext cx="7772400" cy="196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49D03-BF9E-B139-42B3-F97DE01B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Proteomics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ADD50-494C-78D1-3FAB-CA0D5C56C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Westlake data 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4B6351-B614-798B-F0B2-3FA35E27F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01745"/>
            <a:ext cx="10823205" cy="19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7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1146-4FD4-F8C7-5860-3CDA89E8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430"/>
            <a:ext cx="10515600" cy="1325563"/>
          </a:xfrm>
        </p:spPr>
        <p:txBody>
          <a:bodyPr/>
          <a:lstStyle/>
          <a:p>
            <a:r>
              <a:rPr lang="en-US" dirty="0"/>
              <a:t>Runtime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1F1E8C-70EE-410D-F036-40DE44272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839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Simulated five data sets with different numbers of samples using the </a:t>
            </a:r>
            <a:r>
              <a:rPr lang="en-US" sz="2000" i="1" dirty="0" err="1"/>
              <a:t>BatchQC</a:t>
            </a:r>
            <a:r>
              <a:rPr lang="en-US" sz="2000" i="1" dirty="0"/>
              <a:t> </a:t>
            </a:r>
            <a:r>
              <a:rPr lang="en-US" sz="2000" dirty="0"/>
              <a:t>package</a:t>
            </a:r>
          </a:p>
          <a:p>
            <a:r>
              <a:rPr lang="en-US" sz="2000" dirty="0"/>
              <a:t>Number of samples: 2000, 4000, …, 10000</a:t>
            </a:r>
            <a:r>
              <a:rPr lang="en-US" sz="2000" i="1" dirty="0"/>
              <a:t>; </a:t>
            </a:r>
            <a:r>
              <a:rPr lang="en-US" sz="2000" dirty="0"/>
              <a:t>Number of features: 8000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D23717C-49DC-3755-A4C0-ED034E412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763" y="2516493"/>
            <a:ext cx="6744474" cy="404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582</Words>
  <Application>Microsoft Macintosh PowerPoint</Application>
  <PresentationFormat>Widescreen</PresentationFormat>
  <Paragraphs>84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Recursive variance partitioning: Quantifying batch effects</vt:lpstr>
      <vt:lpstr>Batch effects</vt:lpstr>
      <vt:lpstr>Quantifying batch effects</vt:lpstr>
      <vt:lpstr>Recursive variance partitioning (RVP)</vt:lpstr>
      <vt:lpstr>Results – Simulated RNA-seq data</vt:lpstr>
      <vt:lpstr>Results – Real world data</vt:lpstr>
      <vt:lpstr>Results – Microarray data</vt:lpstr>
      <vt:lpstr>Results – Proteomics data</vt:lpstr>
      <vt:lpstr>Runtime</vt:lpstr>
      <vt:lpstr>Conclusion</vt:lpstr>
      <vt:lpstr>Thank you!</vt:lpstr>
      <vt:lpstr>Ma-Spore ALL data set</vt:lpstr>
      <vt:lpstr>MAQC-I data set</vt:lpstr>
      <vt:lpstr>Westlake data set</vt:lpstr>
      <vt:lpstr>Theoretical variance due to batch effects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Recursive variance partitioning: Quantifying batch effects</dc:title>
  <dc:creator>Chan Wei Xin</dc:creator>
  <cp:lastModifiedBy>Chan Wei Xin</cp:lastModifiedBy>
  <cp:revision>24</cp:revision>
  <dcterms:created xsi:type="dcterms:W3CDTF">2023-04-28T04:00:14Z</dcterms:created>
  <dcterms:modified xsi:type="dcterms:W3CDTF">2023-05-12T03:22:19Z</dcterms:modified>
</cp:coreProperties>
</file>