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8" r:id="rId3"/>
    <p:sldId id="278" r:id="rId4"/>
    <p:sldId id="281" r:id="rId5"/>
    <p:sldId id="282" r:id="rId6"/>
    <p:sldId id="283" r:id="rId7"/>
    <p:sldId id="284" r:id="rId8"/>
    <p:sldId id="280" r:id="rId9"/>
    <p:sldId id="279" r:id="rId10"/>
    <p:sldId id="260" r:id="rId11"/>
    <p:sldId id="259" r:id="rId12"/>
    <p:sldId id="257" r:id="rId13"/>
    <p:sldId id="285" r:id="rId14"/>
    <p:sldId id="261" r:id="rId15"/>
    <p:sldId id="277" r:id="rId16"/>
    <p:sldId id="286" r:id="rId17"/>
    <p:sldId id="262" r:id="rId18"/>
    <p:sldId id="263" r:id="rId19"/>
    <p:sldId id="264" r:id="rId20"/>
    <p:sldId id="265" r:id="rId21"/>
    <p:sldId id="266" r:id="rId22"/>
    <p:sldId id="267" r:id="rId23"/>
    <p:sldId id="289" r:id="rId24"/>
    <p:sldId id="268" r:id="rId25"/>
    <p:sldId id="269" r:id="rId26"/>
    <p:sldId id="270" r:id="rId27"/>
    <p:sldId id="271" r:id="rId28"/>
    <p:sldId id="272" r:id="rId29"/>
    <p:sldId id="273" r:id="rId30"/>
    <p:sldId id="274" r:id="rId31"/>
    <p:sldId id="28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CCFF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448" y="-1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0E252-B0EC-4C57-BE28-78C898E669DC}" type="datetimeFigureOut">
              <a:rPr lang="en-US" smtClean="0"/>
              <a:pPr/>
              <a:t>2/9/2011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81113-2B5A-4075-8112-10F909F5D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6A51E-748A-4FB0-A6B0-A1FA6EE4507C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6A51E-748A-4FB0-A6B0-A1FA6EE4507C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6A51E-748A-4FB0-A6B0-A1FA6EE4507C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6A51E-748A-4FB0-A6B0-A1FA6EE4507C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6A51E-748A-4FB0-A6B0-A1FA6EE4507C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6A51E-748A-4FB0-A6B0-A1FA6EE4507C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6A51E-748A-4FB0-A6B0-A1FA6EE4507C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6A51E-748A-4FB0-A6B0-A1FA6EE4507C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6A51E-748A-4FB0-A6B0-A1FA6EE4507C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6A51E-748A-4FB0-A6B0-A1FA6EE4507C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6A51E-748A-4FB0-A6B0-A1FA6EE4507C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6A51E-748A-4FB0-A6B0-A1FA6EE4507C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6A51E-748A-4FB0-A6B0-A1FA6EE4507C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604000"/>
            <a:ext cx="9144000" cy="2540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49530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SG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362325" y="5199063"/>
            <a:ext cx="2317750" cy="113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123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33400" y="1143000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5123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0386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524000"/>
            <a:ext cx="3810000" cy="4876800"/>
          </a:xfrm>
        </p:spPr>
        <p:txBody>
          <a:bodyPr/>
          <a:lstStyle/>
          <a:p>
            <a:pPr lvl="0"/>
            <a:r>
              <a:rPr lang="en-US" noProof="0" smtClean="0"/>
              <a:t>Click icon to add clip art</a:t>
            </a:r>
            <a:endParaRPr lang="en-SG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S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50212" name="Rectangle 4"/>
          <p:cNvSpPr>
            <a:spLocks noChangeArrowheads="1"/>
          </p:cNvSpPr>
          <p:nvPr/>
        </p:nvSpPr>
        <p:spPr bwMode="auto">
          <a:xfrm>
            <a:off x="0" y="0"/>
            <a:ext cx="9144000" cy="2540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SG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15" cstate="screen"/>
          <a:srcRect/>
          <a:stretch>
            <a:fillRect/>
          </a:stretch>
        </p:blipFill>
        <p:spPr bwMode="auto">
          <a:xfrm>
            <a:off x="7412038" y="390525"/>
            <a:ext cx="1452562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0214" name="Rectangle 6"/>
          <p:cNvSpPr>
            <a:spLocks noChangeArrowheads="1"/>
          </p:cNvSpPr>
          <p:nvPr/>
        </p:nvSpPr>
        <p:spPr bwMode="auto">
          <a:xfrm>
            <a:off x="0" y="6600825"/>
            <a:ext cx="9144000" cy="2540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1200" baseline="0" dirty="0" smtClean="0">
                <a:solidFill>
                  <a:schemeClr val="bg1"/>
                </a:solidFill>
              </a:rPr>
              <a:t>Talk at </a:t>
            </a:r>
            <a:r>
              <a:rPr lang="en-US" sz="1200" baseline="0" dirty="0" err="1" smtClean="0">
                <a:solidFill>
                  <a:schemeClr val="bg1"/>
                </a:solidFill>
              </a:rPr>
              <a:t>IvP</a:t>
            </a:r>
            <a:r>
              <a:rPr lang="en-US" sz="1200" baseline="0" dirty="0" smtClean="0">
                <a:solidFill>
                  <a:schemeClr val="bg1"/>
                </a:solidFill>
              </a:rPr>
              <a:t> Launch, Sing Poly, 11 Feb 2011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50215" name="Text Box 7"/>
          <p:cNvSpPr txBox="1">
            <a:spLocks noChangeArrowheads="1"/>
          </p:cNvSpPr>
          <p:nvPr/>
        </p:nvSpPr>
        <p:spPr bwMode="auto">
          <a:xfrm>
            <a:off x="6400800" y="6553200"/>
            <a:ext cx="2808140" cy="307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8" tIns="45703" rIns="91408" bIns="45703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bg1"/>
                </a:solidFill>
              </a:rPr>
              <a:t>Copyright </a:t>
            </a:r>
            <a:r>
              <a:rPr lang="en-US" sz="1400" dirty="0" smtClean="0">
                <a:solidFill>
                  <a:schemeClr val="bg1"/>
                </a:solidFill>
              </a:rPr>
              <a:t>2011 </a:t>
            </a:r>
            <a:r>
              <a:rPr lang="en-US" sz="1400" dirty="0">
                <a:solidFill>
                  <a:schemeClr val="bg1"/>
                </a:solidFill>
              </a:rPr>
              <a:t>© Limsoon Wong</a:t>
            </a:r>
          </a:p>
        </p:txBody>
      </p:sp>
      <p:sp>
        <p:nvSpPr>
          <p:cNvPr id="350216" name="Text Box 8"/>
          <p:cNvSpPr txBox="1">
            <a:spLocks noChangeArrowheads="1"/>
          </p:cNvSpPr>
          <p:nvPr/>
        </p:nvSpPr>
        <p:spPr bwMode="auto">
          <a:xfrm>
            <a:off x="8680450" y="-76200"/>
            <a:ext cx="466730" cy="369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8" tIns="45703" rIns="91408" bIns="45703">
            <a:spAutoFit/>
          </a:bodyPr>
          <a:lstStyle/>
          <a:p>
            <a:pPr>
              <a:defRPr/>
            </a:pPr>
            <a:fld id="{CEE4B04E-3B2B-40C2-89CA-CEB945993EF0}" type="slidenum">
              <a:rPr lang="en-US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FF66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FF6600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FF6600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FF6600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FF66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FF6600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FF6600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FF6600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accent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rgbClr val="FF66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i="1">
          <a:solidFill>
            <a:schemeClr val="accent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Simple Ideas That </a:t>
            </a:r>
            <a:r>
              <a:rPr lang="en-US" dirty="0" smtClean="0"/>
              <a:t>Made It Big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Wong Limsoon</a:t>
            </a:r>
          </a:p>
          <a:p>
            <a:r>
              <a:rPr lang="en-US" dirty="0" smtClean="0"/>
              <a:t>11 February 2011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914400"/>
            <a:ext cx="3236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Some Inventions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Multiply 4"/>
          <p:cNvSpPr/>
          <p:nvPr/>
        </p:nvSpPr>
        <p:spPr bwMode="auto">
          <a:xfrm>
            <a:off x="2057400" y="1219200"/>
            <a:ext cx="1676400" cy="1600200"/>
          </a:xfrm>
          <a:prstGeom prst="mathMultiply">
            <a:avLst/>
          </a:prstGeom>
          <a:solidFill>
            <a:srgbClr val="FF0000">
              <a:alpha val="65000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08" tIns="45703" rIns="91408" bIns="45703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invention can be a device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FF0000"/>
                </a:solidFill>
              </a:rPr>
              <a:t>Cat's eye </a:t>
            </a:r>
            <a:r>
              <a:rPr lang="en-US" sz="2400" dirty="0" smtClean="0"/>
              <a:t>is a safety device marking roads</a:t>
            </a:r>
          </a:p>
          <a:p>
            <a:endParaRPr lang="en-US" sz="2400" dirty="0" smtClean="0"/>
          </a:p>
          <a:p>
            <a:r>
              <a:rPr lang="en-US" sz="2400" dirty="0" smtClean="0"/>
              <a:t>Originated in UK in 1933 and is now used all over the world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66800" y="4160589"/>
            <a:ext cx="3495675" cy="231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066800" y="1600200"/>
            <a:ext cx="3505200" cy="229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800600" y="4114800"/>
            <a:ext cx="380999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 key feature of the cat's eye is the flexible rubber dome which is occasionally deformed by the passage of traffic. A fixed rubber wiper cleans the surface of the reflectors as they sink below the surface of the road (the base tends to hold water after a shower of rain, making this process even more efficient). The rubber dome is protected from impact damage by metal '</a:t>
            </a:r>
            <a:r>
              <a:rPr lang="en-US" sz="1400" dirty="0" err="1" smtClean="0"/>
              <a:t>kerbs'</a:t>
            </a:r>
            <a:r>
              <a:rPr lang="en-US" sz="1400" dirty="0" smtClean="0"/>
              <a:t> – which also give tactile and audible feedback for wandering drivers.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6253465" y="6550223"/>
            <a:ext cx="2890535" cy="307777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Image and prose credit: Wikipedia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invention can be a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Walter Jacobs thought (in 1920’s), “Hmm. If people rented horses, why wouldn't they rent cars, too?”</a:t>
            </a:r>
          </a:p>
          <a:p>
            <a:endParaRPr lang="en-US" dirty="0" smtClean="0"/>
          </a:p>
          <a:p>
            <a:r>
              <a:rPr lang="en-US" dirty="0" smtClean="0"/>
              <a:t>He raised enough capital to buy 12 used Model T's and begin renting the cars. A few years later his fleet was up to 565 and annual revenues exceeded $1,000,000</a:t>
            </a:r>
          </a:p>
          <a:p>
            <a:endParaRPr lang="en-US" dirty="0" smtClean="0"/>
          </a:p>
          <a:p>
            <a:r>
              <a:rPr lang="en-US" dirty="0" smtClean="0"/>
              <a:t>Jacobs' thriving rental business is now the #1 rental car company in the world (Hertz)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00800" y="6550223"/>
            <a:ext cx="2743199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Prose credit: </a:t>
            </a:r>
            <a:r>
              <a:rPr lang="en-US" sz="1400" dirty="0" err="1" smtClean="0">
                <a:solidFill>
                  <a:schemeClr val="bg1"/>
                </a:solidFill>
              </a:rPr>
              <a:t>Ezine</a:t>
            </a:r>
            <a:r>
              <a:rPr lang="en-US" sz="1400" dirty="0" smtClean="0">
                <a:solidFill>
                  <a:schemeClr val="bg1"/>
                </a:solidFill>
              </a:rPr>
              <a:t> @</a:t>
            </a:r>
            <a:r>
              <a:rPr lang="en-US" sz="1400" dirty="0" err="1" smtClean="0">
                <a:solidFill>
                  <a:schemeClr val="bg1"/>
                </a:solidFill>
              </a:rPr>
              <a:t>rticles</a:t>
            </a:r>
            <a:r>
              <a:rPr lang="en-US" sz="1400" dirty="0" smtClean="0">
                <a:solidFill>
                  <a:schemeClr val="bg1"/>
                </a:solidFill>
              </a:rPr>
              <a:t> ®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invention can be a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2057400"/>
            <a:ext cx="5943600" cy="1447800"/>
          </a:xfrm>
          <a:solidFill>
            <a:srgbClr val="CCCCF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 </a:t>
            </a:r>
            <a:r>
              <a:rPr lang="en-US" dirty="0" smtClean="0">
                <a:solidFill>
                  <a:srgbClr val="7030A0"/>
                </a:solidFill>
              </a:rPr>
              <a:t>Machine Language (ATARI)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	169 1 160 0 153 0 128 153 0 129 153 130 153 0 131 200 208 241 96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2133600" y="4648200"/>
            <a:ext cx="5943600" cy="1143000"/>
          </a:xfrm>
          <a:solidFill>
            <a:srgbClr val="CCCCF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BASIC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	FOR I=1 TO 1000: PRINT "A";: NEXT I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Text Placeholder 5"/>
          <p:cNvSpPr txBox="1">
            <a:spLocks/>
          </p:cNvSpPr>
          <p:nvPr/>
        </p:nvSpPr>
        <p:spPr bwMode="auto">
          <a:xfrm>
            <a:off x="685800" y="1371600"/>
            <a:ext cx="7772400" cy="5105400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computer in the old days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b="1" kern="0" baseline="0" dirty="0" smtClean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b="1" kern="0" dirty="0" smtClean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b="1" kern="0" baseline="0" dirty="0" smtClean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b="1" kern="0" dirty="0" smtClean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b="1" kern="0" baseline="0" dirty="0" smtClean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400" b="1" kern="0" baseline="0" dirty="0" smtClean="0"/>
              <a:t>Programming a computer today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3657600" cy="4495800"/>
          </a:xfrm>
        </p:spPr>
        <p:txBody>
          <a:bodyPr/>
          <a:lstStyle/>
          <a:p>
            <a:r>
              <a:rPr lang="en-US" dirty="0" smtClean="0"/>
              <a:t>An invention can be a composition of all of the above (device, process, etc) as well</a:t>
            </a:r>
            <a:br>
              <a:rPr lang="en-US" dirty="0" smtClean="0"/>
            </a:br>
            <a:endParaRPr lang="en-S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343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Theme Parks, invented in 1930’s</a:t>
            </a:r>
          </a:p>
        </p:txBody>
      </p:sp>
      <p:pic>
        <p:nvPicPr>
          <p:cNvPr id="60418" name="Picture 2" descr="http://upload.wikimedia.org/wikipedia/commons/c/c2/Lotte_World_Theme_Park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15000" y="2667000"/>
            <a:ext cx="3274544" cy="2457290"/>
          </a:xfrm>
          <a:prstGeom prst="rect">
            <a:avLst/>
          </a:prstGeom>
          <a:noFill/>
        </p:spPr>
      </p:pic>
      <p:pic>
        <p:nvPicPr>
          <p:cNvPr id="60420" name="Picture 4" descr="http://packages.asiatravel.com/packageImage/Package/Genting1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286001" y="4219945"/>
            <a:ext cx="3276599" cy="226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6705600" cy="838200"/>
          </a:xfrm>
        </p:spPr>
        <p:txBody>
          <a:bodyPr/>
          <a:lstStyle/>
          <a:p>
            <a:pPr algn="l"/>
            <a:r>
              <a:rPr lang="en-US" dirty="0" smtClean="0"/>
              <a:t>Math formula is not an invention, but its use to solve a real problem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Who is Limsoon?</a:t>
            </a:r>
          </a:p>
          <a:p>
            <a:pPr lvl="1"/>
            <a:r>
              <a:rPr lang="en-US" dirty="0" smtClean="0"/>
              <a:t>~200,000 </a:t>
            </a:r>
            <a:r>
              <a:rPr lang="en-US" dirty="0" err="1" smtClean="0"/>
              <a:t>webpages</a:t>
            </a:r>
            <a:r>
              <a:rPr lang="en-US" dirty="0" smtClean="0"/>
              <a:t> contain “</a:t>
            </a:r>
            <a:r>
              <a:rPr lang="en-US" dirty="0" err="1" smtClean="0"/>
              <a:t>limsoon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Millions of </a:t>
            </a:r>
            <a:r>
              <a:rPr lang="en-US" dirty="0" err="1" smtClean="0"/>
              <a:t>webpages</a:t>
            </a:r>
            <a:r>
              <a:rPr lang="en-US" dirty="0" smtClean="0"/>
              <a:t> contain “who” “is”</a:t>
            </a:r>
          </a:p>
          <a:p>
            <a:pPr lvl="1"/>
            <a:r>
              <a:rPr lang="en-US" dirty="0" smtClean="0"/>
              <a:t>None contains all of “who” “is” “</a:t>
            </a:r>
            <a:r>
              <a:rPr lang="en-US" dirty="0" err="1" smtClean="0"/>
              <a:t>limsoon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Which </a:t>
            </a:r>
            <a:r>
              <a:rPr lang="en-US" dirty="0" err="1" smtClean="0"/>
              <a:t>webpages</a:t>
            </a:r>
            <a:r>
              <a:rPr lang="en-US" dirty="0" smtClean="0"/>
              <a:t> to show?</a:t>
            </a:r>
          </a:p>
          <a:p>
            <a:pPr>
              <a:buFont typeface="Symbol" pitchFamily="18" charset="2"/>
              <a:buChar char="Þ"/>
            </a:pPr>
            <a:r>
              <a:rPr lang="en-US" dirty="0" smtClean="0"/>
              <a:t>Need to determine which word is key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95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400" dirty="0" smtClean="0"/>
              <a:t>Word occurring freq in a doc &amp; also occurs in many docs is not </a:t>
            </a:r>
            <a:r>
              <a:rPr lang="en-US" sz="2400" dirty="0" err="1" smtClean="0"/>
              <a:t>impt</a:t>
            </a:r>
            <a:endParaRPr lang="en-US" sz="2400" dirty="0" smtClean="0"/>
          </a:p>
          <a:p>
            <a:endParaRPr lang="en-US" sz="2400" dirty="0" smtClean="0"/>
          </a:p>
          <a:p>
            <a:pPr>
              <a:buFont typeface="Symbol" pitchFamily="18" charset="2"/>
              <a:buChar char="Þ"/>
            </a:pPr>
            <a:r>
              <a:rPr lang="en-US" sz="2400" dirty="0" smtClean="0"/>
              <a:t>Term frequency-inverse document frequency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91200" y="4926651"/>
            <a:ext cx="1651173" cy="701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334000" y="5688651"/>
            <a:ext cx="2555358" cy="712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334000" y="4545651"/>
            <a:ext cx="2514600" cy="397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457200"/>
            <a:ext cx="6934200" cy="914400"/>
          </a:xfrm>
        </p:spPr>
        <p:txBody>
          <a:bodyPr/>
          <a:lstStyle/>
          <a:p>
            <a:pPr algn="l"/>
            <a:r>
              <a:rPr lang="en-US" dirty="0" smtClean="0"/>
              <a:t>Logical reasoning is not an invention, but its use to solve a problem is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So “who” “is” are not </a:t>
            </a:r>
            <a:r>
              <a:rPr lang="en-US" dirty="0" err="1" smtClean="0"/>
              <a:t>impt</a:t>
            </a:r>
            <a:r>
              <a:rPr lang="en-US" dirty="0" smtClean="0"/>
              <a:t> words to look for in a doc, but “</a:t>
            </a:r>
            <a:r>
              <a:rPr lang="en-US" dirty="0" err="1" smtClean="0"/>
              <a:t>limsoon</a:t>
            </a:r>
            <a:r>
              <a:rPr lang="en-US" dirty="0" smtClean="0"/>
              <a:t>” is</a:t>
            </a:r>
          </a:p>
          <a:p>
            <a:endParaRPr lang="en-US" dirty="0" smtClean="0"/>
          </a:p>
          <a:p>
            <a:r>
              <a:rPr lang="en-US" dirty="0" smtClean="0"/>
              <a:t>But there would still be ~200,000 </a:t>
            </a:r>
            <a:r>
              <a:rPr lang="en-US" dirty="0" err="1" smtClean="0"/>
              <a:t>webpages</a:t>
            </a:r>
            <a:r>
              <a:rPr lang="en-US" dirty="0" smtClean="0"/>
              <a:t> that are found. Which ones to show first?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 webpage that is ref by more other </a:t>
            </a:r>
            <a:r>
              <a:rPr lang="en-US" dirty="0" err="1" smtClean="0"/>
              <a:t>webpages</a:t>
            </a:r>
            <a:r>
              <a:rPr lang="en-US" dirty="0" smtClean="0"/>
              <a:t> is more </a:t>
            </a:r>
            <a:r>
              <a:rPr lang="en-US" dirty="0" err="1" smtClean="0"/>
              <a:t>impt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953000" y="3378558"/>
            <a:ext cx="3429000" cy="2946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Exercise: Inventing the Internet</a:t>
            </a:r>
            <a:endParaRPr lang="en-SG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Network</a:t>
            </a:r>
            <a:endParaRPr lang="en-US" dirty="0"/>
          </a:p>
        </p:txBody>
      </p:sp>
      <p:pic>
        <p:nvPicPr>
          <p:cNvPr id="4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500958" y="3429000"/>
            <a:ext cx="1000132" cy="949244"/>
          </a:xfrm>
          <a:prstGeom prst="rect">
            <a:avLst/>
          </a:prstGeom>
          <a:noFill/>
        </p:spPr>
      </p:pic>
      <p:pic>
        <p:nvPicPr>
          <p:cNvPr id="5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42910" y="3357562"/>
            <a:ext cx="1000132" cy="9492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45005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Jack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43834" y="442913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Rose</a:t>
            </a:r>
            <a:endParaRPr lang="en-US" dirty="0"/>
          </a:p>
        </p:txBody>
      </p:sp>
      <p:cxnSp>
        <p:nvCxnSpPr>
          <p:cNvPr id="9" name="Elbow Connector 8"/>
          <p:cNvCxnSpPr/>
          <p:nvPr/>
        </p:nvCxnSpPr>
        <p:spPr>
          <a:xfrm>
            <a:off x="1928794" y="3929066"/>
            <a:ext cx="5357850" cy="142876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71934" y="342900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785918" y="4071942"/>
            <a:ext cx="207170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Long Message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43042" y="1785926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Problem : Data Communication relies essentially on electronic signals which can be unreliable.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72200" y="6553200"/>
            <a:ext cx="2979726" cy="307777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This slide came from Anthony Tung</a:t>
            </a:r>
            <a:endParaRPr lang="en-SG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Network</a:t>
            </a:r>
            <a:endParaRPr lang="en-US" dirty="0"/>
          </a:p>
        </p:txBody>
      </p:sp>
      <p:pic>
        <p:nvPicPr>
          <p:cNvPr id="4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500958" y="3429000"/>
            <a:ext cx="1000132" cy="949244"/>
          </a:xfrm>
          <a:prstGeom prst="rect">
            <a:avLst/>
          </a:prstGeom>
          <a:noFill/>
        </p:spPr>
      </p:pic>
      <p:pic>
        <p:nvPicPr>
          <p:cNvPr id="5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42910" y="3357562"/>
            <a:ext cx="1000132" cy="9492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45005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Jack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43834" y="442913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Rose</a:t>
            </a:r>
            <a:endParaRPr lang="en-US" dirty="0"/>
          </a:p>
        </p:txBody>
      </p:sp>
      <p:cxnSp>
        <p:nvCxnSpPr>
          <p:cNvPr id="9" name="Elbow Connector 8"/>
          <p:cNvCxnSpPr/>
          <p:nvPr/>
        </p:nvCxnSpPr>
        <p:spPr>
          <a:xfrm>
            <a:off x="1928794" y="3929066"/>
            <a:ext cx="5357850" cy="142876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71934" y="342900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786050" y="4143380"/>
            <a:ext cx="207170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Long Message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43042" y="1785926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Problem: Data Communication relies essentially on electronic signals which can be unreliable.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72200" y="6553200"/>
            <a:ext cx="2979726" cy="307777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This slide came from Anthony Tung</a:t>
            </a:r>
            <a:endParaRPr lang="en-SG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Network</a:t>
            </a:r>
            <a:endParaRPr lang="en-US" dirty="0"/>
          </a:p>
        </p:txBody>
      </p:sp>
      <p:pic>
        <p:nvPicPr>
          <p:cNvPr id="4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500958" y="3429000"/>
            <a:ext cx="1000132" cy="949244"/>
          </a:xfrm>
          <a:prstGeom prst="rect">
            <a:avLst/>
          </a:prstGeom>
          <a:noFill/>
        </p:spPr>
      </p:pic>
      <p:pic>
        <p:nvPicPr>
          <p:cNvPr id="5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42910" y="3357562"/>
            <a:ext cx="1000132" cy="9492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45005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Jack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43834" y="442913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Rose</a:t>
            </a:r>
            <a:endParaRPr lang="en-US" dirty="0"/>
          </a:p>
        </p:txBody>
      </p:sp>
      <p:cxnSp>
        <p:nvCxnSpPr>
          <p:cNvPr id="9" name="Elbow Connector 8"/>
          <p:cNvCxnSpPr/>
          <p:nvPr/>
        </p:nvCxnSpPr>
        <p:spPr>
          <a:xfrm>
            <a:off x="1928794" y="3929066"/>
            <a:ext cx="5357850" cy="142876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71934" y="342900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357686" y="4214818"/>
            <a:ext cx="207170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Long Message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43042" y="1785926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Problem: Data Communication relies essentially on electronic signals which can be unreliable.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00496" y="507207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Breakdown!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72200" y="6553200"/>
            <a:ext cx="2979726" cy="307777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This slide came from Anthony Tung</a:t>
            </a:r>
            <a:endParaRPr lang="en-SG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An invention should be </a:t>
            </a:r>
          </a:p>
          <a:p>
            <a:pPr lvl="1"/>
            <a:r>
              <a:rPr lang="en-US" dirty="0" smtClean="0"/>
              <a:t>Novel</a:t>
            </a:r>
          </a:p>
          <a:p>
            <a:pPr lvl="1"/>
            <a:r>
              <a:rPr lang="en-US" dirty="0" smtClean="0"/>
              <a:t>Non-obvious</a:t>
            </a:r>
          </a:p>
          <a:p>
            <a:pPr lvl="1"/>
            <a:r>
              <a:rPr lang="en-US" dirty="0" smtClean="0"/>
              <a:t>Useful</a:t>
            </a:r>
          </a:p>
          <a:p>
            <a:endParaRPr lang="en-US" dirty="0" smtClean="0"/>
          </a:p>
          <a:p>
            <a:r>
              <a:rPr lang="en-US" dirty="0" smtClean="0"/>
              <a:t>It is NOT required to be complicated, technologically sophisticated, etc.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3962400"/>
            <a:ext cx="3810000" cy="24384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en-US" dirty="0" smtClean="0"/>
              <a:t>So inventing should be easy …</a:t>
            </a:r>
          </a:p>
          <a:p>
            <a:endParaRPr lang="en-US" dirty="0" smtClean="0"/>
          </a:p>
          <a:p>
            <a:r>
              <a:rPr lang="en-US" sz="2000" b="0" dirty="0" smtClean="0"/>
              <a:t>But when there is already a solution to a problem, it is not easy to invent a better one</a:t>
            </a:r>
            <a:endParaRPr lang="en-SG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Network</a:t>
            </a:r>
            <a:endParaRPr lang="en-US" dirty="0"/>
          </a:p>
        </p:txBody>
      </p:sp>
      <p:pic>
        <p:nvPicPr>
          <p:cNvPr id="4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500958" y="3429000"/>
            <a:ext cx="1000132" cy="949244"/>
          </a:xfrm>
          <a:prstGeom prst="rect">
            <a:avLst/>
          </a:prstGeom>
          <a:noFill/>
        </p:spPr>
      </p:pic>
      <p:pic>
        <p:nvPicPr>
          <p:cNvPr id="5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42910" y="3357562"/>
            <a:ext cx="1000132" cy="9492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45005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Jack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43834" y="442913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Rose</a:t>
            </a:r>
            <a:endParaRPr lang="en-US" dirty="0"/>
          </a:p>
        </p:txBody>
      </p:sp>
      <p:cxnSp>
        <p:nvCxnSpPr>
          <p:cNvPr id="9" name="Elbow Connector 8"/>
          <p:cNvCxnSpPr/>
          <p:nvPr/>
        </p:nvCxnSpPr>
        <p:spPr>
          <a:xfrm>
            <a:off x="1928794" y="3929066"/>
            <a:ext cx="5357850" cy="142876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71934" y="342900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785918" y="4071942"/>
            <a:ext cx="207170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Long Message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43042" y="1785926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Problem: Data Communication relies essentially on electronic signals which can be unreliable.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00496" y="507207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Resend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72200" y="6553200"/>
            <a:ext cx="2979726" cy="307777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This slide came from Anthony Tung</a:t>
            </a:r>
            <a:endParaRPr lang="en-SG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Network</a:t>
            </a:r>
            <a:endParaRPr lang="en-US" dirty="0"/>
          </a:p>
        </p:txBody>
      </p:sp>
      <p:pic>
        <p:nvPicPr>
          <p:cNvPr id="4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500958" y="3429000"/>
            <a:ext cx="1000132" cy="949244"/>
          </a:xfrm>
          <a:prstGeom prst="rect">
            <a:avLst/>
          </a:prstGeom>
          <a:noFill/>
        </p:spPr>
      </p:pic>
      <p:pic>
        <p:nvPicPr>
          <p:cNvPr id="5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42910" y="3357562"/>
            <a:ext cx="1000132" cy="9492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45005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Jack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43834" y="442913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Rose</a:t>
            </a:r>
            <a:endParaRPr lang="en-US" dirty="0"/>
          </a:p>
        </p:txBody>
      </p:sp>
      <p:cxnSp>
        <p:nvCxnSpPr>
          <p:cNvPr id="9" name="Elbow Connector 8"/>
          <p:cNvCxnSpPr/>
          <p:nvPr/>
        </p:nvCxnSpPr>
        <p:spPr>
          <a:xfrm>
            <a:off x="1928794" y="3929066"/>
            <a:ext cx="5357850" cy="142876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71934" y="342900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786050" y="4143380"/>
            <a:ext cx="207170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Long Message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43042" y="1785926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Problem: Data Communication relies essentially on electronic signals which can be unreliable.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00496" y="507207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Resend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72200" y="6553200"/>
            <a:ext cx="2979726" cy="307777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This slide came from Anthony Tung</a:t>
            </a:r>
            <a:endParaRPr lang="en-SG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Network</a:t>
            </a:r>
            <a:endParaRPr lang="en-US" dirty="0"/>
          </a:p>
        </p:txBody>
      </p:sp>
      <p:pic>
        <p:nvPicPr>
          <p:cNvPr id="4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500958" y="3429000"/>
            <a:ext cx="1000132" cy="949244"/>
          </a:xfrm>
          <a:prstGeom prst="rect">
            <a:avLst/>
          </a:prstGeom>
          <a:noFill/>
        </p:spPr>
      </p:pic>
      <p:pic>
        <p:nvPicPr>
          <p:cNvPr id="5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42910" y="3357562"/>
            <a:ext cx="1000132" cy="9492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45005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Jack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43834" y="442913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Rose</a:t>
            </a:r>
            <a:endParaRPr lang="en-US" dirty="0"/>
          </a:p>
        </p:txBody>
      </p:sp>
      <p:cxnSp>
        <p:nvCxnSpPr>
          <p:cNvPr id="9" name="Elbow Connector 8"/>
          <p:cNvCxnSpPr/>
          <p:nvPr/>
        </p:nvCxnSpPr>
        <p:spPr>
          <a:xfrm>
            <a:off x="1928794" y="3929066"/>
            <a:ext cx="5357850" cy="142876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71934" y="342900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357686" y="4214818"/>
            <a:ext cx="207170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Long Message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43042" y="1785926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Problem: Data Communication relies essentially on electronic signals which can be unreliable.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29058" y="521495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Resend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72200" y="6553200"/>
            <a:ext cx="2979726" cy="307777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This slide came from Anthony Tung</a:t>
            </a:r>
            <a:endParaRPr lang="en-SG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09600"/>
            <a:ext cx="7467600" cy="5181600"/>
          </a:xfrm>
        </p:spPr>
        <p:txBody>
          <a:bodyPr/>
          <a:lstStyle/>
          <a:p>
            <a:r>
              <a:rPr lang="en-US" dirty="0" smtClean="0"/>
              <a:t>Can you think of a solution?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Network</a:t>
            </a:r>
            <a:endParaRPr lang="en-US" dirty="0"/>
          </a:p>
        </p:txBody>
      </p:sp>
      <p:pic>
        <p:nvPicPr>
          <p:cNvPr id="4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500958" y="3429000"/>
            <a:ext cx="1000132" cy="949244"/>
          </a:xfrm>
          <a:prstGeom prst="rect">
            <a:avLst/>
          </a:prstGeom>
          <a:noFill/>
        </p:spPr>
      </p:pic>
      <p:pic>
        <p:nvPicPr>
          <p:cNvPr id="5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42910" y="3357562"/>
            <a:ext cx="1000132" cy="9492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45005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Jack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43834" y="442913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Rose</a:t>
            </a:r>
            <a:endParaRPr lang="en-US" dirty="0"/>
          </a:p>
        </p:txBody>
      </p:sp>
      <p:cxnSp>
        <p:nvCxnSpPr>
          <p:cNvPr id="9" name="Elbow Connector 8"/>
          <p:cNvCxnSpPr/>
          <p:nvPr/>
        </p:nvCxnSpPr>
        <p:spPr>
          <a:xfrm>
            <a:off x="1928794" y="3929066"/>
            <a:ext cx="5357850" cy="142876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71934" y="342900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57224" y="4786322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43042" y="1785926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Solution: Break long message to shorter message, have intermediate router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57224" y="5072074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2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000364" y="3786190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29124" y="385762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86446" y="3929066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57224" y="5357826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172200" y="6553200"/>
            <a:ext cx="2979726" cy="307777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This slide came from Anthony Tung</a:t>
            </a:r>
            <a:endParaRPr lang="en-SG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Network</a:t>
            </a:r>
            <a:endParaRPr lang="en-US" dirty="0"/>
          </a:p>
        </p:txBody>
      </p:sp>
      <p:pic>
        <p:nvPicPr>
          <p:cNvPr id="4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500958" y="3429000"/>
            <a:ext cx="1000132" cy="949244"/>
          </a:xfrm>
          <a:prstGeom prst="rect">
            <a:avLst/>
          </a:prstGeom>
          <a:noFill/>
        </p:spPr>
      </p:pic>
      <p:pic>
        <p:nvPicPr>
          <p:cNvPr id="5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42910" y="3357562"/>
            <a:ext cx="1000132" cy="9492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45005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Jack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43834" y="442913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Rose</a:t>
            </a:r>
            <a:endParaRPr lang="en-US" dirty="0"/>
          </a:p>
        </p:txBody>
      </p:sp>
      <p:cxnSp>
        <p:nvCxnSpPr>
          <p:cNvPr id="9" name="Elbow Connector 8"/>
          <p:cNvCxnSpPr/>
          <p:nvPr/>
        </p:nvCxnSpPr>
        <p:spPr>
          <a:xfrm>
            <a:off x="1928794" y="3929066"/>
            <a:ext cx="5357850" cy="142876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71934" y="342900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500298" y="4214818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43042" y="1785926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Solution: Break long message to shorter message, have intermediate router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57224" y="5072074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2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000364" y="3786190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29124" y="385762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86446" y="3929066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57224" y="5357826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172200" y="6553200"/>
            <a:ext cx="2979726" cy="307777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This slide came from Anthony Tung</a:t>
            </a:r>
            <a:endParaRPr lang="en-SG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Network</a:t>
            </a:r>
            <a:endParaRPr lang="en-US" dirty="0"/>
          </a:p>
        </p:txBody>
      </p:sp>
      <p:pic>
        <p:nvPicPr>
          <p:cNvPr id="4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500958" y="3429000"/>
            <a:ext cx="1000132" cy="949244"/>
          </a:xfrm>
          <a:prstGeom prst="rect">
            <a:avLst/>
          </a:prstGeom>
          <a:noFill/>
        </p:spPr>
      </p:pic>
      <p:pic>
        <p:nvPicPr>
          <p:cNvPr id="5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42910" y="3357562"/>
            <a:ext cx="1000132" cy="9492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45005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Jack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43834" y="442913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Rose</a:t>
            </a:r>
            <a:endParaRPr lang="en-US" dirty="0"/>
          </a:p>
        </p:txBody>
      </p:sp>
      <p:cxnSp>
        <p:nvCxnSpPr>
          <p:cNvPr id="9" name="Elbow Connector 8"/>
          <p:cNvCxnSpPr/>
          <p:nvPr/>
        </p:nvCxnSpPr>
        <p:spPr>
          <a:xfrm>
            <a:off x="1928794" y="3929066"/>
            <a:ext cx="5357850" cy="142876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71934" y="342900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000496" y="4214818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43042" y="1785926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Solution: Break long message to shorter message, have intermediate router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43174" y="4214818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2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000364" y="3786190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29124" y="385762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86446" y="3929066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57224" y="5357826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172200" y="6553200"/>
            <a:ext cx="2979726" cy="307777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This slide came from Anthony Tung</a:t>
            </a:r>
            <a:endParaRPr lang="en-SG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Network</a:t>
            </a:r>
            <a:endParaRPr lang="en-US" dirty="0"/>
          </a:p>
        </p:txBody>
      </p:sp>
      <p:pic>
        <p:nvPicPr>
          <p:cNvPr id="4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500958" y="3429000"/>
            <a:ext cx="1000132" cy="949244"/>
          </a:xfrm>
          <a:prstGeom prst="rect">
            <a:avLst/>
          </a:prstGeom>
          <a:noFill/>
        </p:spPr>
      </p:pic>
      <p:pic>
        <p:nvPicPr>
          <p:cNvPr id="5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42910" y="3357562"/>
            <a:ext cx="1000132" cy="9492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45005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Jack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43834" y="442913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Rose</a:t>
            </a:r>
            <a:endParaRPr lang="en-US" dirty="0"/>
          </a:p>
        </p:txBody>
      </p:sp>
      <p:cxnSp>
        <p:nvCxnSpPr>
          <p:cNvPr id="9" name="Elbow Connector 8"/>
          <p:cNvCxnSpPr/>
          <p:nvPr/>
        </p:nvCxnSpPr>
        <p:spPr>
          <a:xfrm>
            <a:off x="1928794" y="3929066"/>
            <a:ext cx="5357850" cy="142876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71934" y="342900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500694" y="4286256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43042" y="1785926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Solution: Break long message to shorter message, have intermediate router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71934" y="4214818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2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000364" y="3786190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29124" y="385762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86446" y="3929066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643174" y="4214818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172200" y="6553200"/>
            <a:ext cx="2979726" cy="307777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This slide came from Anthony Tung</a:t>
            </a:r>
            <a:endParaRPr lang="en-SG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Network</a:t>
            </a:r>
            <a:endParaRPr lang="en-US" dirty="0"/>
          </a:p>
        </p:txBody>
      </p:sp>
      <p:pic>
        <p:nvPicPr>
          <p:cNvPr id="4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500958" y="3429000"/>
            <a:ext cx="1000132" cy="949244"/>
          </a:xfrm>
          <a:prstGeom prst="rect">
            <a:avLst/>
          </a:prstGeom>
          <a:noFill/>
        </p:spPr>
      </p:pic>
      <p:pic>
        <p:nvPicPr>
          <p:cNvPr id="5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42910" y="3357562"/>
            <a:ext cx="1000132" cy="9492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45005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Jack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43834" y="442913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Rose</a:t>
            </a:r>
            <a:endParaRPr lang="en-US" dirty="0"/>
          </a:p>
        </p:txBody>
      </p:sp>
      <p:cxnSp>
        <p:nvCxnSpPr>
          <p:cNvPr id="9" name="Elbow Connector 8"/>
          <p:cNvCxnSpPr/>
          <p:nvPr/>
        </p:nvCxnSpPr>
        <p:spPr>
          <a:xfrm>
            <a:off x="1928794" y="3929066"/>
            <a:ext cx="5357850" cy="142876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71934" y="342900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15272" y="4857760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43042" y="1785926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Solution: Break long message to shorter message, have intermediate router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72066" y="4214818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2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000364" y="3786190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29124" y="385762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86446" y="3929066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929058" y="4214818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000496" y="5072074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“Short 2” Breakdown!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10800000" flipV="1">
            <a:off x="5072066" y="4000504"/>
            <a:ext cx="785818" cy="57150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5214942" y="4000504"/>
            <a:ext cx="642942" cy="64294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172200" y="6553200"/>
            <a:ext cx="2979726" cy="307777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This slide came from Anthony Tung</a:t>
            </a:r>
            <a:endParaRPr lang="en-SG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Network</a:t>
            </a:r>
            <a:endParaRPr lang="en-US" dirty="0"/>
          </a:p>
        </p:txBody>
      </p:sp>
      <p:pic>
        <p:nvPicPr>
          <p:cNvPr id="4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500958" y="3429000"/>
            <a:ext cx="1000132" cy="949244"/>
          </a:xfrm>
          <a:prstGeom prst="rect">
            <a:avLst/>
          </a:prstGeom>
          <a:noFill/>
        </p:spPr>
      </p:pic>
      <p:pic>
        <p:nvPicPr>
          <p:cNvPr id="5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42910" y="3357562"/>
            <a:ext cx="1000132" cy="9492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45005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Jack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43834" y="442913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Rose</a:t>
            </a:r>
            <a:endParaRPr lang="en-US" dirty="0"/>
          </a:p>
        </p:txBody>
      </p:sp>
      <p:cxnSp>
        <p:nvCxnSpPr>
          <p:cNvPr id="9" name="Elbow Connector 8"/>
          <p:cNvCxnSpPr/>
          <p:nvPr/>
        </p:nvCxnSpPr>
        <p:spPr>
          <a:xfrm>
            <a:off x="1928794" y="3929066"/>
            <a:ext cx="5357850" cy="142876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71934" y="342900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15272" y="4857760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43042" y="1785926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Solution: Break long message to shorter message, have intermediate router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3000364" y="3786190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29124" y="385762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86446" y="3929066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429256" y="4286256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571868" y="5072074"/>
            <a:ext cx="221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Resend “Short 2” from second router!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143372" y="4214818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172200" y="6553200"/>
            <a:ext cx="2979726" cy="307777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This slide came from Anthony Tung</a:t>
            </a:r>
            <a:endParaRPr lang="en-SG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From ancient time</a:t>
            </a:r>
            <a:endParaRPr lang="en-SG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Network</a:t>
            </a:r>
            <a:endParaRPr lang="en-US" dirty="0"/>
          </a:p>
        </p:txBody>
      </p:sp>
      <p:pic>
        <p:nvPicPr>
          <p:cNvPr id="4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500958" y="3429000"/>
            <a:ext cx="1000132" cy="949244"/>
          </a:xfrm>
          <a:prstGeom prst="rect">
            <a:avLst/>
          </a:prstGeom>
          <a:noFill/>
        </p:spPr>
      </p:pic>
      <p:pic>
        <p:nvPicPr>
          <p:cNvPr id="5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42910" y="3357562"/>
            <a:ext cx="1000132" cy="9492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45005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Jack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43834" y="442913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Rose</a:t>
            </a:r>
            <a:endParaRPr lang="en-US" dirty="0"/>
          </a:p>
        </p:txBody>
      </p:sp>
      <p:cxnSp>
        <p:nvCxnSpPr>
          <p:cNvPr id="9" name="Elbow Connector 8"/>
          <p:cNvCxnSpPr/>
          <p:nvPr/>
        </p:nvCxnSpPr>
        <p:spPr>
          <a:xfrm>
            <a:off x="1928794" y="3929066"/>
            <a:ext cx="5357850" cy="142876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71934" y="342900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43042" y="1785926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An the Internet was born!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3000364" y="3786190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29124" y="385762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86446" y="3929066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143372" y="4214818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2</a:t>
            </a:r>
            <a:endParaRPr lang="en-US" dirty="0"/>
          </a:p>
        </p:txBody>
      </p:sp>
      <p:cxnSp>
        <p:nvCxnSpPr>
          <p:cNvPr id="22" name="Elbow Connector 21"/>
          <p:cNvCxnSpPr/>
          <p:nvPr/>
        </p:nvCxnSpPr>
        <p:spPr>
          <a:xfrm>
            <a:off x="1857356" y="2786058"/>
            <a:ext cx="5357850" cy="142876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928926" y="2643182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357686" y="2714620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715008" y="278605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571736" y="5429264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3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786446" y="5643578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2</a:t>
            </a:r>
            <a:endParaRPr lang="en-US" dirty="0"/>
          </a:p>
        </p:txBody>
      </p:sp>
      <p:cxnSp>
        <p:nvCxnSpPr>
          <p:cNvPr id="29" name="Elbow Connector 28"/>
          <p:cNvCxnSpPr/>
          <p:nvPr/>
        </p:nvCxnSpPr>
        <p:spPr>
          <a:xfrm>
            <a:off x="1928794" y="5214950"/>
            <a:ext cx="5357850" cy="142876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3000364" y="5072074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429124" y="5143512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786446" y="5214950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572132" y="3143248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3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5643570" y="4357694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1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2428860" y="3071810"/>
            <a:ext cx="92869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1</a:t>
            </a:r>
            <a:endParaRPr lang="en-US" dirty="0"/>
          </a:p>
        </p:txBody>
      </p:sp>
      <p:cxnSp>
        <p:nvCxnSpPr>
          <p:cNvPr id="39" name="Straight Connector 38"/>
          <p:cNvCxnSpPr>
            <a:stCxn id="24" idx="6"/>
            <a:endCxn id="17" idx="1"/>
          </p:cNvCxnSpPr>
          <p:nvPr/>
        </p:nvCxnSpPr>
        <p:spPr>
          <a:xfrm>
            <a:off x="3214678" y="2786058"/>
            <a:ext cx="1256293" cy="111341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6200000" flipH="1">
            <a:off x="1928794" y="4000503"/>
            <a:ext cx="1184855" cy="118485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18" idx="3"/>
          </p:cNvCxnSpPr>
          <p:nvPr/>
        </p:nvCxnSpPr>
        <p:spPr>
          <a:xfrm flipV="1">
            <a:off x="4572000" y="4172971"/>
            <a:ext cx="1256293" cy="104197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643438" y="2928934"/>
            <a:ext cx="1256293" cy="111341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3438" y="4071942"/>
            <a:ext cx="1256293" cy="111341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172200" y="6553200"/>
            <a:ext cx="2979726" cy="307777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This slide came from Anthony Tung</a:t>
            </a:r>
            <a:endParaRPr lang="en-SG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An invention should be </a:t>
            </a:r>
          </a:p>
          <a:p>
            <a:pPr lvl="1"/>
            <a:r>
              <a:rPr lang="en-US" dirty="0" smtClean="0"/>
              <a:t>Novel</a:t>
            </a:r>
          </a:p>
          <a:p>
            <a:pPr lvl="1"/>
            <a:r>
              <a:rPr lang="en-US" dirty="0" smtClean="0"/>
              <a:t>Non-obvious</a:t>
            </a:r>
          </a:p>
          <a:p>
            <a:pPr lvl="1"/>
            <a:r>
              <a:rPr lang="en-US" dirty="0" smtClean="0"/>
              <a:t>Useful</a:t>
            </a:r>
          </a:p>
          <a:p>
            <a:endParaRPr lang="en-US" dirty="0" smtClean="0"/>
          </a:p>
          <a:p>
            <a:r>
              <a:rPr lang="en-US" dirty="0" smtClean="0"/>
              <a:t>It is NOT required to be complicated, technologically sophisticated, etc.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3962400"/>
            <a:ext cx="3810000" cy="24384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en-US" dirty="0" smtClean="0"/>
              <a:t>So inventing should be easy …</a:t>
            </a:r>
          </a:p>
          <a:p>
            <a:endParaRPr lang="en-US" dirty="0" smtClean="0"/>
          </a:p>
          <a:p>
            <a:r>
              <a:rPr lang="en-US" sz="2000" b="0" dirty="0" smtClean="0"/>
              <a:t>But when there is already a solution to a problem, it is not easy to invent a better one</a:t>
            </a:r>
            <a:endParaRPr lang="en-SG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3200400" cy="5638800"/>
          </a:xfrm>
        </p:spPr>
        <p:txBody>
          <a:bodyPr/>
          <a:lstStyle/>
          <a:p>
            <a:r>
              <a:rPr lang="en-US" dirty="0" smtClean="0"/>
              <a:t>An invention is normally a device like this big stick of the Neanderthal man</a:t>
            </a:r>
            <a:endParaRPr lang="en-SG" dirty="0"/>
          </a:p>
        </p:txBody>
      </p:sp>
      <p:pic>
        <p:nvPicPr>
          <p:cNvPr id="1026" name="Picture 2" descr="http://coventryrm.files.wordpress.com/2010/05/neanderthal2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343400" y="1828800"/>
            <a:ext cx="4000500" cy="3371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3276600" cy="5638800"/>
          </a:xfrm>
        </p:spPr>
        <p:txBody>
          <a:bodyPr/>
          <a:lstStyle/>
          <a:p>
            <a:r>
              <a:rPr lang="en-US" dirty="0" smtClean="0"/>
              <a:t>An invention can also be a process, like this ancient man drilling wood to get fire</a:t>
            </a:r>
            <a:endParaRPr lang="en-SG" dirty="0"/>
          </a:p>
        </p:txBody>
      </p:sp>
      <p:pic>
        <p:nvPicPr>
          <p:cNvPr id="58370" name="Picture 2" descr="http://traditions.cultural-china.com/chinaWH/images/arbigimages/a7555b9b032a49e65a953841b0364e66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057650" y="1752600"/>
            <a:ext cx="4476750" cy="3362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3505200" cy="5410200"/>
          </a:xfrm>
        </p:spPr>
        <p:txBody>
          <a:bodyPr/>
          <a:lstStyle/>
          <a:p>
            <a:r>
              <a:rPr lang="en-US" dirty="0" smtClean="0"/>
              <a:t>An invention can even be something “representational”, like money</a:t>
            </a:r>
            <a:endParaRPr lang="en-SG" dirty="0"/>
          </a:p>
        </p:txBody>
      </p:sp>
      <p:grpSp>
        <p:nvGrpSpPr>
          <p:cNvPr id="7" name="Group 6"/>
          <p:cNvGrpSpPr/>
          <p:nvPr/>
        </p:nvGrpSpPr>
        <p:grpSpPr>
          <a:xfrm>
            <a:off x="4114800" y="1362074"/>
            <a:ext cx="4448175" cy="4657726"/>
            <a:chOff x="4114800" y="609600"/>
            <a:chExt cx="4448175" cy="4657726"/>
          </a:xfrm>
        </p:grpSpPr>
        <p:pic>
          <p:nvPicPr>
            <p:cNvPr id="59394" name="Picture 2" descr="http://t3.gstatic.com/images?q=tbn:ANd9GcQflPrfiLm9nCHVcpNNd1UTgUaiyFVMhGO8XbKJhZeWNQM5aNPq"/>
            <p:cNvPicPr>
              <a:picLocks noChangeAspect="1" noChangeArrowheads="1"/>
            </p:cNvPicPr>
            <p:nvPr/>
          </p:nvPicPr>
          <p:blipFill>
            <a:blip r:embed="rId2" cstate="screen"/>
            <a:srcRect/>
            <a:stretch>
              <a:fillRect/>
            </a:stretch>
          </p:blipFill>
          <p:spPr bwMode="auto">
            <a:xfrm>
              <a:off x="4267200" y="3581400"/>
              <a:ext cx="2705100" cy="1685926"/>
            </a:xfrm>
            <a:prstGeom prst="rect">
              <a:avLst/>
            </a:prstGeom>
            <a:noFill/>
          </p:spPr>
        </p:pic>
        <p:pic>
          <p:nvPicPr>
            <p:cNvPr id="59398" name="Picture 6" descr="http://t3.gstatic.com/images?q=tbn:ANd9GcTu88A2th4WREboAOrSKPR61y-1tXoRxHO6gQv95XYJsg-ntL6DhA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4114800" y="609600"/>
              <a:ext cx="2533650" cy="1800225"/>
            </a:xfrm>
            <a:prstGeom prst="rect">
              <a:avLst/>
            </a:prstGeom>
            <a:noFill/>
          </p:spPr>
        </p:pic>
        <p:pic>
          <p:nvPicPr>
            <p:cNvPr id="59396" name="Picture 4" descr="http://t2.gstatic.com/images?q=tbn:ANd9GcQYQyIPQsuHGj8ms3bQ5IVkWZL2S3BqSNg82gFbRLjlo-fhJwRryw"/>
            <p:cNvPicPr>
              <a:picLocks noChangeAspect="1" noChangeArrowheads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6096000" y="2133600"/>
              <a:ext cx="2466975" cy="184785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3657600" cy="5410200"/>
          </a:xfrm>
        </p:spPr>
        <p:txBody>
          <a:bodyPr/>
          <a:lstStyle/>
          <a:p>
            <a:r>
              <a:rPr lang="en-US" dirty="0" smtClean="0"/>
              <a:t>An invention can be a composition of all of the above (device, process, etc) as well</a:t>
            </a:r>
            <a:br>
              <a:rPr lang="en-US" dirty="0" smtClean="0"/>
            </a:br>
            <a:endParaRPr lang="en-S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343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Inns, from antiquity</a:t>
            </a:r>
          </a:p>
          <a:p>
            <a:pPr lvl="1"/>
            <a:r>
              <a:rPr lang="en-US" dirty="0" smtClean="0"/>
              <a:t>Serve travelers</a:t>
            </a:r>
          </a:p>
          <a:p>
            <a:endParaRPr lang="en-US" dirty="0" smtClean="0"/>
          </a:p>
          <a:p>
            <a:r>
              <a:rPr lang="en-US" dirty="0" smtClean="0"/>
              <a:t>Restaurants,  invented in ~1000AD in the Arab Empire</a:t>
            </a:r>
          </a:p>
          <a:p>
            <a:pPr lvl="1"/>
            <a:r>
              <a:rPr lang="en-US" dirty="0" smtClean="0"/>
              <a:t>Serve anyone</a:t>
            </a:r>
            <a:endParaRPr lang="en-S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09600"/>
            <a:ext cx="3581400" cy="5334000"/>
          </a:xfrm>
        </p:spPr>
        <p:txBody>
          <a:bodyPr/>
          <a:lstStyle/>
          <a:p>
            <a:r>
              <a:rPr lang="en-US" dirty="0" smtClean="0"/>
              <a:t>An invention can even be something “abstract”, like language</a:t>
            </a:r>
            <a:endParaRPr lang="en-SG" dirty="0"/>
          </a:p>
        </p:txBody>
      </p:sp>
      <p:pic>
        <p:nvPicPr>
          <p:cNvPr id="2050" name="Picture 2" descr="http://t2.gstatic.com/images?q=tbn:ANd9GcTRuHC33wBjwc4zvZCVpoHB6DlrVm9Sgui3X8tWWPz3Re6RMLG_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029200" y="1295400"/>
            <a:ext cx="3163801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From modern times</a:t>
            </a:r>
            <a:endParaRPr lang="en-SG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oinformatics-jul05">
  <a:themeElements>
    <a:clrScheme name="bioinformatics-jul0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ioinformatics-jul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08" tIns="45703" rIns="91408" bIns="45703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08" tIns="45703" rIns="91408" bIns="45703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SimSun" pitchFamily="2" charset="-122"/>
          </a:defRPr>
        </a:defPPr>
      </a:lstStyle>
    </a:lnDef>
  </a:objectDefaults>
  <a:extraClrSchemeLst>
    <a:extraClrScheme>
      <a:clrScheme name="bioinformatics-jul0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oinformatics-jul0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oinformatics-jul05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oinformatics-jul05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oinformatics-jul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oinformatics-jul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oinformatics-jul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wls-mccmb2011</Template>
  <TotalTime>482</TotalTime>
  <Words>1011</Words>
  <Application>Microsoft Office PowerPoint</Application>
  <PresentationFormat>On-screen Show (4:3)</PresentationFormat>
  <Paragraphs>208</Paragraphs>
  <Slides>31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bioinformatics-jul05</vt:lpstr>
      <vt:lpstr>Simple Ideas That Made It Big</vt:lpstr>
      <vt:lpstr>Slide 2</vt:lpstr>
      <vt:lpstr>From ancient time</vt:lpstr>
      <vt:lpstr>An invention is normally a device like this big stick of the Neanderthal man</vt:lpstr>
      <vt:lpstr>An invention can also be a process, like this ancient man drilling wood to get fire</vt:lpstr>
      <vt:lpstr>An invention can even be something “representational”, like money</vt:lpstr>
      <vt:lpstr>An invention can be a composition of all of the above (device, process, etc) as well </vt:lpstr>
      <vt:lpstr>An invention can even be something “abstract”, like language</vt:lpstr>
      <vt:lpstr>From modern times</vt:lpstr>
      <vt:lpstr>An invention can be a device</vt:lpstr>
      <vt:lpstr>An invention can be a process</vt:lpstr>
      <vt:lpstr>An invention can be a representation</vt:lpstr>
      <vt:lpstr>An invention can be a composition of all of the above (device, process, etc) as well </vt:lpstr>
      <vt:lpstr>Math formula is not an invention, but its use to solve a real problem is</vt:lpstr>
      <vt:lpstr>Logical reasoning is not an invention, but its use to solve a problem is</vt:lpstr>
      <vt:lpstr>Exercise: Inventing the Internet</vt:lpstr>
      <vt:lpstr>Computer Network</vt:lpstr>
      <vt:lpstr>Computer Network</vt:lpstr>
      <vt:lpstr>Computer Network</vt:lpstr>
      <vt:lpstr>Computer Network</vt:lpstr>
      <vt:lpstr>Computer Network</vt:lpstr>
      <vt:lpstr>Computer Network</vt:lpstr>
      <vt:lpstr>Can you think of a solution?</vt:lpstr>
      <vt:lpstr>Computer Network</vt:lpstr>
      <vt:lpstr>Computer Network</vt:lpstr>
      <vt:lpstr>Computer Network</vt:lpstr>
      <vt:lpstr>Computer Network</vt:lpstr>
      <vt:lpstr>Computer Network</vt:lpstr>
      <vt:lpstr>Computer Network</vt:lpstr>
      <vt:lpstr>Computer Network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Ideas That Made It Big</dc:title>
  <dc:creator/>
  <cp:lastModifiedBy>Limsoon Wong</cp:lastModifiedBy>
  <cp:revision>50</cp:revision>
  <dcterms:created xsi:type="dcterms:W3CDTF">2006-08-16T00:00:00Z</dcterms:created>
  <dcterms:modified xsi:type="dcterms:W3CDTF">2011-02-09T03:52:19Z</dcterms:modified>
</cp:coreProperties>
</file>